
<file path=[Content_Types].xml><?xml version="1.0" encoding="utf-8"?>
<Types xmlns="http://schemas.openxmlformats.org/package/2006/content-types">
  <Default ContentType="application/vnd.openxmlformats-officedocument.oleObject" Extension="bin"/>
  <Default ContentType="image/x-emf" Extension="emf"/>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binary" PartName="/ppt/metadata"/>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4"/>
  </p:sldMasterIdLst>
  <p:notesMasterIdLst>
    <p:notesMasterId r:id="rId25"/>
  </p:notesMasterIdLst>
  <p:sldIdLst>
    <p:sldId id="262" r:id="rId5"/>
    <p:sldId id="7302" r:id="rId6"/>
    <p:sldId id="7307" r:id="rId7"/>
    <p:sldId id="7304" r:id="rId8"/>
    <p:sldId id="7301" r:id="rId9"/>
    <p:sldId id="7242" r:id="rId10"/>
    <p:sldId id="7241" r:id="rId11"/>
    <p:sldId id="7243" r:id="rId12"/>
    <p:sldId id="7317" r:id="rId13"/>
    <p:sldId id="7244" r:id="rId14"/>
    <p:sldId id="7245" r:id="rId15"/>
    <p:sldId id="7309" r:id="rId16"/>
    <p:sldId id="7312" r:id="rId17"/>
    <p:sldId id="7313" r:id="rId18"/>
    <p:sldId id="7246" r:id="rId19"/>
    <p:sldId id="7247" r:id="rId20"/>
    <p:sldId id="7248" r:id="rId21"/>
    <p:sldId id="7249" r:id="rId22"/>
    <p:sldId id="7250" r:id="rId23"/>
    <p:sldId id="7251" r:id="rId24"/>
  </p:sldIdLst>
  <p:sldSz cx="9144000" cy="6858000" type="screen4x3"/>
  <p:notesSz cx="6858000" cy="9144000"/>
  <p:embeddedFontLst>
    <p:embeddedFont>
      <p:font typeface="Meiryo UI" panose="020B0604030504040204" pitchFamily="34" charset="-128"/>
      <p:regular r:id="rId26"/>
      <p:bold r:id="rId27"/>
      <p:italic r:id="rId28"/>
      <p:boldItalic r:id="rId29"/>
    </p:embeddedFont>
    <p:embeddedFont>
      <p:font typeface="UD Digi Kyokasho NK-R" panose="02020400000000000000" pitchFamily="18" charset="-128"/>
      <p:regular r:id="rId30"/>
    </p:embeddedFont>
    <p:embeddedFont>
      <p:font typeface="Yu Gothic" panose="020B0400000000000000" pitchFamily="34" charset="-128"/>
      <p:regular r:id="rId31"/>
      <p:bold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userDrawn="1">
          <p15:clr>
            <a:srgbClr val="A4A3A4"/>
          </p15:clr>
        </p15:guide>
        <p15:guide id="2" orient="horz" pos="1139" userDrawn="1">
          <p15:clr>
            <a:srgbClr val="A4A3A4"/>
          </p15:clr>
        </p15:guide>
        <p15:guide id="3" pos="226" userDrawn="1">
          <p15:clr>
            <a:srgbClr val="A4A3A4"/>
          </p15:clr>
        </p15:guide>
        <p15:guide id="4" pos="5511" userDrawn="1">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00" roundtripDataSignature="AMtx7mgz9fSgLq3U1LM/57KVwofICCTB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FCD15A-CAD6-DDB6-7E77-6D67130E14A0}" name="曺 太陽" initials="曺太" userId="S::t.cho@ridilover0916.onmicrosoft.com::3cbeb52d-c35e-40bd-910b-121b322ee919" providerId="AD"/>
  <p188:author id="{2BF2FCC4-FFDB-0DCB-7A73-F4CA162D9CF9}" name="淡路 佳奈子" initials="淡佳" userId="S::k.awaji@ridilover0916.onmicrosoft.com::519024af-f840-4131-b685-c2df2ccae78e" providerId="AD"/>
  <p188:author id="{60D452DA-341B-54E8-01BF-49D0E411B2C7}" name="清水 一真" initials="清水" userId="S::k.shimizu@ridilover0916.onmicrosoft.com::26ec5524-bfb2-4063-b281-4b90470d39e8" providerId="AD"/>
  <p188:author id="{531005EC-0B83-CF8C-7592-CBDD53EFA733}" name="浅上 あゆみ" initials="あ浅" userId="S::asagami-a2e5@mlit.go.jp::08531eac-dc3c-4270-9eca-9e5a27f9ff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52F"/>
    <a:srgbClr val="12B250"/>
    <a:srgbClr val="60AF53"/>
    <a:srgbClr val="36AC79"/>
    <a:srgbClr val="FFFFFF"/>
    <a:srgbClr val="009B6F"/>
    <a:srgbClr val="4DC793"/>
    <a:srgbClr val="D9D9D9"/>
    <a:srgbClr val="EE9558"/>
    <a:srgbClr val="E068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12D4C-ADD7-93C1-18C5-F371C1C6855B}" v="46" dt="2026-06-25T01:47:43.499"/>
  </p1510:revLst>
</p1510:revInfo>
</file>

<file path=ppt/tableStyles.xml><?xml version="1.0" encoding="utf-8"?>
<a:tblStyleLst xmlns:a="http://schemas.openxmlformats.org/drawingml/2006/main" def="{F6BC211C-4F74-4F10-9152-8A52011D9BBA}">
  <a:tblStyle styleId="{F6BC211C-4F74-4F10-9152-8A52011D9BBA}" styleName="Table_0">
    <a:wholeTbl>
      <a:tcTxStyle b="off" i="off">
        <a:font>
          <a:latin typeface="游ゴシック"/>
          <a:ea typeface="游ゴシック"/>
          <a:cs typeface="游ゴシック"/>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游ゴシック"/>
          <a:ea typeface="游ゴシック"/>
          <a:cs typeface="游ゴシック"/>
        </a:font>
        <a:schemeClr val="lt1"/>
      </a:tcTxStyle>
      <a:tcStyle>
        <a:tcBdr/>
        <a:fill>
          <a:solidFill>
            <a:schemeClr val="accent1"/>
          </a:solidFill>
        </a:fill>
      </a:tcStyle>
    </a:lastCol>
    <a:firstCol>
      <a:tcTxStyle b="on" i="off">
        <a:font>
          <a:latin typeface="游ゴシック"/>
          <a:ea typeface="游ゴシック"/>
          <a:cs typeface="游ゴシック"/>
        </a:font>
        <a:schemeClr val="lt1"/>
      </a:tcTxStyle>
      <a:tcStyle>
        <a:tcBdr/>
        <a:fill>
          <a:solidFill>
            <a:schemeClr val="accent1"/>
          </a:solidFill>
        </a:fill>
      </a:tcStyle>
    </a:firstCol>
    <a:lastRow>
      <a:tcTxStyle b="on" i="off">
        <a:font>
          <a:latin typeface="游ゴシック"/>
          <a:ea typeface="游ゴシック"/>
          <a:cs typeface="游ゴシック"/>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游ゴシック"/>
          <a:ea typeface="游ゴシック"/>
          <a:cs typeface="游ゴシック"/>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729" y="36"/>
      </p:cViewPr>
      <p:guideLst>
        <p:guide pos="2880"/>
        <p:guide orient="horz" pos="1139"/>
        <p:guide pos="226"/>
        <p:guide pos="5511"/>
      </p:guideLst>
    </p:cSldViewPr>
  </p:slideViewPr>
  <p:notesTextViewPr>
    <p:cViewPr>
      <p:scale>
        <a:sx n="1" d="1"/>
        <a:sy n="1" d="1"/>
      </p:scale>
      <p:origin x="0" y="0"/>
    </p:cViewPr>
  </p:notesText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00" Target="metadata" Type="http://customschemas.google.com/relationships/presentationmetadata"/><Relationship Id="rId101" Target="presProps.xml" Type="http://schemas.openxmlformats.org/officeDocument/2006/relationships/presProps"/><Relationship Id="rId102" Target="viewProps.xml" Type="http://schemas.openxmlformats.org/officeDocument/2006/relationships/viewProps"/><Relationship Id="rId103" Target="theme/theme1.xml" Type="http://schemas.openxmlformats.org/officeDocument/2006/relationships/theme"/><Relationship Id="rId104" Target="tableStyles.xml" Type="http://schemas.openxmlformats.org/officeDocument/2006/relationships/tableStyles"/><Relationship Id="rId105" Target="revisionInfo.xml" Type="http://schemas.microsoft.com/office/2015/10/relationships/revisionInfo"/><Relationship Id="rId106" Target="authors.xml" Type="http://schemas.microsoft.com/office/2018/10/relationships/authors"/><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notesMasters/notesMaster1.xml" Type="http://schemas.openxmlformats.org/officeDocument/2006/relationships/notesMaster"/><Relationship Id="rId26" Target="fonts/font1.fntdata" Type="http://schemas.openxmlformats.org/officeDocument/2006/relationships/font"/><Relationship Id="rId27" Target="fonts/font2.fntdata" Type="http://schemas.openxmlformats.org/officeDocument/2006/relationships/font"/><Relationship Id="rId28" Target="fonts/font3.fntdata" Type="http://schemas.openxmlformats.org/officeDocument/2006/relationships/font"/><Relationship Id="rId29" Target="fonts/font4.fntdata" Type="http://schemas.openxmlformats.org/officeDocument/2006/relationships/font"/><Relationship Id="rId3" Target="../customXml/item3.xml" Type="http://schemas.openxmlformats.org/officeDocument/2006/relationships/customXml"/><Relationship Id="rId30" Target="fonts/font5.fntdata" Type="http://schemas.openxmlformats.org/officeDocument/2006/relationships/font"/><Relationship Id="rId31" Target="fonts/font6.fntdata" Type="http://schemas.openxmlformats.org/officeDocument/2006/relationships/font"/><Relationship Id="rId32" Target="fonts/font7.fntdata" Type="http://schemas.openxmlformats.org/officeDocument/2006/relationships/font"/><Relationship Id="rId33" Target="tags/tag1.xml" Type="http://schemas.openxmlformats.org/officeDocument/2006/relationships/tags"/><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UD Digi Kyokasho NK-R" panose="02020400000000000000" pitchFamily="18" charset="-128"/>
                <a:ea typeface="UD Digi Kyokasho NK-R" panose="02020400000000000000" pitchFamily="18" charset="-128"/>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ja-JP" altLang="en-US"/>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UD Digi Kyokasho NK-R" panose="02020400000000000000" pitchFamily="18" charset="-128"/>
                <a:ea typeface="UD Digi Kyokasho NK-R" panose="02020400000000000000" pitchFamily="18" charset="-128"/>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ja-JP" altLang="en-US"/>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UD Digi Kyokasho NK-R" panose="02020400000000000000" pitchFamily="18" charset="-128"/>
                <a:ea typeface="UD Digi Kyokasho NK-R" panose="02020400000000000000" pitchFamily="18" charset="-128"/>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ja-JP" altLang="en-US"/>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UD Digi Kyokasho NK-R" panose="02020400000000000000" pitchFamily="18" charset="-128"/>
                <a:ea typeface="UD Digi Kyokasho NK-R" panose="02020400000000000000" pitchFamily="18" charset="-128"/>
              </a:defRPr>
            </a:lvl1pPr>
          </a:lstStyle>
          <a:p>
            <a:pPr algn="r"/>
            <a:fld id="{00000000-1234-1234-1234-123412341234}" type="slidenum">
              <a:rPr lang="en-US" altLang="ja-JP" sz="1200" smtClean="0">
                <a:solidFill>
                  <a:schemeClr val="dk1"/>
                </a:solidFill>
              </a:rPr>
              <a:pPr algn="r"/>
              <a:t>‹#›</a:t>
            </a:fld>
            <a:endParaRPr lang="ja-JP" alt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9"/>
        <p:cNvGrpSpPr/>
        <p:nvPr/>
      </p:nvGrpSpPr>
      <p:grpSpPr>
        <a:xfrm>
          <a:off x="0" y="0"/>
          <a:ext cx="0" cy="0"/>
          <a:chOff x="0" y="0"/>
          <a:chExt cx="0" cy="0"/>
        </a:xfrm>
      </p:grpSpPr>
      <p:sp>
        <p:nvSpPr>
          <p:cNvPr id="20" name="Google Shape;20;p57"/>
          <p:cNvSpPr txBox="1">
            <a:spLocks noGrp="1"/>
          </p:cNvSpPr>
          <p:nvPr>
            <p:ph type="title"/>
          </p:nvPr>
        </p:nvSpPr>
        <p:spPr>
          <a:xfrm>
            <a:off x="457200" y="274638"/>
            <a:ext cx="8229600" cy="801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endParaRPr/>
          </a:p>
        </p:txBody>
      </p:sp>
      <p:sp>
        <p:nvSpPr>
          <p:cNvPr id="21" name="Google Shape;21;p57"/>
          <p:cNvSpPr txBox="1">
            <a:spLocks noGrp="1"/>
          </p:cNvSpPr>
          <p:nvPr>
            <p:ph type="body" idx="1"/>
          </p:nvPr>
        </p:nvSpPr>
        <p:spPr>
          <a:xfrm>
            <a:off x="457200" y="1305447"/>
            <a:ext cx="8229600" cy="4820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300"/>
              </a:spcBef>
              <a:spcAft>
                <a:spcPts val="0"/>
              </a:spcAft>
              <a:buClr>
                <a:srgbClr val="222A35"/>
              </a:buClr>
              <a:buSzPts val="1400"/>
              <a:buFont typeface="Arial"/>
              <a:buChar char="•"/>
              <a:defRPr sz="1500" b="0" i="0">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L="914400" lvl="1" indent="-317500" algn="l">
              <a:lnSpc>
                <a:spcPct val="100000"/>
              </a:lnSpc>
              <a:spcBef>
                <a:spcPts val="300"/>
              </a:spcBef>
              <a:spcAft>
                <a:spcPts val="0"/>
              </a:spcAft>
              <a:buClr>
                <a:schemeClr val="dk1"/>
              </a:buClr>
              <a:buSzPts val="1400"/>
              <a:buFont typeface="Arial"/>
              <a:buChar char="–"/>
              <a:defRPr sz="1500">
                <a:solidFill>
                  <a:schemeClr val="dk1"/>
                </a:solidFill>
              </a:defRPr>
            </a:lvl2pPr>
            <a:lvl3pPr marL="1371600" lvl="2" indent="-317500" algn="l">
              <a:lnSpc>
                <a:spcPct val="100000"/>
              </a:lnSpc>
              <a:spcBef>
                <a:spcPts val="300"/>
              </a:spcBef>
              <a:spcAft>
                <a:spcPts val="0"/>
              </a:spcAft>
              <a:buClr>
                <a:schemeClr val="dk1"/>
              </a:buClr>
              <a:buSzPts val="1400"/>
              <a:buFont typeface="Arial"/>
              <a:buChar char="•"/>
              <a:defRPr sz="1500">
                <a:solidFill>
                  <a:schemeClr val="dk1"/>
                </a:solidFill>
              </a:defRPr>
            </a:lvl3pPr>
            <a:lvl4pPr marL="1828800" lvl="3" indent="-317500" algn="l">
              <a:lnSpc>
                <a:spcPct val="100000"/>
              </a:lnSpc>
              <a:spcBef>
                <a:spcPts val="300"/>
              </a:spcBef>
              <a:spcAft>
                <a:spcPts val="0"/>
              </a:spcAft>
              <a:buClr>
                <a:schemeClr val="dk1"/>
              </a:buClr>
              <a:buSzPts val="1400"/>
              <a:buFont typeface="Arial"/>
              <a:buChar char="–"/>
              <a:defRPr sz="1500">
                <a:solidFill>
                  <a:schemeClr val="dk1"/>
                </a:solidFill>
              </a:defRPr>
            </a:lvl4pPr>
            <a:lvl5pPr marL="2286000" lvl="4" indent="-317500" algn="l">
              <a:lnSpc>
                <a:spcPct val="100000"/>
              </a:lnSpc>
              <a:spcBef>
                <a:spcPts val="300"/>
              </a:spcBef>
              <a:spcAft>
                <a:spcPts val="0"/>
              </a:spcAft>
              <a:buClr>
                <a:schemeClr val="dk1"/>
              </a:buClr>
              <a:buSzPts val="1400"/>
              <a:buFont typeface="Arial"/>
              <a:buChar char="»"/>
              <a:defRPr sz="1500">
                <a:solidFill>
                  <a:schemeClr val="dk1"/>
                </a:solidFill>
              </a:defRPr>
            </a:lvl5pPr>
            <a:lvl6pPr marL="2743200" lvl="5" indent="-317500" algn="l">
              <a:lnSpc>
                <a:spcPct val="100000"/>
              </a:lnSpc>
              <a:spcBef>
                <a:spcPts val="300"/>
              </a:spcBef>
              <a:spcAft>
                <a:spcPts val="0"/>
              </a:spcAft>
              <a:buClr>
                <a:schemeClr val="dk1"/>
              </a:buClr>
              <a:buSzPts val="1400"/>
              <a:buFont typeface="Arial"/>
              <a:buChar char="•"/>
              <a:defRPr sz="1500">
                <a:solidFill>
                  <a:schemeClr val="dk1"/>
                </a:solidFill>
                <a:latin typeface="Calibri"/>
                <a:ea typeface="Calibri"/>
                <a:cs typeface="Calibri"/>
                <a:sym typeface="Calibri"/>
              </a:defRPr>
            </a:lvl6pPr>
            <a:lvl7pPr marL="3200400" lvl="6" indent="-317500" algn="l">
              <a:lnSpc>
                <a:spcPct val="100000"/>
              </a:lnSpc>
              <a:spcBef>
                <a:spcPts val="300"/>
              </a:spcBef>
              <a:spcAft>
                <a:spcPts val="0"/>
              </a:spcAft>
              <a:buClr>
                <a:schemeClr val="dk1"/>
              </a:buClr>
              <a:buSzPts val="1400"/>
              <a:buFont typeface="Arial"/>
              <a:buChar char="•"/>
              <a:defRPr sz="1500">
                <a:solidFill>
                  <a:schemeClr val="dk1"/>
                </a:solidFill>
                <a:latin typeface="Calibri"/>
                <a:ea typeface="Calibri"/>
                <a:cs typeface="Calibri"/>
                <a:sym typeface="Calibri"/>
              </a:defRPr>
            </a:lvl7pPr>
            <a:lvl8pPr marL="3657600" lvl="7" indent="-317500" algn="l">
              <a:lnSpc>
                <a:spcPct val="100000"/>
              </a:lnSpc>
              <a:spcBef>
                <a:spcPts val="300"/>
              </a:spcBef>
              <a:spcAft>
                <a:spcPts val="0"/>
              </a:spcAft>
              <a:buClr>
                <a:schemeClr val="dk1"/>
              </a:buClr>
              <a:buSzPts val="1400"/>
              <a:buFont typeface="Arial"/>
              <a:buChar char="•"/>
              <a:defRPr sz="1500">
                <a:solidFill>
                  <a:schemeClr val="dk1"/>
                </a:solidFill>
                <a:latin typeface="Calibri"/>
                <a:ea typeface="Calibri"/>
                <a:cs typeface="Calibri"/>
                <a:sym typeface="Calibri"/>
              </a:defRPr>
            </a:lvl8pPr>
            <a:lvl9pPr marL="4114800" lvl="8" indent="-317500" algn="l">
              <a:lnSpc>
                <a:spcPct val="100000"/>
              </a:lnSpc>
              <a:spcBef>
                <a:spcPts val="300"/>
              </a:spcBef>
              <a:spcAft>
                <a:spcPts val="0"/>
              </a:spcAft>
              <a:buClr>
                <a:schemeClr val="dk1"/>
              </a:buClr>
              <a:buSzPts val="1400"/>
              <a:buFont typeface="Arial"/>
              <a:buChar char="•"/>
              <a:defRPr sz="1500">
                <a:solidFill>
                  <a:schemeClr val="dk1"/>
                </a:solidFill>
                <a:latin typeface="Calibri"/>
                <a:ea typeface="Calibri"/>
                <a:cs typeface="Calibri"/>
                <a:sym typeface="Calibri"/>
              </a:defRPr>
            </a:lvl9pPr>
          </a:lstStyle>
          <a:p>
            <a:endParaRPr/>
          </a:p>
        </p:txBody>
      </p:sp>
      <p:sp>
        <p:nvSpPr>
          <p:cNvPr id="22" name="Google Shape;22;p57"/>
          <p:cNvSpPr/>
          <p:nvPr/>
        </p:nvSpPr>
        <p:spPr>
          <a:xfrm>
            <a:off x="0" y="274638"/>
            <a:ext cx="457200" cy="801600"/>
          </a:xfrm>
          <a:prstGeom prst="rect">
            <a:avLst/>
          </a:prstGeom>
          <a:solidFill>
            <a:srgbClr val="54C997"/>
          </a:solidFill>
          <a:ln w="9525" cap="flat" cmpd="sng">
            <a:solidFill>
              <a:srgbClr val="54C997"/>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65"/>
          <p:cNvSpPr/>
          <p:nvPr/>
        </p:nvSpPr>
        <p:spPr>
          <a:xfrm>
            <a:off x="4572000" y="-167"/>
            <a:ext cx="4572000" cy="6858000"/>
          </a:xfrm>
          <a:prstGeom prst="rect">
            <a:avLst/>
          </a:prstGeom>
          <a:solidFill>
            <a:schemeClr val="lt2"/>
          </a:solidFill>
          <a:ln>
            <a:noFill/>
          </a:ln>
        </p:spPr>
        <p:txBody>
          <a:bodyPr spcFirstLastPara="1" wrap="square" lIns="68550" tIns="68550" rIns="68550" bIns="68550" anchor="ctr" anchorCtr="0">
            <a:noAutofit/>
          </a:bodyPr>
          <a:lstStyle/>
          <a:p>
            <a:pPr marL="0" marR="0" lvl="0" indent="0" algn="l" rtl="0">
              <a:spcBef>
                <a:spcPts val="0"/>
              </a:spcBef>
              <a:spcAft>
                <a:spcPts val="0"/>
              </a:spcAft>
              <a:buClr>
                <a:schemeClr val="dk1"/>
              </a:buClr>
              <a:buSzPts val="1350"/>
              <a:buFont typeface="Arial"/>
              <a:buNone/>
            </a:pPr>
            <a:endParaRPr sz="1350" b="0" i="0">
              <a:solidFill>
                <a:schemeClr val="dk1"/>
              </a:solidFill>
              <a:latin typeface="UD Digi Kyokasho NK-R" panose="02020400000000000000" pitchFamily="18" charset="-128"/>
              <a:ea typeface="UD Digi Kyokasho NK-R" panose="02020400000000000000" pitchFamily="18" charset="-128"/>
              <a:cs typeface="Arial"/>
              <a:sym typeface="Arial"/>
            </a:endParaRPr>
          </a:p>
        </p:txBody>
      </p:sp>
      <p:sp>
        <p:nvSpPr>
          <p:cNvPr id="45" name="Google Shape;45;p65"/>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4200"/>
              <a:buFont typeface="Arial"/>
              <a:buNone/>
              <a:defRPr sz="315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ctr" rtl="0">
              <a:lnSpc>
                <a:spcPct val="100000"/>
              </a:lnSpc>
              <a:spcBef>
                <a:spcPts val="0"/>
              </a:spcBef>
              <a:spcAft>
                <a:spcPts val="0"/>
              </a:spcAft>
              <a:buClr>
                <a:srgbClr val="000000"/>
              </a:buClr>
              <a:buSzPts val="4200"/>
              <a:buFont typeface="Arial"/>
              <a:buNone/>
              <a:defRPr sz="315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200"/>
              <a:buFont typeface="Arial"/>
              <a:buNone/>
              <a:defRPr sz="315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200"/>
              <a:buFont typeface="Arial"/>
              <a:buNone/>
              <a:defRPr sz="315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200"/>
              <a:buFont typeface="Arial"/>
              <a:buNone/>
              <a:defRPr sz="315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200"/>
              <a:buFont typeface="Arial"/>
              <a:buNone/>
              <a:defRPr sz="315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200"/>
              <a:buFont typeface="Arial"/>
              <a:buNone/>
              <a:defRPr sz="315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200"/>
              <a:buFont typeface="Arial"/>
              <a:buNone/>
              <a:defRPr sz="315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200"/>
              <a:buFont typeface="Arial"/>
              <a:buNone/>
              <a:defRPr sz="3150" b="0" i="0" u="none" strike="noStrike" cap="none">
                <a:solidFill>
                  <a:srgbClr val="000000"/>
                </a:solidFill>
                <a:latin typeface="Arial"/>
                <a:ea typeface="Arial"/>
                <a:cs typeface="Arial"/>
                <a:sym typeface="Arial"/>
              </a:defRPr>
            </a:lvl9pPr>
          </a:lstStyle>
          <a:p>
            <a:endParaRPr/>
          </a:p>
        </p:txBody>
      </p:sp>
      <p:sp>
        <p:nvSpPr>
          <p:cNvPr id="46" name="Google Shape;46;p65"/>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75" b="0" i="0">
                <a:latin typeface="UD Digi Kyokasho NK-R" panose="02020400000000000000" pitchFamily="18" charset="-128"/>
                <a:ea typeface="UD Digi Kyokasho NK-R" panose="02020400000000000000" pitchFamily="18" charset="-128"/>
              </a:defRPr>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47" name="Google Shape;47;p65"/>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b="0" i="0">
                <a:latin typeface="UD Digi Kyokasho NK-R" panose="02020400000000000000" pitchFamily="18" charset="-128"/>
                <a:ea typeface="UD Digi Kyokasho NK-R" panose="02020400000000000000" pitchFamily="18" charset="-128"/>
              </a:defRPr>
            </a:lvl1pPr>
            <a:lvl2pPr marL="914400" lvl="1" indent="-317500" algn="l">
              <a:lnSpc>
                <a:spcPct val="115000"/>
              </a:lnSpc>
              <a:spcBef>
                <a:spcPts val="1200"/>
              </a:spcBef>
              <a:spcAft>
                <a:spcPts val="0"/>
              </a:spcAft>
              <a:buSzPts val="1400"/>
              <a:buChar char="○"/>
              <a:defRPr/>
            </a:lvl2pPr>
            <a:lvl3pPr marL="1371600" lvl="2" indent="-317500" algn="l">
              <a:lnSpc>
                <a:spcPct val="115000"/>
              </a:lnSpc>
              <a:spcBef>
                <a:spcPts val="1200"/>
              </a:spcBef>
              <a:spcAft>
                <a:spcPts val="0"/>
              </a:spcAft>
              <a:buSzPts val="1400"/>
              <a:buChar char="■"/>
              <a:defRPr/>
            </a:lvl3pPr>
            <a:lvl4pPr marL="1828800" lvl="3" indent="-317500" algn="l">
              <a:lnSpc>
                <a:spcPct val="115000"/>
              </a:lnSpc>
              <a:spcBef>
                <a:spcPts val="1200"/>
              </a:spcBef>
              <a:spcAft>
                <a:spcPts val="0"/>
              </a:spcAft>
              <a:buSzPts val="1400"/>
              <a:buChar char="●"/>
              <a:defRPr/>
            </a:lvl4pPr>
            <a:lvl5pPr marL="2286000" lvl="4" indent="-317500" algn="l">
              <a:lnSpc>
                <a:spcPct val="115000"/>
              </a:lnSpc>
              <a:spcBef>
                <a:spcPts val="1200"/>
              </a:spcBef>
              <a:spcAft>
                <a:spcPts val="0"/>
              </a:spcAft>
              <a:buSzPts val="1400"/>
              <a:buChar char="○"/>
              <a:defRPr/>
            </a:lvl5pPr>
            <a:lvl6pPr marL="2743200" lvl="5" indent="-317500" algn="l">
              <a:lnSpc>
                <a:spcPct val="115000"/>
              </a:lnSpc>
              <a:spcBef>
                <a:spcPts val="1200"/>
              </a:spcBef>
              <a:spcAft>
                <a:spcPts val="0"/>
              </a:spcAft>
              <a:buSzPts val="1400"/>
              <a:buChar char="■"/>
              <a:defRPr/>
            </a:lvl6pPr>
            <a:lvl7pPr marL="3200400" lvl="6" indent="-317500" algn="l">
              <a:lnSpc>
                <a:spcPct val="115000"/>
              </a:lnSpc>
              <a:spcBef>
                <a:spcPts val="1200"/>
              </a:spcBef>
              <a:spcAft>
                <a:spcPts val="0"/>
              </a:spcAft>
              <a:buSzPts val="1400"/>
              <a:buChar char="●"/>
              <a:defRPr/>
            </a:lvl7pPr>
            <a:lvl8pPr marL="3657600" lvl="7" indent="-317500" algn="l">
              <a:lnSpc>
                <a:spcPct val="115000"/>
              </a:lnSpc>
              <a:spcBef>
                <a:spcPts val="1200"/>
              </a:spcBef>
              <a:spcAft>
                <a:spcPts val="0"/>
              </a:spcAft>
              <a:buSzPts val="1400"/>
              <a:buChar char="○"/>
              <a:defRPr/>
            </a:lvl8pPr>
            <a:lvl9pPr marL="4114800" lvl="8" indent="-317500" algn="l">
              <a:lnSpc>
                <a:spcPct val="115000"/>
              </a:lnSpc>
              <a:spcBef>
                <a:spcPts val="1200"/>
              </a:spcBef>
              <a:spcAft>
                <a:spcPts val="1200"/>
              </a:spcAft>
              <a:buSzPts val="1400"/>
              <a:buChar char="■"/>
              <a:defRPr/>
            </a:lvl9pPr>
          </a:lstStyle>
          <a:p>
            <a:endParaRPr/>
          </a:p>
        </p:txBody>
      </p:sp>
      <p:sp>
        <p:nvSpPr>
          <p:cNvPr id="48" name="Google Shape;48;p6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buClr>
                <a:schemeClr val="dk1"/>
              </a:buClr>
              <a:buSzPts val="1800"/>
              <a:buFont typeface="Arial"/>
              <a:buNone/>
              <a:defRPr sz="1800" b="0" i="0">
                <a:solidFill>
                  <a:schemeClr val="dk1"/>
                </a:solidFill>
                <a:latin typeface="UD Digi Kyokasho NK-R" panose="02020400000000000000" pitchFamily="18" charset="-128"/>
                <a:ea typeface="UD Digi Kyokasho NK-R" panose="02020400000000000000" pitchFamily="18" charset="-128"/>
                <a:cs typeface="Arial"/>
                <a:sym typeface="Arial"/>
              </a:defRPr>
            </a:lvl1pPr>
            <a:lvl2pPr marL="0" marR="0" lvl="1" indent="0" algn="r" rtl="0">
              <a:buClr>
                <a:schemeClr val="dk1"/>
              </a:buClr>
              <a:buSzPts val="1800"/>
              <a:buFont typeface="Arial"/>
              <a:buNone/>
              <a:defRPr sz="1800">
                <a:solidFill>
                  <a:schemeClr val="dk1"/>
                </a:solidFill>
                <a:latin typeface="Arial"/>
                <a:ea typeface="Arial"/>
                <a:cs typeface="Arial"/>
                <a:sym typeface="Arial"/>
              </a:defRPr>
            </a:lvl2pPr>
            <a:lvl3pPr marL="0" marR="0" lvl="2" indent="0" algn="r" rtl="0">
              <a:buClr>
                <a:schemeClr val="dk1"/>
              </a:buClr>
              <a:buSzPts val="1800"/>
              <a:buFont typeface="Arial"/>
              <a:buNone/>
              <a:defRPr sz="1800">
                <a:solidFill>
                  <a:schemeClr val="dk1"/>
                </a:solidFill>
                <a:latin typeface="Arial"/>
                <a:ea typeface="Arial"/>
                <a:cs typeface="Arial"/>
                <a:sym typeface="Arial"/>
              </a:defRPr>
            </a:lvl3pPr>
            <a:lvl4pPr marL="0" marR="0" lvl="3" indent="0" algn="r" rtl="0">
              <a:buClr>
                <a:schemeClr val="dk1"/>
              </a:buClr>
              <a:buSzPts val="1800"/>
              <a:buFont typeface="Arial"/>
              <a:buNone/>
              <a:defRPr sz="1800">
                <a:solidFill>
                  <a:schemeClr val="dk1"/>
                </a:solidFill>
                <a:latin typeface="Arial"/>
                <a:ea typeface="Arial"/>
                <a:cs typeface="Arial"/>
                <a:sym typeface="Arial"/>
              </a:defRPr>
            </a:lvl4pPr>
            <a:lvl5pPr marL="0" marR="0" lvl="4" indent="0" algn="r" rtl="0">
              <a:buClr>
                <a:schemeClr val="dk1"/>
              </a:buClr>
              <a:buSzPts val="1800"/>
              <a:buFont typeface="Arial"/>
              <a:buNone/>
              <a:defRPr sz="1800">
                <a:solidFill>
                  <a:schemeClr val="dk1"/>
                </a:solidFill>
                <a:latin typeface="Arial"/>
                <a:ea typeface="Arial"/>
                <a:cs typeface="Arial"/>
                <a:sym typeface="Arial"/>
              </a:defRPr>
            </a:lvl5pPr>
            <a:lvl6pPr marL="0" marR="0" lvl="5" indent="0" algn="r" rtl="0">
              <a:buClr>
                <a:schemeClr val="dk1"/>
              </a:buClr>
              <a:buSzPts val="1800"/>
              <a:buFont typeface="Arial"/>
              <a:buNone/>
              <a:defRPr sz="1800">
                <a:solidFill>
                  <a:schemeClr val="dk1"/>
                </a:solidFill>
                <a:latin typeface="Arial"/>
                <a:ea typeface="Arial"/>
                <a:cs typeface="Arial"/>
                <a:sym typeface="Arial"/>
              </a:defRPr>
            </a:lvl6pPr>
            <a:lvl7pPr marL="0" marR="0" lvl="6" indent="0" algn="r" rtl="0">
              <a:buClr>
                <a:schemeClr val="dk1"/>
              </a:buClr>
              <a:buSzPts val="1800"/>
              <a:buFont typeface="Arial"/>
              <a:buNone/>
              <a:defRPr sz="1800">
                <a:solidFill>
                  <a:schemeClr val="dk1"/>
                </a:solidFill>
                <a:latin typeface="Arial"/>
                <a:ea typeface="Arial"/>
                <a:cs typeface="Arial"/>
                <a:sym typeface="Arial"/>
              </a:defRPr>
            </a:lvl7pPr>
            <a:lvl8pPr marL="0" marR="0" lvl="7" indent="0" algn="r" rtl="0">
              <a:buClr>
                <a:schemeClr val="dk1"/>
              </a:buClr>
              <a:buSzPts val="1800"/>
              <a:buFont typeface="Arial"/>
              <a:buNone/>
              <a:defRPr sz="1800">
                <a:solidFill>
                  <a:schemeClr val="dk1"/>
                </a:solidFill>
                <a:latin typeface="Arial"/>
                <a:ea typeface="Arial"/>
                <a:cs typeface="Arial"/>
                <a:sym typeface="Arial"/>
              </a:defRPr>
            </a:lvl8pPr>
            <a:lvl9pPr marL="0" marR="0" lvl="8" indent="0" algn="r" rtl="0">
              <a:buClr>
                <a:schemeClr val="dk1"/>
              </a:buClr>
              <a:buSzPts val="1800"/>
              <a:buFont typeface="Arial"/>
              <a:buNone/>
              <a:defRPr sz="1800">
                <a:solidFill>
                  <a:schemeClr val="dk1"/>
                </a:solidFill>
                <a:latin typeface="Arial"/>
                <a:ea typeface="Arial"/>
                <a:cs typeface="Arial"/>
                <a:sym typeface="Arial"/>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66"/>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b="0" i="0">
                <a:latin typeface="UD Digi Kyokasho NK-R" panose="02020400000000000000" pitchFamily="18" charset="-128"/>
                <a:ea typeface="UD Digi Kyokasho NK-R" panose="02020400000000000000" pitchFamily="18" charset="-128"/>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51" name="Google Shape;51;p66"/>
          <p:cNvPicPr preferRelativeResize="0"/>
          <p:nvPr/>
        </p:nvPicPr>
        <p:blipFill rotWithShape="1">
          <a:blip r:embed="rId2">
            <a:alphaModFix/>
          </a:blip>
          <a:srcRect/>
          <a:stretch/>
        </p:blipFill>
        <p:spPr>
          <a:xfrm>
            <a:off x="8034531" y="143514"/>
            <a:ext cx="928490" cy="58521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67"/>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2000"/>
              <a:buFont typeface="Arial"/>
              <a:buNone/>
              <a:defRPr sz="90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ctr" rtl="0">
              <a:lnSpc>
                <a:spcPct val="100000"/>
              </a:lnSpc>
              <a:spcBef>
                <a:spcPts val="0"/>
              </a:spcBef>
              <a:spcAft>
                <a:spcPts val="0"/>
              </a:spcAft>
              <a:buClr>
                <a:srgbClr val="000000"/>
              </a:buClr>
              <a:buSzPts val="12000"/>
              <a:buFont typeface="Arial"/>
              <a:buNone/>
              <a:defRPr sz="9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None/>
              <a:defRPr sz="9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None/>
              <a:defRPr sz="9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None/>
              <a:defRPr sz="9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None/>
              <a:defRPr sz="9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None/>
              <a:defRPr sz="9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None/>
              <a:defRPr sz="9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None/>
              <a:defRPr sz="9000" b="0" i="0" u="none" strike="noStrike" cap="none">
                <a:solidFill>
                  <a:srgbClr val="000000"/>
                </a:solidFill>
                <a:latin typeface="Arial"/>
                <a:ea typeface="Arial"/>
                <a:cs typeface="Arial"/>
                <a:sym typeface="Arial"/>
              </a:defRPr>
            </a:lvl9pPr>
          </a:lstStyle>
          <a:p>
            <a:endParaRPr/>
          </a:p>
        </p:txBody>
      </p:sp>
      <p:sp>
        <p:nvSpPr>
          <p:cNvPr id="54" name="Google Shape;54;p67"/>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b="0" i="0">
                <a:latin typeface="UD Digi Kyokasho NK-R" panose="02020400000000000000" pitchFamily="18" charset="-128"/>
                <a:ea typeface="UD Digi Kyokasho NK-R" panose="02020400000000000000" pitchFamily="18" charset="-128"/>
              </a:defRPr>
            </a:lvl1pPr>
            <a:lvl2pPr marL="914400" lvl="1" indent="-317500" algn="ctr">
              <a:lnSpc>
                <a:spcPct val="115000"/>
              </a:lnSpc>
              <a:spcBef>
                <a:spcPts val="1200"/>
              </a:spcBef>
              <a:spcAft>
                <a:spcPts val="0"/>
              </a:spcAft>
              <a:buSzPts val="1400"/>
              <a:buChar char="○"/>
              <a:defRPr/>
            </a:lvl2pPr>
            <a:lvl3pPr marL="1371600" lvl="2" indent="-317500" algn="ctr">
              <a:lnSpc>
                <a:spcPct val="115000"/>
              </a:lnSpc>
              <a:spcBef>
                <a:spcPts val="1200"/>
              </a:spcBef>
              <a:spcAft>
                <a:spcPts val="0"/>
              </a:spcAft>
              <a:buSzPts val="1400"/>
              <a:buChar char="■"/>
              <a:defRPr/>
            </a:lvl3pPr>
            <a:lvl4pPr marL="1828800" lvl="3" indent="-317500" algn="ctr">
              <a:lnSpc>
                <a:spcPct val="115000"/>
              </a:lnSpc>
              <a:spcBef>
                <a:spcPts val="1200"/>
              </a:spcBef>
              <a:spcAft>
                <a:spcPts val="0"/>
              </a:spcAft>
              <a:buSzPts val="1400"/>
              <a:buChar char="●"/>
              <a:defRPr/>
            </a:lvl4pPr>
            <a:lvl5pPr marL="2286000" lvl="4" indent="-317500" algn="ctr">
              <a:lnSpc>
                <a:spcPct val="115000"/>
              </a:lnSpc>
              <a:spcBef>
                <a:spcPts val="1200"/>
              </a:spcBef>
              <a:spcAft>
                <a:spcPts val="0"/>
              </a:spcAft>
              <a:buSzPts val="1400"/>
              <a:buChar char="○"/>
              <a:defRPr/>
            </a:lvl5pPr>
            <a:lvl6pPr marL="2743200" lvl="5" indent="-317500" algn="ctr">
              <a:lnSpc>
                <a:spcPct val="115000"/>
              </a:lnSpc>
              <a:spcBef>
                <a:spcPts val="1200"/>
              </a:spcBef>
              <a:spcAft>
                <a:spcPts val="0"/>
              </a:spcAft>
              <a:buSzPts val="1400"/>
              <a:buChar char="■"/>
              <a:defRPr/>
            </a:lvl6pPr>
            <a:lvl7pPr marL="3200400" lvl="6" indent="-317500" algn="ctr">
              <a:lnSpc>
                <a:spcPct val="115000"/>
              </a:lnSpc>
              <a:spcBef>
                <a:spcPts val="1200"/>
              </a:spcBef>
              <a:spcAft>
                <a:spcPts val="0"/>
              </a:spcAft>
              <a:buSzPts val="1400"/>
              <a:buChar char="●"/>
              <a:defRPr/>
            </a:lvl7pPr>
            <a:lvl8pPr marL="3657600" lvl="7" indent="-317500" algn="ctr">
              <a:lnSpc>
                <a:spcPct val="115000"/>
              </a:lnSpc>
              <a:spcBef>
                <a:spcPts val="1200"/>
              </a:spcBef>
              <a:spcAft>
                <a:spcPts val="0"/>
              </a:spcAft>
              <a:buSzPts val="1400"/>
              <a:buChar char="○"/>
              <a:defRPr/>
            </a:lvl8pPr>
            <a:lvl9pPr marL="4114800" lvl="8" indent="-317500" algn="ctr">
              <a:lnSpc>
                <a:spcPct val="115000"/>
              </a:lnSpc>
              <a:spcBef>
                <a:spcPts val="1200"/>
              </a:spcBef>
              <a:spcAft>
                <a:spcPts val="12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ユーザー設定レイアウト">
  <p:cSld name="ユーザー設定レイアウト">
    <p:spTree>
      <p:nvGrpSpPr>
        <p:cNvPr id="1" name="Shape 56"/>
        <p:cNvGrpSpPr/>
        <p:nvPr/>
      </p:nvGrpSpPr>
      <p:grpSpPr>
        <a:xfrm>
          <a:off x="0" y="0"/>
          <a:ext cx="0" cy="0"/>
          <a:chOff x="0" y="0"/>
          <a:chExt cx="0" cy="0"/>
        </a:xfrm>
      </p:grpSpPr>
      <p:sp>
        <p:nvSpPr>
          <p:cNvPr id="57" name="Google Shape;57;p69"/>
          <p:cNvSpPr txBox="1">
            <a:spLocks noGrp="1"/>
          </p:cNvSpPr>
          <p:nvPr>
            <p:ph type="title"/>
          </p:nvPr>
        </p:nvSpPr>
        <p:spPr>
          <a:xfrm>
            <a:off x="311700" y="593367"/>
            <a:ext cx="8520600" cy="763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58" name="Google Shape;58;p69"/>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a:solidFill>
                  <a:schemeClr val="dk1"/>
                </a:solidFill>
                <a:latin typeface="UD Digi Kyokasho NK-R" panose="02020400000000000000" pitchFamily="18" charset="-128"/>
                <a:ea typeface="UD Digi Kyokasho NK-R" panose="02020400000000000000" pitchFamily="18" charset="-128"/>
                <a:cs typeface="Arial"/>
                <a:sym typeface="Arial"/>
              </a:defRPr>
            </a:lvl1pPr>
            <a:lvl2pPr marL="0" marR="0" lvl="1" indent="0" algn="r" rtl="0">
              <a:spcBef>
                <a:spcPts val="0"/>
              </a:spcBef>
              <a:buNone/>
              <a:defRPr sz="1800">
                <a:solidFill>
                  <a:schemeClr val="dk1"/>
                </a:solidFill>
                <a:latin typeface="Arial"/>
                <a:ea typeface="Arial"/>
                <a:cs typeface="Arial"/>
                <a:sym typeface="Arial"/>
              </a:defRPr>
            </a:lvl2pPr>
            <a:lvl3pPr marL="0" marR="0" lvl="2" indent="0" algn="r" rtl="0">
              <a:spcBef>
                <a:spcPts val="0"/>
              </a:spcBef>
              <a:buNone/>
              <a:defRPr sz="1800">
                <a:solidFill>
                  <a:schemeClr val="dk1"/>
                </a:solidFill>
                <a:latin typeface="Arial"/>
                <a:ea typeface="Arial"/>
                <a:cs typeface="Arial"/>
                <a:sym typeface="Arial"/>
              </a:defRPr>
            </a:lvl3pPr>
            <a:lvl4pPr marL="0" marR="0" lvl="3" indent="0" algn="r" rtl="0">
              <a:spcBef>
                <a:spcPts val="0"/>
              </a:spcBef>
              <a:buNone/>
              <a:defRPr sz="1800">
                <a:solidFill>
                  <a:schemeClr val="dk1"/>
                </a:solidFill>
                <a:latin typeface="Arial"/>
                <a:ea typeface="Arial"/>
                <a:cs typeface="Arial"/>
                <a:sym typeface="Arial"/>
              </a:defRPr>
            </a:lvl4pPr>
            <a:lvl5pPr marL="0" marR="0" lvl="4" indent="0" algn="r" rtl="0">
              <a:spcBef>
                <a:spcPts val="0"/>
              </a:spcBef>
              <a:buNone/>
              <a:defRPr sz="1800">
                <a:solidFill>
                  <a:schemeClr val="dk1"/>
                </a:solidFill>
                <a:latin typeface="Arial"/>
                <a:ea typeface="Arial"/>
                <a:cs typeface="Arial"/>
                <a:sym typeface="Arial"/>
              </a:defRPr>
            </a:lvl5pPr>
            <a:lvl6pPr marL="0" marR="0" lvl="5" indent="0" algn="r" rtl="0">
              <a:spcBef>
                <a:spcPts val="0"/>
              </a:spcBef>
              <a:buNone/>
              <a:defRPr sz="1800">
                <a:solidFill>
                  <a:schemeClr val="dk1"/>
                </a:solidFill>
                <a:latin typeface="Arial"/>
                <a:ea typeface="Arial"/>
                <a:cs typeface="Arial"/>
                <a:sym typeface="Arial"/>
              </a:defRPr>
            </a:lvl6pPr>
            <a:lvl7pPr marL="0" marR="0" lvl="6" indent="0" algn="r" rtl="0">
              <a:spcBef>
                <a:spcPts val="0"/>
              </a:spcBef>
              <a:buNone/>
              <a:defRPr sz="1800">
                <a:solidFill>
                  <a:schemeClr val="dk1"/>
                </a:solidFill>
                <a:latin typeface="Arial"/>
                <a:ea typeface="Arial"/>
                <a:cs typeface="Arial"/>
                <a:sym typeface="Arial"/>
              </a:defRPr>
            </a:lvl7pPr>
            <a:lvl8pPr marL="0" marR="0" lvl="7" indent="0" algn="r" rtl="0">
              <a:spcBef>
                <a:spcPts val="0"/>
              </a:spcBef>
              <a:buNone/>
              <a:defRPr sz="1800">
                <a:solidFill>
                  <a:schemeClr val="dk1"/>
                </a:solidFill>
                <a:latin typeface="Arial"/>
                <a:ea typeface="Arial"/>
                <a:cs typeface="Arial"/>
                <a:sym typeface="Arial"/>
              </a:defRPr>
            </a:lvl8pPr>
            <a:lvl9pPr marL="0" marR="0" lvl="8" indent="0" algn="r" rtl="0">
              <a:spcBef>
                <a:spcPts val="0"/>
              </a:spcBef>
              <a:buNone/>
              <a:defRPr sz="1800">
                <a:solidFill>
                  <a:schemeClr val="dk1"/>
                </a:solidFill>
                <a:latin typeface="Arial"/>
                <a:ea typeface="Arial"/>
                <a:cs typeface="Arial"/>
                <a:sym typeface="Arial"/>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23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6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105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28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050" b="0" i="0" u="none" strike="noStrike" cap="none">
                <a:solidFill>
                  <a:srgbClr val="000000"/>
                </a:solidFill>
                <a:latin typeface="Arial"/>
                <a:ea typeface="Arial"/>
                <a:cs typeface="Arial"/>
                <a:sym typeface="Arial"/>
              </a:defRPr>
            </a:lvl9pPr>
          </a:lstStyle>
          <a:p>
            <a:endParaRPr/>
          </a:p>
        </p:txBody>
      </p:sp>
      <p:sp>
        <p:nvSpPr>
          <p:cNvPr id="34" name="Google Shape;34;p61"/>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050" b="0" i="0">
                <a:latin typeface="UD Digi Kyokasho NK-R" panose="02020400000000000000" pitchFamily="18" charset="-128"/>
                <a:ea typeface="UD Digi Kyokasho NK-R" panose="02020400000000000000" pitchFamily="18" charset="-128"/>
                <a:cs typeface="Arial"/>
                <a:sym typeface="Arial"/>
              </a:defRPr>
            </a:lvl1pPr>
            <a:lvl2pPr marL="914400" lvl="1" indent="-304800" algn="l">
              <a:lnSpc>
                <a:spcPct val="115000"/>
              </a:lnSpc>
              <a:spcBef>
                <a:spcPts val="1200"/>
              </a:spcBef>
              <a:spcAft>
                <a:spcPts val="0"/>
              </a:spcAft>
              <a:buSzPts val="1200"/>
              <a:buChar char="○"/>
              <a:defRPr sz="900"/>
            </a:lvl2pPr>
            <a:lvl3pPr marL="1371600" lvl="2" indent="-304800" algn="l">
              <a:lnSpc>
                <a:spcPct val="115000"/>
              </a:lnSpc>
              <a:spcBef>
                <a:spcPts val="1200"/>
              </a:spcBef>
              <a:spcAft>
                <a:spcPts val="0"/>
              </a:spcAft>
              <a:buSzPts val="1200"/>
              <a:buChar char="■"/>
              <a:defRPr sz="900"/>
            </a:lvl3pPr>
            <a:lvl4pPr marL="1828800" lvl="3" indent="-304800" algn="l">
              <a:lnSpc>
                <a:spcPct val="115000"/>
              </a:lnSpc>
              <a:spcBef>
                <a:spcPts val="1200"/>
              </a:spcBef>
              <a:spcAft>
                <a:spcPts val="0"/>
              </a:spcAft>
              <a:buSzPts val="1200"/>
              <a:buChar char="●"/>
              <a:defRPr sz="900"/>
            </a:lvl4pPr>
            <a:lvl5pPr marL="2286000" lvl="4" indent="-304800" algn="l">
              <a:lnSpc>
                <a:spcPct val="115000"/>
              </a:lnSpc>
              <a:spcBef>
                <a:spcPts val="1200"/>
              </a:spcBef>
              <a:spcAft>
                <a:spcPts val="0"/>
              </a:spcAft>
              <a:buSzPts val="1200"/>
              <a:buChar char="○"/>
              <a:defRPr sz="900"/>
            </a:lvl5pPr>
            <a:lvl6pPr marL="2743200" lvl="5" indent="-304800" algn="l">
              <a:lnSpc>
                <a:spcPct val="115000"/>
              </a:lnSpc>
              <a:spcBef>
                <a:spcPts val="1200"/>
              </a:spcBef>
              <a:spcAft>
                <a:spcPts val="0"/>
              </a:spcAft>
              <a:buSzPts val="1200"/>
              <a:buChar char="■"/>
              <a:defRPr sz="900"/>
            </a:lvl6pPr>
            <a:lvl7pPr marL="3200400" lvl="6" indent="-304800" algn="l">
              <a:lnSpc>
                <a:spcPct val="115000"/>
              </a:lnSpc>
              <a:spcBef>
                <a:spcPts val="1200"/>
              </a:spcBef>
              <a:spcAft>
                <a:spcPts val="0"/>
              </a:spcAft>
              <a:buSzPts val="1200"/>
              <a:buChar char="●"/>
              <a:defRPr sz="900"/>
            </a:lvl7pPr>
            <a:lvl8pPr marL="3657600" lvl="7" indent="-304800" algn="l">
              <a:lnSpc>
                <a:spcPct val="115000"/>
              </a:lnSpc>
              <a:spcBef>
                <a:spcPts val="1200"/>
              </a:spcBef>
              <a:spcAft>
                <a:spcPts val="0"/>
              </a:spcAft>
              <a:buSzPts val="1200"/>
              <a:buChar char="○"/>
              <a:defRPr sz="900"/>
            </a:lvl8pPr>
            <a:lvl9pPr marL="4114800" lvl="8" indent="-304800" algn="l">
              <a:lnSpc>
                <a:spcPct val="115000"/>
              </a:lnSpc>
              <a:spcBef>
                <a:spcPts val="1200"/>
              </a:spcBef>
              <a:spcAft>
                <a:spcPts val="1200"/>
              </a:spcAft>
              <a:buSzPts val="1200"/>
              <a:buChar char="■"/>
              <a:defRPr sz="900"/>
            </a:lvl9pPr>
          </a:lstStyle>
          <a:p>
            <a:endParaRPr/>
          </a:p>
        </p:txBody>
      </p:sp>
      <p:sp>
        <p:nvSpPr>
          <p:cNvPr id="35" name="Google Shape;35;p61"/>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050" b="0" i="0">
                <a:latin typeface="UD Digi Kyokasho NK-R" panose="02020400000000000000" pitchFamily="18" charset="-128"/>
                <a:ea typeface="UD Digi Kyokasho NK-R" panose="02020400000000000000" pitchFamily="18" charset="-128"/>
                <a:cs typeface="Arial"/>
                <a:sym typeface="Arial"/>
              </a:defRPr>
            </a:lvl1pPr>
            <a:lvl2pPr marL="914400" lvl="1" indent="-304800" algn="l">
              <a:lnSpc>
                <a:spcPct val="115000"/>
              </a:lnSpc>
              <a:spcBef>
                <a:spcPts val="1200"/>
              </a:spcBef>
              <a:spcAft>
                <a:spcPts val="0"/>
              </a:spcAft>
              <a:buSzPts val="1200"/>
              <a:buChar char="○"/>
              <a:defRPr sz="900"/>
            </a:lvl2pPr>
            <a:lvl3pPr marL="1371600" lvl="2" indent="-304800" algn="l">
              <a:lnSpc>
                <a:spcPct val="115000"/>
              </a:lnSpc>
              <a:spcBef>
                <a:spcPts val="1200"/>
              </a:spcBef>
              <a:spcAft>
                <a:spcPts val="0"/>
              </a:spcAft>
              <a:buSzPts val="1200"/>
              <a:buChar char="■"/>
              <a:defRPr sz="900"/>
            </a:lvl3pPr>
            <a:lvl4pPr marL="1828800" lvl="3" indent="-304800" algn="l">
              <a:lnSpc>
                <a:spcPct val="115000"/>
              </a:lnSpc>
              <a:spcBef>
                <a:spcPts val="1200"/>
              </a:spcBef>
              <a:spcAft>
                <a:spcPts val="0"/>
              </a:spcAft>
              <a:buSzPts val="1200"/>
              <a:buChar char="●"/>
              <a:defRPr sz="900"/>
            </a:lvl4pPr>
            <a:lvl5pPr marL="2286000" lvl="4" indent="-304800" algn="l">
              <a:lnSpc>
                <a:spcPct val="115000"/>
              </a:lnSpc>
              <a:spcBef>
                <a:spcPts val="1200"/>
              </a:spcBef>
              <a:spcAft>
                <a:spcPts val="0"/>
              </a:spcAft>
              <a:buSzPts val="1200"/>
              <a:buChar char="○"/>
              <a:defRPr sz="900"/>
            </a:lvl5pPr>
            <a:lvl6pPr marL="2743200" lvl="5" indent="-304800" algn="l">
              <a:lnSpc>
                <a:spcPct val="115000"/>
              </a:lnSpc>
              <a:spcBef>
                <a:spcPts val="1200"/>
              </a:spcBef>
              <a:spcAft>
                <a:spcPts val="0"/>
              </a:spcAft>
              <a:buSzPts val="1200"/>
              <a:buChar char="■"/>
              <a:defRPr sz="900"/>
            </a:lvl6pPr>
            <a:lvl7pPr marL="3200400" lvl="6" indent="-304800" algn="l">
              <a:lnSpc>
                <a:spcPct val="115000"/>
              </a:lnSpc>
              <a:spcBef>
                <a:spcPts val="1200"/>
              </a:spcBef>
              <a:spcAft>
                <a:spcPts val="0"/>
              </a:spcAft>
              <a:buSzPts val="1200"/>
              <a:buChar char="●"/>
              <a:defRPr sz="900"/>
            </a:lvl7pPr>
            <a:lvl8pPr marL="3657600" lvl="7" indent="-304800" algn="l">
              <a:lnSpc>
                <a:spcPct val="115000"/>
              </a:lnSpc>
              <a:spcBef>
                <a:spcPts val="1200"/>
              </a:spcBef>
              <a:spcAft>
                <a:spcPts val="0"/>
              </a:spcAft>
              <a:buSzPts val="1200"/>
              <a:buChar char="○"/>
              <a:defRPr sz="900"/>
            </a:lvl8pPr>
            <a:lvl9pPr marL="4114800" lvl="8" indent="-304800" algn="l">
              <a:lnSpc>
                <a:spcPct val="115000"/>
              </a:lnSpc>
              <a:spcBef>
                <a:spcPts val="1200"/>
              </a:spcBef>
              <a:spcAft>
                <a:spcPts val="1200"/>
              </a:spcAft>
              <a:buSzPts val="1200"/>
              <a:buChar char="■"/>
              <a:defRPr sz="900"/>
            </a:lvl9pPr>
          </a:lstStyle>
          <a:p>
            <a:endParaRPr/>
          </a:p>
        </p:txBody>
      </p:sp>
    </p:spTree>
    <p:extLst>
      <p:ext uri="{BB962C8B-B14F-4D97-AF65-F5344CB8AC3E}">
        <p14:creationId xmlns:p14="http://schemas.microsoft.com/office/powerpoint/2010/main" val="3134042584"/>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xml" Type="http://schemas.openxmlformats.org/officeDocument/2006/relationships/tags"/><Relationship Id="rId11" Target="../embeddings/oleObject1.bin" Type="http://schemas.openxmlformats.org/officeDocument/2006/relationships/oleObject"/><Relationship Id="rId12"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FE7DA46-FFC6-B670-88F4-237D2B3BD97E}"/>
              </a:ext>
            </a:extLst>
          </p:cNvPr>
          <p:cNvGraphicFramePr>
            <a:graphicFrameLocks/>
          </p:cNvGraphicFramePr>
          <p:nvPr userDrawn="1">
            <p:custDataLst>
              <p:tags r:id="rId10"/>
            </p:custDataLst>
            <p:extLst>
              <p:ext uri="{D42A27DB-BD31-4B8C-83A1-F6EECF244321}">
                <p14:modId xmlns:p14="http://schemas.microsoft.com/office/powerpoint/2010/main" val="679092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 imgW="503" imgH="503" progId="TCLayout.ActiveDocument.1">
                  <p:embed/>
                </p:oleObj>
              </mc:Choice>
              <mc:Fallback>
                <p:oleObj name="think-cellスライド" r:id="rId11" imgW="503" imgH="503" progId="TCLayout.ActiveDocument.1">
                  <p:embed/>
                  <p:pic>
                    <p:nvPicPr>
                      <p:cNvPr id="2" name="think-cell data - do not delete" hidden="1">
                        <a:extLst>
                          <a:ext uri="{FF2B5EF4-FFF2-40B4-BE49-F238E27FC236}">
                            <a16:creationId xmlns:a16="http://schemas.microsoft.com/office/drawing/2014/main" id="{DFE7DA46-FFC6-B670-88F4-237D2B3BD97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Google Shape;10;p5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050" b="0" i="0" u="none" strike="noStrike" cap="none">
                <a:solidFill>
                  <a:schemeClr val="dk2"/>
                </a:solidFill>
                <a:latin typeface="Arial"/>
                <a:ea typeface="Arial"/>
                <a:cs typeface="Arial"/>
                <a:sym typeface="Arial"/>
              </a:defRPr>
            </a:lvl9pPr>
          </a:lstStyle>
          <a:p>
            <a:endParaRPr/>
          </a:p>
        </p:txBody>
      </p:sp>
      <p:sp>
        <p:nvSpPr>
          <p:cNvPr id="11" name="Google Shape;11;p55"/>
          <p:cNvSpPr txBox="1"/>
          <p:nvPr/>
        </p:nvSpPr>
        <p:spPr>
          <a:xfrm>
            <a:off x="8284701" y="6555133"/>
            <a:ext cx="44268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fld id="{00000000-1234-1234-1234-123412341234}" type="slidenum">
              <a:rPr lang="en-US" altLang="ja-JP" sz="900" b="0" i="0" u="none" strike="noStrike" cap="none">
                <a:solidFill>
                  <a:srgbClr val="323F4F"/>
                </a:solidFill>
                <a:latin typeface="UD Digi Kyokasho NK-R" panose="02020400000000000000" pitchFamily="18" charset="-128"/>
                <a:ea typeface="UD Digi Kyokasho NK-R" panose="02020400000000000000" pitchFamily="18" charset="-128"/>
                <a:cs typeface="Arial"/>
                <a:sym typeface="Arial"/>
              </a:rPr>
              <a:t>‹#›</a:t>
            </a:fld>
            <a:endParaRPr sz="900" b="0" i="0" u="none" strike="noStrike" cap="none">
              <a:solidFill>
                <a:srgbClr val="323F4F"/>
              </a:solidFill>
              <a:latin typeface="UD Digi Kyokasho NK-R" panose="02020400000000000000" pitchFamily="18" charset="-128"/>
              <a:ea typeface="UD Digi Kyokasho NK-R" panose="02020400000000000000" pitchFamily="18" charset="-128"/>
              <a:cs typeface="Arial"/>
              <a:sym typeface="Arial"/>
            </a:endParaRPr>
          </a:p>
        </p:txBody>
      </p:sp>
      <p:sp>
        <p:nvSpPr>
          <p:cNvPr id="12" name="Google Shape;12;p55"/>
          <p:cNvSpPr txBox="1"/>
          <p:nvPr/>
        </p:nvSpPr>
        <p:spPr>
          <a:xfrm>
            <a:off x="-1139485" y="6501458"/>
            <a:ext cx="3112200" cy="365100"/>
          </a:xfrm>
          <a:prstGeom prst="rect">
            <a:avLst/>
          </a:prstGeom>
          <a:noFill/>
          <a:ln>
            <a:noFill/>
          </a:ln>
        </p:spPr>
        <p:txBody>
          <a:bodyPr spcFirstLastPara="1" wrap="square" lIns="68550" tIns="34275" rIns="68550"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ja-JP" sz="600" b="0" i="0" u="none" strike="noStrike" cap="none">
                <a:solidFill>
                  <a:srgbClr val="888888"/>
                </a:solidFill>
                <a:latin typeface="UD Digi Kyokasho NK-R" panose="02020400000000000000" pitchFamily="18" charset="-128"/>
                <a:ea typeface="UD Digi Kyokasho NK-R" panose="02020400000000000000" pitchFamily="18" charset="-128"/>
                <a:cs typeface="Arial"/>
                <a:sym typeface="Arial"/>
              </a:rPr>
              <a:t>©Ridilover CO..LTD. All Rights reserved.</a:t>
            </a:r>
            <a:endParaRPr sz="600" b="0" i="0" u="none" strike="noStrike" cap="none">
              <a:solidFill>
                <a:srgbClr val="888888"/>
              </a:solidFill>
              <a:latin typeface="UD Digi Kyokasho NK-R" panose="02020400000000000000" pitchFamily="18" charset="-128"/>
              <a:ea typeface="UD Digi Kyokasho NK-R" panose="02020400000000000000" pitchFamily="18" charset="-128"/>
              <a:cs typeface="Arial"/>
              <a:sym typeface="Arial"/>
            </a:endParaRPr>
          </a:p>
        </p:txBody>
      </p:sp>
      <p:sp>
        <p:nvSpPr>
          <p:cNvPr id="13" name="Google Shape;13;p55"/>
          <p:cNvSpPr/>
          <p:nvPr/>
        </p:nvSpPr>
        <p:spPr>
          <a:xfrm>
            <a:off x="431322" y="6432022"/>
            <a:ext cx="8281358" cy="8335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UD Digi Kyokasho NK-R" panose="02020400000000000000" pitchFamily="18" charset="-128"/>
              <a:ea typeface="UD Digi Kyokasho NK-R" panose="02020400000000000000" pitchFamily="18" charset="-128"/>
              <a:cs typeface="Arial"/>
              <a:sym typeface="Arial"/>
            </a:endParaRPr>
          </a:p>
        </p:txBody>
      </p:sp>
      <p:cxnSp>
        <p:nvCxnSpPr>
          <p:cNvPr id="14" name="Google Shape;14;p55"/>
          <p:cNvCxnSpPr/>
          <p:nvPr/>
        </p:nvCxnSpPr>
        <p:spPr>
          <a:xfrm>
            <a:off x="431322" y="6387547"/>
            <a:ext cx="8281358" cy="0"/>
          </a:xfrm>
          <a:prstGeom prst="straightConnector1">
            <a:avLst/>
          </a:prstGeom>
          <a:noFill/>
          <a:ln w="19050" cap="flat" cmpd="sng">
            <a:solidFill>
              <a:srgbClr val="70D2A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8" r:id="rId2"/>
    <p:sldLayoutId id="2147483659" r:id="rId3"/>
    <p:sldLayoutId id="2147483660" r:id="rId4"/>
    <p:sldLayoutId id="2147483661" r:id="rId5"/>
    <p:sldLayoutId id="2147483662" r:id="rId6"/>
    <p:sldLayoutId id="2147483679" r:id="rId7"/>
    <p:sldLayoutId id="214748368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tags/tag10.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11.xml.rels><?xml version="1.0" encoding="UTF-8" standalone="yes"?><Relationships xmlns="http://schemas.openxmlformats.org/package/2006/relationships"><Relationship Id="rId1" Target="../tags/tag11.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12.xml.rels><?xml version="1.0" encoding="UTF-8" standalone="yes"?><Relationships xmlns="http://schemas.openxmlformats.org/package/2006/relationships"><Relationship Id="rId1" Target="../tags/tag12.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13.xml.rels><?xml version="1.0" encoding="UTF-8" standalone="yes"?><Relationships xmlns="http://schemas.openxmlformats.org/package/2006/relationships"><Relationship Id="rId1" Target="../tags/tag13.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14.xml.rels><?xml version="1.0" encoding="UTF-8" standalone="yes"?><Relationships xmlns="http://schemas.openxmlformats.org/package/2006/relationships"><Relationship Id="rId1" Target="../tags/tag14.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15.xml.rels><?xml version="1.0" encoding="UTF-8" standalone="yes"?><Relationships xmlns="http://schemas.openxmlformats.org/package/2006/relationships"><Relationship Id="rId1" Target="../tags/tag15.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16.xml.rels><?xml version="1.0" encoding="UTF-8" standalone="yes"?><Relationships xmlns="http://schemas.openxmlformats.org/package/2006/relationships"><Relationship Id="rId1" Target="../tags/tag16.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17.xml.rels><?xml version="1.0" encoding="UTF-8" standalone="yes"?><Relationships xmlns="http://schemas.openxmlformats.org/package/2006/relationships"><Relationship Id="rId1" Target="../tags/tag17.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18.xml.rels><?xml version="1.0" encoding="UTF-8" standalone="yes"?><Relationships xmlns="http://schemas.openxmlformats.org/package/2006/relationships"><Relationship Id="rId1" Target="../tags/tag18.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19.xml.rels><?xml version="1.0" encoding="UTF-8" standalone="yes"?><Relationships xmlns="http://schemas.openxmlformats.org/package/2006/relationships"><Relationship Id="rId1" Target="../tags/tag19.xml" Type="http://schemas.openxmlformats.org/officeDocument/2006/relationships/tags"/><Relationship Id="rId2" Target="../slideLayouts/slideLayout1.xml" Type="http://schemas.openxmlformats.org/officeDocument/2006/relationships/slideLayout"/><Relationship Id="rId3" Target="../embeddings/oleObject3.bin" Type="http://schemas.openxmlformats.org/officeDocument/2006/relationships/oleObject"/><Relationship Id="rId4" Target="../media/image1.emf" Type="http://schemas.openxmlformats.org/officeDocument/2006/relationships/image"/></Relationships>
</file>

<file path=ppt/slides/_rels/slide2.xml.rels><?xml version="1.0" encoding="UTF-8" standalone="yes"?><Relationships xmlns="http://schemas.openxmlformats.org/package/2006/relationships"><Relationship Id="rId1" Target="../tags/tag3.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 Id="rId5" Target="mailto:chiikiseikatsu_socialimpactr8@ridilover.jp" TargetMode="External" Type="http://schemas.openxmlformats.org/officeDocument/2006/relationships/hyperlink"/></Relationships>
</file>

<file path=ppt/slides/_rels/slide20.xml.rels><?xml version="1.0" encoding="UTF-8" standalone="yes"?><Relationships xmlns="http://schemas.openxmlformats.org/package/2006/relationships"><Relationship Id="rId1" Target="../tags/tag20.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3.xml.rels><?xml version="1.0" encoding="UTF-8" standalone="yes"?><Relationships xmlns="http://schemas.openxmlformats.org/package/2006/relationships"><Relationship Id="rId1" Target="../tags/tag4.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4.xml.rels><?xml version="1.0" encoding="UTF-8" standalone="yes"?><Relationships xmlns="http://schemas.openxmlformats.org/package/2006/relationships"><Relationship Id="rId1" Target="../tags/tag5.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5.xml.rels><?xml version="1.0" encoding="UTF-8" standalone="yes"?><Relationships xmlns="http://schemas.openxmlformats.org/package/2006/relationships"><Relationship Id="rId1" Target="../tags/tag6.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6.xml.rels><?xml version="1.0" encoding="UTF-8" standalone="yes"?><Relationships xmlns="http://schemas.openxmlformats.org/package/2006/relationships"><Relationship Id="rId1" Target="../tags/tag7.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7.xml.rels><?xml version="1.0" encoding="UTF-8" standalone="yes"?><Relationships xmlns="http://schemas.openxmlformats.org/package/2006/relationships"><Relationship Id="rId1" Target="../tags/tag8.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8.xml.rels><?xml version="1.0" encoding="UTF-8" standalone="yes"?><Relationships xmlns="http://schemas.openxmlformats.org/package/2006/relationships"><Relationship Id="rId1" Target="../tags/tag9.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82880" cy="822960"/>
          </a:xfrm>
          <a:prstGeom prst="rect">
            <a:avLst/>
          </a:prstGeom>
          <a:solidFill>
            <a:srgbClr val="54C899"/>
          </a:solidFill>
          <a:ln w="12700">
            <a:solidFill>
              <a:srgbClr val="54C899"/>
            </a:solidFill>
            <a:prstDash val="solid"/>
          </a:ln>
        </p:spPr>
        <p:txBody>
          <a:bodyPr/>
          <a:lstStyle/>
          <a:p>
            <a:endParaRPr lang="ja-JP" altLang="en-US"/>
          </a:p>
        </p:txBody>
      </p:sp>
      <p:sp>
        <p:nvSpPr>
          <p:cNvPr id="5" name="Text 3"/>
          <p:cNvSpPr/>
          <p:nvPr/>
        </p:nvSpPr>
        <p:spPr>
          <a:xfrm>
            <a:off x="365760" y="2423160"/>
            <a:ext cx="8412480" cy="2011680"/>
          </a:xfrm>
          <a:prstGeom prst="rect">
            <a:avLst/>
          </a:prstGeom>
          <a:noFill/>
          <a:ln/>
        </p:spPr>
        <p:txBody>
          <a:bodyPr wrap="square" lIns="91440" tIns="45720" rIns="91440" bIns="45720" rtlCol="0" anchor="ctr"/>
          <a:lstStyle/>
          <a:p>
            <a:pPr algn="ctr">
              <a:lnSpc>
                <a:spcPct val="150000"/>
              </a:lnSpc>
            </a:pPr>
            <a:r>
              <a:rPr lang="ja-JP" altLang="en-US" sz="1800" b="1">
                <a:solidFill>
                  <a:srgbClr val="0B4C34"/>
                </a:solidFill>
                <a:latin typeface="Yu Gothic"/>
                <a:ea typeface="Yu Gothic"/>
              </a:rPr>
              <a:t>令和8年度</a:t>
            </a:r>
            <a:endParaRPr lang="en-US"/>
          </a:p>
          <a:p>
            <a:pPr algn="ctr">
              <a:lnSpc>
                <a:spcPct val="150000"/>
              </a:lnSpc>
            </a:pPr>
            <a:r>
              <a:rPr lang="ja-JP" altLang="en-US" sz="1800" b="1">
                <a:solidFill>
                  <a:srgbClr val="0B4C34"/>
                </a:solidFill>
                <a:latin typeface="Yu Gothic"/>
                <a:ea typeface="Yu Gothic"/>
              </a:rPr>
              <a:t>地域生活圏構築に向けたインパクト創出</a:t>
            </a:r>
            <a:endParaRPr lang="ja-JP"/>
          </a:p>
          <a:p>
            <a:pPr algn="ctr">
              <a:lnSpc>
                <a:spcPct val="150000"/>
              </a:lnSpc>
            </a:pPr>
            <a:r>
              <a:rPr lang="ja-JP" altLang="en-US" sz="1800" b="1">
                <a:solidFill>
                  <a:srgbClr val="0B4C34"/>
                </a:solidFill>
                <a:latin typeface="Yu Gothic"/>
                <a:ea typeface="Yu Gothic"/>
              </a:rPr>
              <a:t>〜インパクト可視化・実証プログラム〜</a:t>
            </a:r>
            <a:br>
              <a:rPr lang="en-US" altLang="ja-JP" sz="1800" b="1">
                <a:solidFill>
                  <a:srgbClr val="0B4C34"/>
                </a:solidFill>
                <a:latin typeface="Yu Gothic"/>
                <a:ea typeface="Yu Gothic"/>
              </a:rPr>
            </a:br>
            <a:endParaRPr lang="en-US" altLang="ja-JP" sz="1800" b="1">
              <a:solidFill>
                <a:srgbClr val="0B4C34"/>
              </a:solidFill>
              <a:latin typeface="Yu Gothic"/>
              <a:ea typeface="Yu Gothic"/>
            </a:endParaRPr>
          </a:p>
          <a:p>
            <a:pPr algn="ctr">
              <a:lnSpc>
                <a:spcPct val="150000"/>
              </a:lnSpc>
            </a:pPr>
            <a:r>
              <a:rPr lang="ja-JP" altLang="en-US" sz="1800" b="1">
                <a:solidFill>
                  <a:srgbClr val="0B4C34"/>
                </a:solidFill>
                <a:latin typeface="Yu Gothic"/>
                <a:ea typeface="Yu Gothic"/>
              </a:rPr>
              <a:t>応募書類</a:t>
            </a:r>
            <a:endParaRPr lang="en-US" altLang="ja-JP" sz="1800" b="1">
              <a:solidFill>
                <a:srgbClr val="0B4C34"/>
              </a:solidFill>
              <a:latin typeface="Yu Gothic"/>
              <a:ea typeface="Yu Gothic"/>
            </a:endParaRPr>
          </a:p>
        </p:txBody>
      </p:sp>
      <p:sp>
        <p:nvSpPr>
          <p:cNvPr id="6" name="Text 4"/>
          <p:cNvSpPr/>
          <p:nvPr/>
        </p:nvSpPr>
        <p:spPr>
          <a:xfrm>
            <a:off x="365760" y="5120640"/>
            <a:ext cx="8412480" cy="365760"/>
          </a:xfrm>
          <a:prstGeom prst="rect">
            <a:avLst/>
          </a:prstGeom>
          <a:noFill/>
          <a:ln/>
        </p:spPr>
        <p:txBody>
          <a:bodyPr wrap="square" rtlCol="0" anchor="ctr"/>
          <a:lstStyle/>
          <a:p>
            <a:pPr algn="ctr"/>
            <a:r>
              <a:rPr lang="ja-JP" altLang="en-US" sz="1400"/>
              <a:t>国土交通省</a:t>
            </a:r>
            <a:r>
              <a:rPr lang="ja-JP" altLang="en-US"/>
              <a:t>　</a:t>
            </a:r>
            <a:r>
              <a:rPr lang="ja-JP" altLang="en-US" sz="1400"/>
              <a:t>国土政策局　総合計画課</a:t>
            </a:r>
          </a:p>
          <a:p>
            <a:pPr algn="ctr"/>
            <a:r>
              <a:rPr lang="ja-JP" altLang="en-US" sz="1400"/>
              <a:t>選考事務局　株式会社</a:t>
            </a:r>
            <a:r>
              <a:rPr lang="en-US" sz="1400" err="1"/>
              <a:t>Ridilover</a:t>
            </a:r>
            <a:endParaRPr lang="en-US" sz="1400"/>
          </a:p>
        </p:txBody>
      </p:sp>
      <p:sp>
        <p:nvSpPr>
          <p:cNvPr id="7" name="Text 5"/>
          <p:cNvSpPr/>
          <p:nvPr/>
        </p:nvSpPr>
        <p:spPr>
          <a:xfrm>
            <a:off x="365760" y="5532120"/>
            <a:ext cx="8412480" cy="365760"/>
          </a:xfrm>
          <a:prstGeom prst="rect">
            <a:avLst/>
          </a:prstGeom>
          <a:noFill/>
          <a:ln/>
        </p:spPr>
        <p:txBody>
          <a:bodyPr wrap="square" rtlCol="0" anchor="ctr"/>
          <a:lstStyle/>
          <a:p>
            <a:pPr marL="0" indent="0" algn="ctr">
              <a:buNone/>
            </a:pPr>
            <a:endParaRPr lang="en-US" sz="1400"/>
          </a:p>
        </p:txBody>
      </p:sp>
      <p:sp>
        <p:nvSpPr>
          <p:cNvPr id="3" name="テキスト ボックス 2">
            <a:extLst>
              <a:ext uri="{FF2B5EF4-FFF2-40B4-BE49-F238E27FC236}">
                <a16:creationId xmlns:a16="http://schemas.microsoft.com/office/drawing/2014/main" id="{D22CCF88-DDB3-479D-0114-32B62346FAA6}"/>
              </a:ext>
            </a:extLst>
          </p:cNvPr>
          <p:cNvSpPr txBox="1"/>
          <p:nvPr/>
        </p:nvSpPr>
        <p:spPr>
          <a:xfrm>
            <a:off x="8510954" y="6631912"/>
            <a:ext cx="184731" cy="307777"/>
          </a:xfrm>
          <a:prstGeom prst="rect">
            <a:avLst/>
          </a:prstGeom>
          <a:noFill/>
        </p:spPr>
        <p:txBody>
          <a:bodyPr wrap="square" rtlCol="0">
            <a:spAutoFit/>
          </a:bodyPr>
          <a:lstStyle/>
          <a:p>
            <a:endParaRPr kumimoji="1" lang="ja-JP" altLang="en-US"/>
          </a:p>
        </p:txBody>
      </p:sp>
      <p:sp>
        <p:nvSpPr>
          <p:cNvPr id="4" name="テキスト ボックス 3">
            <a:extLst>
              <a:ext uri="{FF2B5EF4-FFF2-40B4-BE49-F238E27FC236}">
                <a16:creationId xmlns:a16="http://schemas.microsoft.com/office/drawing/2014/main" id="{CFE69D9A-918D-8AB8-01BF-0577720DE47F}"/>
              </a:ext>
            </a:extLst>
          </p:cNvPr>
          <p:cNvSpPr txBox="1"/>
          <p:nvPr/>
        </p:nvSpPr>
        <p:spPr>
          <a:xfrm>
            <a:off x="8320216" y="6532605"/>
            <a:ext cx="375469" cy="307777"/>
          </a:xfrm>
          <a:prstGeom prst="rect">
            <a:avLst/>
          </a:prstGeom>
          <a:solidFill>
            <a:schemeClr val="bg1"/>
          </a:solidFill>
        </p:spPr>
        <p:txBody>
          <a:bodyPr wrap="square" rtlCol="0">
            <a:spAutoFit/>
          </a:bodyPr>
          <a:lstStyle/>
          <a:p>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D0147-5768-19D4-8ADA-055E5E667AE4}"/>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7B2B0D03-46F1-54B6-BDCA-A7D1D210214D}"/>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7B2B0D03-46F1-54B6-BDCA-A7D1D21021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0053E439-E357-CB11-B89C-C3071DAAB17C}"/>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3B8AFA75-D2CF-F00D-DC64-45251F838E6D}"/>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a:latin typeface="Meiryo UI" panose="020B0604030504040204" pitchFamily="50" charset="-128"/>
                <a:ea typeface="Meiryo UI" panose="020B0604030504040204" pitchFamily="50" charset="-128"/>
                <a:cs typeface="Meiryo"/>
                <a:sym typeface="Meiryo"/>
              </a:rPr>
              <a:t>設問５（</a:t>
            </a:r>
            <a:r>
              <a:rPr lang="en-US" altLang="ja-JP" sz="1800" b="1">
                <a:latin typeface="Meiryo UI" panose="020B0604030504040204" pitchFamily="50" charset="-128"/>
                <a:ea typeface="Meiryo UI" panose="020B0604030504040204" pitchFamily="50" charset="-128"/>
                <a:cs typeface="Meiryo"/>
                <a:sym typeface="Meiryo"/>
              </a:rPr>
              <a:t>5/9</a:t>
            </a:r>
            <a:r>
              <a:rPr lang="ja-JP" altLang="en-US" sz="1800" b="1">
                <a:latin typeface="Meiryo UI" panose="020B0604030504040204" pitchFamily="50" charset="-128"/>
                <a:ea typeface="Meiryo UI" panose="020B0604030504040204" pitchFamily="50" charset="-128"/>
                <a:cs typeface="Meiryo"/>
                <a:sym typeface="Meiryo"/>
              </a:rPr>
              <a:t>）</a:t>
            </a:r>
          </a:p>
        </p:txBody>
      </p:sp>
      <p:sp>
        <p:nvSpPr>
          <p:cNvPr id="12" name="正方形/長方形 11">
            <a:extLst>
              <a:ext uri="{FF2B5EF4-FFF2-40B4-BE49-F238E27FC236}">
                <a16:creationId xmlns:a16="http://schemas.microsoft.com/office/drawing/2014/main" id="{B5AAB55B-CEC1-A6F1-C10C-2AF63D307712}"/>
              </a:ext>
            </a:extLst>
          </p:cNvPr>
          <p:cNvSpPr/>
          <p:nvPr/>
        </p:nvSpPr>
        <p:spPr>
          <a:xfrm>
            <a:off x="437994"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E863EBED-FE8F-7A26-DC24-67376E710A3D}"/>
              </a:ext>
            </a:extLst>
          </p:cNvPr>
          <p:cNvSpPr/>
          <p:nvPr/>
        </p:nvSpPr>
        <p:spPr>
          <a:xfrm>
            <a:off x="437994"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a:ea typeface="Meiryo UI"/>
              </a:rPr>
              <a:t>持続的・自律的な事業の実現に向けて、どのような</a:t>
            </a:r>
            <a:r>
              <a:rPr lang="ja-JP" altLang="ja-JP" dirty="0">
                <a:solidFill>
                  <a:schemeClr val="tx1"/>
                </a:solidFill>
                <a:latin typeface="Meiryo UI"/>
                <a:ea typeface="Meiryo UI"/>
              </a:rPr>
              <a:t>事業モデル</a:t>
            </a:r>
            <a:r>
              <a:rPr lang="ja-JP" altLang="en-US" dirty="0">
                <a:solidFill>
                  <a:schemeClr val="tx1"/>
                </a:solidFill>
                <a:latin typeface="Meiryo UI"/>
                <a:ea typeface="Meiryo UI"/>
              </a:rPr>
              <a:t>の</a:t>
            </a:r>
            <a:r>
              <a:rPr lang="ja-JP" altLang="ja-JP" dirty="0">
                <a:solidFill>
                  <a:schemeClr val="tx1"/>
                </a:solidFill>
                <a:latin typeface="Meiryo UI"/>
                <a:ea typeface="Meiryo UI"/>
              </a:rPr>
              <a:t>構築</a:t>
            </a:r>
            <a:r>
              <a:rPr lang="ja-JP" altLang="en-US" dirty="0">
                <a:solidFill>
                  <a:schemeClr val="tx1"/>
                </a:solidFill>
                <a:latin typeface="Meiryo UI"/>
                <a:ea typeface="Meiryo UI"/>
              </a:rPr>
              <a:t>を目指していますか？持続的な事業を実現するための収益構造や連携体制、</a:t>
            </a:r>
            <a:r>
              <a:rPr lang="ja-JP" altLang="ja-JP" dirty="0">
                <a:solidFill>
                  <a:schemeClr val="tx1"/>
                </a:solidFill>
                <a:latin typeface="Meiryo UI"/>
                <a:ea typeface="Meiryo UI"/>
              </a:rPr>
              <a:t>それぞれ</a:t>
            </a:r>
            <a:r>
              <a:rPr lang="ja-JP" altLang="en-US" dirty="0">
                <a:solidFill>
                  <a:schemeClr val="tx1"/>
                </a:solidFill>
                <a:latin typeface="Meiryo UI"/>
                <a:ea typeface="Meiryo UI"/>
              </a:rPr>
              <a:t>の主体が</a:t>
            </a:r>
            <a:r>
              <a:rPr lang="ja-JP" altLang="ja-JP" dirty="0">
                <a:solidFill>
                  <a:schemeClr val="tx1"/>
                </a:solidFill>
                <a:latin typeface="Meiryo UI"/>
                <a:ea typeface="Meiryo UI"/>
              </a:rPr>
              <a:t>果たすべき役割</a:t>
            </a:r>
            <a:r>
              <a:rPr lang="ja-JP" altLang="en-US" dirty="0">
                <a:solidFill>
                  <a:schemeClr val="tx1"/>
                </a:solidFill>
                <a:latin typeface="Meiryo UI"/>
                <a:ea typeface="Meiryo UI"/>
              </a:rPr>
              <a:t>や</a:t>
            </a:r>
            <a:r>
              <a:rPr lang="ja-JP" altLang="ja-JP" dirty="0">
                <a:solidFill>
                  <a:schemeClr val="tx1"/>
                </a:solidFill>
                <a:latin typeface="Meiryo UI"/>
                <a:ea typeface="Meiryo UI"/>
              </a:rPr>
              <a:t>機能</a:t>
            </a:r>
            <a:r>
              <a:rPr lang="ja-JP" altLang="en-US" dirty="0">
                <a:solidFill>
                  <a:schemeClr val="tx1"/>
                </a:solidFill>
                <a:latin typeface="Meiryo UI"/>
                <a:ea typeface="Meiryo UI"/>
              </a:rPr>
              <a:t>についてお聞かせ</a:t>
            </a:r>
            <a:r>
              <a:rPr lang="ja-JP" altLang="ja-JP" dirty="0">
                <a:solidFill>
                  <a:schemeClr val="tx1"/>
                </a:solidFill>
                <a:latin typeface="Meiryo UI"/>
                <a:ea typeface="Meiryo UI"/>
              </a:rPr>
              <a:t>ください</a:t>
            </a:r>
            <a:r>
              <a:rPr lang="ja-JP" altLang="en-US" dirty="0">
                <a:solidFill>
                  <a:schemeClr val="tx1"/>
                </a:solidFill>
                <a:latin typeface="Meiryo UI"/>
                <a:ea typeface="Meiryo UI"/>
              </a:rPr>
              <a:t>。</a:t>
            </a:r>
            <a:br>
              <a:rPr lang="en-US" altLang="ja-JP" dirty="0">
                <a:solidFill>
                  <a:schemeClr val="tx1"/>
                </a:solidFill>
                <a:latin typeface="Meiryo UI"/>
                <a:ea typeface="Meiryo UI"/>
              </a:rPr>
            </a:br>
            <a:r>
              <a:rPr lang="ja-JP" altLang="en-US" dirty="0">
                <a:solidFill>
                  <a:schemeClr val="tx1"/>
                </a:solidFill>
                <a:latin typeface="Meiryo UI"/>
                <a:ea typeface="Meiryo UI"/>
              </a:rPr>
              <a:t>（フォント</a:t>
            </a:r>
            <a:r>
              <a:rPr lang="en-US" altLang="ja-JP" dirty="0">
                <a:solidFill>
                  <a:schemeClr val="tx1"/>
                </a:solidFill>
                <a:latin typeface="Meiryo UI"/>
                <a:ea typeface="Meiryo UI"/>
              </a:rPr>
              <a:t>12pt, </a:t>
            </a:r>
            <a:r>
              <a:rPr lang="ja-JP" altLang="en-US" dirty="0">
                <a:solidFill>
                  <a:schemeClr val="tx1"/>
                </a:solidFill>
                <a:latin typeface="Meiryo UI"/>
                <a:ea typeface="Meiryo UI"/>
              </a:rPr>
              <a:t>図は必須）</a:t>
            </a:r>
            <a:endParaRPr lang="en-US" altLang="ja-JP" dirty="0">
              <a:solidFill>
                <a:schemeClr val="tx1"/>
              </a:solidFill>
              <a:latin typeface="Meiryo UI"/>
              <a:ea typeface="Meiryo UI"/>
            </a:endParaRPr>
          </a:p>
          <a:p>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事業が１つに限らない場合は、複数ご記入ください。</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68AD803B-2EBD-F180-3A3A-E4194D774888}"/>
              </a:ext>
            </a:extLst>
          </p:cNvPr>
          <p:cNvSpPr/>
          <p:nvPr/>
        </p:nvSpPr>
        <p:spPr>
          <a:xfrm>
            <a:off x="437995" y="1258210"/>
            <a:ext cx="391629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panose="020B0604030504040204" pitchFamily="50" charset="-128"/>
                <a:ea typeface="Meiryo UI" panose="020B0604030504040204" pitchFamily="50" charset="-128"/>
              </a:rPr>
              <a:t>5.</a:t>
            </a:r>
            <a:r>
              <a:rPr lang="ja-JP" altLang="en-US" sz="1600">
                <a:latin typeface="Meiryo UI" panose="020B0604030504040204" pitchFamily="50" charset="-128"/>
                <a:ea typeface="Meiryo UI" panose="020B0604030504040204" pitchFamily="50" charset="-128"/>
              </a:rPr>
              <a:t>　事業モデルと連携体制</a:t>
            </a:r>
            <a:endParaRPr kumimoji="1" lang="ja-JP" altLang="en-US" sz="16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1532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6D0EA-1CFB-CF09-9355-9E8A188CA46B}"/>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8753DF48-E77B-DB62-9B94-DC09B57FDAC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8753DF48-E77B-DB62-9B94-DC09B57FDAC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AE4DB7D8-82E1-A040-E64A-EDE20745FAEE}"/>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7893AD43-235E-F01B-9E3C-E1515929EE9B}"/>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a:latin typeface="Meiryo UI" panose="020B0604030504040204" pitchFamily="50" charset="-128"/>
                <a:ea typeface="Meiryo UI" panose="020B0604030504040204" pitchFamily="50" charset="-128"/>
                <a:cs typeface="Meiryo"/>
                <a:sym typeface="Meiryo"/>
              </a:rPr>
              <a:t>設問６（</a:t>
            </a:r>
            <a:r>
              <a:rPr lang="en-US" altLang="ja-JP" sz="1800" b="1">
                <a:latin typeface="Meiryo UI" panose="020B0604030504040204" pitchFamily="50" charset="-128"/>
                <a:ea typeface="Meiryo UI" panose="020B0604030504040204" pitchFamily="50" charset="-128"/>
                <a:cs typeface="Meiryo"/>
                <a:sym typeface="Meiryo"/>
              </a:rPr>
              <a:t>6/9</a:t>
            </a:r>
            <a:r>
              <a:rPr lang="ja-JP" altLang="en-US" sz="1800" b="1">
                <a:latin typeface="Meiryo UI" panose="020B0604030504040204" pitchFamily="50" charset="-128"/>
                <a:ea typeface="Meiryo UI" panose="020B0604030504040204" pitchFamily="50" charset="-128"/>
                <a:cs typeface="Meiryo"/>
                <a:sym typeface="Meiryo"/>
              </a:rPr>
              <a:t>）</a:t>
            </a:r>
          </a:p>
        </p:txBody>
      </p:sp>
      <p:sp>
        <p:nvSpPr>
          <p:cNvPr id="9" name="正方形/長方形 8">
            <a:extLst>
              <a:ext uri="{FF2B5EF4-FFF2-40B4-BE49-F238E27FC236}">
                <a16:creationId xmlns:a16="http://schemas.microsoft.com/office/drawing/2014/main" id="{AA713E1B-5C30-172A-1A3A-8DA995F6FFFD}"/>
              </a:ext>
            </a:extLst>
          </p:cNvPr>
          <p:cNvSpPr/>
          <p:nvPr/>
        </p:nvSpPr>
        <p:spPr>
          <a:xfrm>
            <a:off x="437995" y="1258210"/>
            <a:ext cx="391629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panose="020B0604030504040204" pitchFamily="50" charset="-128"/>
                <a:ea typeface="Meiryo UI" panose="020B0604030504040204" pitchFamily="50" charset="-128"/>
              </a:rPr>
              <a:t>6.</a:t>
            </a:r>
            <a:r>
              <a:rPr lang="ja-JP" altLang="en-US" sz="1600">
                <a:latin typeface="Meiryo UI" panose="020B0604030504040204" pitchFamily="50" charset="-128"/>
                <a:ea typeface="Meiryo UI" panose="020B0604030504040204" pitchFamily="50" charset="-128"/>
              </a:rPr>
              <a:t>　インパクト創出・拡大に向けた課題</a:t>
            </a:r>
            <a:endParaRPr kumimoji="1" lang="ja-JP" altLang="en-US" sz="160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6D4D618A-95E1-463E-48CC-BCA9A1FCB5D7}"/>
              </a:ext>
            </a:extLst>
          </p:cNvPr>
          <p:cNvSpPr/>
          <p:nvPr/>
        </p:nvSpPr>
        <p:spPr>
          <a:xfrm>
            <a:off x="437994"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6F9D9380-EA4E-2A74-13D9-C48BA6BDEA2F}"/>
              </a:ext>
            </a:extLst>
          </p:cNvPr>
          <p:cNvSpPr/>
          <p:nvPr/>
        </p:nvSpPr>
        <p:spPr>
          <a:xfrm>
            <a:off x="437994"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ja-JP" dirty="0">
                <a:solidFill>
                  <a:schemeClr val="tx1"/>
                </a:solidFill>
                <a:latin typeface="Meiryo UI"/>
                <a:ea typeface="Meiryo UI"/>
              </a:rPr>
              <a:t>自律的</a:t>
            </a:r>
            <a:r>
              <a:rPr lang="ja-JP" altLang="en-US" dirty="0">
                <a:solidFill>
                  <a:schemeClr val="tx1"/>
                </a:solidFill>
                <a:latin typeface="Meiryo UI"/>
                <a:ea typeface="Meiryo UI"/>
              </a:rPr>
              <a:t>かつ持続的</a:t>
            </a:r>
            <a:r>
              <a:rPr lang="ja-JP" altLang="ja-JP" dirty="0">
                <a:solidFill>
                  <a:schemeClr val="tx1"/>
                </a:solidFill>
                <a:latin typeface="Meiryo UI"/>
                <a:ea typeface="Meiryo UI"/>
              </a:rPr>
              <a:t>な</a:t>
            </a:r>
            <a:r>
              <a:rPr lang="ja-JP" altLang="en-US" dirty="0">
                <a:solidFill>
                  <a:schemeClr val="tx1"/>
                </a:solidFill>
                <a:latin typeface="Meiryo UI"/>
                <a:ea typeface="Meiryo UI"/>
              </a:rPr>
              <a:t>事業モデルの構築に向けて</a:t>
            </a:r>
            <a:r>
              <a:rPr lang="ja-JP" altLang="ja-JP" dirty="0">
                <a:solidFill>
                  <a:schemeClr val="tx1"/>
                </a:solidFill>
                <a:latin typeface="Meiryo UI"/>
                <a:ea typeface="Meiryo UI"/>
              </a:rPr>
              <a:t>、現在の</a:t>
            </a:r>
            <a:r>
              <a:rPr lang="ja-JP" altLang="en-US" dirty="0">
                <a:solidFill>
                  <a:schemeClr val="tx1"/>
                </a:solidFill>
                <a:latin typeface="Meiryo UI"/>
                <a:ea typeface="Meiryo UI"/>
              </a:rPr>
              <a:t>モデル</a:t>
            </a:r>
            <a:r>
              <a:rPr lang="ja-JP" altLang="ja-JP" dirty="0">
                <a:solidFill>
                  <a:schemeClr val="tx1"/>
                </a:solidFill>
                <a:latin typeface="Meiryo UI"/>
                <a:ea typeface="Meiryo UI"/>
              </a:rPr>
              <a:t>や各主体の</a:t>
            </a:r>
            <a:r>
              <a:rPr lang="ja-JP" altLang="en-US" dirty="0">
                <a:solidFill>
                  <a:schemeClr val="tx1"/>
                </a:solidFill>
                <a:latin typeface="Meiryo UI"/>
                <a:ea typeface="Meiryo UI"/>
              </a:rPr>
              <a:t>役割・機能</a:t>
            </a:r>
            <a:r>
              <a:rPr lang="ja-JP" altLang="ja-JP" dirty="0">
                <a:solidFill>
                  <a:schemeClr val="tx1"/>
                </a:solidFill>
                <a:latin typeface="Meiryo UI"/>
                <a:ea typeface="Meiryo UI"/>
              </a:rPr>
              <a:t>における課題</a:t>
            </a:r>
            <a:r>
              <a:rPr lang="ja-JP" altLang="en-US" dirty="0">
                <a:solidFill>
                  <a:schemeClr val="tx1"/>
                </a:solidFill>
                <a:latin typeface="Meiryo UI"/>
                <a:ea typeface="Meiryo UI"/>
              </a:rPr>
              <a:t>は</a:t>
            </a:r>
            <a:r>
              <a:rPr lang="ja-JP" altLang="ja-JP" dirty="0">
                <a:solidFill>
                  <a:schemeClr val="tx1"/>
                </a:solidFill>
                <a:latin typeface="Meiryo UI"/>
                <a:ea typeface="Meiryo UI"/>
              </a:rPr>
              <a:t>何ですか</a:t>
            </a:r>
            <a:r>
              <a:rPr lang="ja-JP" altLang="en-US" dirty="0">
                <a:solidFill>
                  <a:schemeClr val="tx1"/>
                </a:solidFill>
                <a:latin typeface="Meiryo UI"/>
                <a:ea typeface="Meiryo UI"/>
              </a:rPr>
              <a:t>？</a:t>
            </a:r>
            <a:br>
              <a:rPr lang="en-US" altLang="ja-JP" dirty="0">
                <a:latin typeface="Meiryo UI"/>
                <a:ea typeface="Meiryo UI"/>
              </a:rPr>
            </a:br>
            <a:r>
              <a:rPr lang="ja-JP" altLang="en-US" dirty="0">
                <a:solidFill>
                  <a:schemeClr val="tx1"/>
                </a:solidFill>
                <a:latin typeface="Meiryo UI"/>
                <a:ea typeface="Meiryo UI"/>
              </a:rPr>
              <a:t>（フォント</a:t>
            </a:r>
            <a:r>
              <a:rPr lang="en-US" altLang="ja-JP" dirty="0">
                <a:solidFill>
                  <a:schemeClr val="tx1"/>
                </a:solidFill>
                <a:latin typeface="Meiryo UI"/>
                <a:ea typeface="Meiryo UI"/>
              </a:rPr>
              <a:t>12pt, </a:t>
            </a:r>
            <a:r>
              <a:rPr lang="ja-JP" altLang="en-US" dirty="0">
                <a:solidFill>
                  <a:schemeClr val="tx1"/>
                </a:solidFill>
                <a:latin typeface="Meiryo UI"/>
                <a:ea typeface="Meiryo UI"/>
              </a:rPr>
              <a:t>図は任意）</a:t>
            </a:r>
            <a:endParaRPr lang="en-US" altLang="ja-JP" dirty="0">
              <a:solidFill>
                <a:schemeClr val="tx1"/>
              </a:solidFill>
              <a:latin typeface="Meiryo UI"/>
              <a:ea typeface="Meiryo UI"/>
            </a:endParaRPr>
          </a:p>
          <a:p>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事業が１つに限らない場合は、複数ご記入ください。</a:t>
            </a:r>
            <a:endParaRPr kumimoji="1"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023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3204B-E499-A87E-AC4A-5AD74BE4F834}"/>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877193A3-A787-3735-7E0F-8F8C946DB84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877193A3-A787-3735-7E0F-8F8C946DB8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50FC226A-FA82-E2D3-C294-DA5BF98B974D}"/>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C1CA2FA5-62E5-399B-CC1C-F28C7C0A794F}"/>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dirty="0">
                <a:latin typeface="Meiryo UI" panose="020B0604030504040204" pitchFamily="50" charset="-128"/>
                <a:ea typeface="Meiryo UI" panose="020B0604030504040204" pitchFamily="50" charset="-128"/>
                <a:cs typeface="Meiryo"/>
                <a:sym typeface="Meiryo"/>
              </a:rPr>
              <a:t>設問７（</a:t>
            </a:r>
            <a:r>
              <a:rPr lang="en-US" altLang="ja-JP" sz="1800" b="1" dirty="0">
                <a:latin typeface="Meiryo UI" panose="020B0604030504040204" pitchFamily="50" charset="-128"/>
                <a:ea typeface="Meiryo UI" panose="020B0604030504040204" pitchFamily="50" charset="-128"/>
                <a:cs typeface="Meiryo"/>
                <a:sym typeface="Meiryo"/>
              </a:rPr>
              <a:t>7/9</a:t>
            </a:r>
            <a:r>
              <a:rPr lang="ja-JP" altLang="en-US" sz="1800" b="1" dirty="0">
                <a:latin typeface="Meiryo UI" panose="020B0604030504040204" pitchFamily="50" charset="-128"/>
                <a:ea typeface="Meiryo UI" panose="020B0604030504040204" pitchFamily="50" charset="-128"/>
                <a:cs typeface="Meiryo"/>
                <a:sym typeface="Meiryo"/>
              </a:rPr>
              <a:t>）</a:t>
            </a:r>
          </a:p>
        </p:txBody>
      </p:sp>
      <p:sp>
        <p:nvSpPr>
          <p:cNvPr id="9" name="正方形/長方形 8">
            <a:extLst>
              <a:ext uri="{FF2B5EF4-FFF2-40B4-BE49-F238E27FC236}">
                <a16:creationId xmlns:a16="http://schemas.microsoft.com/office/drawing/2014/main" id="{FBA36E0C-4AAF-7775-54E9-8D0EE50939EE}"/>
              </a:ext>
            </a:extLst>
          </p:cNvPr>
          <p:cNvSpPr/>
          <p:nvPr/>
        </p:nvSpPr>
        <p:spPr>
          <a:xfrm>
            <a:off x="437995" y="1258210"/>
            <a:ext cx="391629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panose="020B0604030504040204" pitchFamily="50" charset="-128"/>
                <a:ea typeface="Meiryo UI" panose="020B0604030504040204" pitchFamily="50" charset="-128"/>
              </a:rPr>
              <a:t>7.</a:t>
            </a:r>
            <a:r>
              <a:rPr lang="ja-JP" altLang="en-US" sz="1600">
                <a:latin typeface="Meiryo UI" panose="020B0604030504040204" pitchFamily="50" charset="-128"/>
                <a:ea typeface="Meiryo UI" panose="020B0604030504040204" pitchFamily="50" charset="-128"/>
              </a:rPr>
              <a:t>　本プログラムへの期待</a:t>
            </a:r>
            <a:endParaRPr kumimoji="1" lang="ja-JP" altLang="en-US" sz="160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704030B-2E9E-EB3B-D66B-F3AFDADD344A}"/>
              </a:ext>
            </a:extLst>
          </p:cNvPr>
          <p:cNvSpPr/>
          <p:nvPr/>
        </p:nvSpPr>
        <p:spPr>
          <a:xfrm>
            <a:off x="437994"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061AB0E6-B136-37D8-12C1-39E73444EF7D}"/>
              </a:ext>
            </a:extLst>
          </p:cNvPr>
          <p:cNvSpPr/>
          <p:nvPr/>
        </p:nvSpPr>
        <p:spPr>
          <a:xfrm>
            <a:off x="437994"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solidFill>
                  <a:schemeClr val="tx1"/>
                </a:solidFill>
                <a:latin typeface="Meiryo UI"/>
                <a:ea typeface="Meiryo UI"/>
              </a:rPr>
              <a:t>本プログラムにおける社会的インパクト可視化方法及び利活用方法に関する実装支援に関して、プログラム事務局に対して特にご要望のある事項や、事務局に伝えたい事項がございましたら、ご記入ください。</a:t>
            </a:r>
            <a:endParaRPr lang="ja-JP" altLang="en-US" dirty="0">
              <a:solidFill>
                <a:schemeClr val="tx1"/>
              </a:solidFill>
              <a:latin typeface="Meiryo UI"/>
              <a:ea typeface="Meiryo UI"/>
            </a:endParaRPr>
          </a:p>
        </p:txBody>
      </p:sp>
    </p:spTree>
    <p:extLst>
      <p:ext uri="{BB962C8B-B14F-4D97-AF65-F5344CB8AC3E}">
        <p14:creationId xmlns:p14="http://schemas.microsoft.com/office/powerpoint/2010/main" val="849813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A0494-0406-38B5-6D28-E1086C793527}"/>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5EB4549B-2770-1063-26A3-54C7413D17D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5EB4549B-2770-1063-26A3-54C7413D17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D6156F5C-E729-7D15-C126-A19E782817CA}"/>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AB66F633-EFF5-9954-A8E7-4C5201CEA654}"/>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dirty="0">
                <a:latin typeface="Meiryo UI" panose="020B0604030504040204" pitchFamily="50" charset="-128"/>
                <a:ea typeface="Meiryo UI" panose="020B0604030504040204" pitchFamily="50" charset="-128"/>
                <a:cs typeface="Meiryo"/>
                <a:sym typeface="Meiryo"/>
              </a:rPr>
              <a:t>設問８（</a:t>
            </a:r>
            <a:r>
              <a:rPr lang="en-US" altLang="ja-JP" sz="1800" b="1" dirty="0">
                <a:latin typeface="Meiryo UI" panose="020B0604030504040204" pitchFamily="50" charset="-128"/>
                <a:ea typeface="Meiryo UI" panose="020B0604030504040204" pitchFamily="50" charset="-128"/>
                <a:cs typeface="Meiryo"/>
                <a:sym typeface="Meiryo"/>
              </a:rPr>
              <a:t>8/9</a:t>
            </a:r>
            <a:r>
              <a:rPr lang="ja-JP" altLang="en-US" sz="1800" b="1" dirty="0">
                <a:latin typeface="Meiryo UI" panose="020B0604030504040204" pitchFamily="50" charset="-128"/>
                <a:ea typeface="Meiryo UI" panose="020B0604030504040204" pitchFamily="50" charset="-128"/>
                <a:cs typeface="Meiryo"/>
                <a:sym typeface="Meiryo"/>
              </a:rPr>
              <a:t>）</a:t>
            </a:r>
          </a:p>
        </p:txBody>
      </p:sp>
      <p:sp>
        <p:nvSpPr>
          <p:cNvPr id="9" name="正方形/長方形 8">
            <a:extLst>
              <a:ext uri="{FF2B5EF4-FFF2-40B4-BE49-F238E27FC236}">
                <a16:creationId xmlns:a16="http://schemas.microsoft.com/office/drawing/2014/main" id="{458DF520-47BB-1A79-EA73-6B2027347448}"/>
              </a:ext>
            </a:extLst>
          </p:cNvPr>
          <p:cNvSpPr/>
          <p:nvPr/>
        </p:nvSpPr>
        <p:spPr>
          <a:xfrm>
            <a:off x="437995" y="1258210"/>
            <a:ext cx="391629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a:latin typeface="Meiryo UI" panose="020B0604030504040204" pitchFamily="50" charset="-128"/>
                <a:ea typeface="Meiryo UI" panose="020B0604030504040204" pitchFamily="50" charset="-128"/>
              </a:rPr>
              <a:t>８</a:t>
            </a:r>
            <a:r>
              <a:rPr lang="en-US" altLang="ja-JP" sz="1600">
                <a:latin typeface="Meiryo UI" panose="020B0604030504040204" pitchFamily="50" charset="-128"/>
                <a:ea typeface="Meiryo UI" panose="020B0604030504040204" pitchFamily="50" charset="-128"/>
              </a:rPr>
              <a:t>.</a:t>
            </a:r>
            <a:r>
              <a:rPr lang="ja-JP" altLang="en-US" sz="1600">
                <a:latin typeface="Meiryo UI" panose="020B0604030504040204" pitchFamily="50" charset="-128"/>
                <a:ea typeface="Meiryo UI" panose="020B0604030504040204" pitchFamily="50" charset="-128"/>
              </a:rPr>
              <a:t>　本プログラムの実施体制について</a:t>
            </a:r>
            <a:endParaRPr kumimoji="1" lang="ja-JP" altLang="en-US" sz="160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4D6EB001-ADF3-A38B-12E7-459DA0051D65}"/>
              </a:ext>
            </a:extLst>
          </p:cNvPr>
          <p:cNvSpPr/>
          <p:nvPr/>
        </p:nvSpPr>
        <p:spPr>
          <a:xfrm>
            <a:off x="437994"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ED257FBE-86E6-9CE0-3614-E4545EE51612}"/>
              </a:ext>
            </a:extLst>
          </p:cNvPr>
          <p:cNvSpPr/>
          <p:nvPr/>
        </p:nvSpPr>
        <p:spPr>
          <a:xfrm>
            <a:off x="437994"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dirty="0">
                <a:solidFill>
                  <a:schemeClr val="tx1"/>
                </a:solidFill>
                <a:latin typeface="Meiryo UI"/>
                <a:ea typeface="Meiryo UI"/>
              </a:rPr>
              <a:t>本プログラムに参加される実務担当部署および担当者について、当該担当部署の本プログラム関連事業の実施体制図および担当者のプロフィールについてご記入ください。 （フォント</a:t>
            </a:r>
            <a:r>
              <a:rPr lang="en-US" altLang="ja-JP" dirty="0">
                <a:solidFill>
                  <a:schemeClr val="tx1"/>
                </a:solidFill>
                <a:latin typeface="Meiryo UI"/>
                <a:ea typeface="Meiryo UI"/>
              </a:rPr>
              <a:t>12pt, </a:t>
            </a:r>
            <a:r>
              <a:rPr lang="ja-JP" altLang="en-US" dirty="0">
                <a:solidFill>
                  <a:schemeClr val="tx1"/>
                </a:solidFill>
                <a:latin typeface="Meiryo UI"/>
                <a:ea typeface="Meiryo UI"/>
              </a:rPr>
              <a:t>図は必須）</a:t>
            </a:r>
            <a:endParaRPr lang="ja-JP" altLang="en-US" strike="sngStrike" dirty="0">
              <a:solidFill>
                <a:schemeClr val="tx1"/>
              </a:solidFill>
              <a:latin typeface="Meiryo UI"/>
              <a:ea typeface="Meiryo UI"/>
            </a:endParaRPr>
          </a:p>
          <a:p>
            <a:r>
              <a:rPr lang="ja-JP" altLang="en-US" dirty="0">
                <a:solidFill>
                  <a:schemeClr val="tx1"/>
                </a:solidFill>
                <a:latin typeface="Meiryo UI"/>
                <a:ea typeface="Meiryo UI"/>
              </a:rPr>
              <a:t>過去に実施されてきた地域課題に関する取組や実績等について補足事項があれば併せてご記入ください。</a:t>
            </a:r>
          </a:p>
        </p:txBody>
      </p:sp>
    </p:spTree>
    <p:extLst>
      <p:ext uri="{BB962C8B-B14F-4D97-AF65-F5344CB8AC3E}">
        <p14:creationId xmlns:p14="http://schemas.microsoft.com/office/powerpoint/2010/main" val="411222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59CD0-7705-74AF-B276-4FE0E4DE67BC}"/>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90A0BBB7-35C3-851B-D0F0-FCCFB409DD5D}"/>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90A0BBB7-35C3-851B-D0F0-FCCFB409DD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85AC2C6C-3545-9772-FC91-5D2034129F96}"/>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841E730A-8572-EA63-C78A-A43E71D4F0BD}"/>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dirty="0">
                <a:latin typeface="Meiryo UI" panose="020B0604030504040204" pitchFamily="50" charset="-128"/>
                <a:ea typeface="Meiryo UI" panose="020B0604030504040204" pitchFamily="50" charset="-128"/>
                <a:cs typeface="Meiryo"/>
                <a:sym typeface="Meiryo"/>
              </a:rPr>
              <a:t>設問９（</a:t>
            </a:r>
            <a:r>
              <a:rPr lang="en-US" altLang="ja-JP" sz="1800" b="1" dirty="0">
                <a:latin typeface="Meiryo UI" panose="020B0604030504040204" pitchFamily="50" charset="-128"/>
                <a:ea typeface="Meiryo UI" panose="020B0604030504040204" pitchFamily="50" charset="-128"/>
                <a:cs typeface="Meiryo"/>
                <a:sym typeface="Meiryo"/>
              </a:rPr>
              <a:t>9/9</a:t>
            </a:r>
            <a:r>
              <a:rPr lang="ja-JP" altLang="en-US" sz="1800" b="1" dirty="0">
                <a:latin typeface="Meiryo UI" panose="020B0604030504040204" pitchFamily="50" charset="-128"/>
                <a:ea typeface="Meiryo UI" panose="020B0604030504040204" pitchFamily="50" charset="-128"/>
                <a:cs typeface="Meiryo"/>
                <a:sym typeface="Meiryo"/>
              </a:rPr>
              <a:t>）</a:t>
            </a:r>
          </a:p>
        </p:txBody>
      </p:sp>
      <p:sp>
        <p:nvSpPr>
          <p:cNvPr id="9" name="正方形/長方形 8">
            <a:extLst>
              <a:ext uri="{FF2B5EF4-FFF2-40B4-BE49-F238E27FC236}">
                <a16:creationId xmlns:a16="http://schemas.microsoft.com/office/drawing/2014/main" id="{BD6B00FD-8F12-C505-DC05-5860C49BD78A}"/>
              </a:ext>
            </a:extLst>
          </p:cNvPr>
          <p:cNvSpPr/>
          <p:nvPr/>
        </p:nvSpPr>
        <p:spPr>
          <a:xfrm>
            <a:off x="437994" y="1258210"/>
            <a:ext cx="3965563"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panose="020B0604030504040204" pitchFamily="50" charset="-128"/>
                <a:ea typeface="Meiryo UI" panose="020B0604030504040204" pitchFamily="50" charset="-128"/>
              </a:rPr>
              <a:t>9.</a:t>
            </a:r>
            <a:r>
              <a:rPr lang="ja-JP" altLang="en-US" sz="1600">
                <a:latin typeface="Meiryo UI" panose="020B0604030504040204" pitchFamily="50" charset="-128"/>
                <a:ea typeface="Meiryo UI" panose="020B0604030504040204" pitchFamily="50" charset="-128"/>
              </a:rPr>
              <a:t>　本プログラムの留意事項に関するアンケート</a:t>
            </a:r>
            <a:endParaRPr lang="en-US" altLang="ja-JP" sz="160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FC9EA44D-930D-5F98-D1C1-310EC8D8B059}"/>
              </a:ext>
            </a:extLst>
          </p:cNvPr>
          <p:cNvSpPr/>
          <p:nvPr/>
        </p:nvSpPr>
        <p:spPr>
          <a:xfrm>
            <a:off x="437994"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5A51ABB7-A641-CD4C-C673-BDA6A2F0030A}"/>
              </a:ext>
            </a:extLst>
          </p:cNvPr>
          <p:cNvSpPr/>
          <p:nvPr/>
        </p:nvSpPr>
        <p:spPr>
          <a:xfrm>
            <a:off x="437994"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a:solidFill>
                  <a:schemeClr val="tx1"/>
                </a:solidFill>
                <a:latin typeface="Meiryo UI"/>
                <a:ea typeface="Meiryo UI"/>
              </a:rPr>
              <a:t>本プログラムの実施に関して、現時点で特別に配慮が必要な事項やその他制約事項などありましたらご記入ください。（例えば、</a:t>
            </a:r>
            <a:r>
              <a:rPr lang="en-US" altLang="ja-JP">
                <a:solidFill>
                  <a:schemeClr val="tx1"/>
                </a:solidFill>
                <a:latin typeface="Meiryo UI"/>
                <a:ea typeface="Meiryo UI"/>
              </a:rPr>
              <a:t>8</a:t>
            </a:r>
            <a:r>
              <a:rPr lang="ja-JP" altLang="en-US">
                <a:solidFill>
                  <a:schemeClr val="tx1"/>
                </a:solidFill>
                <a:latin typeface="Meiryo UI"/>
                <a:ea typeface="Meiryo UI"/>
              </a:rPr>
              <a:t>月</a:t>
            </a:r>
            <a:r>
              <a:rPr lang="en-US" altLang="ja-JP">
                <a:solidFill>
                  <a:schemeClr val="tx1"/>
                </a:solidFill>
                <a:latin typeface="Meiryo UI"/>
                <a:ea typeface="Meiryo UI"/>
              </a:rPr>
              <a:t>〜10</a:t>
            </a:r>
            <a:r>
              <a:rPr lang="ja-JP" altLang="en-US">
                <a:solidFill>
                  <a:schemeClr val="tx1"/>
                </a:solidFill>
                <a:latin typeface="Meiryo UI"/>
                <a:ea typeface="Meiryo UI"/>
              </a:rPr>
              <a:t>月の間に概ね月初・月末に開催予定のプログラム事務局との打ち合わせについて出席が現時点で難しそうであれば理由と共にご記載ください。）</a:t>
            </a:r>
          </a:p>
        </p:txBody>
      </p:sp>
    </p:spTree>
    <p:extLst>
      <p:ext uri="{BB962C8B-B14F-4D97-AF65-F5344CB8AC3E}">
        <p14:creationId xmlns:p14="http://schemas.microsoft.com/office/powerpoint/2010/main" val="3782227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BC823-C771-1A3E-351F-8AC2742947A0}"/>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AE187746-BC5D-4570-97FF-44AD91A0F405}"/>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AE187746-BC5D-4570-97FF-44AD91A0F4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3D879A84-EA5C-7146-46DC-2CA4253B8D57}"/>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09833240-02DF-1439-1691-017611CFC2C7}"/>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a:latin typeface="Meiryo UI" panose="020B0604030504040204" pitchFamily="50" charset="-128"/>
                <a:ea typeface="Meiryo UI" panose="020B0604030504040204" pitchFamily="50" charset="-128"/>
                <a:cs typeface="Meiryo"/>
                <a:sym typeface="Meiryo"/>
              </a:rPr>
              <a:t>設問１（</a:t>
            </a:r>
            <a:r>
              <a:rPr lang="en-US" altLang="ja-JP" sz="1800" b="1">
                <a:latin typeface="Meiryo UI" panose="020B0604030504040204" pitchFamily="50" charset="-128"/>
                <a:ea typeface="Meiryo UI" panose="020B0604030504040204" pitchFamily="50" charset="-128"/>
                <a:cs typeface="Meiryo"/>
                <a:sym typeface="Meiryo"/>
              </a:rPr>
              <a:t>1/9</a:t>
            </a:r>
            <a:r>
              <a:rPr lang="ja-JP" altLang="en-US" sz="1800" b="1">
                <a:latin typeface="Meiryo UI" panose="020B0604030504040204" pitchFamily="50" charset="-128"/>
                <a:ea typeface="Meiryo UI" panose="020B0604030504040204" pitchFamily="50" charset="-128"/>
                <a:cs typeface="Meiryo"/>
                <a:sym typeface="Meiryo"/>
              </a:rPr>
              <a:t>）</a:t>
            </a:r>
          </a:p>
        </p:txBody>
      </p:sp>
      <p:sp>
        <p:nvSpPr>
          <p:cNvPr id="12" name="正方形/長方形 11">
            <a:extLst>
              <a:ext uri="{FF2B5EF4-FFF2-40B4-BE49-F238E27FC236}">
                <a16:creationId xmlns:a16="http://schemas.microsoft.com/office/drawing/2014/main" id="{146F0A62-E091-D7C5-66CC-6AB474A782AE}"/>
              </a:ext>
            </a:extLst>
          </p:cNvPr>
          <p:cNvSpPr/>
          <p:nvPr/>
        </p:nvSpPr>
        <p:spPr>
          <a:xfrm>
            <a:off x="437994"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spcAft>
                <a:spcPts val="600"/>
              </a:spcAft>
              <a:buFont typeface="Arial" panose="020B0604020202020204" pitchFamily="34" charset="0"/>
              <a:buChar char="•"/>
            </a:pPr>
            <a:r>
              <a:rPr lang="ja-JP" altLang="ja-JP" sz="1200" b="1">
                <a:solidFill>
                  <a:schemeClr val="tx1"/>
                </a:solidFill>
                <a:latin typeface="Meiryo UI"/>
                <a:ea typeface="Meiryo UI"/>
              </a:rPr>
              <a:t>課題の詳細：過疎化・高齢化に伴う生活サービスへのアクセス困難</a:t>
            </a:r>
            <a:r>
              <a:rPr lang="ja-JP" altLang="en-US" sz="1200" b="1">
                <a:solidFill>
                  <a:schemeClr val="tx1"/>
                </a:solidFill>
                <a:latin typeface="Meiryo UI"/>
                <a:ea typeface="Meiryo UI"/>
              </a:rPr>
              <a:t>：</a:t>
            </a:r>
            <a:r>
              <a:rPr lang="ja-JP" altLang="ja-JP" sz="1200">
                <a:solidFill>
                  <a:schemeClr val="tx1"/>
                </a:solidFill>
                <a:latin typeface="Meiryo UI"/>
                <a:ea typeface="Meiryo UI"/>
              </a:rPr>
              <a:t>過疎化と高齢化の進行により、地域住民の買い物や通院、行政手続きといった</a:t>
            </a:r>
            <a:r>
              <a:rPr lang="ja-JP" altLang="ja-JP" sz="1200" b="1">
                <a:solidFill>
                  <a:schemeClr val="tx1"/>
                </a:solidFill>
                <a:latin typeface="Meiryo UI"/>
                <a:ea typeface="Meiryo UI"/>
              </a:rPr>
              <a:t>必須サービスへのアクセスが極めて困難</a:t>
            </a:r>
            <a:r>
              <a:rPr lang="ja-JP" altLang="ja-JP" sz="1200">
                <a:solidFill>
                  <a:schemeClr val="tx1"/>
                </a:solidFill>
                <a:latin typeface="Meiryo UI"/>
                <a:ea typeface="Meiryo UI"/>
              </a:rPr>
              <a:t>になっている。公共交通の衰退と車社会化が問題をさらに複雑化させている</a:t>
            </a:r>
            <a:r>
              <a:rPr lang="ja-JP" altLang="en-US" sz="1200">
                <a:solidFill>
                  <a:schemeClr val="tx1"/>
                </a:solidFill>
                <a:latin typeface="Meiryo UI"/>
                <a:ea typeface="Meiryo UI"/>
              </a:rPr>
              <a:t>。</a:t>
            </a:r>
            <a:endParaRPr lang="ja-JP" altLang="ja-JP" sz="1200">
              <a:solidFill>
                <a:schemeClr val="tx1"/>
              </a:solidFill>
              <a:latin typeface="Meiryo UI"/>
              <a:ea typeface="Meiryo UI"/>
            </a:endParaRPr>
          </a:p>
          <a:p>
            <a:pPr marL="431800" lvl="3" indent="-171450">
              <a:spcAft>
                <a:spcPts val="600"/>
              </a:spcAft>
              <a:buFont typeface="Wingdings" panose="05000000000000000000" pitchFamily="2" charset="2"/>
              <a:buChar char="Ø"/>
            </a:pPr>
            <a:r>
              <a:rPr lang="ja-JP" altLang="ja-JP" sz="1200" b="1">
                <a:solidFill>
                  <a:schemeClr val="tx1"/>
                </a:solidFill>
                <a:latin typeface="Meiryo UI"/>
                <a:ea typeface="Meiryo UI"/>
              </a:rPr>
              <a:t>高齢者</a:t>
            </a:r>
            <a:r>
              <a:rPr lang="ja-JP" altLang="ja-JP" sz="1200">
                <a:solidFill>
                  <a:schemeClr val="tx1"/>
                </a:solidFill>
                <a:latin typeface="Meiryo UI"/>
                <a:ea typeface="Meiryo UI"/>
              </a:rPr>
              <a:t> 免許返納で自ら運転できず、バスや電車の減便・路線廃止により本数も極端に少ない。そのため、天候や体調を問わず</a:t>
            </a:r>
            <a:r>
              <a:rPr lang="ja-JP" altLang="ja-JP" sz="1200" b="1">
                <a:solidFill>
                  <a:schemeClr val="tx1"/>
                </a:solidFill>
                <a:latin typeface="Meiryo UI"/>
                <a:ea typeface="Meiryo UI"/>
              </a:rPr>
              <a:t>気軽に買い物や通院ができず、QOL（生活の質）の低下や孤立リスク</a:t>
            </a:r>
            <a:r>
              <a:rPr lang="ja-JP" altLang="ja-JP" sz="1200">
                <a:solidFill>
                  <a:schemeClr val="tx1"/>
                </a:solidFill>
                <a:latin typeface="Meiryo UI"/>
                <a:ea typeface="Meiryo UI"/>
              </a:rPr>
              <a:t>が高まっている</a:t>
            </a:r>
            <a:r>
              <a:rPr lang="ja-JP" altLang="en-US" sz="1200">
                <a:solidFill>
                  <a:schemeClr val="tx1"/>
                </a:solidFill>
                <a:latin typeface="Meiryo UI"/>
                <a:ea typeface="Meiryo UI"/>
              </a:rPr>
              <a:t>。</a:t>
            </a:r>
            <a:endParaRPr lang="ja-JP" altLang="ja-JP" sz="1200">
              <a:solidFill>
                <a:schemeClr val="tx1"/>
              </a:solidFill>
              <a:latin typeface="Meiryo UI"/>
              <a:ea typeface="Meiryo UI"/>
            </a:endParaRPr>
          </a:p>
          <a:p>
            <a:pPr marL="431800" lvl="3" indent="-171450">
              <a:spcAft>
                <a:spcPts val="600"/>
              </a:spcAft>
              <a:buFont typeface="Wingdings" panose="05000000000000000000" pitchFamily="2" charset="2"/>
              <a:buChar char="Ø"/>
            </a:pPr>
            <a:r>
              <a:rPr lang="ja-JP" altLang="ja-JP" sz="1200" b="1">
                <a:solidFill>
                  <a:schemeClr val="tx1"/>
                </a:solidFill>
                <a:latin typeface="Meiryo UI"/>
                <a:ea typeface="Meiryo UI"/>
              </a:rPr>
              <a:t>子育て世帯</a:t>
            </a:r>
            <a:r>
              <a:rPr lang="ja-JP" altLang="ja-JP" sz="1200">
                <a:solidFill>
                  <a:schemeClr val="tx1"/>
                </a:solidFill>
                <a:latin typeface="Meiryo UI"/>
                <a:ea typeface="Meiryo UI"/>
              </a:rPr>
              <a:t> 小児科や高度医療機関が都市部に集中しているため、子供の急な発熱など夜間・休日の緊急通院への迅速な対応が難しい。また、近隣に施設がないための長距離送迎が、仕事や家事との両立を阻害している</a:t>
            </a:r>
            <a:r>
              <a:rPr lang="ja-JP" altLang="en-US" sz="1200">
                <a:solidFill>
                  <a:schemeClr val="tx1"/>
                </a:solidFill>
                <a:latin typeface="Meiryo UI"/>
                <a:ea typeface="Meiryo UI"/>
              </a:rPr>
              <a:t>。</a:t>
            </a:r>
            <a:endParaRPr lang="ja-JP" altLang="ja-JP" sz="1200">
              <a:solidFill>
                <a:schemeClr val="tx1"/>
              </a:solidFill>
              <a:latin typeface="Meiryo UI"/>
              <a:ea typeface="Meiryo UI"/>
            </a:endParaRPr>
          </a:p>
          <a:p>
            <a:pPr marL="171450" indent="-171450">
              <a:spcAft>
                <a:spcPts val="600"/>
              </a:spcAft>
              <a:buFont typeface="Arial" panose="020B0604020202020204" pitchFamily="34" charset="0"/>
              <a:buChar char="•"/>
            </a:pPr>
            <a:r>
              <a:rPr lang="ja-JP" altLang="ja-JP" sz="1200" b="1">
                <a:solidFill>
                  <a:schemeClr val="tx1"/>
                </a:solidFill>
                <a:latin typeface="Meiryo UI" panose="020B0604030504040204" pitchFamily="50" charset="-128"/>
                <a:ea typeface="Meiryo UI" panose="020B0604030504040204" pitchFamily="50" charset="-128"/>
              </a:rPr>
              <a:t>要因の分析</a:t>
            </a:r>
          </a:p>
          <a:p>
            <a:pPr marL="431800" lvl="1" indent="-171450">
              <a:spcAft>
                <a:spcPts val="600"/>
              </a:spcAft>
              <a:buFont typeface="Wingdings" panose="05000000000000000000" pitchFamily="2" charset="2"/>
              <a:buChar char="Ø"/>
            </a:pPr>
            <a:r>
              <a:rPr lang="ja-JP" altLang="ja-JP" sz="1200" b="1">
                <a:solidFill>
                  <a:schemeClr val="tx1"/>
                </a:solidFill>
                <a:latin typeface="Meiryo UI"/>
                <a:ea typeface="Meiryo UI"/>
              </a:rPr>
              <a:t>公共交通機関の減少</a:t>
            </a:r>
            <a:r>
              <a:rPr lang="ja-JP" altLang="ja-JP" sz="1200">
                <a:solidFill>
                  <a:schemeClr val="tx1"/>
                </a:solidFill>
                <a:latin typeface="Meiryo UI"/>
                <a:ea typeface="Meiryo UI"/>
              </a:rPr>
              <a:t> 人口減少による需要減と運営コストの採算割れに伴い、バスや鉄道路線の減便・廃止が加速し、公共サービスの持続可能性が脅かされている</a:t>
            </a:r>
            <a:r>
              <a:rPr lang="ja-JP" altLang="en-US" sz="1200">
                <a:solidFill>
                  <a:schemeClr val="tx1"/>
                </a:solidFill>
                <a:latin typeface="Meiryo UI"/>
                <a:ea typeface="Meiryo UI"/>
              </a:rPr>
              <a:t>。</a:t>
            </a:r>
            <a:endParaRPr lang="ja-JP" altLang="ja-JP" sz="1200">
              <a:solidFill>
                <a:schemeClr val="tx1"/>
              </a:solidFill>
              <a:latin typeface="Meiryo UI"/>
              <a:ea typeface="Meiryo UI"/>
            </a:endParaRPr>
          </a:p>
          <a:p>
            <a:pPr marL="431800" lvl="1" indent="-171450">
              <a:spcAft>
                <a:spcPts val="600"/>
              </a:spcAft>
              <a:buFont typeface="Wingdings" panose="05000000000000000000" pitchFamily="2" charset="2"/>
              <a:buChar char="Ø"/>
            </a:pPr>
            <a:r>
              <a:rPr lang="ja-JP" altLang="ja-JP" sz="1200" b="1">
                <a:solidFill>
                  <a:schemeClr val="tx1"/>
                </a:solidFill>
                <a:latin typeface="Meiryo UI"/>
                <a:ea typeface="Meiryo UI"/>
              </a:rPr>
              <a:t>生活サービスの</a:t>
            </a:r>
            <a:r>
              <a:rPr lang="ja-JP" altLang="en-US" sz="1200" b="1">
                <a:solidFill>
                  <a:schemeClr val="tx1"/>
                </a:solidFill>
                <a:latin typeface="Meiryo UI"/>
                <a:ea typeface="Meiryo UI"/>
              </a:rPr>
              <a:t>質低下　</a:t>
            </a:r>
            <a:r>
              <a:rPr lang="ja-JP" altLang="en-US" sz="1200">
                <a:solidFill>
                  <a:schemeClr val="tx1"/>
                </a:solidFill>
                <a:latin typeface="Meiryo UI"/>
                <a:ea typeface="Meiryo UI"/>
              </a:rPr>
              <a:t>人口減少に伴う働き手不足といった供給面の制約により、公共交通インフラを維持することが極めて困難な状況に直面</a:t>
            </a:r>
            <a:r>
              <a:rPr lang="ja-JP" altLang="ja-JP" sz="1200">
                <a:solidFill>
                  <a:schemeClr val="tx1"/>
                </a:solidFill>
                <a:latin typeface="Meiryo UI"/>
                <a:ea typeface="Meiryo UI"/>
              </a:rPr>
              <a:t>し、住民の移動</a:t>
            </a:r>
            <a:r>
              <a:rPr lang="ja-JP" altLang="en-US" sz="1200">
                <a:solidFill>
                  <a:schemeClr val="tx1"/>
                </a:solidFill>
                <a:latin typeface="Meiryo UI"/>
                <a:ea typeface="Meiryo UI"/>
              </a:rPr>
              <a:t>に関するサービスの質低下が進んでいる。</a:t>
            </a:r>
            <a:endParaRPr lang="ja-JP" altLang="ja-JP" sz="1200">
              <a:solidFill>
                <a:schemeClr val="tx1"/>
              </a:solidFill>
              <a:latin typeface="Meiryo UI"/>
              <a:ea typeface="Meiryo UI"/>
            </a:endParaRPr>
          </a:p>
          <a:p>
            <a:pPr marL="431800" lvl="1" indent="-171450">
              <a:spcAft>
                <a:spcPts val="600"/>
              </a:spcAft>
              <a:buFont typeface="Wingdings" panose="05000000000000000000" pitchFamily="2" charset="2"/>
              <a:buChar char="Ø"/>
            </a:pPr>
            <a:r>
              <a:rPr lang="ja-JP" altLang="ja-JP" sz="1200" b="1">
                <a:solidFill>
                  <a:schemeClr val="tx1"/>
                </a:solidFill>
                <a:latin typeface="Meiryo UI"/>
                <a:ea typeface="Meiryo UI"/>
              </a:rPr>
              <a:t>地域コミュニティの活力低下</a:t>
            </a:r>
            <a:r>
              <a:rPr lang="ja-JP" altLang="ja-JP" sz="1200">
                <a:solidFill>
                  <a:schemeClr val="tx1"/>
                </a:solidFill>
                <a:latin typeface="Meiryo UI"/>
                <a:ea typeface="Meiryo UI"/>
              </a:rPr>
              <a:t> 高齢化や現役世代の流出により、近隣住民同士の互助・助け合い機能が低下。以前は可能だった送迎や見守りが困難になり、孤立を招いている</a:t>
            </a:r>
            <a:r>
              <a:rPr lang="ja-JP" altLang="en-US" sz="1200">
                <a:solidFill>
                  <a:schemeClr val="tx1"/>
                </a:solidFill>
                <a:latin typeface="Meiryo UI"/>
                <a:ea typeface="Meiryo UI"/>
              </a:rPr>
              <a:t>。</a:t>
            </a:r>
            <a:endParaRPr lang="ja-JP" altLang="ja-JP" sz="1200">
              <a:solidFill>
                <a:schemeClr val="tx1"/>
              </a:solidFill>
              <a:latin typeface="Meiryo UI"/>
              <a:ea typeface="Meiryo UI"/>
            </a:endParaRPr>
          </a:p>
          <a:p>
            <a:pPr marL="431800" lvl="1" indent="-171450">
              <a:spcAft>
                <a:spcPts val="600"/>
              </a:spcAft>
              <a:buFont typeface="Wingdings" panose="05000000000000000000" pitchFamily="2" charset="2"/>
              <a:buChar char="Ø"/>
            </a:pPr>
            <a:r>
              <a:rPr lang="ja-JP" altLang="ja-JP" sz="1200" b="1">
                <a:solidFill>
                  <a:schemeClr val="tx1"/>
                </a:solidFill>
                <a:latin typeface="Meiryo UI"/>
                <a:ea typeface="Meiryo UI"/>
              </a:rPr>
              <a:t>地理的・インフラ的制約</a:t>
            </a:r>
            <a:r>
              <a:rPr lang="ja-JP" altLang="ja-JP" sz="1200">
                <a:solidFill>
                  <a:schemeClr val="tx1"/>
                </a:solidFill>
                <a:latin typeface="Meiryo UI"/>
                <a:ea typeface="Meiryo UI"/>
              </a:rPr>
              <a:t> 狭い道路や坂道、冬期の積雪・凍結といった地域特有の環境が移動の妨げとなっており、バリアフリー化の遅れも影響している</a:t>
            </a:r>
            <a:r>
              <a:rPr lang="ja-JP" altLang="en-US" sz="1200">
                <a:solidFill>
                  <a:schemeClr val="tx1"/>
                </a:solidFill>
                <a:latin typeface="Meiryo UI"/>
                <a:ea typeface="Meiryo UI"/>
              </a:rPr>
              <a:t>。</a:t>
            </a:r>
            <a:endParaRPr lang="ja-JP" altLang="ja-JP" sz="1200">
              <a:solidFill>
                <a:schemeClr val="tx1"/>
              </a:solidFill>
              <a:latin typeface="Meiryo UI"/>
              <a:ea typeface="Meiryo UI"/>
            </a:endParaRPr>
          </a:p>
        </p:txBody>
      </p:sp>
      <p:sp>
        <p:nvSpPr>
          <p:cNvPr id="13" name="正方形/長方形 12">
            <a:extLst>
              <a:ext uri="{FF2B5EF4-FFF2-40B4-BE49-F238E27FC236}">
                <a16:creationId xmlns:a16="http://schemas.microsoft.com/office/drawing/2014/main" id="{1E1C9C8C-555A-0FBF-BB95-D07D04E964C9}"/>
              </a:ext>
            </a:extLst>
          </p:cNvPr>
          <p:cNvSpPr/>
          <p:nvPr/>
        </p:nvSpPr>
        <p:spPr>
          <a:xfrm>
            <a:off x="437994" y="1252293"/>
            <a:ext cx="644400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panose="020B0604030504040204" pitchFamily="50" charset="-128"/>
                <a:ea typeface="Meiryo UI" panose="020B0604030504040204" pitchFamily="50" charset="-128"/>
              </a:rPr>
              <a:t>1.</a:t>
            </a:r>
            <a:r>
              <a:rPr lang="ja-JP" altLang="en-US" sz="1600">
                <a:latin typeface="Meiryo UI" panose="020B0604030504040204" pitchFamily="50" charset="-128"/>
                <a:ea typeface="Meiryo UI" panose="020B0604030504040204" pitchFamily="50" charset="-128"/>
              </a:rPr>
              <a:t>　</a:t>
            </a:r>
            <a:r>
              <a:rPr kumimoji="1" lang="ja-JP" altLang="en-US" sz="1600">
                <a:latin typeface="Meiryo UI" panose="020B0604030504040204" pitchFamily="50" charset="-128"/>
                <a:ea typeface="Meiryo UI" panose="020B0604030504040204" pitchFamily="50" charset="-128"/>
              </a:rPr>
              <a:t>取り組む課題とその要因</a:t>
            </a:r>
          </a:p>
        </p:txBody>
      </p:sp>
      <p:sp>
        <p:nvSpPr>
          <p:cNvPr id="2" name="正方形/長方形 1">
            <a:extLst>
              <a:ext uri="{FF2B5EF4-FFF2-40B4-BE49-F238E27FC236}">
                <a16:creationId xmlns:a16="http://schemas.microsoft.com/office/drawing/2014/main" id="{1144D0AA-DF0C-CA4D-9B58-0E034525775D}"/>
              </a:ext>
            </a:extLst>
          </p:cNvPr>
          <p:cNvSpPr/>
          <p:nvPr/>
        </p:nvSpPr>
        <p:spPr>
          <a:xfrm>
            <a:off x="-5633" y="6113"/>
            <a:ext cx="1423689" cy="22472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eiryo UI" panose="020B0604030504040204" pitchFamily="50" charset="-128"/>
                <a:ea typeface="Meiryo UI" panose="020B0604030504040204" pitchFamily="50" charset="-128"/>
              </a:rPr>
              <a:t>記入例</a:t>
            </a:r>
          </a:p>
        </p:txBody>
      </p:sp>
      <p:sp>
        <p:nvSpPr>
          <p:cNvPr id="3" name="正方形/長方形 2">
            <a:extLst>
              <a:ext uri="{FF2B5EF4-FFF2-40B4-BE49-F238E27FC236}">
                <a16:creationId xmlns:a16="http://schemas.microsoft.com/office/drawing/2014/main" id="{503A34FA-0504-9083-9AB5-92AD749D8804}"/>
              </a:ext>
            </a:extLst>
          </p:cNvPr>
          <p:cNvSpPr/>
          <p:nvPr/>
        </p:nvSpPr>
        <p:spPr>
          <a:xfrm>
            <a:off x="437994"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dirty="0">
                <a:solidFill>
                  <a:schemeClr val="tx1"/>
                </a:solidFill>
                <a:latin typeface="Meiryo UI"/>
                <a:ea typeface="Meiryo UI"/>
                <a:cs typeface="+mn-lt"/>
              </a:rPr>
              <a:t>暮らしに必要なサービスが持続的に実現される地域生活圏の形成に向けて、貴団体の取り組み対象となる地域には</a:t>
            </a:r>
            <a:br>
              <a:rPr lang="ja-JP" altLang="en-US" dirty="0">
                <a:solidFill>
                  <a:schemeClr val="tx1"/>
                </a:solidFill>
                <a:latin typeface="Meiryo UI"/>
                <a:ea typeface="Meiryo UI"/>
              </a:rPr>
            </a:br>
            <a:r>
              <a:rPr lang="ja-JP" dirty="0">
                <a:solidFill>
                  <a:schemeClr val="tx1"/>
                </a:solidFill>
                <a:latin typeface="Meiryo UI"/>
                <a:ea typeface="Meiryo UI"/>
                <a:cs typeface="+mn-lt"/>
              </a:rPr>
              <a:t>誰にどのような困り事が生じていますか？また、その要因はなんですか？課題とその要因をできるだけ多く挙げてください。 （フォント</a:t>
            </a:r>
            <a:r>
              <a:rPr lang="en-US" dirty="0">
                <a:solidFill>
                  <a:schemeClr val="tx1"/>
                </a:solidFill>
                <a:latin typeface="Meiryo UI"/>
                <a:ea typeface="Meiryo UI"/>
                <a:cs typeface="+mn-lt"/>
              </a:rPr>
              <a:t>12pt, </a:t>
            </a:r>
            <a:r>
              <a:rPr lang="ja-JP" dirty="0">
                <a:solidFill>
                  <a:schemeClr val="tx1"/>
                </a:solidFill>
                <a:latin typeface="Meiryo UI"/>
                <a:ea typeface="Meiryo UI"/>
                <a:cs typeface="+mn-lt"/>
              </a:rPr>
              <a:t>図は任意）</a:t>
            </a:r>
            <a:endParaRPr lang="en-US" dirty="0">
              <a:solidFill>
                <a:schemeClr val="tx1"/>
              </a:solidFill>
            </a:endParaRPr>
          </a:p>
        </p:txBody>
      </p:sp>
    </p:spTree>
    <p:extLst>
      <p:ext uri="{BB962C8B-B14F-4D97-AF65-F5344CB8AC3E}">
        <p14:creationId xmlns:p14="http://schemas.microsoft.com/office/powerpoint/2010/main" val="154605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5E86-AD11-A7E9-A9DA-02266090FBA6}"/>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217D5D8F-46FB-9350-1661-CB31D616D1B9}"/>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217D5D8F-46FB-9350-1661-CB31D616D1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2C64A072-8585-B10B-3ADA-5C9735A7E117}"/>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651D99DE-3311-E391-0CB4-56B80D886F66}"/>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a:latin typeface="Meiryo UI" panose="020B0604030504040204" pitchFamily="50" charset="-128"/>
                <a:ea typeface="Meiryo UI" panose="020B0604030504040204" pitchFamily="50" charset="-128"/>
                <a:cs typeface="Meiryo"/>
                <a:sym typeface="Meiryo"/>
              </a:rPr>
              <a:t>設問２（</a:t>
            </a:r>
            <a:r>
              <a:rPr lang="en-US" altLang="ja-JP" sz="1800" b="1">
                <a:latin typeface="Meiryo UI" panose="020B0604030504040204" pitchFamily="50" charset="-128"/>
                <a:ea typeface="Meiryo UI" panose="020B0604030504040204" pitchFamily="50" charset="-128"/>
                <a:cs typeface="Meiryo"/>
                <a:sym typeface="Meiryo"/>
              </a:rPr>
              <a:t>2/9</a:t>
            </a:r>
            <a:r>
              <a:rPr lang="ja-JP" altLang="en-US" sz="1800" b="1">
                <a:latin typeface="Meiryo UI" panose="020B0604030504040204" pitchFamily="50" charset="-128"/>
                <a:ea typeface="Meiryo UI" panose="020B0604030504040204" pitchFamily="50" charset="-128"/>
                <a:cs typeface="Meiryo"/>
                <a:sym typeface="Meiryo"/>
              </a:rPr>
              <a:t>）</a:t>
            </a:r>
          </a:p>
        </p:txBody>
      </p:sp>
      <p:sp>
        <p:nvSpPr>
          <p:cNvPr id="9" name="正方形/長方形 8">
            <a:extLst>
              <a:ext uri="{FF2B5EF4-FFF2-40B4-BE49-F238E27FC236}">
                <a16:creationId xmlns:a16="http://schemas.microsoft.com/office/drawing/2014/main" id="{5717E378-A23B-6564-0139-1105B8F14F28}"/>
              </a:ext>
            </a:extLst>
          </p:cNvPr>
          <p:cNvSpPr/>
          <p:nvPr/>
        </p:nvSpPr>
        <p:spPr>
          <a:xfrm>
            <a:off x="437994" y="1258210"/>
            <a:ext cx="540000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a:ea typeface="Meiryo UI"/>
              </a:rPr>
              <a:t>2. </a:t>
            </a:r>
            <a:r>
              <a:rPr lang="ja-JP" altLang="en-US" sz="1600">
                <a:latin typeface="Meiryo UI"/>
                <a:ea typeface="Meiryo UI"/>
              </a:rPr>
              <a:t>ステークホルダーとそれぞれの立場からみた課題・要因の関係</a:t>
            </a:r>
            <a:endParaRPr kumimoji="1" lang="ja-JP" altLang="en-US" sz="160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5E6FF7E2-0BE5-AF7A-BF9E-CF86972F3B43}"/>
              </a:ext>
            </a:extLst>
          </p:cNvPr>
          <p:cNvSpPr/>
          <p:nvPr/>
        </p:nvSpPr>
        <p:spPr>
          <a:xfrm>
            <a:off x="437994" y="1531525"/>
            <a:ext cx="8280000"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dirty="0">
                <a:solidFill>
                  <a:schemeClr val="tx1"/>
                </a:solidFill>
                <a:latin typeface="Meiryo UI"/>
                <a:ea typeface="Meiryo UI"/>
              </a:rPr>
              <a:t>課題に関して関係するステークホルダーとそれぞれの立場からみた課題や要因の関係を図示してください。</a:t>
            </a:r>
            <a:endParaRPr lang="en-US" altLang="ja-JP" dirty="0">
              <a:solidFill>
                <a:schemeClr val="tx1"/>
              </a:solidFill>
              <a:latin typeface="Meiryo UI"/>
              <a:ea typeface="Meiryo UI"/>
            </a:endParaRPr>
          </a:p>
          <a:p>
            <a:r>
              <a:rPr lang="ja-JP" dirty="0">
                <a:solidFill>
                  <a:schemeClr val="tx1"/>
                </a:solidFill>
                <a:latin typeface="Meiryo UI"/>
                <a:ea typeface="Meiryo UI"/>
              </a:rPr>
              <a:t>（フォント</a:t>
            </a:r>
            <a:r>
              <a:rPr lang="en-US" dirty="0">
                <a:solidFill>
                  <a:schemeClr val="tx1"/>
                </a:solidFill>
                <a:latin typeface="Meiryo UI"/>
                <a:ea typeface="Meiryo UI"/>
              </a:rPr>
              <a:t>12pt,  </a:t>
            </a:r>
            <a:r>
              <a:rPr lang="ja-JP" dirty="0">
                <a:solidFill>
                  <a:schemeClr val="tx1"/>
                </a:solidFill>
                <a:latin typeface="Meiryo UI"/>
                <a:ea typeface="Meiryo UI"/>
              </a:rPr>
              <a:t>図は必須）</a:t>
            </a:r>
            <a:endParaRPr lang="en-US" altLang="ja-JP" dirty="0">
              <a:solidFill>
                <a:schemeClr val="tx1"/>
              </a:solidFill>
              <a:latin typeface="Meiryo UI"/>
              <a:ea typeface="Meiryo UI"/>
            </a:endParaRPr>
          </a:p>
          <a:p>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事業が１つに限らない場合は、複数ご記入ください。</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F5A89A7-7E18-1B18-B82A-D889A663A510}"/>
              </a:ext>
            </a:extLst>
          </p:cNvPr>
          <p:cNvSpPr/>
          <p:nvPr/>
        </p:nvSpPr>
        <p:spPr>
          <a:xfrm>
            <a:off x="437994" y="2495760"/>
            <a:ext cx="8280000"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24737383-3A5A-452D-B934-19F36C287C07}"/>
              </a:ext>
            </a:extLst>
          </p:cNvPr>
          <p:cNvSpPr/>
          <p:nvPr/>
        </p:nvSpPr>
        <p:spPr>
          <a:xfrm>
            <a:off x="-5633" y="6113"/>
            <a:ext cx="1423689" cy="22472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eiryo UI" panose="020B0604030504040204" pitchFamily="50" charset="-128"/>
                <a:ea typeface="Meiryo UI" panose="020B0604030504040204" pitchFamily="50" charset="-128"/>
              </a:rPr>
              <a:t>記入例</a:t>
            </a:r>
          </a:p>
        </p:txBody>
      </p:sp>
      <p:sp>
        <p:nvSpPr>
          <p:cNvPr id="3" name="正方形/長方形 2">
            <a:extLst>
              <a:ext uri="{FF2B5EF4-FFF2-40B4-BE49-F238E27FC236}">
                <a16:creationId xmlns:a16="http://schemas.microsoft.com/office/drawing/2014/main" id="{D7FEFD89-0BF7-CD5D-3D80-713369FCF60C}"/>
              </a:ext>
            </a:extLst>
          </p:cNvPr>
          <p:cNvSpPr/>
          <p:nvPr/>
        </p:nvSpPr>
        <p:spPr>
          <a:xfrm>
            <a:off x="3602278" y="3186839"/>
            <a:ext cx="1939443" cy="396642"/>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latin typeface="Meiryo UI" panose="020B0604030504040204" pitchFamily="50" charset="-128"/>
                <a:ea typeface="Meiryo UI" panose="020B0604030504040204" pitchFamily="50" charset="-128"/>
              </a:rPr>
              <a:t>自治体</a:t>
            </a:r>
          </a:p>
        </p:txBody>
      </p:sp>
      <p:sp>
        <p:nvSpPr>
          <p:cNvPr id="7" name="正方形/長方形 6">
            <a:extLst>
              <a:ext uri="{FF2B5EF4-FFF2-40B4-BE49-F238E27FC236}">
                <a16:creationId xmlns:a16="http://schemas.microsoft.com/office/drawing/2014/main" id="{B588EAE4-5964-DB6B-BF0E-E757962C14BA}"/>
              </a:ext>
            </a:extLst>
          </p:cNvPr>
          <p:cNvSpPr/>
          <p:nvPr/>
        </p:nvSpPr>
        <p:spPr>
          <a:xfrm>
            <a:off x="3830876" y="5237120"/>
            <a:ext cx="1939443" cy="396642"/>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latin typeface="Meiryo UI" panose="020B0604030504040204" pitchFamily="50" charset="-128"/>
                <a:ea typeface="Meiryo UI" panose="020B0604030504040204" pitchFamily="50" charset="-128"/>
              </a:rPr>
              <a:t>住民</a:t>
            </a:r>
          </a:p>
        </p:txBody>
      </p:sp>
      <p:sp>
        <p:nvSpPr>
          <p:cNvPr id="8" name="正方形/長方形 7">
            <a:extLst>
              <a:ext uri="{FF2B5EF4-FFF2-40B4-BE49-F238E27FC236}">
                <a16:creationId xmlns:a16="http://schemas.microsoft.com/office/drawing/2014/main" id="{946EA29D-DE0A-E50B-B2DE-BA0C0879EC38}"/>
              </a:ext>
            </a:extLst>
          </p:cNvPr>
          <p:cNvSpPr/>
          <p:nvPr/>
        </p:nvSpPr>
        <p:spPr>
          <a:xfrm>
            <a:off x="1029692" y="4077305"/>
            <a:ext cx="1939443" cy="396642"/>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交通事業者</a:t>
            </a:r>
          </a:p>
        </p:txBody>
      </p:sp>
      <p:sp>
        <p:nvSpPr>
          <p:cNvPr id="10" name="正方形/長方形 9">
            <a:extLst>
              <a:ext uri="{FF2B5EF4-FFF2-40B4-BE49-F238E27FC236}">
                <a16:creationId xmlns:a16="http://schemas.microsoft.com/office/drawing/2014/main" id="{539941C3-751A-5F51-87CA-79ED50082521}"/>
              </a:ext>
            </a:extLst>
          </p:cNvPr>
          <p:cNvSpPr/>
          <p:nvPr/>
        </p:nvSpPr>
        <p:spPr>
          <a:xfrm>
            <a:off x="6537429" y="4077305"/>
            <a:ext cx="1939443" cy="396642"/>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latin typeface="Meiryo UI" panose="020B0604030504040204" pitchFamily="50" charset="-128"/>
                <a:ea typeface="Meiryo UI" panose="020B0604030504040204" pitchFamily="50" charset="-128"/>
              </a:rPr>
              <a:t>生活サービス事業者</a:t>
            </a:r>
          </a:p>
        </p:txBody>
      </p:sp>
      <p:sp>
        <p:nvSpPr>
          <p:cNvPr id="13" name="正方形/長方形 12">
            <a:extLst>
              <a:ext uri="{FF2B5EF4-FFF2-40B4-BE49-F238E27FC236}">
                <a16:creationId xmlns:a16="http://schemas.microsoft.com/office/drawing/2014/main" id="{28B402F7-5C92-F7DA-1746-0BE0FA24FFEB}"/>
              </a:ext>
            </a:extLst>
          </p:cNvPr>
          <p:cNvSpPr/>
          <p:nvPr/>
        </p:nvSpPr>
        <p:spPr>
          <a:xfrm>
            <a:off x="3079256" y="4136091"/>
            <a:ext cx="2045841" cy="8104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バスは本数が少なく利用しづらい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経済的な理由から、タクシーも利用を躊躇ってしまう</a:t>
            </a:r>
          </a:p>
        </p:txBody>
      </p:sp>
      <p:sp>
        <p:nvSpPr>
          <p:cNvPr id="14" name="正方形/長方形 13">
            <a:extLst>
              <a:ext uri="{FF2B5EF4-FFF2-40B4-BE49-F238E27FC236}">
                <a16:creationId xmlns:a16="http://schemas.microsoft.com/office/drawing/2014/main" id="{29975F88-0026-D78E-F1E7-3A582D0A95C6}"/>
              </a:ext>
            </a:extLst>
          </p:cNvPr>
          <p:cNvSpPr/>
          <p:nvPr/>
        </p:nvSpPr>
        <p:spPr>
          <a:xfrm>
            <a:off x="588794" y="4981679"/>
            <a:ext cx="2475468" cy="8104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a:solidFill>
                  <a:schemeClr val="tx1"/>
                </a:solidFill>
                <a:latin typeface="Meiryo UI" panose="020B0604030504040204" pitchFamily="50" charset="-128"/>
                <a:ea typeface="Meiryo UI" panose="020B0604030504040204" pitchFamily="50" charset="-128"/>
              </a:rPr>
              <a:t>利用者が少なく、採算性の観点から撤退せざるを得ない</a:t>
            </a:r>
            <a:endParaRPr kumimoji="1" lang="en-US" altLang="ja-JP" sz="120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a:solidFill>
                  <a:schemeClr val="tx1"/>
                </a:solidFill>
                <a:latin typeface="Meiryo UI" panose="020B0604030504040204" pitchFamily="50" charset="-128"/>
                <a:ea typeface="Meiryo UI" panose="020B0604030504040204" pitchFamily="50" charset="-128"/>
              </a:rPr>
              <a:t>本数を増やそうにも、そもそもドライバーが少なく、本数を増やせない</a:t>
            </a:r>
          </a:p>
        </p:txBody>
      </p:sp>
      <p:sp>
        <p:nvSpPr>
          <p:cNvPr id="15" name="正方形/長方形 14">
            <a:extLst>
              <a:ext uri="{FF2B5EF4-FFF2-40B4-BE49-F238E27FC236}">
                <a16:creationId xmlns:a16="http://schemas.microsoft.com/office/drawing/2014/main" id="{1110F840-D65C-EA48-84C1-88D1B7167032}"/>
              </a:ext>
            </a:extLst>
          </p:cNvPr>
          <p:cNvSpPr/>
          <p:nvPr/>
        </p:nvSpPr>
        <p:spPr>
          <a:xfrm>
            <a:off x="6355707" y="4981286"/>
            <a:ext cx="2045841" cy="5032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a:solidFill>
                  <a:schemeClr val="tx1"/>
                </a:solidFill>
                <a:latin typeface="Meiryo UI" panose="020B0604030504040204" pitchFamily="50" charset="-128"/>
                <a:ea typeface="Meiryo UI" panose="020B0604030504040204" pitchFamily="50" charset="-128"/>
              </a:rPr>
              <a:t>利用者が少なく、採算性の観点から都市部に移転・集約せざるを得ない</a:t>
            </a:r>
            <a:endParaRPr kumimoji="1" lang="en-US" altLang="ja-JP" sz="120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44A68442-266B-9591-6369-0182EC973615}"/>
              </a:ext>
            </a:extLst>
          </p:cNvPr>
          <p:cNvSpPr/>
          <p:nvPr/>
        </p:nvSpPr>
        <p:spPr>
          <a:xfrm>
            <a:off x="1209515" y="3325998"/>
            <a:ext cx="2066299" cy="5032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a:solidFill>
                  <a:schemeClr val="tx1"/>
                </a:solidFill>
                <a:latin typeface="Meiryo UI" panose="020B0604030504040204" pitchFamily="50" charset="-128"/>
                <a:ea typeface="Meiryo UI" panose="020B0604030504040204" pitchFamily="50" charset="-128"/>
              </a:rPr>
              <a:t>個別の事業者を支援することは難しい</a:t>
            </a:r>
            <a:endParaRPr kumimoji="1" lang="en-US" altLang="ja-JP" sz="120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09976C05-C3D4-3519-ADD7-E0B30534BDB5}"/>
              </a:ext>
            </a:extLst>
          </p:cNvPr>
          <p:cNvSpPr/>
          <p:nvPr/>
        </p:nvSpPr>
        <p:spPr>
          <a:xfrm>
            <a:off x="6052360" y="3177863"/>
            <a:ext cx="2066299" cy="5032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a:solidFill>
                  <a:schemeClr val="tx1"/>
                </a:solidFill>
                <a:latin typeface="Meiryo UI" panose="020B0604030504040204" pitchFamily="50" charset="-128"/>
                <a:ea typeface="Meiryo UI" panose="020B0604030504040204" pitchFamily="50" charset="-128"/>
              </a:rPr>
              <a:t>個別の事業者を支援することは難しい</a:t>
            </a:r>
            <a:endParaRPr kumimoji="1" lang="en-US" altLang="ja-JP" sz="1200">
              <a:solidFill>
                <a:schemeClr val="tx1"/>
              </a:solidFill>
              <a:latin typeface="Meiryo UI" panose="020B0604030504040204" pitchFamily="50" charset="-128"/>
              <a:ea typeface="Meiryo UI" panose="020B0604030504040204" pitchFamily="50" charset="-128"/>
            </a:endParaRPr>
          </a:p>
        </p:txBody>
      </p:sp>
      <p:cxnSp>
        <p:nvCxnSpPr>
          <p:cNvPr id="18" name="直線矢印コネクタ 17">
            <a:extLst>
              <a:ext uri="{FF2B5EF4-FFF2-40B4-BE49-F238E27FC236}">
                <a16:creationId xmlns:a16="http://schemas.microsoft.com/office/drawing/2014/main" id="{3FBCF052-7EC6-F729-31A6-D7D38BD19699}"/>
              </a:ext>
            </a:extLst>
          </p:cNvPr>
          <p:cNvCxnSpPr>
            <a:cxnSpLocks/>
          </p:cNvCxnSpPr>
          <p:nvPr/>
        </p:nvCxnSpPr>
        <p:spPr>
          <a:xfrm flipH="1">
            <a:off x="2822667" y="3493249"/>
            <a:ext cx="726410" cy="370115"/>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1904A1B0-0EBA-72FE-34F4-4FF231188FA9}"/>
              </a:ext>
            </a:extLst>
          </p:cNvPr>
          <p:cNvCxnSpPr>
            <a:cxnSpLocks/>
          </p:cNvCxnSpPr>
          <p:nvPr/>
        </p:nvCxnSpPr>
        <p:spPr>
          <a:xfrm>
            <a:off x="2597315" y="4780829"/>
            <a:ext cx="631372" cy="403404"/>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61E439FC-A1A1-D915-8DD2-7E3DAE6C25C9}"/>
              </a:ext>
            </a:extLst>
          </p:cNvPr>
          <p:cNvCxnSpPr>
            <a:cxnSpLocks/>
          </p:cNvCxnSpPr>
          <p:nvPr/>
        </p:nvCxnSpPr>
        <p:spPr>
          <a:xfrm rot="6300000">
            <a:off x="6074193" y="4833750"/>
            <a:ext cx="631372" cy="403404"/>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83D858CE-31E3-078B-D0F6-4C4C6C699BED}"/>
              </a:ext>
            </a:extLst>
          </p:cNvPr>
          <p:cNvCxnSpPr>
            <a:cxnSpLocks/>
          </p:cNvCxnSpPr>
          <p:nvPr/>
        </p:nvCxnSpPr>
        <p:spPr>
          <a:xfrm rot="14400000" flipH="1">
            <a:off x="5800435" y="3493249"/>
            <a:ext cx="726410" cy="370115"/>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DB7EDCB0-7476-DA33-9785-E457CC1C2BBC}"/>
              </a:ext>
            </a:extLst>
          </p:cNvPr>
          <p:cNvCxnSpPr>
            <a:cxnSpLocks/>
          </p:cNvCxnSpPr>
          <p:nvPr/>
        </p:nvCxnSpPr>
        <p:spPr>
          <a:xfrm rot="10800000">
            <a:off x="2716155" y="4622068"/>
            <a:ext cx="631372" cy="403404"/>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73172158-837F-09B2-4C01-45C935C66982}"/>
              </a:ext>
            </a:extLst>
          </p:cNvPr>
          <p:cNvCxnSpPr>
            <a:cxnSpLocks/>
          </p:cNvCxnSpPr>
          <p:nvPr/>
        </p:nvCxnSpPr>
        <p:spPr>
          <a:xfrm rot="17100000">
            <a:off x="5881003" y="4707643"/>
            <a:ext cx="631372" cy="403404"/>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47A2949D-912A-765D-39DF-91A65FD14132}"/>
              </a:ext>
            </a:extLst>
          </p:cNvPr>
          <p:cNvSpPr/>
          <p:nvPr/>
        </p:nvSpPr>
        <p:spPr>
          <a:xfrm>
            <a:off x="4982652" y="4216475"/>
            <a:ext cx="2045841" cy="5032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免許返納で足がない</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83006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367C4-810A-F0A4-052F-DB6FD0D316F8}"/>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D3E03390-6946-F7D0-50C2-2E17192BD18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D3E03390-6946-F7D0-50C2-2E17192BD1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9E52331A-1FF6-F9CD-AE6E-F8B99F4C228F}"/>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D6832F68-1835-0053-9264-95BAD06E9D97}"/>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a:latin typeface="Meiryo UI" panose="020B0604030504040204" pitchFamily="50" charset="-128"/>
                <a:ea typeface="Meiryo UI" panose="020B0604030504040204" pitchFamily="50" charset="-128"/>
                <a:cs typeface="Meiryo"/>
                <a:sym typeface="Meiryo"/>
              </a:rPr>
              <a:t>設問３（</a:t>
            </a:r>
            <a:r>
              <a:rPr lang="en-US" altLang="ja-JP" sz="1800" b="1">
                <a:latin typeface="Meiryo UI" panose="020B0604030504040204" pitchFamily="50" charset="-128"/>
                <a:ea typeface="Meiryo UI" panose="020B0604030504040204" pitchFamily="50" charset="-128"/>
                <a:cs typeface="Meiryo"/>
                <a:sym typeface="Meiryo"/>
              </a:rPr>
              <a:t>3/9</a:t>
            </a:r>
            <a:r>
              <a:rPr lang="ja-JP" altLang="en-US" sz="1800" b="1">
                <a:latin typeface="Meiryo UI" panose="020B0604030504040204" pitchFamily="50" charset="-128"/>
                <a:ea typeface="Meiryo UI" panose="020B0604030504040204" pitchFamily="50" charset="-128"/>
                <a:cs typeface="Meiryo"/>
                <a:sym typeface="Meiryo"/>
              </a:rPr>
              <a:t>）</a:t>
            </a:r>
          </a:p>
        </p:txBody>
      </p:sp>
      <p:sp>
        <p:nvSpPr>
          <p:cNvPr id="9" name="正方形/長方形 8">
            <a:extLst>
              <a:ext uri="{FF2B5EF4-FFF2-40B4-BE49-F238E27FC236}">
                <a16:creationId xmlns:a16="http://schemas.microsoft.com/office/drawing/2014/main" id="{4062C98E-699B-EC6C-AA14-1F2B0568162C}"/>
              </a:ext>
            </a:extLst>
          </p:cNvPr>
          <p:cNvSpPr/>
          <p:nvPr/>
        </p:nvSpPr>
        <p:spPr>
          <a:xfrm>
            <a:off x="437995" y="1258210"/>
            <a:ext cx="540000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panose="020B0604030504040204" pitchFamily="50" charset="-128"/>
                <a:ea typeface="Meiryo UI" panose="020B0604030504040204" pitchFamily="50" charset="-128"/>
              </a:rPr>
              <a:t>3.</a:t>
            </a:r>
            <a:r>
              <a:rPr lang="ja-JP" altLang="en-US" sz="1600">
                <a:latin typeface="Meiryo UI" panose="020B0604030504040204" pitchFamily="50" charset="-128"/>
                <a:ea typeface="Meiryo UI" panose="020B0604030504040204" pitchFamily="50" charset="-128"/>
              </a:rPr>
              <a:t> 課題解決に向けた取組</a:t>
            </a:r>
            <a:endParaRPr kumimoji="1" lang="ja-JP" altLang="en-US" sz="160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25928C17-384F-A013-F905-8A414C3D5BC5}"/>
              </a:ext>
            </a:extLst>
          </p:cNvPr>
          <p:cNvSpPr/>
          <p:nvPr/>
        </p:nvSpPr>
        <p:spPr>
          <a:xfrm>
            <a:off x="459609"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dirty="0">
                <a:solidFill>
                  <a:schemeClr val="tx1"/>
                </a:solidFill>
                <a:latin typeface="Meiryo UI"/>
                <a:ea typeface="Meiryo UI"/>
              </a:rPr>
              <a:t>暮らしに必要なサービスが持続的に提供される地域生活圏の形成に向けて、地域経営主体としてどのような事業やサービスを実現していますか？（フォント</a:t>
            </a:r>
            <a:r>
              <a:rPr lang="en-US" dirty="0">
                <a:solidFill>
                  <a:schemeClr val="tx1"/>
                </a:solidFill>
                <a:latin typeface="Meiryo UI"/>
                <a:ea typeface="Meiryo UI"/>
              </a:rPr>
              <a:t>12pt, </a:t>
            </a:r>
            <a:r>
              <a:rPr lang="ja-JP" dirty="0">
                <a:solidFill>
                  <a:schemeClr val="tx1"/>
                </a:solidFill>
                <a:latin typeface="Meiryo UI"/>
                <a:ea typeface="Meiryo UI"/>
              </a:rPr>
              <a:t>図は任意）</a:t>
            </a:r>
            <a:endParaRPr lang="en-US" dirty="0">
              <a:solidFill>
                <a:schemeClr val="tx1"/>
              </a:solidFill>
              <a:latin typeface="Meiryo UI"/>
              <a:ea typeface="Meiryo UI"/>
            </a:endParaRPr>
          </a:p>
          <a:p>
            <a:r>
              <a:rPr lang="ja-JP" dirty="0">
                <a:solidFill>
                  <a:schemeClr val="tx1"/>
                </a:solidFill>
                <a:latin typeface="Meiryo UI"/>
                <a:ea typeface="Meiryo UI"/>
              </a:rPr>
              <a:t>なお、すでに所属地域内外の他企業・自治体等との連携実績がある場合には、その点も明記してください。</a:t>
            </a:r>
            <a:endParaRPr lang="en-US" altLang="ja-JP" dirty="0">
              <a:solidFill>
                <a:schemeClr val="tx1"/>
              </a:solidFill>
              <a:latin typeface="Meiryo UI"/>
              <a:ea typeface="Meiryo UI"/>
            </a:endParaRPr>
          </a:p>
          <a:p>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事業が１つに限らない場合は、複数ご記入ください。</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B849B6D4-BAC4-FC2A-493A-D27090DC9934}"/>
              </a:ext>
            </a:extLst>
          </p:cNvPr>
          <p:cNvSpPr/>
          <p:nvPr/>
        </p:nvSpPr>
        <p:spPr>
          <a:xfrm>
            <a:off x="437994"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1200"/>
              </a:spcAft>
            </a:pPr>
            <a:r>
              <a:rPr lang="ja-JP" altLang="ja-JP" sz="1200" b="1">
                <a:solidFill>
                  <a:schemeClr val="tx1"/>
                </a:solidFill>
                <a:latin typeface="Meiryo UI"/>
                <a:ea typeface="Meiryo UI"/>
              </a:rPr>
              <a:t>官民</a:t>
            </a:r>
            <a:r>
              <a:rPr lang="ja-JP" altLang="en-US" sz="1200" b="1">
                <a:solidFill>
                  <a:schemeClr val="tx1"/>
                </a:solidFill>
                <a:latin typeface="Meiryo UI"/>
                <a:ea typeface="Meiryo UI"/>
              </a:rPr>
              <a:t>協議会</a:t>
            </a:r>
            <a:r>
              <a:rPr lang="ja-JP" altLang="ja-JP" sz="1200" b="1">
                <a:solidFill>
                  <a:schemeClr val="tx1"/>
                </a:solidFill>
                <a:latin typeface="Meiryo UI"/>
                <a:ea typeface="Meiryo UI"/>
              </a:rPr>
              <a:t>を通じたオンデマンド交通の構築と展開</a:t>
            </a:r>
            <a:r>
              <a:rPr lang="ja-JP" altLang="en-US" sz="1200" b="1">
                <a:solidFill>
                  <a:schemeClr val="tx1"/>
                </a:solidFill>
                <a:latin typeface="Meiryo UI"/>
                <a:ea typeface="Meiryo UI"/>
              </a:rPr>
              <a:t>：</a:t>
            </a:r>
            <a:r>
              <a:rPr lang="ja-JP" altLang="ja-JP" sz="1200">
                <a:solidFill>
                  <a:schemeClr val="tx1"/>
                </a:solidFill>
                <a:latin typeface="Meiryo UI"/>
                <a:ea typeface="Meiryo UI"/>
              </a:rPr>
              <a:t>交通事業者や生活サービス事業者、さらには行政も含めた「官民</a:t>
            </a:r>
            <a:r>
              <a:rPr lang="ja-JP" altLang="en-US" sz="1200">
                <a:solidFill>
                  <a:schemeClr val="tx1"/>
                </a:solidFill>
                <a:latin typeface="Meiryo UI"/>
                <a:ea typeface="Meiryo UI"/>
              </a:rPr>
              <a:t>協議会</a:t>
            </a:r>
            <a:r>
              <a:rPr lang="ja-JP" altLang="ja-JP" sz="1200">
                <a:solidFill>
                  <a:schemeClr val="tx1"/>
                </a:solidFill>
                <a:latin typeface="Meiryo UI"/>
                <a:ea typeface="Meiryo UI"/>
              </a:rPr>
              <a:t>（共同事業体）」を組織することで、地域一体となった持続可能なオンデマンド交通システムを構築・運営してい</a:t>
            </a:r>
            <a:r>
              <a:rPr lang="ja-JP" altLang="en-US" sz="1200">
                <a:solidFill>
                  <a:schemeClr val="tx1"/>
                </a:solidFill>
                <a:latin typeface="Meiryo UI"/>
                <a:ea typeface="Meiryo UI"/>
              </a:rPr>
              <a:t>る</a:t>
            </a:r>
            <a:r>
              <a:rPr lang="ja-JP" altLang="ja-JP" sz="1200">
                <a:solidFill>
                  <a:schemeClr val="tx1"/>
                </a:solidFill>
                <a:latin typeface="Meiryo UI"/>
                <a:ea typeface="Meiryo UI"/>
              </a:rPr>
              <a:t>。単なる移動手段の提供にとどまらず、地域の課題解決に直結するモビリティインフラを目指してい</a:t>
            </a:r>
            <a:r>
              <a:rPr lang="ja-JP" altLang="en-US" sz="1200">
                <a:solidFill>
                  <a:schemeClr val="tx1"/>
                </a:solidFill>
                <a:latin typeface="Meiryo UI"/>
                <a:ea typeface="Meiryo UI"/>
              </a:rPr>
              <a:t>る。</a:t>
            </a:r>
            <a:endParaRPr lang="ja-JP" altLang="ja-JP" sz="1200">
              <a:solidFill>
                <a:schemeClr val="tx1"/>
              </a:solidFill>
              <a:latin typeface="Meiryo UI"/>
              <a:ea typeface="Meiryo UI"/>
            </a:endParaRPr>
          </a:p>
          <a:p>
            <a:pPr marL="171450" indent="-171450">
              <a:spcAft>
                <a:spcPts val="1200"/>
              </a:spcAft>
              <a:buFont typeface="Arial" panose="020B0604020202020204" pitchFamily="34" charset="0"/>
              <a:buChar char="•"/>
            </a:pPr>
            <a:r>
              <a:rPr lang="ja-JP" altLang="ja-JP" sz="1200" b="1">
                <a:solidFill>
                  <a:schemeClr val="tx1"/>
                </a:solidFill>
                <a:latin typeface="Meiryo UI"/>
                <a:ea typeface="Meiryo UI"/>
              </a:rPr>
              <a:t>異業種連携による生活サービスへのアクセス容易化</a:t>
            </a:r>
            <a:r>
              <a:rPr lang="ja-JP" altLang="ja-JP" sz="1200">
                <a:solidFill>
                  <a:schemeClr val="tx1"/>
                </a:solidFill>
                <a:latin typeface="Meiryo UI"/>
                <a:ea typeface="Meiryo UI"/>
              </a:rPr>
              <a:t> 従来の枠組みを超え、複数の交通事業者（バス・タクシー等）と生活サービス事業者（医療機関・商業施設・行政等）が緊密に連携。これにより、運行ルートやスケジュールの最適化を図り、住民が買い物や通院、行政手続きといった必要な生活サービスへストレスなく、容易にアクセスできる統合的な仕組みを構築してい</a:t>
            </a:r>
            <a:r>
              <a:rPr lang="ja-JP" altLang="en-US" sz="1200">
                <a:solidFill>
                  <a:schemeClr val="tx1"/>
                </a:solidFill>
                <a:latin typeface="Meiryo UI"/>
                <a:ea typeface="Meiryo UI"/>
              </a:rPr>
              <a:t>る。</a:t>
            </a:r>
            <a:endParaRPr lang="en-US" altLang="ja-JP" sz="1200">
              <a:solidFill>
                <a:schemeClr val="tx1"/>
              </a:solidFill>
              <a:latin typeface="Meiryo UI"/>
              <a:ea typeface="Meiryo UI"/>
            </a:endParaRPr>
          </a:p>
          <a:p>
            <a:pPr marL="171450" indent="-171450">
              <a:spcAft>
                <a:spcPts val="1200"/>
              </a:spcAft>
              <a:buFont typeface="Arial" panose="020B0604020202020204" pitchFamily="34" charset="0"/>
              <a:buChar char="•"/>
            </a:pPr>
            <a:r>
              <a:rPr lang="ja-JP" altLang="ja-JP" sz="1200" b="1">
                <a:solidFill>
                  <a:schemeClr val="tx1"/>
                </a:solidFill>
                <a:latin typeface="Meiryo UI"/>
                <a:ea typeface="Meiryo UI"/>
              </a:rPr>
              <a:t>ハブとしての当社の役割と、住民に寄り添った交通サービスの実現</a:t>
            </a:r>
            <a:r>
              <a:rPr lang="ja-JP" altLang="ja-JP" sz="1200">
                <a:solidFill>
                  <a:schemeClr val="tx1"/>
                </a:solidFill>
                <a:latin typeface="Meiryo UI"/>
                <a:ea typeface="Meiryo UI"/>
              </a:rPr>
              <a:t> 当</a:t>
            </a:r>
            <a:r>
              <a:rPr lang="ja-JP" altLang="en-US" sz="1200">
                <a:solidFill>
                  <a:schemeClr val="tx1"/>
                </a:solidFill>
                <a:latin typeface="Meiryo UI"/>
                <a:ea typeface="Meiryo UI"/>
              </a:rPr>
              <a:t>団体</a:t>
            </a:r>
            <a:r>
              <a:rPr lang="ja-JP" altLang="ja-JP" sz="1200">
                <a:solidFill>
                  <a:schemeClr val="tx1"/>
                </a:solidFill>
                <a:latin typeface="Meiryo UI"/>
                <a:ea typeface="Meiryo UI"/>
              </a:rPr>
              <a:t>が交通事業者と生活サービス事業者の双方をつなぐ「ハブ（中核）」の役割を担ってい</a:t>
            </a:r>
            <a:r>
              <a:rPr lang="ja-JP" altLang="en-US" sz="1200">
                <a:solidFill>
                  <a:schemeClr val="tx1"/>
                </a:solidFill>
                <a:latin typeface="Meiryo UI"/>
                <a:ea typeface="Meiryo UI"/>
              </a:rPr>
              <a:t>る</a:t>
            </a:r>
            <a:r>
              <a:rPr lang="ja-JP" altLang="ja-JP" sz="1200">
                <a:solidFill>
                  <a:schemeClr val="tx1"/>
                </a:solidFill>
                <a:latin typeface="Meiryo UI"/>
                <a:ea typeface="Meiryo UI"/>
              </a:rPr>
              <a:t>。各事業者の利害調整やシステム連携を主導することで、単なる効率化の追求ではなく、高齢者や子育て世代など、地域住民の多様な移動ニーズや生活習慣に寄り添った、利便性の高い交通サービスを実現してい</a:t>
            </a:r>
            <a:r>
              <a:rPr lang="ja-JP" altLang="en-US" sz="1200">
                <a:solidFill>
                  <a:schemeClr val="tx1"/>
                </a:solidFill>
                <a:latin typeface="Meiryo UI"/>
                <a:ea typeface="Meiryo UI"/>
              </a:rPr>
              <a:t>る。</a:t>
            </a:r>
            <a:endParaRPr lang="ja-JP" altLang="ja-JP" sz="1200">
              <a:solidFill>
                <a:schemeClr val="tx1"/>
              </a:solidFill>
              <a:latin typeface="Meiryo UI"/>
              <a:ea typeface="Meiryo UI"/>
            </a:endParaRPr>
          </a:p>
        </p:txBody>
      </p:sp>
      <p:sp>
        <p:nvSpPr>
          <p:cNvPr id="2" name="正方形/長方形 1">
            <a:extLst>
              <a:ext uri="{FF2B5EF4-FFF2-40B4-BE49-F238E27FC236}">
                <a16:creationId xmlns:a16="http://schemas.microsoft.com/office/drawing/2014/main" id="{57772C5D-C033-9964-AE7E-C500FC60D33E}"/>
              </a:ext>
            </a:extLst>
          </p:cNvPr>
          <p:cNvSpPr/>
          <p:nvPr/>
        </p:nvSpPr>
        <p:spPr>
          <a:xfrm>
            <a:off x="-5633" y="6113"/>
            <a:ext cx="1423689" cy="22472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eiryo UI" panose="020B0604030504040204" pitchFamily="50" charset="-128"/>
                <a:ea typeface="Meiryo UI" panose="020B0604030504040204" pitchFamily="50" charset="-128"/>
              </a:rPr>
              <a:t>記入例</a:t>
            </a:r>
          </a:p>
        </p:txBody>
      </p:sp>
    </p:spTree>
    <p:extLst>
      <p:ext uri="{BB962C8B-B14F-4D97-AF65-F5344CB8AC3E}">
        <p14:creationId xmlns:p14="http://schemas.microsoft.com/office/powerpoint/2010/main" val="124837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D3E86-B6C5-352D-851F-329006F8DFB2}"/>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A55F0A5C-FB98-D6DA-DE9E-ED36F19B785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A55F0A5C-FB98-D6DA-DE9E-ED36F19B78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3CEB4AA4-298C-8589-749C-BFB8D542B02A}"/>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ECBF89BB-E98B-7E03-4653-15191423B804}"/>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a:latin typeface="Meiryo UI" panose="020B0604030504040204" pitchFamily="50" charset="-128"/>
                <a:ea typeface="Meiryo UI" panose="020B0604030504040204" pitchFamily="50" charset="-128"/>
                <a:cs typeface="Meiryo"/>
                <a:sym typeface="Meiryo"/>
              </a:rPr>
              <a:t>設問４（</a:t>
            </a:r>
            <a:r>
              <a:rPr lang="en-US" altLang="ja-JP" sz="1800" b="1">
                <a:latin typeface="Meiryo UI" panose="020B0604030504040204" pitchFamily="50" charset="-128"/>
                <a:ea typeface="Meiryo UI" panose="020B0604030504040204" pitchFamily="50" charset="-128"/>
                <a:cs typeface="Meiryo"/>
                <a:sym typeface="Meiryo"/>
              </a:rPr>
              <a:t>4/9</a:t>
            </a:r>
            <a:r>
              <a:rPr lang="ja-JP" altLang="en-US" sz="1800" b="1">
                <a:latin typeface="Meiryo UI" panose="020B0604030504040204" pitchFamily="50" charset="-128"/>
                <a:ea typeface="Meiryo UI" panose="020B0604030504040204" pitchFamily="50" charset="-128"/>
                <a:cs typeface="Meiryo"/>
                <a:sym typeface="Meiryo"/>
              </a:rPr>
              <a:t>）</a:t>
            </a:r>
          </a:p>
        </p:txBody>
      </p:sp>
      <p:sp>
        <p:nvSpPr>
          <p:cNvPr id="9" name="正方形/長方形 8">
            <a:extLst>
              <a:ext uri="{FF2B5EF4-FFF2-40B4-BE49-F238E27FC236}">
                <a16:creationId xmlns:a16="http://schemas.microsoft.com/office/drawing/2014/main" id="{0055598B-A208-4606-614C-85034E0DDC01}"/>
              </a:ext>
            </a:extLst>
          </p:cNvPr>
          <p:cNvSpPr/>
          <p:nvPr/>
        </p:nvSpPr>
        <p:spPr>
          <a:xfrm>
            <a:off x="437995" y="1258210"/>
            <a:ext cx="391629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panose="020B0604030504040204" pitchFamily="50" charset="-128"/>
                <a:ea typeface="Meiryo UI" panose="020B0604030504040204" pitchFamily="50" charset="-128"/>
              </a:rPr>
              <a:t>4.</a:t>
            </a:r>
            <a:r>
              <a:rPr lang="ja-JP" altLang="en-US" sz="1600">
                <a:latin typeface="Meiryo UI" panose="020B0604030504040204" pitchFamily="50" charset="-128"/>
                <a:ea typeface="Meiryo UI" panose="020B0604030504040204" pitchFamily="50" charset="-128"/>
              </a:rPr>
              <a:t>　</a:t>
            </a:r>
            <a:r>
              <a:rPr lang="ja-JP" altLang="en-US" sz="1600">
                <a:latin typeface="Meiryo UI"/>
                <a:ea typeface="Meiryo UI"/>
              </a:rPr>
              <a:t>創出したいインパクトと目指す姿</a:t>
            </a:r>
            <a:endParaRPr kumimoji="1" lang="ja-JP" altLang="en-US" sz="160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1EC7161-DAAA-2BDC-DCC4-C8BCE32ADC87}"/>
              </a:ext>
            </a:extLst>
          </p:cNvPr>
          <p:cNvSpPr/>
          <p:nvPr/>
        </p:nvSpPr>
        <p:spPr>
          <a:xfrm>
            <a:off x="437994"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dirty="0">
                <a:solidFill>
                  <a:schemeClr val="tx1"/>
                </a:solidFill>
                <a:latin typeface="Meiryo UI"/>
                <a:ea typeface="Meiryo UI"/>
              </a:rPr>
              <a:t>地域の持続性を高めるために、地域経営主体として、どのようなインパクトを創出し、どのような状態になることを目指していますか？</a:t>
            </a:r>
            <a:r>
              <a:rPr kumimoji="1" lang="ja-JP" dirty="0">
                <a:solidFill>
                  <a:schemeClr val="tx1"/>
                </a:solidFill>
                <a:latin typeface="Meiryo UI"/>
                <a:ea typeface="Meiryo UI"/>
              </a:rPr>
              <a:t>地域生活圏の形成に向けたインパクト（ウェルビー</a:t>
            </a:r>
            <a:r>
              <a:rPr kumimoji="1" lang="ja-JP" altLang="en-US" dirty="0">
                <a:solidFill>
                  <a:schemeClr val="tx1"/>
                </a:solidFill>
                <a:latin typeface="Meiryo UI"/>
                <a:ea typeface="Meiryo UI"/>
              </a:rPr>
              <a:t>イ</a:t>
            </a:r>
            <a:r>
              <a:rPr kumimoji="1" lang="ja-JP" dirty="0">
                <a:solidFill>
                  <a:schemeClr val="tx1"/>
                </a:solidFill>
                <a:latin typeface="Meiryo UI"/>
                <a:ea typeface="Meiryo UI"/>
              </a:rPr>
              <a:t>ング、つながり・共創、暮らしを支えるサービス群の構築、ネイチャーポジティブ、レジリエンス、経済活性化）のうち、取組による創出したいインパクトを次頁を参照しつつ選択（複数選択可）し、併せてその具体的な内容を説明してください。</a:t>
            </a:r>
            <a:r>
              <a:rPr lang="ja-JP" dirty="0">
                <a:solidFill>
                  <a:schemeClr val="tx1"/>
                </a:solidFill>
                <a:latin typeface="Meiryo UI"/>
                <a:ea typeface="Meiryo UI"/>
              </a:rPr>
              <a:t> （フォント</a:t>
            </a:r>
            <a:r>
              <a:rPr lang="en-US" dirty="0">
                <a:solidFill>
                  <a:schemeClr val="tx1"/>
                </a:solidFill>
                <a:latin typeface="Meiryo UI"/>
                <a:ea typeface="Meiryo UI"/>
              </a:rPr>
              <a:t>12pt, </a:t>
            </a:r>
            <a:r>
              <a:rPr lang="ja-JP" dirty="0">
                <a:solidFill>
                  <a:schemeClr val="tx1"/>
                </a:solidFill>
                <a:latin typeface="Meiryo UI"/>
                <a:ea typeface="Meiryo UI"/>
              </a:rPr>
              <a:t>図は任意）</a:t>
            </a:r>
            <a:endParaRPr lang="en-US" dirty="0">
              <a:solidFill>
                <a:schemeClr val="tx1"/>
              </a:solidFill>
            </a:endParaRPr>
          </a:p>
        </p:txBody>
      </p:sp>
      <p:sp>
        <p:nvSpPr>
          <p:cNvPr id="12" name="正方形/長方形 11">
            <a:extLst>
              <a:ext uri="{FF2B5EF4-FFF2-40B4-BE49-F238E27FC236}">
                <a16:creationId xmlns:a16="http://schemas.microsoft.com/office/drawing/2014/main" id="{39293EAA-40EE-18C2-9D68-AF9E756861B6}"/>
              </a:ext>
            </a:extLst>
          </p:cNvPr>
          <p:cNvSpPr/>
          <p:nvPr/>
        </p:nvSpPr>
        <p:spPr>
          <a:xfrm>
            <a:off x="437994"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spcAft>
                <a:spcPts val="1200"/>
              </a:spcAft>
              <a:buFont typeface="Arial" panose="020B0604020202020204" pitchFamily="34" charset="0"/>
              <a:buChar char="•"/>
            </a:pPr>
            <a:r>
              <a:rPr lang="ja-JP" altLang="ja-JP" sz="1200" b="1">
                <a:solidFill>
                  <a:schemeClr val="tx1"/>
                </a:solidFill>
                <a:latin typeface="Meiryo UI"/>
                <a:ea typeface="Meiryo UI"/>
              </a:rPr>
              <a:t>つながり・共創</a:t>
            </a:r>
            <a:r>
              <a:rPr lang="ja-JP" altLang="en-US" sz="1200" b="1">
                <a:solidFill>
                  <a:schemeClr val="tx1"/>
                </a:solidFill>
                <a:latin typeface="Meiryo UI"/>
                <a:ea typeface="Meiryo UI"/>
              </a:rPr>
              <a:t>：</a:t>
            </a:r>
            <a:r>
              <a:rPr lang="ja-JP" altLang="ja-JP" sz="1200">
                <a:solidFill>
                  <a:schemeClr val="tx1"/>
                </a:solidFill>
                <a:latin typeface="Meiryo UI"/>
                <a:ea typeface="Meiryo UI"/>
              </a:rPr>
              <a:t>仕組みの出発点である「複数の交通・生活事業者の参画を募り、情報とリソースを集約する」という動きそのものが、このインパクトに直結する。縦割りだった地域の事業者（バス・タクシー・商業施設・病院など）が壁を越えて手を取り合うことで、単一企業では成し得なかった「地域一体での移動支援」という新たな協働価値を生み出</a:t>
            </a:r>
            <a:r>
              <a:rPr lang="ja-JP" altLang="en-US" sz="1200">
                <a:solidFill>
                  <a:schemeClr val="tx1"/>
                </a:solidFill>
                <a:latin typeface="Meiryo UI"/>
                <a:ea typeface="Meiryo UI"/>
              </a:rPr>
              <a:t>す。</a:t>
            </a:r>
            <a:endParaRPr lang="ja-JP" altLang="ja-JP" sz="1200">
              <a:solidFill>
                <a:schemeClr val="tx1"/>
              </a:solidFill>
              <a:latin typeface="Meiryo UI"/>
              <a:ea typeface="Meiryo UI"/>
            </a:endParaRPr>
          </a:p>
          <a:p>
            <a:pPr marL="171450" indent="-171450">
              <a:spcAft>
                <a:spcPts val="1200"/>
              </a:spcAft>
              <a:buFont typeface="Arial" panose="020B0604020202020204" pitchFamily="34" charset="0"/>
              <a:buChar char="•"/>
            </a:pPr>
            <a:r>
              <a:rPr lang="ja-JP" altLang="ja-JP" sz="1200" b="1">
                <a:solidFill>
                  <a:schemeClr val="tx1"/>
                </a:solidFill>
                <a:latin typeface="Meiryo UI"/>
                <a:ea typeface="Meiryo UI"/>
              </a:rPr>
              <a:t>暮らしを支えるサービス群の構築</a:t>
            </a:r>
            <a:r>
              <a:rPr lang="ja-JP" altLang="en-US" sz="1200" b="1">
                <a:solidFill>
                  <a:schemeClr val="tx1"/>
                </a:solidFill>
                <a:latin typeface="Meiryo UI"/>
                <a:ea typeface="Meiryo UI"/>
              </a:rPr>
              <a:t>：</a:t>
            </a:r>
            <a:r>
              <a:rPr lang="ja-JP" altLang="ja-JP" sz="1200">
                <a:solidFill>
                  <a:schemeClr val="tx1"/>
                </a:solidFill>
                <a:latin typeface="Meiryo UI"/>
                <a:ea typeface="Meiryo UI"/>
              </a:rPr>
              <a:t>集約したリソースを、地域経営主体が「住民の窓口となって要望に合わせた配車やルート設計を行う」ことで、具体的な生活インフラへと昇華させている。ライドシェアなども柔軟に組み合わせることで、過疎地であっても「行きたい場所へ確実に行ける」利便性を提供</a:t>
            </a:r>
            <a:r>
              <a:rPr lang="ja-JP" altLang="en-US" sz="1200">
                <a:solidFill>
                  <a:schemeClr val="tx1"/>
                </a:solidFill>
                <a:latin typeface="Meiryo UI"/>
                <a:ea typeface="Meiryo UI"/>
              </a:rPr>
              <a:t>する</a:t>
            </a:r>
            <a:r>
              <a:rPr lang="ja-JP" altLang="ja-JP" sz="1200">
                <a:solidFill>
                  <a:schemeClr val="tx1"/>
                </a:solidFill>
                <a:latin typeface="Meiryo UI"/>
                <a:ea typeface="Meiryo UI"/>
              </a:rPr>
              <a:t>。これにより、買い物や通院といった必須の生活サービス</a:t>
            </a:r>
            <a:r>
              <a:rPr lang="ja-JP" altLang="en-US" sz="1200">
                <a:solidFill>
                  <a:schemeClr val="tx1"/>
                </a:solidFill>
                <a:latin typeface="Meiryo UI"/>
                <a:ea typeface="Meiryo UI"/>
              </a:rPr>
              <a:t>を</a:t>
            </a:r>
            <a:r>
              <a:rPr lang="ja-JP" altLang="ja-JP" sz="1200">
                <a:solidFill>
                  <a:schemeClr val="tx1"/>
                </a:solidFill>
                <a:latin typeface="Meiryo UI"/>
                <a:ea typeface="Meiryo UI"/>
              </a:rPr>
              <a:t>維持</a:t>
            </a:r>
            <a:r>
              <a:rPr lang="ja-JP" altLang="en-US" sz="1200">
                <a:solidFill>
                  <a:schemeClr val="tx1"/>
                </a:solidFill>
                <a:latin typeface="Meiryo UI"/>
                <a:ea typeface="Meiryo UI"/>
              </a:rPr>
              <a:t>し</a:t>
            </a:r>
            <a:r>
              <a:rPr lang="ja-JP" altLang="ja-JP" sz="1200">
                <a:solidFill>
                  <a:schemeClr val="tx1"/>
                </a:solidFill>
                <a:latin typeface="Meiryo UI"/>
                <a:ea typeface="Meiryo UI"/>
              </a:rPr>
              <a:t>、崩壊しかけていた地域の生活基盤を再構築</a:t>
            </a:r>
            <a:r>
              <a:rPr lang="ja-JP" altLang="en-US" sz="1200">
                <a:solidFill>
                  <a:schemeClr val="tx1"/>
                </a:solidFill>
                <a:latin typeface="Meiryo UI"/>
                <a:ea typeface="Meiryo UI"/>
              </a:rPr>
              <a:t>する。</a:t>
            </a:r>
            <a:endParaRPr lang="en-US" altLang="ja-JP" sz="1200">
              <a:solidFill>
                <a:schemeClr val="tx1"/>
              </a:solidFill>
              <a:latin typeface="Meiryo UI"/>
              <a:ea typeface="Meiryo UI"/>
            </a:endParaRPr>
          </a:p>
          <a:p>
            <a:pPr marL="171450" indent="-171450">
              <a:spcAft>
                <a:spcPts val="1200"/>
              </a:spcAft>
              <a:buFont typeface="Arial" panose="020B0604020202020204" pitchFamily="34" charset="0"/>
              <a:buChar char="•"/>
            </a:pPr>
            <a:r>
              <a:rPr lang="ja-JP" altLang="ja-JP" sz="1200" b="1">
                <a:solidFill>
                  <a:schemeClr val="tx1"/>
                </a:solidFill>
                <a:latin typeface="Meiryo UI"/>
                <a:ea typeface="Meiryo UI"/>
              </a:rPr>
              <a:t>経済活性化</a:t>
            </a:r>
            <a:r>
              <a:rPr lang="ja-JP" altLang="en-US" sz="1200" b="1">
                <a:solidFill>
                  <a:schemeClr val="tx1"/>
                </a:solidFill>
                <a:latin typeface="Meiryo UI"/>
                <a:ea typeface="Meiryo UI"/>
              </a:rPr>
              <a:t>：</a:t>
            </a:r>
            <a:r>
              <a:rPr lang="ja-JP" altLang="ja-JP" sz="1200">
                <a:solidFill>
                  <a:schemeClr val="tx1"/>
                </a:solidFill>
                <a:latin typeface="Meiryo UI"/>
                <a:ea typeface="Meiryo UI"/>
              </a:rPr>
              <a:t>仕組みの後半にある「空き時間の有効活用」「生活サービスの利用拡大による経済循環」というメリットと完全に一致している</a:t>
            </a:r>
            <a:r>
              <a:rPr lang="ja-JP" altLang="en-US" sz="1200">
                <a:solidFill>
                  <a:schemeClr val="tx1"/>
                </a:solidFill>
                <a:latin typeface="Meiryo UI"/>
                <a:ea typeface="Meiryo UI"/>
              </a:rPr>
              <a:t>。</a:t>
            </a:r>
            <a:r>
              <a:rPr lang="ja-JP" altLang="ja-JP" sz="1200">
                <a:solidFill>
                  <a:schemeClr val="tx1"/>
                </a:solidFill>
                <a:latin typeface="Meiryo UI"/>
                <a:ea typeface="Meiryo UI"/>
              </a:rPr>
              <a:t>交通事業者にとっては、閑散期や空き時間をマネタイズして収益を補填する機会（ドライバー不足の補填）にな</a:t>
            </a:r>
            <a:r>
              <a:rPr lang="ja-JP" altLang="en-US" sz="1200">
                <a:solidFill>
                  <a:schemeClr val="tx1"/>
                </a:solidFill>
                <a:latin typeface="Meiryo UI"/>
                <a:ea typeface="Meiryo UI"/>
              </a:rPr>
              <a:t>る</a:t>
            </a:r>
            <a:r>
              <a:rPr lang="ja-JP" altLang="ja-JP" sz="1200">
                <a:solidFill>
                  <a:schemeClr val="tx1"/>
                </a:solidFill>
                <a:latin typeface="Meiryo UI"/>
                <a:ea typeface="Meiryo UI"/>
              </a:rPr>
              <a:t>。また、住民が外出しやすくなることで、地域の商店や医療機関の利用率が向上し、地域内でお金が循環する強固な経済基盤を</a:t>
            </a:r>
            <a:r>
              <a:rPr lang="ja-JP" altLang="en-US" sz="1200">
                <a:solidFill>
                  <a:schemeClr val="tx1"/>
                </a:solidFill>
                <a:latin typeface="Meiryo UI"/>
                <a:ea typeface="Meiryo UI"/>
              </a:rPr>
              <a:t>つくっている。</a:t>
            </a:r>
            <a:endParaRPr lang="ja-JP" altLang="ja-JP" sz="1200">
              <a:solidFill>
                <a:schemeClr val="tx1"/>
              </a:solidFill>
              <a:latin typeface="Meiryo UI"/>
              <a:ea typeface="Meiryo UI"/>
            </a:endParaRPr>
          </a:p>
        </p:txBody>
      </p:sp>
      <p:sp>
        <p:nvSpPr>
          <p:cNvPr id="2" name="正方形/長方形 1">
            <a:extLst>
              <a:ext uri="{FF2B5EF4-FFF2-40B4-BE49-F238E27FC236}">
                <a16:creationId xmlns:a16="http://schemas.microsoft.com/office/drawing/2014/main" id="{EFA5C6FE-F145-FB22-AC00-1A7094A7138E}"/>
              </a:ext>
            </a:extLst>
          </p:cNvPr>
          <p:cNvSpPr/>
          <p:nvPr/>
        </p:nvSpPr>
        <p:spPr>
          <a:xfrm>
            <a:off x="-5633" y="6113"/>
            <a:ext cx="1423689" cy="22472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eiryo UI" panose="020B0604030504040204" pitchFamily="50" charset="-128"/>
                <a:ea typeface="Meiryo UI" panose="020B0604030504040204" pitchFamily="50" charset="-128"/>
              </a:rPr>
              <a:t>記入例</a:t>
            </a:r>
          </a:p>
        </p:txBody>
      </p:sp>
    </p:spTree>
    <p:extLst>
      <p:ext uri="{BB962C8B-B14F-4D97-AF65-F5344CB8AC3E}">
        <p14:creationId xmlns:p14="http://schemas.microsoft.com/office/powerpoint/2010/main" val="92125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F40D5-18AB-EA81-5714-683C46247AFF}"/>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56D8A026-B293-44EE-3B4C-C377AEFDEE2D}"/>
              </a:ext>
            </a:extLst>
          </p:cNvPr>
          <p:cNvGraphicFramePr>
            <a:graphicFrameLocks/>
          </p:cNvGraphicFramePr>
          <p:nvPr>
            <p:custDataLst>
              <p:tags r:id="rId1"/>
            </p:custDataLst>
            <p:extLst>
              <p:ext uri="{D42A27DB-BD31-4B8C-83A1-F6EECF244321}">
                <p14:modId xmlns:p14="http://schemas.microsoft.com/office/powerpoint/2010/main" val="11774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56D8A026-B293-44EE-3B4C-C377AEFDEE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正方形/長方形 11">
            <a:extLst>
              <a:ext uri="{FF2B5EF4-FFF2-40B4-BE49-F238E27FC236}">
                <a16:creationId xmlns:a16="http://schemas.microsoft.com/office/drawing/2014/main" id="{7B32A1EE-52FF-CA24-0F24-D73433CF80AF}"/>
              </a:ext>
            </a:extLst>
          </p:cNvPr>
          <p:cNvSpPr/>
          <p:nvPr/>
        </p:nvSpPr>
        <p:spPr>
          <a:xfrm>
            <a:off x="454593"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2" name="Google Shape;441;p23">
            <a:extLst>
              <a:ext uri="{FF2B5EF4-FFF2-40B4-BE49-F238E27FC236}">
                <a16:creationId xmlns:a16="http://schemas.microsoft.com/office/drawing/2014/main" id="{327E608A-DA1C-C3F1-C63D-6265CAFCA325}"/>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17AB5A63-C53B-4F11-A55E-5D25CB435525}"/>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a:latin typeface="Meiryo UI" panose="020B0604030504040204" pitchFamily="50" charset="-128"/>
                <a:ea typeface="Meiryo UI" panose="020B0604030504040204" pitchFamily="50" charset="-128"/>
                <a:cs typeface="Meiryo"/>
                <a:sym typeface="Meiryo"/>
              </a:rPr>
              <a:t>設問５（</a:t>
            </a:r>
            <a:r>
              <a:rPr lang="en-US" altLang="ja-JP" sz="1800" b="1">
                <a:latin typeface="Meiryo UI" panose="020B0604030504040204" pitchFamily="50" charset="-128"/>
                <a:ea typeface="Meiryo UI" panose="020B0604030504040204" pitchFamily="50" charset="-128"/>
                <a:cs typeface="Meiryo"/>
                <a:sym typeface="Meiryo"/>
              </a:rPr>
              <a:t>5/9</a:t>
            </a:r>
            <a:r>
              <a:rPr lang="ja-JP" altLang="en-US" sz="1800" b="1">
                <a:latin typeface="Meiryo UI" panose="020B0604030504040204" pitchFamily="50" charset="-128"/>
                <a:ea typeface="Meiryo UI" panose="020B0604030504040204" pitchFamily="50" charset="-128"/>
                <a:cs typeface="Meiryo"/>
                <a:sym typeface="Meiryo"/>
              </a:rPr>
              <a:t>）</a:t>
            </a:r>
          </a:p>
        </p:txBody>
      </p:sp>
      <p:sp>
        <p:nvSpPr>
          <p:cNvPr id="9" name="正方形/長方形 8">
            <a:extLst>
              <a:ext uri="{FF2B5EF4-FFF2-40B4-BE49-F238E27FC236}">
                <a16:creationId xmlns:a16="http://schemas.microsoft.com/office/drawing/2014/main" id="{F45436EA-171F-8282-CDA6-157AD73E585E}"/>
              </a:ext>
            </a:extLst>
          </p:cNvPr>
          <p:cNvSpPr/>
          <p:nvPr/>
        </p:nvSpPr>
        <p:spPr>
          <a:xfrm>
            <a:off x="437995" y="1258210"/>
            <a:ext cx="391629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panose="020B0604030504040204" pitchFamily="50" charset="-128"/>
                <a:ea typeface="Meiryo UI" panose="020B0604030504040204" pitchFamily="50" charset="-128"/>
              </a:rPr>
              <a:t>5.</a:t>
            </a:r>
            <a:r>
              <a:rPr lang="ja-JP" altLang="en-US" sz="1600">
                <a:latin typeface="Meiryo UI" panose="020B0604030504040204" pitchFamily="50" charset="-128"/>
                <a:ea typeface="Meiryo UI" panose="020B0604030504040204" pitchFamily="50" charset="-128"/>
              </a:rPr>
              <a:t>　事業モデルと連携体制</a:t>
            </a:r>
            <a:endParaRPr kumimoji="1" lang="ja-JP" altLang="en-US" sz="160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992920FC-38DD-1FDE-33B2-0A9D458E81C9}"/>
              </a:ext>
            </a:extLst>
          </p:cNvPr>
          <p:cNvSpPr/>
          <p:nvPr/>
        </p:nvSpPr>
        <p:spPr>
          <a:xfrm>
            <a:off x="437994"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a:ea typeface="Meiryo UI"/>
              </a:rPr>
              <a:t>持続的・</a:t>
            </a:r>
            <a:r>
              <a:rPr lang="ja-JP" altLang="en-US" i="1" dirty="0">
                <a:solidFill>
                  <a:schemeClr val="tx1"/>
                </a:solidFill>
                <a:latin typeface="Meiryo UI"/>
                <a:ea typeface="Meiryo UI"/>
              </a:rPr>
              <a:t>自律的</a:t>
            </a:r>
            <a:r>
              <a:rPr lang="ja-JP" altLang="en-US" dirty="0">
                <a:solidFill>
                  <a:schemeClr val="tx1"/>
                </a:solidFill>
                <a:latin typeface="Meiryo UI"/>
                <a:ea typeface="Meiryo UI"/>
              </a:rPr>
              <a:t>な事業の実現に向けて、どのような</a:t>
            </a:r>
            <a:r>
              <a:rPr lang="ja-JP" altLang="ja-JP" dirty="0">
                <a:solidFill>
                  <a:schemeClr val="tx1"/>
                </a:solidFill>
                <a:latin typeface="Meiryo UI"/>
                <a:ea typeface="Meiryo UI"/>
              </a:rPr>
              <a:t>事業モデル</a:t>
            </a:r>
            <a:r>
              <a:rPr lang="ja-JP" altLang="en-US" dirty="0">
                <a:solidFill>
                  <a:schemeClr val="tx1"/>
                </a:solidFill>
                <a:latin typeface="Meiryo UI"/>
                <a:ea typeface="Meiryo UI"/>
              </a:rPr>
              <a:t>の</a:t>
            </a:r>
            <a:r>
              <a:rPr lang="ja-JP" altLang="ja-JP" dirty="0">
                <a:solidFill>
                  <a:schemeClr val="tx1"/>
                </a:solidFill>
                <a:latin typeface="Meiryo UI"/>
                <a:ea typeface="Meiryo UI"/>
              </a:rPr>
              <a:t>構築</a:t>
            </a:r>
            <a:r>
              <a:rPr lang="ja-JP" altLang="en-US" dirty="0">
                <a:solidFill>
                  <a:schemeClr val="tx1"/>
                </a:solidFill>
                <a:latin typeface="Meiryo UI"/>
                <a:ea typeface="Meiryo UI"/>
              </a:rPr>
              <a:t>を目指していますか？持続的な事業を実現するための収益構造や連携体制、</a:t>
            </a:r>
            <a:r>
              <a:rPr lang="ja-JP" altLang="ja-JP" dirty="0">
                <a:solidFill>
                  <a:schemeClr val="tx1"/>
                </a:solidFill>
                <a:latin typeface="Meiryo UI"/>
                <a:ea typeface="Meiryo UI"/>
              </a:rPr>
              <a:t>それぞれ</a:t>
            </a:r>
            <a:r>
              <a:rPr lang="ja-JP" altLang="en-US" dirty="0">
                <a:solidFill>
                  <a:schemeClr val="tx1"/>
                </a:solidFill>
                <a:latin typeface="Meiryo UI"/>
                <a:ea typeface="Meiryo UI"/>
              </a:rPr>
              <a:t>の主体が</a:t>
            </a:r>
            <a:r>
              <a:rPr lang="ja-JP" altLang="ja-JP" dirty="0">
                <a:solidFill>
                  <a:schemeClr val="tx1"/>
                </a:solidFill>
                <a:latin typeface="Meiryo UI"/>
                <a:ea typeface="Meiryo UI"/>
              </a:rPr>
              <a:t>果たすべき役割</a:t>
            </a:r>
            <a:r>
              <a:rPr lang="ja-JP" altLang="en-US" dirty="0">
                <a:solidFill>
                  <a:schemeClr val="tx1"/>
                </a:solidFill>
                <a:latin typeface="Meiryo UI"/>
                <a:ea typeface="Meiryo UI"/>
              </a:rPr>
              <a:t>や</a:t>
            </a:r>
            <a:r>
              <a:rPr lang="ja-JP" altLang="ja-JP" dirty="0">
                <a:solidFill>
                  <a:schemeClr val="tx1"/>
                </a:solidFill>
                <a:latin typeface="Meiryo UI"/>
                <a:ea typeface="Meiryo UI"/>
              </a:rPr>
              <a:t>機能</a:t>
            </a:r>
            <a:r>
              <a:rPr lang="ja-JP" altLang="en-US" dirty="0">
                <a:solidFill>
                  <a:schemeClr val="tx1"/>
                </a:solidFill>
                <a:latin typeface="Meiryo UI"/>
                <a:ea typeface="Meiryo UI"/>
              </a:rPr>
              <a:t>についてお聞かせ</a:t>
            </a:r>
            <a:r>
              <a:rPr lang="ja-JP" altLang="ja-JP" dirty="0">
                <a:solidFill>
                  <a:schemeClr val="tx1"/>
                </a:solidFill>
                <a:latin typeface="Meiryo UI"/>
                <a:ea typeface="Meiryo UI"/>
              </a:rPr>
              <a:t>ください</a:t>
            </a:r>
            <a:r>
              <a:rPr lang="ja-JP" altLang="en-US" dirty="0">
                <a:solidFill>
                  <a:schemeClr val="tx1"/>
                </a:solidFill>
                <a:latin typeface="Meiryo UI"/>
                <a:ea typeface="Meiryo UI"/>
              </a:rPr>
              <a:t>。</a:t>
            </a:r>
            <a:br>
              <a:rPr lang="en-US" altLang="ja-JP" dirty="0">
                <a:solidFill>
                  <a:schemeClr val="tx1"/>
                </a:solidFill>
                <a:latin typeface="Meiryo UI"/>
                <a:ea typeface="Meiryo UI"/>
              </a:rPr>
            </a:br>
            <a:r>
              <a:rPr lang="ja-JP" altLang="en-US" dirty="0">
                <a:solidFill>
                  <a:schemeClr val="tx1"/>
                </a:solidFill>
                <a:latin typeface="Meiryo UI"/>
                <a:ea typeface="Meiryo UI"/>
              </a:rPr>
              <a:t>（フォント</a:t>
            </a:r>
            <a:r>
              <a:rPr lang="en-US" altLang="ja-JP" dirty="0">
                <a:solidFill>
                  <a:schemeClr val="tx1"/>
                </a:solidFill>
                <a:latin typeface="Meiryo UI"/>
                <a:ea typeface="Meiryo UI"/>
              </a:rPr>
              <a:t>12pt, </a:t>
            </a:r>
            <a:r>
              <a:rPr lang="ja-JP" altLang="en-US" dirty="0">
                <a:solidFill>
                  <a:schemeClr val="tx1"/>
                </a:solidFill>
                <a:latin typeface="Meiryo UI"/>
                <a:ea typeface="Meiryo UI"/>
              </a:rPr>
              <a:t>図は必須）</a:t>
            </a:r>
            <a:endParaRPr lang="en-US" altLang="ja-JP" dirty="0">
              <a:solidFill>
                <a:schemeClr val="tx1"/>
              </a:solidFill>
              <a:latin typeface="Meiryo UI"/>
              <a:ea typeface="Meiryo UI"/>
            </a:endParaRPr>
          </a:p>
          <a:p>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事業が１つに限らない場合は、複数ご記入ください。</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0706B00B-DDB2-7921-0E9D-76E65DA41489}"/>
              </a:ext>
            </a:extLst>
          </p:cNvPr>
          <p:cNvSpPr/>
          <p:nvPr/>
        </p:nvSpPr>
        <p:spPr>
          <a:xfrm>
            <a:off x="-5633" y="6113"/>
            <a:ext cx="1423689" cy="22472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eiryo UI" panose="020B0604030504040204" pitchFamily="50" charset="-128"/>
                <a:ea typeface="Meiryo UI" panose="020B0604030504040204" pitchFamily="50" charset="-128"/>
              </a:rPr>
              <a:t>記入例</a:t>
            </a:r>
          </a:p>
        </p:txBody>
      </p:sp>
      <p:grpSp>
        <p:nvGrpSpPr>
          <p:cNvPr id="50" name="グループ化 49">
            <a:extLst>
              <a:ext uri="{FF2B5EF4-FFF2-40B4-BE49-F238E27FC236}">
                <a16:creationId xmlns:a16="http://schemas.microsoft.com/office/drawing/2014/main" id="{5285A09E-B5CF-410F-346A-92CEEE1697CA}"/>
              </a:ext>
            </a:extLst>
          </p:cNvPr>
          <p:cNvGrpSpPr/>
          <p:nvPr/>
        </p:nvGrpSpPr>
        <p:grpSpPr>
          <a:xfrm>
            <a:off x="628038" y="3173032"/>
            <a:ext cx="7926147" cy="2998500"/>
            <a:chOff x="975438" y="2759088"/>
            <a:chExt cx="7205590" cy="3298351"/>
          </a:xfrm>
        </p:grpSpPr>
        <p:sp>
          <p:nvSpPr>
            <p:cNvPr id="14" name="正方形/長方形 13">
              <a:extLst>
                <a:ext uri="{FF2B5EF4-FFF2-40B4-BE49-F238E27FC236}">
                  <a16:creationId xmlns:a16="http://schemas.microsoft.com/office/drawing/2014/main" id="{6FCA94A0-E4A4-9C21-25B8-1F4EBF929B44}"/>
                </a:ext>
              </a:extLst>
            </p:cNvPr>
            <p:cNvSpPr/>
            <p:nvPr/>
          </p:nvSpPr>
          <p:spPr>
            <a:xfrm>
              <a:off x="2374403" y="2759088"/>
              <a:ext cx="4385444" cy="553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住民</a:t>
              </a:r>
              <a:endParaRPr kumimoji="1" lang="en-US" altLang="ja-JP" sz="1200">
                <a:solidFill>
                  <a:schemeClr val="tx1"/>
                </a:solidFill>
                <a:latin typeface="Meiryo UI" panose="020B0604030504040204" pitchFamily="50" charset="-128"/>
                <a:ea typeface="Meiryo UI" panose="020B0604030504040204" pitchFamily="50" charset="-128"/>
              </a:endParaRPr>
            </a:p>
            <a:p>
              <a:pPr algn="ctr"/>
              <a:r>
                <a:rPr lang="ja-JP" altLang="ja-JP" sz="1200">
                  <a:solidFill>
                    <a:schemeClr val="tx1"/>
                  </a:solidFill>
                  <a:latin typeface="Meiryo UI" panose="020B0604030504040204" pitchFamily="50" charset="-128"/>
                  <a:ea typeface="Meiryo UI" panose="020B0604030504040204" pitchFamily="50" charset="-128"/>
                </a:rPr>
                <a:t>移動や生活に困りごとを抱える地域住民（高齢者・子育て世帯）</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4C7FBD2F-5FA2-90CF-BCC9-6BC1B7648A66}"/>
                </a:ext>
              </a:extLst>
            </p:cNvPr>
            <p:cNvSpPr/>
            <p:nvPr/>
          </p:nvSpPr>
          <p:spPr>
            <a:xfrm>
              <a:off x="2374403" y="3617153"/>
              <a:ext cx="4385444" cy="553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地域経営主体</a:t>
              </a:r>
              <a:endParaRPr kumimoji="1" lang="en-US" altLang="ja-JP" sz="1200">
                <a:solidFill>
                  <a:schemeClr val="tx1"/>
                </a:solidFill>
                <a:latin typeface="Meiryo UI" panose="020B0604030504040204" pitchFamily="50" charset="-128"/>
                <a:ea typeface="Meiryo UI" panose="020B0604030504040204" pitchFamily="50" charset="-128"/>
              </a:endParaRPr>
            </a:p>
            <a:p>
              <a:pPr algn="ctr"/>
              <a:r>
                <a:rPr lang="ja-JP" altLang="ja-JP" sz="1200">
                  <a:solidFill>
                    <a:schemeClr val="tx1"/>
                  </a:solidFill>
                  <a:latin typeface="Meiryo UI" panose="020B0604030504040204" pitchFamily="50" charset="-128"/>
                  <a:ea typeface="Meiryo UI" panose="020B0604030504040204" pitchFamily="50" charset="-128"/>
                </a:rPr>
                <a:t>住民の窓口となり、移動・生活のコーディネートを行う</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8F66E8AE-E912-77A2-B615-5F05A2661B63}"/>
                </a:ext>
              </a:extLst>
            </p:cNvPr>
            <p:cNvSpPr/>
            <p:nvPr/>
          </p:nvSpPr>
          <p:spPr>
            <a:xfrm>
              <a:off x="975438" y="4555164"/>
              <a:ext cx="2723015" cy="553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交通事業者</a:t>
              </a:r>
              <a:endParaRPr kumimoji="1" lang="en-US" altLang="ja-JP" sz="1200">
                <a:solidFill>
                  <a:schemeClr val="tx1"/>
                </a:solidFill>
                <a:latin typeface="Meiryo UI" panose="020B0604030504040204" pitchFamily="50" charset="-128"/>
                <a:ea typeface="Meiryo UI" panose="020B0604030504040204" pitchFamily="50" charset="-128"/>
              </a:endParaRPr>
            </a:p>
            <a:p>
              <a:pPr algn="ctr"/>
              <a:r>
                <a:rPr kumimoji="1" lang="ja-JP" altLang="en-US" sz="1200">
                  <a:solidFill>
                    <a:schemeClr val="tx1"/>
                  </a:solidFill>
                  <a:latin typeface="Meiryo UI" panose="020B0604030504040204" pitchFamily="50" charset="-128"/>
                  <a:ea typeface="Meiryo UI" panose="020B0604030504040204" pitchFamily="50" charset="-128"/>
                </a:rPr>
                <a:t>バス、タクシー、ライドシェア等</a:t>
              </a:r>
            </a:p>
          </p:txBody>
        </p:sp>
        <p:sp>
          <p:nvSpPr>
            <p:cNvPr id="24" name="正方形/長方形 23">
              <a:extLst>
                <a:ext uri="{FF2B5EF4-FFF2-40B4-BE49-F238E27FC236}">
                  <a16:creationId xmlns:a16="http://schemas.microsoft.com/office/drawing/2014/main" id="{8F815F42-3B10-EF56-03F3-3B6F3F030D9E}"/>
                </a:ext>
              </a:extLst>
            </p:cNvPr>
            <p:cNvSpPr/>
            <p:nvPr/>
          </p:nvSpPr>
          <p:spPr>
            <a:xfrm>
              <a:off x="5332768" y="4565896"/>
              <a:ext cx="2723015" cy="553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個別サービス事業者</a:t>
              </a:r>
              <a:endParaRPr kumimoji="1" lang="en-US" altLang="ja-JP" sz="1200">
                <a:solidFill>
                  <a:schemeClr val="tx1"/>
                </a:solidFill>
                <a:latin typeface="Meiryo UI" panose="020B0604030504040204" pitchFamily="50" charset="-128"/>
                <a:ea typeface="Meiryo UI" panose="020B0604030504040204" pitchFamily="50" charset="-128"/>
              </a:endParaRPr>
            </a:p>
            <a:p>
              <a:pPr algn="ctr"/>
              <a:r>
                <a:rPr kumimoji="1" lang="ja-JP" altLang="en-US" sz="1200">
                  <a:solidFill>
                    <a:schemeClr val="tx1"/>
                  </a:solidFill>
                  <a:latin typeface="Meiryo UI" panose="020B0604030504040204" pitchFamily="50" charset="-128"/>
                  <a:ea typeface="Meiryo UI" panose="020B0604030504040204" pitchFamily="50" charset="-128"/>
                </a:rPr>
                <a:t>医療機関、商業施設、金融機関等</a:t>
              </a:r>
            </a:p>
          </p:txBody>
        </p:sp>
        <p:sp>
          <p:nvSpPr>
            <p:cNvPr id="26" name="正方形/長方形 25">
              <a:extLst>
                <a:ext uri="{FF2B5EF4-FFF2-40B4-BE49-F238E27FC236}">
                  <a16:creationId xmlns:a16="http://schemas.microsoft.com/office/drawing/2014/main" id="{895C4202-BFBE-75F8-B26B-C0981DFBB6AF}"/>
                </a:ext>
              </a:extLst>
            </p:cNvPr>
            <p:cNvSpPr/>
            <p:nvPr/>
          </p:nvSpPr>
          <p:spPr>
            <a:xfrm>
              <a:off x="2374403" y="5503907"/>
              <a:ext cx="4385444" cy="553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自治体</a:t>
              </a:r>
              <a:endParaRPr kumimoji="1" lang="en-US" altLang="ja-JP" sz="1200">
                <a:solidFill>
                  <a:schemeClr val="tx1"/>
                </a:solidFill>
                <a:latin typeface="Meiryo UI" panose="020B0604030504040204" pitchFamily="50" charset="-128"/>
                <a:ea typeface="Meiryo UI" panose="020B0604030504040204" pitchFamily="50" charset="-128"/>
              </a:endParaRPr>
            </a:p>
            <a:p>
              <a:pPr algn="ctr"/>
              <a:r>
                <a:rPr lang="ja-JP" altLang="ja-JP" sz="1200">
                  <a:solidFill>
                    <a:schemeClr val="tx1"/>
                  </a:solidFill>
                  <a:latin typeface="Meiryo UI" panose="020B0604030504040204" pitchFamily="50" charset="-128"/>
                  <a:ea typeface="Meiryo UI" panose="020B0604030504040204" pitchFamily="50" charset="-128"/>
                </a:rPr>
                <a:t>地域のインフラ維持のため、事業をバックアップする</a:t>
              </a:r>
              <a:endParaRPr kumimoji="1" lang="ja-JP" altLang="en-US" sz="1200">
                <a:solidFill>
                  <a:schemeClr val="tx1"/>
                </a:solidFill>
                <a:latin typeface="Meiryo UI" panose="020B0604030504040204" pitchFamily="50" charset="-128"/>
                <a:ea typeface="Meiryo UI" panose="020B0604030504040204" pitchFamily="50" charset="-128"/>
              </a:endParaRPr>
            </a:p>
          </p:txBody>
        </p:sp>
        <p:cxnSp>
          <p:nvCxnSpPr>
            <p:cNvPr id="27" name="直線矢印コネクタ 26">
              <a:extLst>
                <a:ext uri="{FF2B5EF4-FFF2-40B4-BE49-F238E27FC236}">
                  <a16:creationId xmlns:a16="http://schemas.microsoft.com/office/drawing/2014/main" id="{7EDA79C8-9480-5522-73A0-625032BEE8F9}"/>
                </a:ext>
              </a:extLst>
            </p:cNvPr>
            <p:cNvCxnSpPr>
              <a:cxnSpLocks/>
            </p:cNvCxnSpPr>
            <p:nvPr/>
          </p:nvCxnSpPr>
          <p:spPr>
            <a:xfrm flipV="1">
              <a:off x="3536764" y="3304470"/>
              <a:ext cx="0" cy="290319"/>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EF4D9E8-71E4-41D2-00BA-8D94FB10D518}"/>
                </a:ext>
              </a:extLst>
            </p:cNvPr>
            <p:cNvSpPr/>
            <p:nvPr/>
          </p:nvSpPr>
          <p:spPr>
            <a:xfrm>
              <a:off x="2278381" y="3379835"/>
              <a:ext cx="1205172" cy="1633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配車等サービス</a:t>
              </a:r>
            </a:p>
          </p:txBody>
        </p:sp>
        <p:cxnSp>
          <p:nvCxnSpPr>
            <p:cNvPr id="30" name="直線矢印コネクタ 29">
              <a:extLst>
                <a:ext uri="{FF2B5EF4-FFF2-40B4-BE49-F238E27FC236}">
                  <a16:creationId xmlns:a16="http://schemas.microsoft.com/office/drawing/2014/main" id="{682B9B66-D9E4-649D-2796-80E0F1878737}"/>
                </a:ext>
              </a:extLst>
            </p:cNvPr>
            <p:cNvCxnSpPr>
              <a:cxnSpLocks/>
            </p:cNvCxnSpPr>
            <p:nvPr/>
          </p:nvCxnSpPr>
          <p:spPr>
            <a:xfrm flipV="1">
              <a:off x="5345014" y="3309596"/>
              <a:ext cx="0" cy="290319"/>
            </a:xfrm>
            <a:prstGeom prst="straightConnector1">
              <a:avLst/>
            </a:prstGeom>
            <a:ln w="12700">
              <a:solidFill>
                <a:schemeClr val="bg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84AC63A3-6AB0-5BFA-74E0-BD653BB684ED}"/>
                </a:ext>
              </a:extLst>
            </p:cNvPr>
            <p:cNvSpPr/>
            <p:nvPr/>
          </p:nvSpPr>
          <p:spPr>
            <a:xfrm>
              <a:off x="5403004" y="3371898"/>
              <a:ext cx="1764492" cy="1633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要望・相談、支払</a:t>
              </a:r>
            </a:p>
          </p:txBody>
        </p:sp>
        <p:cxnSp>
          <p:nvCxnSpPr>
            <p:cNvPr id="32" name="直線矢印コネクタ 31">
              <a:extLst>
                <a:ext uri="{FF2B5EF4-FFF2-40B4-BE49-F238E27FC236}">
                  <a16:creationId xmlns:a16="http://schemas.microsoft.com/office/drawing/2014/main" id="{60C82082-97C3-225D-0DFA-410DC4CDDF99}"/>
                </a:ext>
              </a:extLst>
            </p:cNvPr>
            <p:cNvCxnSpPr>
              <a:cxnSpLocks/>
            </p:cNvCxnSpPr>
            <p:nvPr/>
          </p:nvCxnSpPr>
          <p:spPr>
            <a:xfrm flipV="1">
              <a:off x="3488310" y="4170685"/>
              <a:ext cx="0" cy="395211"/>
            </a:xfrm>
            <a:prstGeom prst="straightConnector1">
              <a:avLst/>
            </a:prstGeom>
            <a:ln w="12700">
              <a:solidFill>
                <a:schemeClr val="bg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93C6C4B-F273-26DA-7C01-B6E807C5E097}"/>
                </a:ext>
              </a:extLst>
            </p:cNvPr>
            <p:cNvSpPr/>
            <p:nvPr/>
          </p:nvSpPr>
          <p:spPr>
            <a:xfrm>
              <a:off x="3570102" y="4230776"/>
              <a:ext cx="1117387" cy="2630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配車依頼・運行相談、支払</a:t>
              </a:r>
            </a:p>
          </p:txBody>
        </p:sp>
        <p:cxnSp>
          <p:nvCxnSpPr>
            <p:cNvPr id="35" name="直線矢印コネクタ 34">
              <a:extLst>
                <a:ext uri="{FF2B5EF4-FFF2-40B4-BE49-F238E27FC236}">
                  <a16:creationId xmlns:a16="http://schemas.microsoft.com/office/drawing/2014/main" id="{2EF406D8-5A7F-7478-4D55-916A32B996EF}"/>
                </a:ext>
              </a:extLst>
            </p:cNvPr>
            <p:cNvCxnSpPr>
              <a:cxnSpLocks/>
            </p:cNvCxnSpPr>
            <p:nvPr/>
          </p:nvCxnSpPr>
          <p:spPr>
            <a:xfrm flipV="1">
              <a:off x="2697491" y="4170685"/>
              <a:ext cx="0" cy="384479"/>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247A37F4-354D-0CEC-DCD7-D8F49A313D71}"/>
                </a:ext>
              </a:extLst>
            </p:cNvPr>
            <p:cNvSpPr/>
            <p:nvPr/>
          </p:nvSpPr>
          <p:spPr>
            <a:xfrm>
              <a:off x="1363502" y="4233387"/>
              <a:ext cx="1325689" cy="2630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配車等サービス</a:t>
              </a:r>
            </a:p>
          </p:txBody>
        </p:sp>
        <p:cxnSp>
          <p:nvCxnSpPr>
            <p:cNvPr id="38" name="直線矢印コネクタ 37">
              <a:extLst>
                <a:ext uri="{FF2B5EF4-FFF2-40B4-BE49-F238E27FC236}">
                  <a16:creationId xmlns:a16="http://schemas.microsoft.com/office/drawing/2014/main" id="{E0FA1373-1B3D-A017-92E9-70B2933C1A07}"/>
                </a:ext>
              </a:extLst>
            </p:cNvPr>
            <p:cNvCxnSpPr>
              <a:cxnSpLocks/>
            </p:cNvCxnSpPr>
            <p:nvPr/>
          </p:nvCxnSpPr>
          <p:spPr>
            <a:xfrm flipV="1">
              <a:off x="5688451" y="4190698"/>
              <a:ext cx="0" cy="395211"/>
            </a:xfrm>
            <a:prstGeom prst="straightConnector1">
              <a:avLst/>
            </a:prstGeom>
            <a:ln w="12700">
              <a:solidFill>
                <a:schemeClr val="bg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379086A2-6F88-DBC9-5DE0-95CCCCB51AB6}"/>
                </a:ext>
              </a:extLst>
            </p:cNvPr>
            <p:cNvSpPr/>
            <p:nvPr/>
          </p:nvSpPr>
          <p:spPr>
            <a:xfrm>
              <a:off x="4704058" y="4247951"/>
              <a:ext cx="996010" cy="2630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相談・支払</a:t>
              </a:r>
            </a:p>
          </p:txBody>
        </p:sp>
        <p:cxnSp>
          <p:nvCxnSpPr>
            <p:cNvPr id="40" name="直線矢印コネクタ 39">
              <a:extLst>
                <a:ext uri="{FF2B5EF4-FFF2-40B4-BE49-F238E27FC236}">
                  <a16:creationId xmlns:a16="http://schemas.microsoft.com/office/drawing/2014/main" id="{29BEC1BE-9FED-39E1-33DC-D8F0ED1745E5}"/>
                </a:ext>
              </a:extLst>
            </p:cNvPr>
            <p:cNvCxnSpPr>
              <a:cxnSpLocks/>
            </p:cNvCxnSpPr>
            <p:nvPr/>
          </p:nvCxnSpPr>
          <p:spPr>
            <a:xfrm flipV="1">
              <a:off x="6493482" y="4170047"/>
              <a:ext cx="0" cy="384479"/>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3C273290-C58A-B390-20C8-1584F71A7AB7}"/>
                </a:ext>
              </a:extLst>
            </p:cNvPr>
            <p:cNvSpPr/>
            <p:nvPr/>
          </p:nvSpPr>
          <p:spPr>
            <a:xfrm>
              <a:off x="6576944" y="4256792"/>
              <a:ext cx="1604084" cy="2630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個別サービス提供</a:t>
              </a:r>
            </a:p>
          </p:txBody>
        </p:sp>
        <p:cxnSp>
          <p:nvCxnSpPr>
            <p:cNvPr id="42" name="直線矢印コネクタ 41">
              <a:extLst>
                <a:ext uri="{FF2B5EF4-FFF2-40B4-BE49-F238E27FC236}">
                  <a16:creationId xmlns:a16="http://schemas.microsoft.com/office/drawing/2014/main" id="{DBC68A85-6CD8-4CBA-6350-CCB724D69F17}"/>
                </a:ext>
              </a:extLst>
            </p:cNvPr>
            <p:cNvCxnSpPr>
              <a:cxnSpLocks/>
            </p:cNvCxnSpPr>
            <p:nvPr/>
          </p:nvCxnSpPr>
          <p:spPr>
            <a:xfrm flipV="1">
              <a:off x="2891066" y="5119428"/>
              <a:ext cx="0" cy="384479"/>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36496B46-EADD-9732-2E31-6424738FCCD1}"/>
                </a:ext>
              </a:extLst>
            </p:cNvPr>
            <p:cNvCxnSpPr>
              <a:cxnSpLocks/>
            </p:cNvCxnSpPr>
            <p:nvPr/>
          </p:nvCxnSpPr>
          <p:spPr>
            <a:xfrm flipV="1">
              <a:off x="3483553" y="5119428"/>
              <a:ext cx="0" cy="395211"/>
            </a:xfrm>
            <a:prstGeom prst="straightConnector1">
              <a:avLst/>
            </a:prstGeom>
            <a:ln w="12700">
              <a:solidFill>
                <a:schemeClr val="bg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E11E0278-6E3F-E175-4B22-9B5F458B2E1D}"/>
                </a:ext>
              </a:extLst>
            </p:cNvPr>
            <p:cNvCxnSpPr>
              <a:cxnSpLocks/>
            </p:cNvCxnSpPr>
            <p:nvPr/>
          </p:nvCxnSpPr>
          <p:spPr>
            <a:xfrm flipV="1">
              <a:off x="6503972" y="5108696"/>
              <a:ext cx="0" cy="384479"/>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15C81AA7-4AB3-FD7E-7F2C-8F5198C215EC}"/>
                </a:ext>
              </a:extLst>
            </p:cNvPr>
            <p:cNvCxnSpPr>
              <a:cxnSpLocks/>
            </p:cNvCxnSpPr>
            <p:nvPr/>
          </p:nvCxnSpPr>
          <p:spPr>
            <a:xfrm flipV="1">
              <a:off x="5705440" y="5108696"/>
              <a:ext cx="0" cy="395211"/>
            </a:xfrm>
            <a:prstGeom prst="straightConnector1">
              <a:avLst/>
            </a:prstGeom>
            <a:ln w="12700">
              <a:solidFill>
                <a:schemeClr val="bg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3F88B4EC-CBD0-D2C6-DB42-D16F6923AD10}"/>
                </a:ext>
              </a:extLst>
            </p:cNvPr>
            <p:cNvSpPr/>
            <p:nvPr/>
          </p:nvSpPr>
          <p:spPr>
            <a:xfrm>
              <a:off x="6539890" y="5168874"/>
              <a:ext cx="1604084" cy="2630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補助金・マッチング</a:t>
              </a:r>
            </a:p>
          </p:txBody>
        </p:sp>
        <p:sp>
          <p:nvSpPr>
            <p:cNvPr id="47" name="正方形/長方形 46">
              <a:extLst>
                <a:ext uri="{FF2B5EF4-FFF2-40B4-BE49-F238E27FC236}">
                  <a16:creationId xmlns:a16="http://schemas.microsoft.com/office/drawing/2014/main" id="{6FCD3011-8FC7-581E-57E3-9EAAB9ADEB79}"/>
                </a:ext>
              </a:extLst>
            </p:cNvPr>
            <p:cNvSpPr/>
            <p:nvPr/>
          </p:nvSpPr>
          <p:spPr>
            <a:xfrm>
              <a:off x="1129701" y="5185777"/>
              <a:ext cx="1604084" cy="2630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補助金・マッチング</a:t>
              </a:r>
            </a:p>
          </p:txBody>
        </p:sp>
        <p:sp>
          <p:nvSpPr>
            <p:cNvPr id="48" name="正方形/長方形 47">
              <a:extLst>
                <a:ext uri="{FF2B5EF4-FFF2-40B4-BE49-F238E27FC236}">
                  <a16:creationId xmlns:a16="http://schemas.microsoft.com/office/drawing/2014/main" id="{F22EE1E5-1298-DBDC-67EB-56D85013A870}"/>
                </a:ext>
              </a:extLst>
            </p:cNvPr>
            <p:cNvSpPr/>
            <p:nvPr/>
          </p:nvSpPr>
          <p:spPr>
            <a:xfrm>
              <a:off x="3556511" y="5166669"/>
              <a:ext cx="996010" cy="2630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1200">
                  <a:solidFill>
                    <a:schemeClr val="tx1"/>
                  </a:solidFill>
                  <a:latin typeface="Meiryo UI"/>
                  <a:ea typeface="Meiryo UI"/>
                </a:rPr>
                <a:t>地域生活圏形成促進</a:t>
              </a:r>
            </a:p>
          </p:txBody>
        </p:sp>
        <p:sp>
          <p:nvSpPr>
            <p:cNvPr id="49" name="正方形/長方形 48">
              <a:extLst>
                <a:ext uri="{FF2B5EF4-FFF2-40B4-BE49-F238E27FC236}">
                  <a16:creationId xmlns:a16="http://schemas.microsoft.com/office/drawing/2014/main" id="{7A6183EB-86B0-B683-6814-3C0841F13068}"/>
                </a:ext>
              </a:extLst>
            </p:cNvPr>
            <p:cNvSpPr/>
            <p:nvPr/>
          </p:nvSpPr>
          <p:spPr>
            <a:xfrm>
              <a:off x="4691472" y="5183835"/>
              <a:ext cx="996010" cy="2630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sz="1200">
                  <a:solidFill>
                    <a:schemeClr val="tx1"/>
                  </a:solidFill>
                  <a:latin typeface="Meiryo UI"/>
                  <a:ea typeface="Meiryo UI"/>
                </a:rPr>
                <a:t>地域生活圏形成促進</a:t>
              </a:r>
            </a:p>
          </p:txBody>
        </p:sp>
      </p:grpSp>
      <p:sp>
        <p:nvSpPr>
          <p:cNvPr id="52" name="テキスト ボックス 51">
            <a:extLst>
              <a:ext uri="{FF2B5EF4-FFF2-40B4-BE49-F238E27FC236}">
                <a16:creationId xmlns:a16="http://schemas.microsoft.com/office/drawing/2014/main" id="{6F81275D-E3DC-E1C9-D4D6-D034D103EEA6}"/>
              </a:ext>
            </a:extLst>
          </p:cNvPr>
          <p:cNvSpPr txBox="1"/>
          <p:nvPr/>
        </p:nvSpPr>
        <p:spPr>
          <a:xfrm>
            <a:off x="1470443" y="2660625"/>
            <a:ext cx="6402497" cy="461665"/>
          </a:xfrm>
          <a:prstGeom prst="rect">
            <a:avLst/>
          </a:prstGeom>
          <a:noFill/>
        </p:spPr>
        <p:txBody>
          <a:bodyPr wrap="square">
            <a:spAutoFit/>
          </a:bodyPr>
          <a:lstStyle/>
          <a:p>
            <a:pPr algn="ctr"/>
            <a:r>
              <a:rPr lang="ja-JP" altLang="ja-JP" sz="1200">
                <a:latin typeface="Meiryo UI" panose="020B0604030504040204" pitchFamily="50" charset="-128"/>
                <a:ea typeface="Meiryo UI" panose="020B0604030504040204" pitchFamily="50" charset="-128"/>
              </a:rPr>
              <a:t>地域経営主体がハブとなり、自治体の支援のもとで複数の交通・生活サービス事業者や住民を繋ぎ、</a:t>
            </a:r>
            <a:br>
              <a:rPr lang="en-US" altLang="ja-JP" sz="1200">
                <a:latin typeface="Meiryo UI" panose="020B0604030504040204" pitchFamily="50" charset="-128"/>
                <a:ea typeface="Meiryo UI" panose="020B0604030504040204" pitchFamily="50" charset="-128"/>
              </a:rPr>
            </a:br>
            <a:r>
              <a:rPr lang="ja-JP" altLang="ja-JP" sz="1200">
                <a:latin typeface="Meiryo UI" panose="020B0604030504040204" pitchFamily="50" charset="-128"/>
                <a:ea typeface="Meiryo UI" panose="020B0604030504040204" pitchFamily="50" charset="-128"/>
              </a:rPr>
              <a:t>最適な配車やルート構築を一体的に行う官民連携の持続可能な事業体制</a:t>
            </a:r>
            <a:endParaRPr lang="ja-JP" altLang="en-US"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21443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0F995-7CD9-E9BD-E985-75E475CDDBD3}"/>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05A340B1-4B48-ED24-84F3-905DFA0F4F2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05A340B1-4B48-ED24-84F3-905DFA0F4F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7755F77D-A2E4-9036-65B5-C302A64E90AB}"/>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7F167CC5-A46D-7198-63DD-3C93ED1FACC2}"/>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r>
              <a:rPr lang="ja-JP" altLang="en-US" sz="1800" b="1" dirty="0">
                <a:latin typeface="Meiryo UI"/>
                <a:ea typeface="Meiryo UI"/>
                <a:cs typeface="Meiryo"/>
              </a:rPr>
              <a:t>基本情報記入欄（</a:t>
            </a:r>
            <a:r>
              <a:rPr lang="en-US" altLang="ja-JP" sz="1800" b="1" dirty="0">
                <a:latin typeface="Meiryo UI"/>
                <a:ea typeface="Meiryo UI"/>
                <a:cs typeface="Meiryo"/>
              </a:rPr>
              <a:t>1/2</a:t>
            </a:r>
            <a:r>
              <a:rPr lang="ja-JP" altLang="en-US" sz="1800" b="1" dirty="0">
                <a:latin typeface="Meiryo UI"/>
                <a:ea typeface="Meiryo UI"/>
                <a:cs typeface="Meiryo"/>
              </a:rPr>
              <a:t>）</a:t>
            </a:r>
            <a:r>
              <a:rPr lang="en-US" altLang="ja-JP" sz="1800" b="1" dirty="0">
                <a:latin typeface="Meiryo UI"/>
                <a:ea typeface="Meiryo UI"/>
                <a:cs typeface="Meiryo"/>
              </a:rPr>
              <a:t> - </a:t>
            </a:r>
            <a:r>
              <a:rPr lang="ja-JP" altLang="en-US" sz="1800" b="1" dirty="0">
                <a:latin typeface="Meiryo UI"/>
                <a:ea typeface="Meiryo UI"/>
                <a:cs typeface="Meiryo"/>
              </a:rPr>
              <a:t>会社情報について</a:t>
            </a:r>
            <a:endParaRPr lang="ja-JP" altLang="en-US" sz="1800" b="1" dirty="0">
              <a:latin typeface="Meiryo UI" panose="020B0604030504040204" pitchFamily="50" charset="-128"/>
              <a:ea typeface="Meiryo UI" panose="020B0604030504040204" pitchFamily="50" charset="-128"/>
              <a:cs typeface="Meiryo"/>
            </a:endParaRPr>
          </a:p>
        </p:txBody>
      </p:sp>
      <p:sp>
        <p:nvSpPr>
          <p:cNvPr id="12" name="正方形/長方形 11">
            <a:extLst>
              <a:ext uri="{FF2B5EF4-FFF2-40B4-BE49-F238E27FC236}">
                <a16:creationId xmlns:a16="http://schemas.microsoft.com/office/drawing/2014/main" id="{3366C29C-2E6C-2360-8C84-7E6F9D817C23}"/>
              </a:ext>
            </a:extLst>
          </p:cNvPr>
          <p:cNvSpPr/>
          <p:nvPr/>
        </p:nvSpPr>
        <p:spPr>
          <a:xfrm>
            <a:off x="433707" y="3970768"/>
            <a:ext cx="8265135" cy="2470612"/>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5000"/>
              </a:lnSpc>
            </a:pPr>
            <a:r>
              <a:rPr lang="ja-JP" sz="900" b="1">
                <a:solidFill>
                  <a:schemeClr val="tx1"/>
                </a:solidFill>
                <a:latin typeface="Arial"/>
                <a:ea typeface="Meiryo UI"/>
                <a:cs typeface="Arial"/>
              </a:rPr>
              <a:t>※</a:t>
            </a:r>
            <a:r>
              <a:rPr lang="ja-JP" altLang="en-US" sz="900" b="1">
                <a:solidFill>
                  <a:schemeClr val="tx1"/>
                </a:solidFill>
                <a:latin typeface="Arial"/>
                <a:ea typeface="Meiryo UI"/>
                <a:cs typeface="Arial"/>
              </a:rPr>
              <a:t>個人情報取扱方針</a:t>
            </a:r>
            <a:endParaRPr lang="en-US" altLang="ja-JP" sz="900" b="1">
              <a:solidFill>
                <a:schemeClr val="tx1"/>
              </a:solidFill>
              <a:latin typeface="Arial"/>
              <a:ea typeface="Meiryo UI"/>
              <a:cs typeface="Arial"/>
            </a:endParaRPr>
          </a:p>
          <a:p>
            <a:pPr>
              <a:lnSpc>
                <a:spcPct val="105000"/>
              </a:lnSpc>
            </a:pPr>
            <a:r>
              <a:rPr lang="ja-JP" sz="900">
                <a:solidFill>
                  <a:schemeClr val="tx1"/>
                </a:solidFill>
                <a:latin typeface="Arial"/>
                <a:ea typeface="Meiryo UI"/>
                <a:cs typeface="Arial"/>
              </a:rPr>
              <a:t>１．事業者の氏名又は名称：</a:t>
            </a:r>
            <a:r>
              <a:rPr lang="ja-JP" altLang="en-US" sz="900">
                <a:solidFill>
                  <a:schemeClr val="tx1"/>
                </a:solidFill>
                <a:latin typeface="Arial"/>
                <a:ea typeface="Meiryo UI"/>
                <a:cs typeface="Arial"/>
              </a:rPr>
              <a:t>国土交通省 国土政策局</a:t>
            </a:r>
            <a:r>
              <a:rPr lang="en-US" altLang="ja-JP" sz="900" dirty="0">
                <a:solidFill>
                  <a:schemeClr val="tx1"/>
                </a:solidFill>
                <a:latin typeface="Arial"/>
                <a:ea typeface="Meiryo UI"/>
                <a:cs typeface="Arial"/>
              </a:rPr>
              <a:t> </a:t>
            </a:r>
            <a:r>
              <a:rPr lang="ja-JP" altLang="en-US" sz="900">
                <a:solidFill>
                  <a:schemeClr val="tx1"/>
                </a:solidFill>
                <a:latin typeface="Arial"/>
                <a:ea typeface="Meiryo UI"/>
                <a:cs typeface="Arial"/>
              </a:rPr>
              <a:t>総合計画課（以下「業務担当者」という）</a:t>
            </a:r>
            <a:r>
              <a:rPr lang="ja-JP" sz="900" dirty="0">
                <a:solidFill>
                  <a:schemeClr val="tx1"/>
                </a:solidFill>
                <a:latin typeface="Arial"/>
                <a:ea typeface="Meiryo UI"/>
                <a:cs typeface="Arial"/>
              </a:rPr>
              <a:t>　</a:t>
            </a:r>
            <a:endParaRPr lang="en-US" altLang="ja-JP" sz="900" dirty="0">
              <a:solidFill>
                <a:schemeClr val="tx1"/>
              </a:solidFill>
              <a:latin typeface="Arial"/>
              <a:ea typeface="Meiryo UI"/>
              <a:cs typeface="Arial"/>
            </a:endParaRPr>
          </a:p>
          <a:p>
            <a:pPr>
              <a:lnSpc>
                <a:spcPct val="105000"/>
              </a:lnSpc>
            </a:pPr>
            <a:r>
              <a:rPr lang="ja-JP" sz="900">
                <a:solidFill>
                  <a:schemeClr val="tx1"/>
                </a:solidFill>
                <a:latin typeface="Arial"/>
                <a:ea typeface="Meiryo UI"/>
                <a:cs typeface="Arial"/>
              </a:rPr>
              <a:t>２．個人情報保護管理者（若しくはその代理人）の氏名又は職名、所属及び連絡先：</a:t>
            </a:r>
            <a:endParaRPr lang="en-US" sz="900">
              <a:solidFill>
                <a:schemeClr val="tx1"/>
              </a:solidFill>
              <a:latin typeface="Arial"/>
              <a:ea typeface="Meiryo UI"/>
              <a:cs typeface="Arial"/>
            </a:endParaRPr>
          </a:p>
          <a:p>
            <a:pPr>
              <a:lnSpc>
                <a:spcPct val="105000"/>
              </a:lnSpc>
            </a:pPr>
            <a:r>
              <a:rPr lang="ja-JP" sz="900">
                <a:solidFill>
                  <a:schemeClr val="tx1"/>
                </a:solidFill>
                <a:latin typeface="Arial"/>
                <a:ea typeface="Meiryo UI"/>
                <a:cs typeface="Arial"/>
              </a:rPr>
              <a:t>　・管理者名：業務担当者　（および</a:t>
            </a:r>
            <a:r>
              <a:rPr lang="ja-JP" altLang="en-US" sz="900">
                <a:solidFill>
                  <a:schemeClr val="tx1"/>
                </a:solidFill>
                <a:latin typeface="Arial"/>
                <a:ea typeface="Meiryo UI"/>
                <a:cs typeface="Arial"/>
              </a:rPr>
              <a:t>　委託先：株式会社</a:t>
            </a:r>
            <a:r>
              <a:rPr lang="en-US" altLang="ja-JP" sz="900" err="1">
                <a:solidFill>
                  <a:schemeClr val="tx1"/>
                </a:solidFill>
                <a:latin typeface="Arial"/>
                <a:ea typeface="Meiryo UI"/>
                <a:cs typeface="Arial"/>
              </a:rPr>
              <a:t>Ridilover</a:t>
            </a:r>
            <a:r>
              <a:rPr lang="en-US" altLang="ja-JP" sz="900">
                <a:solidFill>
                  <a:schemeClr val="tx1"/>
                </a:solidFill>
                <a:latin typeface="Arial"/>
                <a:ea typeface="Meiryo UI"/>
                <a:cs typeface="Arial"/>
              </a:rPr>
              <a:t>）</a:t>
            </a:r>
            <a:endParaRPr lang="ja-JP" sz="900">
              <a:solidFill>
                <a:schemeClr val="tx1"/>
              </a:solidFill>
              <a:latin typeface="Arial"/>
              <a:ea typeface="Meiryo UI"/>
              <a:cs typeface="Arial"/>
            </a:endParaRPr>
          </a:p>
          <a:p>
            <a:pPr>
              <a:lnSpc>
                <a:spcPct val="105000"/>
              </a:lnSpc>
            </a:pPr>
            <a:r>
              <a:rPr lang="ja-JP" sz="900">
                <a:solidFill>
                  <a:schemeClr val="tx1"/>
                </a:solidFill>
                <a:latin typeface="Arial"/>
                <a:ea typeface="Meiryo UI"/>
                <a:cs typeface="Arial"/>
              </a:rPr>
              <a:t>　・連絡先：メールアドレス：</a:t>
            </a:r>
            <a:r>
              <a:rPr lang="ja-JP" sz="900" dirty="0">
                <a:solidFill>
                  <a:schemeClr val="tx1"/>
                </a:solidFill>
                <a:latin typeface="Arial"/>
                <a:ea typeface="Meiryo UI"/>
                <a:cs typeface="Arial"/>
                <a:hlinkClick r:id="rId5">
                  <a:extLst>
                    <a:ext uri="{A12FA001-AC4F-418D-AE19-62706E023703}">
                      <ahyp:hlinkClr xmlns:ahyp="http://schemas.microsoft.com/office/drawing/2018/hyperlinkcolor" val="tx"/>
                    </a:ext>
                  </a:extLst>
                </a:hlinkClick>
              </a:rPr>
              <a:t>chiikiseikatsu_socialimpactr8@ridilover.jp</a:t>
            </a:r>
            <a:endParaRPr lang="en-US" sz="900" dirty="0">
              <a:solidFill>
                <a:schemeClr val="tx1"/>
              </a:solidFill>
              <a:latin typeface="Arial"/>
              <a:ea typeface="Meiryo UI"/>
              <a:cs typeface="Arial"/>
            </a:endParaRPr>
          </a:p>
          <a:p>
            <a:pPr>
              <a:lnSpc>
                <a:spcPct val="105000"/>
              </a:lnSpc>
            </a:pPr>
            <a:r>
              <a:rPr lang="ja-JP" sz="900">
                <a:solidFill>
                  <a:schemeClr val="tx1"/>
                </a:solidFill>
                <a:latin typeface="Arial"/>
                <a:ea typeface="Meiryo UI"/>
                <a:cs typeface="Arial"/>
              </a:rPr>
              <a:t>３．個人情報の利用目的：</a:t>
            </a:r>
            <a:r>
              <a:rPr lang="ja-JP" altLang="en-US" sz="900">
                <a:solidFill>
                  <a:schemeClr val="tx1"/>
                </a:solidFill>
                <a:latin typeface="Arial"/>
                <a:ea typeface="Meiryo UI"/>
                <a:cs typeface="Arial"/>
              </a:rPr>
              <a:t>「令和</a:t>
            </a:r>
            <a:r>
              <a:rPr lang="en-US" altLang="ja-JP" sz="900">
                <a:solidFill>
                  <a:schemeClr val="tx1"/>
                </a:solidFill>
                <a:latin typeface="Arial"/>
                <a:ea typeface="Meiryo UI"/>
                <a:cs typeface="Arial"/>
              </a:rPr>
              <a:t>8</a:t>
            </a:r>
            <a:r>
              <a:rPr lang="ja-JP" altLang="en-US" sz="900">
                <a:solidFill>
                  <a:schemeClr val="tx1"/>
                </a:solidFill>
                <a:latin typeface="Arial"/>
                <a:ea typeface="Meiryo UI"/>
                <a:cs typeface="Arial"/>
              </a:rPr>
              <a:t>年度</a:t>
            </a:r>
            <a:r>
              <a:rPr lang="en-US" altLang="ja-JP" sz="900" dirty="0">
                <a:solidFill>
                  <a:schemeClr val="tx1"/>
                </a:solidFill>
                <a:latin typeface="Arial"/>
                <a:ea typeface="Meiryo UI"/>
                <a:cs typeface="Arial"/>
              </a:rPr>
              <a:t> </a:t>
            </a:r>
            <a:r>
              <a:rPr lang="ja-JP" altLang="en-US" sz="900">
                <a:solidFill>
                  <a:schemeClr val="tx1"/>
                </a:solidFill>
                <a:latin typeface="Arial"/>
                <a:ea typeface="Meiryo UI"/>
                <a:cs typeface="Arial"/>
              </a:rPr>
              <a:t>地域生活圏構築に向けたインパクト創出</a:t>
            </a:r>
            <a:r>
              <a:rPr lang="en-US" altLang="ja-JP" sz="900">
                <a:solidFill>
                  <a:schemeClr val="tx1"/>
                </a:solidFill>
                <a:latin typeface="Arial"/>
                <a:ea typeface="Meiryo UI"/>
                <a:cs typeface="Arial"/>
              </a:rPr>
              <a:t>〜</a:t>
            </a:r>
            <a:r>
              <a:rPr lang="ja-JP" altLang="en-US" sz="900">
                <a:solidFill>
                  <a:schemeClr val="tx1"/>
                </a:solidFill>
                <a:latin typeface="Arial"/>
                <a:ea typeface="Meiryo UI"/>
                <a:cs typeface="Arial"/>
              </a:rPr>
              <a:t>インパクト可視化・実証プログラム</a:t>
            </a:r>
            <a:r>
              <a:rPr lang="en-US" altLang="ja-JP" sz="900">
                <a:solidFill>
                  <a:schemeClr val="tx1"/>
                </a:solidFill>
                <a:latin typeface="Arial"/>
                <a:ea typeface="Meiryo UI"/>
                <a:cs typeface="Arial"/>
              </a:rPr>
              <a:t>〜</a:t>
            </a:r>
            <a:r>
              <a:rPr lang="ja-JP" altLang="en-US" sz="900">
                <a:solidFill>
                  <a:schemeClr val="tx1"/>
                </a:solidFill>
                <a:latin typeface="Arial"/>
                <a:ea typeface="Meiryo UI"/>
                <a:cs typeface="Arial"/>
              </a:rPr>
              <a:t>」（以下「本プログラム」という）</a:t>
            </a:r>
            <a:r>
              <a:rPr lang="ja-JP" sz="900">
                <a:solidFill>
                  <a:schemeClr val="tx1"/>
                </a:solidFill>
                <a:latin typeface="Arial"/>
                <a:ea typeface="Meiryo UI"/>
                <a:cs typeface="Arial"/>
              </a:rPr>
              <a:t>のお申し込み受付と、</a:t>
            </a:r>
            <a:r>
              <a:rPr lang="ja-JP" altLang="en-US" sz="900">
                <a:solidFill>
                  <a:schemeClr val="tx1"/>
                </a:solidFill>
                <a:latin typeface="Arial"/>
                <a:ea typeface="Meiryo UI"/>
                <a:cs typeface="Arial"/>
              </a:rPr>
              <a:t>本</a:t>
            </a:r>
            <a:r>
              <a:rPr lang="ja-JP" sz="900">
                <a:solidFill>
                  <a:schemeClr val="tx1"/>
                </a:solidFill>
                <a:latin typeface="Arial"/>
                <a:ea typeface="Meiryo UI"/>
                <a:cs typeface="Arial"/>
              </a:rPr>
              <a:t>プログラムの実施、運営（本人への連絡を含む</a:t>
            </a:r>
            <a:r>
              <a:rPr lang="ja-JP" altLang="en-US" sz="900">
                <a:solidFill>
                  <a:schemeClr val="tx1"/>
                </a:solidFill>
                <a:latin typeface="Arial"/>
                <a:ea typeface="Meiryo UI"/>
                <a:cs typeface="Arial"/>
              </a:rPr>
              <a:t>）、及び</a:t>
            </a:r>
            <a:r>
              <a:rPr lang="ja-JP" sz="900">
                <a:solidFill>
                  <a:schemeClr val="tx1"/>
                </a:solidFill>
                <a:latin typeface="Arial"/>
                <a:ea typeface="Meiryo UI"/>
                <a:cs typeface="Arial"/>
              </a:rPr>
              <a:t>本プログラムに関連した、各種情報のご案内のため</a:t>
            </a:r>
            <a:endParaRPr lang="en-US" sz="900">
              <a:solidFill>
                <a:schemeClr val="tx1"/>
              </a:solidFill>
              <a:latin typeface="Arial"/>
              <a:ea typeface="Meiryo UI"/>
              <a:cs typeface="Arial"/>
            </a:endParaRPr>
          </a:p>
          <a:p>
            <a:pPr>
              <a:lnSpc>
                <a:spcPct val="105000"/>
              </a:lnSpc>
            </a:pPr>
            <a:r>
              <a:rPr lang="ja-JP" sz="900" dirty="0">
                <a:solidFill>
                  <a:schemeClr val="tx1"/>
                </a:solidFill>
                <a:latin typeface="Arial"/>
                <a:ea typeface="Meiryo UI"/>
                <a:cs typeface="Arial"/>
              </a:rPr>
              <a:t>４．個人情報の</a:t>
            </a:r>
            <a:r>
              <a:rPr lang="ja-JP" altLang="en-US" sz="900" dirty="0">
                <a:solidFill>
                  <a:schemeClr val="tx1"/>
                </a:solidFill>
                <a:latin typeface="Arial"/>
                <a:ea typeface="Meiryo UI"/>
                <a:cs typeface="Arial"/>
              </a:rPr>
              <a:t>取扱委託</a:t>
            </a:r>
            <a:r>
              <a:rPr lang="ja-JP" sz="900" dirty="0">
                <a:solidFill>
                  <a:schemeClr val="tx1"/>
                </a:solidFill>
                <a:latin typeface="Arial"/>
                <a:ea typeface="Meiryo UI"/>
                <a:cs typeface="Arial"/>
              </a:rPr>
              <a:t>：業務担当者は前項の目的のために、氏名、所属、連絡先を含む申込時に本人が入力した情報を、権限管理されたクラウド上のファイル共有か、電子メール添付（パスワード付）の方法で、</a:t>
            </a:r>
            <a:r>
              <a:rPr lang="ja-JP" altLang="en-US" sz="900" dirty="0">
                <a:solidFill>
                  <a:schemeClr val="tx1"/>
                </a:solidFill>
                <a:latin typeface="Arial"/>
                <a:ea typeface="Meiryo UI"/>
                <a:cs typeface="Arial"/>
              </a:rPr>
              <a:t>本プログラムの実施事務局</a:t>
            </a:r>
            <a:r>
              <a:rPr lang="ja-JP" sz="900" dirty="0">
                <a:solidFill>
                  <a:schemeClr val="tx1"/>
                </a:solidFill>
                <a:latin typeface="Arial"/>
                <a:ea typeface="Meiryo UI"/>
                <a:cs typeface="Arial"/>
              </a:rPr>
              <a:t>である</a:t>
            </a:r>
            <a:r>
              <a:rPr lang="ja-JP" altLang="en-US" sz="900" dirty="0">
                <a:solidFill>
                  <a:schemeClr val="tx1"/>
                </a:solidFill>
                <a:latin typeface="Arial"/>
                <a:ea typeface="Meiryo UI"/>
                <a:cs typeface="Arial"/>
              </a:rPr>
              <a:t>株式会社</a:t>
            </a:r>
            <a:r>
              <a:rPr lang="en-US" altLang="ja-JP" sz="900" dirty="0" err="1">
                <a:solidFill>
                  <a:schemeClr val="tx1"/>
                </a:solidFill>
                <a:latin typeface="Arial"/>
                <a:ea typeface="Meiryo UI"/>
                <a:cs typeface="Arial"/>
              </a:rPr>
              <a:t>Ridilover</a:t>
            </a:r>
            <a:r>
              <a:rPr lang="ja-JP" altLang="en-US" sz="900" dirty="0">
                <a:solidFill>
                  <a:schemeClr val="tx1"/>
                </a:solidFill>
                <a:latin typeface="Arial"/>
                <a:ea typeface="Meiryo UI"/>
                <a:cs typeface="Arial"/>
              </a:rPr>
              <a:t>（以下「実施事務局」という）に取扱を委託</a:t>
            </a:r>
            <a:r>
              <a:rPr lang="ja-JP" sz="900" dirty="0">
                <a:solidFill>
                  <a:schemeClr val="tx1"/>
                </a:solidFill>
                <a:latin typeface="Arial"/>
                <a:ea typeface="Meiryo UI"/>
                <a:cs typeface="Arial"/>
              </a:rPr>
              <a:t>します。</a:t>
            </a:r>
            <a:r>
              <a:rPr lang="ja-JP" altLang="en-US" sz="900" dirty="0">
                <a:solidFill>
                  <a:schemeClr val="tx1"/>
                </a:solidFill>
                <a:latin typeface="Arial"/>
                <a:ea typeface="Meiryo UI"/>
                <a:cs typeface="Arial"/>
              </a:rPr>
              <a:t>業務担当者は、</a:t>
            </a:r>
            <a:r>
              <a:rPr lang="ja-JP" sz="900" dirty="0">
                <a:solidFill>
                  <a:schemeClr val="tx1"/>
                </a:solidFill>
                <a:latin typeface="Arial"/>
                <a:ea typeface="Meiryo UI"/>
                <a:cs typeface="Arial"/>
              </a:rPr>
              <a:t>個人情報の適正管理・機密保持についての契約を</a:t>
            </a:r>
            <a:r>
              <a:rPr lang="ja-JP" altLang="en-US" sz="900" dirty="0">
                <a:solidFill>
                  <a:schemeClr val="tx1"/>
                </a:solidFill>
                <a:latin typeface="Arial"/>
                <a:ea typeface="Meiryo UI"/>
                <a:cs typeface="Arial"/>
              </a:rPr>
              <a:t>実施事務局と</a:t>
            </a:r>
            <a:r>
              <a:rPr lang="ja-JP" sz="900" dirty="0">
                <a:solidFill>
                  <a:schemeClr val="tx1"/>
                </a:solidFill>
                <a:latin typeface="Arial"/>
                <a:ea typeface="Meiryo UI"/>
                <a:cs typeface="Arial"/>
              </a:rPr>
              <a:t>交わし、適切な管理を実施させます。</a:t>
            </a:r>
            <a:endParaRPr lang="en-US" sz="900" dirty="0">
              <a:solidFill>
                <a:schemeClr val="tx1"/>
              </a:solidFill>
              <a:latin typeface="Arial"/>
              <a:ea typeface="Meiryo UI"/>
              <a:cs typeface="Arial"/>
            </a:endParaRPr>
          </a:p>
          <a:p>
            <a:pPr>
              <a:lnSpc>
                <a:spcPct val="105000"/>
              </a:lnSpc>
            </a:pPr>
            <a:r>
              <a:rPr lang="ja-JP" altLang="en-US" sz="900">
                <a:solidFill>
                  <a:schemeClr val="tx1"/>
                </a:solidFill>
                <a:latin typeface="Arial"/>
                <a:ea typeface="Meiryo UI"/>
                <a:cs typeface="Arial"/>
              </a:rPr>
              <a:t>５</a:t>
            </a:r>
            <a:r>
              <a:rPr lang="ja-JP" sz="900">
                <a:solidFill>
                  <a:schemeClr val="tx1"/>
                </a:solidFill>
                <a:latin typeface="Arial"/>
                <a:ea typeface="Meiryo UI"/>
                <a:cs typeface="Arial"/>
              </a:rPr>
              <a:t>．個人情報の開示等の請求：ご本人様は、</a:t>
            </a:r>
            <a:r>
              <a:rPr lang="ja-JP" altLang="en-US" sz="900">
                <a:solidFill>
                  <a:schemeClr val="tx1"/>
                </a:solidFill>
                <a:latin typeface="Arial"/>
                <a:ea typeface="Meiryo UI"/>
                <a:cs typeface="Arial"/>
              </a:rPr>
              <a:t>業務担当者</a:t>
            </a:r>
            <a:r>
              <a:rPr lang="ja-JP" sz="900">
                <a:solidFill>
                  <a:schemeClr val="tx1"/>
                </a:solidFill>
                <a:latin typeface="Arial"/>
                <a:ea typeface="Meiryo UI"/>
                <a:cs typeface="Arial"/>
              </a:rPr>
              <a:t>に対してご自身の個人情報の開示等（利用目的の通知、開示、内容の訂正・追加・削除、利用の停止または消去、第三者への提供の停止）に関して、下記の問い合わせ窓口に申し出ることができます。その際、</a:t>
            </a:r>
            <a:r>
              <a:rPr lang="ja-JP" altLang="en-US" sz="900">
                <a:solidFill>
                  <a:schemeClr val="tx1"/>
                </a:solidFill>
                <a:latin typeface="Arial"/>
                <a:ea typeface="Meiryo UI"/>
                <a:cs typeface="Arial"/>
              </a:rPr>
              <a:t>業務担当者</a:t>
            </a:r>
            <a:r>
              <a:rPr lang="ja-JP" sz="900">
                <a:solidFill>
                  <a:schemeClr val="tx1"/>
                </a:solidFill>
                <a:latin typeface="Arial"/>
                <a:ea typeface="Meiryo UI"/>
                <a:cs typeface="Arial"/>
              </a:rPr>
              <a:t>はお客様ご本人を確認させていただいたうえで、合理的な期間内に対応いたします。</a:t>
            </a:r>
            <a:endParaRPr lang="en-US" altLang="ja-JP" sz="900">
              <a:solidFill>
                <a:schemeClr val="tx1"/>
              </a:solidFill>
              <a:latin typeface="Arial"/>
              <a:ea typeface="Meiryo UI"/>
              <a:cs typeface="Arial"/>
            </a:endParaRPr>
          </a:p>
          <a:p>
            <a:pPr>
              <a:lnSpc>
                <a:spcPct val="105000"/>
              </a:lnSpc>
            </a:pPr>
            <a:r>
              <a:rPr lang="ja-JP" altLang="en-US" sz="900" dirty="0">
                <a:solidFill>
                  <a:schemeClr val="tx1"/>
                </a:solidFill>
                <a:latin typeface="Arial"/>
                <a:ea typeface="Meiryo UI"/>
                <a:cs typeface="Arial"/>
              </a:rPr>
              <a:t>　</a:t>
            </a:r>
            <a:r>
              <a:rPr lang="ja-JP" sz="900">
                <a:solidFill>
                  <a:schemeClr val="tx1"/>
                </a:solidFill>
                <a:latin typeface="Arial"/>
                <a:ea typeface="Meiryo UI"/>
                <a:cs typeface="Arial"/>
              </a:rPr>
              <a:t>【お問合せ窓口】メールアドレス：</a:t>
            </a:r>
            <a:r>
              <a:rPr lang="ja-JP" sz="900" dirty="0">
                <a:solidFill>
                  <a:schemeClr val="tx1"/>
                </a:solidFill>
                <a:latin typeface="Arial"/>
                <a:ea typeface="Meiryo UI"/>
                <a:cs typeface="Arial"/>
                <a:hlinkClick r:id="rId5">
                  <a:extLst>
                    <a:ext uri="{A12FA001-AC4F-418D-AE19-62706E023703}">
                      <ahyp:hlinkClr xmlns:ahyp="http://schemas.microsoft.com/office/drawing/2018/hyperlinkcolor" val="tx"/>
                    </a:ext>
                  </a:extLst>
                </a:hlinkClick>
              </a:rPr>
              <a:t>chiikiseikatsu_socialimpactr8@ridilover.jp</a:t>
            </a:r>
            <a:endParaRPr lang="en-US" sz="900" dirty="0">
              <a:solidFill>
                <a:schemeClr val="tx1"/>
              </a:solidFill>
              <a:latin typeface="Arial"/>
              <a:ea typeface="Meiryo UI"/>
              <a:cs typeface="Arial"/>
            </a:endParaRPr>
          </a:p>
          <a:p>
            <a:pPr>
              <a:lnSpc>
                <a:spcPct val="105000"/>
              </a:lnSpc>
            </a:pPr>
            <a:r>
              <a:rPr lang="ja-JP" altLang="en-US" sz="900">
                <a:solidFill>
                  <a:schemeClr val="tx1"/>
                </a:solidFill>
                <a:latin typeface="Arial"/>
                <a:ea typeface="Meiryo UI"/>
                <a:cs typeface="Arial"/>
              </a:rPr>
              <a:t>６</a:t>
            </a:r>
            <a:r>
              <a:rPr lang="ja-JP" sz="900">
                <a:solidFill>
                  <a:schemeClr val="tx1"/>
                </a:solidFill>
                <a:latin typeface="Arial"/>
                <a:ea typeface="Meiryo UI"/>
                <a:cs typeface="Arial"/>
              </a:rPr>
              <a:t>．個人情報提供</a:t>
            </a:r>
            <a:r>
              <a:rPr lang="ja-JP" altLang="en-US" sz="900">
                <a:solidFill>
                  <a:schemeClr val="tx1"/>
                </a:solidFill>
                <a:latin typeface="Arial"/>
                <a:ea typeface="Meiryo UI"/>
                <a:cs typeface="Arial"/>
              </a:rPr>
              <a:t>の</a:t>
            </a:r>
            <a:r>
              <a:rPr lang="ja-JP" sz="900">
                <a:solidFill>
                  <a:schemeClr val="tx1"/>
                </a:solidFill>
                <a:latin typeface="Arial"/>
                <a:ea typeface="Meiryo UI"/>
                <a:cs typeface="Arial"/>
              </a:rPr>
              <a:t>任意性について：ご本人様が</a:t>
            </a:r>
            <a:r>
              <a:rPr lang="ja-JP" altLang="en-US" sz="900">
                <a:solidFill>
                  <a:schemeClr val="tx1"/>
                </a:solidFill>
                <a:latin typeface="Arial"/>
                <a:ea typeface="Meiryo UI"/>
                <a:cs typeface="Arial"/>
              </a:rPr>
              <a:t>業務担当者</a:t>
            </a:r>
            <a:r>
              <a:rPr lang="ja-JP" sz="900">
                <a:solidFill>
                  <a:schemeClr val="tx1"/>
                </a:solidFill>
                <a:latin typeface="Arial"/>
                <a:ea typeface="Meiryo UI"/>
                <a:cs typeface="Arial"/>
              </a:rPr>
              <a:t>に個人情報を提供されるかどうかは任意によるものです。ただし、必要な項目を</a:t>
            </a:r>
            <a:r>
              <a:rPr lang="ja-JP" altLang="en-US" sz="900">
                <a:solidFill>
                  <a:schemeClr val="tx1"/>
                </a:solidFill>
                <a:latin typeface="Arial"/>
                <a:ea typeface="Meiryo UI"/>
                <a:cs typeface="Arial"/>
              </a:rPr>
              <a:t>提供</a:t>
            </a:r>
            <a:r>
              <a:rPr lang="ja-JP" sz="900">
                <a:solidFill>
                  <a:schemeClr val="tx1"/>
                </a:solidFill>
                <a:latin typeface="Arial"/>
                <a:ea typeface="Meiryo UI"/>
                <a:cs typeface="Arial"/>
              </a:rPr>
              <a:t>いただけない場合、適切な対応ができない場合があります。</a:t>
            </a:r>
            <a:endParaRPr lang="en-US" sz="900">
              <a:solidFill>
                <a:schemeClr val="tx1"/>
              </a:solidFill>
              <a:latin typeface="Arial"/>
              <a:ea typeface="Meiryo UI"/>
              <a:cs typeface="Arial"/>
            </a:endParaRPr>
          </a:p>
        </p:txBody>
      </p:sp>
      <p:graphicFrame>
        <p:nvGraphicFramePr>
          <p:cNvPr id="3" name="Table 2">
            <a:extLst>
              <a:ext uri="{FF2B5EF4-FFF2-40B4-BE49-F238E27FC236}">
                <a16:creationId xmlns:a16="http://schemas.microsoft.com/office/drawing/2014/main" id="{FF9E8C35-38CF-E06E-096C-A286E7BFA821}"/>
              </a:ext>
            </a:extLst>
          </p:cNvPr>
          <p:cNvGraphicFramePr>
            <a:graphicFrameLocks noGrp="1"/>
          </p:cNvGraphicFramePr>
          <p:nvPr>
            <p:extLst>
              <p:ext uri="{D42A27DB-BD31-4B8C-83A1-F6EECF244321}">
                <p14:modId xmlns:p14="http://schemas.microsoft.com/office/powerpoint/2010/main" val="688010714"/>
              </p:ext>
            </p:extLst>
          </p:nvPr>
        </p:nvGraphicFramePr>
        <p:xfrm>
          <a:off x="433707" y="1084269"/>
          <a:ext cx="8270444" cy="2798312"/>
        </p:xfrm>
        <a:graphic>
          <a:graphicData uri="http://schemas.openxmlformats.org/drawingml/2006/table">
            <a:tbl>
              <a:tblPr bandRow="1">
                <a:tableStyleId>{F6BC211C-4F74-4F10-9152-8A52011D9BBA}</a:tableStyleId>
              </a:tblPr>
              <a:tblGrid>
                <a:gridCol w="3748765">
                  <a:extLst>
                    <a:ext uri="{9D8B030D-6E8A-4147-A177-3AD203B41FA5}">
                      <a16:colId xmlns:a16="http://schemas.microsoft.com/office/drawing/2014/main" val="4207693013"/>
                    </a:ext>
                  </a:extLst>
                </a:gridCol>
                <a:gridCol w="772914">
                  <a:extLst>
                    <a:ext uri="{9D8B030D-6E8A-4147-A177-3AD203B41FA5}">
                      <a16:colId xmlns:a16="http://schemas.microsoft.com/office/drawing/2014/main" val="3796736575"/>
                    </a:ext>
                  </a:extLst>
                </a:gridCol>
                <a:gridCol w="3748765">
                  <a:extLst>
                    <a:ext uri="{9D8B030D-6E8A-4147-A177-3AD203B41FA5}">
                      <a16:colId xmlns:a16="http://schemas.microsoft.com/office/drawing/2014/main" val="1784065518"/>
                    </a:ext>
                  </a:extLst>
                </a:gridCol>
              </a:tblGrid>
              <a:tr h="325155">
                <a:tc>
                  <a:txBody>
                    <a:bodyPr/>
                    <a:lstStyle/>
                    <a:p>
                      <a:pPr marL="0" marR="0" indent="0" algn="l" rtl="0" fontAlgn="base">
                        <a:lnSpc>
                          <a:spcPts val="1275"/>
                        </a:lnSpc>
                        <a:buNone/>
                      </a:pPr>
                      <a:r>
                        <a:rPr lang="ja-JP" sz="1100" b="0" i="0" u="none" strike="noStrike">
                          <a:solidFill>
                            <a:srgbClr val="000000"/>
                          </a:solidFill>
                          <a:effectLst/>
                          <a:latin typeface="Meiryo UI" panose="020B0604030504040204" pitchFamily="34" charset="-128"/>
                          <a:ea typeface="MS PGothic" panose="020B0600070205080204" pitchFamily="34" charset="-128"/>
                        </a:rPr>
                        <a:t>団体等名称（フリガナ）</a:t>
                      </a: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algn="l" fontAlgn="ctr">
                        <a:buNone/>
                      </a:pP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649631391"/>
                  </a:ext>
                </a:extLst>
              </a:tr>
              <a:tr h="325155">
                <a:tc>
                  <a:txBody>
                    <a:bodyPr/>
                    <a:lstStyle/>
                    <a:p>
                      <a:pPr marL="0" marR="0" indent="0" algn="l" rtl="0" fontAlgn="base">
                        <a:lnSpc>
                          <a:spcPts val="1275"/>
                        </a:lnSpc>
                        <a:buNone/>
                      </a:pPr>
                      <a:r>
                        <a:rPr lang="ja-JP" sz="1100" b="0" i="0" u="none" strike="noStrike">
                          <a:solidFill>
                            <a:srgbClr val="000000"/>
                          </a:solidFill>
                          <a:effectLst/>
                          <a:latin typeface="Meiryo UI" panose="020B0604030504040204" pitchFamily="34" charset="-128"/>
                          <a:ea typeface="MS PGothic" panose="020B0600070205080204" pitchFamily="34" charset="-128"/>
                        </a:rPr>
                        <a:t>代表者の役職及び氏名（フリガナ）</a:t>
                      </a: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algn="l" fontAlgn="ctr">
                        <a:buNone/>
                      </a:pP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2066802"/>
                  </a:ext>
                </a:extLst>
              </a:tr>
              <a:tr h="325155">
                <a:tc>
                  <a:txBody>
                    <a:bodyPr/>
                    <a:lstStyle/>
                    <a:p>
                      <a:pPr marL="0" marR="0" indent="0" algn="l" rtl="0" fontAlgn="base">
                        <a:lnSpc>
                          <a:spcPts val="1275"/>
                        </a:lnSpc>
                        <a:buNone/>
                      </a:pPr>
                      <a:r>
                        <a:rPr lang="ja-JP" sz="1100" b="0" i="0" u="none" strike="noStrike">
                          <a:solidFill>
                            <a:srgbClr val="000000"/>
                          </a:solidFill>
                          <a:effectLst/>
                          <a:latin typeface="Meiryo UI" panose="020B0604030504040204" pitchFamily="34" charset="-128"/>
                          <a:ea typeface="MS PGothic" panose="020B0600070205080204" pitchFamily="34" charset="-128"/>
                        </a:rPr>
                        <a:t>連絡窓口担当者役職及び氏名（フリガナ）</a:t>
                      </a: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algn="l" fontAlgn="ctr">
                        <a:buNone/>
                      </a:pP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30038495"/>
                  </a:ext>
                </a:extLst>
              </a:tr>
              <a:tr h="325155">
                <a:tc>
                  <a:txBody>
                    <a:bodyPr/>
                    <a:lstStyle/>
                    <a:p>
                      <a:pPr marL="0" marR="0" indent="0" algn="l" rtl="0" fontAlgn="base">
                        <a:lnSpc>
                          <a:spcPts val="1275"/>
                        </a:lnSpc>
                        <a:buNone/>
                      </a:pPr>
                      <a:r>
                        <a:rPr lang="ja-JP" sz="1100" b="0" i="0" u="none" strike="noStrike">
                          <a:solidFill>
                            <a:srgbClr val="000000"/>
                          </a:solidFill>
                          <a:effectLst/>
                          <a:latin typeface="Meiryo UI" panose="020B0604030504040204" pitchFamily="34" charset="-128"/>
                          <a:ea typeface="MS PGothic" panose="020B0600070205080204" pitchFamily="34" charset="-128"/>
                        </a:rPr>
                        <a:t>団体等の主たる事務所の所在地</a:t>
                      </a: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algn="l" fontAlgn="ctr">
                        <a:buNone/>
                      </a:pP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21780800"/>
                  </a:ext>
                </a:extLst>
              </a:tr>
              <a:tr h="325155">
                <a:tc>
                  <a:txBody>
                    <a:bodyPr/>
                    <a:lstStyle/>
                    <a:p>
                      <a:pPr marL="0" marR="0" indent="0" algn="l" rtl="0" fontAlgn="base">
                        <a:lnSpc>
                          <a:spcPts val="1275"/>
                        </a:lnSpc>
                        <a:buNone/>
                      </a:pPr>
                      <a:r>
                        <a:rPr lang="ja-JP" sz="1100" b="0" i="0" u="none" strike="noStrike">
                          <a:solidFill>
                            <a:srgbClr val="000000"/>
                          </a:solidFill>
                          <a:effectLst/>
                          <a:latin typeface="Meiryo UI" panose="020B0604030504040204" pitchFamily="34" charset="-128"/>
                          <a:ea typeface="MS PGothic" panose="020B0600070205080204" pitchFamily="34" charset="-128"/>
                        </a:rPr>
                        <a:t>団体等の電話番号</a:t>
                      </a: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algn="l" fontAlgn="ctr">
                        <a:buNone/>
                      </a:pP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52265573"/>
                  </a:ext>
                </a:extLst>
              </a:tr>
              <a:tr h="325155">
                <a:tc>
                  <a:txBody>
                    <a:bodyPr/>
                    <a:lstStyle/>
                    <a:p>
                      <a:pPr marL="0" marR="0" indent="0" algn="l" rtl="0" fontAlgn="base">
                        <a:lnSpc>
                          <a:spcPts val="1275"/>
                        </a:lnSpc>
                        <a:buNone/>
                      </a:pPr>
                      <a:r>
                        <a:rPr lang="ja-JP" sz="1100" b="0" i="0" u="none" strike="noStrike">
                          <a:solidFill>
                            <a:srgbClr val="000000"/>
                          </a:solidFill>
                          <a:effectLst/>
                          <a:latin typeface="Meiryo UI" panose="020B0604030504040204" pitchFamily="34" charset="-128"/>
                          <a:ea typeface="MS PGothic" panose="020B0600070205080204" pitchFamily="34" charset="-128"/>
                        </a:rPr>
                        <a:t>団体等のメールアドレス</a:t>
                      </a: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algn="l" fontAlgn="ctr">
                        <a:buNone/>
                      </a:pP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21294820"/>
                  </a:ext>
                </a:extLst>
              </a:tr>
              <a:tr h="423691">
                <a:tc>
                  <a:txBody>
                    <a:bodyPr/>
                    <a:lstStyle/>
                    <a:p>
                      <a:pPr marL="0" marR="0" indent="0" algn="l" rtl="0" fontAlgn="base">
                        <a:lnSpc>
                          <a:spcPts val="1275"/>
                        </a:lnSpc>
                        <a:buNone/>
                      </a:pPr>
                      <a:r>
                        <a:rPr lang="ja-JP" altLang="en-US" sz="1100" b="0" i="0" u="none" strike="noStrike">
                          <a:solidFill>
                            <a:srgbClr val="000000"/>
                          </a:solidFill>
                          <a:effectLst/>
                          <a:latin typeface="Meiryo UI" panose="020B0604030504040204" pitchFamily="34" charset="-128"/>
                          <a:ea typeface="MS PGothic" panose="020B0600070205080204" pitchFamily="34" charset="-128"/>
                        </a:rPr>
                        <a:t>下記</a:t>
                      </a:r>
                      <a:r>
                        <a:rPr lang="ja-JP" sz="1100" b="0" i="0" u="none" strike="noStrike">
                          <a:solidFill>
                            <a:srgbClr val="000000"/>
                          </a:solidFill>
                          <a:effectLst/>
                          <a:latin typeface="Meiryo UI" panose="020B0604030504040204" pitchFamily="34" charset="-128"/>
                          <a:ea typeface="MS PGothic" panose="020B0600070205080204" pitchFamily="34" charset="-128"/>
                        </a:rPr>
                        <a:t>個人情報取扱方針への同意（同意✓をご記入ください）</a:t>
                      </a: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l" fontAlgn="ctr">
                        <a:buNone/>
                      </a:pP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indent="0" algn="l" rtl="0" fontAlgn="base">
                        <a:lnSpc>
                          <a:spcPts val="1275"/>
                        </a:lnSpc>
                        <a:buNone/>
                      </a:pPr>
                      <a:r>
                        <a:rPr lang="ja-JP" sz="1100" b="0" i="0" u="none" strike="noStrike">
                          <a:solidFill>
                            <a:srgbClr val="000000"/>
                          </a:solidFill>
                          <a:effectLst/>
                          <a:latin typeface="Meiryo UI" panose="020B0604030504040204" pitchFamily="34" charset="-128"/>
                          <a:ea typeface="MS PGothic" panose="020B0600070205080204" pitchFamily="34" charset="-128"/>
                        </a:rPr>
                        <a:t>同意する</a:t>
                      </a: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1179213"/>
                  </a:ext>
                </a:extLst>
              </a:tr>
              <a:tr h="423691">
                <a:tc>
                  <a:txBody>
                    <a:bodyPr/>
                    <a:lstStyle/>
                    <a:p>
                      <a:pPr marL="0" marR="0" lvl="0" indent="0" algn="l" defTabSz="914400" rtl="0" eaLnBrk="1" fontAlgn="base" latinLnBrk="0" hangingPunct="1">
                        <a:lnSpc>
                          <a:spcPts val="1275"/>
                        </a:lnSpc>
                        <a:spcBef>
                          <a:spcPts val="0"/>
                        </a:spcBef>
                        <a:spcAft>
                          <a:spcPts val="0"/>
                        </a:spcAft>
                        <a:buClr>
                          <a:srgbClr val="000000"/>
                        </a:buClr>
                        <a:buSzTx/>
                        <a:buFont typeface="Arial"/>
                        <a:buNone/>
                        <a:tabLst/>
                        <a:defRPr/>
                      </a:pPr>
                      <a:r>
                        <a:rPr lang="en-US" sz="1100" b="0" i="0" err="1">
                          <a:solidFill>
                            <a:srgbClr val="000000"/>
                          </a:solidFill>
                          <a:effectLst/>
                          <a:latin typeface="+mn-ea"/>
                          <a:ea typeface="+mn-ea"/>
                        </a:rPr>
                        <a:t>応募要項に記載の内容への同意</a:t>
                      </a:r>
                      <a:r>
                        <a:rPr lang="ja-JP" altLang="ja-JP" sz="1100" b="0" i="0" u="none" strike="noStrike">
                          <a:solidFill>
                            <a:srgbClr val="000000"/>
                          </a:solidFill>
                          <a:effectLst/>
                          <a:latin typeface="+mn-ea"/>
                          <a:ea typeface="+mn-ea"/>
                        </a:rPr>
                        <a:t>（同意✓をご記入ください）</a:t>
                      </a:r>
                      <a:endParaRPr lang="en-US" altLang="ja-JP" sz="900" b="0" i="0">
                        <a:solidFill>
                          <a:srgbClr val="000000"/>
                        </a:solidFill>
                        <a:effectLst/>
                        <a:latin typeface="+mn-ea"/>
                        <a:ea typeface="+mn-ea"/>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l" fontAlgn="ctr">
                        <a:buNone/>
                      </a:pPr>
                      <a:endParaRPr lang="en-US" sz="9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indent="0" algn="l" rtl="0" fontAlgn="base">
                        <a:lnSpc>
                          <a:spcPts val="1275"/>
                        </a:lnSpc>
                        <a:buNone/>
                      </a:pPr>
                      <a:r>
                        <a:rPr lang="ja-JP" altLang="ja-JP" sz="1100" b="0" i="0" u="none" strike="noStrike">
                          <a:solidFill>
                            <a:srgbClr val="000000"/>
                          </a:solidFill>
                          <a:effectLst/>
                          <a:latin typeface="Meiryo UI" panose="020B0604030504040204" pitchFamily="34" charset="-128"/>
                          <a:ea typeface="MS PGothic" panose="020B0600070205080204" pitchFamily="34" charset="-128"/>
                        </a:rPr>
                        <a:t>同意する</a:t>
                      </a:r>
                      <a:endParaRPr lang="en-US" sz="1100" b="0" i="0">
                        <a:solidFill>
                          <a:srgbClr val="000000"/>
                        </a:solidFill>
                        <a:effectLst/>
                        <a:latin typeface="Meiryo UI" panose="020B0604030504040204" pitchFamily="34" charset="-128"/>
                        <a:ea typeface="Meiryo UI" panose="020B0604030504040204" pitchFamily="34" charset="-128"/>
                      </a:endParaRPr>
                    </a:p>
                  </a:txBody>
                  <a:tcPr marL="88392" marR="88392" marT="44196" marB="44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2119901"/>
                  </a:ext>
                </a:extLst>
              </a:tr>
            </a:tbl>
          </a:graphicData>
        </a:graphic>
      </p:graphicFrame>
    </p:spTree>
    <p:extLst>
      <p:ext uri="{BB962C8B-B14F-4D97-AF65-F5344CB8AC3E}">
        <p14:creationId xmlns:p14="http://schemas.microsoft.com/office/powerpoint/2010/main" val="2567280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F5BEF-D3EB-B223-A316-16376F52D10E}"/>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3A9E31C9-F645-E1B1-70EC-A8EFDF8664B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3A9E31C9-F645-E1B1-70EC-A8EFDF8664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24FE3F0C-0322-D568-DE59-43E2C3F23173}"/>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0DFCCDD7-E6F9-B3C3-7B50-8A07640DDF2C}"/>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a:latin typeface="Meiryo UI" panose="020B0604030504040204" pitchFamily="50" charset="-128"/>
                <a:ea typeface="Meiryo UI" panose="020B0604030504040204" pitchFamily="50" charset="-128"/>
                <a:cs typeface="Meiryo"/>
                <a:sym typeface="Meiryo"/>
              </a:rPr>
              <a:t>設問６（</a:t>
            </a:r>
            <a:r>
              <a:rPr lang="en-US" altLang="ja-JP" sz="1800" b="1">
                <a:latin typeface="Meiryo UI" panose="020B0604030504040204" pitchFamily="50" charset="-128"/>
                <a:ea typeface="Meiryo UI" panose="020B0604030504040204" pitchFamily="50" charset="-128"/>
                <a:cs typeface="Meiryo"/>
                <a:sym typeface="Meiryo"/>
              </a:rPr>
              <a:t>6/9</a:t>
            </a:r>
            <a:r>
              <a:rPr lang="ja-JP" altLang="en-US" sz="1800" b="1">
                <a:latin typeface="Meiryo UI" panose="020B0604030504040204" pitchFamily="50" charset="-128"/>
                <a:ea typeface="Meiryo UI" panose="020B0604030504040204" pitchFamily="50" charset="-128"/>
                <a:cs typeface="Meiryo"/>
                <a:sym typeface="Meiryo"/>
              </a:rPr>
              <a:t>）</a:t>
            </a:r>
          </a:p>
        </p:txBody>
      </p:sp>
      <p:sp>
        <p:nvSpPr>
          <p:cNvPr id="9" name="正方形/長方形 8">
            <a:extLst>
              <a:ext uri="{FF2B5EF4-FFF2-40B4-BE49-F238E27FC236}">
                <a16:creationId xmlns:a16="http://schemas.microsoft.com/office/drawing/2014/main" id="{22E36519-B6E1-6EC1-F1AA-3881B3EA8BA5}"/>
              </a:ext>
            </a:extLst>
          </p:cNvPr>
          <p:cNvSpPr/>
          <p:nvPr/>
        </p:nvSpPr>
        <p:spPr>
          <a:xfrm>
            <a:off x="437995" y="1258210"/>
            <a:ext cx="391629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panose="020B0604030504040204" pitchFamily="50" charset="-128"/>
                <a:ea typeface="Meiryo UI" panose="020B0604030504040204" pitchFamily="50" charset="-128"/>
              </a:rPr>
              <a:t>6.</a:t>
            </a:r>
            <a:r>
              <a:rPr lang="ja-JP" altLang="en-US" sz="1600">
                <a:latin typeface="Meiryo UI" panose="020B0604030504040204" pitchFamily="50" charset="-128"/>
                <a:ea typeface="Meiryo UI" panose="020B0604030504040204" pitchFamily="50" charset="-128"/>
              </a:rPr>
              <a:t>　インパクト創出・拡大に向けた課題</a:t>
            </a:r>
            <a:endParaRPr kumimoji="1" lang="ja-JP" altLang="en-US" sz="160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FBBB27D-290E-3916-F519-ED285B084252}"/>
              </a:ext>
            </a:extLst>
          </p:cNvPr>
          <p:cNvSpPr/>
          <p:nvPr/>
        </p:nvSpPr>
        <p:spPr>
          <a:xfrm>
            <a:off x="437994"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1200"/>
              </a:spcAft>
            </a:pPr>
            <a:r>
              <a:rPr lang="ja-JP" altLang="ja-JP" sz="1200">
                <a:solidFill>
                  <a:schemeClr val="tx1"/>
                </a:solidFill>
                <a:latin typeface="Meiryo UI" panose="020B0604030504040204" pitchFamily="50" charset="-128"/>
                <a:ea typeface="Meiryo UI" panose="020B0604030504040204" pitchFamily="50" charset="-128"/>
              </a:rPr>
              <a:t>自律的かつ持続的な事業モデルの構築に向けた、現在の連携体制や各主体の課題は以下の3点</a:t>
            </a:r>
            <a:r>
              <a:rPr lang="ja-JP" altLang="en-US" sz="1200">
                <a:solidFill>
                  <a:schemeClr val="tx1"/>
                </a:solidFill>
                <a:latin typeface="Meiryo UI" panose="020B0604030504040204" pitchFamily="50" charset="-128"/>
                <a:ea typeface="Meiryo UI" panose="020B0604030504040204" pitchFamily="50" charset="-128"/>
              </a:rPr>
              <a:t>である</a:t>
            </a:r>
            <a:r>
              <a:rPr lang="ja-JP" altLang="en-US" sz="1200">
                <a:solidFill>
                  <a:srgbClr val="FF0000"/>
                </a:solidFill>
                <a:latin typeface="Meiryo UI" panose="020B0604030504040204" pitchFamily="50" charset="-128"/>
                <a:ea typeface="Meiryo UI" panose="020B0604030504040204" pitchFamily="50" charset="-128"/>
              </a:rPr>
              <a:t>。</a:t>
            </a:r>
            <a:endParaRPr lang="ja-JP" altLang="ja-JP" sz="1200">
              <a:solidFill>
                <a:srgbClr val="FF0000"/>
              </a:solidFill>
              <a:latin typeface="Meiryo UI" panose="020B0604030504040204" pitchFamily="50" charset="-128"/>
              <a:ea typeface="Meiryo UI" panose="020B0604030504040204" pitchFamily="50" charset="-128"/>
            </a:endParaRPr>
          </a:p>
          <a:p>
            <a:pPr marL="171450" indent="-171450">
              <a:spcAft>
                <a:spcPts val="1200"/>
              </a:spcAft>
              <a:buFont typeface="Arial" panose="020B0604020202020204" pitchFamily="34" charset="0"/>
              <a:buChar char="•"/>
            </a:pPr>
            <a:r>
              <a:rPr lang="ja-JP" altLang="ja-JP" sz="1200" b="1">
                <a:solidFill>
                  <a:schemeClr val="tx1"/>
                </a:solidFill>
                <a:latin typeface="Meiryo UI"/>
                <a:ea typeface="Meiryo UI"/>
              </a:rPr>
              <a:t>事業者の採算性確保と継続性の課題：</a:t>
            </a:r>
            <a:r>
              <a:rPr lang="ja-JP" altLang="ja-JP" sz="1200">
                <a:solidFill>
                  <a:schemeClr val="tx1"/>
                </a:solidFill>
                <a:latin typeface="Meiryo UI"/>
                <a:ea typeface="Meiryo UI"/>
              </a:rPr>
              <a:t> 利用者減少に伴う採算性の悪化から交通事業者の撤退が続いており、ドライバー不足も深刻で</a:t>
            </a:r>
            <a:r>
              <a:rPr lang="ja-JP" altLang="en-US" sz="1200">
                <a:solidFill>
                  <a:schemeClr val="tx1"/>
                </a:solidFill>
                <a:latin typeface="Meiryo UI"/>
                <a:ea typeface="Meiryo UI"/>
              </a:rPr>
              <a:t>ある</a:t>
            </a:r>
            <a:r>
              <a:rPr lang="ja-JP" altLang="ja-JP" sz="1200">
                <a:solidFill>
                  <a:schemeClr val="tx1"/>
                </a:solidFill>
                <a:latin typeface="Meiryo UI"/>
                <a:ea typeface="Meiryo UI"/>
              </a:rPr>
              <a:t>。生活サービス事業者も都市部への移転・集約を余儀なくされており、ビジネスとしての持続性確保が急務で</a:t>
            </a:r>
            <a:r>
              <a:rPr lang="ja-JP" altLang="en-US" sz="1200">
                <a:solidFill>
                  <a:schemeClr val="tx1"/>
                </a:solidFill>
                <a:latin typeface="Meiryo UI"/>
                <a:ea typeface="Meiryo UI"/>
              </a:rPr>
              <a:t>ある。</a:t>
            </a:r>
            <a:endParaRPr lang="ja-JP" altLang="ja-JP" sz="1200">
              <a:solidFill>
                <a:schemeClr val="tx1"/>
              </a:solidFill>
              <a:latin typeface="Meiryo UI"/>
              <a:ea typeface="Meiryo UI"/>
            </a:endParaRPr>
          </a:p>
          <a:p>
            <a:pPr marL="171450" indent="-171450">
              <a:spcAft>
                <a:spcPts val="1200"/>
              </a:spcAft>
              <a:buFont typeface="Arial" panose="020B0604020202020204" pitchFamily="34" charset="0"/>
              <a:buChar char="•"/>
            </a:pPr>
            <a:r>
              <a:rPr lang="ja-JP" altLang="ja-JP" sz="1200" b="1">
                <a:solidFill>
                  <a:schemeClr val="tx1"/>
                </a:solidFill>
                <a:latin typeface="Meiryo UI"/>
                <a:ea typeface="Meiryo UI"/>
              </a:rPr>
              <a:t>個別支援に依存する行政の限界：</a:t>
            </a:r>
            <a:r>
              <a:rPr lang="ja-JP" altLang="ja-JP" sz="1200">
                <a:solidFill>
                  <a:schemeClr val="tx1"/>
                </a:solidFill>
                <a:latin typeface="Meiryo UI"/>
                <a:ea typeface="Meiryo UI"/>
              </a:rPr>
              <a:t> 自治体による「個別の事業者への支援」</a:t>
            </a:r>
            <a:r>
              <a:rPr lang="ja-JP" altLang="en-US" sz="1200">
                <a:solidFill>
                  <a:schemeClr val="tx1"/>
                </a:solidFill>
                <a:latin typeface="Meiryo UI"/>
                <a:ea typeface="Meiryo UI"/>
              </a:rPr>
              <a:t>に</a:t>
            </a:r>
            <a:r>
              <a:rPr lang="ja-JP" altLang="ja-JP" sz="1200">
                <a:solidFill>
                  <a:schemeClr val="tx1"/>
                </a:solidFill>
                <a:latin typeface="Meiryo UI"/>
                <a:ea typeface="Meiryo UI"/>
              </a:rPr>
              <a:t>は財政的・制度的に限界があ</a:t>
            </a:r>
            <a:r>
              <a:rPr lang="ja-JP" altLang="en-US" sz="1200">
                <a:solidFill>
                  <a:schemeClr val="tx1"/>
                </a:solidFill>
                <a:latin typeface="Meiryo UI"/>
                <a:ea typeface="Meiryo UI"/>
              </a:rPr>
              <a:t>る</a:t>
            </a:r>
            <a:r>
              <a:rPr lang="ja-JP" altLang="ja-JP" sz="1200">
                <a:solidFill>
                  <a:schemeClr val="tx1"/>
                </a:solidFill>
                <a:latin typeface="Meiryo UI"/>
                <a:ea typeface="Meiryo UI"/>
              </a:rPr>
              <a:t>。特定の運行や施設への補助金支給にとどまらず、地域経営主体を中心としたシステム全体を包括的かつ長期的にバックアップする仕組みづくりが必要で</a:t>
            </a:r>
            <a:r>
              <a:rPr lang="ja-JP" altLang="en-US" sz="1200">
                <a:solidFill>
                  <a:schemeClr val="tx1"/>
                </a:solidFill>
                <a:latin typeface="Meiryo UI"/>
                <a:ea typeface="Meiryo UI"/>
              </a:rPr>
              <a:t>ある。</a:t>
            </a:r>
            <a:endParaRPr lang="ja-JP" altLang="ja-JP" sz="1200">
              <a:solidFill>
                <a:schemeClr val="tx1"/>
              </a:solidFill>
              <a:latin typeface="Meiryo UI"/>
              <a:ea typeface="Meiryo UI"/>
            </a:endParaRPr>
          </a:p>
          <a:p>
            <a:pPr marL="171450" indent="-171450">
              <a:spcAft>
                <a:spcPts val="1200"/>
              </a:spcAft>
              <a:buFont typeface="Arial" panose="020B0604020202020204" pitchFamily="34" charset="0"/>
              <a:buChar char="•"/>
            </a:pPr>
            <a:r>
              <a:rPr lang="ja-JP" altLang="ja-JP" sz="1200" b="1">
                <a:solidFill>
                  <a:schemeClr val="tx1"/>
                </a:solidFill>
                <a:latin typeface="Meiryo UI"/>
                <a:ea typeface="Meiryo UI"/>
              </a:rPr>
              <a:t>住民の利用定着と経済循環の仕組み不足：</a:t>
            </a:r>
            <a:r>
              <a:rPr lang="ja-JP" altLang="ja-JP" sz="1200">
                <a:solidFill>
                  <a:schemeClr val="tx1"/>
                </a:solidFill>
                <a:latin typeface="Meiryo UI"/>
                <a:ea typeface="Meiryo UI"/>
              </a:rPr>
              <a:t> 免許返納をした高齢者は「経済的理由」等からタクシー利用などを躊躇する傾向があ</a:t>
            </a:r>
            <a:r>
              <a:rPr lang="ja-JP" altLang="en-US" sz="1200">
                <a:solidFill>
                  <a:schemeClr val="tx1"/>
                </a:solidFill>
                <a:latin typeface="Meiryo UI"/>
                <a:ea typeface="Meiryo UI"/>
              </a:rPr>
              <a:t>る</a:t>
            </a:r>
            <a:r>
              <a:rPr lang="ja-JP" altLang="ja-JP" sz="1200">
                <a:solidFill>
                  <a:schemeClr val="tx1"/>
                </a:solidFill>
                <a:latin typeface="Meiryo UI"/>
                <a:ea typeface="Meiryo UI"/>
              </a:rPr>
              <a:t>。移動サービスを住民に定着させ、生活サービスの利用拡大を通じた「地域内での確実な経済循環（マネタイズ）」をどう回すかが確立されてい</a:t>
            </a:r>
            <a:r>
              <a:rPr lang="ja-JP" altLang="en-US" sz="1200">
                <a:solidFill>
                  <a:schemeClr val="tx1"/>
                </a:solidFill>
                <a:latin typeface="Meiryo UI"/>
                <a:ea typeface="Meiryo UI"/>
              </a:rPr>
              <a:t>ない。</a:t>
            </a:r>
            <a:endParaRPr lang="ja-JP" altLang="ja-JP" sz="1200">
              <a:solidFill>
                <a:schemeClr val="tx1"/>
              </a:solidFill>
              <a:latin typeface="Meiryo UI"/>
              <a:ea typeface="Meiryo UI"/>
            </a:endParaRPr>
          </a:p>
        </p:txBody>
      </p:sp>
      <p:sp>
        <p:nvSpPr>
          <p:cNvPr id="2" name="正方形/長方形 1">
            <a:extLst>
              <a:ext uri="{FF2B5EF4-FFF2-40B4-BE49-F238E27FC236}">
                <a16:creationId xmlns:a16="http://schemas.microsoft.com/office/drawing/2014/main" id="{999A1D9B-04A7-C3C7-6D38-7D2A746AA737}"/>
              </a:ext>
            </a:extLst>
          </p:cNvPr>
          <p:cNvSpPr/>
          <p:nvPr/>
        </p:nvSpPr>
        <p:spPr>
          <a:xfrm>
            <a:off x="-5633" y="6113"/>
            <a:ext cx="1423689" cy="22472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eiryo UI" panose="020B0604030504040204" pitchFamily="50" charset="-128"/>
                <a:ea typeface="Meiryo UI" panose="020B0604030504040204" pitchFamily="50" charset="-128"/>
              </a:rPr>
              <a:t>記入例</a:t>
            </a:r>
          </a:p>
        </p:txBody>
      </p:sp>
      <p:sp>
        <p:nvSpPr>
          <p:cNvPr id="3" name="正方形/長方形 2">
            <a:extLst>
              <a:ext uri="{FF2B5EF4-FFF2-40B4-BE49-F238E27FC236}">
                <a16:creationId xmlns:a16="http://schemas.microsoft.com/office/drawing/2014/main" id="{B8EEFB24-94A9-F97C-E6C2-2B32B815D737}"/>
              </a:ext>
            </a:extLst>
          </p:cNvPr>
          <p:cNvSpPr/>
          <p:nvPr/>
        </p:nvSpPr>
        <p:spPr>
          <a:xfrm>
            <a:off x="437994"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dirty="0">
                <a:solidFill>
                  <a:schemeClr val="tx1"/>
                </a:solidFill>
                <a:latin typeface="Meiryo UI"/>
                <a:ea typeface="Meiryo UI"/>
              </a:rPr>
              <a:t>自律的かつ持続的な事業モデルの構築に向けて、現在のモデルや各主体の役割・機能における課題は何ですか？</a:t>
            </a:r>
            <a:br>
              <a:rPr lang="ja-JP" altLang="en-US" dirty="0">
                <a:solidFill>
                  <a:schemeClr val="tx1"/>
                </a:solidFill>
                <a:latin typeface="Meiryo UI"/>
                <a:ea typeface="Meiryo UI"/>
              </a:rPr>
            </a:br>
            <a:r>
              <a:rPr lang="ja-JP" dirty="0">
                <a:solidFill>
                  <a:schemeClr val="tx1"/>
                </a:solidFill>
                <a:latin typeface="Meiryo UI"/>
                <a:ea typeface="Meiryo UI"/>
              </a:rPr>
              <a:t>（フォント</a:t>
            </a:r>
            <a:r>
              <a:rPr lang="en-US" dirty="0">
                <a:solidFill>
                  <a:schemeClr val="tx1"/>
                </a:solidFill>
                <a:latin typeface="Meiryo UI"/>
                <a:ea typeface="Meiryo UI"/>
              </a:rPr>
              <a:t>12pt, </a:t>
            </a:r>
            <a:r>
              <a:rPr lang="ja-JP" dirty="0">
                <a:solidFill>
                  <a:schemeClr val="tx1"/>
                </a:solidFill>
                <a:latin typeface="Meiryo UI"/>
                <a:ea typeface="Meiryo UI"/>
              </a:rPr>
              <a:t>図は任意）</a:t>
            </a:r>
            <a:endParaRPr lang="en-US" altLang="ja-JP" dirty="0">
              <a:solidFill>
                <a:schemeClr val="tx1"/>
              </a:solidFill>
              <a:latin typeface="Meiryo UI"/>
              <a:ea typeface="Meiryo UI"/>
            </a:endParaRPr>
          </a:p>
          <a:p>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事業が１つに限らない場合は、複数ご記入ください。</a:t>
            </a:r>
            <a:endParaRPr kumimoji="1"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92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CBDCD-3F4B-C0D3-B6A4-4E1C0B02F249}"/>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3764C5AE-5D8F-3741-6739-975FFDF25B3B}"/>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3764C5AE-5D8F-3741-6739-975FFDF25B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BFFA4ED4-BF13-C9BF-7B72-C98D8041A2B5}"/>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12E9BE6F-27A1-A537-A6A4-8167C7C19ED7}"/>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r>
              <a:rPr lang="ja-JP" altLang="en-US" sz="1800" b="1" dirty="0">
                <a:latin typeface="Meiryo UI"/>
                <a:ea typeface="Meiryo UI"/>
                <a:cs typeface="Meiryo"/>
              </a:rPr>
              <a:t>基本情報記入欄（</a:t>
            </a:r>
            <a:r>
              <a:rPr lang="en-US" altLang="ja-JP" sz="1800" b="1" dirty="0">
                <a:latin typeface="Meiryo UI"/>
                <a:ea typeface="Meiryo UI"/>
                <a:cs typeface="Meiryo"/>
              </a:rPr>
              <a:t>2/2</a:t>
            </a:r>
            <a:r>
              <a:rPr lang="ja-JP" altLang="en-US" sz="1800" b="1" dirty="0">
                <a:latin typeface="Meiryo UI"/>
                <a:ea typeface="Meiryo UI"/>
                <a:cs typeface="Meiryo"/>
              </a:rPr>
              <a:t>）</a:t>
            </a:r>
            <a:r>
              <a:rPr lang="en-US" altLang="ja-JP" sz="1800" b="1" dirty="0">
                <a:latin typeface="Meiryo UI"/>
                <a:ea typeface="Meiryo UI"/>
                <a:cs typeface="Meiryo"/>
              </a:rPr>
              <a:t> - </a:t>
            </a:r>
            <a:r>
              <a:rPr lang="ja-JP" altLang="en-US" sz="1800" b="1" dirty="0">
                <a:latin typeface="Meiryo UI"/>
                <a:ea typeface="Meiryo UI"/>
                <a:cs typeface="Meiryo"/>
              </a:rPr>
              <a:t>事業概要について</a:t>
            </a:r>
            <a:endParaRPr lang="ja-JP" altLang="en-US" sz="1800" b="1" dirty="0">
              <a:latin typeface="Meiryo UI" panose="020B0604030504040204" pitchFamily="50" charset="-128"/>
              <a:ea typeface="Meiryo UI" panose="020B0604030504040204" pitchFamily="50" charset="-128"/>
              <a:cs typeface="Meiryo"/>
            </a:endParaRPr>
          </a:p>
        </p:txBody>
      </p:sp>
      <p:sp>
        <p:nvSpPr>
          <p:cNvPr id="12" name="正方形/長方形 11">
            <a:extLst>
              <a:ext uri="{FF2B5EF4-FFF2-40B4-BE49-F238E27FC236}">
                <a16:creationId xmlns:a16="http://schemas.microsoft.com/office/drawing/2014/main" id="{5C7FEDEE-ADC5-DF0C-76F7-EF5C25DD254E}"/>
              </a:ext>
            </a:extLst>
          </p:cNvPr>
          <p:cNvSpPr/>
          <p:nvPr/>
        </p:nvSpPr>
        <p:spPr>
          <a:xfrm>
            <a:off x="437994"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976D2403-78F0-C65B-F225-A03A36DB83F3}"/>
              </a:ext>
            </a:extLst>
          </p:cNvPr>
          <p:cNvSpPr/>
          <p:nvPr/>
        </p:nvSpPr>
        <p:spPr>
          <a:xfrm>
            <a:off x="437994" y="1252293"/>
            <a:ext cx="644400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latin typeface="Meiryo UI" panose="020B0604030504040204" pitchFamily="50" charset="-128"/>
                <a:ea typeface="Meiryo UI" panose="020B0604030504040204" pitchFamily="50" charset="-128"/>
              </a:rPr>
              <a:t>事業概要</a:t>
            </a:r>
          </a:p>
        </p:txBody>
      </p:sp>
      <p:sp>
        <p:nvSpPr>
          <p:cNvPr id="14" name="正方形/長方形 13">
            <a:extLst>
              <a:ext uri="{FF2B5EF4-FFF2-40B4-BE49-F238E27FC236}">
                <a16:creationId xmlns:a16="http://schemas.microsoft.com/office/drawing/2014/main" id="{A1776CDB-D0B9-22E7-9817-F84CAAF6EEE8}"/>
              </a:ext>
            </a:extLst>
          </p:cNvPr>
          <p:cNvSpPr/>
          <p:nvPr/>
        </p:nvSpPr>
        <p:spPr>
          <a:xfrm>
            <a:off x="437994"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5000"/>
              </a:lnSpc>
            </a:pPr>
            <a:r>
              <a:rPr lang="ja-JP" altLang="en-US">
                <a:solidFill>
                  <a:schemeClr val="tx1"/>
                </a:solidFill>
                <a:ea typeface="Meiryo UI"/>
                <a:cs typeface="Arial"/>
              </a:rPr>
              <a:t>応募する事業の概要をご記入ください。また、参考となる情報がまとまっている</a:t>
            </a:r>
            <a:r>
              <a:rPr lang="en-US" altLang="ja-JP">
                <a:solidFill>
                  <a:schemeClr val="tx1"/>
                </a:solidFill>
                <a:ea typeface="Meiryo UI"/>
                <a:cs typeface="Arial"/>
              </a:rPr>
              <a:t>Web</a:t>
            </a:r>
            <a:r>
              <a:rPr lang="ja-JP" altLang="en-US">
                <a:solidFill>
                  <a:schemeClr val="tx1"/>
                </a:solidFill>
                <a:ea typeface="Meiryo UI"/>
                <a:cs typeface="Arial"/>
              </a:rPr>
              <a:t>サイト等があれば、</a:t>
            </a:r>
            <a:r>
              <a:rPr lang="en-US" altLang="ja-JP">
                <a:solidFill>
                  <a:schemeClr val="tx1"/>
                </a:solidFill>
                <a:ea typeface="Meiryo UI"/>
                <a:cs typeface="Arial"/>
              </a:rPr>
              <a:t>URL</a:t>
            </a:r>
            <a:r>
              <a:rPr lang="ja-JP" altLang="en-US">
                <a:solidFill>
                  <a:schemeClr val="tx1"/>
                </a:solidFill>
                <a:ea typeface="Meiryo UI"/>
                <a:cs typeface="Arial"/>
              </a:rPr>
              <a:t>をご記入ください。 </a:t>
            </a:r>
            <a:endParaRPr lang="en-US" altLang="ja-JP">
              <a:solidFill>
                <a:schemeClr val="tx1"/>
              </a:solidFill>
              <a:ea typeface="Meiryo UI"/>
              <a:cs typeface="Arial"/>
            </a:endParaRPr>
          </a:p>
        </p:txBody>
      </p:sp>
    </p:spTree>
    <p:extLst>
      <p:ext uri="{BB962C8B-B14F-4D97-AF65-F5344CB8AC3E}">
        <p14:creationId xmlns:p14="http://schemas.microsoft.com/office/powerpoint/2010/main" val="2522420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F9CA5-60A5-2CFB-ED13-1850D3648EFB}"/>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F65B4DF5-CC1F-A414-E360-5618A37CEDD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F65B4DF5-CC1F-A414-E360-5618A37CED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F78054F8-674F-B025-208F-CE4FF67BBCC7}"/>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186E7C58-372F-193E-0ED6-7C6FD07245B1}"/>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r>
              <a:rPr lang="ja-JP" altLang="en-US" sz="1800" b="1">
                <a:latin typeface="Meiryo UI"/>
                <a:ea typeface="Meiryo UI"/>
                <a:cs typeface="Meiryo"/>
              </a:rPr>
              <a:t>以下の各設問回答に係る注意事項</a:t>
            </a:r>
            <a:endParaRPr lang="ja-JP" altLang="en-US" sz="1800" b="1">
              <a:latin typeface="Meiryo UI" panose="020B0604030504040204" pitchFamily="50" charset="-128"/>
              <a:ea typeface="Meiryo UI" panose="020B0604030504040204" pitchFamily="50" charset="-128"/>
              <a:cs typeface="Meiryo"/>
            </a:endParaRPr>
          </a:p>
        </p:txBody>
      </p:sp>
      <p:sp>
        <p:nvSpPr>
          <p:cNvPr id="12" name="正方形/長方形 11">
            <a:extLst>
              <a:ext uri="{FF2B5EF4-FFF2-40B4-BE49-F238E27FC236}">
                <a16:creationId xmlns:a16="http://schemas.microsoft.com/office/drawing/2014/main" id="{868F88A0-72CA-35F5-5AC1-200AB9E346F0}"/>
              </a:ext>
            </a:extLst>
          </p:cNvPr>
          <p:cNvSpPr/>
          <p:nvPr/>
        </p:nvSpPr>
        <p:spPr>
          <a:xfrm>
            <a:off x="439432" y="1216702"/>
            <a:ext cx="8265135" cy="4424596"/>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lnSpc>
                <a:spcPct val="105000"/>
              </a:lnSpc>
              <a:buFont typeface="Arial" panose="020B0604020202020204" pitchFamily="34" charset="0"/>
              <a:buChar char="•"/>
            </a:pPr>
            <a:r>
              <a:rPr lang="ja-JP" altLang="en-US">
                <a:solidFill>
                  <a:schemeClr val="tx1"/>
                </a:solidFill>
                <a:latin typeface="Arial"/>
                <a:ea typeface="Meiryo UI"/>
                <a:cs typeface="Arial"/>
              </a:rPr>
              <a:t>設問は全９問です。</a:t>
            </a:r>
            <a:endParaRPr lang="en-US" altLang="ja-JP">
              <a:solidFill>
                <a:schemeClr val="tx1"/>
              </a:solidFill>
              <a:latin typeface="Arial"/>
              <a:ea typeface="Meiryo UI"/>
              <a:cs typeface="Arial"/>
            </a:endParaRPr>
          </a:p>
          <a:p>
            <a:pPr marL="171450" indent="-171450">
              <a:lnSpc>
                <a:spcPct val="105000"/>
              </a:lnSpc>
              <a:buFont typeface="Arial" panose="020B0604020202020204" pitchFamily="34" charset="0"/>
              <a:buChar char="•"/>
            </a:pPr>
            <a:endParaRPr lang="en-US" altLang="ja-JP">
              <a:solidFill>
                <a:schemeClr val="tx1"/>
              </a:solidFill>
              <a:latin typeface="Arial"/>
              <a:ea typeface="Meiryo UI"/>
              <a:cs typeface="Arial"/>
            </a:endParaRPr>
          </a:p>
          <a:p>
            <a:pPr marL="171450" indent="-171450">
              <a:lnSpc>
                <a:spcPct val="105000"/>
              </a:lnSpc>
              <a:buFont typeface="Arial" panose="020B0604020202020204" pitchFamily="34" charset="0"/>
              <a:buChar char="•"/>
            </a:pPr>
            <a:r>
              <a:rPr lang="ja-JP" altLang="en-US">
                <a:solidFill>
                  <a:schemeClr val="tx1"/>
                </a:solidFill>
                <a:latin typeface="Arial"/>
                <a:ea typeface="Meiryo UI"/>
                <a:cs typeface="Arial"/>
              </a:rPr>
              <a:t>設問１</a:t>
            </a:r>
            <a:r>
              <a:rPr lang="en-US" altLang="ja-JP">
                <a:solidFill>
                  <a:schemeClr val="tx1"/>
                </a:solidFill>
                <a:latin typeface="Arial"/>
                <a:ea typeface="Meiryo UI"/>
                <a:cs typeface="Arial"/>
              </a:rPr>
              <a:t>〜</a:t>
            </a:r>
            <a:r>
              <a:rPr lang="ja-JP" altLang="en-US">
                <a:solidFill>
                  <a:schemeClr val="tx1"/>
                </a:solidFill>
                <a:latin typeface="Arial"/>
                <a:ea typeface="Meiryo UI"/>
                <a:cs typeface="Arial"/>
              </a:rPr>
              <a:t>６については本資料の後半に記入例を付しているので、記入例をよく参照の上</a:t>
            </a:r>
            <a:r>
              <a:rPr lang="ja-JP" altLang="en-US">
                <a:solidFill>
                  <a:schemeClr val="tx1"/>
                </a:solidFill>
                <a:ea typeface="Meiryo UI"/>
                <a:cs typeface="Arial"/>
              </a:rPr>
              <a:t>記入</a:t>
            </a:r>
            <a:r>
              <a:rPr lang="ja-JP" altLang="en-US">
                <a:solidFill>
                  <a:schemeClr val="tx1"/>
                </a:solidFill>
                <a:latin typeface="Arial"/>
                <a:ea typeface="Meiryo UI"/>
                <a:cs typeface="Arial"/>
              </a:rPr>
              <a:t>してください。</a:t>
            </a:r>
            <a:endParaRPr lang="en-US" altLang="ja-JP">
              <a:solidFill>
                <a:schemeClr val="tx1"/>
              </a:solidFill>
              <a:latin typeface="Arial"/>
              <a:ea typeface="Meiryo UI"/>
              <a:cs typeface="Arial"/>
            </a:endParaRPr>
          </a:p>
          <a:p>
            <a:pPr marL="171450" indent="-171450">
              <a:lnSpc>
                <a:spcPct val="105000"/>
              </a:lnSpc>
              <a:buFont typeface="Arial" panose="020B0604020202020204" pitchFamily="34" charset="0"/>
              <a:buChar char="•"/>
            </a:pPr>
            <a:endParaRPr lang="en-US" altLang="ja-JP">
              <a:solidFill>
                <a:schemeClr val="tx1"/>
              </a:solidFill>
              <a:latin typeface="Arial"/>
              <a:ea typeface="Meiryo UI"/>
              <a:cs typeface="Arial"/>
            </a:endParaRPr>
          </a:p>
          <a:p>
            <a:pPr marL="171450" indent="-171450">
              <a:lnSpc>
                <a:spcPct val="105000"/>
              </a:lnSpc>
              <a:buFont typeface="Arial" panose="020B0604020202020204" pitchFamily="34" charset="0"/>
              <a:buChar char="•"/>
            </a:pPr>
            <a:r>
              <a:rPr lang="ja-JP" altLang="en-US">
                <a:solidFill>
                  <a:schemeClr val="tx1"/>
                </a:solidFill>
                <a:latin typeface="Arial"/>
                <a:ea typeface="Meiryo UI"/>
                <a:cs typeface="Arial"/>
              </a:rPr>
              <a:t>各設問への回答がスライド一枚に収まらない場合や補足資料や</a:t>
            </a:r>
            <a:r>
              <a:rPr lang="en-US" altLang="ja-JP">
                <a:solidFill>
                  <a:schemeClr val="tx1"/>
                </a:solidFill>
                <a:latin typeface="Arial"/>
                <a:ea typeface="Meiryo UI"/>
                <a:cs typeface="Arial"/>
              </a:rPr>
              <a:t>URL</a:t>
            </a:r>
            <a:r>
              <a:rPr lang="ja-JP" altLang="en-US">
                <a:solidFill>
                  <a:schemeClr val="tx1"/>
                </a:solidFill>
                <a:latin typeface="Arial"/>
                <a:ea typeface="Meiryo UI"/>
                <a:cs typeface="Arial"/>
              </a:rPr>
              <a:t>を付記したい場合等、各設問への回答に際して必要に応じてスライドを複製し、複数枚を用いて記載することも可能です。</a:t>
            </a:r>
            <a:endParaRPr lang="en-US" altLang="ja-JP">
              <a:solidFill>
                <a:schemeClr val="tx1"/>
              </a:solidFill>
              <a:latin typeface="Arial"/>
              <a:ea typeface="Meiryo UI"/>
              <a:cs typeface="Arial"/>
            </a:endParaRPr>
          </a:p>
          <a:p>
            <a:pPr marL="171450" indent="-171450">
              <a:lnSpc>
                <a:spcPct val="105000"/>
              </a:lnSpc>
              <a:buFont typeface="Arial" panose="020B0604020202020204" pitchFamily="34" charset="0"/>
              <a:buChar char="•"/>
            </a:pPr>
            <a:endParaRPr lang="en-US" altLang="ja-JP">
              <a:solidFill>
                <a:schemeClr val="tx1"/>
              </a:solidFill>
              <a:latin typeface="Arial"/>
              <a:ea typeface="Meiryo UI"/>
              <a:cs typeface="Arial"/>
            </a:endParaRPr>
          </a:p>
          <a:p>
            <a:pPr marL="171450" indent="-171450">
              <a:lnSpc>
                <a:spcPct val="105000"/>
              </a:lnSpc>
              <a:buFont typeface="Arial" panose="020B0604020202020204" pitchFamily="34" charset="0"/>
              <a:buChar char="•"/>
            </a:pPr>
            <a:r>
              <a:rPr lang="ja-JP" altLang="en-US">
                <a:solidFill>
                  <a:schemeClr val="tx1"/>
                </a:solidFill>
                <a:latin typeface="Arial"/>
                <a:ea typeface="Meiryo UI"/>
                <a:cs typeface="Arial"/>
              </a:rPr>
              <a:t>本プログラムは、地域生活圏の形成に向けて行っている取組が現時点で高水準である応募者のみを採択するものではなく、今後高水準になり得る取組も採択するものであるので、各設問への回答に際しては、現時点での取組について過不足なく正確に記入してください。（なお採択に係る選考基準は別途公募要領も確認してください。）</a:t>
            </a:r>
            <a:endParaRPr lang="en-US" altLang="ja-JP">
              <a:solidFill>
                <a:schemeClr val="tx1"/>
              </a:solidFill>
              <a:latin typeface="Arial"/>
              <a:ea typeface="Meiryo UI"/>
              <a:cs typeface="Arial"/>
            </a:endParaRPr>
          </a:p>
          <a:p>
            <a:pPr marL="171450" indent="-171450">
              <a:lnSpc>
                <a:spcPct val="105000"/>
              </a:lnSpc>
              <a:buFont typeface="Arial" panose="020B0604020202020204" pitchFamily="34" charset="0"/>
              <a:buChar char="•"/>
            </a:pPr>
            <a:endParaRPr lang="en-US" altLang="ja-JP">
              <a:solidFill>
                <a:schemeClr val="tx1"/>
              </a:solidFill>
              <a:latin typeface="Arial"/>
              <a:ea typeface="Meiryo UI"/>
              <a:cs typeface="Arial"/>
            </a:endParaRPr>
          </a:p>
          <a:p>
            <a:pPr marL="171450" indent="-171450">
              <a:lnSpc>
                <a:spcPct val="105000"/>
              </a:lnSpc>
              <a:buFont typeface="Arial" panose="020B0604020202020204" pitchFamily="34" charset="0"/>
              <a:buChar char="•"/>
            </a:pPr>
            <a:r>
              <a:rPr lang="ja-JP" altLang="en-US">
                <a:solidFill>
                  <a:schemeClr val="tx1"/>
                </a:solidFill>
                <a:latin typeface="Arial"/>
                <a:ea typeface="Meiryo UI"/>
                <a:cs typeface="Arial"/>
              </a:rPr>
              <a:t>以下に用意している設問回答用資料以外に、適宜参考資料を別途添付して提出することも可能です。別途参考資料を提出する場合、</a:t>
            </a:r>
            <a:r>
              <a:rPr lang="en-US" altLang="ja-JP">
                <a:solidFill>
                  <a:schemeClr val="tx1"/>
                </a:solidFill>
                <a:latin typeface="Arial"/>
                <a:ea typeface="Meiryo UI"/>
                <a:cs typeface="Arial"/>
              </a:rPr>
              <a:t>zip</a:t>
            </a:r>
            <a:r>
              <a:rPr lang="ja-JP" altLang="en-US">
                <a:solidFill>
                  <a:schemeClr val="tx1"/>
                </a:solidFill>
                <a:latin typeface="Arial"/>
                <a:ea typeface="Meiryo UI"/>
                <a:cs typeface="Arial"/>
              </a:rPr>
              <a:t>ファイル形式でまとめて提出することとし、ファイル名は「〇〇［企業・団体名］</a:t>
            </a:r>
            <a:r>
              <a:rPr lang="en-US" altLang="ja-JP">
                <a:solidFill>
                  <a:schemeClr val="tx1"/>
                </a:solidFill>
                <a:latin typeface="Arial"/>
                <a:ea typeface="Meiryo UI"/>
                <a:cs typeface="Arial"/>
              </a:rPr>
              <a:t>_</a:t>
            </a:r>
            <a:r>
              <a:rPr lang="en-US" altLang="ja-JP">
                <a:solidFill>
                  <a:schemeClr val="tx1"/>
                </a:solidFill>
                <a:ea typeface="Meiryo UI"/>
                <a:cs typeface="Arial"/>
              </a:rPr>
              <a:t> R8</a:t>
            </a:r>
            <a:r>
              <a:rPr lang="ja-JP" altLang="en-US">
                <a:solidFill>
                  <a:schemeClr val="tx1"/>
                </a:solidFill>
                <a:ea typeface="Meiryo UI"/>
                <a:cs typeface="Arial"/>
              </a:rPr>
              <a:t>地域生活圏インパクト実証プログラム」としてください。なお、</a:t>
            </a:r>
            <a:r>
              <a:rPr lang="en-US" altLang="ja-JP">
                <a:solidFill>
                  <a:schemeClr val="tx1"/>
                </a:solidFill>
                <a:ea typeface="Meiryo UI"/>
                <a:cs typeface="Arial"/>
              </a:rPr>
              <a:t>zip</a:t>
            </a:r>
            <a:r>
              <a:rPr lang="ja-JP" altLang="en-US">
                <a:solidFill>
                  <a:schemeClr val="tx1"/>
                </a:solidFill>
                <a:ea typeface="Meiryo UI"/>
                <a:cs typeface="Arial"/>
              </a:rPr>
              <a:t>ファイルに閉じ込む参考資料は</a:t>
            </a:r>
            <a:r>
              <a:rPr lang="en-US" altLang="ja-JP">
                <a:solidFill>
                  <a:schemeClr val="tx1"/>
                </a:solidFill>
                <a:ea typeface="Meiryo UI"/>
                <a:cs typeface="Arial"/>
              </a:rPr>
              <a:t>pptx</a:t>
            </a:r>
            <a:r>
              <a:rPr lang="ja-JP" altLang="en-US">
                <a:solidFill>
                  <a:schemeClr val="tx1"/>
                </a:solidFill>
                <a:ea typeface="Meiryo UI"/>
                <a:cs typeface="Arial"/>
              </a:rPr>
              <a:t>書式にするようにしてください。</a:t>
            </a:r>
            <a:endParaRPr lang="en-US" altLang="ja-JP">
              <a:solidFill>
                <a:schemeClr val="tx1"/>
              </a:solidFill>
              <a:latin typeface="Arial"/>
              <a:ea typeface="Meiryo UI"/>
              <a:cs typeface="Arial"/>
            </a:endParaRPr>
          </a:p>
        </p:txBody>
      </p:sp>
    </p:spTree>
    <p:extLst>
      <p:ext uri="{BB962C8B-B14F-4D97-AF65-F5344CB8AC3E}">
        <p14:creationId xmlns:p14="http://schemas.microsoft.com/office/powerpoint/2010/main" val="1564966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DE7A1-AC78-EB78-C22D-D202310AC8AF}"/>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E2732375-92C4-7051-B571-494A9A811DA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E2732375-92C4-7051-B571-494A9A811D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137F3D3A-C7A4-0BAF-9D8C-11455D47E517}"/>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351881CB-0038-4B65-E6EA-A3B53A7013AF}"/>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a:latin typeface="Meiryo UI" panose="020B0604030504040204" pitchFamily="50" charset="-128"/>
                <a:ea typeface="Meiryo UI" panose="020B0604030504040204" pitchFamily="50" charset="-128"/>
                <a:cs typeface="Meiryo"/>
                <a:sym typeface="Meiryo"/>
              </a:rPr>
              <a:t>設問１（</a:t>
            </a:r>
            <a:r>
              <a:rPr lang="en-US" altLang="ja-JP" sz="1800" b="1">
                <a:latin typeface="Meiryo UI" panose="020B0604030504040204" pitchFamily="50" charset="-128"/>
                <a:ea typeface="Meiryo UI" panose="020B0604030504040204" pitchFamily="50" charset="-128"/>
                <a:cs typeface="Meiryo"/>
                <a:sym typeface="Meiryo"/>
              </a:rPr>
              <a:t>1/9</a:t>
            </a:r>
            <a:r>
              <a:rPr lang="ja-JP" altLang="en-US" sz="1800" b="1">
                <a:latin typeface="Meiryo UI" panose="020B0604030504040204" pitchFamily="50" charset="-128"/>
                <a:ea typeface="Meiryo UI" panose="020B0604030504040204" pitchFamily="50" charset="-128"/>
                <a:cs typeface="Meiryo"/>
                <a:sym typeface="Meiryo"/>
              </a:rPr>
              <a:t>）</a:t>
            </a:r>
          </a:p>
        </p:txBody>
      </p:sp>
      <p:sp>
        <p:nvSpPr>
          <p:cNvPr id="12" name="正方形/長方形 11">
            <a:extLst>
              <a:ext uri="{FF2B5EF4-FFF2-40B4-BE49-F238E27FC236}">
                <a16:creationId xmlns:a16="http://schemas.microsoft.com/office/drawing/2014/main" id="{68A0A560-104C-814B-9FCB-5CA0A7249D08}"/>
              </a:ext>
            </a:extLst>
          </p:cNvPr>
          <p:cNvSpPr/>
          <p:nvPr/>
        </p:nvSpPr>
        <p:spPr>
          <a:xfrm>
            <a:off x="437994"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DE2496D-79E8-258C-0EB2-E49574639A45}"/>
              </a:ext>
            </a:extLst>
          </p:cNvPr>
          <p:cNvSpPr/>
          <p:nvPr/>
        </p:nvSpPr>
        <p:spPr>
          <a:xfrm>
            <a:off x="437994" y="1252293"/>
            <a:ext cx="644400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panose="020B0604030504040204" pitchFamily="50" charset="-128"/>
                <a:ea typeface="Meiryo UI" panose="020B0604030504040204" pitchFamily="50" charset="-128"/>
              </a:rPr>
              <a:t>1.</a:t>
            </a:r>
            <a:r>
              <a:rPr lang="ja-JP" altLang="en-US" sz="1600">
                <a:latin typeface="Meiryo UI" panose="020B0604030504040204" pitchFamily="50" charset="-128"/>
                <a:ea typeface="Meiryo UI" panose="020B0604030504040204" pitchFamily="50" charset="-128"/>
              </a:rPr>
              <a:t>　</a:t>
            </a:r>
            <a:r>
              <a:rPr kumimoji="1" lang="ja-JP" altLang="en-US" sz="1600">
                <a:latin typeface="Meiryo UI" panose="020B0604030504040204" pitchFamily="50" charset="-128"/>
                <a:ea typeface="Meiryo UI" panose="020B0604030504040204" pitchFamily="50" charset="-128"/>
              </a:rPr>
              <a:t>取り組む課題とその要因</a:t>
            </a:r>
          </a:p>
        </p:txBody>
      </p:sp>
      <p:sp>
        <p:nvSpPr>
          <p:cNvPr id="14" name="正方形/長方形 13">
            <a:extLst>
              <a:ext uri="{FF2B5EF4-FFF2-40B4-BE49-F238E27FC236}">
                <a16:creationId xmlns:a16="http://schemas.microsoft.com/office/drawing/2014/main" id="{5EF65894-2C53-F976-C0E9-D0862FEBF6C9}"/>
              </a:ext>
            </a:extLst>
          </p:cNvPr>
          <p:cNvSpPr/>
          <p:nvPr/>
        </p:nvSpPr>
        <p:spPr>
          <a:xfrm>
            <a:off x="437994"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dirty="0">
                <a:solidFill>
                  <a:schemeClr val="tx1"/>
                </a:solidFill>
                <a:latin typeface="Meiryo UI"/>
                <a:ea typeface="Meiryo UI"/>
              </a:rPr>
              <a:t>暮らしに必要なサービスが持続的に実現される地域生活圏の形成に向けて、貴団体の取り組み対象となる地域には</a:t>
            </a:r>
            <a:br>
              <a:rPr lang="en-US" altLang="ja-JP" dirty="0">
                <a:solidFill>
                  <a:schemeClr val="tx1"/>
                </a:solidFill>
                <a:latin typeface="Meiryo UI"/>
                <a:ea typeface="Meiryo UI"/>
              </a:rPr>
            </a:br>
            <a:r>
              <a:rPr lang="ja-JP" altLang="en-US" dirty="0">
                <a:solidFill>
                  <a:schemeClr val="tx1"/>
                </a:solidFill>
                <a:latin typeface="Meiryo UI"/>
                <a:ea typeface="Meiryo UI"/>
              </a:rPr>
              <a:t>誰にどのような困り事が生じていますか？また、その要因はなんですか？課題とその要因をできるだけ多く挙げてください。 （フォント</a:t>
            </a:r>
            <a:r>
              <a:rPr lang="en-US" altLang="ja-JP" dirty="0">
                <a:solidFill>
                  <a:schemeClr val="tx1"/>
                </a:solidFill>
                <a:latin typeface="Meiryo UI"/>
                <a:ea typeface="Meiryo UI"/>
              </a:rPr>
              <a:t>12pt,</a:t>
            </a:r>
            <a:r>
              <a:rPr lang="ja-JP" altLang="en-US" dirty="0">
                <a:solidFill>
                  <a:schemeClr val="tx1"/>
                </a:solidFill>
                <a:latin typeface="Meiryo UI"/>
                <a:ea typeface="Meiryo UI"/>
              </a:rPr>
              <a:t> 図は任意）</a:t>
            </a:r>
            <a:endParaRPr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580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E636B-C6B4-EBAF-ED53-2963C88AA895}"/>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13599E6E-2550-C291-E500-7494D8C76010}"/>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13599E6E-2550-C291-E500-7494D8C760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810B6F02-D477-42DE-ED09-1CEDA2E0A2C4}"/>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0D30F7AC-2629-5910-4EFF-5723A5CF7692}"/>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a:latin typeface="Meiryo UI" panose="020B0604030504040204" pitchFamily="50" charset="-128"/>
                <a:ea typeface="Meiryo UI" panose="020B0604030504040204" pitchFamily="50" charset="-128"/>
                <a:cs typeface="Meiryo"/>
                <a:sym typeface="Meiryo"/>
              </a:rPr>
              <a:t>設問２（</a:t>
            </a:r>
            <a:r>
              <a:rPr lang="en-US" altLang="ja-JP" sz="1800" b="1">
                <a:latin typeface="Meiryo UI" panose="020B0604030504040204" pitchFamily="50" charset="-128"/>
                <a:ea typeface="Meiryo UI" panose="020B0604030504040204" pitchFamily="50" charset="-128"/>
                <a:cs typeface="Meiryo"/>
                <a:sym typeface="Meiryo"/>
              </a:rPr>
              <a:t>2/9</a:t>
            </a:r>
            <a:r>
              <a:rPr lang="ja-JP" altLang="en-US" sz="1800" b="1">
                <a:latin typeface="Meiryo UI" panose="020B0604030504040204" pitchFamily="50" charset="-128"/>
                <a:ea typeface="Meiryo UI" panose="020B0604030504040204" pitchFamily="50" charset="-128"/>
                <a:cs typeface="Meiryo"/>
                <a:sym typeface="Meiryo"/>
              </a:rPr>
              <a:t>）</a:t>
            </a:r>
          </a:p>
        </p:txBody>
      </p:sp>
      <p:sp>
        <p:nvSpPr>
          <p:cNvPr id="9" name="正方形/長方形 8">
            <a:extLst>
              <a:ext uri="{FF2B5EF4-FFF2-40B4-BE49-F238E27FC236}">
                <a16:creationId xmlns:a16="http://schemas.microsoft.com/office/drawing/2014/main" id="{25246E3F-2C8F-4BE7-8D26-511C99CFD7FA}"/>
              </a:ext>
            </a:extLst>
          </p:cNvPr>
          <p:cNvSpPr/>
          <p:nvPr/>
        </p:nvSpPr>
        <p:spPr>
          <a:xfrm>
            <a:off x="437994" y="1258210"/>
            <a:ext cx="540000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a:ea typeface="Meiryo UI"/>
              </a:rPr>
              <a:t>2. </a:t>
            </a:r>
            <a:r>
              <a:rPr lang="ja-JP" altLang="en-US" sz="1600">
                <a:latin typeface="Meiryo UI"/>
                <a:ea typeface="Meiryo UI"/>
              </a:rPr>
              <a:t>ステークホルダーとそれぞれの立場からみた課題・要因の関係</a:t>
            </a:r>
            <a:endParaRPr kumimoji="1" lang="ja-JP" altLang="en-US" sz="160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1CC265B3-E03F-9B86-9ECA-6B2A46B2582A}"/>
              </a:ext>
            </a:extLst>
          </p:cNvPr>
          <p:cNvSpPr/>
          <p:nvPr/>
        </p:nvSpPr>
        <p:spPr>
          <a:xfrm>
            <a:off x="437994" y="2530929"/>
            <a:ext cx="8280000"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40E06B82-9AB6-5B9B-9308-FE9D238D975B}"/>
              </a:ext>
            </a:extLst>
          </p:cNvPr>
          <p:cNvSpPr/>
          <p:nvPr/>
        </p:nvSpPr>
        <p:spPr>
          <a:xfrm>
            <a:off x="437994" y="1531525"/>
            <a:ext cx="8280000"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dirty="0">
                <a:solidFill>
                  <a:schemeClr val="tx1"/>
                </a:solidFill>
                <a:latin typeface="Meiryo UI"/>
                <a:ea typeface="Meiryo UI"/>
              </a:rPr>
              <a:t>課題に関して関係するステークホルダーとそれぞれの立場からみた課題や要因の関係を図示してください。</a:t>
            </a:r>
            <a:endParaRPr lang="en-US" altLang="ja-JP" dirty="0">
              <a:solidFill>
                <a:schemeClr val="tx1"/>
              </a:solidFill>
              <a:latin typeface="Meiryo UI"/>
              <a:ea typeface="Meiryo UI"/>
            </a:endParaRPr>
          </a:p>
          <a:p>
            <a:r>
              <a:rPr lang="ja-JP" altLang="en-US" dirty="0">
                <a:solidFill>
                  <a:schemeClr val="tx1"/>
                </a:solidFill>
                <a:latin typeface="Meiryo UI"/>
                <a:ea typeface="Meiryo UI"/>
              </a:rPr>
              <a:t>（フォント</a:t>
            </a:r>
            <a:r>
              <a:rPr lang="en-US" altLang="ja-JP" dirty="0">
                <a:solidFill>
                  <a:schemeClr val="tx1"/>
                </a:solidFill>
                <a:latin typeface="Meiryo UI"/>
                <a:ea typeface="Meiryo UI"/>
              </a:rPr>
              <a:t>12pt, </a:t>
            </a:r>
            <a:r>
              <a:rPr lang="ja-JP" altLang="en-US" dirty="0">
                <a:solidFill>
                  <a:schemeClr val="tx1"/>
                </a:solidFill>
                <a:latin typeface="Meiryo UI"/>
                <a:ea typeface="Meiryo UI"/>
              </a:rPr>
              <a:t>図は必須）</a:t>
            </a:r>
            <a:endParaRPr lang="en-US" altLang="ja-JP" dirty="0">
              <a:solidFill>
                <a:schemeClr val="tx1"/>
              </a:solidFill>
              <a:latin typeface="Meiryo UI"/>
              <a:ea typeface="Meiryo UI"/>
            </a:endParaRPr>
          </a:p>
          <a:p>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課題や要因が１つに限らない場合は、複数ご記入ください。</a:t>
            </a:r>
          </a:p>
        </p:txBody>
      </p:sp>
    </p:spTree>
    <p:extLst>
      <p:ext uri="{BB962C8B-B14F-4D97-AF65-F5344CB8AC3E}">
        <p14:creationId xmlns:p14="http://schemas.microsoft.com/office/powerpoint/2010/main" val="412495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F7AEB-728C-32BB-AB84-6EE2873F707F}"/>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87C91F35-C34D-1BEF-5E5B-762C08CAFAC9}"/>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87C91F35-C34D-1BEF-5E5B-762C08CAFA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F6805FC9-98A6-1FCA-0501-AE16835B37E4}"/>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C4A6B2E0-6679-EA4B-615B-44FA09D1472A}"/>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a:latin typeface="Meiryo UI" panose="020B0604030504040204" pitchFamily="50" charset="-128"/>
                <a:ea typeface="Meiryo UI" panose="020B0604030504040204" pitchFamily="50" charset="-128"/>
                <a:cs typeface="Meiryo"/>
                <a:sym typeface="Meiryo"/>
              </a:rPr>
              <a:t>設問３（</a:t>
            </a:r>
            <a:r>
              <a:rPr lang="en-US" altLang="ja-JP" sz="1800" b="1">
                <a:latin typeface="Meiryo UI" panose="020B0604030504040204" pitchFamily="50" charset="-128"/>
                <a:ea typeface="Meiryo UI" panose="020B0604030504040204" pitchFamily="50" charset="-128"/>
                <a:cs typeface="Meiryo"/>
                <a:sym typeface="Meiryo"/>
              </a:rPr>
              <a:t>3/9</a:t>
            </a:r>
            <a:r>
              <a:rPr lang="ja-JP" altLang="en-US" sz="1800" b="1">
                <a:latin typeface="Meiryo UI" panose="020B0604030504040204" pitchFamily="50" charset="-128"/>
                <a:ea typeface="Meiryo UI" panose="020B0604030504040204" pitchFamily="50" charset="-128"/>
                <a:cs typeface="Meiryo"/>
                <a:sym typeface="Meiryo"/>
              </a:rPr>
              <a:t>）</a:t>
            </a:r>
          </a:p>
        </p:txBody>
      </p:sp>
      <p:sp>
        <p:nvSpPr>
          <p:cNvPr id="9" name="正方形/長方形 8">
            <a:extLst>
              <a:ext uri="{FF2B5EF4-FFF2-40B4-BE49-F238E27FC236}">
                <a16:creationId xmlns:a16="http://schemas.microsoft.com/office/drawing/2014/main" id="{6725B3FF-FB66-5EBA-2D5A-B502B944065F}"/>
              </a:ext>
            </a:extLst>
          </p:cNvPr>
          <p:cNvSpPr/>
          <p:nvPr/>
        </p:nvSpPr>
        <p:spPr>
          <a:xfrm>
            <a:off x="437995" y="1258210"/>
            <a:ext cx="540000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panose="020B0604030504040204" pitchFamily="50" charset="-128"/>
                <a:ea typeface="Meiryo UI" panose="020B0604030504040204" pitchFamily="50" charset="-128"/>
              </a:rPr>
              <a:t>3.</a:t>
            </a:r>
            <a:r>
              <a:rPr lang="ja-JP" altLang="en-US" sz="1600">
                <a:latin typeface="Meiryo UI" panose="020B0604030504040204" pitchFamily="50" charset="-128"/>
                <a:ea typeface="Meiryo UI" panose="020B0604030504040204" pitchFamily="50" charset="-128"/>
              </a:rPr>
              <a:t> 課題解決に向けた取組</a:t>
            </a:r>
            <a:endParaRPr kumimoji="1" lang="ja-JP" altLang="en-US" sz="160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1E516985-1F0F-D260-6885-EA5979ACEA2D}"/>
              </a:ext>
            </a:extLst>
          </p:cNvPr>
          <p:cNvSpPr/>
          <p:nvPr/>
        </p:nvSpPr>
        <p:spPr>
          <a:xfrm>
            <a:off x="437994"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A8C44B01-3E8C-28DB-A1D8-64E443F3DFBA}"/>
              </a:ext>
            </a:extLst>
          </p:cNvPr>
          <p:cNvSpPr/>
          <p:nvPr/>
        </p:nvSpPr>
        <p:spPr>
          <a:xfrm>
            <a:off x="459609"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dirty="0">
                <a:solidFill>
                  <a:schemeClr val="tx1"/>
                </a:solidFill>
                <a:latin typeface="Meiryo UI"/>
                <a:ea typeface="Meiryo UI"/>
              </a:rPr>
              <a:t>暮らしに必要なサービスが持続的に提供される地域生活圏の形成に向けて、地域経営主体として</a:t>
            </a:r>
            <a:r>
              <a:rPr lang="ja-JP" altLang="ja-JP" dirty="0">
                <a:solidFill>
                  <a:schemeClr val="tx1"/>
                </a:solidFill>
                <a:latin typeface="Meiryo UI"/>
                <a:ea typeface="Meiryo UI"/>
              </a:rPr>
              <a:t>どのような</a:t>
            </a:r>
            <a:r>
              <a:rPr lang="ja-JP" altLang="en-US" dirty="0">
                <a:solidFill>
                  <a:schemeClr val="tx1"/>
                </a:solidFill>
                <a:latin typeface="Meiryo UI"/>
                <a:ea typeface="Meiryo UI"/>
              </a:rPr>
              <a:t>事業やサービス</a:t>
            </a:r>
            <a:r>
              <a:rPr lang="ja-JP" altLang="ja-JP" dirty="0">
                <a:solidFill>
                  <a:schemeClr val="tx1"/>
                </a:solidFill>
                <a:latin typeface="Meiryo UI"/>
                <a:ea typeface="Meiryo UI"/>
              </a:rPr>
              <a:t>を実現</a:t>
            </a:r>
            <a:r>
              <a:rPr lang="ja-JP" altLang="en-US" dirty="0">
                <a:solidFill>
                  <a:schemeClr val="tx1"/>
                </a:solidFill>
                <a:latin typeface="Meiryo UI"/>
                <a:ea typeface="Meiryo UI"/>
              </a:rPr>
              <a:t>していますか？（フォント</a:t>
            </a:r>
            <a:r>
              <a:rPr lang="en-US" altLang="ja-JP" dirty="0">
                <a:solidFill>
                  <a:schemeClr val="tx1"/>
                </a:solidFill>
                <a:latin typeface="Meiryo UI"/>
                <a:ea typeface="Meiryo UI"/>
              </a:rPr>
              <a:t>12pt, </a:t>
            </a:r>
            <a:r>
              <a:rPr lang="ja-JP" altLang="en-US" dirty="0">
                <a:solidFill>
                  <a:schemeClr val="tx1"/>
                </a:solidFill>
                <a:latin typeface="Meiryo UI"/>
                <a:ea typeface="Meiryo UI"/>
              </a:rPr>
              <a:t>図は任意）</a:t>
            </a:r>
            <a:endParaRPr lang="en-US" altLang="ja-JP" dirty="0">
              <a:solidFill>
                <a:schemeClr val="tx1"/>
              </a:solidFill>
              <a:latin typeface="Meiryo UI"/>
              <a:ea typeface="Meiryo UI"/>
            </a:endParaRPr>
          </a:p>
          <a:p>
            <a:r>
              <a:rPr lang="ja-JP" altLang="en-US" dirty="0">
                <a:solidFill>
                  <a:schemeClr val="tx1"/>
                </a:solidFill>
                <a:latin typeface="Meiryo UI"/>
                <a:ea typeface="Meiryo UI"/>
              </a:rPr>
              <a:t>なお、すでに所属地域内外の他企業・自治体等との連携実績がある場合には、その点も明記してください。</a:t>
            </a:r>
            <a:endParaRPr lang="en-US" altLang="ja-JP" dirty="0">
              <a:solidFill>
                <a:schemeClr val="tx1"/>
              </a:solidFill>
              <a:latin typeface="Meiryo UI"/>
              <a:ea typeface="Meiryo UI"/>
            </a:endParaRPr>
          </a:p>
          <a:p>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事業やサービスが１つに限らない場合は、複数ご記入ください。</a:t>
            </a:r>
          </a:p>
        </p:txBody>
      </p:sp>
    </p:spTree>
    <p:extLst>
      <p:ext uri="{BB962C8B-B14F-4D97-AF65-F5344CB8AC3E}">
        <p14:creationId xmlns:p14="http://schemas.microsoft.com/office/powerpoint/2010/main" val="272255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9077-319C-48D4-E3CB-4CFA60D9D657}"/>
            </a:ext>
          </a:extLst>
        </p:cNvPr>
        <p:cNvGrpSpPr/>
        <p:nvPr/>
      </p:nvGrpSpPr>
      <p:grpSpPr>
        <a:xfrm>
          <a:off x="0" y="0"/>
          <a:ext cx="0" cy="0"/>
          <a:chOff x="0" y="0"/>
          <a:chExt cx="0" cy="0"/>
        </a:xfrm>
      </p:grpSpPr>
      <p:graphicFrame>
        <p:nvGraphicFramePr>
          <p:cNvPr id="59" name="think-cell data - do not delete" hidden="1">
            <a:extLst>
              <a:ext uri="{FF2B5EF4-FFF2-40B4-BE49-F238E27FC236}">
                <a16:creationId xmlns:a16="http://schemas.microsoft.com/office/drawing/2014/main" id="{5C4957BA-501B-9A60-2AF9-A29F5F3CA40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03" imgH="503" progId="TCLayout.ActiveDocument.1">
                  <p:embed/>
                </p:oleObj>
              </mc:Choice>
              <mc:Fallback>
                <p:oleObj name="think-cellスライド" r:id="rId3" imgW="503" imgH="503" progId="TCLayout.ActiveDocument.1">
                  <p:embed/>
                  <p:pic>
                    <p:nvPicPr>
                      <p:cNvPr id="59" name="think-cell data - do not delete" hidden="1">
                        <a:extLst>
                          <a:ext uri="{FF2B5EF4-FFF2-40B4-BE49-F238E27FC236}">
                            <a16:creationId xmlns:a16="http://schemas.microsoft.com/office/drawing/2014/main" id="{5C4957BA-501B-9A60-2AF9-A29F5F3CA4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Google Shape;441;p23">
            <a:extLst>
              <a:ext uri="{FF2B5EF4-FFF2-40B4-BE49-F238E27FC236}">
                <a16:creationId xmlns:a16="http://schemas.microsoft.com/office/drawing/2014/main" id="{110DE2C5-8438-08EE-6C57-CDAABE649CE9}"/>
              </a:ext>
            </a:extLst>
          </p:cNvPr>
          <p:cNvSpPr txBox="1">
            <a:spLocks noGrp="1"/>
          </p:cNvSpPr>
          <p:nvPr/>
        </p:nvSpPr>
        <p:spPr>
          <a:xfrm>
            <a:off x="525477" y="269432"/>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endParaRPr lang="ja-JP" altLang="en-US" sz="1800" b="1">
              <a:latin typeface="Meiryo UI" panose="020B0604030504040204" pitchFamily="34" charset="-128"/>
              <a:ea typeface="Meiryo UI" panose="020B0604030504040204" pitchFamily="34" charset="-128"/>
              <a:cs typeface="Meiryo"/>
              <a:sym typeface="Meiryo"/>
            </a:endParaRPr>
          </a:p>
        </p:txBody>
      </p:sp>
      <p:sp>
        <p:nvSpPr>
          <p:cNvPr id="6" name="Google Shape;441;p23">
            <a:extLst>
              <a:ext uri="{FF2B5EF4-FFF2-40B4-BE49-F238E27FC236}">
                <a16:creationId xmlns:a16="http://schemas.microsoft.com/office/drawing/2014/main" id="{99133793-A4B9-EE7A-55BE-A9DBFE0A43F8}"/>
              </a:ext>
            </a:extLst>
          </p:cNvPr>
          <p:cNvSpPr txBox="1">
            <a:spLocks noGrp="1"/>
          </p:cNvSpPr>
          <p:nvPr/>
        </p:nvSpPr>
        <p:spPr>
          <a:xfrm>
            <a:off x="525476" y="265729"/>
            <a:ext cx="8415323" cy="801600"/>
          </a:xfrm>
          <a:prstGeom prst="rect">
            <a:avLst/>
          </a:prstGeom>
          <a:noFill/>
          <a:ln>
            <a:noFill/>
          </a:ln>
        </p:spPr>
        <p:txBody>
          <a:bodyPr spcFirstLastPara="1" wrap="square" lIns="91350" tIns="45675" rIns="91350" bIns="4567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400" b="0" i="0" u="none" strike="noStrike" cap="none">
                <a:solidFill>
                  <a:srgbClr val="222A35"/>
                </a:solidFill>
                <a:latin typeface="UD Digi Kyokasho NK-R" panose="02020400000000000000" pitchFamily="18" charset="-128"/>
                <a:ea typeface="UD Digi Kyokasho NK-R" panose="02020400000000000000" pitchFamily="18" charset="-128"/>
                <a:cs typeface="Arial"/>
                <a:sym typeface="Arial"/>
              </a:defRPr>
            </a:lvl1pPr>
            <a:lvl2pPr marR="0" lvl="1"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050" b="0" i="0" u="none" strike="noStrike" cap="none">
                <a:solidFill>
                  <a:srgbClr val="000000"/>
                </a:solidFill>
                <a:latin typeface="Arial"/>
                <a:ea typeface="Arial"/>
                <a:cs typeface="Arial"/>
                <a:sym typeface="Arial"/>
              </a:defRPr>
            </a:lvl9pPr>
          </a:lstStyle>
          <a:p>
            <a:pPr algn="l">
              <a:buClr>
                <a:schemeClr val="dk1"/>
              </a:buClr>
            </a:pPr>
            <a:r>
              <a:rPr lang="ja-JP" altLang="en-US" sz="1800" b="1">
                <a:latin typeface="Meiryo UI" panose="020B0604030504040204" pitchFamily="50" charset="-128"/>
                <a:ea typeface="Meiryo UI" panose="020B0604030504040204" pitchFamily="50" charset="-128"/>
                <a:cs typeface="Meiryo"/>
                <a:sym typeface="Meiryo"/>
              </a:rPr>
              <a:t>設問４（</a:t>
            </a:r>
            <a:r>
              <a:rPr lang="en-US" altLang="ja-JP" sz="1800" b="1">
                <a:latin typeface="Meiryo UI" panose="020B0604030504040204" pitchFamily="50" charset="-128"/>
                <a:ea typeface="Meiryo UI" panose="020B0604030504040204" pitchFamily="50" charset="-128"/>
                <a:cs typeface="Meiryo"/>
                <a:sym typeface="Meiryo"/>
              </a:rPr>
              <a:t>4/9</a:t>
            </a:r>
            <a:r>
              <a:rPr lang="ja-JP" altLang="en-US" sz="1800" b="1">
                <a:latin typeface="Meiryo UI" panose="020B0604030504040204" pitchFamily="50" charset="-128"/>
                <a:ea typeface="Meiryo UI" panose="020B0604030504040204" pitchFamily="50" charset="-128"/>
                <a:cs typeface="Meiryo"/>
                <a:sym typeface="Meiryo"/>
              </a:rPr>
              <a:t>）</a:t>
            </a:r>
          </a:p>
        </p:txBody>
      </p:sp>
      <p:sp>
        <p:nvSpPr>
          <p:cNvPr id="9" name="正方形/長方形 8">
            <a:extLst>
              <a:ext uri="{FF2B5EF4-FFF2-40B4-BE49-F238E27FC236}">
                <a16:creationId xmlns:a16="http://schemas.microsoft.com/office/drawing/2014/main" id="{73682819-5584-A5CD-C7D5-75B4497C7EE8}"/>
              </a:ext>
            </a:extLst>
          </p:cNvPr>
          <p:cNvSpPr/>
          <p:nvPr/>
        </p:nvSpPr>
        <p:spPr>
          <a:xfrm>
            <a:off x="437995" y="1258210"/>
            <a:ext cx="3916290" cy="270913"/>
          </a:xfrm>
          <a:prstGeom prst="rect">
            <a:avLst/>
          </a:prstGeom>
          <a:solidFill>
            <a:srgbClr val="58B53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a:latin typeface="Meiryo UI" panose="020B0604030504040204" pitchFamily="50" charset="-128"/>
                <a:ea typeface="Meiryo UI" panose="020B0604030504040204" pitchFamily="50" charset="-128"/>
              </a:rPr>
              <a:t>4.</a:t>
            </a:r>
            <a:r>
              <a:rPr lang="ja-JP" altLang="en-US" sz="1600">
                <a:latin typeface="Meiryo UI" panose="020B0604030504040204" pitchFamily="50" charset="-128"/>
                <a:ea typeface="Meiryo UI" panose="020B0604030504040204" pitchFamily="50" charset="-128"/>
              </a:rPr>
              <a:t>　</a:t>
            </a:r>
            <a:r>
              <a:rPr lang="ja-JP" altLang="en-US" sz="1600">
                <a:latin typeface="Meiryo UI"/>
                <a:ea typeface="Meiryo UI"/>
              </a:rPr>
              <a:t>創出したいインパクトと目指す姿</a:t>
            </a:r>
            <a:endParaRPr kumimoji="1" lang="ja-JP" altLang="en-US" sz="160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E875A831-03E0-2030-1ED1-6D263E8ED196}"/>
              </a:ext>
            </a:extLst>
          </p:cNvPr>
          <p:cNvSpPr/>
          <p:nvPr/>
        </p:nvSpPr>
        <p:spPr>
          <a:xfrm>
            <a:off x="437994" y="2530929"/>
            <a:ext cx="8265135" cy="3714750"/>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13E22AC4-318B-2A74-4DCF-47093DC9151E}"/>
              </a:ext>
            </a:extLst>
          </p:cNvPr>
          <p:cNvSpPr/>
          <p:nvPr/>
        </p:nvSpPr>
        <p:spPr>
          <a:xfrm>
            <a:off x="437994" y="1531525"/>
            <a:ext cx="8265135" cy="99940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ja-JP" dirty="0">
                <a:solidFill>
                  <a:schemeClr val="tx1"/>
                </a:solidFill>
                <a:latin typeface="Meiryo UI"/>
                <a:ea typeface="Meiryo UI"/>
              </a:rPr>
              <a:t>地域の持続性を高めるために、</a:t>
            </a:r>
            <a:r>
              <a:rPr lang="ja-JP" altLang="en-US" dirty="0">
                <a:solidFill>
                  <a:schemeClr val="tx1"/>
                </a:solidFill>
                <a:latin typeface="Meiryo UI"/>
                <a:ea typeface="Meiryo UI"/>
              </a:rPr>
              <a:t>地域経営主体として、どのようなインパクトを</a:t>
            </a:r>
            <a:r>
              <a:rPr lang="ja-JP" altLang="ja-JP" dirty="0">
                <a:solidFill>
                  <a:schemeClr val="tx1"/>
                </a:solidFill>
                <a:latin typeface="Meiryo UI"/>
                <a:ea typeface="Meiryo UI"/>
              </a:rPr>
              <a:t>創出</a:t>
            </a:r>
            <a:r>
              <a:rPr lang="ja-JP" altLang="en-US" dirty="0">
                <a:solidFill>
                  <a:schemeClr val="tx1"/>
                </a:solidFill>
                <a:latin typeface="Meiryo UI"/>
                <a:ea typeface="Meiryo UI"/>
              </a:rPr>
              <a:t>し、どのような状態になることを目指しています</a:t>
            </a:r>
            <a:r>
              <a:rPr lang="ja-JP" altLang="ja-JP" dirty="0">
                <a:solidFill>
                  <a:schemeClr val="tx1"/>
                </a:solidFill>
                <a:latin typeface="Meiryo UI"/>
                <a:ea typeface="Meiryo UI"/>
              </a:rPr>
              <a:t>か</a:t>
            </a:r>
            <a:r>
              <a:rPr lang="ja-JP" altLang="en-US" dirty="0">
                <a:solidFill>
                  <a:schemeClr val="tx1"/>
                </a:solidFill>
                <a:latin typeface="Meiryo UI"/>
                <a:ea typeface="Meiryo UI"/>
              </a:rPr>
              <a:t>？</a:t>
            </a:r>
            <a:r>
              <a:rPr kumimoji="1" lang="ja-JP" altLang="en-US" dirty="0">
                <a:solidFill>
                  <a:schemeClr val="tx1"/>
                </a:solidFill>
                <a:latin typeface="Meiryo UI"/>
                <a:ea typeface="Meiryo UI"/>
              </a:rPr>
              <a:t>地域生活圏の形成に向けたインパクト（ウェルビーイング、つながり・共創、暮らしを支えるサービス群の構築、ネイチャーポジティブ、レジリエンス、経済活性化）のうち、取組による創出したいインパクトを次頁を参照しつつ選択（複数選択可）し、併せてその具体的な内容を説明してください。 </a:t>
            </a:r>
            <a:r>
              <a:rPr lang="ja-JP" altLang="en-US" dirty="0">
                <a:solidFill>
                  <a:schemeClr val="tx1"/>
                </a:solidFill>
                <a:latin typeface="Meiryo UI"/>
                <a:ea typeface="Meiryo UI"/>
              </a:rPr>
              <a:t>（フォント</a:t>
            </a:r>
            <a:r>
              <a:rPr lang="en-US" altLang="ja-JP" dirty="0">
                <a:solidFill>
                  <a:schemeClr val="tx1"/>
                </a:solidFill>
                <a:latin typeface="Meiryo UI"/>
                <a:ea typeface="Meiryo UI"/>
              </a:rPr>
              <a:t>12pt, </a:t>
            </a:r>
            <a:r>
              <a:rPr lang="ja-JP" altLang="en-US" dirty="0">
                <a:solidFill>
                  <a:schemeClr val="tx1"/>
                </a:solidFill>
                <a:latin typeface="Meiryo UI"/>
                <a:ea typeface="Meiryo UI"/>
              </a:rPr>
              <a:t>図は任意）</a:t>
            </a:r>
            <a:endParaRPr lang="ja-JP" altLang="en-US" strike="sngStrike"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795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0CCBD-B007-61CE-A624-203E7387921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8F8C3F2-4827-DC0C-4FB8-6F648162B147}"/>
              </a:ext>
            </a:extLst>
          </p:cNvPr>
          <p:cNvSpPr txBox="1"/>
          <p:nvPr/>
        </p:nvSpPr>
        <p:spPr>
          <a:xfrm>
            <a:off x="525780" y="491522"/>
            <a:ext cx="8415223" cy="276999"/>
          </a:xfrm>
          <a:prstGeom prst="rect">
            <a:avLst/>
          </a:prstGeom>
          <a:noFill/>
        </p:spPr>
        <p:txBody>
          <a:bodyPr wrap="square" lIns="0" tIns="0" rIns="0" bIns="0">
            <a:spAutoFit/>
          </a:bodyPr>
          <a:lstStyle/>
          <a:p>
            <a:pPr algn="l"/>
            <a:r>
              <a:rPr lang="ja-JP" altLang="en-US" sz="1800" b="1">
                <a:latin typeface="Meiryo UI" panose="020B0604030504040204" pitchFamily="50" charset="-128"/>
                <a:ea typeface="Meiryo UI" panose="020B0604030504040204" pitchFamily="50" charset="-128"/>
              </a:rPr>
              <a:t>地域生活圏におけるインパクト分類・目指したい状態・活動の例</a:t>
            </a:r>
          </a:p>
        </p:txBody>
      </p:sp>
      <p:graphicFrame>
        <p:nvGraphicFramePr>
          <p:cNvPr id="3" name="Table 2">
            <a:extLst>
              <a:ext uri="{FF2B5EF4-FFF2-40B4-BE49-F238E27FC236}">
                <a16:creationId xmlns:a16="http://schemas.microsoft.com/office/drawing/2014/main" id="{D8EE4C17-9146-95AC-312A-124D8A23169B}"/>
              </a:ext>
            </a:extLst>
          </p:cNvPr>
          <p:cNvGraphicFramePr>
            <a:graphicFrameLocks noGrp="1"/>
          </p:cNvGraphicFramePr>
          <p:nvPr>
            <p:extLst>
              <p:ext uri="{D42A27DB-BD31-4B8C-83A1-F6EECF244321}">
                <p14:modId xmlns:p14="http://schemas.microsoft.com/office/powerpoint/2010/main" val="1042854310"/>
              </p:ext>
            </p:extLst>
          </p:nvPr>
        </p:nvGraphicFramePr>
        <p:xfrm>
          <a:off x="525780" y="1107338"/>
          <a:ext cx="8027376" cy="5120640"/>
        </p:xfrm>
        <a:graphic>
          <a:graphicData uri="http://schemas.openxmlformats.org/drawingml/2006/table">
            <a:tbl>
              <a:tblPr/>
              <a:tblGrid>
                <a:gridCol w="1947454">
                  <a:extLst>
                    <a:ext uri="{9D8B030D-6E8A-4147-A177-3AD203B41FA5}">
                      <a16:colId xmlns:a16="http://schemas.microsoft.com/office/drawing/2014/main" val="20000"/>
                    </a:ext>
                  </a:extLst>
                </a:gridCol>
                <a:gridCol w="1811383">
                  <a:extLst>
                    <a:ext uri="{9D8B030D-6E8A-4147-A177-3AD203B41FA5}">
                      <a16:colId xmlns:a16="http://schemas.microsoft.com/office/drawing/2014/main" val="20001"/>
                    </a:ext>
                  </a:extLst>
                </a:gridCol>
                <a:gridCol w="1889760">
                  <a:extLst>
                    <a:ext uri="{9D8B030D-6E8A-4147-A177-3AD203B41FA5}">
                      <a16:colId xmlns:a16="http://schemas.microsoft.com/office/drawing/2014/main" val="20003"/>
                    </a:ext>
                  </a:extLst>
                </a:gridCol>
                <a:gridCol w="2378779">
                  <a:extLst>
                    <a:ext uri="{9D8B030D-6E8A-4147-A177-3AD203B41FA5}">
                      <a16:colId xmlns:a16="http://schemas.microsoft.com/office/drawing/2014/main" val="20004"/>
                    </a:ext>
                  </a:extLst>
                </a:gridCol>
              </a:tblGrid>
              <a:tr h="457200">
                <a:tc>
                  <a:txBody>
                    <a:bodyPr/>
                    <a:lstStyle/>
                    <a:p>
                      <a:pPr algn="ctr">
                        <a:buNone/>
                      </a:pPr>
                      <a:r>
                        <a:rPr lang="ja-JP" altLang="en-US" sz="1000" b="1">
                          <a:solidFill>
                            <a:schemeClr val="bg1"/>
                          </a:solidFill>
                          <a:latin typeface="Meiryo UI" panose="020B0604030504040204" pitchFamily="50" charset="-128"/>
                          <a:ea typeface="Meiryo UI" panose="020B0604030504040204" pitchFamily="50" charset="-128"/>
                        </a:rPr>
                        <a:t>地域生活圏におけるインパクト分類</a:t>
                      </a:r>
                    </a:p>
                  </a:txBody>
                  <a:tcPr marL="45720" marR="45720" marT="22860" marB="22860" anchor="ctr">
                    <a:lnL>
                      <a:noFill/>
                    </a:lnL>
                    <a:lnR>
                      <a:noFill/>
                    </a:lnR>
                    <a:lnT>
                      <a:noFill/>
                    </a:lnT>
                    <a:lnB>
                      <a:noFill/>
                    </a:lnB>
                    <a:solidFill>
                      <a:srgbClr val="58B52F"/>
                    </a:solidFill>
                  </a:tcPr>
                </a:tc>
                <a:tc>
                  <a:txBody>
                    <a:bodyPr/>
                    <a:lstStyle/>
                    <a:p>
                      <a:pPr algn="ctr">
                        <a:buNone/>
                      </a:pPr>
                      <a:r>
                        <a:rPr lang="ja-JP" altLang="en-US" sz="1000" b="1">
                          <a:solidFill>
                            <a:schemeClr val="bg1"/>
                          </a:solidFill>
                          <a:latin typeface="Meiryo UI" panose="020B0604030504040204" pitchFamily="50" charset="-128"/>
                          <a:ea typeface="Meiryo UI" panose="020B0604030504040204" pitchFamily="50" charset="-128"/>
                        </a:rPr>
                        <a:t>目指したい状態の例</a:t>
                      </a:r>
                      <a:endParaRPr lang="en-US" altLang="ja-JP" sz="1000" b="1">
                        <a:solidFill>
                          <a:schemeClr val="bg1"/>
                        </a:solidFill>
                        <a:latin typeface="Meiryo UI" panose="020B0604030504040204" pitchFamily="50" charset="-128"/>
                        <a:ea typeface="Meiryo UI" panose="020B0604030504040204" pitchFamily="50" charset="-128"/>
                      </a:endParaRPr>
                    </a:p>
                  </a:txBody>
                  <a:tcPr marL="45720" marR="45720" marT="22860" marB="22860" anchor="ctr">
                    <a:lnL>
                      <a:noFill/>
                    </a:lnL>
                    <a:lnR>
                      <a:noFill/>
                    </a:lnR>
                    <a:lnT>
                      <a:noFill/>
                    </a:lnT>
                    <a:lnB>
                      <a:noFill/>
                    </a:lnB>
                    <a:solidFill>
                      <a:srgbClr val="58B52F"/>
                    </a:solidFill>
                  </a:tcPr>
                </a:tc>
                <a:tc>
                  <a:txBody>
                    <a:bodyPr/>
                    <a:lstStyle/>
                    <a:p>
                      <a:pPr algn="ctr">
                        <a:buNone/>
                      </a:pPr>
                      <a:r>
                        <a:rPr lang="ja-JP" altLang="en-US" sz="1000" b="1">
                          <a:solidFill>
                            <a:schemeClr val="bg1"/>
                          </a:solidFill>
                          <a:latin typeface="Meiryo UI" panose="020B0604030504040204" pitchFamily="50" charset="-128"/>
                          <a:ea typeface="Meiryo UI" panose="020B0604030504040204" pitchFamily="50" charset="-128"/>
                        </a:rPr>
                        <a:t>地域課題解決のために</a:t>
                      </a:r>
                      <a:endParaRPr lang="en-US" altLang="ja-JP" sz="1000" b="1">
                        <a:solidFill>
                          <a:schemeClr val="bg1"/>
                        </a:solidFill>
                        <a:latin typeface="Meiryo UI" panose="020B0604030504040204" pitchFamily="50" charset="-128"/>
                        <a:ea typeface="Meiryo UI" panose="020B0604030504040204" pitchFamily="50" charset="-128"/>
                      </a:endParaRPr>
                    </a:p>
                    <a:p>
                      <a:pPr algn="ctr">
                        <a:buNone/>
                      </a:pPr>
                      <a:r>
                        <a:rPr lang="ja-JP" altLang="en-US" sz="1000" b="1">
                          <a:solidFill>
                            <a:schemeClr val="bg1"/>
                          </a:solidFill>
                          <a:latin typeface="Meiryo UI" panose="020B0604030504040204" pitchFamily="50" charset="-128"/>
                          <a:ea typeface="Meiryo UI" panose="020B0604030504040204" pitchFamily="50" charset="-128"/>
                        </a:rPr>
                        <a:t>各主体がそれぞれに行う活動例</a:t>
                      </a:r>
                    </a:p>
                  </a:txBody>
                  <a:tcPr marL="45720" marR="45720" marT="22860" marB="22860" anchor="ctr">
                    <a:lnL>
                      <a:noFill/>
                    </a:lnL>
                    <a:lnR>
                      <a:noFill/>
                    </a:lnR>
                    <a:lnT>
                      <a:noFill/>
                    </a:lnT>
                    <a:lnB>
                      <a:noFill/>
                    </a:lnB>
                    <a:solidFill>
                      <a:srgbClr val="58B52F"/>
                    </a:solidFill>
                  </a:tcPr>
                </a:tc>
                <a:tc>
                  <a:txBody>
                    <a:bodyPr/>
                    <a:lstStyle/>
                    <a:p>
                      <a:pPr algn="ctr">
                        <a:buNone/>
                      </a:pPr>
                      <a:r>
                        <a:rPr lang="ja-JP" altLang="en-US" sz="1000" b="1">
                          <a:solidFill>
                            <a:schemeClr val="bg1"/>
                          </a:solidFill>
                          <a:latin typeface="Meiryo UI" panose="020B0604030504040204" pitchFamily="50" charset="-128"/>
                          <a:ea typeface="Meiryo UI" panose="020B0604030504040204" pitchFamily="50" charset="-128"/>
                        </a:rPr>
                        <a:t>地域課題解決のために</a:t>
                      </a:r>
                      <a:endParaRPr lang="en-US" altLang="ja-JP" sz="1000" b="1">
                        <a:solidFill>
                          <a:schemeClr val="bg1"/>
                        </a:solidFill>
                        <a:latin typeface="Meiryo UI" panose="020B0604030504040204" pitchFamily="50" charset="-128"/>
                        <a:ea typeface="Meiryo UI" panose="020B0604030504040204" pitchFamily="50" charset="-128"/>
                      </a:endParaRPr>
                    </a:p>
                    <a:p>
                      <a:pPr algn="ctr">
                        <a:buNone/>
                      </a:pPr>
                      <a:r>
                        <a:rPr lang="ja-JP" altLang="en-US" sz="1000" b="1">
                          <a:solidFill>
                            <a:schemeClr val="bg1"/>
                          </a:solidFill>
                          <a:latin typeface="Meiryo UI" panose="020B0604030504040204" pitchFamily="50" charset="-128"/>
                          <a:ea typeface="Meiryo UI" panose="020B0604030504040204" pitchFamily="50" charset="-128"/>
                        </a:rPr>
                        <a:t>関係主体と連携して行う活動例</a:t>
                      </a:r>
                      <a:endParaRPr lang="en-US" altLang="ja-JP" sz="1000" b="1">
                        <a:solidFill>
                          <a:schemeClr val="bg1"/>
                        </a:solidFill>
                        <a:latin typeface="Meiryo UI" panose="020B0604030504040204" pitchFamily="50" charset="-128"/>
                        <a:ea typeface="Meiryo UI" panose="020B0604030504040204" pitchFamily="50" charset="-128"/>
                      </a:endParaRPr>
                    </a:p>
                  </a:txBody>
                  <a:tcPr marL="45720" marR="45720" marT="22860" marB="22860" anchor="ctr">
                    <a:lnL>
                      <a:noFill/>
                    </a:lnL>
                    <a:lnR>
                      <a:noFill/>
                    </a:lnR>
                    <a:lnT>
                      <a:noFill/>
                    </a:lnT>
                    <a:lnB>
                      <a:noFill/>
                    </a:lnB>
                    <a:solidFill>
                      <a:srgbClr val="58B52F"/>
                    </a:solidFill>
                  </a:tcPr>
                </a:tc>
                <a:extLst>
                  <a:ext uri="{0D108BD9-81ED-4DB2-BD59-A6C34878D82A}">
                    <a16:rowId xmlns:a16="http://schemas.microsoft.com/office/drawing/2014/main" val="10000"/>
                  </a:ext>
                </a:extLst>
              </a:tr>
              <a:tr h="777240">
                <a:tc>
                  <a:txBody>
                    <a:bodyPr/>
                    <a:lstStyle/>
                    <a:p>
                      <a:pPr algn="ctr">
                        <a:buNone/>
                      </a:pPr>
                      <a:r>
                        <a:rPr lang="ja-JP" altLang="en-US" sz="1100" b="1" dirty="0">
                          <a:solidFill>
                            <a:schemeClr val="tx1"/>
                          </a:solidFill>
                          <a:latin typeface="Meiryo UI" panose="020B0604030504040204" pitchFamily="50" charset="-128"/>
                          <a:ea typeface="Meiryo UI" panose="020B0604030504040204" pitchFamily="50" charset="-128"/>
                        </a:rPr>
                        <a:t>暮らしを支えるサービス群の構築</a:t>
                      </a:r>
                    </a:p>
                  </a:txBody>
                  <a:tcPr marL="45720" marR="45720" marT="22860" marB="2286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rPr>
                        <a:t>交通サービスの確保</a:t>
                      </a:r>
                      <a:endParaRPr lang="en-US" altLang="ja-JP" sz="900" dirty="0">
                        <a:solidFill>
                          <a:schemeClr val="tx1"/>
                        </a:solidFill>
                        <a:latin typeface="Meiryo UI" panose="020B0604030504040204" pitchFamily="50" charset="-128"/>
                        <a:ea typeface="Meiryo UI" panose="020B0604030504040204" pitchFamily="50" charset="-128"/>
                      </a:endParaRPr>
                    </a:p>
                    <a:p>
                      <a:pPr marL="160000" indent="-160000">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rPr>
                        <a:t>日常の購買機会の確保</a:t>
                      </a:r>
                      <a:endParaRPr lang="en-US" altLang="ja-JP" sz="900" dirty="0">
                        <a:solidFill>
                          <a:schemeClr val="tx1"/>
                        </a:solidFill>
                        <a:latin typeface="Meiryo UI" panose="020B0604030504040204" pitchFamily="50" charset="-128"/>
                        <a:ea typeface="Meiryo UI" panose="020B0604030504040204" pitchFamily="50" charset="-128"/>
                      </a:endParaRPr>
                    </a:p>
                    <a:p>
                      <a:pPr marL="160000" indent="-160000">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rPr>
                        <a:t>医療へのアクセス向上</a:t>
                      </a:r>
                      <a:endParaRPr lang="en-US" altLang="ja-JP" sz="900" dirty="0">
                        <a:solidFill>
                          <a:schemeClr val="tx1"/>
                        </a:solidFill>
                        <a:latin typeface="Meiryo UI" panose="020B0604030504040204" pitchFamily="50" charset="-128"/>
                        <a:ea typeface="Meiryo UI" panose="020B0604030504040204" pitchFamily="50" charset="-128"/>
                      </a:endParaRPr>
                    </a:p>
                    <a:p>
                      <a:pPr marL="160000" indent="-160000">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rPr>
                        <a:t>耕作放棄地の発生防止</a:t>
                      </a:r>
                      <a:endParaRPr lang="en-US" altLang="ja-JP" sz="900" dirty="0">
                        <a:solidFill>
                          <a:schemeClr val="tx1"/>
                        </a:solidFill>
                        <a:latin typeface="Meiryo UI" panose="020B0604030504040204" pitchFamily="50" charset="-128"/>
                        <a:ea typeface="Meiryo UI" panose="020B0604030504040204" pitchFamily="50" charset="-128"/>
                      </a:endParaRPr>
                    </a:p>
                  </a:txBody>
                  <a:tcPr marL="45720" marR="45720" marT="22860" marB="2286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rPr>
                        <a:t>地域交通の在り方を検討する場の提供</a:t>
                      </a:r>
                      <a:endParaRPr lang="en-US" altLang="ja-JP" sz="900" dirty="0">
                        <a:solidFill>
                          <a:schemeClr val="tx1"/>
                        </a:solidFill>
                        <a:latin typeface="Meiryo UI" panose="020B0604030504040204" pitchFamily="50" charset="-128"/>
                        <a:ea typeface="Meiryo UI" panose="020B0604030504040204" pitchFamily="50" charset="-128"/>
                      </a:endParaRPr>
                    </a:p>
                    <a:p>
                      <a:pPr marL="160000" indent="-160000">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rPr>
                        <a:t>移動販売サービスの運用</a:t>
                      </a:r>
                    </a:p>
                    <a:p>
                      <a:pPr marL="160000" indent="-160000">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rPr>
                        <a:t>遠隔医療サービスの運用</a:t>
                      </a:r>
                    </a:p>
                    <a:p>
                      <a:pPr marL="160000" indent="-160000">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rPr>
                        <a:t>ＩＣＴ技術の導入</a:t>
                      </a:r>
                    </a:p>
                  </a:txBody>
                  <a:tcPr marL="45720" marR="45720" marT="22860" marB="2286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marR="0" lvl="0" indent="-160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ja-JP" altLang="en-US" sz="900" dirty="0">
                          <a:solidFill>
                            <a:schemeClr val="tx1"/>
                          </a:solidFill>
                          <a:latin typeface="Meiryo UI" panose="020B0604030504040204" pitchFamily="50" charset="-128"/>
                          <a:ea typeface="Meiryo UI" panose="020B0604030504040204" pitchFamily="50" charset="-128"/>
                        </a:rPr>
                        <a:t>デマンド交通実施のための交通事業者とアプリ会社との調整</a:t>
                      </a:r>
                      <a:endParaRPr lang="en-US" altLang="ja-JP" sz="900" dirty="0">
                        <a:solidFill>
                          <a:schemeClr val="tx1"/>
                        </a:solidFill>
                        <a:latin typeface="Meiryo UI" panose="020B0604030504040204" pitchFamily="50" charset="-128"/>
                        <a:ea typeface="Meiryo UI" panose="020B0604030504040204" pitchFamily="50" charset="-128"/>
                      </a:endParaRPr>
                    </a:p>
                    <a:p>
                      <a:pPr marL="160000" indent="-160000">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rPr>
                        <a:t>小売り事業者との調整</a:t>
                      </a:r>
                      <a:endParaRPr lang="en-US" altLang="ja-JP" sz="900" dirty="0">
                        <a:solidFill>
                          <a:schemeClr val="tx1"/>
                        </a:solidFill>
                        <a:latin typeface="Meiryo UI" panose="020B0604030504040204" pitchFamily="50" charset="-128"/>
                        <a:ea typeface="Meiryo UI" panose="020B0604030504040204" pitchFamily="50" charset="-128"/>
                      </a:endParaRPr>
                    </a:p>
                    <a:p>
                      <a:pPr marL="160000" marR="0" lvl="0" indent="-160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ja-JP" altLang="en-US" sz="900" dirty="0">
                          <a:solidFill>
                            <a:schemeClr val="tx1"/>
                          </a:solidFill>
                          <a:latin typeface="Meiryo UI" panose="020B0604030504040204" pitchFamily="50" charset="-128"/>
                          <a:ea typeface="Meiryo UI" panose="020B0604030504040204" pitchFamily="50" charset="-128"/>
                        </a:rPr>
                        <a:t>医療機関、モビリティ企業との調整</a:t>
                      </a:r>
                    </a:p>
                    <a:p>
                      <a:pPr marL="160000" marR="0" lvl="0" indent="-160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ja-JP" altLang="en-US" sz="900" dirty="0">
                          <a:solidFill>
                            <a:schemeClr val="tx1"/>
                          </a:solidFill>
                          <a:latin typeface="Meiryo UI" panose="020B0604030504040204" pitchFamily="50" charset="-128"/>
                          <a:ea typeface="Meiryo UI" panose="020B0604030504040204" pitchFamily="50" charset="-128"/>
                        </a:rPr>
                        <a:t>農業法人とテック企業の調整</a:t>
                      </a:r>
                    </a:p>
                  </a:txBody>
                  <a:tcPr marL="45720" marR="45720" marT="22860" marB="2286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5223709"/>
                  </a:ext>
                </a:extLst>
              </a:tr>
              <a:tr h="777240">
                <a:tc>
                  <a:txBody>
                    <a:bodyPr/>
                    <a:lstStyle/>
                    <a:p>
                      <a:pPr algn="ctr">
                        <a:buNone/>
                      </a:pPr>
                      <a:r>
                        <a:rPr lang="ja-JP" altLang="en-US" sz="1100" b="1" dirty="0">
                          <a:solidFill>
                            <a:schemeClr val="tx1"/>
                          </a:solidFill>
                          <a:latin typeface="Meiryo UI" panose="020B0604030504040204" pitchFamily="50" charset="-128"/>
                          <a:ea typeface="Meiryo UI" panose="020B0604030504040204" pitchFamily="50" charset="-128"/>
                        </a:rPr>
                        <a:t>つながり・共創</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関係人口の増加</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住民参加の活性化</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企業・自治体・住民の共創促進</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地域への信頼醸成</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体験プログラム・現地ツアー</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対話の場・WSの定例開催</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共創PJの組成・伴走</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取組・成果の発信</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関係人口と地域側のマッチング</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住民合意形成のファシリテート</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自治体・住民・企業の三者対話</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共創コンソーシアムの事務局運営</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7901554"/>
                  </a:ext>
                </a:extLst>
              </a:tr>
              <a:tr h="777240">
                <a:tc>
                  <a:txBody>
                    <a:bodyPr/>
                    <a:lstStyle/>
                    <a:p>
                      <a:pPr algn="ctr">
                        <a:buNone/>
                      </a:pPr>
                      <a:r>
                        <a:rPr lang="ja-JP" altLang="en-US" sz="1100" b="1" dirty="0">
                          <a:solidFill>
                            <a:schemeClr val="tx1"/>
                          </a:solidFill>
                          <a:latin typeface="Meiryo UI" panose="020B0604030504040204" pitchFamily="50" charset="-128"/>
                          <a:ea typeface="Meiryo UI" panose="020B0604030504040204" pitchFamily="50" charset="-128"/>
                        </a:rPr>
                        <a:t>経済活性化</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地域所得向上</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地域内消費拡大</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雇用創出</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地域内投資拡大・資金循環促進</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産品の高付加価値化・販路開拓</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地域内消費の仕組み運営</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創業・事業承継の伴走</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地域企業への投融資</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域内調達・販路の事業者間調整</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自治体施策と民間事業の整合調整</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創業支援に向けた関係者調整</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金融機関・自治体・事業者の資金協議</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77240">
                <a:tc>
                  <a:txBody>
                    <a:bodyPr/>
                    <a:lstStyle/>
                    <a:p>
                      <a:pPr algn="ctr">
                        <a:buNone/>
                      </a:pPr>
                      <a:r>
                        <a:rPr lang="ja-JP" altLang="en-US" sz="1100" b="1">
                          <a:solidFill>
                            <a:schemeClr val="tx1"/>
                          </a:solidFill>
                          <a:latin typeface="Meiryo UI" panose="020B0604030504040204" pitchFamily="50" charset="-128"/>
                          <a:ea typeface="Meiryo UI" panose="020B0604030504040204" pitchFamily="50" charset="-128"/>
                        </a:rPr>
                        <a:t>ウェルビーイング</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健康寿命の延伸</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多様な就業機会の創出</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地域人材の育成・定着</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教育機会の拡充</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健康づくり・介護予防の実施</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副業・兼業のマッチング</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リスキリング研修の実施</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探究学習・地域教育の提供</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保健・福祉部門と事業者の調整</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企業・自治体の就労連携調整</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地域人材の確保・定着の協議</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教育機関・企業・自治体の協議</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777240">
                <a:tc>
                  <a:txBody>
                    <a:bodyPr/>
                    <a:lstStyle/>
                    <a:p>
                      <a:pPr algn="ctr">
                        <a:buNone/>
                      </a:pPr>
                      <a:r>
                        <a:rPr lang="ja-JP" altLang="en-US" sz="1100" b="1">
                          <a:solidFill>
                            <a:schemeClr val="tx1"/>
                          </a:solidFill>
                          <a:latin typeface="Meiryo UI" panose="020B0604030504040204" pitchFamily="50" charset="-128"/>
                          <a:ea typeface="Meiryo UI" panose="020B0604030504040204" pitchFamily="50" charset="-128"/>
                        </a:rPr>
                        <a:t>自然循環</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森林・里山の再生</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生物多様性の回復</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炭素吸収源の増加</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資源循環率向上</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間伐・植林・里山整備</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生物多様性のモニタリング</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森林クレジットの創出・取引</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資源循環の仕組み構築</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環境部門・林業者・企業の協議会</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流域・里山単位の関係者合意形成</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金融機関と環境価値の調整</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資源循環の事業者間連携調整</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085199"/>
                  </a:ext>
                </a:extLst>
              </a:tr>
              <a:tr h="777240">
                <a:tc>
                  <a:txBody>
                    <a:bodyPr/>
                    <a:lstStyle/>
                    <a:p>
                      <a:pPr algn="ctr">
                        <a:buNone/>
                      </a:pPr>
                      <a:r>
                        <a:rPr lang="ja-JP" altLang="en-US" sz="1100" b="1">
                          <a:solidFill>
                            <a:schemeClr val="tx1"/>
                          </a:solidFill>
                          <a:latin typeface="Meiryo UI" panose="020B0604030504040204" pitchFamily="50" charset="-128"/>
                          <a:ea typeface="Meiryo UI" panose="020B0604030504040204" pitchFamily="50" charset="-128"/>
                        </a:rPr>
                        <a:t>レジリエンス</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交通・物流の維持高度化</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再エネ・分散電源導入</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デジタルインフラ整備</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防災インフラ強化</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共同配送・乗合の運行</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分散電源・再エネの導入運用</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デジタル基盤の整備・利活用</a:t>
                      </a:r>
                    </a:p>
                    <a:p>
                      <a:pPr marL="160000" indent="-160000">
                        <a:buFont typeface="Arial" panose="020B0604020202020204" pitchFamily="34" charset="0"/>
                        <a:buChar char="•"/>
                      </a:pPr>
                      <a:r>
                        <a:rPr lang="ja-JP" altLang="en-US" sz="900">
                          <a:latin typeface="Meiryo UI" panose="020B0604030504040204" pitchFamily="50" charset="-128"/>
                          <a:ea typeface="Meiryo UI" panose="020B0604030504040204" pitchFamily="50" charset="-128"/>
                        </a:rPr>
                        <a:t>防災計画の策定・訓練</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交通事業者間の運行調整</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金融機関を交えたインフラ投資調整</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自治体・事業者のインフラ整備調整</a:t>
                      </a:r>
                    </a:p>
                    <a:p>
                      <a:pPr marL="160000" indent="-160000">
                        <a:buFont typeface="Arial" panose="020B0604020202020204" pitchFamily="34" charset="0"/>
                        <a:buChar char="•"/>
                      </a:pPr>
                      <a:r>
                        <a:rPr lang="ja-JP" altLang="en-US" sz="900" dirty="0">
                          <a:latin typeface="Meiryo UI" panose="020B0604030504040204" pitchFamily="50" charset="-128"/>
                          <a:ea typeface="Meiryo UI" panose="020B0604030504040204" pitchFamily="50" charset="-128"/>
                        </a:rPr>
                        <a:t>防災部門と事業者のBCP連携協議</a:t>
                      </a:r>
                    </a:p>
                  </a:txBody>
                  <a:tcPr marL="45720" marR="45720" marT="22860" marB="22860"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0006"/>
                  </a:ext>
                </a:extLst>
              </a:tr>
            </a:tbl>
          </a:graphicData>
        </a:graphic>
      </p:graphicFrame>
      <p:sp>
        <p:nvSpPr>
          <p:cNvPr id="4" name="テキスト ボックス 3">
            <a:extLst>
              <a:ext uri="{FF2B5EF4-FFF2-40B4-BE49-F238E27FC236}">
                <a16:creationId xmlns:a16="http://schemas.microsoft.com/office/drawing/2014/main" id="{23197992-19FE-61B1-B797-532B828FC243}"/>
              </a:ext>
            </a:extLst>
          </p:cNvPr>
          <p:cNvSpPr txBox="1"/>
          <p:nvPr/>
        </p:nvSpPr>
        <p:spPr>
          <a:xfrm>
            <a:off x="352445" y="6566795"/>
            <a:ext cx="8027377" cy="246221"/>
          </a:xfrm>
          <a:prstGeom prst="rect">
            <a:avLst/>
          </a:prstGeom>
          <a:solidFill>
            <a:schemeClr val="bg1"/>
          </a:solidFill>
        </p:spPr>
        <p:txBody>
          <a:bodyPr wrap="square" lIns="91440" tIns="45720" rIns="91440" bIns="45720" rtlCol="0" anchor="t">
            <a:spAutoFit/>
          </a:bodyPr>
          <a:lstStyle/>
          <a:p>
            <a:r>
              <a:rPr kumimoji="1" lang="en-US" altLang="ja-JP" sz="1000">
                <a:solidFill>
                  <a:srgbClr val="FF0000"/>
                </a:solidFill>
              </a:rPr>
              <a:t>※</a:t>
            </a:r>
            <a:r>
              <a:rPr kumimoji="1" lang="ja-JP" altLang="en-US" sz="1000">
                <a:solidFill>
                  <a:srgbClr val="FF0000"/>
                </a:solidFill>
              </a:rPr>
              <a:t>上記表の記載は例であり、各項目の各要素が必ず紐づくことを示すものではありません。</a:t>
            </a:r>
          </a:p>
        </p:txBody>
      </p:sp>
    </p:spTree>
    <p:extLst>
      <p:ext uri="{BB962C8B-B14F-4D97-AF65-F5344CB8AC3E}">
        <p14:creationId xmlns:p14="http://schemas.microsoft.com/office/powerpoint/2010/main" val="39631362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88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Simple Ligh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6abd62-d720-44e7-b4f2-8705132d0682">
      <Terms xmlns="http://schemas.microsoft.com/office/infopath/2007/PartnerControls"/>
    </lcf76f155ced4ddcb4097134ff3c332f>
    <TaxCatchAll xmlns="b6433352-6c41-4ab4-9bc4-825c985e5cf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9035CCF3708542A00B708BE87A3600" ma:contentTypeVersion="12" ma:contentTypeDescription="新しいドキュメントを作成します。" ma:contentTypeScope="" ma:versionID="54250f063e5269aaabdf6f23a446cf7d">
  <xsd:schema xmlns:xsd="http://www.w3.org/2001/XMLSchema" xmlns:xs="http://www.w3.org/2001/XMLSchema" xmlns:p="http://schemas.microsoft.com/office/2006/metadata/properties" xmlns:ns2="1d6abd62-d720-44e7-b4f2-8705132d0682" xmlns:ns3="b6433352-6c41-4ab4-9bc4-825c985e5cf0" targetNamespace="http://schemas.microsoft.com/office/2006/metadata/properties" ma:root="true" ma:fieldsID="d5aa114bfd19b53141b7fd1f9e1a7654" ns2:_="" ns3:_="">
    <xsd:import namespace="1d6abd62-d720-44e7-b4f2-8705132d0682"/>
    <xsd:import namespace="b6433352-6c41-4ab4-9bc4-825c985e5cf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6abd62-d720-44e7-b4f2-8705132d06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5a215088-4f32-47fd-847f-bcd01e6b5aa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433352-6c41-4ab4-9bc4-825c985e5cf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a971ad-effa-4f41-9b63-658248e1a5d1}" ma:internalName="TaxCatchAll" ma:showField="CatchAllData" ma:web="b6433352-6c41-4ab4-9bc4-825c985e5c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01BDA8-D0B7-4D6E-9329-E61AB8B8C9C4}">
  <ds:schemaRefs>
    <ds:schemaRef ds:uri="http://schemas.microsoft.com/sharepoint/v3/contenttype/forms"/>
  </ds:schemaRefs>
</ds:datastoreItem>
</file>

<file path=customXml/itemProps2.xml><?xml version="1.0" encoding="utf-8"?>
<ds:datastoreItem xmlns:ds="http://schemas.openxmlformats.org/officeDocument/2006/customXml" ds:itemID="{BAFF5AFC-5660-4A6D-945A-E29C4C72EB99}">
  <ds:schemaRefs>
    <ds:schemaRef ds:uri="1d6abd62-d720-44e7-b4f2-8705132d0682"/>
    <ds:schemaRef ds:uri="b6433352-6c41-4ab4-9bc4-825c985e5c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C37443F-3C30-4794-8791-8EDED81F81D5}">
  <ds:schemaRefs>
    <ds:schemaRef ds:uri="1d6abd62-d720-44e7-b4f2-8705132d0682"/>
    <ds:schemaRef ds:uri="b6433352-6c41-4ab4-9bc4-825c985e5c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Words>3889</Words>
  <PresentationFormat>On-screen Show (4:3)</PresentationFormat>
  <Paragraphs>243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0x0101004A9035CCF3708542A00B708BE87A3600</vt:lpwstr>
  </property>
  <property fmtid="{D5CDD505-2E9C-101B-9397-08002B2CF9AE}" pid="3" name="MediaServiceImageTags">
    <vt:lpwstr/>
  </property>
</Properties>
</file>