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98" r:id="rId1"/>
  </p:sldMasterIdLst>
  <p:notesMasterIdLst>
    <p:notesMasterId r:id="rId3"/>
  </p:notesMasterIdLst>
  <p:handoutMasterIdLst>
    <p:handoutMasterId r:id="rId4"/>
  </p:handoutMasterIdLst>
  <p:sldIdLst>
    <p:sldId id="123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0F0"/>
    <a:srgbClr val="02AAD6"/>
    <a:srgbClr val="FF0000"/>
    <a:srgbClr val="FFFFCC"/>
    <a:srgbClr val="FE937E"/>
    <a:srgbClr val="FF99CC"/>
    <a:srgbClr val="FFCCFF"/>
    <a:srgbClr val="DAEDEF"/>
    <a:srgbClr val="BBE0E3"/>
    <a:srgbClr val="DA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333" autoAdjust="0"/>
  </p:normalViewPr>
  <p:slideViewPr>
    <p:cSldViewPr showGuides="1">
      <p:cViewPr varScale="1">
        <p:scale>
          <a:sx n="102" d="100"/>
          <a:sy n="102" d="100"/>
        </p:scale>
        <p:origin x="1260" y="126"/>
      </p:cViewPr>
      <p:guideLst>
        <p:guide orient="horz" pos="213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62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19413" cy="495300"/>
          </a:xfrm>
          <a:prstGeom prst="rect">
            <a:avLst/>
          </a:prstGeom>
        </p:spPr>
        <p:txBody>
          <a:bodyPr vert="horz" lIns="87483" tIns="43742" rIns="87483" bIns="4374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841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4" y="2"/>
            <a:ext cx="2919412" cy="495300"/>
          </a:xfrm>
          <a:prstGeom prst="rect">
            <a:avLst/>
          </a:prstGeom>
        </p:spPr>
        <p:txBody>
          <a:bodyPr vert="horz" lIns="87483" tIns="43742" rIns="87483" bIns="43742" rtlCol="0"/>
          <a:lstStyle>
            <a:lvl1pPr algn="r">
              <a:defRPr sz="1100"/>
            </a:lvl1pPr>
          </a:lstStyle>
          <a:p>
            <a:fld id="{AE08B4A1-F20C-4BFE-8941-77DC0895110D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842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371018"/>
            <a:ext cx="2919413" cy="495300"/>
          </a:xfrm>
          <a:prstGeom prst="rect">
            <a:avLst/>
          </a:prstGeom>
        </p:spPr>
        <p:txBody>
          <a:bodyPr vert="horz" lIns="87483" tIns="43742" rIns="87483" bIns="4374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843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4" y="9371018"/>
            <a:ext cx="2919412" cy="495300"/>
          </a:xfrm>
          <a:prstGeom prst="rect">
            <a:avLst/>
          </a:prstGeom>
        </p:spPr>
        <p:txBody>
          <a:bodyPr vert="horz" lIns="87483" tIns="43742" rIns="87483" bIns="43742" rtlCol="0" anchor="b"/>
          <a:lstStyle>
            <a:lvl1pPr algn="r">
              <a:defRPr sz="1100"/>
            </a:lvl1pPr>
          </a:lstStyle>
          <a:p>
            <a:fld id="{C96629F4-12F2-4070-942C-03E5CFA02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386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2919413" cy="493713"/>
          </a:xfrm>
          <a:prstGeom prst="rect">
            <a:avLst/>
          </a:prstGeom>
        </p:spPr>
        <p:txBody>
          <a:bodyPr vert="horz" lIns="87483" tIns="43742" rIns="87483" bIns="4374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834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4" y="8"/>
            <a:ext cx="2919412" cy="493713"/>
          </a:xfrm>
          <a:prstGeom prst="rect">
            <a:avLst/>
          </a:prstGeom>
        </p:spPr>
        <p:txBody>
          <a:bodyPr vert="horz" lIns="87483" tIns="43742" rIns="87483" bIns="43742" rtlCol="0"/>
          <a:lstStyle>
            <a:lvl1pPr algn="r">
              <a:defRPr sz="1100"/>
            </a:lvl1pPr>
          </a:lstStyle>
          <a:p>
            <a:fld id="{D6A784D8-A5BA-462B-B66B-E1B842411311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1835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83" tIns="43742" rIns="87483" bIns="43742" rtlCol="0" anchor="ctr"/>
          <a:lstStyle/>
          <a:p>
            <a:endParaRPr lang="ja-JP" altLang="en-US"/>
          </a:p>
        </p:txBody>
      </p:sp>
      <p:sp>
        <p:nvSpPr>
          <p:cNvPr id="1836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2"/>
            <a:ext cx="5389563" cy="4440237"/>
          </a:xfrm>
          <a:prstGeom prst="rect">
            <a:avLst/>
          </a:prstGeom>
        </p:spPr>
        <p:txBody>
          <a:bodyPr vert="horz" lIns="87483" tIns="43742" rIns="87483" bIns="4374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837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8" y="9371013"/>
            <a:ext cx="2919413" cy="493712"/>
          </a:xfrm>
          <a:prstGeom prst="rect">
            <a:avLst/>
          </a:prstGeom>
        </p:spPr>
        <p:txBody>
          <a:bodyPr vert="horz" lIns="87483" tIns="43742" rIns="87483" bIns="4374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838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4" y="9371013"/>
            <a:ext cx="2919412" cy="493712"/>
          </a:xfrm>
          <a:prstGeom prst="rect">
            <a:avLst/>
          </a:prstGeom>
        </p:spPr>
        <p:txBody>
          <a:bodyPr vert="horz" lIns="87483" tIns="43742" rIns="87483" bIns="43742" rtlCol="0" anchor="b"/>
          <a:lstStyle>
            <a:lvl1pPr algn="r">
              <a:defRPr sz="1100"/>
            </a:lvl1pPr>
          </a:lstStyle>
          <a:p>
            <a:fld id="{67AB2AD7-0F5A-4CE2-A2AF-E02EC30737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3655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四角形 12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78" name="四角形 13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279" name="四角形 13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80228" tIns="40115" rIns="80228" bIns="40115" rtlCol="0" anchor="b"/>
          <a:lstStyle>
            <a:lvl1pPr algn="r">
              <a:defRPr sz="1100"/>
            </a:lvl1pPr>
          </a:lstStyle>
          <a:p>
            <a:fld id="{3402422A-A786-42D7-AA38-5674067C3882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35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07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50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ABBB8-1B37-4EDE-AB58-23ABD3D7DA2E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0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412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64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6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2A2E2-E138-4DD8-A388-4FC000A2AA78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6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6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40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70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7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21594-C3BB-4B2E-877B-BE09E2438BC8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7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7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373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1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C94D6-4CF4-41AA-B756-6318DD8F0DC9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70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2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5B4DB-1287-4D49-85F7-C10645BD4B3B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2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2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355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2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2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18819-2C13-4888-BE32-D296D42CD555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2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2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275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3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3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3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9241C-88AF-4A38-81B4-4C323BDA4D0F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3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3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521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4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5991C-A111-42E7-A15A-ADEB1D93B688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4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4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686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7773F-CE7C-4467-9E5E-A16D82E7D74A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04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50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5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5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D43BD-6287-4ECE-B870-97491CD2E2CE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07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5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55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5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DBE8C-807E-4035-B292-7BAE752832BC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6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6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163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50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0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fld id="{E2EADF4D-78C8-4BE2-8FE1-B10FF19AA33D}" type="datetime1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150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504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fld id="{1856ABB2-73AC-4B0C-AC0F-68C286A990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547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/>
          <p:cNvCxnSpPr/>
          <p:nvPr/>
        </p:nvCxnSpPr>
        <p:spPr>
          <a:xfrm>
            <a:off x="0" y="476672"/>
            <a:ext cx="9906000" cy="0"/>
          </a:xfrm>
          <a:prstGeom prst="line">
            <a:avLst/>
          </a:prstGeom>
          <a:ln w="76200">
            <a:solidFill>
              <a:srgbClr val="AEE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245997" y="569540"/>
            <a:ext cx="1168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/>
              <a:t>（技術イメージ）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314069" y="4857127"/>
            <a:ext cx="2547938" cy="17396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b="1" dirty="0">
                <a:solidFill>
                  <a:srgbClr val="002060"/>
                </a:solidFill>
              </a:rPr>
              <a:t>技術がイメージできる図・写真等</a:t>
            </a:r>
            <a:endParaRPr kumimoji="1" lang="en-US" altLang="ja-JP" sz="11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100" b="1" dirty="0" err="1">
                <a:solidFill>
                  <a:srgbClr val="002060"/>
                </a:solidFill>
              </a:rPr>
              <a:t>を</a:t>
            </a:r>
            <a:r>
              <a:rPr lang="ja-JP" altLang="en-US" b="1" dirty="0" err="1">
                <a:solidFill>
                  <a:srgbClr val="002060"/>
                </a:solidFill>
              </a:rPr>
              <a:t>貼</a:t>
            </a:r>
            <a:r>
              <a:rPr lang="ja-JP" altLang="en-US" b="1" dirty="0">
                <a:solidFill>
                  <a:srgbClr val="002060"/>
                </a:solidFill>
              </a:rPr>
              <a:t>付けて</a:t>
            </a:r>
            <a:r>
              <a:rPr kumimoji="1" lang="ja-JP" altLang="en-US" sz="1100" b="1" dirty="0">
                <a:solidFill>
                  <a:srgbClr val="002060"/>
                </a:solidFill>
              </a:rPr>
              <a:t>下さい。</a:t>
            </a:r>
            <a:endParaRPr kumimoji="1" lang="en-US" altLang="ja-JP" sz="1100" b="1" dirty="0">
              <a:solidFill>
                <a:srgbClr val="002060"/>
              </a:solidFill>
            </a:endParaRPr>
          </a:p>
          <a:p>
            <a:pPr algn="ctr"/>
            <a:endParaRPr lang="en-US" altLang="ja-JP" b="1" dirty="0">
              <a:solidFill>
                <a:srgbClr val="002060"/>
              </a:solidFill>
            </a:endParaRPr>
          </a:p>
          <a:p>
            <a:pPr algn="ctr"/>
            <a:endParaRPr kumimoji="1" lang="en-US" altLang="ja-JP" sz="1100" b="1" dirty="0">
              <a:solidFill>
                <a:srgbClr val="00206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301006" y="2923824"/>
            <a:ext cx="2545191" cy="1738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b="1" dirty="0">
                <a:solidFill>
                  <a:srgbClr val="002060"/>
                </a:solidFill>
              </a:rPr>
              <a:t>技術がイメージできる図・写真等</a:t>
            </a:r>
            <a:endParaRPr kumimoji="1" lang="en-US" altLang="ja-JP" sz="11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100" b="1" dirty="0" err="1">
                <a:solidFill>
                  <a:srgbClr val="002060"/>
                </a:solidFill>
              </a:rPr>
              <a:t>を</a:t>
            </a:r>
            <a:r>
              <a:rPr lang="ja-JP" altLang="en-US" b="1" dirty="0" err="1">
                <a:solidFill>
                  <a:srgbClr val="002060"/>
                </a:solidFill>
              </a:rPr>
              <a:t>貼</a:t>
            </a:r>
            <a:r>
              <a:rPr lang="ja-JP" altLang="en-US" b="1" dirty="0">
                <a:solidFill>
                  <a:srgbClr val="002060"/>
                </a:solidFill>
              </a:rPr>
              <a:t>付けて</a:t>
            </a:r>
            <a:r>
              <a:rPr kumimoji="1" lang="ja-JP" altLang="en-US" sz="1100" b="1" dirty="0">
                <a:solidFill>
                  <a:srgbClr val="002060"/>
                </a:solidFill>
              </a:rPr>
              <a:t>下さい。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301006" y="950710"/>
            <a:ext cx="2545191" cy="1738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b="1" dirty="0">
                <a:solidFill>
                  <a:srgbClr val="002060"/>
                </a:solidFill>
              </a:rPr>
              <a:t>技術がイメージできる図・写真等</a:t>
            </a:r>
            <a:endParaRPr kumimoji="1" lang="en-US" altLang="ja-JP" sz="11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100" b="1" dirty="0" err="1">
                <a:solidFill>
                  <a:srgbClr val="002060"/>
                </a:solidFill>
              </a:rPr>
              <a:t>を</a:t>
            </a:r>
            <a:r>
              <a:rPr lang="ja-JP" altLang="en-US" b="1" dirty="0" err="1">
                <a:solidFill>
                  <a:srgbClr val="002060"/>
                </a:solidFill>
              </a:rPr>
              <a:t>貼</a:t>
            </a:r>
            <a:r>
              <a:rPr lang="ja-JP" altLang="en-US" b="1" dirty="0">
                <a:solidFill>
                  <a:srgbClr val="002060"/>
                </a:solidFill>
              </a:rPr>
              <a:t>付けて</a:t>
            </a:r>
            <a:r>
              <a:rPr kumimoji="1" lang="ja-JP" altLang="en-US" sz="1100" b="1" dirty="0">
                <a:solidFill>
                  <a:srgbClr val="002060"/>
                </a:solidFill>
              </a:rPr>
              <a:t>下さい。</a:t>
            </a:r>
          </a:p>
        </p:txBody>
      </p:sp>
      <p:graphicFrame>
        <p:nvGraphicFramePr>
          <p:cNvPr id="19" name="四角形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59911"/>
              </p:ext>
            </p:extLst>
          </p:nvPr>
        </p:nvGraphicFramePr>
        <p:xfrm>
          <a:off x="53244" y="671495"/>
          <a:ext cx="7119587" cy="6122120"/>
        </p:xfrm>
        <a:graphic>
          <a:graphicData uri="http://schemas.openxmlformats.org/drawingml/2006/table">
            <a:tbl>
              <a:tblPr/>
              <a:tblGrid>
                <a:gridCol w="1381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439">
                  <a:extLst>
                    <a:ext uri="{9D8B030D-6E8A-4147-A177-3AD203B41FA5}">
                      <a16:colId xmlns:a16="http://schemas.microsoft.com/office/drawing/2014/main" val="854481793"/>
                    </a:ext>
                  </a:extLst>
                </a:gridCol>
                <a:gridCol w="1401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12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問合せ先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0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〇〇〇〇会社〇〇〇課　〇〇　〇〇　、</a:t>
                      </a:r>
                      <a:r>
                        <a:rPr kumimoji="1" lang="en-US" altLang="ja-JP" sz="10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TEL:</a:t>
                      </a:r>
                      <a:r>
                        <a:rPr kumimoji="1" lang="ja-JP" altLang="en-US" sz="10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〇〇〇－〇〇〇－〇〇〇〇、</a:t>
                      </a:r>
                      <a:r>
                        <a:rPr kumimoji="1" lang="en-US" altLang="ja-JP" sz="10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E-mail:</a:t>
                      </a:r>
                      <a:r>
                        <a:rPr kumimoji="1" lang="ja-JP" altLang="en-US" sz="10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〇〇〇〇＠〇〇〇〇</a:t>
                      </a:r>
                      <a:endParaRPr kumimoji="1" lang="en-US" altLang="ja-JP" sz="10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技術開発・</a:t>
                      </a:r>
                      <a:b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活用段階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①室内実験段階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②現地実証段階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③直轄工事以外での</a:t>
                      </a:r>
                      <a:endParaRPr lang="en-US" altLang="ja-JP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採用段階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④直轄工事での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採用段階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63952"/>
                  </a:ext>
                </a:extLst>
              </a:tr>
              <a:tr h="261315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969698"/>
                  </a:ext>
                </a:extLst>
              </a:tr>
              <a:tr h="31410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技術の登録状況等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NETIS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登録番号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ECPAT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認定番号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その他（特許の取得状況等に関する情報）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372780"/>
                  </a:ext>
                </a:extLst>
              </a:tr>
              <a:tr h="2766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571461"/>
                  </a:ext>
                </a:extLst>
              </a:tr>
              <a:tr h="3271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学術論文等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07940"/>
                  </a:ext>
                </a:extLst>
              </a:tr>
              <a:tr h="316650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技術概要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概要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従来技術との違い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8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技術紹介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URL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76856"/>
                  </a:ext>
                </a:extLst>
              </a:tr>
              <a:tr h="23660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対象工種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51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適用範囲</a:t>
                      </a:r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12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施工実績</a:t>
                      </a:r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件</a:t>
                      </a:r>
                      <a:endParaRPr kumimoji="1" lang="ja-JP" altLang="en-US" sz="110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0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施工地域</a:t>
                      </a:r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0" y="537100"/>
            <a:ext cx="9906000" cy="0"/>
          </a:xfrm>
          <a:prstGeom prst="line">
            <a:avLst/>
          </a:prstGeom>
          <a:ln w="57150">
            <a:solidFill>
              <a:srgbClr val="02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5"/>
          <p:cNvSpPr txBox="1">
            <a:spLocks/>
          </p:cNvSpPr>
          <p:nvPr/>
        </p:nvSpPr>
        <p:spPr>
          <a:xfrm>
            <a:off x="1791" y="-20626"/>
            <a:ext cx="9904209" cy="45915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95285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9057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48585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981139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033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2400" kern="0" dirty="0">
                <a:solidFill>
                  <a:srgbClr val="0070C0"/>
                </a:solidFill>
                <a:latin typeface="+mn-ea"/>
                <a:ea typeface="+mn-ea"/>
              </a:rPr>
              <a:t>（</a:t>
            </a:r>
            <a:r>
              <a:rPr lang="ja-JP" altLang="en-US" sz="2400" kern="0" dirty="0" smtClean="0">
                <a:solidFill>
                  <a:srgbClr val="0070C0"/>
                </a:solidFill>
                <a:latin typeface="+mn-ea"/>
                <a:ea typeface="+mn-ea"/>
              </a:rPr>
              <a:t>様式－</a:t>
            </a:r>
            <a:r>
              <a:rPr lang="en-US" altLang="ja-JP" sz="2400" kern="0" dirty="0" smtClean="0">
                <a:solidFill>
                  <a:srgbClr val="0070C0"/>
                </a:solidFill>
                <a:latin typeface="+mn-ea"/>
                <a:ea typeface="+mn-ea"/>
              </a:rPr>
              <a:t>2</a:t>
            </a:r>
            <a:r>
              <a:rPr lang="ja-JP" altLang="en-US" sz="2400" kern="0" dirty="0" smtClean="0">
                <a:solidFill>
                  <a:srgbClr val="0070C0"/>
                </a:solidFill>
                <a:latin typeface="+mn-ea"/>
                <a:ea typeface="+mn-ea"/>
              </a:rPr>
              <a:t>）</a:t>
            </a:r>
            <a:r>
              <a:rPr lang="ja-JP" altLang="en-US" sz="2400" kern="0" dirty="0">
                <a:solidFill>
                  <a:srgbClr val="0070C0"/>
                </a:solidFill>
                <a:latin typeface="+mn-ea"/>
                <a:ea typeface="+mn-ea"/>
              </a:rPr>
              <a:t>技術概要書　</a:t>
            </a:r>
            <a:r>
              <a:rPr lang="ja-JP" altLang="en-US" sz="1800" kern="0" dirty="0">
                <a:solidFill>
                  <a:srgbClr val="0070C0"/>
                </a:solidFill>
                <a:latin typeface="+mn-ea"/>
                <a:ea typeface="+mn-ea"/>
              </a:rPr>
              <a:t>タイトルに技術名称（〇〇〇〇〇〇〇）を記載</a:t>
            </a:r>
          </a:p>
        </p:txBody>
      </p:sp>
    </p:spTree>
    <p:extLst>
      <p:ext uri="{BB962C8B-B14F-4D97-AF65-F5344CB8AC3E}">
        <p14:creationId xmlns:p14="http://schemas.microsoft.com/office/powerpoint/2010/main" val="133792275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2022-12-16T05:55:56Z</dcterms:created>
  <dcterms:modified xsi:type="dcterms:W3CDTF">2023-11-29T00:59:58Z</dcterms:modified>
</cp:coreProperties>
</file>