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2" r:id="rId2"/>
  </p:sldMasterIdLst>
  <p:notesMasterIdLst>
    <p:notesMasterId r:id="rId4"/>
  </p:notesMasterIdLst>
  <p:handoutMasterIdLst>
    <p:handoutMasterId r:id="rId5"/>
  </p:handoutMasterIdLst>
  <p:sldIdLst>
    <p:sldId id="579" r:id="rId3"/>
  </p:sldIdLst>
  <p:sldSz cx="9906000" cy="6858000" type="A4"/>
  <p:notesSz cx="7102475" cy="1023302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CCFF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3804" autoAdjust="0"/>
  </p:normalViewPr>
  <p:slideViewPr>
    <p:cSldViewPr>
      <p:cViewPr varScale="1">
        <p:scale>
          <a:sx n="107" d="100"/>
          <a:sy n="107" d="100"/>
        </p:scale>
        <p:origin x="1944" y="13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2448" y="0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8A4FAE83-6876-449D-BCCE-496EC707688A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19316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2448" y="9719316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448" y="0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0AC30D34-39EC-4333-89A4-48E429B38CE2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792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746" y="4924695"/>
            <a:ext cx="5682984" cy="4028996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316"/>
            <a:ext cx="3078353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448" y="9719316"/>
            <a:ext cx="3078352" cy="513709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wmf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9499200" y="6588000"/>
            <a:ext cx="406800" cy="27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6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269A001A-ACF8-4FB6-909C-0953D9E0F1D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4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9" name="Picture 7" descr="mlit_top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2230"/>
          <a:stretch>
            <a:fillRect/>
          </a:stretch>
        </p:blipFill>
        <p:spPr>
          <a:xfrm>
            <a:off x="2" y="6480000"/>
            <a:ext cx="9907200" cy="360262"/>
          </a:xfrm>
          <a:prstGeom prst="rect">
            <a:avLst/>
          </a:prstGeom>
          <a:noFill/>
          <a:ln>
            <a:noFill/>
          </a:ln>
        </p:spPr>
      </p:pic>
      <p:sp>
        <p:nvSpPr>
          <p:cNvPr id="1300" name="Rectangle 9"/>
          <p:cNvSpPr>
            <a:spLocks noChangeAspect="1" noChangeArrowheads="1"/>
          </p:cNvSpPr>
          <p:nvPr userDrawn="1"/>
        </p:nvSpPr>
        <p:spPr>
          <a:xfrm>
            <a:off x="1267200" y="3239999"/>
            <a:ext cx="8638800" cy="7204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dirty="0">
              <a:solidFill>
                <a:srgbClr val="000000"/>
              </a:solidFill>
            </a:endParaRPr>
          </a:p>
        </p:txBody>
      </p:sp>
      <p:pic>
        <p:nvPicPr>
          <p:cNvPr id="1301" name="Picture 1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5939997"/>
            <a:ext cx="2160270" cy="484061"/>
          </a:xfrm>
          <a:prstGeom prst="rect">
            <a:avLst/>
          </a:prstGeom>
          <a:noFill/>
          <a:ln>
            <a:noFill/>
          </a:ln>
        </p:spPr>
      </p:pic>
      <p:sp>
        <p:nvSpPr>
          <p:cNvPr id="1302" name="Text Box 12"/>
          <p:cNvSpPr txBox="1">
            <a:spLocks noChangeAspect="1" noChangeArrowheads="1"/>
          </p:cNvSpPr>
          <p:nvPr userDrawn="1"/>
        </p:nvSpPr>
        <p:spPr>
          <a:xfrm>
            <a:off x="0" y="6480000"/>
            <a:ext cx="9906000" cy="360262"/>
          </a:xfrm>
          <a:prstGeom prst="rect">
            <a:avLst/>
          </a:prstGeom>
          <a:noFill/>
          <a:ln>
            <a:noFill/>
          </a:ln>
        </p:spPr>
        <p:txBody>
          <a:bodyPr wrap="square" lIns="90000" tIns="0" rIns="90000" bIns="46800" anchor="ctr" anchorCtr="0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300" i="1" dirty="0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</p:spTree>
    <p:extLst>
      <p:ext uri="{BB962C8B-B14F-4D97-AF65-F5344CB8AC3E}">
        <p14:creationId xmlns:p14="http://schemas.microsoft.com/office/powerpoint/2010/main" val="317155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34870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2.xml" Type="http://schemas.openxmlformats.org/officeDocument/2006/relationships/theme"/><Relationship Id="rId3" Target="../media/image3.png" Type="http://schemas.openxmlformats.org/officeDocument/2006/relationships/image"/><Relationship Id="rId4" Target="../media/image1.png" Type="http://schemas.openxmlformats.org/officeDocument/2006/relationships/image"/><Relationship Id="rId5" Target="../media/image4.png" Type="http://schemas.openxmlformats.org/officeDocument/2006/relationships/image"/><Relationship Id="rId6" Target="../media/image2.wmf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81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95285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90570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485854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981139" algn="l" rtl="0" eaLnBrk="1" fontAlgn="base" hangingPunct="1">
        <a:spcBef>
          <a:spcPct val="0"/>
        </a:spcBef>
        <a:spcAft>
          <a:spcPct val="0"/>
        </a:spcAft>
        <a:defRPr kumimoji="1" sz="3033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71464" indent="-371464" algn="l" rtl="0" eaLnBrk="1" fontAlgn="base" hangingPunct="1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rtl="0" eaLnBrk="1" fontAlgn="base" hangingPunct="1">
        <a:spcBef>
          <a:spcPct val="20000"/>
        </a:spcBef>
        <a:spcAft>
          <a:spcPct val="0"/>
        </a:spcAft>
        <a:buChar char="–"/>
        <a:defRPr kumimoji="1" sz="3033">
          <a:solidFill>
            <a:schemeClr val="tx1"/>
          </a:solidFill>
          <a:latin typeface="+mn-lt"/>
          <a:ea typeface="+mn-ea"/>
        </a:defRPr>
      </a:lvl2pPr>
      <a:lvl3pPr marL="1238212" indent="-247642" algn="l" rtl="0" eaLnBrk="1" fontAlgn="base" hangingPunct="1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33497" indent="-247642" algn="l" rtl="0" eaLnBrk="1" fontAlgn="base" hangingPunct="1">
        <a:spcBef>
          <a:spcPct val="20000"/>
        </a:spcBef>
        <a:spcAft>
          <a:spcPct val="0"/>
        </a:spcAft>
        <a:buChar char="–"/>
        <a:defRPr kumimoji="1" sz="2167">
          <a:solidFill>
            <a:schemeClr val="tx1"/>
          </a:solidFill>
          <a:latin typeface="+mn-lt"/>
          <a:ea typeface="+mn-ea"/>
        </a:defRPr>
      </a:lvl4pPr>
      <a:lvl5pPr marL="222878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5pPr>
      <a:lvl6pPr marL="272406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6pPr>
      <a:lvl7pPr marL="3219351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7pPr>
      <a:lvl8pPr marL="3714636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8pPr>
      <a:lvl9pPr marL="4209920" indent="-247642" algn="l" rtl="0" eaLnBrk="1" fontAlgn="base" hangingPunct="1">
        <a:spcBef>
          <a:spcPct val="20000"/>
        </a:spcBef>
        <a:spcAft>
          <a:spcPct val="0"/>
        </a:spcAft>
        <a:buChar char="»"/>
        <a:defRPr kumimoji="1" sz="2167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4" name="Group 18"/>
          <p:cNvGrpSpPr/>
          <p:nvPr userDrawn="1"/>
        </p:nvGrpSpPr>
        <p:grpSpPr>
          <a:xfrm>
            <a:off x="0" y="0"/>
            <a:ext cx="9907200" cy="540000"/>
            <a:chOff x="0" y="0"/>
            <a:chExt cx="5760" cy="344"/>
          </a:xfrm>
        </p:grpSpPr>
        <p:pic>
          <p:nvPicPr>
            <p:cNvPr id="1195" name="Picture 9" descr="mlit_top"/>
            <p:cNvPicPr>
              <a:picLocks noChangeAspect="1" noChangeArrowheads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9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9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9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9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201" name="Picture 14"/>
          <p:cNvPicPr>
            <a:picLocks noChangeAspect="1" noChangeArrowheads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70"/>
          <a:stretch>
            <a:fillRect/>
          </a:stretch>
        </p:blipFill>
        <p:spPr>
          <a:xfrm>
            <a:off x="8280000" y="0"/>
            <a:ext cx="1620000" cy="3482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05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B118C88-19DE-F6C8-85E6-EC22DD370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28631"/>
              </p:ext>
            </p:extLst>
          </p:nvPr>
        </p:nvGraphicFramePr>
        <p:xfrm>
          <a:off x="4160912" y="74859"/>
          <a:ext cx="5724001" cy="1570800"/>
        </p:xfrm>
        <a:graphic>
          <a:graphicData uri="http://schemas.openxmlformats.org/drawingml/2006/table">
            <a:tbl>
              <a:tblPr firstRow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354329915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4264942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14378255"/>
                    </a:ext>
                  </a:extLst>
                </a:gridCol>
                <a:gridCol w="1187497">
                  <a:extLst>
                    <a:ext uri="{9D8B030D-6E8A-4147-A177-3AD203B41FA5}">
                      <a16:colId xmlns:a16="http://schemas.microsoft.com/office/drawing/2014/main" val="691180474"/>
                    </a:ext>
                  </a:extLst>
                </a:gridCol>
              </a:tblGrid>
              <a:tr h="311256"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r"/>
                      <a:r>
                        <a:rPr lang="ja-JP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対象施設</a:t>
                      </a:r>
                      <a:endParaRPr lang="en-US" alt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just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業種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ja-JP" sz="8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処理場・ポンプ場</a:t>
                      </a:r>
                      <a:endParaRPr lang="en-US" altLang="ja-JP" sz="800" kern="1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ctr"/>
                      <a:r>
                        <a:rPr lang="ja-JP" altLang="en-US" sz="800" kern="1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（取水場、浄水場、配水池）</a:t>
                      </a:r>
                      <a:endParaRPr lang="ja-JP" alt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en-US" sz="8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管きょ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その他</a:t>
                      </a:r>
                      <a:endParaRPr lang="en-US" alt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1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876119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維持管理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055116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計画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318323"/>
                  </a:ext>
                </a:extLst>
              </a:tr>
              <a:tr h="206124"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設計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564759"/>
                  </a:ext>
                </a:extLst>
              </a:tr>
              <a:tr h="206124"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建設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276717"/>
                  </a:ext>
                </a:extLst>
              </a:tr>
              <a:tr h="206124"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メーカー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702136"/>
                  </a:ext>
                </a:extLst>
              </a:tr>
              <a:tr h="20612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その他（○○○○）</a:t>
                      </a:r>
                      <a:endParaRPr lang="ja-JP" sz="8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9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616717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FB55C2F3-9015-A9D3-1989-EA6A0B0FC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37272"/>
              </p:ext>
            </p:extLst>
          </p:nvPr>
        </p:nvGraphicFramePr>
        <p:xfrm>
          <a:off x="31773" y="51969"/>
          <a:ext cx="4020717" cy="1616580"/>
        </p:xfrm>
        <a:graphic>
          <a:graphicData uri="http://schemas.openxmlformats.org/drawingml/2006/table">
            <a:tbl>
              <a:tblPr firstRow="1" bandRow="1"/>
              <a:tblGrid>
                <a:gridCol w="405559">
                  <a:extLst>
                    <a:ext uri="{9D8B030D-6E8A-4147-A177-3AD203B41FA5}">
                      <a16:colId xmlns:a16="http://schemas.microsoft.com/office/drawing/2014/main" val="3543299152"/>
                    </a:ext>
                  </a:extLst>
                </a:gridCol>
                <a:gridCol w="3615158">
                  <a:extLst>
                    <a:ext uri="{9D8B030D-6E8A-4147-A177-3AD203B41FA5}">
                      <a16:colId xmlns:a16="http://schemas.microsoft.com/office/drawing/2014/main" val="2426494216"/>
                    </a:ext>
                  </a:extLst>
                </a:gridCol>
              </a:tblGrid>
              <a:tr h="610740"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ctr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商号</a:t>
                      </a:r>
                      <a:endParaRPr 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1pPr>
                      <a:lvl2pPr marL="45718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2pPr>
                      <a:lvl3pPr marL="914377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3pPr>
                      <a:lvl4pPr marL="1371566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4pPr>
                      <a:lvl5pPr marL="1828754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5pPr>
                      <a:lvl6pPr marL="2285943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6pPr>
                      <a:lvl7pPr marL="2743131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7pPr>
                      <a:lvl8pPr marL="3200320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8pPr>
                      <a:lvl9pPr marL="3657509" algn="l" defTabSz="914377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</a:defRPr>
                      </a:lvl9pPr>
                    </a:lstStyle>
                    <a:p>
                      <a:pPr algn="l"/>
                      <a:endParaRPr 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564759"/>
                  </a:ext>
                </a:extLst>
              </a:tr>
              <a:tr h="96006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連絡先</a:t>
                      </a:r>
                      <a:endParaRPr 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部署名：</a:t>
                      </a:r>
                      <a:endParaRPr lang="en-US" alt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l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担当者：</a:t>
                      </a:r>
                      <a:endParaRPr lang="en-US" alt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l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電   話：</a:t>
                      </a:r>
                      <a:endParaRPr lang="en-US" alt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l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メール：</a:t>
                      </a:r>
                      <a:endParaRPr lang="en-US" alt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  <a:p>
                      <a:pPr algn="l"/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Ｈ    </a:t>
                      </a:r>
                      <a:r>
                        <a:rPr lang="en-US" altLang="ja-JP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P</a:t>
                      </a:r>
                      <a:r>
                        <a:rPr lang="ja-JP" altLang="en-US" sz="12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Wingdings" panose="05000000000000000000" pitchFamily="2" charset="2"/>
                        </a:rPr>
                        <a:t>：</a:t>
                      </a:r>
                      <a:endParaRPr lang="ja-JP" sz="12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667359"/>
                  </a:ext>
                </a:extLst>
              </a:tr>
            </a:tbl>
          </a:graphicData>
        </a:graphic>
      </p:graphicFrame>
      <p:sp>
        <p:nvSpPr>
          <p:cNvPr id="19" name="テキスト ボックス 2">
            <a:extLst>
              <a:ext uri="{FF2B5EF4-FFF2-40B4-BE49-F238E27FC236}">
                <a16:creationId xmlns:a16="http://schemas.microsoft.com/office/drawing/2014/main" id="{389FDA56-6F5C-1076-7159-EA05E1909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59" y="1668549"/>
            <a:ext cx="9836550" cy="51347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5113" indent="-265113" algn="just">
              <a:spcAft>
                <a:spcPts val="0"/>
              </a:spcAft>
            </a:pPr>
            <a:endParaRPr lang="en-US" altLang="ja-JP" sz="1400" b="1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Century" panose="02040604050505020304" pitchFamily="18" charset="0"/>
            </a:endParaRPr>
          </a:p>
          <a:p>
            <a:pPr marL="265113" indent="-265113" algn="just">
              <a:spcAft>
                <a:spcPts val="0"/>
              </a:spcAft>
            </a:pPr>
            <a:endParaRPr lang="en-US" altLang="ja-JP" sz="1400" b="1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Century" panose="02040604050505020304" pitchFamily="18" charset="0"/>
            </a:endParaRPr>
          </a:p>
          <a:p>
            <a:pPr marL="265113" indent="-265113" algn="just">
              <a:spcAft>
                <a:spcPts val="0"/>
              </a:spcAft>
            </a:pPr>
            <a:endParaRPr lang="ja-JP" sz="1050" b="1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Century" panose="02040604050505020304" pitchFamily="18" charset="0"/>
            </a:endParaRP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03A10B35-90C6-916B-8D82-0E6C208239AB}"/>
              </a:ext>
            </a:extLst>
          </p:cNvPr>
          <p:cNvSpPr/>
          <p:nvPr/>
        </p:nvSpPr>
        <p:spPr>
          <a:xfrm>
            <a:off x="10691337" y="3933056"/>
            <a:ext cx="2520280" cy="1929709"/>
          </a:xfrm>
          <a:prstGeom prst="wedgeRectCallout">
            <a:avLst>
              <a:gd name="adj1" fmla="val -77524"/>
              <a:gd name="adj2" fmla="val -4234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 indent="-360000"/>
            <a:r>
              <a:rPr kumimoji="1" lang="ja-JP" altLang="en-US" sz="1600" dirty="0"/>
              <a:t>●地方公共団体への提案、技術、実績、</a:t>
            </a:r>
            <a:r>
              <a:rPr kumimoji="1" lang="en-US" altLang="ja-JP" sz="1600" dirty="0"/>
              <a:t>PR</a:t>
            </a:r>
            <a:r>
              <a:rPr kumimoji="1" lang="ja-JP" altLang="en-US" sz="1600" dirty="0"/>
              <a:t>したい事項等を自由に記入してください。</a:t>
            </a:r>
            <a:endParaRPr kumimoji="1" lang="en-US" altLang="ja-JP" sz="1600" dirty="0"/>
          </a:p>
          <a:p>
            <a:pPr marL="252000" indent="-360000"/>
            <a:r>
              <a:rPr kumimoji="1" lang="ja-JP" altLang="en-US" sz="1600" dirty="0"/>
              <a:t>●枠内に収まるよう記入してください。</a:t>
            </a:r>
            <a:endParaRPr kumimoji="1" lang="en-US" altLang="ja-JP" sz="1600" dirty="0"/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564B2317-AFB2-7954-121E-A5954BE77EE8}"/>
              </a:ext>
            </a:extLst>
          </p:cNvPr>
          <p:cNvSpPr/>
          <p:nvPr/>
        </p:nvSpPr>
        <p:spPr>
          <a:xfrm>
            <a:off x="10691337" y="-99392"/>
            <a:ext cx="2520280" cy="3600400"/>
          </a:xfrm>
          <a:prstGeom prst="wedgeRectCallout">
            <a:avLst>
              <a:gd name="adj1" fmla="val -76491"/>
              <a:gd name="adj2" fmla="val -1593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 indent="-360000"/>
            <a:r>
              <a:rPr kumimoji="1" lang="ja-JP" altLang="en-US" sz="1600" dirty="0"/>
              <a:t>●対応可能な欄に「○」印をつけてください。</a:t>
            </a:r>
            <a:endParaRPr kumimoji="1" lang="en-US" altLang="ja-JP" sz="1600" dirty="0"/>
          </a:p>
          <a:p>
            <a:pPr marL="252000" indent="-360000"/>
            <a:r>
              <a:rPr kumimoji="1" lang="ja-JP" altLang="en-US" sz="1600" dirty="0"/>
              <a:t>●他に対応可能な事項がある場合は、「その他（○○○○）」欄中の「○○○○」を書き換えてください。</a:t>
            </a:r>
            <a:endParaRPr kumimoji="1" lang="en-US" altLang="ja-JP" sz="1600" dirty="0"/>
          </a:p>
          <a:p>
            <a:pPr marL="252000" indent="-360000"/>
            <a:r>
              <a:rPr lang="ja-JP" altLang="en-US" sz="1600" dirty="0"/>
              <a:t>    </a:t>
            </a:r>
            <a:r>
              <a:rPr kumimoji="1" lang="ja-JP" altLang="en-US" sz="1600" dirty="0"/>
              <a:t>例）その他「データベースシステム構築」</a:t>
            </a:r>
            <a:endParaRPr kumimoji="1" lang="en-US" altLang="ja-JP" sz="1600" dirty="0"/>
          </a:p>
          <a:p>
            <a:pPr marL="252000" indent="-360000"/>
            <a:r>
              <a:rPr kumimoji="1" lang="ja-JP" altLang="en-US" sz="1600" dirty="0"/>
              <a:t>●下水道に関する提案のみの場合は、「（取水場、浄水場、配水池）」に取り消し線を引いてください。</a:t>
            </a:r>
            <a:endParaRPr kumimoji="1" lang="en-US" altLang="ja-JP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65DC6E2-1019-5633-28B6-079AADD5FDBD}"/>
              </a:ext>
            </a:extLst>
          </p:cNvPr>
          <p:cNvSpPr/>
          <p:nvPr/>
        </p:nvSpPr>
        <p:spPr>
          <a:xfrm>
            <a:off x="-2751856" y="51969"/>
            <a:ext cx="2542516" cy="136080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2000" indent="-360000"/>
            <a:r>
              <a:rPr kumimoji="1" lang="ja-JP" altLang="en-US" sz="1600" dirty="0"/>
              <a:t>●各社一枚までとなります。</a:t>
            </a:r>
            <a:endParaRPr kumimoji="1" lang="en-US" altLang="ja-JP" sz="1600" dirty="0"/>
          </a:p>
          <a:p>
            <a:pPr marL="252000" indent="-360000"/>
            <a:r>
              <a:rPr kumimoji="1" lang="ja-JP" altLang="en-US" sz="1600" dirty="0"/>
              <a:t>●差し替え等は受け付けておりませんので、誤記等ないようご注意ください。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79646276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標準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181</Words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HGP創英角ｺﾞｼｯｸUB</vt:lpstr>
      <vt:lpstr>Arial</vt:lpstr>
      <vt:lpstr>Calibri</vt:lpstr>
      <vt:lpstr>Times New Roman</vt:lpstr>
      <vt:lpstr>標準デザイン</vt:lpstr>
      <vt:lpstr>標準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