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8" r:id="rId2"/>
    <p:sldId id="259"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池田市下水処理場" initials="池田市下水処理場" lastIdx="1" clrIdx="0">
    <p:extLst>
      <p:ext uri="{19B8F6BF-5375-455C-9EA6-DF929625EA0E}">
        <p15:presenceInfo xmlns:p15="http://schemas.microsoft.com/office/powerpoint/2012/main" userId="池田市下水処理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C8DDF1"/>
    <a:srgbClr val="004FEE"/>
    <a:srgbClr val="005BAB"/>
    <a:srgbClr val="0066FF"/>
    <a:srgbClr val="FFCCFF"/>
    <a:srgbClr val="CCFFFF"/>
    <a:srgbClr val="66FFF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3" autoAdjust="0"/>
    <p:restoredTop sz="94660"/>
  </p:normalViewPr>
  <p:slideViewPr>
    <p:cSldViewPr snapToGrid="0">
      <p:cViewPr>
        <p:scale>
          <a:sx n="100" d="100"/>
          <a:sy n="100" d="100"/>
        </p:scale>
        <p:origin x="235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commentAuthors.xml" Type="http://schemas.openxmlformats.org/officeDocument/2006/relationships/commentAuthors"/><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567" cy="495056"/>
          </a:xfrm>
          <a:prstGeom prst="rect">
            <a:avLst/>
          </a:prstGeom>
        </p:spPr>
        <p:txBody>
          <a:bodyPr vert="horz" lIns="91040" tIns="45520" rIns="91040" bIns="455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617" y="0"/>
            <a:ext cx="2918567" cy="495056"/>
          </a:xfrm>
          <a:prstGeom prst="rect">
            <a:avLst/>
          </a:prstGeom>
        </p:spPr>
        <p:txBody>
          <a:bodyPr vert="horz" lIns="91040" tIns="45520" rIns="91040" bIns="45520" rtlCol="0"/>
          <a:lstStyle>
            <a:lvl1pPr algn="r">
              <a:defRPr sz="1200"/>
            </a:lvl1pPr>
          </a:lstStyle>
          <a:p>
            <a:fld id="{52A936C3-269B-4DF3-9717-2F55B9A4D134}"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2216150" y="1231900"/>
            <a:ext cx="2305050" cy="3330575"/>
          </a:xfrm>
          <a:prstGeom prst="rect">
            <a:avLst/>
          </a:prstGeom>
          <a:noFill/>
          <a:ln w="12700">
            <a:solidFill>
              <a:prstClr val="black"/>
            </a:solidFill>
          </a:ln>
        </p:spPr>
        <p:txBody>
          <a:bodyPr vert="horz" lIns="91040" tIns="45520" rIns="91040" bIns="45520" rtlCol="0" anchor="ctr"/>
          <a:lstStyle/>
          <a:p>
            <a:endParaRPr lang="ja-JP" altLang="en-US"/>
          </a:p>
        </p:txBody>
      </p:sp>
      <p:sp>
        <p:nvSpPr>
          <p:cNvPr id="5" name="ノート プレースホルダー 4"/>
          <p:cNvSpPr>
            <a:spLocks noGrp="1"/>
          </p:cNvSpPr>
          <p:nvPr>
            <p:ph type="body" sz="quarter" idx="3"/>
          </p:nvPr>
        </p:nvSpPr>
        <p:spPr>
          <a:xfrm>
            <a:off x="674366" y="4748104"/>
            <a:ext cx="5388610" cy="3884525"/>
          </a:xfrm>
          <a:prstGeom prst="rect">
            <a:avLst/>
          </a:prstGeom>
        </p:spPr>
        <p:txBody>
          <a:bodyPr vert="horz" lIns="91040" tIns="45520" rIns="91040" bIns="455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59"/>
            <a:ext cx="2918567" cy="495055"/>
          </a:xfrm>
          <a:prstGeom prst="rect">
            <a:avLst/>
          </a:prstGeom>
        </p:spPr>
        <p:txBody>
          <a:bodyPr vert="horz" lIns="91040" tIns="45520" rIns="91040" bIns="455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617" y="9371259"/>
            <a:ext cx="2918567" cy="495055"/>
          </a:xfrm>
          <a:prstGeom prst="rect">
            <a:avLst/>
          </a:prstGeom>
        </p:spPr>
        <p:txBody>
          <a:bodyPr vert="horz" lIns="91040" tIns="45520" rIns="91040" bIns="45520" rtlCol="0" anchor="b"/>
          <a:lstStyle>
            <a:lvl1pPr algn="r">
              <a:defRPr sz="1200"/>
            </a:lvl1pPr>
          </a:lstStyle>
          <a:p>
            <a:fld id="{FEB5BF11-841B-44C6-AF34-5F8D02DD8D83}" type="slidenum">
              <a:rPr kumimoji="1" lang="ja-JP" altLang="en-US" smtClean="0"/>
              <a:t>‹#›</a:t>
            </a:fld>
            <a:endParaRPr kumimoji="1" lang="ja-JP" altLang="en-US"/>
          </a:p>
        </p:txBody>
      </p:sp>
    </p:spTree>
    <p:extLst>
      <p:ext uri="{BB962C8B-B14F-4D97-AF65-F5344CB8AC3E}">
        <p14:creationId xmlns:p14="http://schemas.microsoft.com/office/powerpoint/2010/main" val="174996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EB5BF11-841B-44C6-AF34-5F8D02DD8D83}" type="slidenum">
              <a:rPr kumimoji="1" lang="ja-JP" altLang="en-US" smtClean="0"/>
              <a:t>1</a:t>
            </a:fld>
            <a:endParaRPr kumimoji="1" lang="ja-JP" altLang="en-US"/>
          </a:p>
        </p:txBody>
      </p:sp>
    </p:spTree>
    <p:extLst>
      <p:ext uri="{BB962C8B-B14F-4D97-AF65-F5344CB8AC3E}">
        <p14:creationId xmlns:p14="http://schemas.microsoft.com/office/powerpoint/2010/main" val="2200769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EB5BF11-841B-44C6-AF34-5F8D02DD8D83}" type="slidenum">
              <a:rPr kumimoji="1" lang="ja-JP" altLang="en-US" smtClean="0"/>
              <a:t>2</a:t>
            </a:fld>
            <a:endParaRPr kumimoji="1" lang="ja-JP" altLang="en-US"/>
          </a:p>
        </p:txBody>
      </p:sp>
    </p:spTree>
    <p:extLst>
      <p:ext uri="{BB962C8B-B14F-4D97-AF65-F5344CB8AC3E}">
        <p14:creationId xmlns:p14="http://schemas.microsoft.com/office/powerpoint/2010/main" val="393085310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387344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126922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155522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252999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3156519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1729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1615309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94227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2521953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312916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941CE4-984E-4DC6-8D7D-6CB32A391AB3}" type="datetimeFigureOut">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235182271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E941CE4-984E-4DC6-8D7D-6CB32A391AB3}" type="datetimeFigureOut">
              <a:rPr kumimoji="1" lang="ja-JP" altLang="en-US" smtClean="0"/>
              <a:t>2025/2/3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E674C5-08B5-4796-9C90-C066533428A5}" type="slidenum">
              <a:rPr kumimoji="1" lang="ja-JP" altLang="en-US" smtClean="0"/>
              <a:t>‹#›</a:t>
            </a:fld>
            <a:endParaRPr kumimoji="1" lang="ja-JP" altLang="en-US"/>
          </a:p>
        </p:txBody>
      </p:sp>
    </p:spTree>
    <p:extLst>
      <p:ext uri="{BB962C8B-B14F-4D97-AF65-F5344CB8AC3E}">
        <p14:creationId xmlns:p14="http://schemas.microsoft.com/office/powerpoint/2010/main" val="11710428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96656" y="4342968"/>
            <a:ext cx="6631489" cy="872568"/>
          </a:xfrm>
          <a:prstGeom prst="roundRect">
            <a:avLst>
              <a:gd name="adj" fmla="val 13269"/>
            </a:avLst>
          </a:prstGeom>
          <a:solidFill>
            <a:schemeClr val="accent5">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marL="144000" indent="-432000">
              <a:lnSpc>
                <a:spcPts val="1800"/>
              </a:lnSpc>
              <a:defRPr/>
            </a:pPr>
            <a:endParaRPr lang="en-US" altLang="ja-JP" sz="1200" dirty="0">
              <a:solidFill>
                <a:schemeClr val="tx1"/>
              </a:solidFill>
            </a:endParaRPr>
          </a:p>
        </p:txBody>
      </p:sp>
      <p:sp>
        <p:nvSpPr>
          <p:cNvPr id="3" name="正方形/長方形 2"/>
          <p:cNvSpPr/>
          <p:nvPr/>
        </p:nvSpPr>
        <p:spPr>
          <a:xfrm>
            <a:off x="115036" y="1579099"/>
            <a:ext cx="6625153" cy="122909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just"/>
            <a:endParaRPr kumimoji="1" lang="en-US" altLang="ja-JP" sz="1500" b="1" spc="-80" dirty="0">
              <a:latin typeface="ＭＳ Ｐゴシック" panose="020B0600070205080204" pitchFamily="50" charset="-128"/>
              <a:ea typeface="ＭＳ Ｐゴシック" panose="020B0600070205080204" pitchFamily="50" charset="-128"/>
            </a:endParaRPr>
          </a:p>
        </p:txBody>
      </p:sp>
      <p:sp>
        <p:nvSpPr>
          <p:cNvPr id="37" name="正方形/長方形 36"/>
          <p:cNvSpPr/>
          <p:nvPr/>
        </p:nvSpPr>
        <p:spPr>
          <a:xfrm>
            <a:off x="194064" y="4442174"/>
            <a:ext cx="6466248" cy="707886"/>
          </a:xfrm>
          <a:prstGeom prst="rect">
            <a:avLst/>
          </a:prstGeom>
        </p:spPr>
        <p:txBody>
          <a:bodyPr wrap="square">
            <a:spAutoFit/>
          </a:bodyPr>
          <a:lstStyle/>
          <a:p>
            <a:pPr marL="171450" indent="-171450" algn="just">
              <a:lnSpc>
                <a:spcPts val="1600"/>
              </a:lnSpc>
              <a:buFont typeface="Arial" panose="020B0604020202020204" pitchFamily="34" charset="0"/>
              <a:buChar char="•"/>
            </a:pPr>
            <a:r>
              <a:rPr lang="ja-JP" altLang="en-US" sz="1200" dirty="0">
                <a:latin typeface="+mn-ea"/>
              </a:rPr>
              <a:t>低コストで測定可能な水位計により、対策優先ブロックを絞り込みます！</a:t>
            </a:r>
            <a:endParaRPr lang="en-US" altLang="ja-JP" sz="1200" dirty="0">
              <a:latin typeface="+mn-ea"/>
            </a:endParaRPr>
          </a:p>
          <a:p>
            <a:pPr marL="171450" indent="-171450" algn="just">
              <a:lnSpc>
                <a:spcPts val="1600"/>
              </a:lnSpc>
              <a:buFont typeface="Arial" panose="020B0604020202020204" pitchFamily="34" charset="0"/>
              <a:buChar char="•"/>
            </a:pPr>
            <a:r>
              <a:rPr lang="ja-JP" altLang="en-US" sz="1200" dirty="0">
                <a:latin typeface="+mn-ea"/>
              </a:rPr>
              <a:t>雨天時浸入水を検出し、詳細調査が必要な範囲を絞り込みます！</a:t>
            </a:r>
            <a:endParaRPr lang="en-US" altLang="ja-JP" sz="1200" dirty="0">
              <a:latin typeface="+mn-ea"/>
            </a:endParaRPr>
          </a:p>
          <a:p>
            <a:pPr marL="171450" indent="-171450" algn="just">
              <a:lnSpc>
                <a:spcPts val="1600"/>
              </a:lnSpc>
              <a:buFont typeface="Arial" panose="020B0604020202020204" pitchFamily="34" charset="0"/>
              <a:buChar char="•"/>
            </a:pPr>
            <a:r>
              <a:rPr lang="en-US" altLang="ja-JP" sz="1200" dirty="0">
                <a:latin typeface="+mn-ea"/>
              </a:rPr>
              <a:t>AI</a:t>
            </a:r>
            <a:r>
              <a:rPr lang="ja-JP" altLang="en-US" sz="1200" dirty="0">
                <a:latin typeface="+mn-ea"/>
              </a:rPr>
              <a:t>を活用し、効率的な解析作業を実現</a:t>
            </a:r>
            <a:r>
              <a:rPr lang="ja-JP" altLang="en-US" sz="1200" dirty="0"/>
              <a:t>します！</a:t>
            </a:r>
          </a:p>
        </p:txBody>
      </p:sp>
      <p:sp>
        <p:nvSpPr>
          <p:cNvPr id="7" name="右矢印 6"/>
          <p:cNvSpPr/>
          <p:nvPr/>
        </p:nvSpPr>
        <p:spPr>
          <a:xfrm>
            <a:off x="-790575" y="400050"/>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15063" y="303217"/>
            <a:ext cx="2396810" cy="738664"/>
          </a:xfrm>
          <a:prstGeom prst="rect">
            <a:avLst/>
          </a:prstGeom>
        </p:spPr>
        <p:txBody>
          <a:bodyPr wrap="none">
            <a:spAutoFit/>
          </a:bodyPr>
          <a:lstStyle/>
          <a:p>
            <a:r>
              <a:rPr lang="ja-JP" altLang="en-US" sz="1400" dirty="0">
                <a:solidFill>
                  <a:srgbClr val="FF0000"/>
                </a:solidFill>
              </a:rPr>
              <a:t>対象施設、技術の導入目的、</a:t>
            </a:r>
            <a:endParaRPr lang="en-US" altLang="ja-JP" sz="1400" dirty="0">
              <a:solidFill>
                <a:srgbClr val="FF0000"/>
              </a:solidFill>
            </a:endParaRPr>
          </a:p>
          <a:p>
            <a:r>
              <a:rPr lang="ja-JP" altLang="en-US" sz="1400" dirty="0">
                <a:solidFill>
                  <a:srgbClr val="FF0000"/>
                </a:solidFill>
              </a:rPr>
              <a:t>要素技術について該当箇所</a:t>
            </a:r>
            <a:endParaRPr lang="en-US" altLang="ja-JP" sz="1400" dirty="0">
              <a:solidFill>
                <a:srgbClr val="FF0000"/>
              </a:solidFill>
            </a:endParaRPr>
          </a:p>
          <a:p>
            <a:r>
              <a:rPr lang="ja-JP" altLang="en-US" sz="1400" dirty="0">
                <a:solidFill>
                  <a:srgbClr val="FF0000"/>
                </a:solidFill>
              </a:rPr>
              <a:t>を黄色で着色ください</a:t>
            </a:r>
          </a:p>
        </p:txBody>
      </p:sp>
      <p:sp>
        <p:nvSpPr>
          <p:cNvPr id="27" name="右矢印 26"/>
          <p:cNvSpPr/>
          <p:nvPr/>
        </p:nvSpPr>
        <p:spPr>
          <a:xfrm>
            <a:off x="-791001" y="1695539"/>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215063" y="1605379"/>
            <a:ext cx="2408206" cy="523220"/>
          </a:xfrm>
          <a:prstGeom prst="rect">
            <a:avLst/>
          </a:prstGeom>
        </p:spPr>
        <p:txBody>
          <a:bodyPr wrap="square">
            <a:spAutoFit/>
          </a:bodyPr>
          <a:lstStyle/>
          <a:p>
            <a:r>
              <a:rPr lang="ja-JP" altLang="en-US" sz="1400" dirty="0">
                <a:solidFill>
                  <a:srgbClr val="FF0000"/>
                </a:solidFill>
              </a:rPr>
              <a:t>技術名、作成者（掲載技術の保有者）を記載ください</a:t>
            </a:r>
          </a:p>
        </p:txBody>
      </p:sp>
      <p:sp>
        <p:nvSpPr>
          <p:cNvPr id="29" name="右矢印 28"/>
          <p:cNvSpPr/>
          <p:nvPr/>
        </p:nvSpPr>
        <p:spPr>
          <a:xfrm>
            <a:off x="-813812" y="4260018"/>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237874" y="4192481"/>
            <a:ext cx="2418974" cy="738664"/>
          </a:xfrm>
          <a:prstGeom prst="rect">
            <a:avLst/>
          </a:prstGeom>
        </p:spPr>
        <p:txBody>
          <a:bodyPr wrap="square">
            <a:spAutoFit/>
          </a:bodyPr>
          <a:lstStyle/>
          <a:p>
            <a:r>
              <a:rPr lang="ja-JP" altLang="en-US" sz="1400" dirty="0">
                <a:solidFill>
                  <a:srgbClr val="FF0000"/>
                </a:solidFill>
              </a:rPr>
              <a:t>技術の</a:t>
            </a:r>
            <a:r>
              <a:rPr lang="en-US" altLang="ja-JP" sz="1400" dirty="0">
                <a:solidFill>
                  <a:srgbClr val="FF0000"/>
                </a:solidFill>
              </a:rPr>
              <a:t>PR</a:t>
            </a:r>
            <a:r>
              <a:rPr lang="ja-JP" altLang="en-US" sz="1400" dirty="0">
                <a:solidFill>
                  <a:srgbClr val="FF0000"/>
                </a:solidFill>
              </a:rPr>
              <a:t>ポイント（ウリ）を</a:t>
            </a:r>
            <a:endParaRPr lang="en-US" altLang="ja-JP" sz="1400" dirty="0">
              <a:solidFill>
                <a:srgbClr val="FF0000"/>
              </a:solidFill>
            </a:endParaRPr>
          </a:p>
          <a:p>
            <a:r>
              <a:rPr lang="en-US" altLang="ja-JP" sz="1400" dirty="0">
                <a:solidFill>
                  <a:srgbClr val="FF0000"/>
                </a:solidFill>
              </a:rPr>
              <a:t>2</a:t>
            </a:r>
            <a:r>
              <a:rPr lang="ja-JP" altLang="en-US" sz="1400" dirty="0">
                <a:solidFill>
                  <a:srgbClr val="FF0000"/>
                </a:solidFill>
              </a:rPr>
              <a:t>～</a:t>
            </a:r>
            <a:r>
              <a:rPr lang="en-US" altLang="ja-JP" sz="1400" dirty="0">
                <a:solidFill>
                  <a:srgbClr val="FF0000"/>
                </a:solidFill>
              </a:rPr>
              <a:t>3</a:t>
            </a:r>
            <a:r>
              <a:rPr lang="ja-JP" altLang="en-US" sz="1400" dirty="0">
                <a:solidFill>
                  <a:srgbClr val="FF0000"/>
                </a:solidFill>
              </a:rPr>
              <a:t>行程度で</a:t>
            </a:r>
            <a:endParaRPr lang="en-US" altLang="ja-JP" sz="1400" dirty="0">
              <a:solidFill>
                <a:srgbClr val="FF0000"/>
              </a:solidFill>
            </a:endParaRPr>
          </a:p>
          <a:p>
            <a:r>
              <a:rPr lang="ja-JP" altLang="en-US" sz="1400" dirty="0">
                <a:solidFill>
                  <a:srgbClr val="FF0000"/>
                </a:solidFill>
              </a:rPr>
              <a:t>簡潔に記載ください</a:t>
            </a:r>
          </a:p>
        </p:txBody>
      </p:sp>
      <p:sp>
        <p:nvSpPr>
          <p:cNvPr id="31" name="右矢印 30"/>
          <p:cNvSpPr/>
          <p:nvPr/>
        </p:nvSpPr>
        <p:spPr>
          <a:xfrm>
            <a:off x="-818900" y="5630044"/>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237874" y="5355235"/>
            <a:ext cx="2418974" cy="954107"/>
          </a:xfrm>
          <a:prstGeom prst="rect">
            <a:avLst/>
          </a:prstGeom>
        </p:spPr>
        <p:txBody>
          <a:bodyPr wrap="square">
            <a:spAutoFit/>
          </a:bodyPr>
          <a:lstStyle/>
          <a:p>
            <a:r>
              <a:rPr lang="ja-JP" altLang="en-US" sz="1400" dirty="0">
                <a:solidFill>
                  <a:srgbClr val="FF0000"/>
                </a:solidFill>
              </a:rPr>
              <a:t>技術の概要を簡潔に記載するとともに、概要が分かる図表や解説など、わかりやすく記載ください</a:t>
            </a:r>
            <a:endParaRPr lang="en-US" altLang="ja-JP" sz="1400" dirty="0">
              <a:solidFill>
                <a:srgbClr val="FF0000"/>
              </a:solidFill>
            </a:endParaRPr>
          </a:p>
        </p:txBody>
      </p:sp>
      <p:sp>
        <p:nvSpPr>
          <p:cNvPr id="33" name="右矢印 32"/>
          <p:cNvSpPr/>
          <p:nvPr/>
        </p:nvSpPr>
        <p:spPr>
          <a:xfrm>
            <a:off x="-791000" y="7782815"/>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215063" y="7494698"/>
            <a:ext cx="2408207" cy="1384995"/>
          </a:xfrm>
          <a:prstGeom prst="rect">
            <a:avLst/>
          </a:prstGeom>
        </p:spPr>
        <p:txBody>
          <a:bodyPr wrap="square">
            <a:spAutoFit/>
          </a:bodyPr>
          <a:lstStyle/>
          <a:p>
            <a:r>
              <a:rPr lang="ja-JP" altLang="en-US" sz="1400" dirty="0">
                <a:solidFill>
                  <a:srgbClr val="FF0000"/>
                </a:solidFill>
              </a:rPr>
              <a:t>従来技術を比較対象とした方が掲載技術の概要が分かりやすくなるようでしたら、従来技術の概要についても記載ください（掲載技術のみでも結構です）</a:t>
            </a:r>
          </a:p>
        </p:txBody>
      </p:sp>
      <p:sp>
        <p:nvSpPr>
          <p:cNvPr id="1191" name="正方形/長方形 1190"/>
          <p:cNvSpPr/>
          <p:nvPr/>
        </p:nvSpPr>
        <p:spPr>
          <a:xfrm>
            <a:off x="84612" y="5515935"/>
            <a:ext cx="6466249" cy="784830"/>
          </a:xfrm>
          <a:prstGeom prst="rect">
            <a:avLst/>
          </a:prstGeom>
        </p:spPr>
        <p:txBody>
          <a:bodyPr wrap="square">
            <a:spAutoFit/>
          </a:bodyPr>
          <a:lstStyle/>
          <a:p>
            <a:pPr marL="171450" indent="-171450" algn="just">
              <a:spcBef>
                <a:spcPts val="300"/>
              </a:spcBef>
              <a:buFont typeface="Arial" panose="020B0604020202020204" pitchFamily="34" charset="0"/>
              <a:buChar char="•"/>
            </a:pPr>
            <a:r>
              <a:rPr lang="ja-JP" altLang="en-US" sz="1000" dirty="0"/>
              <a:t>本技術は、光ファイバー温度分布計測システムで得られた調査結果を</a:t>
            </a:r>
            <a:r>
              <a:rPr lang="en-US" altLang="ja-JP" sz="1000" dirty="0"/>
              <a:t>AI</a:t>
            </a:r>
            <a:r>
              <a:rPr lang="ja-JP" altLang="en-US" sz="1000" dirty="0"/>
              <a:t>を用いて解析し、雨天時浸入水発生箇所を検出する技術です。</a:t>
            </a:r>
          </a:p>
          <a:p>
            <a:pPr marL="171450" indent="-171450" algn="just">
              <a:spcBef>
                <a:spcPts val="300"/>
              </a:spcBef>
              <a:buFont typeface="Arial" panose="020B0604020202020204" pitchFamily="34" charset="0"/>
              <a:buChar char="•"/>
            </a:pPr>
            <a:r>
              <a:rPr lang="ja-JP" altLang="en-US" sz="1000" dirty="0"/>
              <a:t>本技術は、</a:t>
            </a:r>
            <a:r>
              <a:rPr lang="ja-JP" altLang="en-US" sz="1000" dirty="0">
                <a:solidFill>
                  <a:schemeClr val="accent5">
                    <a:lumMod val="50000"/>
                  </a:schemeClr>
                </a:solidFill>
              </a:rPr>
              <a:t>「</a:t>
            </a:r>
            <a:r>
              <a:rPr lang="ja-JP" altLang="en-US" sz="1000" b="1" dirty="0">
                <a:solidFill>
                  <a:schemeClr val="accent5">
                    <a:lumMod val="50000"/>
                  </a:schemeClr>
                </a:solidFill>
              </a:rPr>
              <a:t>●●技術</a:t>
            </a:r>
            <a:r>
              <a:rPr lang="ja-JP" altLang="en-US" sz="1000" dirty="0">
                <a:solidFill>
                  <a:schemeClr val="accent5">
                    <a:lumMod val="50000"/>
                  </a:schemeClr>
                </a:solidFill>
              </a:rPr>
              <a:t>」</a:t>
            </a:r>
            <a:r>
              <a:rPr lang="ja-JP" altLang="en-US" sz="1000" dirty="0"/>
              <a:t>及び</a:t>
            </a:r>
            <a:r>
              <a:rPr lang="ja-JP" altLang="en-US" sz="1000" dirty="0">
                <a:solidFill>
                  <a:schemeClr val="accent5">
                    <a:lumMod val="50000"/>
                  </a:schemeClr>
                </a:solidFill>
              </a:rPr>
              <a:t>「■■</a:t>
            </a:r>
            <a:r>
              <a:rPr lang="ja-JP" altLang="en-US" sz="1000" b="1" dirty="0">
                <a:solidFill>
                  <a:schemeClr val="accent5">
                    <a:lumMod val="50000"/>
                  </a:schemeClr>
                </a:solidFill>
              </a:rPr>
              <a:t>技術</a:t>
            </a:r>
            <a:r>
              <a:rPr lang="ja-JP" altLang="en-US" sz="1000" dirty="0">
                <a:solidFill>
                  <a:schemeClr val="accent5">
                    <a:lumMod val="50000"/>
                  </a:schemeClr>
                </a:solidFill>
              </a:rPr>
              <a:t>」</a:t>
            </a:r>
            <a:r>
              <a:rPr lang="ja-JP" altLang="en-US" sz="1000" dirty="0"/>
              <a:t>の２つから構成されます。</a:t>
            </a:r>
          </a:p>
          <a:p>
            <a:pPr marL="171450" indent="-171450" algn="just">
              <a:spcBef>
                <a:spcPts val="300"/>
              </a:spcBef>
              <a:buFont typeface="Arial" panose="020B0604020202020204" pitchFamily="34" charset="0"/>
              <a:buChar char="•"/>
            </a:pPr>
            <a:r>
              <a:rPr lang="ja-JP" altLang="en-US" sz="1000" dirty="0"/>
              <a:t>雨天時浸入水調査全体の効率性・事業性が向上し、</a:t>
            </a:r>
            <a:r>
              <a:rPr lang="ja-JP" altLang="en-US" sz="1000" b="1" dirty="0">
                <a:solidFill>
                  <a:srgbClr val="C00000"/>
                </a:solidFill>
              </a:rPr>
              <a:t>スピードアップ</a:t>
            </a:r>
            <a:r>
              <a:rPr lang="ja-JP" altLang="en-US" sz="1000" dirty="0"/>
              <a:t>と</a:t>
            </a:r>
            <a:r>
              <a:rPr lang="ja-JP" altLang="en-US" sz="1000" b="1" dirty="0">
                <a:solidFill>
                  <a:srgbClr val="C00000"/>
                </a:solidFill>
              </a:rPr>
              <a:t>低コスト化</a:t>
            </a:r>
            <a:r>
              <a:rPr lang="ja-JP" altLang="en-US" sz="1000" dirty="0"/>
              <a:t>を実現します。</a:t>
            </a:r>
          </a:p>
        </p:txBody>
      </p:sp>
      <p:graphicFrame>
        <p:nvGraphicFramePr>
          <p:cNvPr id="19" name="表 18">
            <a:extLst>
              <a:ext uri="{FF2B5EF4-FFF2-40B4-BE49-F238E27FC236}">
                <a16:creationId xmlns:a16="http://schemas.microsoft.com/office/drawing/2014/main" id="{FF6F2349-D915-8B9B-9286-4CB2D7FEE058}"/>
              </a:ext>
            </a:extLst>
          </p:cNvPr>
          <p:cNvGraphicFramePr>
            <a:graphicFrameLocks noGrp="1"/>
          </p:cNvGraphicFramePr>
          <p:nvPr>
            <p:extLst>
              <p:ext uri="{D42A27DB-BD31-4B8C-83A1-F6EECF244321}">
                <p14:modId xmlns:p14="http://schemas.microsoft.com/office/powerpoint/2010/main" val="2377499004"/>
              </p:ext>
            </p:extLst>
          </p:nvPr>
        </p:nvGraphicFramePr>
        <p:xfrm>
          <a:off x="116189" y="93576"/>
          <a:ext cx="6624000" cy="57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972000">
                  <a:extLst>
                    <a:ext uri="{9D8B030D-6E8A-4147-A177-3AD203B41FA5}">
                      <a16:colId xmlns:a16="http://schemas.microsoft.com/office/drawing/2014/main" val="20002"/>
                    </a:ext>
                  </a:extLst>
                </a:gridCol>
                <a:gridCol w="972000">
                  <a:extLst>
                    <a:ext uri="{9D8B030D-6E8A-4147-A177-3AD203B41FA5}">
                      <a16:colId xmlns:a16="http://schemas.microsoft.com/office/drawing/2014/main" val="1999890203"/>
                    </a:ext>
                  </a:extLst>
                </a:gridCol>
                <a:gridCol w="972000">
                  <a:extLst>
                    <a:ext uri="{9D8B030D-6E8A-4147-A177-3AD203B41FA5}">
                      <a16:colId xmlns:a16="http://schemas.microsoft.com/office/drawing/2014/main" val="2418696598"/>
                    </a:ext>
                  </a:extLst>
                </a:gridCol>
                <a:gridCol w="972000">
                  <a:extLst>
                    <a:ext uri="{9D8B030D-6E8A-4147-A177-3AD203B41FA5}">
                      <a16:colId xmlns:a16="http://schemas.microsoft.com/office/drawing/2014/main" val="297621761"/>
                    </a:ext>
                  </a:extLst>
                </a:gridCol>
                <a:gridCol w="972000">
                  <a:extLst>
                    <a:ext uri="{9D8B030D-6E8A-4147-A177-3AD203B41FA5}">
                      <a16:colId xmlns:a16="http://schemas.microsoft.com/office/drawing/2014/main" val="221023414"/>
                    </a:ext>
                  </a:extLst>
                </a:gridCol>
                <a:gridCol w="792000">
                  <a:extLst>
                    <a:ext uri="{9D8B030D-6E8A-4147-A177-3AD203B41FA5}">
                      <a16:colId xmlns:a16="http://schemas.microsoft.com/office/drawing/2014/main" val="20010"/>
                    </a:ext>
                  </a:extLst>
                </a:gridCol>
              </a:tblGrid>
              <a:tr h="288000">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対象施設</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800" b="1" dirty="0">
                          <a:solidFill>
                            <a:schemeClr val="bg1"/>
                          </a:solidFill>
                        </a:rPr>
                        <a:t>水道</a:t>
                      </a:r>
                      <a:endParaRPr kumimoji="1" lang="en-US" altLang="ja-JP" sz="800" b="1" dirty="0">
                        <a:solidFill>
                          <a:schemeClr val="bg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800" b="0" dirty="0">
                          <a:solidFill>
                            <a:sysClr val="windowText" lastClr="000000"/>
                          </a:solidFill>
                        </a:rPr>
                        <a:t>取水施設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導水施設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浄水施設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送配水施設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給水装置</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ctr"/>
                      <a:r>
                        <a:rPr kumimoji="1" lang="ja-JP" altLang="en-US" sz="800" b="0" dirty="0">
                          <a:solidFill>
                            <a:sysClr val="windowText" lastClr="000000"/>
                          </a:solidFill>
                        </a:rPr>
                        <a:t>その他</a:t>
                      </a:r>
                      <a:endParaRPr kumimoji="1" lang="en-US" altLang="ja-JP" sz="800" b="0" dirty="0">
                        <a:solidFill>
                          <a:sysClr val="windowText" lastClr="000000"/>
                        </a:solidFill>
                      </a:endParaRPr>
                    </a:p>
                    <a:p>
                      <a:pPr algn="ctr"/>
                      <a:r>
                        <a:rPr kumimoji="1" lang="ja-JP" altLang="en-US" sz="800" b="0" dirty="0">
                          <a:solidFill>
                            <a:sysClr val="windowText" lastClr="000000"/>
                          </a:solidFill>
                        </a:rPr>
                        <a:t>（　　　　　　　）</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8000">
                <a:tc vMerge="1">
                  <a:txBody>
                    <a:bodyPr/>
                    <a:lstStyle/>
                    <a:p>
                      <a:endParaRPr kumimoji="1" lang="ja-JP" altLang="en-US"/>
                    </a:p>
                  </a:txBody>
                  <a:tcPr/>
                </a:tc>
                <a:tc>
                  <a:txBody>
                    <a:bodyPr/>
                    <a:lstStyle/>
                    <a:p>
                      <a:pPr algn="ctr"/>
                      <a:r>
                        <a:rPr kumimoji="1" lang="ja-JP" altLang="en-US" sz="800" b="1" dirty="0">
                          <a:solidFill>
                            <a:schemeClr val="bg1"/>
                          </a:solidFill>
                        </a:rPr>
                        <a:t>下水道</a:t>
                      </a:r>
                      <a:endParaRPr kumimoji="1" lang="en-US" altLang="ja-JP" sz="800" b="1" dirty="0">
                        <a:solidFill>
                          <a:schemeClr val="bg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800" b="0" dirty="0">
                          <a:solidFill>
                            <a:sysClr val="windowText" lastClr="000000"/>
                          </a:solidFill>
                        </a:rPr>
                        <a:t>汚水処理施設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汚泥処理施設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ポンプ場施設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管路施設</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70957483"/>
                  </a:ext>
                </a:extLst>
              </a:tr>
            </a:tbl>
          </a:graphicData>
        </a:graphic>
      </p:graphicFrame>
      <p:sp>
        <p:nvSpPr>
          <p:cNvPr id="23" name="テキスト ボックス 22">
            <a:extLst>
              <a:ext uri="{FF2B5EF4-FFF2-40B4-BE49-F238E27FC236}">
                <a16:creationId xmlns:a16="http://schemas.microsoft.com/office/drawing/2014/main" id="{9DF9A372-24BA-35BD-9D0F-F91BB06550E7}"/>
              </a:ext>
            </a:extLst>
          </p:cNvPr>
          <p:cNvSpPr txBox="1"/>
          <p:nvPr/>
        </p:nvSpPr>
        <p:spPr>
          <a:xfrm>
            <a:off x="-12043" y="5229437"/>
            <a:ext cx="1366722" cy="276999"/>
          </a:xfrm>
          <a:prstGeom prst="rect">
            <a:avLst/>
          </a:prstGeom>
          <a:noFill/>
        </p:spPr>
        <p:txBody>
          <a:bodyPr wrap="square" rtlCol="0">
            <a:spAutoFit/>
          </a:bodyPr>
          <a:lstStyle/>
          <a:p>
            <a:r>
              <a:rPr lang="en-US" altLang="ja-JP" sz="1200" b="1" dirty="0">
                <a:solidFill>
                  <a:srgbClr val="002060"/>
                </a:solidFill>
                <a:latin typeface="+mn-ea"/>
                <a:cs typeface="メイリオ" panose="020B0604030504040204" pitchFamily="50" charset="-128"/>
              </a:rPr>
              <a:t>【</a:t>
            </a:r>
            <a:r>
              <a:rPr lang="ja-JP" altLang="en-US" sz="1200" b="1" dirty="0">
                <a:solidFill>
                  <a:srgbClr val="002060"/>
                </a:solidFill>
                <a:latin typeface="+mn-ea"/>
                <a:cs typeface="メイリオ" panose="020B0604030504040204" pitchFamily="50" charset="-128"/>
              </a:rPr>
              <a:t>技術の概要</a:t>
            </a:r>
            <a:r>
              <a:rPr lang="en-US" altLang="ja-JP" sz="1200" b="1" dirty="0">
                <a:solidFill>
                  <a:srgbClr val="002060"/>
                </a:solidFill>
                <a:latin typeface="+mn-ea"/>
                <a:cs typeface="メイリオ" panose="020B0604030504040204" pitchFamily="50" charset="-128"/>
              </a:rPr>
              <a:t>】</a:t>
            </a:r>
            <a:endParaRPr kumimoji="1" lang="ja-JP" altLang="en-US" sz="1200" b="1" dirty="0">
              <a:solidFill>
                <a:srgbClr val="002060"/>
              </a:solidFill>
              <a:latin typeface="+mn-ea"/>
              <a:cs typeface="メイリオ" panose="020B0604030504040204" pitchFamily="50" charset="-128"/>
            </a:endParaRPr>
          </a:p>
        </p:txBody>
      </p:sp>
      <p:cxnSp>
        <p:nvCxnSpPr>
          <p:cNvPr id="36" name="直線コネクタ 35">
            <a:extLst>
              <a:ext uri="{FF2B5EF4-FFF2-40B4-BE49-F238E27FC236}">
                <a16:creationId xmlns:a16="http://schemas.microsoft.com/office/drawing/2014/main" id="{106F5A91-FD10-CC50-B564-F4DBC57E0FF5}"/>
              </a:ext>
            </a:extLst>
          </p:cNvPr>
          <p:cNvCxnSpPr>
            <a:cxnSpLocks/>
          </p:cNvCxnSpPr>
          <p:nvPr/>
        </p:nvCxnSpPr>
        <p:spPr>
          <a:xfrm flipV="1">
            <a:off x="187335" y="2253355"/>
            <a:ext cx="6433350" cy="992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D71715C-FF17-4A51-1181-C70830D19864}"/>
              </a:ext>
            </a:extLst>
          </p:cNvPr>
          <p:cNvSpPr txBox="1"/>
          <p:nvPr/>
        </p:nvSpPr>
        <p:spPr>
          <a:xfrm>
            <a:off x="271156" y="2392828"/>
            <a:ext cx="6117249" cy="276999"/>
          </a:xfrm>
          <a:prstGeom prst="rect">
            <a:avLst/>
          </a:prstGeom>
          <a:noFill/>
        </p:spPr>
        <p:txBody>
          <a:bodyPr wrap="square" rtlCol="0">
            <a:spAutoFit/>
          </a:bodyPr>
          <a:lstStyle/>
          <a:p>
            <a:r>
              <a:rPr lang="ja-JP" altLang="en-US" sz="1200" dirty="0">
                <a:solidFill>
                  <a:schemeClr val="bg1"/>
                </a:solidFill>
              </a:rPr>
              <a:t>○◆◆株式会社・株式会社▲▲</a:t>
            </a:r>
            <a:endParaRPr kumimoji="1" lang="ja-JP" altLang="en-US" sz="1200" dirty="0">
              <a:solidFill>
                <a:schemeClr val="bg1"/>
              </a:solidFill>
            </a:endParaRPr>
          </a:p>
        </p:txBody>
      </p:sp>
      <p:sp>
        <p:nvSpPr>
          <p:cNvPr id="43" name="テキスト ボックス 42">
            <a:extLst>
              <a:ext uri="{FF2B5EF4-FFF2-40B4-BE49-F238E27FC236}">
                <a16:creationId xmlns:a16="http://schemas.microsoft.com/office/drawing/2014/main" id="{E47AA63B-0138-1E24-C057-F0CCB6B27BAA}"/>
              </a:ext>
            </a:extLst>
          </p:cNvPr>
          <p:cNvSpPr txBox="1"/>
          <p:nvPr/>
        </p:nvSpPr>
        <p:spPr>
          <a:xfrm>
            <a:off x="138273" y="1778162"/>
            <a:ext cx="6601919" cy="338554"/>
          </a:xfrm>
          <a:prstGeom prst="rect">
            <a:avLst/>
          </a:prstGeom>
          <a:noFill/>
        </p:spPr>
        <p:txBody>
          <a:bodyPr wrap="square" rtlCol="0">
            <a:spAutoFit/>
          </a:bodyPr>
          <a:lstStyle/>
          <a:p>
            <a:r>
              <a:rPr lang="ja-JP" altLang="en-US" sz="1600" b="1" spc="-80" dirty="0">
                <a:solidFill>
                  <a:schemeClr val="bg1"/>
                </a:solidFill>
              </a:rPr>
              <a:t>光ファイバー温度分布計測システムに</a:t>
            </a:r>
            <a:r>
              <a:rPr lang="en-US" altLang="ja-JP" sz="1600" b="1" spc="-80" dirty="0">
                <a:solidFill>
                  <a:schemeClr val="bg1"/>
                </a:solidFill>
              </a:rPr>
              <a:t>AI</a:t>
            </a:r>
            <a:r>
              <a:rPr lang="ja-JP" altLang="en-US" sz="1600" b="1" spc="-80" dirty="0">
                <a:solidFill>
                  <a:schemeClr val="bg1"/>
                </a:solidFill>
              </a:rPr>
              <a:t>を組合せた</a:t>
            </a:r>
            <a:r>
              <a:rPr lang="zh-TW" altLang="en-US" sz="1600" b="1" spc="-80" dirty="0">
                <a:solidFill>
                  <a:schemeClr val="bg1"/>
                </a:solidFill>
                <a:latin typeface="ＭＳ Ｐゴシック" panose="020B0600070205080204" pitchFamily="50" charset="-128"/>
                <a:ea typeface="ＭＳ Ｐゴシック" panose="020B0600070205080204" pitchFamily="50" charset="-128"/>
              </a:rPr>
              <a:t>雨天時浸入水調査技術</a:t>
            </a:r>
            <a:endParaRPr kumimoji="1" lang="en-US" altLang="ja-JP" sz="1600" b="1" spc="-80" dirty="0">
              <a:solidFill>
                <a:schemeClr val="bg1"/>
              </a:solidFill>
              <a:latin typeface="ＭＳ Ｐゴシック" panose="020B0600070205080204" pitchFamily="50" charset="-128"/>
              <a:ea typeface="ＭＳ Ｐゴシック" panose="020B0600070205080204" pitchFamily="50" charset="-128"/>
            </a:endParaRPr>
          </a:p>
        </p:txBody>
      </p:sp>
      <p:sp>
        <p:nvSpPr>
          <p:cNvPr id="48" name="正方形/長方形 47">
            <a:extLst>
              <a:ext uri="{FF2B5EF4-FFF2-40B4-BE49-F238E27FC236}">
                <a16:creationId xmlns:a16="http://schemas.microsoft.com/office/drawing/2014/main" id="{B6745060-6056-0C66-06CC-7F88E553E675}"/>
              </a:ext>
            </a:extLst>
          </p:cNvPr>
          <p:cNvSpPr/>
          <p:nvPr/>
        </p:nvSpPr>
        <p:spPr>
          <a:xfrm>
            <a:off x="96656" y="6316208"/>
            <a:ext cx="6631489" cy="3526152"/>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スクロール: 横 48">
            <a:extLst>
              <a:ext uri="{FF2B5EF4-FFF2-40B4-BE49-F238E27FC236}">
                <a16:creationId xmlns:a16="http://schemas.microsoft.com/office/drawing/2014/main" id="{5A0BFB25-CCAE-9206-1D74-9D03B207F421}"/>
              </a:ext>
            </a:extLst>
          </p:cNvPr>
          <p:cNvSpPr/>
          <p:nvPr/>
        </p:nvSpPr>
        <p:spPr>
          <a:xfrm>
            <a:off x="84612" y="4129906"/>
            <a:ext cx="1357511" cy="366130"/>
          </a:xfrm>
          <a:prstGeom prst="horizontalScroll">
            <a:avLst/>
          </a:prstGeom>
          <a:solidFill>
            <a:schemeClr val="accent5">
              <a:lumMod val="60000"/>
              <a:lumOff val="4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t>PR</a:t>
            </a:r>
            <a:r>
              <a:rPr kumimoji="1" lang="ja-JP" altLang="en-US" sz="1400" b="1" dirty="0"/>
              <a:t>ポイント</a:t>
            </a:r>
          </a:p>
        </p:txBody>
      </p:sp>
      <p:graphicFrame>
        <p:nvGraphicFramePr>
          <p:cNvPr id="5" name="表 4">
            <a:extLst>
              <a:ext uri="{FF2B5EF4-FFF2-40B4-BE49-F238E27FC236}">
                <a16:creationId xmlns:a16="http://schemas.microsoft.com/office/drawing/2014/main" id="{4B8DE46B-2B3F-40E0-A6C7-57F8BEC511E2}"/>
              </a:ext>
            </a:extLst>
          </p:cNvPr>
          <p:cNvGraphicFramePr>
            <a:graphicFrameLocks noGrp="1"/>
          </p:cNvGraphicFramePr>
          <p:nvPr>
            <p:extLst>
              <p:ext uri="{D42A27DB-BD31-4B8C-83A1-F6EECF244321}">
                <p14:modId xmlns:p14="http://schemas.microsoft.com/office/powerpoint/2010/main" val="1513888468"/>
              </p:ext>
            </p:extLst>
          </p:nvPr>
        </p:nvGraphicFramePr>
        <p:xfrm>
          <a:off x="116189" y="697324"/>
          <a:ext cx="6625153" cy="360000"/>
        </p:xfrm>
        <a:graphic>
          <a:graphicData uri="http://schemas.openxmlformats.org/drawingml/2006/table">
            <a:tbl>
              <a:tblPr firstRow="1" bandRow="1">
                <a:tableStyleId>{5C22544A-7EE6-4342-B048-85BDC9FD1C3A}</a:tableStyleId>
              </a:tblPr>
              <a:tblGrid>
                <a:gridCol w="707908">
                  <a:extLst>
                    <a:ext uri="{9D8B030D-6E8A-4147-A177-3AD203B41FA5}">
                      <a16:colId xmlns:a16="http://schemas.microsoft.com/office/drawing/2014/main" val="20000"/>
                    </a:ext>
                  </a:extLst>
                </a:gridCol>
                <a:gridCol w="1365343">
                  <a:extLst>
                    <a:ext uri="{9D8B030D-6E8A-4147-A177-3AD203B41FA5}">
                      <a16:colId xmlns:a16="http://schemas.microsoft.com/office/drawing/2014/main" val="20002"/>
                    </a:ext>
                  </a:extLst>
                </a:gridCol>
                <a:gridCol w="1365344">
                  <a:extLst>
                    <a:ext uri="{9D8B030D-6E8A-4147-A177-3AD203B41FA5}">
                      <a16:colId xmlns:a16="http://schemas.microsoft.com/office/drawing/2014/main" val="621165996"/>
                    </a:ext>
                  </a:extLst>
                </a:gridCol>
                <a:gridCol w="1365343">
                  <a:extLst>
                    <a:ext uri="{9D8B030D-6E8A-4147-A177-3AD203B41FA5}">
                      <a16:colId xmlns:a16="http://schemas.microsoft.com/office/drawing/2014/main" val="471120048"/>
                    </a:ext>
                  </a:extLst>
                </a:gridCol>
                <a:gridCol w="1821215">
                  <a:extLst>
                    <a:ext uri="{9D8B030D-6E8A-4147-A177-3AD203B41FA5}">
                      <a16:colId xmlns:a16="http://schemas.microsoft.com/office/drawing/2014/main" val="2418696598"/>
                    </a:ext>
                  </a:extLst>
                </a:gridCol>
              </a:tblGrid>
              <a:tr h="36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目的</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800" b="0" dirty="0">
                          <a:solidFill>
                            <a:sysClr val="windowText" lastClr="000000"/>
                          </a:solidFill>
                        </a:rPr>
                        <a:t>点検調査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0" dirty="0">
                          <a:solidFill>
                            <a:sysClr val="windowText" lastClr="000000"/>
                          </a:solidFill>
                        </a:rPr>
                        <a:t>劣化予測</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施設情報の管理・活用</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a:solidFill>
                            <a:sysClr val="windowText" lastClr="000000"/>
                          </a:solidFill>
                        </a:rPr>
                        <a:t>その他</a:t>
                      </a:r>
                      <a:endParaRPr kumimoji="1" lang="en-US" altLang="ja-JP" sz="800" b="0" dirty="0">
                        <a:solidFill>
                          <a:sysClr val="windowText" lastClr="000000"/>
                        </a:solidFill>
                      </a:endParaRPr>
                    </a:p>
                    <a:p>
                      <a:pPr algn="ctr"/>
                      <a:r>
                        <a:rPr kumimoji="1" lang="ja-JP" altLang="en-US" sz="800" b="0" dirty="0">
                          <a:solidFill>
                            <a:sysClr val="windowText" lastClr="000000"/>
                          </a:solidFill>
                        </a:rPr>
                        <a:t>（　　　　　　　　）</a:t>
                      </a:r>
                      <a:endParaRPr kumimoji="1" lang="en-US" altLang="ja-JP" sz="8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4" name="表 3">
            <a:extLst>
              <a:ext uri="{FF2B5EF4-FFF2-40B4-BE49-F238E27FC236}">
                <a16:creationId xmlns:a16="http://schemas.microsoft.com/office/drawing/2014/main" id="{60E52791-8BC9-936D-17C8-8326774B8792}"/>
              </a:ext>
            </a:extLst>
          </p:cNvPr>
          <p:cNvGraphicFramePr>
            <a:graphicFrameLocks noGrp="1"/>
          </p:cNvGraphicFramePr>
          <p:nvPr>
            <p:extLst>
              <p:ext uri="{D42A27DB-BD31-4B8C-83A1-F6EECF244321}">
                <p14:modId xmlns:p14="http://schemas.microsoft.com/office/powerpoint/2010/main" val="572875193"/>
              </p:ext>
            </p:extLst>
          </p:nvPr>
        </p:nvGraphicFramePr>
        <p:xfrm>
          <a:off x="116189" y="1085072"/>
          <a:ext cx="6624000" cy="43200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20003"/>
                    </a:ext>
                  </a:extLst>
                </a:gridCol>
                <a:gridCol w="612000">
                  <a:extLst>
                    <a:ext uri="{9D8B030D-6E8A-4147-A177-3AD203B41FA5}">
                      <a16:colId xmlns:a16="http://schemas.microsoft.com/office/drawing/2014/main" val="20004"/>
                    </a:ext>
                  </a:extLst>
                </a:gridCol>
                <a:gridCol w="612000">
                  <a:extLst>
                    <a:ext uri="{9D8B030D-6E8A-4147-A177-3AD203B41FA5}">
                      <a16:colId xmlns:a16="http://schemas.microsoft.com/office/drawing/2014/main" val="20005"/>
                    </a:ext>
                  </a:extLst>
                </a:gridCol>
                <a:gridCol w="612000">
                  <a:extLst>
                    <a:ext uri="{9D8B030D-6E8A-4147-A177-3AD203B41FA5}">
                      <a16:colId xmlns:a16="http://schemas.microsoft.com/office/drawing/2014/main" val="20006"/>
                    </a:ext>
                  </a:extLst>
                </a:gridCol>
                <a:gridCol w="612000">
                  <a:extLst>
                    <a:ext uri="{9D8B030D-6E8A-4147-A177-3AD203B41FA5}">
                      <a16:colId xmlns:a16="http://schemas.microsoft.com/office/drawing/2014/main" val="20007"/>
                    </a:ext>
                  </a:extLst>
                </a:gridCol>
                <a:gridCol w="612000">
                  <a:extLst>
                    <a:ext uri="{9D8B030D-6E8A-4147-A177-3AD203B41FA5}">
                      <a16:colId xmlns:a16="http://schemas.microsoft.com/office/drawing/2014/main" val="20008"/>
                    </a:ext>
                  </a:extLst>
                </a:gridCol>
                <a:gridCol w="612000">
                  <a:extLst>
                    <a:ext uri="{9D8B030D-6E8A-4147-A177-3AD203B41FA5}">
                      <a16:colId xmlns:a16="http://schemas.microsoft.com/office/drawing/2014/main" val="20009"/>
                    </a:ext>
                  </a:extLst>
                </a:gridCol>
                <a:gridCol w="612000">
                  <a:extLst>
                    <a:ext uri="{9D8B030D-6E8A-4147-A177-3AD203B41FA5}">
                      <a16:colId xmlns:a16="http://schemas.microsoft.com/office/drawing/2014/main" val="20010"/>
                    </a:ext>
                  </a:extLst>
                </a:gridCol>
              </a:tblGrid>
              <a:tr h="432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要素技術</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700" b="0" dirty="0">
                          <a:solidFill>
                            <a:sysClr val="windowText" lastClr="000000"/>
                          </a:solidFill>
                        </a:rPr>
                        <a:t>人工衛星</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a:solidFill>
                            <a:sysClr val="windowText" lastClr="000000"/>
                          </a:solidFill>
                        </a:rPr>
                        <a:t>AI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700" b="0" dirty="0">
                          <a:solidFill>
                            <a:sysClr val="windowText" lastClr="000000"/>
                          </a:solidFill>
                        </a:rPr>
                        <a:t>ビック</a:t>
                      </a:r>
                      <a:endParaRPr kumimoji="1" lang="en-US" altLang="ja-JP" sz="700" b="0" dirty="0">
                        <a:solidFill>
                          <a:sysClr val="windowText" lastClr="000000"/>
                        </a:solidFill>
                      </a:endParaRPr>
                    </a:p>
                    <a:p>
                      <a:pPr algn="ctr"/>
                      <a:r>
                        <a:rPr kumimoji="1" lang="ja-JP" altLang="en-US" sz="700" b="0" dirty="0">
                          <a:solidFill>
                            <a:sysClr val="windowText" lastClr="000000"/>
                          </a:solidFill>
                        </a:rPr>
                        <a:t>データ解析</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00" b="0" dirty="0">
                          <a:solidFill>
                            <a:sysClr val="windowText" lastClr="000000"/>
                          </a:solidFill>
                        </a:rPr>
                        <a:t>IoT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700" b="0" dirty="0">
                          <a:solidFill>
                            <a:sysClr val="windowText" lastClr="000000"/>
                          </a:solidFill>
                        </a:rPr>
                        <a:t>センサー</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700" b="0" dirty="0">
                          <a:solidFill>
                            <a:sysClr val="windowText" lastClr="000000"/>
                          </a:solidFill>
                        </a:rPr>
                        <a:t>ロボット</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700" b="0" dirty="0">
                          <a:solidFill>
                            <a:sysClr val="windowText" lastClr="000000"/>
                          </a:solidFill>
                        </a:rPr>
                        <a:t>ドローン</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a:solidFill>
                            <a:sysClr val="windowText" lastClr="000000"/>
                          </a:solidFill>
                        </a:rPr>
                        <a:t>TV</a:t>
                      </a:r>
                      <a:r>
                        <a:rPr kumimoji="1" lang="ja-JP" altLang="en-US" sz="700" b="0" dirty="0">
                          <a:solidFill>
                            <a:sysClr val="windowText" lastClr="000000"/>
                          </a:solidFill>
                        </a:rPr>
                        <a:t>カメラ</a:t>
                      </a:r>
                      <a:endParaRPr kumimoji="1" lang="en-US" altLang="ja-JP" sz="7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700" b="0" dirty="0">
                          <a:solidFill>
                            <a:sysClr val="windowText" lastClr="000000"/>
                          </a:solidFill>
                        </a:rPr>
                        <a:t>スマート</a:t>
                      </a:r>
                      <a:endParaRPr kumimoji="1" lang="en-US" altLang="ja-JP" sz="700" b="0" dirty="0">
                        <a:solidFill>
                          <a:sysClr val="windowText" lastClr="000000"/>
                        </a:solidFill>
                      </a:endParaRPr>
                    </a:p>
                    <a:p>
                      <a:pPr algn="ctr"/>
                      <a:r>
                        <a:rPr kumimoji="1" lang="ja-JP" altLang="en-US" sz="700" b="0" dirty="0">
                          <a:solidFill>
                            <a:sysClr val="windowText" lastClr="000000"/>
                          </a:solidFill>
                        </a:rPr>
                        <a:t>メーター</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700" b="0" dirty="0">
                          <a:solidFill>
                            <a:sysClr val="windowText" lastClr="000000"/>
                          </a:solidFill>
                        </a:rPr>
                        <a:t>その他</a:t>
                      </a:r>
                      <a:endParaRPr kumimoji="1" lang="en-US" altLang="ja-JP" sz="700" b="0" dirty="0">
                        <a:solidFill>
                          <a:sysClr val="windowText" lastClr="000000"/>
                        </a:solidFill>
                      </a:endParaRPr>
                    </a:p>
                    <a:p>
                      <a:pPr algn="ctr"/>
                      <a:r>
                        <a:rPr kumimoji="1" lang="ja-JP" altLang="en-US" sz="700" b="0" dirty="0">
                          <a:solidFill>
                            <a:sysClr val="windowText" lastClr="000000"/>
                          </a:solidFill>
                        </a:rPr>
                        <a:t>（　　　　　）</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6" name="正方形/長方形 5">
            <a:extLst>
              <a:ext uri="{FF2B5EF4-FFF2-40B4-BE49-F238E27FC236}">
                <a16:creationId xmlns:a16="http://schemas.microsoft.com/office/drawing/2014/main" id="{6BC90387-AB2B-F3E4-08B0-EF5C1F698FFA}"/>
              </a:ext>
            </a:extLst>
          </p:cNvPr>
          <p:cNvSpPr/>
          <p:nvPr/>
        </p:nvSpPr>
        <p:spPr>
          <a:xfrm>
            <a:off x="7327392" y="211836"/>
            <a:ext cx="4389120" cy="8732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参考までに記載例を示しております。</a:t>
            </a:r>
          </a:p>
        </p:txBody>
      </p:sp>
      <p:sp>
        <p:nvSpPr>
          <p:cNvPr id="10" name="正方形/長方形 9">
            <a:extLst>
              <a:ext uri="{FF2B5EF4-FFF2-40B4-BE49-F238E27FC236}">
                <a16:creationId xmlns:a16="http://schemas.microsoft.com/office/drawing/2014/main" id="{2301718F-6D16-8963-CDD6-20DC3E1BEA25}"/>
              </a:ext>
            </a:extLst>
          </p:cNvPr>
          <p:cNvSpPr/>
          <p:nvPr/>
        </p:nvSpPr>
        <p:spPr>
          <a:xfrm>
            <a:off x="206108" y="6351097"/>
            <a:ext cx="6466248" cy="694229"/>
          </a:xfrm>
          <a:prstGeom prst="rect">
            <a:avLst/>
          </a:prstGeom>
        </p:spPr>
        <p:txBody>
          <a:bodyPr wrap="square">
            <a:spAutoFit/>
          </a:bodyPr>
          <a:lstStyle/>
          <a:p>
            <a:pPr algn="just">
              <a:lnSpc>
                <a:spcPts val="1600"/>
              </a:lnSpc>
            </a:pPr>
            <a:r>
              <a:rPr lang="en-US" altLang="ja-JP" sz="1200" dirty="0">
                <a:latin typeface="+mn-ea"/>
              </a:rPr>
              <a:t>※</a:t>
            </a:r>
            <a:r>
              <a:rPr lang="ja-JP" altLang="en-US" sz="1200" dirty="0">
                <a:latin typeface="+mn-ea"/>
              </a:rPr>
              <a:t>　技術の概要が分かる図表とその解説などを記載ください。</a:t>
            </a:r>
            <a:endParaRPr lang="en-US" altLang="ja-JP" sz="1200" dirty="0">
              <a:latin typeface="+mn-ea"/>
            </a:endParaRPr>
          </a:p>
          <a:p>
            <a:pPr algn="just">
              <a:lnSpc>
                <a:spcPts val="1600"/>
              </a:lnSpc>
            </a:pPr>
            <a:r>
              <a:rPr lang="en-US" altLang="ja-JP" sz="1200" dirty="0"/>
              <a:t>※</a:t>
            </a:r>
            <a:r>
              <a:rPr lang="ja-JP" altLang="en-US" sz="1200" dirty="0"/>
              <a:t>　従来技術と比較した方が掲載技術の概要が分かりやすくなる場合には、</a:t>
            </a:r>
            <a:endParaRPr lang="en-US" altLang="ja-JP" sz="1200" dirty="0"/>
          </a:p>
          <a:p>
            <a:pPr algn="just">
              <a:lnSpc>
                <a:spcPts val="1600"/>
              </a:lnSpc>
            </a:pPr>
            <a:r>
              <a:rPr lang="ja-JP" altLang="en-US" sz="1200" dirty="0"/>
              <a:t>　　　従来技術の概要についても記載ください。</a:t>
            </a:r>
          </a:p>
        </p:txBody>
      </p:sp>
      <p:graphicFrame>
        <p:nvGraphicFramePr>
          <p:cNvPr id="11" name="表 10">
            <a:extLst>
              <a:ext uri="{FF2B5EF4-FFF2-40B4-BE49-F238E27FC236}">
                <a16:creationId xmlns:a16="http://schemas.microsoft.com/office/drawing/2014/main" id="{57796E06-120E-E6EA-EB10-F4A9BAB02DB2}"/>
              </a:ext>
            </a:extLst>
          </p:cNvPr>
          <p:cNvGraphicFramePr>
            <a:graphicFrameLocks noGrp="1"/>
          </p:cNvGraphicFramePr>
          <p:nvPr>
            <p:extLst>
              <p:ext uri="{D42A27DB-BD31-4B8C-83A1-F6EECF244321}">
                <p14:modId xmlns:p14="http://schemas.microsoft.com/office/powerpoint/2010/main" val="4168842161"/>
              </p:ext>
            </p:extLst>
          </p:nvPr>
        </p:nvGraphicFramePr>
        <p:xfrm>
          <a:off x="107423" y="2837554"/>
          <a:ext cx="6624000" cy="1285440"/>
        </p:xfrm>
        <a:graphic>
          <a:graphicData uri="http://schemas.openxmlformats.org/drawingml/2006/table">
            <a:tbl>
              <a:tblPr firstCol="1">
                <a:tableStyleId>{073A0DAA-6AF3-43AB-8588-CEC1D06C72B9}</a:tableStyleId>
              </a:tblPr>
              <a:tblGrid>
                <a:gridCol w="1836000">
                  <a:extLst>
                    <a:ext uri="{9D8B030D-6E8A-4147-A177-3AD203B41FA5}">
                      <a16:colId xmlns:a16="http://schemas.microsoft.com/office/drawing/2014/main" val="1634416578"/>
                    </a:ext>
                  </a:extLst>
                </a:gridCol>
                <a:gridCol w="4788000">
                  <a:extLst>
                    <a:ext uri="{9D8B030D-6E8A-4147-A177-3AD203B41FA5}">
                      <a16:colId xmlns:a16="http://schemas.microsoft.com/office/drawing/2014/main" val="20511144"/>
                    </a:ext>
                  </a:extLst>
                </a:gridCol>
              </a:tblGrid>
              <a:tr h="756000">
                <a:tc>
                  <a:txBody>
                    <a:bodyPr/>
                    <a:lstStyle/>
                    <a:p>
                      <a:pPr algn="ctr"/>
                      <a:r>
                        <a:rPr kumimoji="1" lang="ja-JP" altLang="en-US" sz="1100" b="1" dirty="0">
                          <a:solidFill>
                            <a:schemeClr val="bg1"/>
                          </a:solidFill>
                          <a:latin typeface="ＭＳ Ｐゴシック" panose="020B0600070205080204" pitchFamily="50" charset="-128"/>
                          <a:ea typeface="+mn-ea"/>
                        </a:rPr>
                        <a:t>技術評価等</a:t>
                      </a:r>
                      <a:endParaRPr kumimoji="1" lang="en-US" altLang="ja-JP" sz="1100" b="1" dirty="0">
                        <a:solidFill>
                          <a:schemeClr val="bg1"/>
                        </a:solidFill>
                        <a:latin typeface="ＭＳ Ｐゴシック" panose="020B0600070205080204" pitchFamily="50" charset="-128"/>
                        <a:ea typeface="+mn-ea"/>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ＭＳ Ｐゴシック" panose="020B0600070205080204" pitchFamily="50" charset="-128"/>
                          <a:ea typeface="+mn-ea"/>
                        </a:rPr>
                        <a:t>の実績</a:t>
                      </a:r>
                      <a:endParaRPr kumimoji="1" lang="ja-JP" altLang="en-US" sz="11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chemeClr val="accent4">
                        <a:lumMod val="75000"/>
                      </a:schemeClr>
                    </a:solidFill>
                  </a:tcPr>
                </a:tc>
                <a:tc>
                  <a:txBody>
                    <a:bodyPr/>
                    <a:lstStyle/>
                    <a:p>
                      <a:pPr marL="171450" indent="-171450" algn="just">
                        <a:buFont typeface="Wingdings" panose="05000000000000000000" pitchFamily="2" charset="2"/>
                        <a:buChar char="Ø"/>
                      </a:pPr>
                      <a:r>
                        <a:rPr lang="ja-JP" altLang="en-US" sz="1000" dirty="0"/>
                        <a:t>令和□ー□年度　水道技術研究センター　プロジェクト愛称：○○</a:t>
                      </a:r>
                      <a:endParaRPr lang="en-US" altLang="ja-JP" sz="1000" dirty="0"/>
                    </a:p>
                    <a:p>
                      <a:pPr marL="171450" indent="-171450" algn="just">
                        <a:buFont typeface="Wingdings" panose="05000000000000000000" pitchFamily="2" charset="2"/>
                        <a:buChar char="Ø"/>
                      </a:pPr>
                      <a:r>
                        <a:rPr lang="ja-JP" altLang="en-US" sz="1000" dirty="0"/>
                        <a:t>水道技術研究センター水道における新技術事例集　</a:t>
                      </a:r>
                      <a:r>
                        <a:rPr lang="en-US" altLang="ja-JP" sz="1000" dirty="0"/>
                        <a:t>Aqua-LIST</a:t>
                      </a:r>
                      <a:r>
                        <a:rPr lang="ja-JP" altLang="en-US" sz="1000" dirty="0"/>
                        <a:t>掲載</a:t>
                      </a:r>
                      <a:endParaRPr lang="en-US" altLang="ja-JP" sz="1000" dirty="0"/>
                    </a:p>
                    <a:p>
                      <a:pPr marL="171450" indent="-171450" algn="just">
                        <a:buFont typeface="Wingdings" panose="05000000000000000000" pitchFamily="2" charset="2"/>
                        <a:buChar char="Ø"/>
                      </a:pPr>
                      <a:r>
                        <a:rPr lang="ja-JP" altLang="en-US" sz="1000" dirty="0"/>
                        <a:t>水道技術研究センター　公募型実証研究支援事業　</a:t>
                      </a:r>
                      <a:r>
                        <a:rPr lang="en-US" altLang="ja-JP" sz="1000" dirty="0"/>
                        <a:t>A-IDEA</a:t>
                      </a:r>
                      <a:r>
                        <a:rPr lang="ja-JP" altLang="en-US" sz="1000" dirty="0"/>
                        <a:t>　成果確認登録</a:t>
                      </a:r>
                      <a:endParaRPr lang="en-US" altLang="ja-JP" sz="1000" dirty="0"/>
                    </a:p>
                    <a:p>
                      <a:pPr marL="171450" indent="-171450" algn="just">
                        <a:buFont typeface="Wingdings" panose="05000000000000000000" pitchFamily="2" charset="2"/>
                        <a:buChar char="Ø"/>
                      </a:pPr>
                      <a:r>
                        <a:rPr lang="ja-JP" altLang="en-US" sz="1000" dirty="0"/>
                        <a:t>令和□年度　日本下水道新技術機構　技術審査証明（審査証明番号：●●）</a:t>
                      </a:r>
                      <a:endParaRPr lang="en-US" altLang="ja-JP" sz="1000" dirty="0"/>
                    </a:p>
                    <a:p>
                      <a:pPr marL="171450" marR="0" lvl="0" indent="-171450" algn="just" defTabSz="6858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altLang="ja-JP" sz="1000" dirty="0"/>
                        <a:t>B-DASH</a:t>
                      </a:r>
                      <a:r>
                        <a:rPr lang="ja-JP" altLang="en-US" sz="1000" dirty="0"/>
                        <a:t>プロジェクト</a:t>
                      </a:r>
                      <a:r>
                        <a:rPr lang="en-US" altLang="ja-JP" sz="1000" dirty="0"/>
                        <a:t>No.○ </a:t>
                      </a:r>
                      <a:r>
                        <a:rPr lang="ja-JP" altLang="en-US" sz="1000" dirty="0"/>
                        <a:t>「●●技術」導入ガイドライン</a:t>
                      </a:r>
                      <a:r>
                        <a:rPr lang="en-US" altLang="ja-JP" sz="1000" dirty="0"/>
                        <a:t>(</a:t>
                      </a:r>
                      <a:r>
                        <a:rPr lang="ja-JP" altLang="en-US" sz="1000" dirty="0"/>
                        <a:t>案</a:t>
                      </a:r>
                      <a:r>
                        <a:rPr lang="en-US" altLang="ja-JP" sz="1000" dirty="0"/>
                        <a:t>)</a:t>
                      </a:r>
                      <a:r>
                        <a:rPr lang="ja-JP" altLang="en-US" sz="1000" dirty="0"/>
                        <a:t>（令和□年□月）</a:t>
                      </a:r>
                    </a:p>
                  </a:txBody>
                  <a:tcPr anchor="ctr">
                    <a:noFill/>
                  </a:tcPr>
                </a:tc>
                <a:extLst>
                  <a:ext uri="{0D108BD9-81ED-4DB2-BD59-A6C34878D82A}">
                    <a16:rowId xmlns:a16="http://schemas.microsoft.com/office/drawing/2014/main" val="1515324451"/>
                  </a:ext>
                </a:extLst>
              </a:tr>
              <a:tr h="432000">
                <a:tc>
                  <a:txBody>
                    <a:bodyPr/>
                    <a:lstStyle/>
                    <a:p>
                      <a:pPr algn="ctr"/>
                      <a:r>
                        <a:rPr kumimoji="1" lang="ja-JP" altLang="en-US" sz="1100" b="1" dirty="0">
                          <a:solidFill>
                            <a:schemeClr val="bg1"/>
                          </a:solidFill>
                          <a:latin typeface="ＭＳ Ｐゴシック" panose="020B0600070205080204" pitchFamily="50" charset="-128"/>
                          <a:ea typeface="+mn-ea"/>
                        </a:rPr>
                        <a:t>受賞実績</a:t>
                      </a:r>
                    </a:p>
                  </a:txBody>
                  <a:tcPr anchor="ctr">
                    <a:solidFill>
                      <a:schemeClr val="accent4">
                        <a:lumMod val="75000"/>
                      </a:schemeClr>
                    </a:solidFill>
                  </a:tcPr>
                </a:tc>
                <a:tc>
                  <a:txBody>
                    <a:bodyPr/>
                    <a:lstStyle/>
                    <a:p>
                      <a:pPr marL="171450" indent="-171450" algn="just">
                        <a:buFont typeface="Wingdings" panose="05000000000000000000" pitchFamily="2" charset="2"/>
                        <a:buChar char="Ø"/>
                      </a:pPr>
                      <a:r>
                        <a:rPr lang="ja-JP" altLang="en-US" sz="1000" dirty="0"/>
                        <a:t>インフラメンテナンス大賞（令和□年度）国土交通大臣賞</a:t>
                      </a:r>
                    </a:p>
                    <a:p>
                      <a:pPr marL="171450" indent="-171450" algn="just">
                        <a:buFont typeface="Wingdings" panose="05000000000000000000" pitchFamily="2" charset="2"/>
                        <a:buChar char="Ø"/>
                      </a:pPr>
                      <a:r>
                        <a:rPr lang="en-US" altLang="ja-JP" sz="1000" dirty="0"/>
                        <a:t>Digi</a:t>
                      </a:r>
                      <a:r>
                        <a:rPr lang="ja-JP" altLang="en-US" sz="1000" dirty="0"/>
                        <a:t>田甲子園</a:t>
                      </a:r>
                      <a:r>
                        <a:rPr lang="en-US" altLang="ja-JP" sz="1000" dirty="0"/>
                        <a:t>(2023)</a:t>
                      </a:r>
                      <a:r>
                        <a:rPr lang="ja-JP" altLang="en-US" sz="1000" dirty="0"/>
                        <a:t>　内閣総理大臣賞</a:t>
                      </a:r>
                      <a:endParaRPr lang="en-US" altLang="ja-JP" sz="1000" dirty="0"/>
                    </a:p>
                  </a:txBody>
                  <a:tcPr anchor="ctr">
                    <a:noFill/>
                  </a:tcPr>
                </a:tc>
                <a:extLst>
                  <a:ext uri="{0D108BD9-81ED-4DB2-BD59-A6C34878D82A}">
                    <a16:rowId xmlns:a16="http://schemas.microsoft.com/office/drawing/2014/main" val="54860565"/>
                  </a:ext>
                </a:extLst>
              </a:tr>
            </a:tbl>
          </a:graphicData>
        </a:graphic>
      </p:graphicFrame>
      <p:sp>
        <p:nvSpPr>
          <p:cNvPr id="12" name="右矢印 45">
            <a:extLst>
              <a:ext uri="{FF2B5EF4-FFF2-40B4-BE49-F238E27FC236}">
                <a16:creationId xmlns:a16="http://schemas.microsoft.com/office/drawing/2014/main" id="{E473B6EE-3CD9-A17C-279B-B536992ECC9A}"/>
              </a:ext>
            </a:extLst>
          </p:cNvPr>
          <p:cNvSpPr/>
          <p:nvPr/>
        </p:nvSpPr>
        <p:spPr>
          <a:xfrm>
            <a:off x="-791001" y="3297762"/>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554999-48B6-9F37-372A-B29A27EFCF4C}"/>
              </a:ext>
            </a:extLst>
          </p:cNvPr>
          <p:cNvSpPr/>
          <p:nvPr/>
        </p:nvSpPr>
        <p:spPr>
          <a:xfrm>
            <a:off x="-3608219" y="3168826"/>
            <a:ext cx="2817218" cy="523220"/>
          </a:xfrm>
          <a:prstGeom prst="rect">
            <a:avLst/>
          </a:prstGeom>
        </p:spPr>
        <p:txBody>
          <a:bodyPr wrap="square">
            <a:spAutoFit/>
          </a:bodyPr>
          <a:lstStyle/>
          <a:p>
            <a:r>
              <a:rPr lang="ja-JP" altLang="en-US" sz="1400" dirty="0">
                <a:solidFill>
                  <a:srgbClr val="FF0000"/>
                </a:solidFill>
              </a:rPr>
              <a:t>別紙の技術評価等のリストや表彰制度のリストを参考に記載ください。</a:t>
            </a:r>
            <a:endParaRPr lang="en-US" altLang="ja-JP" sz="1400" dirty="0">
              <a:solidFill>
                <a:srgbClr val="FF0000"/>
              </a:solidFill>
            </a:endParaRPr>
          </a:p>
        </p:txBody>
      </p:sp>
    </p:spTree>
    <p:extLst>
      <p:ext uri="{BB962C8B-B14F-4D97-AF65-F5344CB8AC3E}">
        <p14:creationId xmlns:p14="http://schemas.microsoft.com/office/powerpoint/2010/main" val="927326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角を丸くする 56">
            <a:extLst>
              <a:ext uri="{FF2B5EF4-FFF2-40B4-BE49-F238E27FC236}">
                <a16:creationId xmlns:a16="http://schemas.microsoft.com/office/drawing/2014/main" id="{7396232A-670C-4D03-B09D-8BBABA54A5D4}"/>
              </a:ext>
            </a:extLst>
          </p:cNvPr>
          <p:cNvSpPr/>
          <p:nvPr/>
        </p:nvSpPr>
        <p:spPr>
          <a:xfrm>
            <a:off x="3515243" y="4672507"/>
            <a:ext cx="3228241" cy="40852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just"/>
            <a:r>
              <a:rPr lang="ja-JP" altLang="en-US" sz="1000" dirty="0">
                <a:solidFill>
                  <a:schemeClr val="tx1"/>
                </a:solidFill>
                <a:latin typeface="ＭＳ Ｐゴシック" panose="020B0600070205080204" pitchFamily="50" charset="-128"/>
                <a:ea typeface="ＭＳ Ｐゴシック" panose="020B0600070205080204" pitchFamily="50" charset="-128"/>
              </a:rPr>
              <a:t>本技術の導入により、調査・解析に要する費用は、</a:t>
            </a:r>
            <a:r>
              <a:rPr lang="ja-JP" altLang="en-US" sz="1000" u="sng" dirty="0">
                <a:solidFill>
                  <a:schemeClr val="tx1"/>
                </a:solidFill>
                <a:latin typeface="ＭＳ Ｐゴシック" panose="020B0600070205080204" pitchFamily="50" charset="-128"/>
                <a:ea typeface="ＭＳ Ｐゴシック" panose="020B0600070205080204" pitchFamily="50" charset="-128"/>
              </a:rPr>
              <a:t>従来技術から</a:t>
            </a:r>
            <a:r>
              <a:rPr lang="en-US" altLang="ja-JP" sz="1000" u="sng" dirty="0">
                <a:solidFill>
                  <a:schemeClr val="tx1"/>
                </a:solidFill>
                <a:latin typeface="ＭＳ Ｐゴシック" panose="020B0600070205080204" pitchFamily="50" charset="-128"/>
                <a:ea typeface="ＭＳ Ｐゴシック" panose="020B0600070205080204" pitchFamily="50" charset="-128"/>
              </a:rPr>
              <a:t>60</a:t>
            </a:r>
            <a:r>
              <a:rPr lang="ja-JP" altLang="en-US" sz="1000" u="sng" dirty="0">
                <a:solidFill>
                  <a:schemeClr val="tx1"/>
                </a:solidFill>
                <a:latin typeface="ＭＳ Ｐゴシック" panose="020B0600070205080204" pitchFamily="50" charset="-128"/>
                <a:ea typeface="ＭＳ Ｐゴシック" panose="020B0600070205080204" pitchFamily="50" charset="-128"/>
              </a:rPr>
              <a:t>％削減</a:t>
            </a:r>
            <a:r>
              <a:rPr lang="ja-JP" altLang="en-US" sz="1000" dirty="0">
                <a:solidFill>
                  <a:schemeClr val="tx1"/>
                </a:solidFill>
                <a:latin typeface="ＭＳ Ｐゴシック" panose="020B0600070205080204" pitchFamily="50" charset="-128"/>
                <a:ea typeface="ＭＳ Ｐゴシック" panose="020B0600070205080204" pitchFamily="50" charset="-128"/>
              </a:rPr>
              <a:t>できると試算されました。</a:t>
            </a:r>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p:txBody>
      </p:sp>
      <p:sp>
        <p:nvSpPr>
          <p:cNvPr id="39" name="四角形: 角を丸くする 56">
            <a:extLst>
              <a:ext uri="{FF2B5EF4-FFF2-40B4-BE49-F238E27FC236}">
                <a16:creationId xmlns:a16="http://schemas.microsoft.com/office/drawing/2014/main" id="{7396232A-670C-4D03-B09D-8BBABA54A5D4}"/>
              </a:ext>
            </a:extLst>
          </p:cNvPr>
          <p:cNvSpPr/>
          <p:nvPr/>
        </p:nvSpPr>
        <p:spPr>
          <a:xfrm>
            <a:off x="104949" y="4677193"/>
            <a:ext cx="3232180" cy="40384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just"/>
            <a:r>
              <a:rPr lang="ja-JP" altLang="en-US" sz="1000" dirty="0">
                <a:solidFill>
                  <a:schemeClr val="tx1"/>
                </a:solidFill>
                <a:latin typeface="ＭＳ Ｐゴシック" panose="020B0600070205080204" pitchFamily="50" charset="-128"/>
                <a:ea typeface="ＭＳ Ｐゴシック" panose="020B0600070205080204" pitchFamily="50" charset="-128"/>
              </a:rPr>
              <a:t>本技術の導入により、調査・解析に要する作業日数・人は、</a:t>
            </a:r>
            <a:r>
              <a:rPr lang="ja-JP" altLang="en-US" sz="1000" u="sng" dirty="0">
                <a:solidFill>
                  <a:schemeClr val="tx1"/>
                </a:solidFill>
                <a:latin typeface="ＭＳ Ｐゴシック" panose="020B0600070205080204" pitchFamily="50" charset="-128"/>
                <a:ea typeface="ＭＳ Ｐゴシック" panose="020B0600070205080204" pitchFamily="50" charset="-128"/>
              </a:rPr>
              <a:t>従来技術から</a:t>
            </a:r>
            <a:r>
              <a:rPr lang="en-US" altLang="ja-JP" sz="1000" u="sng" dirty="0">
                <a:solidFill>
                  <a:schemeClr val="tx1"/>
                </a:solidFill>
                <a:latin typeface="ＭＳ Ｐゴシック" panose="020B0600070205080204" pitchFamily="50" charset="-128"/>
                <a:ea typeface="ＭＳ Ｐゴシック" panose="020B0600070205080204" pitchFamily="50" charset="-128"/>
              </a:rPr>
              <a:t>62</a:t>
            </a:r>
            <a:r>
              <a:rPr lang="ja-JP" altLang="en-US" sz="1000" u="sng" dirty="0">
                <a:solidFill>
                  <a:schemeClr val="tx1"/>
                </a:solidFill>
                <a:latin typeface="ＭＳ Ｐゴシック" panose="020B0600070205080204" pitchFamily="50" charset="-128"/>
                <a:ea typeface="ＭＳ Ｐゴシック" panose="020B0600070205080204" pitchFamily="50" charset="-128"/>
              </a:rPr>
              <a:t>％削減</a:t>
            </a:r>
            <a:r>
              <a:rPr lang="ja-JP" altLang="en-US" sz="1000" dirty="0">
                <a:solidFill>
                  <a:schemeClr val="tx1"/>
                </a:solidFill>
                <a:latin typeface="ＭＳ Ｐゴシック" panose="020B0600070205080204" pitchFamily="50" charset="-128"/>
                <a:ea typeface="ＭＳ Ｐゴシック" panose="020B0600070205080204" pitchFamily="50" charset="-128"/>
              </a:rPr>
              <a:t>できると試算されました。</a:t>
            </a:r>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p:txBody>
      </p:sp>
      <p:sp>
        <p:nvSpPr>
          <p:cNvPr id="25" name="右矢印 24"/>
          <p:cNvSpPr/>
          <p:nvPr/>
        </p:nvSpPr>
        <p:spPr>
          <a:xfrm>
            <a:off x="-757215" y="1287086"/>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191453" y="1144941"/>
            <a:ext cx="2418974" cy="1384995"/>
          </a:xfrm>
          <a:prstGeom prst="rect">
            <a:avLst/>
          </a:prstGeom>
        </p:spPr>
        <p:txBody>
          <a:bodyPr wrap="square">
            <a:spAutoFit/>
          </a:bodyPr>
          <a:lstStyle/>
          <a:p>
            <a:r>
              <a:rPr lang="ja-JP" altLang="en-US" sz="1400" dirty="0">
                <a:solidFill>
                  <a:srgbClr val="FF0000"/>
                </a:solidFill>
              </a:rPr>
              <a:t>掲載技術のイニシャルコスト・ランニングコストを試算条件と合わせて、可能な範囲で記載ください（掲載不可であれば、空欄として、適宜様式の体裁を整えてください）</a:t>
            </a:r>
          </a:p>
        </p:txBody>
      </p:sp>
      <p:sp>
        <p:nvSpPr>
          <p:cNvPr id="41" name="右矢印 40"/>
          <p:cNvSpPr/>
          <p:nvPr/>
        </p:nvSpPr>
        <p:spPr>
          <a:xfrm>
            <a:off x="-796614" y="5494787"/>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201629" y="5296905"/>
            <a:ext cx="2418974" cy="1384995"/>
          </a:xfrm>
          <a:prstGeom prst="rect">
            <a:avLst/>
          </a:prstGeom>
        </p:spPr>
        <p:txBody>
          <a:bodyPr wrap="square">
            <a:spAutoFit/>
          </a:bodyPr>
          <a:lstStyle/>
          <a:p>
            <a:r>
              <a:rPr lang="ja-JP" altLang="en-US" sz="1400" dirty="0">
                <a:solidFill>
                  <a:srgbClr val="FF0000"/>
                </a:solidFill>
              </a:rPr>
              <a:t>・代表的な導入先の事業者名を２者程度記載した上で、令和５年度末時点での導入件数を記載ください</a:t>
            </a:r>
            <a:endParaRPr lang="en-US" altLang="ja-JP" sz="1400" dirty="0">
              <a:solidFill>
                <a:srgbClr val="FF0000"/>
              </a:solidFill>
            </a:endParaRPr>
          </a:p>
          <a:p>
            <a:r>
              <a:rPr lang="ja-JP" altLang="en-US" sz="1400" dirty="0">
                <a:solidFill>
                  <a:srgbClr val="FF0000"/>
                </a:solidFill>
              </a:rPr>
              <a:t>・リスト（表）には可能な範囲で導入先等を記載ください</a:t>
            </a:r>
            <a:endParaRPr lang="en-US" altLang="ja-JP" sz="1400" dirty="0">
              <a:solidFill>
                <a:srgbClr val="FF0000"/>
              </a:solidFill>
            </a:endParaRPr>
          </a:p>
        </p:txBody>
      </p:sp>
      <p:sp>
        <p:nvSpPr>
          <p:cNvPr id="43" name="右矢印 42"/>
          <p:cNvSpPr/>
          <p:nvPr/>
        </p:nvSpPr>
        <p:spPr>
          <a:xfrm>
            <a:off x="-772479" y="7389438"/>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791002" y="8755253"/>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608220" y="8701159"/>
            <a:ext cx="2817218" cy="523220"/>
          </a:xfrm>
          <a:prstGeom prst="rect">
            <a:avLst/>
          </a:prstGeom>
        </p:spPr>
        <p:txBody>
          <a:bodyPr wrap="square">
            <a:spAutoFit/>
          </a:bodyPr>
          <a:lstStyle/>
          <a:p>
            <a:r>
              <a:rPr lang="en-US" altLang="ja-JP" sz="1400" u="sng" dirty="0">
                <a:solidFill>
                  <a:srgbClr val="FF0000"/>
                </a:solidFill>
              </a:rPr>
              <a:t>QR</a:t>
            </a:r>
            <a:r>
              <a:rPr lang="ja-JP" altLang="en-US" sz="1400" u="sng" dirty="0">
                <a:solidFill>
                  <a:srgbClr val="FF0000"/>
                </a:solidFill>
              </a:rPr>
              <a:t>コード付</a:t>
            </a:r>
            <a:r>
              <a:rPr lang="ja-JP" altLang="en-US" sz="1400" dirty="0">
                <a:solidFill>
                  <a:srgbClr val="FF0000"/>
                </a:solidFill>
              </a:rPr>
              <a:t>で掲載技術の概要が分かる</a:t>
            </a:r>
            <a:r>
              <a:rPr lang="en-US" altLang="ja-JP" sz="1400" dirty="0">
                <a:solidFill>
                  <a:srgbClr val="FF0000"/>
                </a:solidFill>
              </a:rPr>
              <a:t>HP</a:t>
            </a:r>
            <a:r>
              <a:rPr lang="ja-JP" altLang="en-US" sz="1400" dirty="0">
                <a:solidFill>
                  <a:srgbClr val="FF0000"/>
                </a:solidFill>
              </a:rPr>
              <a:t>リンクを記載ください</a:t>
            </a:r>
            <a:endParaRPr lang="en-US" altLang="ja-JP" sz="1400" dirty="0">
              <a:solidFill>
                <a:srgbClr val="FF0000"/>
              </a:solidFill>
            </a:endParaRPr>
          </a:p>
        </p:txBody>
      </p:sp>
      <p:sp>
        <p:nvSpPr>
          <p:cNvPr id="48" name="正方形/長方形 47"/>
          <p:cNvSpPr/>
          <p:nvPr/>
        </p:nvSpPr>
        <p:spPr>
          <a:xfrm>
            <a:off x="-4222747" y="6897771"/>
            <a:ext cx="3436309" cy="954107"/>
          </a:xfrm>
          <a:prstGeom prst="rect">
            <a:avLst/>
          </a:prstGeom>
          <a:noFill/>
        </p:spPr>
        <p:txBody>
          <a:bodyPr wrap="square">
            <a:spAutoFit/>
          </a:bodyPr>
          <a:lstStyle/>
          <a:p>
            <a:r>
              <a:rPr lang="ja-JP" altLang="en-US" sz="1400" dirty="0">
                <a:solidFill>
                  <a:srgbClr val="FF0000"/>
                </a:solidFill>
              </a:rPr>
              <a:t>導入事業者のコメントを記載ください</a:t>
            </a:r>
            <a:endParaRPr lang="en-US" altLang="ja-JP" sz="1400" dirty="0">
              <a:solidFill>
                <a:srgbClr val="FF0000"/>
              </a:solidFill>
            </a:endParaRPr>
          </a:p>
          <a:p>
            <a:r>
              <a:rPr lang="ja-JP" altLang="en-US" sz="1400" dirty="0">
                <a:solidFill>
                  <a:srgbClr val="FF0000"/>
                </a:solidFill>
              </a:rPr>
              <a:t>・</a:t>
            </a:r>
            <a:r>
              <a:rPr lang="ja-JP" altLang="en-US" sz="1400" b="1" u="sng" dirty="0">
                <a:solidFill>
                  <a:srgbClr val="FF0000"/>
                </a:solidFill>
              </a:rPr>
              <a:t>自治体が抱える課題と技術を選んだ理由</a:t>
            </a:r>
            <a:endParaRPr lang="en-US" altLang="ja-JP" sz="1400" b="1" u="sng" dirty="0">
              <a:solidFill>
                <a:srgbClr val="FF0000"/>
              </a:solidFill>
            </a:endParaRPr>
          </a:p>
          <a:p>
            <a:r>
              <a:rPr lang="ja-JP" altLang="en-US" sz="1400" dirty="0">
                <a:solidFill>
                  <a:srgbClr val="FF0000"/>
                </a:solidFill>
              </a:rPr>
              <a:t>・</a:t>
            </a:r>
            <a:r>
              <a:rPr lang="ja-JP" altLang="en-US" sz="1400" b="1" u="sng" dirty="0">
                <a:solidFill>
                  <a:srgbClr val="FF0000"/>
                </a:solidFill>
              </a:rPr>
              <a:t>導入検討のタイミング</a:t>
            </a:r>
            <a:endParaRPr lang="en-US" altLang="ja-JP" sz="1400" b="1" u="sng" dirty="0">
              <a:solidFill>
                <a:srgbClr val="FF0000"/>
              </a:solidFill>
            </a:endParaRPr>
          </a:p>
          <a:p>
            <a:r>
              <a:rPr lang="ja-JP" altLang="en-US" sz="1400" dirty="0">
                <a:solidFill>
                  <a:srgbClr val="FF0000"/>
                </a:solidFill>
              </a:rPr>
              <a:t>・</a:t>
            </a:r>
            <a:r>
              <a:rPr lang="ja-JP" altLang="en-US" sz="1400" b="1" u="sng" dirty="0">
                <a:solidFill>
                  <a:srgbClr val="FF0000"/>
                </a:solidFill>
              </a:rPr>
              <a:t>導入後の効果</a:t>
            </a:r>
            <a:r>
              <a:rPr lang="ja-JP" altLang="en-US" sz="1400" dirty="0">
                <a:solidFill>
                  <a:srgbClr val="FF0000"/>
                </a:solidFill>
              </a:rPr>
              <a:t>　等</a:t>
            </a:r>
            <a:endParaRPr lang="en-US" altLang="ja-JP" sz="1400" dirty="0">
              <a:solidFill>
                <a:srgbClr val="FF0000"/>
              </a:solidFill>
            </a:endParaRPr>
          </a:p>
        </p:txBody>
      </p:sp>
      <p:sp>
        <p:nvSpPr>
          <p:cNvPr id="53" name="正方形/長方形 52"/>
          <p:cNvSpPr/>
          <p:nvPr/>
        </p:nvSpPr>
        <p:spPr>
          <a:xfrm>
            <a:off x="175212" y="2796696"/>
            <a:ext cx="6466249" cy="253916"/>
          </a:xfrm>
          <a:prstGeom prst="rect">
            <a:avLst/>
          </a:prstGeom>
        </p:spPr>
        <p:txBody>
          <a:bodyPr wrap="square">
            <a:spAutoFit/>
          </a:bodyPr>
          <a:lstStyle/>
          <a:p>
            <a:pPr algn="just"/>
            <a:r>
              <a:rPr lang="ja-JP" altLang="en-US" sz="1000" dirty="0"/>
              <a:t>・従来技術と比較して本技術により削減される</a:t>
            </a:r>
            <a:r>
              <a:rPr lang="ja-JP" altLang="en-US" sz="1000" u="sng" dirty="0"/>
              <a:t>作業日数・人（効率性）</a:t>
            </a:r>
            <a:r>
              <a:rPr lang="ja-JP" altLang="en-US" sz="1000" dirty="0"/>
              <a:t>及び</a:t>
            </a:r>
            <a:r>
              <a:rPr lang="ja-JP" altLang="en-US" sz="1000" u="sng" dirty="0"/>
              <a:t>費用（事業性）</a:t>
            </a:r>
            <a:r>
              <a:rPr lang="ja-JP" altLang="en-US" sz="1000" dirty="0"/>
              <a:t>を評価</a:t>
            </a:r>
            <a:r>
              <a:rPr lang="en-US" altLang="ja-JP" sz="1000" baseline="30000" dirty="0"/>
              <a:t>※</a:t>
            </a:r>
            <a:endParaRPr lang="ja-JP" altLang="en-US" sz="1000" baseline="30000" dirty="0">
              <a:latin typeface="+mn-ea"/>
            </a:endParaRPr>
          </a:p>
        </p:txBody>
      </p:sp>
      <p:sp>
        <p:nvSpPr>
          <p:cNvPr id="35" name="四角形: 角を丸くする 25">
            <a:extLst>
              <a:ext uri="{FF2B5EF4-FFF2-40B4-BE49-F238E27FC236}">
                <a16:creationId xmlns:a16="http://schemas.microsoft.com/office/drawing/2014/main" id="{E32A2B24-F412-4BA3-814A-25FB856BBC4E}"/>
              </a:ext>
            </a:extLst>
          </p:cNvPr>
          <p:cNvSpPr/>
          <p:nvPr/>
        </p:nvSpPr>
        <p:spPr>
          <a:xfrm>
            <a:off x="3521068" y="3309417"/>
            <a:ext cx="3222416" cy="267079"/>
          </a:xfrm>
          <a:prstGeom prst="roundRect">
            <a:avLst>
              <a:gd name="adj" fmla="val 0"/>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lgn="ctr"/>
            <a:r>
              <a:rPr lang="ja-JP" altLang="en-US" sz="1100" dirty="0">
                <a:solidFill>
                  <a:schemeClr val="bg1"/>
                </a:solidFill>
                <a:latin typeface="Meiryo UI" panose="020B0604030504040204" pitchFamily="50" charset="-128"/>
                <a:ea typeface="Meiryo UI" panose="020B0604030504040204" pitchFamily="50" charset="-128"/>
              </a:rPr>
              <a:t>事業性（低コスト化）</a:t>
            </a:r>
          </a:p>
        </p:txBody>
      </p:sp>
      <p:sp>
        <p:nvSpPr>
          <p:cNvPr id="36" name="四角形: 角を丸くする 25">
            <a:extLst>
              <a:ext uri="{FF2B5EF4-FFF2-40B4-BE49-F238E27FC236}">
                <a16:creationId xmlns:a16="http://schemas.microsoft.com/office/drawing/2014/main" id="{E32A2B24-F412-4BA3-814A-25FB856BBC4E}"/>
              </a:ext>
            </a:extLst>
          </p:cNvPr>
          <p:cNvSpPr/>
          <p:nvPr/>
        </p:nvSpPr>
        <p:spPr>
          <a:xfrm>
            <a:off x="106039" y="3309418"/>
            <a:ext cx="3232180" cy="267079"/>
          </a:xfrm>
          <a:prstGeom prst="roundRect">
            <a:avLst>
              <a:gd name="adj" fmla="val 0"/>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lgn="ctr"/>
            <a:r>
              <a:rPr lang="ja-JP" altLang="en-US" sz="1100" dirty="0">
                <a:solidFill>
                  <a:schemeClr val="bg1"/>
                </a:solidFill>
                <a:latin typeface="Meiryo UI" panose="020B0604030504040204" pitchFamily="50" charset="-128"/>
                <a:ea typeface="Meiryo UI" panose="020B0604030504040204" pitchFamily="50" charset="-128"/>
              </a:rPr>
              <a:t>効率性（スピードアップ）</a:t>
            </a:r>
          </a:p>
        </p:txBody>
      </p:sp>
      <p:sp>
        <p:nvSpPr>
          <p:cNvPr id="3" name="テキスト ボックス 2">
            <a:extLst>
              <a:ext uri="{FF2B5EF4-FFF2-40B4-BE49-F238E27FC236}">
                <a16:creationId xmlns:a16="http://schemas.microsoft.com/office/drawing/2014/main" id="{DF3C9348-9B0A-41AF-375F-7F59450A5CAE}"/>
              </a:ext>
            </a:extLst>
          </p:cNvPr>
          <p:cNvSpPr txBox="1"/>
          <p:nvPr/>
        </p:nvSpPr>
        <p:spPr>
          <a:xfrm>
            <a:off x="4563" y="2525305"/>
            <a:ext cx="1812223" cy="276999"/>
          </a:xfrm>
          <a:prstGeom prst="rect">
            <a:avLst/>
          </a:prstGeom>
          <a:noFill/>
        </p:spPr>
        <p:txBody>
          <a:bodyPr wrap="square" rtlCol="0">
            <a:spAutoFit/>
          </a:bodyPr>
          <a:lstStyle/>
          <a:p>
            <a:r>
              <a:rPr lang="en-US" altLang="ja-JP" sz="1200" b="1" dirty="0">
                <a:solidFill>
                  <a:srgbClr val="002060"/>
                </a:solidFill>
                <a:latin typeface="+mn-ea"/>
                <a:cs typeface="メイリオ" panose="020B0604030504040204" pitchFamily="50" charset="-128"/>
              </a:rPr>
              <a:t>【</a:t>
            </a:r>
            <a:r>
              <a:rPr lang="ja-JP" altLang="en-US" sz="1200" b="1" dirty="0">
                <a:solidFill>
                  <a:srgbClr val="002060"/>
                </a:solidFill>
                <a:latin typeface="+mn-ea"/>
                <a:cs typeface="メイリオ" panose="020B0604030504040204" pitchFamily="50" charset="-128"/>
              </a:rPr>
              <a:t>導入効果</a:t>
            </a:r>
            <a:r>
              <a:rPr lang="en-US" altLang="ja-JP" sz="1200" b="1" dirty="0">
                <a:solidFill>
                  <a:srgbClr val="002060"/>
                </a:solidFill>
                <a:latin typeface="+mn-ea"/>
                <a:cs typeface="メイリオ" panose="020B0604030504040204" pitchFamily="50" charset="-128"/>
              </a:rPr>
              <a:t>】</a:t>
            </a:r>
            <a:endParaRPr kumimoji="1" lang="ja-JP" altLang="en-US" sz="1200" b="1" dirty="0">
              <a:solidFill>
                <a:srgbClr val="002060"/>
              </a:solidFill>
              <a:latin typeface="+mn-ea"/>
              <a:cs typeface="メイリオ" panose="020B0604030504040204" pitchFamily="50" charset="-128"/>
            </a:endParaRPr>
          </a:p>
        </p:txBody>
      </p:sp>
      <p:sp>
        <p:nvSpPr>
          <p:cNvPr id="7" name="テキスト ボックス 6">
            <a:extLst>
              <a:ext uri="{FF2B5EF4-FFF2-40B4-BE49-F238E27FC236}">
                <a16:creationId xmlns:a16="http://schemas.microsoft.com/office/drawing/2014/main" id="{C9664CE0-40FF-2BD5-47CF-5702E89B019C}"/>
              </a:ext>
            </a:extLst>
          </p:cNvPr>
          <p:cNvSpPr txBox="1"/>
          <p:nvPr/>
        </p:nvSpPr>
        <p:spPr>
          <a:xfrm>
            <a:off x="4564" y="5124108"/>
            <a:ext cx="1812223" cy="276999"/>
          </a:xfrm>
          <a:prstGeom prst="rect">
            <a:avLst/>
          </a:prstGeom>
          <a:noFill/>
        </p:spPr>
        <p:txBody>
          <a:bodyPr wrap="square" rtlCol="0">
            <a:spAutoFit/>
          </a:bodyPr>
          <a:lstStyle/>
          <a:p>
            <a:r>
              <a:rPr lang="en-US" altLang="ja-JP" sz="1200" b="1" dirty="0">
                <a:solidFill>
                  <a:schemeClr val="accent4">
                    <a:lumMod val="50000"/>
                  </a:schemeClr>
                </a:solidFill>
                <a:latin typeface="+mn-ea"/>
                <a:cs typeface="メイリオ" panose="020B0604030504040204" pitchFamily="50" charset="-128"/>
              </a:rPr>
              <a:t>【</a:t>
            </a:r>
            <a:r>
              <a:rPr lang="ja-JP" altLang="en-US" sz="1200" b="1" dirty="0">
                <a:solidFill>
                  <a:schemeClr val="accent4">
                    <a:lumMod val="50000"/>
                  </a:schemeClr>
                </a:solidFill>
                <a:latin typeface="+mn-ea"/>
                <a:cs typeface="メイリオ" panose="020B0604030504040204" pitchFamily="50" charset="-128"/>
              </a:rPr>
              <a:t>導入実績</a:t>
            </a:r>
            <a:r>
              <a:rPr lang="en-US" altLang="ja-JP" sz="1200" b="1" dirty="0">
                <a:solidFill>
                  <a:schemeClr val="accent4">
                    <a:lumMod val="50000"/>
                  </a:schemeClr>
                </a:solidFill>
                <a:latin typeface="+mn-ea"/>
                <a:cs typeface="メイリオ" panose="020B0604030504040204" pitchFamily="50" charset="-128"/>
              </a:rPr>
              <a:t>】</a:t>
            </a:r>
            <a:endParaRPr kumimoji="1" lang="ja-JP" altLang="en-US" sz="1200" b="1" dirty="0">
              <a:solidFill>
                <a:schemeClr val="accent4">
                  <a:lumMod val="50000"/>
                </a:schemeClr>
              </a:solidFill>
              <a:latin typeface="+mn-ea"/>
              <a:cs typeface="メイリオ" panose="020B0604030504040204" pitchFamily="50" charset="-128"/>
            </a:endParaRPr>
          </a:p>
        </p:txBody>
      </p:sp>
      <p:sp>
        <p:nvSpPr>
          <p:cNvPr id="8" name="正方形/長方形 7">
            <a:extLst>
              <a:ext uri="{FF2B5EF4-FFF2-40B4-BE49-F238E27FC236}">
                <a16:creationId xmlns:a16="http://schemas.microsoft.com/office/drawing/2014/main" id="{561A86ED-F01C-97E0-36E7-2CF752D7BBB5}"/>
              </a:ext>
            </a:extLst>
          </p:cNvPr>
          <p:cNvSpPr/>
          <p:nvPr/>
        </p:nvSpPr>
        <p:spPr>
          <a:xfrm>
            <a:off x="175212" y="5375576"/>
            <a:ext cx="6466249" cy="253916"/>
          </a:xfrm>
          <a:prstGeom prst="rect">
            <a:avLst/>
          </a:prstGeom>
        </p:spPr>
        <p:txBody>
          <a:bodyPr wrap="square">
            <a:spAutoFit/>
          </a:bodyPr>
          <a:lstStyle/>
          <a:p>
            <a:pPr algn="just"/>
            <a:r>
              <a:rPr lang="ja-JP" altLang="en-US" sz="1000" dirty="0"/>
              <a:t>〇〇市上下水道局、□□町上下水道局ほか、令和</a:t>
            </a:r>
            <a:r>
              <a:rPr lang="en-US" altLang="ja-JP" sz="1000" dirty="0"/>
              <a:t>5</a:t>
            </a:r>
            <a:r>
              <a:rPr lang="ja-JP" altLang="en-US" sz="1000" dirty="0"/>
              <a:t>年度末時点で●事業者へ導入</a:t>
            </a:r>
            <a:endParaRPr lang="ja-JP" altLang="en-US" sz="1000" dirty="0">
              <a:latin typeface="+mn-ea"/>
            </a:endParaRPr>
          </a:p>
        </p:txBody>
      </p:sp>
      <p:sp>
        <p:nvSpPr>
          <p:cNvPr id="9" name="正方形/長方形 8">
            <a:extLst>
              <a:ext uri="{FF2B5EF4-FFF2-40B4-BE49-F238E27FC236}">
                <a16:creationId xmlns:a16="http://schemas.microsoft.com/office/drawing/2014/main" id="{AFCF7098-6007-5079-9E27-22C626C7B500}"/>
              </a:ext>
            </a:extLst>
          </p:cNvPr>
          <p:cNvSpPr/>
          <p:nvPr/>
        </p:nvSpPr>
        <p:spPr>
          <a:xfrm>
            <a:off x="128271" y="6926749"/>
            <a:ext cx="6592829" cy="896152"/>
          </a:xfrm>
          <a:prstGeom prst="rect">
            <a:avLst/>
          </a:prstGeom>
          <a:solidFill>
            <a:schemeClr val="accent4">
              <a:lumMod val="20000"/>
              <a:lumOff val="80000"/>
            </a:schemeClr>
          </a:solidFill>
          <a:ln>
            <a:solidFill>
              <a:schemeClr val="accent4">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グラフィックス 10" descr="コメント: 重要 枠線">
            <a:extLst>
              <a:ext uri="{FF2B5EF4-FFF2-40B4-BE49-F238E27FC236}">
                <a16:creationId xmlns:a16="http://schemas.microsoft.com/office/drawing/2014/main" id="{CEB3B7AD-FE97-7C83-75F0-88015230312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326" y="6911208"/>
            <a:ext cx="506270" cy="399263"/>
          </a:xfrm>
          <a:prstGeom prst="rect">
            <a:avLst/>
          </a:prstGeom>
        </p:spPr>
      </p:pic>
      <p:sp>
        <p:nvSpPr>
          <p:cNvPr id="12" name="テキスト ボックス 11">
            <a:extLst>
              <a:ext uri="{FF2B5EF4-FFF2-40B4-BE49-F238E27FC236}">
                <a16:creationId xmlns:a16="http://schemas.microsoft.com/office/drawing/2014/main" id="{80450E12-6D1A-63F9-2D2C-3B7511487C0E}"/>
              </a:ext>
            </a:extLst>
          </p:cNvPr>
          <p:cNvSpPr txBox="1"/>
          <p:nvPr/>
        </p:nvSpPr>
        <p:spPr>
          <a:xfrm>
            <a:off x="574721" y="6952399"/>
            <a:ext cx="5152445" cy="246221"/>
          </a:xfrm>
          <a:prstGeom prst="rect">
            <a:avLst/>
          </a:prstGeom>
          <a:noFill/>
        </p:spPr>
        <p:txBody>
          <a:bodyPr wrap="square" rtlCol="0">
            <a:spAutoFit/>
          </a:bodyPr>
          <a:lstStyle/>
          <a:p>
            <a:r>
              <a:rPr lang="ja-JP" altLang="en-US" sz="1000" b="1" dirty="0">
                <a:latin typeface="+mn-ea"/>
              </a:rPr>
              <a:t>導入事業者からのコメント　：　</a:t>
            </a:r>
            <a:r>
              <a:rPr lang="ja-JP" altLang="en-US" sz="1000" b="1" dirty="0"/>
              <a:t>〇〇市上下水道局</a:t>
            </a:r>
            <a:endParaRPr lang="ja-JP" altLang="en-US" sz="1000" b="1" dirty="0">
              <a:latin typeface="+mn-ea"/>
            </a:endParaRPr>
          </a:p>
        </p:txBody>
      </p:sp>
      <p:sp>
        <p:nvSpPr>
          <p:cNvPr id="13" name="正方形/長方形 12">
            <a:extLst>
              <a:ext uri="{FF2B5EF4-FFF2-40B4-BE49-F238E27FC236}">
                <a16:creationId xmlns:a16="http://schemas.microsoft.com/office/drawing/2014/main" id="{C19EA0CF-8442-F1E6-34CB-7EC8F9EFB965}"/>
              </a:ext>
            </a:extLst>
          </p:cNvPr>
          <p:cNvSpPr/>
          <p:nvPr/>
        </p:nvSpPr>
        <p:spPr>
          <a:xfrm>
            <a:off x="214413" y="7319603"/>
            <a:ext cx="6466249" cy="400110"/>
          </a:xfrm>
          <a:prstGeom prst="rect">
            <a:avLst/>
          </a:prstGeom>
        </p:spPr>
        <p:txBody>
          <a:bodyPr wrap="square">
            <a:spAutoFit/>
          </a:bodyPr>
          <a:lstStyle/>
          <a:p>
            <a:pPr algn="just"/>
            <a:r>
              <a:rPr lang="ja-JP" altLang="en-US" sz="1000" dirty="0"/>
              <a:t>雨天時浸入水の発生箇所の検出によりポイントを絞った詳細調査の実施が可能となることから、不明水対策の効率化に大きく寄与するものと考えています。</a:t>
            </a:r>
            <a:endParaRPr lang="ja-JP" altLang="en-US" sz="1000" dirty="0">
              <a:latin typeface="+mn-ea"/>
            </a:endParaRPr>
          </a:p>
        </p:txBody>
      </p:sp>
      <p:graphicFrame>
        <p:nvGraphicFramePr>
          <p:cNvPr id="21" name="表 20">
            <a:extLst>
              <a:ext uri="{FF2B5EF4-FFF2-40B4-BE49-F238E27FC236}">
                <a16:creationId xmlns:a16="http://schemas.microsoft.com/office/drawing/2014/main" id="{6E1EFE12-8007-2804-56AD-1CCFFACA7E29}"/>
              </a:ext>
            </a:extLst>
          </p:cNvPr>
          <p:cNvGraphicFramePr>
            <a:graphicFrameLocks noGrp="1"/>
          </p:cNvGraphicFramePr>
          <p:nvPr>
            <p:extLst>
              <p:ext uri="{D42A27DB-BD31-4B8C-83A1-F6EECF244321}">
                <p14:modId xmlns:p14="http://schemas.microsoft.com/office/powerpoint/2010/main" val="4160482782"/>
              </p:ext>
            </p:extLst>
          </p:nvPr>
        </p:nvGraphicFramePr>
        <p:xfrm>
          <a:off x="100385" y="9098952"/>
          <a:ext cx="6631377" cy="756000"/>
        </p:xfrm>
        <a:graphic>
          <a:graphicData uri="http://schemas.openxmlformats.org/drawingml/2006/table">
            <a:tbl>
              <a:tblPr firstCol="1">
                <a:tableStyleId>{073A0DAA-6AF3-43AB-8588-CEC1D06C72B9}</a:tableStyleId>
              </a:tblPr>
              <a:tblGrid>
                <a:gridCol w="912816">
                  <a:extLst>
                    <a:ext uri="{9D8B030D-6E8A-4147-A177-3AD203B41FA5}">
                      <a16:colId xmlns:a16="http://schemas.microsoft.com/office/drawing/2014/main" val="3279259635"/>
                    </a:ext>
                  </a:extLst>
                </a:gridCol>
                <a:gridCol w="1258803">
                  <a:extLst>
                    <a:ext uri="{9D8B030D-6E8A-4147-A177-3AD203B41FA5}">
                      <a16:colId xmlns:a16="http://schemas.microsoft.com/office/drawing/2014/main" val="1634416578"/>
                    </a:ext>
                  </a:extLst>
                </a:gridCol>
                <a:gridCol w="4459758">
                  <a:extLst>
                    <a:ext uri="{9D8B030D-6E8A-4147-A177-3AD203B41FA5}">
                      <a16:colId xmlns:a16="http://schemas.microsoft.com/office/drawing/2014/main" val="20511144"/>
                    </a:ext>
                  </a:extLst>
                </a:gridCol>
              </a:tblGrid>
              <a:tr h="252000">
                <a:tc rowSpan="3">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問合せ先</a:t>
                      </a:r>
                    </a:p>
                  </a:txBody>
                  <a:tcPr anchor="ctr">
                    <a:solidFill>
                      <a:schemeClr val="tx1">
                        <a:lumMod val="75000"/>
                        <a:lumOff val="25000"/>
                      </a:schemeClr>
                    </a:solidFill>
                  </a:tcPr>
                </a:tc>
                <a:tc>
                  <a:txBody>
                    <a:bodyPr/>
                    <a:lstStyle/>
                    <a:p>
                      <a:pPr algn="ctr"/>
                      <a:r>
                        <a:rPr kumimoji="1" lang="ja-JP" altLang="en-US" sz="1000" b="1" dirty="0">
                          <a:solidFill>
                            <a:schemeClr val="bg1"/>
                          </a:solidFill>
                        </a:rPr>
                        <a:t>所属</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chemeClr val="tx1">
                        <a:lumMod val="75000"/>
                        <a:lumOff val="25000"/>
                      </a:schemeClr>
                    </a:solidFill>
                  </a:tcPr>
                </a:tc>
                <a:tc>
                  <a:txBody>
                    <a:bodyPr/>
                    <a:lstStyle/>
                    <a:p>
                      <a:pPr algn="ctr"/>
                      <a:endParaRPr kumimoji="1" lang="ja-JP" altLang="en-US" sz="1000" b="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515324451"/>
                  </a:ext>
                </a:extLst>
              </a:tr>
              <a:tr h="252000">
                <a:tc vMerge="1">
                  <a:txBody>
                    <a:bodyPr/>
                    <a:lstStyle/>
                    <a:p>
                      <a:pPr algn="ctr"/>
                      <a:endParaRPr kumimoji="1" lang="ja-JP" altLang="en-US" sz="1000" b="1" dirty="0">
                        <a:latin typeface="ＭＳ Ｐゴシック" panose="020B0600070205080204" pitchFamily="50" charset="-128"/>
                        <a:ea typeface="ＭＳ Ｐゴシック" panose="020B0600070205080204" pitchFamily="50" charset="-128"/>
                      </a:endParaRPr>
                    </a:p>
                  </a:txBody>
                  <a:tcPr anchor="ctr">
                    <a:solidFill>
                      <a:schemeClr val="tx1">
                        <a:lumMod val="75000"/>
                        <a:lumOff val="25000"/>
                      </a:schemeClr>
                    </a:solidFill>
                  </a:tcPr>
                </a:tc>
                <a:tc>
                  <a:txBody>
                    <a:bodyPr/>
                    <a:lstStyle/>
                    <a:p>
                      <a:pPr algn="ctr"/>
                      <a:r>
                        <a:rPr kumimoji="1" lang="ja-JP" altLang="en-US" sz="1000" b="1" dirty="0">
                          <a:solidFill>
                            <a:schemeClr val="bg1"/>
                          </a:solidFill>
                        </a:rPr>
                        <a:t>所在地</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chemeClr val="tx1">
                        <a:lumMod val="75000"/>
                        <a:lumOff val="25000"/>
                      </a:schemeClr>
                    </a:solidFill>
                  </a:tcPr>
                </a:tc>
                <a:tc>
                  <a:txBody>
                    <a:bodyPr/>
                    <a:lstStyle/>
                    <a:p>
                      <a:pPr algn="ctr"/>
                      <a:endParaRPr kumimoji="1" lang="ja-JP" altLang="en-US" sz="1000" b="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54860565"/>
                  </a:ext>
                </a:extLst>
              </a:tr>
              <a:tr h="252000">
                <a:tc vMerge="1">
                  <a:txBody>
                    <a:bodyPr/>
                    <a:lstStyle/>
                    <a:p>
                      <a:pPr algn="ctr"/>
                      <a:endParaRPr kumimoji="1" lang="ja-JP" altLang="en-US" sz="1000" b="1" dirty="0">
                        <a:latin typeface="ＭＳ Ｐゴシック" panose="020B0600070205080204" pitchFamily="50" charset="-128"/>
                        <a:ea typeface="ＭＳ Ｐゴシック" panose="020B0600070205080204" pitchFamily="50" charset="-128"/>
                      </a:endParaRPr>
                    </a:p>
                  </a:txBody>
                  <a:tcPr anchor="ctr">
                    <a:solidFill>
                      <a:schemeClr val="tx1">
                        <a:lumMod val="75000"/>
                        <a:lumOff val="25000"/>
                      </a:schemeClr>
                    </a:solidFill>
                  </a:tcPr>
                </a:tc>
                <a:tc>
                  <a:txBody>
                    <a:bodyPr/>
                    <a:lstStyle/>
                    <a:p>
                      <a:pPr algn="ctr"/>
                      <a:r>
                        <a:rPr kumimoji="1" lang="ja-JP" altLang="en-US" sz="1000" b="1" dirty="0">
                          <a:solidFill>
                            <a:schemeClr val="bg1"/>
                          </a:solidFill>
                        </a:rPr>
                        <a:t>電話番号</a:t>
                      </a:r>
                      <a:r>
                        <a:rPr kumimoji="1" lang="en-US" altLang="ja-JP" sz="1000" b="1" dirty="0">
                          <a:solidFill>
                            <a:schemeClr val="bg1"/>
                          </a:solidFill>
                        </a:rPr>
                        <a:t>/E-mail</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nchor="ctr">
                    <a:solidFill>
                      <a:schemeClr val="tx1">
                        <a:lumMod val="75000"/>
                        <a:lumOff val="25000"/>
                      </a:schemeClr>
                    </a:solidFill>
                  </a:tcPr>
                </a:tc>
                <a:tc>
                  <a:txBody>
                    <a:bodyPr/>
                    <a:lstStyle/>
                    <a:p>
                      <a:pPr algn="ctr"/>
                      <a:endParaRPr kumimoji="1" lang="ja-JP" altLang="en-US" sz="1000" b="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615958505"/>
                  </a:ext>
                </a:extLst>
              </a:tr>
            </a:tbl>
          </a:graphicData>
        </a:graphic>
      </p:graphicFrame>
      <p:sp>
        <p:nvSpPr>
          <p:cNvPr id="22" name="正方形/長方形 21">
            <a:extLst>
              <a:ext uri="{FF2B5EF4-FFF2-40B4-BE49-F238E27FC236}">
                <a16:creationId xmlns:a16="http://schemas.microsoft.com/office/drawing/2014/main" id="{7B82B3FD-8C73-3811-FFE6-B50F322FA085}"/>
              </a:ext>
            </a:extLst>
          </p:cNvPr>
          <p:cNvSpPr/>
          <p:nvPr/>
        </p:nvSpPr>
        <p:spPr>
          <a:xfrm>
            <a:off x="132758" y="3657468"/>
            <a:ext cx="3188425" cy="976066"/>
          </a:xfrm>
          <a:prstGeom prst="rect">
            <a:avLst/>
          </a:prstGeom>
          <a:noFill/>
          <a:ln>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59AA6E91-CD1E-20D0-45A6-A89118498920}"/>
              </a:ext>
            </a:extLst>
          </p:cNvPr>
          <p:cNvSpPr/>
          <p:nvPr/>
        </p:nvSpPr>
        <p:spPr>
          <a:xfrm>
            <a:off x="646693" y="4416184"/>
            <a:ext cx="633756" cy="215444"/>
          </a:xfrm>
          <a:prstGeom prst="rect">
            <a:avLst/>
          </a:prstGeom>
        </p:spPr>
        <p:txBody>
          <a:bodyPr wrap="square">
            <a:spAutoFit/>
          </a:bodyPr>
          <a:lstStyle/>
          <a:p>
            <a:pPr algn="ctr"/>
            <a:r>
              <a:rPr lang="ja-JP" altLang="en-US" sz="800" u="sng" dirty="0">
                <a:solidFill>
                  <a:schemeClr val="accent4">
                    <a:lumMod val="50000"/>
                  </a:schemeClr>
                </a:solidFill>
              </a:rPr>
              <a:t>従来技術</a:t>
            </a:r>
            <a:endParaRPr lang="ja-JP" altLang="en-US" sz="800" u="sng" dirty="0">
              <a:solidFill>
                <a:schemeClr val="accent4">
                  <a:lumMod val="50000"/>
                </a:schemeClr>
              </a:solidFill>
              <a:latin typeface="+mn-ea"/>
            </a:endParaRPr>
          </a:p>
        </p:txBody>
      </p:sp>
      <p:sp>
        <p:nvSpPr>
          <p:cNvPr id="32" name="正方形/長方形 31">
            <a:extLst>
              <a:ext uri="{FF2B5EF4-FFF2-40B4-BE49-F238E27FC236}">
                <a16:creationId xmlns:a16="http://schemas.microsoft.com/office/drawing/2014/main" id="{721F7AA0-192C-9B2B-9A61-FDD926C84320}"/>
              </a:ext>
            </a:extLst>
          </p:cNvPr>
          <p:cNvSpPr/>
          <p:nvPr/>
        </p:nvSpPr>
        <p:spPr>
          <a:xfrm>
            <a:off x="2199887" y="4427963"/>
            <a:ext cx="633756" cy="215444"/>
          </a:xfrm>
          <a:prstGeom prst="rect">
            <a:avLst/>
          </a:prstGeom>
        </p:spPr>
        <p:txBody>
          <a:bodyPr wrap="square">
            <a:spAutoFit/>
          </a:bodyPr>
          <a:lstStyle/>
          <a:p>
            <a:pPr algn="ctr"/>
            <a:r>
              <a:rPr lang="ja-JP" altLang="en-US" sz="800" u="sng" dirty="0">
                <a:solidFill>
                  <a:srgbClr val="002060"/>
                </a:solidFill>
              </a:rPr>
              <a:t>本技術</a:t>
            </a:r>
            <a:endParaRPr lang="ja-JP" altLang="en-US" sz="800" u="sng" dirty="0">
              <a:solidFill>
                <a:srgbClr val="002060"/>
              </a:solidFill>
              <a:latin typeface="+mn-ea"/>
            </a:endParaRPr>
          </a:p>
        </p:txBody>
      </p:sp>
      <p:sp>
        <p:nvSpPr>
          <p:cNvPr id="34" name="フローチャート: 磁気ディスク 33">
            <a:extLst>
              <a:ext uri="{FF2B5EF4-FFF2-40B4-BE49-F238E27FC236}">
                <a16:creationId xmlns:a16="http://schemas.microsoft.com/office/drawing/2014/main" id="{E6A49112-110A-4C29-B2B7-E082D41252E1}"/>
              </a:ext>
            </a:extLst>
          </p:cNvPr>
          <p:cNvSpPr/>
          <p:nvPr/>
        </p:nvSpPr>
        <p:spPr>
          <a:xfrm>
            <a:off x="595273" y="3724665"/>
            <a:ext cx="736596" cy="670572"/>
          </a:xfrm>
          <a:prstGeom prst="flowChartMagneticDisk">
            <a:avLst/>
          </a:prstGeom>
          <a:solidFill>
            <a:schemeClr val="accent4">
              <a:lumMod val="20000"/>
              <a:lumOff val="80000"/>
            </a:schemeClr>
          </a:solidFill>
          <a:ln>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磁気ディスク 48">
            <a:extLst>
              <a:ext uri="{FF2B5EF4-FFF2-40B4-BE49-F238E27FC236}">
                <a16:creationId xmlns:a16="http://schemas.microsoft.com/office/drawing/2014/main" id="{13D1DA76-1154-C707-EAB6-2D43D0988506}"/>
              </a:ext>
            </a:extLst>
          </p:cNvPr>
          <p:cNvSpPr/>
          <p:nvPr/>
        </p:nvSpPr>
        <p:spPr>
          <a:xfrm>
            <a:off x="2101214" y="3977099"/>
            <a:ext cx="736596" cy="418137"/>
          </a:xfrm>
          <a:prstGeom prst="flowChartMagneticDisk">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a:extLst>
              <a:ext uri="{FF2B5EF4-FFF2-40B4-BE49-F238E27FC236}">
                <a16:creationId xmlns:a16="http://schemas.microsoft.com/office/drawing/2014/main" id="{C17B3022-BA82-9541-4E40-A96D6136D298}"/>
              </a:ext>
            </a:extLst>
          </p:cNvPr>
          <p:cNvCxnSpPr>
            <a:cxnSpLocks/>
          </p:cNvCxnSpPr>
          <p:nvPr/>
        </p:nvCxnSpPr>
        <p:spPr>
          <a:xfrm>
            <a:off x="957512" y="3724665"/>
            <a:ext cx="1512000" cy="0"/>
          </a:xfrm>
          <a:prstGeom prst="line">
            <a:avLst/>
          </a:prstGeom>
          <a:ln>
            <a:solidFill>
              <a:schemeClr val="accent2">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6" name="矢印: 下 55">
            <a:extLst>
              <a:ext uri="{FF2B5EF4-FFF2-40B4-BE49-F238E27FC236}">
                <a16:creationId xmlns:a16="http://schemas.microsoft.com/office/drawing/2014/main" id="{6F2F4FF1-613E-6027-0E2D-29A8F2718CCC}"/>
              </a:ext>
            </a:extLst>
          </p:cNvPr>
          <p:cNvSpPr/>
          <p:nvPr/>
        </p:nvSpPr>
        <p:spPr>
          <a:xfrm>
            <a:off x="2199887" y="3730858"/>
            <a:ext cx="539249" cy="246241"/>
          </a:xfrm>
          <a:prstGeom prst="downArrow">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BE16846F-3802-96A5-E430-D8A04E4B8AF7}"/>
              </a:ext>
            </a:extLst>
          </p:cNvPr>
          <p:cNvSpPr/>
          <p:nvPr/>
        </p:nvSpPr>
        <p:spPr>
          <a:xfrm>
            <a:off x="2736764" y="3754241"/>
            <a:ext cx="633756" cy="215444"/>
          </a:xfrm>
          <a:prstGeom prst="rect">
            <a:avLst/>
          </a:prstGeom>
        </p:spPr>
        <p:txBody>
          <a:bodyPr wrap="square">
            <a:spAutoFit/>
          </a:bodyPr>
          <a:lstStyle/>
          <a:p>
            <a:pPr algn="ctr"/>
            <a:r>
              <a:rPr lang="en-US" altLang="ja-JP" sz="800" u="sng" dirty="0">
                <a:solidFill>
                  <a:schemeClr val="accent2">
                    <a:lumMod val="50000"/>
                  </a:schemeClr>
                </a:solidFill>
                <a:latin typeface="+mn-ea"/>
              </a:rPr>
              <a:t>62%</a:t>
            </a:r>
            <a:r>
              <a:rPr lang="ja-JP" altLang="en-US" sz="800" u="sng" dirty="0">
                <a:solidFill>
                  <a:schemeClr val="accent2">
                    <a:lumMod val="50000"/>
                  </a:schemeClr>
                </a:solidFill>
                <a:latin typeface="+mn-ea"/>
              </a:rPr>
              <a:t>削減</a:t>
            </a:r>
          </a:p>
        </p:txBody>
      </p:sp>
      <p:sp>
        <p:nvSpPr>
          <p:cNvPr id="59" name="正方形/長方形 58">
            <a:extLst>
              <a:ext uri="{FF2B5EF4-FFF2-40B4-BE49-F238E27FC236}">
                <a16:creationId xmlns:a16="http://schemas.microsoft.com/office/drawing/2014/main" id="{D5553FC6-3A1C-797B-E4A9-B8AB6A35BD89}"/>
              </a:ext>
            </a:extLst>
          </p:cNvPr>
          <p:cNvSpPr/>
          <p:nvPr/>
        </p:nvSpPr>
        <p:spPr>
          <a:xfrm>
            <a:off x="3532675" y="3657013"/>
            <a:ext cx="3188425" cy="976066"/>
          </a:xfrm>
          <a:prstGeom prst="rect">
            <a:avLst/>
          </a:prstGeom>
          <a:noFill/>
          <a:ln>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EBB4A506-7632-B210-8793-2E678796D90F}"/>
              </a:ext>
            </a:extLst>
          </p:cNvPr>
          <p:cNvSpPr/>
          <p:nvPr/>
        </p:nvSpPr>
        <p:spPr>
          <a:xfrm>
            <a:off x="4046610" y="4415729"/>
            <a:ext cx="633756" cy="215444"/>
          </a:xfrm>
          <a:prstGeom prst="rect">
            <a:avLst/>
          </a:prstGeom>
        </p:spPr>
        <p:txBody>
          <a:bodyPr wrap="square">
            <a:spAutoFit/>
          </a:bodyPr>
          <a:lstStyle/>
          <a:p>
            <a:pPr algn="ctr"/>
            <a:r>
              <a:rPr lang="ja-JP" altLang="en-US" sz="800" u="sng" dirty="0">
                <a:solidFill>
                  <a:schemeClr val="accent4">
                    <a:lumMod val="50000"/>
                  </a:schemeClr>
                </a:solidFill>
              </a:rPr>
              <a:t>従来技術</a:t>
            </a:r>
            <a:endParaRPr lang="ja-JP" altLang="en-US" sz="800" u="sng" dirty="0">
              <a:solidFill>
                <a:schemeClr val="accent4">
                  <a:lumMod val="50000"/>
                </a:schemeClr>
              </a:solidFill>
              <a:latin typeface="+mn-ea"/>
            </a:endParaRPr>
          </a:p>
        </p:txBody>
      </p:sp>
      <p:sp>
        <p:nvSpPr>
          <p:cNvPr id="61" name="正方形/長方形 60">
            <a:extLst>
              <a:ext uri="{FF2B5EF4-FFF2-40B4-BE49-F238E27FC236}">
                <a16:creationId xmlns:a16="http://schemas.microsoft.com/office/drawing/2014/main" id="{B05EA4D5-7AAD-7D97-5F4E-A03A9B33AFCE}"/>
              </a:ext>
            </a:extLst>
          </p:cNvPr>
          <p:cNvSpPr/>
          <p:nvPr/>
        </p:nvSpPr>
        <p:spPr>
          <a:xfrm>
            <a:off x="5599804" y="4427508"/>
            <a:ext cx="633756" cy="215444"/>
          </a:xfrm>
          <a:prstGeom prst="rect">
            <a:avLst/>
          </a:prstGeom>
        </p:spPr>
        <p:txBody>
          <a:bodyPr wrap="square">
            <a:spAutoFit/>
          </a:bodyPr>
          <a:lstStyle/>
          <a:p>
            <a:pPr algn="ctr"/>
            <a:r>
              <a:rPr lang="ja-JP" altLang="en-US" sz="800" u="sng" dirty="0">
                <a:solidFill>
                  <a:srgbClr val="002060"/>
                </a:solidFill>
              </a:rPr>
              <a:t>本技術</a:t>
            </a:r>
            <a:endParaRPr lang="ja-JP" altLang="en-US" sz="800" u="sng" dirty="0">
              <a:solidFill>
                <a:srgbClr val="002060"/>
              </a:solidFill>
              <a:latin typeface="+mn-ea"/>
            </a:endParaRPr>
          </a:p>
        </p:txBody>
      </p:sp>
      <p:sp>
        <p:nvSpPr>
          <p:cNvPr id="62" name="フローチャート: 磁気ディスク 61">
            <a:extLst>
              <a:ext uri="{FF2B5EF4-FFF2-40B4-BE49-F238E27FC236}">
                <a16:creationId xmlns:a16="http://schemas.microsoft.com/office/drawing/2014/main" id="{675F670E-9712-7137-A48E-96047CEA5D20}"/>
              </a:ext>
            </a:extLst>
          </p:cNvPr>
          <p:cNvSpPr/>
          <p:nvPr/>
        </p:nvSpPr>
        <p:spPr>
          <a:xfrm>
            <a:off x="3995190" y="3724210"/>
            <a:ext cx="736596" cy="670572"/>
          </a:xfrm>
          <a:prstGeom prst="flowChartMagneticDisk">
            <a:avLst/>
          </a:prstGeom>
          <a:solidFill>
            <a:schemeClr val="accent4">
              <a:lumMod val="20000"/>
              <a:lumOff val="80000"/>
            </a:schemeClr>
          </a:solidFill>
          <a:ln>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磁気ディスク 62">
            <a:extLst>
              <a:ext uri="{FF2B5EF4-FFF2-40B4-BE49-F238E27FC236}">
                <a16:creationId xmlns:a16="http://schemas.microsoft.com/office/drawing/2014/main" id="{895CE809-185B-0932-5E15-0FA86A2912F4}"/>
              </a:ext>
            </a:extLst>
          </p:cNvPr>
          <p:cNvSpPr/>
          <p:nvPr/>
        </p:nvSpPr>
        <p:spPr>
          <a:xfrm>
            <a:off x="5501131" y="3976644"/>
            <a:ext cx="736596" cy="418137"/>
          </a:xfrm>
          <a:prstGeom prst="flowChartMagneticDisk">
            <a:avLst/>
          </a:prstGeom>
          <a:solidFill>
            <a:schemeClr val="accent5">
              <a:lumMod val="20000"/>
              <a:lumOff val="8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a:extLst>
              <a:ext uri="{FF2B5EF4-FFF2-40B4-BE49-F238E27FC236}">
                <a16:creationId xmlns:a16="http://schemas.microsoft.com/office/drawing/2014/main" id="{54BE2B7C-5EEF-A54F-D718-3019C458F2DD}"/>
              </a:ext>
            </a:extLst>
          </p:cNvPr>
          <p:cNvCxnSpPr>
            <a:cxnSpLocks/>
          </p:cNvCxnSpPr>
          <p:nvPr/>
        </p:nvCxnSpPr>
        <p:spPr>
          <a:xfrm>
            <a:off x="4357429" y="3724210"/>
            <a:ext cx="1512000" cy="0"/>
          </a:xfrm>
          <a:prstGeom prst="line">
            <a:avLst/>
          </a:prstGeom>
          <a:ln>
            <a:solidFill>
              <a:schemeClr val="accent2">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65" name="矢印: 下 64">
            <a:extLst>
              <a:ext uri="{FF2B5EF4-FFF2-40B4-BE49-F238E27FC236}">
                <a16:creationId xmlns:a16="http://schemas.microsoft.com/office/drawing/2014/main" id="{F2E03FE5-E5B3-E57F-AB61-335FB341A81A}"/>
              </a:ext>
            </a:extLst>
          </p:cNvPr>
          <p:cNvSpPr/>
          <p:nvPr/>
        </p:nvSpPr>
        <p:spPr>
          <a:xfrm>
            <a:off x="5599804" y="3730403"/>
            <a:ext cx="539249" cy="246241"/>
          </a:xfrm>
          <a:prstGeom prst="downArrow">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A133E10C-1FB4-D88B-5E07-B680869A2266}"/>
              </a:ext>
            </a:extLst>
          </p:cNvPr>
          <p:cNvSpPr/>
          <p:nvPr/>
        </p:nvSpPr>
        <p:spPr>
          <a:xfrm>
            <a:off x="6136681" y="3753786"/>
            <a:ext cx="633756" cy="215444"/>
          </a:xfrm>
          <a:prstGeom prst="rect">
            <a:avLst/>
          </a:prstGeom>
        </p:spPr>
        <p:txBody>
          <a:bodyPr wrap="square">
            <a:spAutoFit/>
          </a:bodyPr>
          <a:lstStyle/>
          <a:p>
            <a:pPr algn="ctr"/>
            <a:r>
              <a:rPr lang="en-US" altLang="ja-JP" sz="800" u="sng" dirty="0">
                <a:solidFill>
                  <a:schemeClr val="accent2">
                    <a:lumMod val="50000"/>
                  </a:schemeClr>
                </a:solidFill>
                <a:latin typeface="+mn-ea"/>
              </a:rPr>
              <a:t>60%</a:t>
            </a:r>
            <a:r>
              <a:rPr lang="ja-JP" altLang="en-US" sz="800" u="sng" dirty="0">
                <a:solidFill>
                  <a:schemeClr val="accent2">
                    <a:lumMod val="50000"/>
                  </a:schemeClr>
                </a:solidFill>
                <a:latin typeface="+mn-ea"/>
              </a:rPr>
              <a:t>削減</a:t>
            </a:r>
          </a:p>
        </p:txBody>
      </p:sp>
      <p:graphicFrame>
        <p:nvGraphicFramePr>
          <p:cNvPr id="67" name="表 66">
            <a:extLst>
              <a:ext uri="{FF2B5EF4-FFF2-40B4-BE49-F238E27FC236}">
                <a16:creationId xmlns:a16="http://schemas.microsoft.com/office/drawing/2014/main" id="{53484EB2-0D42-E0BC-B97C-2E6168F497A2}"/>
              </a:ext>
            </a:extLst>
          </p:cNvPr>
          <p:cNvGraphicFramePr>
            <a:graphicFrameLocks noGrp="1"/>
          </p:cNvGraphicFramePr>
          <p:nvPr>
            <p:extLst>
              <p:ext uri="{D42A27DB-BD31-4B8C-83A1-F6EECF244321}">
                <p14:modId xmlns:p14="http://schemas.microsoft.com/office/powerpoint/2010/main" val="3092773998"/>
              </p:ext>
            </p:extLst>
          </p:nvPr>
        </p:nvGraphicFramePr>
        <p:xfrm>
          <a:off x="107762" y="8666952"/>
          <a:ext cx="6624000" cy="432000"/>
        </p:xfrm>
        <a:graphic>
          <a:graphicData uri="http://schemas.openxmlformats.org/drawingml/2006/table">
            <a:tbl>
              <a:tblPr firstCol="1">
                <a:tableStyleId>{073A0DAA-6AF3-43AB-8588-CEC1D06C72B9}</a:tableStyleId>
              </a:tblPr>
              <a:tblGrid>
                <a:gridCol w="2160000">
                  <a:extLst>
                    <a:ext uri="{9D8B030D-6E8A-4147-A177-3AD203B41FA5}">
                      <a16:colId xmlns:a16="http://schemas.microsoft.com/office/drawing/2014/main" val="1634416578"/>
                    </a:ext>
                  </a:extLst>
                </a:gridCol>
                <a:gridCol w="4464000">
                  <a:extLst>
                    <a:ext uri="{9D8B030D-6E8A-4147-A177-3AD203B41FA5}">
                      <a16:colId xmlns:a16="http://schemas.microsoft.com/office/drawing/2014/main" val="20511144"/>
                    </a:ext>
                  </a:extLst>
                </a:gridCol>
              </a:tblGrid>
              <a:tr h="432000">
                <a:tc>
                  <a:txBody>
                    <a:bodyPr/>
                    <a:lstStyle/>
                    <a:p>
                      <a:pPr algn="ctr"/>
                      <a:r>
                        <a:rPr kumimoji="1" lang="ja-JP" altLang="en-US" sz="1000" b="1" dirty="0">
                          <a:solidFill>
                            <a:schemeClr val="bg1"/>
                          </a:solidFill>
                          <a:latin typeface="ＭＳ Ｐゴシック" panose="020B0600070205080204" pitchFamily="50" charset="-128"/>
                          <a:ea typeface="ＭＳ Ｐゴシック" panose="020B0600070205080204" pitchFamily="50" charset="-128"/>
                        </a:rPr>
                        <a:t>技術に関する</a:t>
                      </a:r>
                      <a:r>
                        <a:rPr kumimoji="1" lang="en-US" altLang="ja-JP" sz="1000" b="1" dirty="0">
                          <a:solidFill>
                            <a:schemeClr val="bg1"/>
                          </a:solidFill>
                          <a:latin typeface="ＭＳ Ｐゴシック" panose="020B0600070205080204" pitchFamily="50" charset="-128"/>
                          <a:ea typeface="ＭＳ Ｐゴシック" panose="020B0600070205080204" pitchFamily="50" charset="-128"/>
                        </a:rPr>
                        <a:t>HP</a:t>
                      </a:r>
                      <a:r>
                        <a:rPr kumimoji="1" lang="ja-JP" altLang="en-US" sz="1000" b="1" dirty="0">
                          <a:solidFill>
                            <a:schemeClr val="bg1"/>
                          </a:solidFill>
                          <a:latin typeface="ＭＳ Ｐゴシック" panose="020B0600070205080204" pitchFamily="50" charset="-128"/>
                          <a:ea typeface="ＭＳ Ｐゴシック" panose="020B0600070205080204" pitchFamily="50" charset="-128"/>
                        </a:rPr>
                        <a:t>リンク</a:t>
                      </a:r>
                    </a:p>
                  </a:txBody>
                  <a:tcPr anchor="ctr">
                    <a:solidFill>
                      <a:schemeClr val="tx1">
                        <a:lumMod val="75000"/>
                        <a:lumOff val="25000"/>
                      </a:schemeClr>
                    </a:solidFill>
                  </a:tcPr>
                </a:tc>
                <a:tc>
                  <a:txBody>
                    <a:bodyPr/>
                    <a:lstStyle/>
                    <a:p>
                      <a:pPr algn="ctr"/>
                      <a:endParaRPr kumimoji="1" lang="ja-JP" altLang="en-US" sz="1000" b="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515324451"/>
                  </a:ext>
                </a:extLst>
              </a:tr>
            </a:tbl>
          </a:graphicData>
        </a:graphic>
      </p:graphicFrame>
      <p:pic>
        <p:nvPicPr>
          <p:cNvPr id="68" name="Picture 2">
            <a:extLst>
              <a:ext uri="{FF2B5EF4-FFF2-40B4-BE49-F238E27FC236}">
                <a16:creationId xmlns:a16="http://schemas.microsoft.com/office/drawing/2014/main" id="{383EC888-32EB-9C5D-1D70-76652A0A5F5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0423" y="8729492"/>
            <a:ext cx="346702" cy="346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9" name="テキスト ボックス 68">
            <a:extLst>
              <a:ext uri="{FF2B5EF4-FFF2-40B4-BE49-F238E27FC236}">
                <a16:creationId xmlns:a16="http://schemas.microsoft.com/office/drawing/2014/main" id="{045487D1-30AB-2E2B-3DB3-01712F40ECBC}"/>
              </a:ext>
            </a:extLst>
          </p:cNvPr>
          <p:cNvSpPr txBox="1"/>
          <p:nvPr/>
        </p:nvSpPr>
        <p:spPr>
          <a:xfrm>
            <a:off x="6215831" y="8647298"/>
            <a:ext cx="500705" cy="107722"/>
          </a:xfrm>
          <a:prstGeom prst="rect">
            <a:avLst/>
          </a:prstGeom>
          <a:solidFill>
            <a:srgbClr val="FFFF00"/>
          </a:solidFill>
        </p:spPr>
        <p:txBody>
          <a:bodyPr wrap="none" lIns="36000" tIns="0" rIns="36000" bIns="0" rtlCol="0">
            <a:spAutoFit/>
          </a:bodyPr>
          <a:lstStyle/>
          <a:p>
            <a:r>
              <a:rPr kumimoji="1" lang="en-US" altLang="ja-JP" sz="700" b="1" dirty="0"/>
              <a:t>※</a:t>
            </a:r>
            <a:r>
              <a:rPr kumimoji="1" lang="ja-JP" altLang="en-US" sz="700" b="1" dirty="0"/>
              <a:t>ダミー</a:t>
            </a:r>
            <a:r>
              <a:rPr kumimoji="1" lang="en-US" altLang="ja-JP" sz="700" b="1" dirty="0"/>
              <a:t>QR</a:t>
            </a:r>
            <a:endParaRPr kumimoji="1" lang="ja-JP" altLang="en-US" sz="1000" b="1" dirty="0"/>
          </a:p>
        </p:txBody>
      </p:sp>
      <p:graphicFrame>
        <p:nvGraphicFramePr>
          <p:cNvPr id="74" name="表 73">
            <a:extLst>
              <a:ext uri="{FF2B5EF4-FFF2-40B4-BE49-F238E27FC236}">
                <a16:creationId xmlns:a16="http://schemas.microsoft.com/office/drawing/2014/main" id="{4E3D5576-E7E5-5D93-3D27-A47F41D3FE7D}"/>
              </a:ext>
            </a:extLst>
          </p:cNvPr>
          <p:cNvGraphicFramePr>
            <a:graphicFrameLocks noGrp="1"/>
          </p:cNvGraphicFramePr>
          <p:nvPr>
            <p:extLst>
              <p:ext uri="{D42A27DB-BD31-4B8C-83A1-F6EECF244321}">
                <p14:modId xmlns:p14="http://schemas.microsoft.com/office/powerpoint/2010/main" val="2482121192"/>
              </p:ext>
            </p:extLst>
          </p:nvPr>
        </p:nvGraphicFramePr>
        <p:xfrm>
          <a:off x="119762" y="7916502"/>
          <a:ext cx="6624000" cy="720000"/>
        </p:xfrm>
        <a:graphic>
          <a:graphicData uri="http://schemas.openxmlformats.org/drawingml/2006/table">
            <a:tbl>
              <a:tblPr firstCol="1">
                <a:tableStyleId>{073A0DAA-6AF3-43AB-8588-CEC1D06C72B9}</a:tableStyleId>
              </a:tblPr>
              <a:tblGrid>
                <a:gridCol w="2160000">
                  <a:extLst>
                    <a:ext uri="{9D8B030D-6E8A-4147-A177-3AD203B41FA5}">
                      <a16:colId xmlns:a16="http://schemas.microsoft.com/office/drawing/2014/main" val="1634416578"/>
                    </a:ext>
                  </a:extLst>
                </a:gridCol>
                <a:gridCol w="4464000">
                  <a:extLst>
                    <a:ext uri="{9D8B030D-6E8A-4147-A177-3AD203B41FA5}">
                      <a16:colId xmlns:a16="http://schemas.microsoft.com/office/drawing/2014/main" val="20511144"/>
                    </a:ext>
                  </a:extLst>
                </a:gridCol>
              </a:tblGrid>
              <a:tr h="360000">
                <a:tc>
                  <a:txBody>
                    <a:bodyPr/>
                    <a:lstStyle/>
                    <a:p>
                      <a:pPr algn="ctr"/>
                      <a:r>
                        <a:rPr kumimoji="1" lang="ja-JP" altLang="en-US" sz="1100" b="1" dirty="0">
                          <a:solidFill>
                            <a:schemeClr val="bg1"/>
                          </a:solidFill>
                          <a:latin typeface="ＭＳ Ｐゴシック" panose="020B0600070205080204" pitchFamily="50" charset="-128"/>
                          <a:ea typeface="ＭＳ Ｐゴシック" panose="020B0600070205080204" pitchFamily="50" charset="-128"/>
                        </a:rPr>
                        <a:t>特許取得状況</a:t>
                      </a:r>
                    </a:p>
                  </a:txBody>
                  <a:tcPr anchor="ctr">
                    <a:solidFill>
                      <a:schemeClr val="accent4">
                        <a:lumMod val="75000"/>
                      </a:schemeClr>
                    </a:solidFill>
                  </a:tcPr>
                </a:tc>
                <a:tc>
                  <a:txBody>
                    <a:bodyPr/>
                    <a:lstStyle/>
                    <a:p>
                      <a:pPr marL="171450" indent="-171450" algn="just">
                        <a:buFont typeface="Wingdings" panose="05000000000000000000" pitchFamily="2" charset="2"/>
                        <a:buChar char="Ø"/>
                      </a:pPr>
                      <a:r>
                        <a:rPr lang="zh-TW" altLang="en-US" sz="1000" dirty="0">
                          <a:latin typeface="ＭＳ Ｐゴシック" panose="020B0600070205080204" pitchFamily="50" charset="-128"/>
                          <a:ea typeface="ＭＳ Ｐゴシック" panose="020B0600070205080204" pitchFamily="50" charset="-128"/>
                        </a:rPr>
                        <a:t>登録番号：特許●●（公開日：令和□年□月□日）</a:t>
                      </a:r>
                      <a:endParaRPr lang="ja-JP" altLang="en-US" sz="1000" dirty="0">
                        <a:latin typeface="ＭＳ Ｐゴシック" panose="020B0600070205080204" pitchFamily="50" charset="-128"/>
                        <a:ea typeface="ＭＳ Ｐゴシック" panose="020B060007020508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3615958505"/>
                  </a:ext>
                </a:extLst>
              </a:tr>
              <a:tr h="360000">
                <a:tc>
                  <a:txBody>
                    <a:bodyPr/>
                    <a:lstStyle/>
                    <a:p>
                      <a:pPr algn="ctr"/>
                      <a:r>
                        <a:rPr kumimoji="1" lang="ja-JP" altLang="en-US" sz="1100" b="1" dirty="0">
                          <a:solidFill>
                            <a:schemeClr val="bg1"/>
                          </a:solidFill>
                          <a:latin typeface="ＭＳ Ｐゴシック" panose="020B0600070205080204" pitchFamily="50" charset="-128"/>
                          <a:ea typeface="ＭＳ Ｐゴシック" panose="020B0600070205080204" pitchFamily="50" charset="-128"/>
                        </a:rPr>
                        <a:t>その他</a:t>
                      </a:r>
                    </a:p>
                  </a:txBody>
                  <a:tcPr anchor="ctr">
                    <a:solidFill>
                      <a:schemeClr val="accent4">
                        <a:lumMod val="75000"/>
                      </a:schemeClr>
                    </a:solidFill>
                  </a:tcPr>
                </a:tc>
                <a:tc>
                  <a:txBody>
                    <a:bodyPr/>
                    <a:lstStyle/>
                    <a:p>
                      <a:pPr marL="171450" indent="-171450" algn="just">
                        <a:buFont typeface="Wingdings" panose="05000000000000000000" pitchFamily="2" charset="2"/>
                        <a:buChar char="Ø"/>
                      </a:pPr>
                      <a:r>
                        <a:rPr lang="ja-JP" altLang="en-US" sz="1000" dirty="0">
                          <a:latin typeface="ＭＳ Ｐゴシック" panose="020B0600070205080204" pitchFamily="50" charset="-128"/>
                          <a:ea typeface="ＭＳ Ｐゴシック" panose="020B0600070205080204" pitchFamily="50" charset="-128"/>
                        </a:rPr>
                        <a:t>○○マニュアルに掲載</a:t>
                      </a:r>
                    </a:p>
                  </a:txBody>
                  <a:tcPr anchor="ctr">
                    <a:solidFill>
                      <a:schemeClr val="accent4">
                        <a:lumMod val="20000"/>
                        <a:lumOff val="80000"/>
                      </a:schemeClr>
                    </a:solidFill>
                  </a:tcPr>
                </a:tc>
                <a:extLst>
                  <a:ext uri="{0D108BD9-81ED-4DB2-BD59-A6C34878D82A}">
                    <a16:rowId xmlns:a16="http://schemas.microsoft.com/office/drawing/2014/main" val="1747155346"/>
                  </a:ext>
                </a:extLst>
              </a:tr>
            </a:tbl>
          </a:graphicData>
        </a:graphic>
      </p:graphicFrame>
      <p:graphicFrame>
        <p:nvGraphicFramePr>
          <p:cNvPr id="75" name="表 75">
            <a:extLst>
              <a:ext uri="{FF2B5EF4-FFF2-40B4-BE49-F238E27FC236}">
                <a16:creationId xmlns:a16="http://schemas.microsoft.com/office/drawing/2014/main" id="{73E2D888-CE81-51E1-17D1-5F4256A27D2D}"/>
              </a:ext>
            </a:extLst>
          </p:cNvPr>
          <p:cNvGraphicFramePr>
            <a:graphicFrameLocks noGrp="1"/>
          </p:cNvGraphicFramePr>
          <p:nvPr>
            <p:extLst>
              <p:ext uri="{D42A27DB-BD31-4B8C-83A1-F6EECF244321}">
                <p14:modId xmlns:p14="http://schemas.microsoft.com/office/powerpoint/2010/main" val="3816345747"/>
              </p:ext>
            </p:extLst>
          </p:nvPr>
        </p:nvGraphicFramePr>
        <p:xfrm>
          <a:off x="131762" y="5630749"/>
          <a:ext cx="6600000" cy="1260000"/>
        </p:xfrm>
        <a:graphic>
          <a:graphicData uri="http://schemas.openxmlformats.org/drawingml/2006/table">
            <a:tbl>
              <a:tblPr firstRow="1" bandRow="1">
                <a:tableStyleId>{5C22544A-7EE6-4342-B048-85BDC9FD1C3A}</a:tableStyleId>
              </a:tblPr>
              <a:tblGrid>
                <a:gridCol w="2376000">
                  <a:extLst>
                    <a:ext uri="{9D8B030D-6E8A-4147-A177-3AD203B41FA5}">
                      <a16:colId xmlns:a16="http://schemas.microsoft.com/office/drawing/2014/main" val="2615144081"/>
                    </a:ext>
                  </a:extLst>
                </a:gridCol>
                <a:gridCol w="2700000">
                  <a:extLst>
                    <a:ext uri="{9D8B030D-6E8A-4147-A177-3AD203B41FA5}">
                      <a16:colId xmlns:a16="http://schemas.microsoft.com/office/drawing/2014/main" val="4263051749"/>
                    </a:ext>
                  </a:extLst>
                </a:gridCol>
                <a:gridCol w="1524000">
                  <a:extLst>
                    <a:ext uri="{9D8B030D-6E8A-4147-A177-3AD203B41FA5}">
                      <a16:colId xmlns:a16="http://schemas.microsoft.com/office/drawing/2014/main" val="2772683804"/>
                    </a:ext>
                  </a:extLst>
                </a:gridCol>
              </a:tblGrid>
              <a:tr h="252000">
                <a:tc>
                  <a:txBody>
                    <a:bodyPr/>
                    <a:lstStyle/>
                    <a:p>
                      <a:pPr algn="ctr"/>
                      <a:r>
                        <a:rPr kumimoji="1" lang="ja-JP" altLang="en-US" sz="1000" dirty="0">
                          <a:solidFill>
                            <a:schemeClr val="tx1"/>
                          </a:solidFill>
                        </a:rPr>
                        <a:t>導入先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sz="1000" dirty="0">
                          <a:solidFill>
                            <a:schemeClr val="tx1"/>
                          </a:solidFill>
                        </a:rPr>
                        <a:t>導入範囲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sz="1000" dirty="0">
                          <a:solidFill>
                            <a:schemeClr val="tx1"/>
                          </a:solidFill>
                        </a:rPr>
                        <a:t>導入年度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55292861"/>
                  </a:ext>
                </a:extLst>
              </a:tr>
              <a:tr h="252000">
                <a:tc>
                  <a:txBody>
                    <a:bodyPr/>
                    <a:lstStyle/>
                    <a:p>
                      <a:pPr algn="ctr"/>
                      <a:r>
                        <a:rPr lang="ja-JP" altLang="en-US" sz="1000" dirty="0"/>
                        <a:t>〇〇市上下水道局</a:t>
                      </a: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000" dirty="0">
                          <a:solidFill>
                            <a:schemeClr val="tx1"/>
                          </a:solidFill>
                        </a:rPr>
                        <a:t>●●地区（面積：○○</a:t>
                      </a:r>
                      <a:r>
                        <a:rPr kumimoji="1" lang="en-US" altLang="ja-JP" sz="1000" dirty="0">
                          <a:solidFill>
                            <a:schemeClr val="tx1"/>
                          </a:solidFill>
                        </a:rPr>
                        <a:t>ha</a:t>
                      </a:r>
                      <a:r>
                        <a:rPr kumimoji="1" lang="ja-JP" altLang="en-US" sz="1000" dirty="0">
                          <a:solidFill>
                            <a:schemeClr val="tx1"/>
                          </a:solidFill>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kumimoji="1" lang="en-US" altLang="ja-JP" sz="1000" dirty="0">
                          <a:solidFill>
                            <a:schemeClr val="tx1"/>
                          </a:solidFill>
                        </a:rPr>
                        <a:t>H30</a:t>
                      </a:r>
                      <a:r>
                        <a:rPr kumimoji="1" lang="ja-JP" altLang="en-US" sz="1000" dirty="0">
                          <a:solidFill>
                            <a:schemeClr val="tx1"/>
                          </a:solidFill>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48285125"/>
                  </a:ext>
                </a:extLst>
              </a:tr>
              <a:tr h="252000">
                <a:tc>
                  <a:txBody>
                    <a:bodyPr/>
                    <a:lstStyle/>
                    <a:p>
                      <a:pPr algn="ctr"/>
                      <a:r>
                        <a:rPr lang="ja-JP" altLang="en-US" sz="1000" dirty="0"/>
                        <a:t>□□町上下水道局</a:t>
                      </a: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000" dirty="0">
                          <a:solidFill>
                            <a:schemeClr val="tx1"/>
                          </a:solidFill>
                        </a:rPr>
                        <a:t>管路延長：約○○</a:t>
                      </a:r>
                      <a:r>
                        <a:rPr kumimoji="1" lang="en-US" altLang="ja-JP" sz="1000" dirty="0">
                          <a:solidFill>
                            <a:schemeClr val="tx1"/>
                          </a:solidFill>
                        </a:rPr>
                        <a:t>km</a:t>
                      </a: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kumimoji="1" lang="en-US" altLang="ja-JP" sz="1000" dirty="0">
                          <a:solidFill>
                            <a:schemeClr val="tx1"/>
                          </a:solidFill>
                        </a:rPr>
                        <a:t>R2</a:t>
                      </a:r>
                      <a:r>
                        <a:rPr kumimoji="1" lang="ja-JP" altLang="en-US" sz="1000" dirty="0">
                          <a:solidFill>
                            <a:schemeClr val="tx1"/>
                          </a:solidFill>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60364169"/>
                  </a:ext>
                </a:extLst>
              </a:tr>
              <a:tr h="252000">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65749565"/>
                  </a:ext>
                </a:extLst>
              </a:tr>
              <a:tr h="252000">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endParaRPr kumimoji="1" lang="ja-JP" altLang="en-US" sz="100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68802567"/>
                  </a:ext>
                </a:extLst>
              </a:tr>
            </a:tbl>
          </a:graphicData>
        </a:graphic>
      </p:graphicFrame>
      <p:sp>
        <p:nvSpPr>
          <p:cNvPr id="10" name="テキスト ボックス 9">
            <a:extLst>
              <a:ext uri="{FF2B5EF4-FFF2-40B4-BE49-F238E27FC236}">
                <a16:creationId xmlns:a16="http://schemas.microsoft.com/office/drawing/2014/main" id="{052D4FF4-908C-E357-ABFB-716CA388ADC5}"/>
              </a:ext>
            </a:extLst>
          </p:cNvPr>
          <p:cNvSpPr txBox="1"/>
          <p:nvPr/>
        </p:nvSpPr>
        <p:spPr>
          <a:xfrm>
            <a:off x="4564" y="1140652"/>
            <a:ext cx="720000" cy="276999"/>
          </a:xfrm>
          <a:prstGeom prst="rect">
            <a:avLst/>
          </a:prstGeom>
          <a:noFill/>
        </p:spPr>
        <p:txBody>
          <a:bodyPr wrap="square" rtlCol="0">
            <a:spAutoFit/>
          </a:bodyPr>
          <a:lstStyle/>
          <a:p>
            <a:r>
              <a:rPr lang="en-US" altLang="ja-JP" sz="1200" b="1" dirty="0">
                <a:solidFill>
                  <a:srgbClr val="002060"/>
                </a:solidFill>
                <a:latin typeface="+mn-ea"/>
                <a:cs typeface="メイリオ" panose="020B0604030504040204" pitchFamily="50" charset="-128"/>
              </a:rPr>
              <a:t>【</a:t>
            </a:r>
            <a:r>
              <a:rPr lang="ja-JP" altLang="en-US" sz="1200" b="1" dirty="0">
                <a:solidFill>
                  <a:srgbClr val="002060"/>
                </a:solidFill>
                <a:latin typeface="+mn-ea"/>
                <a:cs typeface="メイリオ" panose="020B0604030504040204" pitchFamily="50" charset="-128"/>
              </a:rPr>
              <a:t>コスト</a:t>
            </a:r>
            <a:r>
              <a:rPr lang="en-US" altLang="ja-JP" sz="1200" b="1" dirty="0">
                <a:solidFill>
                  <a:srgbClr val="002060"/>
                </a:solidFill>
                <a:latin typeface="+mn-ea"/>
                <a:cs typeface="メイリオ" panose="020B0604030504040204" pitchFamily="50" charset="-128"/>
              </a:rPr>
              <a:t>】</a:t>
            </a:r>
            <a:endParaRPr kumimoji="1" lang="ja-JP" altLang="en-US" sz="1200" b="1" dirty="0">
              <a:solidFill>
                <a:srgbClr val="002060"/>
              </a:solidFill>
              <a:latin typeface="+mn-ea"/>
              <a:cs typeface="メイリオ" panose="020B0604030504040204" pitchFamily="50" charset="-128"/>
            </a:endParaRPr>
          </a:p>
        </p:txBody>
      </p:sp>
      <p:graphicFrame>
        <p:nvGraphicFramePr>
          <p:cNvPr id="14" name="表 13">
            <a:extLst>
              <a:ext uri="{FF2B5EF4-FFF2-40B4-BE49-F238E27FC236}">
                <a16:creationId xmlns:a16="http://schemas.microsoft.com/office/drawing/2014/main" id="{ABAEBB73-6C37-4053-E77A-AD07F9E8B240}"/>
              </a:ext>
            </a:extLst>
          </p:cNvPr>
          <p:cNvGraphicFramePr>
            <a:graphicFrameLocks noGrp="1"/>
          </p:cNvGraphicFramePr>
          <p:nvPr>
            <p:extLst>
              <p:ext uri="{D42A27DB-BD31-4B8C-83A1-F6EECF244321}">
                <p14:modId xmlns:p14="http://schemas.microsoft.com/office/powerpoint/2010/main" val="3725511588"/>
              </p:ext>
            </p:extLst>
          </p:nvPr>
        </p:nvGraphicFramePr>
        <p:xfrm>
          <a:off x="107762" y="1424414"/>
          <a:ext cx="6624000" cy="1080000"/>
        </p:xfrm>
        <a:graphic>
          <a:graphicData uri="http://schemas.openxmlformats.org/drawingml/2006/table">
            <a:tbl>
              <a:tblPr firstCol="1">
                <a:tableStyleId>{073A0DAA-6AF3-43AB-8588-CEC1D06C72B9}</a:tableStyleId>
              </a:tblPr>
              <a:tblGrid>
                <a:gridCol w="1260000">
                  <a:extLst>
                    <a:ext uri="{9D8B030D-6E8A-4147-A177-3AD203B41FA5}">
                      <a16:colId xmlns:a16="http://schemas.microsoft.com/office/drawing/2014/main" val="1634416578"/>
                    </a:ext>
                  </a:extLst>
                </a:gridCol>
                <a:gridCol w="5364000">
                  <a:extLst>
                    <a:ext uri="{9D8B030D-6E8A-4147-A177-3AD203B41FA5}">
                      <a16:colId xmlns:a16="http://schemas.microsoft.com/office/drawing/2014/main" val="20511144"/>
                    </a:ext>
                  </a:extLst>
                </a:gridCol>
              </a:tblGrid>
              <a:tr h="360000">
                <a:tc>
                  <a:txBody>
                    <a:bodyPr/>
                    <a:lstStyle/>
                    <a:p>
                      <a:pPr algn="ctr"/>
                      <a:r>
                        <a:rPr kumimoji="1" lang="ja-JP" altLang="en-US" sz="1000" b="1" dirty="0">
                          <a:solidFill>
                            <a:schemeClr val="bg1"/>
                          </a:solidFill>
                          <a:latin typeface="ＭＳ Ｐゴシック" panose="020B0600070205080204" pitchFamily="50" charset="-128"/>
                          <a:ea typeface="ＭＳ Ｐゴシック" panose="020B0600070205080204" pitchFamily="50" charset="-128"/>
                        </a:rPr>
                        <a:t>試算条件</a:t>
                      </a:r>
                    </a:p>
                  </a:txBody>
                  <a:tcPr anchor="ctr">
                    <a:solidFill>
                      <a:schemeClr val="accent5">
                        <a:lumMod val="5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0" dirty="0">
                          <a:latin typeface="ＭＳ Ｐゴシック" panose="020B0600070205080204" pitchFamily="50" charset="-128"/>
                          <a:ea typeface="+mn-ea"/>
                        </a:rPr>
                        <a:t>面積：約○○</a:t>
                      </a:r>
                      <a:r>
                        <a:rPr kumimoji="1" lang="en-US" altLang="ja-JP" sz="1000" b="0" dirty="0">
                          <a:latin typeface="ＭＳ Ｐゴシック" panose="020B0600070205080204" pitchFamily="50" charset="-128"/>
                          <a:ea typeface="+mn-ea"/>
                        </a:rPr>
                        <a:t>ha</a:t>
                      </a:r>
                      <a:r>
                        <a:rPr kumimoji="1" lang="ja-JP" altLang="en-US" sz="1000" b="0" dirty="0">
                          <a:latin typeface="ＭＳ Ｐゴシック" panose="020B0600070205080204" pitchFamily="50" charset="-128"/>
                          <a:ea typeface="+mn-ea"/>
                        </a:rPr>
                        <a:t>、管路延長：約○○</a:t>
                      </a:r>
                      <a:r>
                        <a:rPr kumimoji="1" lang="en-US" altLang="ja-JP" sz="1000" b="0" dirty="0">
                          <a:latin typeface="ＭＳ Ｐゴシック" panose="020B0600070205080204" pitchFamily="50" charset="-128"/>
                          <a:ea typeface="+mn-ea"/>
                        </a:rPr>
                        <a:t>km</a:t>
                      </a:r>
                      <a:r>
                        <a:rPr kumimoji="1" lang="ja-JP" altLang="en-US" sz="1000" b="0" dirty="0">
                          <a:latin typeface="ＭＳ Ｐゴシック" panose="020B0600070205080204" pitchFamily="50" charset="-128"/>
                          <a:ea typeface="+mn-ea"/>
                        </a:rPr>
                        <a:t>（管径：</a:t>
                      </a:r>
                      <a:r>
                        <a:rPr kumimoji="1" lang="en-US" altLang="ja-JP" sz="1000" b="0" dirty="0">
                          <a:latin typeface="ＭＳ Ｐゴシック" panose="020B0600070205080204" pitchFamily="50" charset="-128"/>
                          <a:ea typeface="+mn-ea"/>
                        </a:rPr>
                        <a:t>φ</a:t>
                      </a:r>
                      <a:r>
                        <a:rPr kumimoji="1" lang="ja-JP" altLang="en-US" sz="1000" b="0" dirty="0">
                          <a:latin typeface="ＭＳ Ｐゴシック" panose="020B0600070205080204" pitchFamily="50" charset="-128"/>
                          <a:ea typeface="+mn-ea"/>
                        </a:rPr>
                        <a:t>○○</a:t>
                      </a:r>
                      <a:r>
                        <a:rPr kumimoji="1" lang="en-US" altLang="ja-JP" sz="1000" b="0" dirty="0">
                          <a:latin typeface="ＭＳ Ｐゴシック" panose="020B0600070205080204" pitchFamily="50" charset="-128"/>
                          <a:ea typeface="+mn-ea"/>
                        </a:rPr>
                        <a:t>mm</a:t>
                      </a:r>
                      <a:r>
                        <a:rPr kumimoji="1" lang="ja-JP" altLang="en-US" sz="1000" b="0" dirty="0">
                          <a:latin typeface="ＭＳ Ｐゴシック" panose="020B0600070205080204" pitchFamily="50" charset="-128"/>
                          <a:ea typeface="+mn-ea"/>
                        </a:rPr>
                        <a:t>）</a:t>
                      </a:r>
                    </a:p>
                  </a:txBody>
                  <a:tcPr anchor="ctr">
                    <a:solidFill>
                      <a:schemeClr val="accent5">
                        <a:lumMod val="20000"/>
                        <a:lumOff val="80000"/>
                      </a:schemeClr>
                    </a:solidFill>
                  </a:tcPr>
                </a:tc>
                <a:extLst>
                  <a:ext uri="{0D108BD9-81ED-4DB2-BD59-A6C34878D82A}">
                    <a16:rowId xmlns:a16="http://schemas.microsoft.com/office/drawing/2014/main" val="1515324451"/>
                  </a:ext>
                </a:extLst>
              </a:tr>
              <a:tr h="360000">
                <a:tc>
                  <a:txBody>
                    <a:bodyPr/>
                    <a:lstStyle/>
                    <a:p>
                      <a:pPr algn="ctr"/>
                      <a:r>
                        <a:rPr kumimoji="1" lang="ja-JP" altLang="en-US" sz="1000" b="1" dirty="0">
                          <a:solidFill>
                            <a:schemeClr val="bg1"/>
                          </a:solidFill>
                          <a:latin typeface="ＭＳ Ｐゴシック" panose="020B0600070205080204" pitchFamily="50" charset="-128"/>
                          <a:ea typeface="ＭＳ Ｐゴシック" panose="020B0600070205080204" pitchFamily="50" charset="-128"/>
                        </a:rPr>
                        <a:t>イニシャルコスト</a:t>
                      </a:r>
                    </a:p>
                  </a:txBody>
                  <a:tcPr anchor="ctr">
                    <a:solidFill>
                      <a:schemeClr val="accent5">
                        <a:lumMod val="50000"/>
                      </a:schemeClr>
                    </a:solidFill>
                  </a:tcPr>
                </a:tc>
                <a:tc>
                  <a:txBody>
                    <a:bodyPr/>
                    <a:lstStyle/>
                    <a:p>
                      <a:pPr algn="ctr"/>
                      <a:r>
                        <a:rPr kumimoji="1" lang="ja-JP" altLang="en-US" sz="1000" b="0" dirty="0">
                          <a:latin typeface="ＭＳ Ｐゴシック" panose="020B0600070205080204" pitchFamily="50" charset="-128"/>
                          <a:ea typeface="ＭＳ Ｐゴシック" panose="020B0600070205080204" pitchFamily="50" charset="-128"/>
                        </a:rPr>
                        <a:t>約○○円</a:t>
                      </a:r>
                    </a:p>
                  </a:txBody>
                  <a:tcPr anchor="ctr">
                    <a:solidFill>
                      <a:schemeClr val="accent5">
                        <a:lumMod val="20000"/>
                        <a:lumOff val="80000"/>
                      </a:schemeClr>
                    </a:solidFill>
                  </a:tcPr>
                </a:tc>
                <a:extLst>
                  <a:ext uri="{0D108BD9-81ED-4DB2-BD59-A6C34878D82A}">
                    <a16:rowId xmlns:a16="http://schemas.microsoft.com/office/drawing/2014/main" val="54860565"/>
                  </a:ext>
                </a:extLst>
              </a:tr>
              <a:tr h="360000">
                <a:tc>
                  <a:txBody>
                    <a:bodyPr/>
                    <a:lstStyle/>
                    <a:p>
                      <a:pPr algn="ctr"/>
                      <a:r>
                        <a:rPr kumimoji="1" lang="ja-JP" altLang="en-US" sz="1000" b="1" dirty="0">
                          <a:solidFill>
                            <a:schemeClr val="bg1"/>
                          </a:solidFill>
                          <a:latin typeface="ＭＳ Ｐゴシック" panose="020B0600070205080204" pitchFamily="50" charset="-128"/>
                          <a:ea typeface="ＭＳ Ｐゴシック" panose="020B0600070205080204" pitchFamily="50" charset="-128"/>
                        </a:rPr>
                        <a:t>ランニングコスト</a:t>
                      </a:r>
                    </a:p>
                  </a:txBody>
                  <a:tcPr anchor="ctr">
                    <a:solidFill>
                      <a:schemeClr val="accent5">
                        <a:lumMod val="50000"/>
                      </a:schemeClr>
                    </a:solidFill>
                  </a:tcPr>
                </a:tc>
                <a:tc>
                  <a:txBody>
                    <a:bodyPr/>
                    <a:lstStyle/>
                    <a:p>
                      <a:pPr algn="ctr"/>
                      <a:r>
                        <a:rPr kumimoji="1" lang="en-US" altLang="ja-JP" sz="1000" b="0" dirty="0">
                          <a:latin typeface="ＭＳ Ｐゴシック" panose="020B0600070205080204" pitchFamily="50" charset="-128"/>
                          <a:ea typeface="ＭＳ Ｐゴシック" panose="020B0600070205080204" pitchFamily="50" charset="-128"/>
                        </a:rPr>
                        <a:t>-</a:t>
                      </a:r>
                      <a:endParaRPr kumimoji="1" lang="ja-JP" altLang="en-US" sz="1000" b="0" dirty="0">
                        <a:latin typeface="ＭＳ Ｐゴシック" panose="020B0600070205080204" pitchFamily="50" charset="-128"/>
                        <a:ea typeface="ＭＳ Ｐゴシック" panose="020B0600070205080204" pitchFamily="50" charset="-128"/>
                      </a:endParaRPr>
                    </a:p>
                  </a:txBody>
                  <a:tcPr anchor="ctr">
                    <a:solidFill>
                      <a:schemeClr val="accent5">
                        <a:lumMod val="20000"/>
                        <a:lumOff val="80000"/>
                      </a:schemeClr>
                    </a:solidFill>
                  </a:tcPr>
                </a:tc>
                <a:extLst>
                  <a:ext uri="{0D108BD9-81ED-4DB2-BD59-A6C34878D82A}">
                    <a16:rowId xmlns:a16="http://schemas.microsoft.com/office/drawing/2014/main" val="3615958505"/>
                  </a:ext>
                </a:extLst>
              </a:tr>
            </a:tbl>
          </a:graphicData>
        </a:graphic>
      </p:graphicFrame>
      <p:sp>
        <p:nvSpPr>
          <p:cNvPr id="15" name="正方形/長方形 14">
            <a:extLst>
              <a:ext uri="{FF2B5EF4-FFF2-40B4-BE49-F238E27FC236}">
                <a16:creationId xmlns:a16="http://schemas.microsoft.com/office/drawing/2014/main" id="{A6DC5711-39FD-AC1C-0F9F-7AF3485C1D9C}"/>
              </a:ext>
            </a:extLst>
          </p:cNvPr>
          <p:cNvSpPr/>
          <p:nvPr/>
        </p:nvSpPr>
        <p:spPr>
          <a:xfrm>
            <a:off x="202154" y="3021538"/>
            <a:ext cx="6466249" cy="200055"/>
          </a:xfrm>
          <a:prstGeom prst="rect">
            <a:avLst/>
          </a:prstGeom>
        </p:spPr>
        <p:txBody>
          <a:bodyPr wrap="square">
            <a:spAutoFit/>
          </a:bodyPr>
          <a:lstStyle/>
          <a:p>
            <a:pPr algn="just"/>
            <a:r>
              <a:rPr lang="en-US" altLang="ja-JP" sz="700" dirty="0">
                <a:latin typeface="+mn-ea"/>
              </a:rPr>
              <a:t>※</a:t>
            </a:r>
            <a:r>
              <a:rPr lang="ja-JP" altLang="en-US" sz="700" dirty="0">
                <a:latin typeface="+mn-ea"/>
              </a:rPr>
              <a:t>　試算条件は、上記コストの条件と同様とする。</a:t>
            </a:r>
          </a:p>
        </p:txBody>
      </p:sp>
      <p:sp>
        <p:nvSpPr>
          <p:cNvPr id="16" name="右矢印 24">
            <a:extLst>
              <a:ext uri="{FF2B5EF4-FFF2-40B4-BE49-F238E27FC236}">
                <a16:creationId xmlns:a16="http://schemas.microsoft.com/office/drawing/2014/main" id="{FC4ABB09-462A-0882-BB2D-35A08DDEBA98}"/>
              </a:ext>
            </a:extLst>
          </p:cNvPr>
          <p:cNvSpPr/>
          <p:nvPr/>
        </p:nvSpPr>
        <p:spPr>
          <a:xfrm>
            <a:off x="-767391" y="2903543"/>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BBA2D85E-8FEB-478C-3A5C-48F57384E7E3}"/>
              </a:ext>
            </a:extLst>
          </p:cNvPr>
          <p:cNvSpPr/>
          <p:nvPr/>
        </p:nvSpPr>
        <p:spPr>
          <a:xfrm>
            <a:off x="-3266082" y="2747540"/>
            <a:ext cx="2418974" cy="1600438"/>
          </a:xfrm>
          <a:prstGeom prst="rect">
            <a:avLst/>
          </a:prstGeom>
        </p:spPr>
        <p:txBody>
          <a:bodyPr wrap="square">
            <a:spAutoFit/>
          </a:bodyPr>
          <a:lstStyle/>
          <a:p>
            <a:r>
              <a:rPr lang="ja-JP" altLang="en-US" sz="1400" dirty="0">
                <a:solidFill>
                  <a:srgbClr val="FF0000"/>
                </a:solidFill>
              </a:rPr>
              <a:t>・掲載技術の導入効果がわかるように試算条件や図表を記載ください</a:t>
            </a:r>
            <a:endParaRPr lang="en-US" altLang="ja-JP" sz="1400" dirty="0">
              <a:solidFill>
                <a:srgbClr val="FF0000"/>
              </a:solidFill>
            </a:endParaRPr>
          </a:p>
          <a:p>
            <a:r>
              <a:rPr lang="ja-JP" altLang="en-US" sz="1400" dirty="0">
                <a:solidFill>
                  <a:srgbClr val="FF0000"/>
                </a:solidFill>
              </a:rPr>
              <a:t>・効果の図はあくまでも例示ですので、見せ方は作成者にお任せします</a:t>
            </a:r>
            <a:endParaRPr lang="en-US" altLang="ja-JP" sz="1400" dirty="0">
              <a:solidFill>
                <a:srgbClr val="FF0000"/>
              </a:solidFill>
            </a:endParaRPr>
          </a:p>
          <a:p>
            <a:endParaRPr lang="ja-JP" altLang="en-US" sz="1400" dirty="0">
              <a:solidFill>
                <a:srgbClr val="FF0000"/>
              </a:solidFill>
            </a:endParaRPr>
          </a:p>
        </p:txBody>
      </p:sp>
      <p:sp>
        <p:nvSpPr>
          <p:cNvPr id="18" name="正方形/長方形 17">
            <a:extLst>
              <a:ext uri="{FF2B5EF4-FFF2-40B4-BE49-F238E27FC236}">
                <a16:creationId xmlns:a16="http://schemas.microsoft.com/office/drawing/2014/main" id="{60F8286E-F3E2-F9F1-F543-9B8069316A80}"/>
              </a:ext>
            </a:extLst>
          </p:cNvPr>
          <p:cNvSpPr/>
          <p:nvPr/>
        </p:nvSpPr>
        <p:spPr>
          <a:xfrm>
            <a:off x="646693" y="1180099"/>
            <a:ext cx="6074407" cy="246221"/>
          </a:xfrm>
          <a:prstGeom prst="rect">
            <a:avLst/>
          </a:prstGeom>
        </p:spPr>
        <p:txBody>
          <a:bodyPr wrap="square">
            <a:spAutoFit/>
          </a:bodyPr>
          <a:lstStyle/>
          <a:p>
            <a:pPr algn="just"/>
            <a:r>
              <a:rPr lang="ja-JP" altLang="en-US" sz="1000" dirty="0"/>
              <a:t>（○○市での導入事例）</a:t>
            </a:r>
            <a:endParaRPr lang="ja-JP" altLang="en-US" sz="1000" baseline="30000" dirty="0">
              <a:latin typeface="+mn-ea"/>
            </a:endParaRPr>
          </a:p>
        </p:txBody>
      </p:sp>
      <p:sp>
        <p:nvSpPr>
          <p:cNvPr id="5" name="右矢印 45">
            <a:extLst>
              <a:ext uri="{FF2B5EF4-FFF2-40B4-BE49-F238E27FC236}">
                <a16:creationId xmlns:a16="http://schemas.microsoft.com/office/drawing/2014/main" id="{554D898A-0BA5-9017-CF0D-CD3213331263}"/>
              </a:ext>
            </a:extLst>
          </p:cNvPr>
          <p:cNvSpPr/>
          <p:nvPr/>
        </p:nvSpPr>
        <p:spPr>
          <a:xfrm>
            <a:off x="-780826" y="8221284"/>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F2007062-D4A4-9571-195C-3291FF74FA88}"/>
              </a:ext>
            </a:extLst>
          </p:cNvPr>
          <p:cNvSpPr/>
          <p:nvPr/>
        </p:nvSpPr>
        <p:spPr>
          <a:xfrm>
            <a:off x="-3598044" y="8016356"/>
            <a:ext cx="2817218" cy="738664"/>
          </a:xfrm>
          <a:prstGeom prst="rect">
            <a:avLst/>
          </a:prstGeom>
        </p:spPr>
        <p:txBody>
          <a:bodyPr wrap="square">
            <a:spAutoFit/>
          </a:bodyPr>
          <a:lstStyle/>
          <a:p>
            <a:r>
              <a:rPr lang="ja-JP" altLang="en-US" sz="1400" dirty="0">
                <a:solidFill>
                  <a:srgbClr val="FF0000"/>
                </a:solidFill>
              </a:rPr>
              <a:t>公的機関で発刊されたガイドラインやマニュアルに技術が掲載されていれば、その情報等を記載ください</a:t>
            </a:r>
            <a:endParaRPr lang="en-US" altLang="ja-JP" sz="1400" dirty="0">
              <a:solidFill>
                <a:srgbClr val="FF0000"/>
              </a:solidFill>
            </a:endParaRPr>
          </a:p>
        </p:txBody>
      </p:sp>
      <p:sp>
        <p:nvSpPr>
          <p:cNvPr id="19" name="右矢印 45">
            <a:extLst>
              <a:ext uri="{FF2B5EF4-FFF2-40B4-BE49-F238E27FC236}">
                <a16:creationId xmlns:a16="http://schemas.microsoft.com/office/drawing/2014/main" id="{46B38FC3-03FF-2375-1E7D-7C12FCF7E1DB}"/>
              </a:ext>
            </a:extLst>
          </p:cNvPr>
          <p:cNvSpPr/>
          <p:nvPr/>
        </p:nvSpPr>
        <p:spPr>
          <a:xfrm>
            <a:off x="-780826" y="9343130"/>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AE3D8ACA-7113-BC25-783E-AB4BE44208B2}"/>
              </a:ext>
            </a:extLst>
          </p:cNvPr>
          <p:cNvSpPr/>
          <p:nvPr/>
        </p:nvSpPr>
        <p:spPr>
          <a:xfrm>
            <a:off x="-3598044" y="9289036"/>
            <a:ext cx="2817218" cy="738664"/>
          </a:xfrm>
          <a:prstGeom prst="rect">
            <a:avLst/>
          </a:prstGeom>
        </p:spPr>
        <p:txBody>
          <a:bodyPr wrap="square">
            <a:spAutoFit/>
          </a:bodyPr>
          <a:lstStyle/>
          <a:p>
            <a:r>
              <a:rPr lang="ja-JP" altLang="en-US" sz="1400" dirty="0">
                <a:solidFill>
                  <a:srgbClr val="FF0000"/>
                </a:solidFill>
              </a:rPr>
              <a:t>作成者の所属先、所属先の所在地、代表連絡先（電話番号、</a:t>
            </a:r>
            <a:r>
              <a:rPr lang="en-US" altLang="ja-JP" sz="1400" dirty="0">
                <a:solidFill>
                  <a:srgbClr val="FF0000"/>
                </a:solidFill>
              </a:rPr>
              <a:t>E-mail</a:t>
            </a:r>
            <a:r>
              <a:rPr lang="ja-JP" altLang="en-US" sz="1400" dirty="0">
                <a:solidFill>
                  <a:srgbClr val="FF0000"/>
                </a:solidFill>
              </a:rPr>
              <a:t>アドレス）を記載してください</a:t>
            </a:r>
            <a:endParaRPr lang="en-US" altLang="ja-JP" sz="1400" dirty="0">
              <a:solidFill>
                <a:srgbClr val="FF0000"/>
              </a:solidFill>
            </a:endParaRPr>
          </a:p>
        </p:txBody>
      </p:sp>
      <p:sp>
        <p:nvSpPr>
          <p:cNvPr id="23" name="正方形/長方形 22">
            <a:extLst>
              <a:ext uri="{FF2B5EF4-FFF2-40B4-BE49-F238E27FC236}">
                <a16:creationId xmlns:a16="http://schemas.microsoft.com/office/drawing/2014/main" id="{B9D768E8-9E66-6F4E-085B-E996C0742B25}"/>
              </a:ext>
            </a:extLst>
          </p:cNvPr>
          <p:cNvSpPr/>
          <p:nvPr/>
        </p:nvSpPr>
        <p:spPr>
          <a:xfrm>
            <a:off x="7327392" y="211836"/>
            <a:ext cx="4389120" cy="873236"/>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参考までに記載例を示しております。</a:t>
            </a:r>
          </a:p>
        </p:txBody>
      </p:sp>
      <p:graphicFrame>
        <p:nvGraphicFramePr>
          <p:cNvPr id="27" name="表 26"/>
          <p:cNvGraphicFramePr>
            <a:graphicFrameLocks noGrp="1"/>
          </p:cNvGraphicFramePr>
          <p:nvPr>
            <p:extLst>
              <p:ext uri="{D42A27DB-BD31-4B8C-83A1-F6EECF244321}">
                <p14:modId xmlns:p14="http://schemas.microsoft.com/office/powerpoint/2010/main" val="967261949"/>
              </p:ext>
            </p:extLst>
          </p:nvPr>
        </p:nvGraphicFramePr>
        <p:xfrm>
          <a:off x="80494" y="318447"/>
          <a:ext cx="6660228" cy="804637"/>
        </p:xfrm>
        <a:graphic>
          <a:graphicData uri="http://schemas.openxmlformats.org/drawingml/2006/table">
            <a:tbl>
              <a:tblPr firstCol="1">
                <a:tableStyleId>{21E4AEA4-8DFA-4A89-87EB-49C32662AFE0}</a:tableStyleId>
              </a:tblPr>
              <a:tblGrid>
                <a:gridCol w="6660228">
                  <a:extLst>
                    <a:ext uri="{9D8B030D-6E8A-4147-A177-3AD203B41FA5}">
                      <a16:colId xmlns:a16="http://schemas.microsoft.com/office/drawing/2014/main" val="2663980767"/>
                    </a:ext>
                  </a:extLst>
                </a:gridCol>
              </a:tblGrid>
              <a:tr h="804637">
                <a:tc>
                  <a:txBody>
                    <a:bodyPr/>
                    <a:lstStyle/>
                    <a:p>
                      <a:pPr marL="108000" marR="0" lvl="0" indent="-108000" algn="just"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000" b="0" dirty="0">
                          <a:solidFill>
                            <a:schemeClr val="tx1"/>
                          </a:solidFill>
                          <a:latin typeface="ＭＳ Ｐゴシック" panose="020B0600070205080204" pitchFamily="50" charset="-128"/>
                          <a:ea typeface="+mn-ea"/>
                        </a:rPr>
                        <a:t>水位計は、現地状況を確認のうえ、適切な計測が可能な設置箇所や機種を選定する必要があります。</a:t>
                      </a:r>
                      <a:endParaRPr kumimoji="1" lang="en-US" altLang="ja-JP" sz="1000" b="0" dirty="0">
                        <a:solidFill>
                          <a:schemeClr val="tx1"/>
                        </a:solidFill>
                        <a:latin typeface="ＭＳ Ｐゴシック" panose="020B0600070205080204" pitchFamily="50" charset="-128"/>
                        <a:ea typeface="+mn-ea"/>
                      </a:endParaRPr>
                    </a:p>
                    <a:p>
                      <a:pPr marL="108000" marR="0" lvl="0" indent="-108000" algn="just"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000" b="0" dirty="0">
                          <a:solidFill>
                            <a:schemeClr val="tx1"/>
                          </a:solidFill>
                          <a:latin typeface="ＭＳ Ｐゴシック" panose="020B0600070205080204" pitchFamily="50" charset="-128"/>
                          <a:ea typeface="+mn-ea"/>
                        </a:rPr>
                        <a:t>光ファイバーケーブルを管内に設置することが困難な箇所（伏越区間、ポンプ圧送区間等）には適用できません。</a:t>
                      </a:r>
                      <a:endParaRPr kumimoji="1" lang="en-US" altLang="ja-JP" sz="1000" b="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accent5">
                        <a:lumMod val="20000"/>
                        <a:lumOff val="80000"/>
                      </a:schemeClr>
                    </a:solidFill>
                  </a:tcPr>
                </a:tc>
                <a:extLst>
                  <a:ext uri="{0D108BD9-81ED-4DB2-BD59-A6C34878D82A}">
                    <a16:rowId xmlns:a16="http://schemas.microsoft.com/office/drawing/2014/main" val="1515324451"/>
                  </a:ext>
                </a:extLst>
              </a:tr>
            </a:tbl>
          </a:graphicData>
        </a:graphic>
      </p:graphicFrame>
      <p:sp>
        <p:nvSpPr>
          <p:cNvPr id="28" name="テキスト ボックス 27">
            <a:extLst>
              <a:ext uri="{FF2B5EF4-FFF2-40B4-BE49-F238E27FC236}">
                <a16:creationId xmlns:a16="http://schemas.microsoft.com/office/drawing/2014/main" id="{96751D7B-02D0-2EA1-9C0A-48F1C3A0A52D}"/>
              </a:ext>
            </a:extLst>
          </p:cNvPr>
          <p:cNvSpPr txBox="1"/>
          <p:nvPr/>
        </p:nvSpPr>
        <p:spPr>
          <a:xfrm>
            <a:off x="532" y="15405"/>
            <a:ext cx="1812223" cy="276999"/>
          </a:xfrm>
          <a:prstGeom prst="rect">
            <a:avLst/>
          </a:prstGeom>
          <a:noFill/>
        </p:spPr>
        <p:txBody>
          <a:bodyPr wrap="square" rtlCol="0">
            <a:spAutoFit/>
          </a:bodyPr>
          <a:lstStyle/>
          <a:p>
            <a:r>
              <a:rPr lang="en-US" altLang="ja-JP" sz="1200" b="1" dirty="0">
                <a:solidFill>
                  <a:srgbClr val="002060"/>
                </a:solidFill>
                <a:latin typeface="+mn-ea"/>
                <a:cs typeface="メイリオ" panose="020B0604030504040204" pitchFamily="50" charset="-128"/>
              </a:rPr>
              <a:t>【</a:t>
            </a:r>
            <a:r>
              <a:rPr lang="ja-JP" altLang="en-US" sz="1200" b="1" dirty="0">
                <a:solidFill>
                  <a:srgbClr val="002060"/>
                </a:solidFill>
                <a:latin typeface="+mn-ea"/>
                <a:cs typeface="メイリオ" panose="020B0604030504040204" pitchFamily="50" charset="-128"/>
              </a:rPr>
              <a:t>技術の適用条件・範囲</a:t>
            </a:r>
            <a:r>
              <a:rPr lang="en-US" altLang="ja-JP" sz="1200" b="1" dirty="0">
                <a:solidFill>
                  <a:srgbClr val="002060"/>
                </a:solidFill>
                <a:latin typeface="+mn-ea"/>
                <a:cs typeface="メイリオ" panose="020B0604030504040204" pitchFamily="50" charset="-128"/>
              </a:rPr>
              <a:t>】</a:t>
            </a:r>
            <a:endParaRPr kumimoji="1" lang="ja-JP" altLang="en-US" sz="1200" b="1" dirty="0">
              <a:solidFill>
                <a:srgbClr val="002060"/>
              </a:solidFill>
              <a:latin typeface="+mn-ea"/>
              <a:cs typeface="メイリオ" panose="020B0604030504040204" pitchFamily="50" charset="-128"/>
            </a:endParaRPr>
          </a:p>
        </p:txBody>
      </p:sp>
      <p:sp>
        <p:nvSpPr>
          <p:cNvPr id="29" name="右矢印 33"/>
          <p:cNvSpPr/>
          <p:nvPr/>
        </p:nvSpPr>
        <p:spPr>
          <a:xfrm>
            <a:off x="-798956" y="124321"/>
            <a:ext cx="466725" cy="342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217931" y="134708"/>
            <a:ext cx="2515433" cy="523220"/>
          </a:xfrm>
          <a:prstGeom prst="rect">
            <a:avLst/>
          </a:prstGeom>
        </p:spPr>
        <p:txBody>
          <a:bodyPr wrap="square">
            <a:spAutoFit/>
          </a:bodyPr>
          <a:lstStyle/>
          <a:p>
            <a:r>
              <a:rPr lang="ja-JP" altLang="en-US" sz="1400" dirty="0">
                <a:solidFill>
                  <a:srgbClr val="FF0000"/>
                </a:solidFill>
              </a:rPr>
              <a:t>技術の適用条件・範囲を簡潔に記載ください</a:t>
            </a:r>
          </a:p>
        </p:txBody>
      </p:sp>
    </p:spTree>
    <p:extLst>
      <p:ext uri="{BB962C8B-B14F-4D97-AF65-F5344CB8AC3E}">
        <p14:creationId xmlns:p14="http://schemas.microsoft.com/office/powerpoint/2010/main" val="26024806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1077</Words>
  <PresentationFormat>A4 210 x 297 mm</PresentationFormat>
  <Paragraphs>131</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