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handoutMaster+xml" PartName="/ppt/handoutMasters/handout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handoutMasterIdLst>
    <p:handoutMasterId r:id="rId8"/>
  </p:handoutMasterIdLst>
  <p:sldIdLst>
    <p:sldId id="294" r:id="rId2"/>
    <p:sldId id="295" r:id="rId3"/>
    <p:sldId id="296" r:id="rId4"/>
    <p:sldId id="297" r:id="rId5"/>
    <p:sldId id="298" r:id="rId6"/>
    <p:sldId id="299" r:id="rId7"/>
  </p:sldIdLst>
  <p:sldSz cx="6858000" cy="9906000" type="A4"/>
  <p:notesSz cx="6735763" cy="9866313"/>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6"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CEE0"/>
    <a:srgbClr val="ECFCFF"/>
    <a:srgbClr val="0AA1DD"/>
    <a:srgbClr val="FEB616"/>
    <a:srgbClr val="D8F5FD"/>
    <a:srgbClr val="E6E6E6"/>
    <a:srgbClr val="3CC2DF"/>
    <a:srgbClr val="2155CD"/>
    <a:srgbClr val="79DAE8"/>
    <a:srgbClr val="E5E4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04" autoAdjust="0"/>
    <p:restoredTop sz="96652" autoAdjust="0"/>
  </p:normalViewPr>
  <p:slideViewPr>
    <p:cSldViewPr snapToGrid="0">
      <p:cViewPr varScale="1">
        <p:scale>
          <a:sx n="43" d="100"/>
          <a:sy n="43" d="100"/>
        </p:scale>
        <p:origin x="2536" y="20"/>
      </p:cViewPr>
      <p:guideLst>
        <p:guide orient="horz" pos="3256"/>
        <p:guide pos="2160"/>
      </p:guideLst>
    </p:cSldViewPr>
  </p:slideViewPr>
  <p:notesTextViewPr>
    <p:cViewPr>
      <p:scale>
        <a:sx n="3" d="2"/>
        <a:sy n="3" d="2"/>
      </p:scale>
      <p:origin x="0" y="0"/>
    </p:cViewPr>
  </p:notesTextViewPr>
  <p:notesViewPr>
    <p:cSldViewPr snapToGrid="0" showGuides="1">
      <p:cViewPr varScale="1">
        <p:scale>
          <a:sx n="54" d="100"/>
          <a:sy n="54" d="100"/>
        </p:scale>
        <p:origin x="2564" y="48"/>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presProps.xml" Type="http://schemas.openxmlformats.org/officeDocument/2006/relationships/presProps"/><Relationship Id="rId11" Target="viewProps.xml" Type="http://schemas.openxmlformats.org/officeDocument/2006/relationships/viewProps"/><Relationship Id="rId12" Target="theme/theme1.xml" Type="http://schemas.openxmlformats.org/officeDocument/2006/relationships/theme"/><Relationship Id="rId13" Target="tableStyles.xml" Type="http://schemas.openxmlformats.org/officeDocument/2006/relationships/tableStyles"/><Relationship Id="rId14" Target="authors.xml" Type="http://schemas.microsoft.com/office/2018/10/relationships/author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handoutMasters/handoutMaster1.xml" Type="http://schemas.openxmlformats.org/officeDocument/2006/relationships/handoutMaster"/><Relationship Id="rId9" Target="tags/tag1.xml" Type="http://schemas.openxmlformats.org/officeDocument/2006/relationships/tags"/></Relationships>
</file>

<file path=ppt/handoutMasters/_rels/handoutMaster1.xml.rels><?xml version="1.0" encoding="UTF-8" standalone="yes"?><Relationships xmlns="http://schemas.openxmlformats.org/package/2006/relationships"><Relationship Id="rId1" Target="../theme/theme2.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415294A-1FA0-3586-EAAB-43D0E3E905E6}"/>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C2687224-335F-96F5-EA60-30B21FE6782B}"/>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7D74461E-DA1C-4D97-8AC0-9DA7C111DEEC}" type="datetimeFigureOut">
              <a:rPr kumimoji="1" lang="ja-JP" altLang="en-US" smtClean="0"/>
              <a:t>2025/4/10</a:t>
            </a:fld>
            <a:endParaRPr kumimoji="1" lang="ja-JP" altLang="en-US"/>
          </a:p>
        </p:txBody>
      </p:sp>
      <p:sp>
        <p:nvSpPr>
          <p:cNvPr id="4" name="フッター プレースホルダー 3">
            <a:extLst>
              <a:ext uri="{FF2B5EF4-FFF2-40B4-BE49-F238E27FC236}">
                <a16:creationId xmlns:a16="http://schemas.microsoft.com/office/drawing/2014/main" id="{23BC2C38-4F81-1E5C-45C7-9428D3C8E3A5}"/>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17D76F54-E09F-E8AD-978D-3ED471BB50D5}"/>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F69079E5-17E9-478E-86D1-CEF0B4117546}" type="slidenum">
              <a:rPr kumimoji="1" lang="ja-JP" altLang="en-US" smtClean="0"/>
              <a:t>‹#›</a:t>
            </a:fld>
            <a:endParaRPr kumimoji="1" lang="ja-JP" altLang="en-US"/>
          </a:p>
        </p:txBody>
      </p:sp>
    </p:spTree>
    <p:extLst>
      <p:ext uri="{BB962C8B-B14F-4D97-AF65-F5344CB8AC3E}">
        <p14:creationId xmlns:p14="http://schemas.microsoft.com/office/powerpoint/2010/main" val="1752833847"/>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108" userDrawn="1">
          <p15:clr>
            <a:srgbClr val="F26B43"/>
          </p15:clr>
        </p15:guide>
        <p15:guide id="2" pos="2122" userDrawn="1">
          <p15:clr>
            <a:srgbClr val="F26B43"/>
          </p15:clr>
        </p15:guide>
      </p15:sldGuideLst>
    </p:ext>
  </p:extLst>
</p:handout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jpeg" Type="http://schemas.openxmlformats.org/officeDocument/2006/relationships/image"/><Relationship Id="rId3" Target="../media/image3.png" Type="http://schemas.openxmlformats.org/officeDocument/2006/relationships/image"/><Relationship Id="rId4" Target="../media/image4.pn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jpeg"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jpe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1A6799D8-8447-A5AC-1DC4-52A939695A23}"/>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rot="5400000" flipH="1">
            <a:off x="-1524001" y="1524000"/>
            <a:ext cx="9906002" cy="6858000"/>
          </a:xfrm>
          <a:prstGeom prst="rect">
            <a:avLst/>
          </a:prstGeom>
        </p:spPr>
      </p:pic>
      <p:sp>
        <p:nvSpPr>
          <p:cNvPr id="4" name="フリーフォーム: 図形 3">
            <a:extLst>
              <a:ext uri="{FF2B5EF4-FFF2-40B4-BE49-F238E27FC236}">
                <a16:creationId xmlns:a16="http://schemas.microsoft.com/office/drawing/2014/main" id="{F65433DE-C98D-4310-757A-A5B494532F7B}"/>
              </a:ext>
            </a:extLst>
          </p:cNvPr>
          <p:cNvSpPr/>
          <p:nvPr userDrawn="1"/>
        </p:nvSpPr>
        <p:spPr>
          <a:xfrm>
            <a:off x="333374" y="1780539"/>
            <a:ext cx="6191251" cy="7709536"/>
          </a:xfrm>
          <a:custGeom>
            <a:avLst/>
            <a:gdLst>
              <a:gd name="connsiteX0" fmla="*/ 4986399 w 6191251"/>
              <a:gd name="connsiteY0" fmla="*/ 0 h 7863532"/>
              <a:gd name="connsiteX1" fmla="*/ 5030405 w 6191251"/>
              <a:gd name="connsiteY1" fmla="*/ 209741 h 7863532"/>
              <a:gd name="connsiteX2" fmla="*/ 5162175 w 6191251"/>
              <a:gd name="connsiteY2" fmla="*/ 342838 h 7863532"/>
              <a:gd name="connsiteX3" fmla="*/ 5162365 w 6191251"/>
              <a:gd name="connsiteY3" fmla="*/ 342967 h 7863532"/>
              <a:gd name="connsiteX4" fmla="*/ 6069036 w 6191251"/>
              <a:gd name="connsiteY4" fmla="*/ 342967 h 7863532"/>
              <a:gd name="connsiteX5" fmla="*/ 6191251 w 6191251"/>
              <a:gd name="connsiteY5" fmla="*/ 465182 h 7863532"/>
              <a:gd name="connsiteX6" fmla="*/ 6191251 w 6191251"/>
              <a:gd name="connsiteY6" fmla="*/ 7741317 h 7863532"/>
              <a:gd name="connsiteX7" fmla="*/ 6069036 w 6191251"/>
              <a:gd name="connsiteY7" fmla="*/ 7863532 h 7863532"/>
              <a:gd name="connsiteX8" fmla="*/ 122215 w 6191251"/>
              <a:gd name="connsiteY8" fmla="*/ 7863532 h 7863532"/>
              <a:gd name="connsiteX9" fmla="*/ 0 w 6191251"/>
              <a:gd name="connsiteY9" fmla="*/ 7741317 h 7863532"/>
              <a:gd name="connsiteX10" fmla="*/ 0 w 6191251"/>
              <a:gd name="connsiteY10" fmla="*/ 465182 h 7863532"/>
              <a:gd name="connsiteX11" fmla="*/ 122215 w 6191251"/>
              <a:gd name="connsiteY11" fmla="*/ 342967 h 7863532"/>
              <a:gd name="connsiteX12" fmla="*/ 4778989 w 6191251"/>
              <a:gd name="connsiteY12" fmla="*/ 342967 h 7863532"/>
              <a:gd name="connsiteX13" fmla="*/ 4791106 w 6191251"/>
              <a:gd name="connsiteY13" fmla="*/ 335262 h 7863532"/>
              <a:gd name="connsiteX14" fmla="*/ 4924582 w 6191251"/>
              <a:gd name="connsiteY14" fmla="*/ 201263 h 7863532"/>
              <a:gd name="connsiteX15" fmla="*/ 4924677 w 6191251"/>
              <a:gd name="connsiteY15" fmla="*/ 201263 h 7863532"/>
              <a:gd name="connsiteX16" fmla="*/ 4986399 w 6191251"/>
              <a:gd name="connsiteY16" fmla="*/ 0 h 7863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91251" h="7863532">
                <a:moveTo>
                  <a:pt x="4986399" y="0"/>
                </a:moveTo>
                <a:cubicBezTo>
                  <a:pt x="4986399" y="0"/>
                  <a:pt x="4976303" y="113157"/>
                  <a:pt x="5030405" y="209741"/>
                </a:cubicBezTo>
                <a:cubicBezTo>
                  <a:pt x="5066410" y="274083"/>
                  <a:pt x="5143472" y="329891"/>
                  <a:pt x="5162175" y="342838"/>
                </a:cubicBezTo>
                <a:lnTo>
                  <a:pt x="5162365" y="342967"/>
                </a:lnTo>
                <a:lnTo>
                  <a:pt x="6069036" y="342967"/>
                </a:lnTo>
                <a:cubicBezTo>
                  <a:pt x="6136533" y="342967"/>
                  <a:pt x="6191251" y="397685"/>
                  <a:pt x="6191251" y="465182"/>
                </a:cubicBezTo>
                <a:lnTo>
                  <a:pt x="6191251" y="7741317"/>
                </a:lnTo>
                <a:cubicBezTo>
                  <a:pt x="6191251" y="7808814"/>
                  <a:pt x="6136533" y="7863532"/>
                  <a:pt x="6069036" y="7863532"/>
                </a:cubicBezTo>
                <a:lnTo>
                  <a:pt x="122215" y="7863532"/>
                </a:lnTo>
                <a:cubicBezTo>
                  <a:pt x="54718" y="7863532"/>
                  <a:pt x="0" y="7808814"/>
                  <a:pt x="0" y="7741317"/>
                </a:cubicBezTo>
                <a:lnTo>
                  <a:pt x="0" y="465182"/>
                </a:lnTo>
                <a:cubicBezTo>
                  <a:pt x="0" y="397685"/>
                  <a:pt x="54718" y="342967"/>
                  <a:pt x="122215" y="342967"/>
                </a:cubicBezTo>
                <a:lnTo>
                  <a:pt x="4778989" y="342967"/>
                </a:lnTo>
                <a:lnTo>
                  <a:pt x="4791106" y="335262"/>
                </a:lnTo>
                <a:cubicBezTo>
                  <a:pt x="4821962" y="314920"/>
                  <a:pt x="4888221" y="266128"/>
                  <a:pt x="4924582" y="201263"/>
                </a:cubicBezTo>
                <a:lnTo>
                  <a:pt x="4924677" y="201263"/>
                </a:lnTo>
                <a:cubicBezTo>
                  <a:pt x="4966778" y="126111"/>
                  <a:pt x="4986399" y="0"/>
                  <a:pt x="4986399" y="0"/>
                </a:cubicBezTo>
                <a:close/>
              </a:path>
            </a:pathLst>
          </a:custGeom>
          <a:solidFill>
            <a:schemeClr val="bg1"/>
          </a:solidFill>
          <a:ln w="15431" cap="rnd">
            <a:noFill/>
            <a:prstDash val="solid"/>
            <a:round/>
          </a:ln>
        </p:spPr>
        <p:txBody>
          <a:bodyPr rtlCol="0" anchor="ctr"/>
          <a:lstStyle/>
          <a:p>
            <a:endParaRPr lang="ja-JP" altLang="en-US" dirty="0"/>
          </a:p>
        </p:txBody>
      </p:sp>
      <p:pic>
        <p:nvPicPr>
          <p:cNvPr id="7" name="図 6">
            <a:extLst>
              <a:ext uri="{FF2B5EF4-FFF2-40B4-BE49-F238E27FC236}">
                <a16:creationId xmlns:a16="http://schemas.microsoft.com/office/drawing/2014/main" id="{400AE5BC-F184-DD4C-3B3D-F937F9C066F3}"/>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333375" y="4006037"/>
            <a:ext cx="6191249" cy="2181385"/>
          </a:xfrm>
          <a:prstGeom prst="rect">
            <a:avLst/>
          </a:prstGeom>
        </p:spPr>
      </p:pic>
      <p:pic>
        <p:nvPicPr>
          <p:cNvPr id="49" name="図 48">
            <a:extLst>
              <a:ext uri="{FF2B5EF4-FFF2-40B4-BE49-F238E27FC236}">
                <a16:creationId xmlns:a16="http://schemas.microsoft.com/office/drawing/2014/main" id="{1ED75DA0-2ABF-936B-9CE0-94C26D88B8EF}"/>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4479990" y="-2"/>
            <a:ext cx="2378010" cy="2299630"/>
          </a:xfrm>
          <a:prstGeom prst="rect">
            <a:avLst/>
          </a:prstGeom>
        </p:spPr>
      </p:pic>
    </p:spTree>
    <p:extLst>
      <p:ext uri="{BB962C8B-B14F-4D97-AF65-F5344CB8AC3E}">
        <p14:creationId xmlns:p14="http://schemas.microsoft.com/office/powerpoint/2010/main" val="1520774297"/>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5D1C130B-7D93-3681-5491-2F089B500A03}"/>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rot="5400000" flipH="1">
            <a:off x="-1524001" y="1524000"/>
            <a:ext cx="9906002" cy="6858000"/>
          </a:xfrm>
          <a:prstGeom prst="rect">
            <a:avLst/>
          </a:prstGeom>
        </p:spPr>
      </p:pic>
      <p:sp>
        <p:nvSpPr>
          <p:cNvPr id="6" name="四角形: 角を丸くする 5">
            <a:extLst>
              <a:ext uri="{FF2B5EF4-FFF2-40B4-BE49-F238E27FC236}">
                <a16:creationId xmlns:a16="http://schemas.microsoft.com/office/drawing/2014/main" id="{A68FDAEB-85AB-FC02-EEEE-4FEE4004E9C8}"/>
              </a:ext>
            </a:extLst>
          </p:cNvPr>
          <p:cNvSpPr/>
          <p:nvPr userDrawn="1"/>
        </p:nvSpPr>
        <p:spPr>
          <a:xfrm>
            <a:off x="333374" y="415926"/>
            <a:ext cx="6191251" cy="9074150"/>
          </a:xfrm>
          <a:prstGeom prst="roundRect">
            <a:avLst>
              <a:gd name="adj" fmla="val 1974"/>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30491681"/>
      </p:ext>
    </p:extLst>
  </p:cSld>
  <p:clrMapOvr>
    <a:masterClrMapping/>
  </p:clrMapOvr>
  <p:extLst>
    <p:ext uri="{DCECCB84-F9BA-43D5-87BE-67443E8EF086}">
      <p15:sldGuideLst xmlns:p15="http://schemas.microsoft.com/office/powerpoint/2012/main">
        <p15:guide id="1" orient="horz" pos="3120">
          <p15:clr>
            <a:srgbClr val="FBAE40"/>
          </p15:clr>
        </p15:guide>
        <p15:guide id="2"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F54DB248-0E9E-5D7D-EE2E-9D127374EB2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rot="5400000" flipH="1">
            <a:off x="-1524001" y="1524000"/>
            <a:ext cx="9906002" cy="6858000"/>
          </a:xfrm>
          <a:prstGeom prst="rect">
            <a:avLst/>
          </a:prstGeom>
        </p:spPr>
      </p:pic>
    </p:spTree>
    <p:extLst>
      <p:ext uri="{BB962C8B-B14F-4D97-AF65-F5344CB8AC3E}">
        <p14:creationId xmlns:p14="http://schemas.microsoft.com/office/powerpoint/2010/main" val="3210393657"/>
      </p:ext>
    </p:extLst>
  </p:cSld>
  <p:clrMapOvr>
    <a:masterClrMapping/>
  </p:clrMapOvr>
  <p:extLst>
    <p:ext uri="{DCECCB84-F9BA-43D5-87BE-67443E8EF086}">
      <p15:sldGuideLst xmlns:p15="http://schemas.microsoft.com/office/powerpoint/2012/main">
        <p15:guide id="1" orient="horz" pos="3120">
          <p15:clr>
            <a:srgbClr val="FBAE40"/>
          </p15:clr>
        </p15:guide>
        <p15:guide id="2" pos="2160">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theme/theme1.xml" Type="http://schemas.openxmlformats.org/officeDocument/2006/relationships/theme"/><Relationship Id="rId5" Target="../tags/tag2.xml" Type="http://schemas.openxmlformats.org/officeDocument/2006/relationships/tags"/><Relationship Id="rId6" Target="../embeddings/oleObject1.bin" Type="http://schemas.openxmlformats.org/officeDocument/2006/relationships/oleObject"/><Relationship Id="rId7" Target="../media/image1.emf" Type="http://schemas.openxmlformats.org/officeDocument/2006/relationships/imag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DFE6C97A-E8D7-3C71-2966-A1CCF86DF388}"/>
              </a:ext>
            </a:extLst>
          </p:cNvPr>
          <p:cNvGraphicFramePr>
            <a:graphicFrameLocks noChangeAspect="1"/>
          </p:cNvGraphicFramePr>
          <p:nvPr userDrawn="1">
            <p:custDataLst>
              <p:tags r:id="rId5"/>
            </p:custDataLst>
            <p:extLst>
              <p:ext uri="{D42A27DB-BD31-4B8C-83A1-F6EECF244321}">
                <p14:modId xmlns:p14="http://schemas.microsoft.com/office/powerpoint/2010/main" val="3546709480"/>
              </p:ext>
            </p:extLst>
          </p:nvPr>
        </p:nvGraphicFramePr>
        <p:xfrm>
          <a:off x="893" y="2294"/>
          <a:ext cx="893" cy="2294"/>
        </p:xfrm>
        <a:graphic>
          <a:graphicData uri="http://schemas.openxmlformats.org/presentationml/2006/ole">
            <mc:AlternateContent xmlns:mc="http://schemas.openxmlformats.org/markup-compatibility/2006">
              <mc:Choice xmlns:v="urn:schemas-microsoft-com:vml" Requires="v">
                <p:oleObj name="think-cell スライド" r:id="rId6" imgW="484" imgH="486" progId="TCLayout.ActiveDocument.1">
                  <p:embed/>
                </p:oleObj>
              </mc:Choice>
              <mc:Fallback>
                <p:oleObj name="think-cell スライド" r:id="rId6" imgW="484" imgH="486" progId="TCLayout.ActiveDocument.1">
                  <p:embed/>
                  <p:pic>
                    <p:nvPicPr>
                      <p:cNvPr id="7" name="think-cell data - do not delete" hidden="1">
                        <a:extLst>
                          <a:ext uri="{FF2B5EF4-FFF2-40B4-BE49-F238E27FC236}">
                            <a16:creationId xmlns:a16="http://schemas.microsoft.com/office/drawing/2014/main" id="{DFE6C97A-E8D7-3C71-2966-A1CCF86DF388}"/>
                          </a:ext>
                        </a:extLst>
                      </p:cNvPr>
                      <p:cNvPicPr/>
                      <p:nvPr/>
                    </p:nvPicPr>
                    <p:blipFill>
                      <a:blip r:embed="rId7"/>
                      <a:stretch>
                        <a:fillRect/>
                      </a:stretch>
                    </p:blipFill>
                    <p:spPr>
                      <a:xfrm>
                        <a:off x="893" y="2294"/>
                        <a:ext cx="893" cy="2294"/>
                      </a:xfrm>
                      <a:prstGeom prst="rect">
                        <a:avLst/>
                      </a:prstGeom>
                    </p:spPr>
                  </p:pic>
                </p:oleObj>
              </mc:Fallback>
            </mc:AlternateContent>
          </a:graphicData>
        </a:graphic>
      </p:graphicFrame>
    </p:spTree>
    <p:extLst>
      <p:ext uri="{BB962C8B-B14F-4D97-AF65-F5344CB8AC3E}">
        <p14:creationId xmlns:p14="http://schemas.microsoft.com/office/powerpoint/2010/main" val="3002242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20" userDrawn="1">
          <p15:clr>
            <a:srgbClr val="F26B43"/>
          </p15:clr>
        </p15:guide>
        <p15:guide id="2" pos="2160" userDrawn="1">
          <p15:clr>
            <a:srgbClr val="F26B43"/>
          </p15:clr>
        </p15:guide>
        <p15:guide id="3" pos="4110" userDrawn="1">
          <p15:clr>
            <a:srgbClr val="F26B43"/>
          </p15:clr>
        </p15:guide>
        <p15:guide id="4" pos="210" userDrawn="1">
          <p15:clr>
            <a:srgbClr val="F26B43"/>
          </p15:clr>
        </p15:guide>
        <p15:guide id="5" orient="horz" pos="5978" userDrawn="1">
          <p15:clr>
            <a:srgbClr val="F26B43"/>
          </p15:clr>
        </p15:guide>
        <p15:guide id="7" pos="368" userDrawn="1">
          <p15:clr>
            <a:srgbClr val="F26B43"/>
          </p15:clr>
        </p15:guide>
        <p15:guide id="8" pos="3952" userDrawn="1">
          <p15:clr>
            <a:srgbClr val="F26B43"/>
          </p15:clr>
        </p15:guide>
        <p15:guide id="9" orient="horz" pos="6091" userDrawn="1">
          <p15:clr>
            <a:srgbClr val="F26B43"/>
          </p15:clr>
        </p15:guide>
        <p15:guide id="10" orient="horz" pos="262" userDrawn="1">
          <p15:clr>
            <a:srgbClr val="F26B43"/>
          </p15:clr>
        </p15:guide>
        <p15:guide id="11" pos="2251" userDrawn="1">
          <p15:clr>
            <a:srgbClr val="F26B43"/>
          </p15:clr>
        </p15:guide>
        <p15:guide id="12" pos="2069" userDrawn="1">
          <p15:clr>
            <a:srgbClr val="F26B43"/>
          </p15:clr>
        </p15:guide>
        <p15:guide id="13" orient="horz" pos="5842" userDrawn="1">
          <p15:clr>
            <a:srgbClr val="F26B43"/>
          </p15:clr>
        </p15:guide>
      </p15:sldGuideLst>
    </p:ext>
  </p:extLst>
</p:sldMaster>
</file>

<file path=ppt/slides/_rels/slide1.xml.rels><?xml version="1.0" encoding="UTF-8" standalone="yes"?><Relationships xmlns="http://schemas.openxmlformats.org/package/2006/relationships"><Relationship Id="rId1" Target="../tags/tag3.xml" Type="http://schemas.openxmlformats.org/officeDocument/2006/relationships/tags"/><Relationship Id="rId2" Target="../slideLayouts/slideLayout1.xml" Type="http://schemas.openxmlformats.org/officeDocument/2006/relationships/slideLayout"/><Relationship Id="rId3" Target="../embeddings/oleObject2.bin" Type="http://schemas.openxmlformats.org/officeDocument/2006/relationships/oleObject"/><Relationship Id="rId4" Target="../media/image1.emf"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 Id="rId7" Target="../media/image7.png" Type="http://schemas.openxmlformats.org/officeDocument/2006/relationships/image"/><Relationship Id="rId8" Target="../media/image8.png" Type="http://schemas.openxmlformats.org/officeDocument/2006/relationships/image"/></Relationships>
</file>

<file path=ppt/slides/_rels/slide2.xml.rels><?xml version="1.0" encoding="UTF-8" standalone="yes"?><Relationships xmlns="http://schemas.openxmlformats.org/package/2006/relationships"><Relationship Id="rId1" Target="../tags/tag4.xml" Type="http://schemas.openxmlformats.org/officeDocument/2006/relationships/tags"/><Relationship Id="rId2" Target="../slideLayouts/slideLayout2.xml" Type="http://schemas.openxmlformats.org/officeDocument/2006/relationships/slideLayout"/><Relationship Id="rId3" Target="../media/image9.png" Type="http://schemas.openxmlformats.org/officeDocument/2006/relationships/image"/><Relationship Id="rId4" Target="../embeddings/oleObject3.bin" Type="http://schemas.openxmlformats.org/officeDocument/2006/relationships/oleObject"/><Relationship Id="rId5" Target="../media/image1.emf"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3.xml.rels><?xml version="1.0" encoding="UTF-8" standalone="yes"?><Relationships xmlns="http://schemas.openxmlformats.org/package/2006/relationships"><Relationship Id="rId1" Target="../tags/tag5.xml" Type="http://schemas.openxmlformats.org/officeDocument/2006/relationships/tags"/><Relationship Id="rId2" Target="../slideLayouts/slideLayout2.xml" Type="http://schemas.openxmlformats.org/officeDocument/2006/relationships/slideLayout"/><Relationship Id="rId3" Target="../embeddings/oleObject4.bin" Type="http://schemas.openxmlformats.org/officeDocument/2006/relationships/oleObject"/><Relationship Id="rId4" Target="../media/image1.emf"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 Id="rId7" Target="../media/image10.png" Type="http://schemas.openxmlformats.org/officeDocument/2006/relationships/image"/><Relationship Id="rId8" Target="../media/image1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5.png" Type="http://schemas.openxmlformats.org/officeDocument/2006/relationships/image"/><Relationship Id="rId3" Target="../media/image6.svg" Type="http://schemas.openxmlformats.org/officeDocument/2006/relationships/image"/><Relationship Id="rId4" Target="../media/image12.png" Type="http://schemas.openxmlformats.org/officeDocument/2006/relationships/image"/><Relationship Id="rId5" Target="../media/image13.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4.png" Type="http://schemas.openxmlformats.org/officeDocument/2006/relationships/image"/><Relationship Id="rId3" Target="../media/image15.png" Type="http://schemas.openxmlformats.org/officeDocument/2006/relationships/image"/><Relationship Id="rId4" Target="../media/image5.png" Type="http://schemas.openxmlformats.org/officeDocument/2006/relationships/image"/><Relationship Id="rId5" Target="../media/image6.svg" Type="http://schemas.openxmlformats.org/officeDocument/2006/relationships/image"/></Relationships>
</file>

<file path=ppt/slides/_rels/slide6.xml.rels><?xml version="1.0" encoding="UTF-8" standalone="yes"?><Relationships xmlns="http://schemas.openxmlformats.org/package/2006/relationships"><Relationship Id="rId1" Target="../tags/tag6.xml" Type="http://schemas.openxmlformats.org/officeDocument/2006/relationships/tags"/><Relationship Id="rId10" Target="https://www.mlit.go.jp/mizukokudo/sewerage/mizukokudo_sewerage_tk_000585.html" TargetMode="External" Type="http://schemas.openxmlformats.org/officeDocument/2006/relationships/hyperlink"/><Relationship Id="rId11" Target="https://www.mlit.go.jp/mizukokudo/sewerage/content/001488219.pdf" TargetMode="External" Type="http://schemas.openxmlformats.org/officeDocument/2006/relationships/hyperlink"/><Relationship Id="rId12" Target="https://www.mlit.go.jp/mizukokudo/sewerage/content/001599296.pdf" TargetMode="External" Type="http://schemas.openxmlformats.org/officeDocument/2006/relationships/hyperlink"/><Relationship Id="rId13" Target="https://www.mlit.go.jp/mizukokudo/sewerage/content/001617903.pdf" TargetMode="External" Type="http://schemas.openxmlformats.org/officeDocument/2006/relationships/hyperlink"/><Relationship Id="rId2" Target="../slideLayouts/slideLayout3.xml" Type="http://schemas.openxmlformats.org/officeDocument/2006/relationships/slideLayout"/><Relationship Id="rId3" Target="../embeddings/oleObject5.bin" Type="http://schemas.openxmlformats.org/officeDocument/2006/relationships/oleObject"/><Relationship Id="rId4" Target="../media/image1.emf"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 Id="rId7" Target="https://www.mlit.go.jp/mizukokudo/watersupply/content/001738766.pdf" TargetMode="External" Type="http://schemas.openxmlformats.org/officeDocument/2006/relationships/hyperlink"/><Relationship Id="rId8" Target="https://www.mlit.go.jp/mizukokudo/sewerage/mizukokudo_sewerage_tk_000895.html" TargetMode="External" Type="http://schemas.openxmlformats.org/officeDocument/2006/relationships/hyperlink"/><Relationship Id="rId9" Target="https://www.mlit.go.jp/mizukokudo/sewerage/content/001739997.pdf" TargetMode="External" Type="http://schemas.openxmlformats.org/officeDocument/2006/relationships/hyperlink"/></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1EF4199-A554-CCE4-F0D2-7704D7446ADE}"/>
              </a:ext>
            </a:extLst>
          </p:cNvPr>
          <p:cNvGraphicFramePr>
            <a:graphicFrameLocks noChangeAspect="1"/>
          </p:cNvGraphicFramePr>
          <p:nvPr>
            <p:custDataLst>
              <p:tags r:id="rId1"/>
            </p:custDataLst>
          </p:nvPr>
        </p:nvGraphicFramePr>
        <p:xfrm>
          <a:off x="893" y="3025081"/>
          <a:ext cx="893" cy="893"/>
        </p:xfrm>
        <a:graphic>
          <a:graphicData uri="http://schemas.openxmlformats.org/presentationml/2006/ole">
            <mc:AlternateContent xmlns:mc="http://schemas.openxmlformats.org/markup-compatibility/2006">
              <mc:Choice xmlns:v="urn:schemas-microsoft-com:vml" Requires="v">
                <p:oleObj name="think-cell スライド" r:id="rId3" imgW="484" imgH="486" progId="TCLayout.ActiveDocument.1">
                  <p:embed/>
                </p:oleObj>
              </mc:Choice>
              <mc:Fallback>
                <p:oleObj name="think-cell スライド" r:id="rId3" imgW="484" imgH="486" progId="TCLayout.ActiveDocument.1">
                  <p:embed/>
                  <p:pic>
                    <p:nvPicPr>
                      <p:cNvPr id="5" name="think-cell data - do not delete" hidden="1">
                        <a:extLst>
                          <a:ext uri="{FF2B5EF4-FFF2-40B4-BE49-F238E27FC236}">
                            <a16:creationId xmlns:a16="http://schemas.microsoft.com/office/drawing/2014/main" id="{A1EF4199-A554-CCE4-F0D2-7704D7446ADE}"/>
                          </a:ext>
                        </a:extLst>
                      </p:cNvPr>
                      <p:cNvPicPr/>
                      <p:nvPr/>
                    </p:nvPicPr>
                    <p:blipFill>
                      <a:blip r:embed="rId4"/>
                      <a:stretch>
                        <a:fillRect/>
                      </a:stretch>
                    </p:blipFill>
                    <p:spPr>
                      <a:xfrm>
                        <a:off x="893" y="3025081"/>
                        <a:ext cx="893" cy="893"/>
                      </a:xfrm>
                      <a:prstGeom prst="rect">
                        <a:avLst/>
                      </a:prstGeom>
                    </p:spPr>
                  </p:pic>
                </p:oleObj>
              </mc:Fallback>
            </mc:AlternateContent>
          </a:graphicData>
        </a:graphic>
      </p:graphicFrame>
      <p:sp>
        <p:nvSpPr>
          <p:cNvPr id="51" name="テキスト ボックス 50">
            <a:extLst>
              <a:ext uri="{FF2B5EF4-FFF2-40B4-BE49-F238E27FC236}">
                <a16:creationId xmlns:a16="http://schemas.microsoft.com/office/drawing/2014/main" id="{4BA4B17A-F67A-0788-A43C-558E0085E614}"/>
              </a:ext>
            </a:extLst>
          </p:cNvPr>
          <p:cNvSpPr txBox="1"/>
          <p:nvPr/>
        </p:nvSpPr>
        <p:spPr>
          <a:xfrm>
            <a:off x="12389131" y="11396735"/>
            <a:ext cx="2188107" cy="215444"/>
          </a:xfrm>
          <a:prstGeom prst="rect">
            <a:avLst/>
          </a:prstGeom>
          <a:noFill/>
        </p:spPr>
        <p:txBody>
          <a:bodyPr wrap="square" rtlCol="0">
            <a:spAutoFit/>
          </a:bodyPr>
          <a:lstStyle/>
          <a:p>
            <a:pPr algn="ctr"/>
            <a:r>
              <a:rPr kumimoji="1" lang="ja-JP" altLang="en-US" sz="800">
                <a:latin typeface="+mn-ea"/>
              </a:rPr>
              <a:t>将来の有収水量予測</a:t>
            </a:r>
          </a:p>
        </p:txBody>
      </p:sp>
      <p:sp>
        <p:nvSpPr>
          <p:cNvPr id="60" name="テキスト ボックス 59">
            <a:extLst>
              <a:ext uri="{FF2B5EF4-FFF2-40B4-BE49-F238E27FC236}">
                <a16:creationId xmlns:a16="http://schemas.microsoft.com/office/drawing/2014/main" id="{02ADDA77-2497-F9D9-F360-07D1CDC7C686}"/>
              </a:ext>
            </a:extLst>
          </p:cNvPr>
          <p:cNvSpPr txBox="1"/>
          <p:nvPr/>
        </p:nvSpPr>
        <p:spPr>
          <a:xfrm>
            <a:off x="6165850" y="9562456"/>
            <a:ext cx="495300" cy="215444"/>
          </a:xfrm>
          <a:prstGeom prst="rect">
            <a:avLst/>
          </a:prstGeom>
          <a:noFill/>
        </p:spPr>
        <p:txBody>
          <a:bodyPr wrap="square" rtlCol="0">
            <a:spAutoFit/>
          </a:bodyPr>
          <a:lstStyle/>
          <a:p>
            <a:pPr algn="ctr"/>
            <a:r>
              <a:rPr kumimoji="1" lang="en-US" altLang="ja-JP" sz="800" dirty="0">
                <a:solidFill>
                  <a:srgbClr val="0AA1DD"/>
                </a:solidFill>
                <a:latin typeface="+mn-ea"/>
              </a:rPr>
              <a:t>1/6</a:t>
            </a:r>
            <a:endParaRPr kumimoji="1" lang="ja-JP" altLang="en-US" sz="800" dirty="0">
              <a:solidFill>
                <a:srgbClr val="0AA1DD"/>
              </a:solidFill>
              <a:latin typeface="+mn-ea"/>
            </a:endParaRPr>
          </a:p>
        </p:txBody>
      </p:sp>
      <p:sp>
        <p:nvSpPr>
          <p:cNvPr id="30" name="正方形/長方形 29">
            <a:extLst>
              <a:ext uri="{FF2B5EF4-FFF2-40B4-BE49-F238E27FC236}">
                <a16:creationId xmlns:a16="http://schemas.microsoft.com/office/drawing/2014/main" id="{008B896F-9AAD-5FDB-2B88-133A59C96053}"/>
              </a:ext>
            </a:extLst>
          </p:cNvPr>
          <p:cNvSpPr/>
          <p:nvPr/>
        </p:nvSpPr>
        <p:spPr>
          <a:xfrm>
            <a:off x="584200" y="2703215"/>
            <a:ext cx="5689600" cy="471489"/>
          </a:xfrm>
          <a:prstGeom prst="rect">
            <a:avLst/>
          </a:prstGeom>
          <a:noFill/>
          <a:ln w="12700" cap="flat" cmpd="sng" algn="ctr">
            <a:noFill/>
            <a:prstDash val="solid"/>
            <a:miter lim="800000"/>
          </a:ln>
          <a:effectLst/>
        </p:spPr>
        <p:txBody>
          <a:bodyPr lIns="0" tIns="0" rIns="0" bIns="0" numCol="1" spcCol="252000" rtlCol="0" anchor="t"/>
          <a:lstStyle/>
          <a:p>
            <a:pPr marR="0" lvl="0" indent="88900" algn="just" defTabSz="914400" eaLnBrk="1" fontAlgn="auto" latinLnBrk="0" hangingPunct="1">
              <a:lnSpc>
                <a:spcPct val="100000"/>
              </a:lnSpc>
              <a:spcBef>
                <a:spcPts val="0"/>
              </a:spcBef>
              <a:spcAft>
                <a:spcPts val="0"/>
              </a:spcAft>
              <a:buClrTx/>
              <a:buSzTx/>
              <a:tabLst/>
              <a:defRPr/>
            </a:pPr>
            <a:r>
              <a:rPr kumimoji="1" lang="ja-JP" altLang="en-US" sz="900" kern="0" dirty="0">
                <a:solidFill>
                  <a:srgbClr val="000000"/>
                </a:solidFill>
                <a:latin typeface="+mn-ea"/>
              </a:rPr>
              <a:t>水道事業は、水を人の飲用に適する水として供給する事業であり、下水道事業は、家庭や工場で発生した汚水や雨水を排除する事業である。上下水道事業は、生活環境の改善、都市の健全な発達、公衆衛生の向上、公共用水域の保全の重要な役割を担っている。</a:t>
            </a:r>
          </a:p>
        </p:txBody>
      </p:sp>
      <p:sp>
        <p:nvSpPr>
          <p:cNvPr id="88" name="四角形: 角を丸くする 87">
            <a:extLst>
              <a:ext uri="{FF2B5EF4-FFF2-40B4-BE49-F238E27FC236}">
                <a16:creationId xmlns:a16="http://schemas.microsoft.com/office/drawing/2014/main" id="{A4DF2CC7-0DF6-2808-CCEC-FFD84D351104}"/>
              </a:ext>
            </a:extLst>
          </p:cNvPr>
          <p:cNvSpPr/>
          <p:nvPr/>
        </p:nvSpPr>
        <p:spPr>
          <a:xfrm>
            <a:off x="4306112" y="4363077"/>
            <a:ext cx="1080000" cy="829205"/>
          </a:xfrm>
          <a:prstGeom prst="roundRect">
            <a:avLst>
              <a:gd name="adj" fmla="val 6185"/>
            </a:avLst>
          </a:prstGeom>
          <a:solidFill>
            <a:schemeClr val="accent2"/>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lstStyle/>
          <a:p>
            <a:pPr algn="ctr">
              <a:spcAft>
                <a:spcPts val="300"/>
              </a:spcAft>
            </a:pPr>
            <a:r>
              <a:rPr kumimoji="1" lang="ja-JP" altLang="en-US" sz="1050" b="1" dirty="0">
                <a:solidFill>
                  <a:schemeClr val="accent1"/>
                </a:solidFill>
                <a:latin typeface="+mn-ea"/>
              </a:rPr>
              <a:t>水質保全</a:t>
            </a:r>
          </a:p>
          <a:p>
            <a:pPr algn="just"/>
            <a:r>
              <a:rPr kumimoji="1" lang="ja-JP" altLang="en-US" sz="850" dirty="0">
                <a:solidFill>
                  <a:schemeClr val="tx1"/>
                </a:solidFill>
                <a:latin typeface="+mn-ea"/>
              </a:rPr>
              <a:t>汚水を終末処理場で処理したうえで放流し、河川や海域の水質を保全する。</a:t>
            </a:r>
          </a:p>
        </p:txBody>
      </p:sp>
      <p:cxnSp>
        <p:nvCxnSpPr>
          <p:cNvPr id="90" name="直線コネクタ 89">
            <a:extLst>
              <a:ext uri="{FF2B5EF4-FFF2-40B4-BE49-F238E27FC236}">
                <a16:creationId xmlns:a16="http://schemas.microsoft.com/office/drawing/2014/main" id="{9837F5DD-550C-E4D4-FB05-F605796A28E8}"/>
              </a:ext>
            </a:extLst>
          </p:cNvPr>
          <p:cNvCxnSpPr>
            <a:cxnSpLocks/>
          </p:cNvCxnSpPr>
          <p:nvPr/>
        </p:nvCxnSpPr>
        <p:spPr>
          <a:xfrm>
            <a:off x="5176189" y="5192282"/>
            <a:ext cx="0" cy="199529"/>
          </a:xfrm>
          <a:prstGeom prst="line">
            <a:avLst/>
          </a:prstGeom>
          <a:ln w="6350">
            <a:solidFill>
              <a:schemeClr val="accent1"/>
            </a:solidFill>
            <a:tailEnd type="oval" w="sm" len="sm"/>
          </a:ln>
        </p:spPr>
        <p:style>
          <a:lnRef idx="1">
            <a:schemeClr val="accent1"/>
          </a:lnRef>
          <a:fillRef idx="0">
            <a:schemeClr val="accent1"/>
          </a:fillRef>
          <a:effectRef idx="0">
            <a:schemeClr val="accent1"/>
          </a:effectRef>
          <a:fontRef idx="minor">
            <a:schemeClr val="tx1"/>
          </a:fontRef>
        </p:style>
      </p:cxnSp>
      <p:sp>
        <p:nvSpPr>
          <p:cNvPr id="101" name="テキスト ボックス 100">
            <a:extLst>
              <a:ext uri="{FF2B5EF4-FFF2-40B4-BE49-F238E27FC236}">
                <a16:creationId xmlns:a16="http://schemas.microsoft.com/office/drawing/2014/main" id="{EE838317-8EEA-6852-BFA3-AF37231D29F7}"/>
              </a:ext>
            </a:extLst>
          </p:cNvPr>
          <p:cNvSpPr txBox="1"/>
          <p:nvPr/>
        </p:nvSpPr>
        <p:spPr>
          <a:xfrm>
            <a:off x="755499" y="2383393"/>
            <a:ext cx="2337753" cy="292388"/>
          </a:xfrm>
          <a:prstGeom prst="rect">
            <a:avLst/>
          </a:prstGeom>
          <a:noFill/>
        </p:spPr>
        <p:txBody>
          <a:bodyPr wrap="square">
            <a:spAutoFit/>
          </a:bodyPr>
          <a:lstStyle/>
          <a:p>
            <a:r>
              <a:rPr lang="ja-JP" altLang="en-US" sz="1300" b="1" spc="40" dirty="0">
                <a:solidFill>
                  <a:schemeClr val="accent1"/>
                </a:solidFill>
                <a:latin typeface="+mn-ea"/>
              </a:rPr>
              <a:t>上下水道の役割</a:t>
            </a:r>
          </a:p>
        </p:txBody>
      </p:sp>
      <p:grpSp>
        <p:nvGrpSpPr>
          <p:cNvPr id="102" name="グループ化 101">
            <a:extLst>
              <a:ext uri="{FF2B5EF4-FFF2-40B4-BE49-F238E27FC236}">
                <a16:creationId xmlns:a16="http://schemas.microsoft.com/office/drawing/2014/main" id="{B2336BC5-40ED-6CE5-F2D0-E8FA129D0FE2}"/>
              </a:ext>
            </a:extLst>
          </p:cNvPr>
          <p:cNvGrpSpPr/>
          <p:nvPr/>
        </p:nvGrpSpPr>
        <p:grpSpPr>
          <a:xfrm>
            <a:off x="587096" y="2348976"/>
            <a:ext cx="196978" cy="307777"/>
            <a:chOff x="588684" y="1892105"/>
            <a:chExt cx="196978" cy="307777"/>
          </a:xfrm>
        </p:grpSpPr>
        <p:pic>
          <p:nvPicPr>
            <p:cNvPr id="108" name="グラフィックス 107">
              <a:extLst>
                <a:ext uri="{FF2B5EF4-FFF2-40B4-BE49-F238E27FC236}">
                  <a16:creationId xmlns:a16="http://schemas.microsoft.com/office/drawing/2014/main" id="{803D9DBA-0EB4-33C1-CCD6-7293341B482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8684" y="1892105"/>
              <a:ext cx="196978" cy="307777"/>
            </a:xfrm>
            <a:prstGeom prst="rect">
              <a:avLst/>
            </a:prstGeom>
          </p:spPr>
        </p:pic>
        <p:sp>
          <p:nvSpPr>
            <p:cNvPr id="111" name="テキスト ボックス 110">
              <a:extLst>
                <a:ext uri="{FF2B5EF4-FFF2-40B4-BE49-F238E27FC236}">
                  <a16:creationId xmlns:a16="http://schemas.microsoft.com/office/drawing/2014/main" id="{CD3BDA6B-8EE4-6935-C483-805FE104412D}"/>
                </a:ext>
              </a:extLst>
            </p:cNvPr>
            <p:cNvSpPr txBox="1"/>
            <p:nvPr/>
          </p:nvSpPr>
          <p:spPr>
            <a:xfrm>
              <a:off x="598431" y="1966303"/>
              <a:ext cx="177485" cy="200055"/>
            </a:xfrm>
            <a:prstGeom prst="rect">
              <a:avLst/>
            </a:prstGeom>
            <a:noFill/>
          </p:spPr>
          <p:txBody>
            <a:bodyPr wrap="square" tIns="0" bIns="0" rtlCol="0">
              <a:spAutoFit/>
            </a:bodyPr>
            <a:lstStyle/>
            <a:p>
              <a:pPr algn="ctr"/>
              <a:r>
                <a:rPr kumimoji="1" lang="en-US" altLang="ja-JP" sz="1300" b="1" dirty="0">
                  <a:solidFill>
                    <a:schemeClr val="bg1"/>
                  </a:solidFill>
                  <a:latin typeface="+mn-ea"/>
                </a:rPr>
                <a:t>1</a:t>
              </a:r>
              <a:endParaRPr kumimoji="1" lang="ja-JP" altLang="en-US" sz="1300" b="1" dirty="0">
                <a:solidFill>
                  <a:schemeClr val="bg1"/>
                </a:solidFill>
                <a:latin typeface="+mn-ea"/>
              </a:endParaRPr>
            </a:p>
          </p:txBody>
        </p:sp>
      </p:grpSp>
      <p:sp>
        <p:nvSpPr>
          <p:cNvPr id="112" name="正方形/長方形 111">
            <a:extLst>
              <a:ext uri="{FF2B5EF4-FFF2-40B4-BE49-F238E27FC236}">
                <a16:creationId xmlns:a16="http://schemas.microsoft.com/office/drawing/2014/main" id="{CC5BB59B-AF98-2323-3C13-74DFA6647A85}"/>
              </a:ext>
            </a:extLst>
          </p:cNvPr>
          <p:cNvSpPr/>
          <p:nvPr/>
        </p:nvSpPr>
        <p:spPr>
          <a:xfrm>
            <a:off x="584200" y="6783056"/>
            <a:ext cx="5689600" cy="637816"/>
          </a:xfrm>
          <a:prstGeom prst="rect">
            <a:avLst/>
          </a:prstGeom>
          <a:noFill/>
          <a:ln w="12700" cap="flat" cmpd="sng" algn="ctr">
            <a:noFill/>
            <a:prstDash val="solid"/>
            <a:miter lim="800000"/>
          </a:ln>
          <a:effectLst/>
        </p:spPr>
        <p:txBody>
          <a:bodyPr lIns="0" tIns="0" rIns="0" bIns="0" numCol="1" spcCol="252000" rtlCol="0" anchor="t"/>
          <a:lstStyle/>
          <a:p>
            <a:pPr marR="0" lvl="0" indent="88900" algn="just" defTabSz="914400" eaLnBrk="1" fontAlgn="auto" latinLnBrk="0" hangingPunct="1">
              <a:lnSpc>
                <a:spcPct val="120000"/>
              </a:lnSpc>
              <a:spcBef>
                <a:spcPts val="0"/>
              </a:spcBef>
              <a:spcAft>
                <a:spcPts val="0"/>
              </a:spcAft>
              <a:buClrTx/>
              <a:buSzTx/>
              <a:tabLst/>
              <a:defRPr/>
            </a:pPr>
            <a:r>
              <a:rPr kumimoji="1" lang="ja-JP" altLang="en-US" sz="900" kern="0" dirty="0">
                <a:solidFill>
                  <a:srgbClr val="000000"/>
                </a:solidFill>
                <a:latin typeface="+mn-ea"/>
              </a:rPr>
              <a:t>上下水道は住民の暮らしの安心・安全の確保と豊かな水環境の保全に不可欠な存在となっている。一方で、執行体制の脆弱化や老朽化施設の増大、人口減少等に伴う厳しい経営環境など、上下水道が抱える課題は深刻さを増している。</a:t>
            </a:r>
            <a:r>
              <a:rPr kumimoji="1" lang="zh-TW" altLang="en-US" sz="900" kern="0" dirty="0">
                <a:solidFill>
                  <a:srgbClr val="000000"/>
                </a:solidFill>
                <a:latin typeface="+mn-ea"/>
              </a:rPr>
              <a:t>上下水道事業</a:t>
            </a:r>
            <a:r>
              <a:rPr kumimoji="1" lang="ja-JP" altLang="en-US" sz="900" kern="0" dirty="0">
                <a:solidFill>
                  <a:srgbClr val="000000"/>
                </a:solidFill>
                <a:latin typeface="+mn-ea"/>
              </a:rPr>
              <a:t>を持続可能なものとし、今後も住民に対して安定したサービスを提供するためには、こうした課題への適切な対応が必要となる。</a:t>
            </a:r>
          </a:p>
        </p:txBody>
      </p:sp>
      <p:sp>
        <p:nvSpPr>
          <p:cNvPr id="116" name="テキスト ボックス 115">
            <a:extLst>
              <a:ext uri="{FF2B5EF4-FFF2-40B4-BE49-F238E27FC236}">
                <a16:creationId xmlns:a16="http://schemas.microsoft.com/office/drawing/2014/main" id="{E45158E8-F065-C277-DAF5-76E8A9155200}"/>
              </a:ext>
            </a:extLst>
          </p:cNvPr>
          <p:cNvSpPr txBox="1"/>
          <p:nvPr/>
        </p:nvSpPr>
        <p:spPr>
          <a:xfrm>
            <a:off x="755499" y="6463233"/>
            <a:ext cx="2337753" cy="292388"/>
          </a:xfrm>
          <a:prstGeom prst="rect">
            <a:avLst/>
          </a:prstGeom>
          <a:noFill/>
        </p:spPr>
        <p:txBody>
          <a:bodyPr wrap="square">
            <a:spAutoFit/>
          </a:bodyPr>
          <a:lstStyle/>
          <a:p>
            <a:r>
              <a:rPr lang="ja-JP" altLang="en-US" sz="1300" b="1" spc="40" dirty="0">
                <a:solidFill>
                  <a:schemeClr val="accent1"/>
                </a:solidFill>
                <a:latin typeface="+mn-ea"/>
              </a:rPr>
              <a:t>上下水道事業が抱える課題</a:t>
            </a:r>
          </a:p>
        </p:txBody>
      </p:sp>
      <p:grpSp>
        <p:nvGrpSpPr>
          <p:cNvPr id="118" name="グループ化 117">
            <a:extLst>
              <a:ext uri="{FF2B5EF4-FFF2-40B4-BE49-F238E27FC236}">
                <a16:creationId xmlns:a16="http://schemas.microsoft.com/office/drawing/2014/main" id="{BC1610BD-D3FB-4DD2-C731-19666E9F2541}"/>
              </a:ext>
            </a:extLst>
          </p:cNvPr>
          <p:cNvGrpSpPr/>
          <p:nvPr/>
        </p:nvGrpSpPr>
        <p:grpSpPr>
          <a:xfrm>
            <a:off x="587096" y="6428816"/>
            <a:ext cx="196978" cy="307777"/>
            <a:chOff x="588684" y="1892105"/>
            <a:chExt cx="196978" cy="307777"/>
          </a:xfrm>
        </p:grpSpPr>
        <p:pic>
          <p:nvPicPr>
            <p:cNvPr id="119" name="グラフィックス 118">
              <a:extLst>
                <a:ext uri="{FF2B5EF4-FFF2-40B4-BE49-F238E27FC236}">
                  <a16:creationId xmlns:a16="http://schemas.microsoft.com/office/drawing/2014/main" id="{9CEC1FD4-8A04-6110-32F1-30D2E9DDD25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8684" y="1892105"/>
              <a:ext cx="196978" cy="307777"/>
            </a:xfrm>
            <a:prstGeom prst="rect">
              <a:avLst/>
            </a:prstGeom>
          </p:spPr>
        </p:pic>
        <p:sp>
          <p:nvSpPr>
            <p:cNvPr id="120" name="テキスト ボックス 119">
              <a:extLst>
                <a:ext uri="{FF2B5EF4-FFF2-40B4-BE49-F238E27FC236}">
                  <a16:creationId xmlns:a16="http://schemas.microsoft.com/office/drawing/2014/main" id="{0E53D1B7-2AE7-02AF-6871-992B012B7084}"/>
                </a:ext>
              </a:extLst>
            </p:cNvPr>
            <p:cNvSpPr txBox="1"/>
            <p:nvPr/>
          </p:nvSpPr>
          <p:spPr>
            <a:xfrm>
              <a:off x="598431" y="1966303"/>
              <a:ext cx="177485" cy="200055"/>
            </a:xfrm>
            <a:prstGeom prst="rect">
              <a:avLst/>
            </a:prstGeom>
            <a:noFill/>
          </p:spPr>
          <p:txBody>
            <a:bodyPr wrap="square" tIns="0" bIns="0" rtlCol="0">
              <a:spAutoFit/>
            </a:bodyPr>
            <a:lstStyle/>
            <a:p>
              <a:pPr algn="ctr"/>
              <a:r>
                <a:rPr kumimoji="1" lang="ja-JP" altLang="en-US" sz="1300" b="1" dirty="0">
                  <a:solidFill>
                    <a:schemeClr val="bg1"/>
                  </a:solidFill>
                  <a:latin typeface="+mn-ea"/>
                </a:rPr>
                <a:t>２</a:t>
              </a:r>
            </a:p>
          </p:txBody>
        </p:sp>
      </p:grpSp>
      <p:sp>
        <p:nvSpPr>
          <p:cNvPr id="123" name="四角形: 角を丸くする 122">
            <a:extLst>
              <a:ext uri="{FF2B5EF4-FFF2-40B4-BE49-F238E27FC236}">
                <a16:creationId xmlns:a16="http://schemas.microsoft.com/office/drawing/2014/main" id="{52BC73BA-9670-725B-A9BA-DFC8A8989C07}"/>
              </a:ext>
            </a:extLst>
          </p:cNvPr>
          <p:cNvSpPr/>
          <p:nvPr/>
        </p:nvSpPr>
        <p:spPr>
          <a:xfrm>
            <a:off x="1782678" y="4143876"/>
            <a:ext cx="1080000" cy="829205"/>
          </a:xfrm>
          <a:prstGeom prst="roundRect">
            <a:avLst>
              <a:gd name="adj" fmla="val 6185"/>
            </a:avLst>
          </a:prstGeom>
          <a:solidFill>
            <a:schemeClr val="accent2"/>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lstStyle/>
          <a:p>
            <a:pPr algn="ctr">
              <a:spcAft>
                <a:spcPts val="300"/>
              </a:spcAft>
            </a:pPr>
            <a:r>
              <a:rPr kumimoji="1" lang="ja-JP" altLang="en-US" sz="1050" b="1" dirty="0">
                <a:solidFill>
                  <a:schemeClr val="accent1"/>
                </a:solidFill>
                <a:latin typeface="+mn-ea"/>
              </a:rPr>
              <a:t>豊富低廉な</a:t>
            </a:r>
            <a:endParaRPr kumimoji="1" lang="en-US" altLang="ja-JP" sz="1050" b="1" dirty="0">
              <a:solidFill>
                <a:schemeClr val="accent1"/>
              </a:solidFill>
              <a:latin typeface="+mn-ea"/>
            </a:endParaRPr>
          </a:p>
          <a:p>
            <a:pPr algn="ctr">
              <a:spcAft>
                <a:spcPts val="300"/>
              </a:spcAft>
            </a:pPr>
            <a:r>
              <a:rPr kumimoji="1" lang="ja-JP" altLang="en-US" sz="1050" b="1" dirty="0">
                <a:solidFill>
                  <a:schemeClr val="accent1"/>
                </a:solidFill>
                <a:latin typeface="+mn-ea"/>
              </a:rPr>
              <a:t>水の供給</a:t>
            </a:r>
          </a:p>
          <a:p>
            <a:pPr algn="just"/>
            <a:r>
              <a:rPr kumimoji="1" lang="ja-JP" altLang="en-US" sz="850" dirty="0">
                <a:solidFill>
                  <a:schemeClr val="tx1"/>
                </a:solidFill>
                <a:latin typeface="+mn-ea"/>
              </a:rPr>
              <a:t>必要な量の水を適正な価格で供給する。</a:t>
            </a:r>
          </a:p>
        </p:txBody>
      </p:sp>
      <p:cxnSp>
        <p:nvCxnSpPr>
          <p:cNvPr id="124" name="直線コネクタ 123">
            <a:extLst>
              <a:ext uri="{FF2B5EF4-FFF2-40B4-BE49-F238E27FC236}">
                <a16:creationId xmlns:a16="http://schemas.microsoft.com/office/drawing/2014/main" id="{1A4EC1A6-F166-6D33-5774-5B7B8FEC3E42}"/>
              </a:ext>
            </a:extLst>
          </p:cNvPr>
          <p:cNvCxnSpPr>
            <a:cxnSpLocks/>
            <a:stCxn id="123" idx="2"/>
          </p:cNvCxnSpPr>
          <p:nvPr/>
        </p:nvCxnSpPr>
        <p:spPr>
          <a:xfrm>
            <a:off x="2322678" y="4973081"/>
            <a:ext cx="902" cy="194216"/>
          </a:xfrm>
          <a:prstGeom prst="line">
            <a:avLst/>
          </a:prstGeom>
          <a:ln w="6350">
            <a:solidFill>
              <a:schemeClr val="accent1"/>
            </a:solidFill>
            <a:tailEnd type="oval" w="sm" len="sm"/>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15C3CAB4-788A-B375-A5D5-70EFEEFA701B}"/>
              </a:ext>
            </a:extLst>
          </p:cNvPr>
          <p:cNvSpPr txBox="1"/>
          <p:nvPr/>
        </p:nvSpPr>
        <p:spPr>
          <a:xfrm>
            <a:off x="598186" y="8530167"/>
            <a:ext cx="1710507" cy="276999"/>
          </a:xfrm>
          <a:prstGeom prst="rect">
            <a:avLst/>
          </a:prstGeom>
          <a:noFill/>
        </p:spPr>
        <p:txBody>
          <a:bodyPr wrap="square">
            <a:spAutoFit/>
          </a:bodyPr>
          <a:lstStyle/>
          <a:p>
            <a:pPr algn="ctr"/>
            <a:r>
              <a:rPr kumimoji="1" lang="ja-JP" altLang="en-US" sz="1200" b="1" dirty="0">
                <a:solidFill>
                  <a:schemeClr val="accent1"/>
                </a:solidFill>
                <a:latin typeface="+mn-ea"/>
              </a:rPr>
              <a:t>職員数の減少</a:t>
            </a:r>
            <a:endParaRPr lang="ja-JP" altLang="en-US" sz="1200" dirty="0">
              <a:solidFill>
                <a:schemeClr val="accent1"/>
              </a:solidFill>
              <a:latin typeface="+mn-ea"/>
            </a:endParaRPr>
          </a:p>
        </p:txBody>
      </p:sp>
      <p:sp>
        <p:nvSpPr>
          <p:cNvPr id="18" name="正方形/長方形 17">
            <a:extLst>
              <a:ext uri="{FF2B5EF4-FFF2-40B4-BE49-F238E27FC236}">
                <a16:creationId xmlns:a16="http://schemas.microsoft.com/office/drawing/2014/main" id="{E13DE346-4513-840C-A87B-4F80B812429C}"/>
              </a:ext>
            </a:extLst>
          </p:cNvPr>
          <p:cNvSpPr/>
          <p:nvPr/>
        </p:nvSpPr>
        <p:spPr>
          <a:xfrm>
            <a:off x="643666" y="8780253"/>
            <a:ext cx="1619547" cy="566560"/>
          </a:xfrm>
          <a:prstGeom prst="rect">
            <a:avLst/>
          </a:prstGeom>
          <a:noFill/>
          <a:ln w="12700" cap="flat" cmpd="sng" algn="ctr">
            <a:noFill/>
            <a:prstDash val="solid"/>
            <a:miter lim="800000"/>
          </a:ln>
          <a:effectLst/>
        </p:spPr>
        <p:txBody>
          <a:bodyPr lIns="0" tIns="54000" rIns="0" bIns="54000" rtlCol="0" anchor="t"/>
          <a:lstStyle/>
          <a:p>
            <a:pPr marR="0" lvl="0" algn="just" defTabSz="914400" eaLnBrk="1" fontAlgn="auto" latinLnBrk="0" hangingPunct="1">
              <a:lnSpc>
                <a:spcPct val="110000"/>
              </a:lnSpc>
              <a:spcBef>
                <a:spcPts val="0"/>
              </a:spcBef>
              <a:spcAft>
                <a:spcPts val="0"/>
              </a:spcAft>
              <a:buClrTx/>
              <a:buSzTx/>
              <a:tabLst/>
              <a:defRPr/>
            </a:pPr>
            <a:r>
              <a:rPr kumimoji="1" lang="ja-JP" altLang="en-US" sz="850" kern="0" dirty="0">
                <a:solidFill>
                  <a:schemeClr val="tx1">
                    <a:lumMod val="75000"/>
                    <a:lumOff val="25000"/>
                  </a:schemeClr>
                </a:solidFill>
                <a:latin typeface="+mn-ea"/>
              </a:rPr>
              <a:t>ピーク時と比較して、水道事業の職員数は</a:t>
            </a:r>
            <a:r>
              <a:rPr kumimoji="1" lang="ja-JP" altLang="en-US" sz="850" b="1" kern="0" dirty="0">
                <a:solidFill>
                  <a:schemeClr val="accent1"/>
                </a:solidFill>
                <a:latin typeface="+mn-ea"/>
              </a:rPr>
              <a:t>約</a:t>
            </a:r>
            <a:r>
              <a:rPr kumimoji="1" lang="en-US" altLang="ja-JP" sz="850" b="1" kern="0" dirty="0">
                <a:solidFill>
                  <a:schemeClr val="accent1"/>
                </a:solidFill>
                <a:latin typeface="+mn-ea"/>
              </a:rPr>
              <a:t>3</a:t>
            </a:r>
            <a:r>
              <a:rPr kumimoji="1" lang="ja-JP" altLang="en-US" sz="850" b="1" kern="0" dirty="0">
                <a:solidFill>
                  <a:schemeClr val="accent1"/>
                </a:solidFill>
                <a:latin typeface="+mn-ea"/>
              </a:rPr>
              <a:t>割減少</a:t>
            </a:r>
            <a:r>
              <a:rPr kumimoji="1" lang="ja-JP" altLang="en-US" sz="850" kern="0" dirty="0">
                <a:solidFill>
                  <a:schemeClr val="tx1">
                    <a:lumMod val="75000"/>
                    <a:lumOff val="25000"/>
                  </a:schemeClr>
                </a:solidFill>
                <a:latin typeface="+mn-ea"/>
              </a:rPr>
              <a:t>、下水道事業の職員数は</a:t>
            </a:r>
            <a:r>
              <a:rPr kumimoji="1" lang="ja-JP" altLang="en-US" sz="850" b="1" kern="0" dirty="0">
                <a:solidFill>
                  <a:schemeClr val="accent1"/>
                </a:solidFill>
                <a:latin typeface="+mn-ea"/>
              </a:rPr>
              <a:t>約</a:t>
            </a:r>
            <a:r>
              <a:rPr kumimoji="1" lang="en-US" altLang="ja-JP" sz="850" b="1" kern="0" dirty="0">
                <a:solidFill>
                  <a:schemeClr val="accent1"/>
                </a:solidFill>
                <a:latin typeface="+mn-ea"/>
              </a:rPr>
              <a:t>4</a:t>
            </a:r>
            <a:r>
              <a:rPr kumimoji="1" lang="ja-JP" altLang="en-US" sz="850" b="1" kern="0" dirty="0">
                <a:solidFill>
                  <a:schemeClr val="accent1"/>
                </a:solidFill>
                <a:latin typeface="+mn-ea"/>
              </a:rPr>
              <a:t>割減少</a:t>
            </a:r>
            <a:endParaRPr kumimoji="1" lang="en-US" altLang="ja-JP" sz="850" b="1" i="0" u="none" strike="noStrike" kern="0" cap="none" spc="0" normalizeH="0" baseline="0" noProof="0" dirty="0">
              <a:ln>
                <a:noFill/>
              </a:ln>
              <a:solidFill>
                <a:schemeClr val="accent1"/>
              </a:solidFill>
              <a:effectLst/>
              <a:uLnTx/>
              <a:uFillTx/>
              <a:latin typeface="+mn-ea"/>
            </a:endParaRPr>
          </a:p>
        </p:txBody>
      </p:sp>
      <p:sp>
        <p:nvSpPr>
          <p:cNvPr id="19" name="テキスト ボックス 18">
            <a:extLst>
              <a:ext uri="{FF2B5EF4-FFF2-40B4-BE49-F238E27FC236}">
                <a16:creationId xmlns:a16="http://schemas.microsoft.com/office/drawing/2014/main" id="{351A88DF-2A99-F440-6B8A-77FEA0E2827F}"/>
              </a:ext>
            </a:extLst>
          </p:cNvPr>
          <p:cNvSpPr txBox="1"/>
          <p:nvPr/>
        </p:nvSpPr>
        <p:spPr>
          <a:xfrm>
            <a:off x="2981933" y="7634851"/>
            <a:ext cx="899788" cy="276999"/>
          </a:xfrm>
          <a:prstGeom prst="rect">
            <a:avLst/>
          </a:prstGeom>
          <a:noFill/>
          <a:extLst>
            <a:ext uri="{909E8E84-426E-40DD-AFC4-6F175D3DCCD1}">
              <a14:hiddenFill xmlns:a14="http://schemas.microsoft.com/office/drawing/2010/main">
                <a:solidFill>
                  <a:srgbClr val="00338D"/>
                </a:solidFill>
              </a14:hiddenFill>
            </a:ext>
          </a:extLst>
        </p:spPr>
        <p:txBody>
          <a:bodyPr wrap="square">
            <a:spAutoFit/>
          </a:bodyPr>
          <a:lstStyle/>
          <a:p>
            <a:pPr algn="ctr" defTabSz="914400"/>
            <a:r>
              <a:rPr kumimoji="1" lang="ja-JP" altLang="en-US" sz="1200" b="1" dirty="0">
                <a:solidFill>
                  <a:schemeClr val="bg1"/>
                </a:solidFill>
                <a:latin typeface="+mn-ea"/>
              </a:rPr>
              <a:t>モノ</a:t>
            </a:r>
            <a:endParaRPr lang="ja-JP" altLang="en-US" sz="1200" b="1" dirty="0">
              <a:solidFill>
                <a:schemeClr val="bg1"/>
              </a:solidFill>
              <a:latin typeface="+mn-ea"/>
            </a:endParaRPr>
          </a:p>
        </p:txBody>
      </p:sp>
      <p:sp>
        <p:nvSpPr>
          <p:cNvPr id="20" name="テキスト ボックス 19">
            <a:extLst>
              <a:ext uri="{FF2B5EF4-FFF2-40B4-BE49-F238E27FC236}">
                <a16:creationId xmlns:a16="http://schemas.microsoft.com/office/drawing/2014/main" id="{64B124CC-3038-B84B-627F-84B438103833}"/>
              </a:ext>
            </a:extLst>
          </p:cNvPr>
          <p:cNvSpPr txBox="1"/>
          <p:nvPr/>
        </p:nvSpPr>
        <p:spPr>
          <a:xfrm>
            <a:off x="2576211" y="8530167"/>
            <a:ext cx="1710507" cy="276999"/>
          </a:xfrm>
          <a:prstGeom prst="rect">
            <a:avLst/>
          </a:prstGeom>
          <a:noFill/>
        </p:spPr>
        <p:txBody>
          <a:bodyPr wrap="square">
            <a:spAutoFit/>
          </a:bodyPr>
          <a:lstStyle/>
          <a:p>
            <a:pPr algn="ctr"/>
            <a:r>
              <a:rPr kumimoji="1" lang="ja-JP" altLang="en-US" sz="1200" b="1" dirty="0">
                <a:solidFill>
                  <a:schemeClr val="accent1"/>
                </a:solidFill>
                <a:latin typeface="+mn-ea"/>
              </a:rPr>
              <a:t>施設の老朽化</a:t>
            </a:r>
            <a:endParaRPr lang="ja-JP" altLang="en-US" sz="1200" dirty="0">
              <a:solidFill>
                <a:schemeClr val="accent1"/>
              </a:solidFill>
              <a:latin typeface="+mn-ea"/>
            </a:endParaRPr>
          </a:p>
        </p:txBody>
      </p:sp>
      <p:sp>
        <p:nvSpPr>
          <p:cNvPr id="21" name="正方形/長方形 20">
            <a:extLst>
              <a:ext uri="{FF2B5EF4-FFF2-40B4-BE49-F238E27FC236}">
                <a16:creationId xmlns:a16="http://schemas.microsoft.com/office/drawing/2014/main" id="{4B4C5CD4-71C5-521F-6A9D-363FA4FB158D}"/>
              </a:ext>
            </a:extLst>
          </p:cNvPr>
          <p:cNvSpPr/>
          <p:nvPr/>
        </p:nvSpPr>
        <p:spPr>
          <a:xfrm>
            <a:off x="2621691" y="8780253"/>
            <a:ext cx="1619547" cy="566560"/>
          </a:xfrm>
          <a:prstGeom prst="rect">
            <a:avLst/>
          </a:prstGeom>
          <a:noFill/>
          <a:ln w="12700" cap="flat" cmpd="sng" algn="ctr">
            <a:noFill/>
            <a:prstDash val="solid"/>
            <a:miter lim="800000"/>
          </a:ln>
          <a:effectLst/>
        </p:spPr>
        <p:txBody>
          <a:bodyPr lIns="0" tIns="54000" rIns="0" bIns="54000" rtlCol="0" anchor="t"/>
          <a:lstStyle/>
          <a:p>
            <a:pPr marR="0" lvl="0" algn="just" defTabSz="914400" eaLnBrk="1" fontAlgn="auto" latinLnBrk="0" hangingPunct="1">
              <a:lnSpc>
                <a:spcPct val="110000"/>
              </a:lnSpc>
              <a:spcBef>
                <a:spcPts val="0"/>
              </a:spcBef>
              <a:spcAft>
                <a:spcPts val="0"/>
              </a:spcAft>
              <a:buClrTx/>
              <a:buSzTx/>
              <a:tabLst/>
              <a:defRPr/>
            </a:pPr>
            <a:r>
              <a:rPr kumimoji="1" lang="ja-JP" altLang="en-US" sz="850" kern="0" dirty="0">
                <a:solidFill>
                  <a:schemeClr val="tx1">
                    <a:lumMod val="75000"/>
                    <a:lumOff val="25000"/>
                  </a:schemeClr>
                </a:solidFill>
                <a:latin typeface="+mn-ea"/>
              </a:rPr>
              <a:t>高度成長期に整備された施設の更新が進んでいないため、</a:t>
            </a:r>
            <a:r>
              <a:rPr kumimoji="1" lang="ja-JP" altLang="en-US" sz="850" b="1" kern="0" dirty="0">
                <a:solidFill>
                  <a:schemeClr val="accent1"/>
                </a:solidFill>
                <a:latin typeface="+mn-ea"/>
              </a:rPr>
              <a:t>管路の経年化率（老朽化）が年々上昇</a:t>
            </a:r>
          </a:p>
        </p:txBody>
      </p:sp>
      <p:sp>
        <p:nvSpPr>
          <p:cNvPr id="27" name="テキスト ボックス 26">
            <a:extLst>
              <a:ext uri="{FF2B5EF4-FFF2-40B4-BE49-F238E27FC236}">
                <a16:creationId xmlns:a16="http://schemas.microsoft.com/office/drawing/2014/main" id="{1118ED7D-021E-B540-CB0D-3D09BC04A331}"/>
              </a:ext>
            </a:extLst>
          </p:cNvPr>
          <p:cNvSpPr txBox="1"/>
          <p:nvPr/>
        </p:nvSpPr>
        <p:spPr>
          <a:xfrm>
            <a:off x="4554236" y="8530167"/>
            <a:ext cx="1710507" cy="276999"/>
          </a:xfrm>
          <a:prstGeom prst="rect">
            <a:avLst/>
          </a:prstGeom>
          <a:noFill/>
        </p:spPr>
        <p:txBody>
          <a:bodyPr wrap="square" lIns="36000" rIns="36000">
            <a:spAutoFit/>
          </a:bodyPr>
          <a:lstStyle/>
          <a:p>
            <a:pPr algn="ctr"/>
            <a:r>
              <a:rPr kumimoji="1" lang="ja-JP" altLang="en-US" sz="1200" b="1" dirty="0">
                <a:solidFill>
                  <a:schemeClr val="accent1"/>
                </a:solidFill>
                <a:latin typeface="+mn-ea"/>
              </a:rPr>
              <a:t>料金・使用料収入の減少</a:t>
            </a:r>
            <a:endParaRPr lang="ja-JP" altLang="en-US" sz="1200" dirty="0">
              <a:solidFill>
                <a:schemeClr val="accent1"/>
              </a:solidFill>
              <a:latin typeface="+mn-ea"/>
            </a:endParaRPr>
          </a:p>
        </p:txBody>
      </p:sp>
      <p:sp>
        <p:nvSpPr>
          <p:cNvPr id="29" name="正方形/長方形 28">
            <a:extLst>
              <a:ext uri="{FF2B5EF4-FFF2-40B4-BE49-F238E27FC236}">
                <a16:creationId xmlns:a16="http://schemas.microsoft.com/office/drawing/2014/main" id="{046D87D5-6C3B-7838-281E-2C7F45F7725C}"/>
              </a:ext>
            </a:extLst>
          </p:cNvPr>
          <p:cNvSpPr/>
          <p:nvPr/>
        </p:nvSpPr>
        <p:spPr>
          <a:xfrm>
            <a:off x="4599716" y="8780253"/>
            <a:ext cx="1619547" cy="566560"/>
          </a:xfrm>
          <a:prstGeom prst="rect">
            <a:avLst/>
          </a:prstGeom>
          <a:noFill/>
          <a:ln w="12700" cap="flat" cmpd="sng" algn="ctr">
            <a:noFill/>
            <a:prstDash val="solid"/>
            <a:miter lim="800000"/>
          </a:ln>
          <a:effectLst/>
        </p:spPr>
        <p:txBody>
          <a:bodyPr lIns="0" tIns="54000" rIns="0" bIns="54000" rtlCol="0" anchor="t"/>
          <a:lstStyle/>
          <a:p>
            <a:pPr marR="0" lvl="0" algn="just" defTabSz="914400" eaLnBrk="1" fontAlgn="auto" latinLnBrk="0" hangingPunct="1">
              <a:lnSpc>
                <a:spcPct val="110000"/>
              </a:lnSpc>
              <a:spcBef>
                <a:spcPts val="0"/>
              </a:spcBef>
              <a:spcAft>
                <a:spcPts val="0"/>
              </a:spcAft>
              <a:buClrTx/>
              <a:buSzTx/>
              <a:tabLst/>
              <a:defRPr/>
            </a:pPr>
            <a:r>
              <a:rPr kumimoji="1" lang="ja-JP" altLang="en-US" sz="850" kern="0" dirty="0">
                <a:solidFill>
                  <a:schemeClr val="tx1">
                    <a:lumMod val="75000"/>
                    <a:lumOff val="25000"/>
                  </a:schemeClr>
                </a:solidFill>
                <a:latin typeface="+mn-ea"/>
              </a:rPr>
              <a:t>人口減少や節水意識の高まり等を受け、</a:t>
            </a:r>
            <a:r>
              <a:rPr kumimoji="1" lang="ja-JP" altLang="en-US" sz="850" b="1" kern="0" dirty="0">
                <a:solidFill>
                  <a:schemeClr val="accent1"/>
                </a:solidFill>
                <a:latin typeface="+mn-ea"/>
              </a:rPr>
              <a:t>水道料金・下水道使用料収入は減少していく見込み</a:t>
            </a:r>
          </a:p>
        </p:txBody>
      </p:sp>
      <p:grpSp>
        <p:nvGrpSpPr>
          <p:cNvPr id="58" name="グループ化 57">
            <a:extLst>
              <a:ext uri="{FF2B5EF4-FFF2-40B4-BE49-F238E27FC236}">
                <a16:creationId xmlns:a16="http://schemas.microsoft.com/office/drawing/2014/main" id="{1270018A-0BC8-FD65-9511-C61D9E9497CF}"/>
              </a:ext>
            </a:extLst>
          </p:cNvPr>
          <p:cNvGrpSpPr/>
          <p:nvPr/>
        </p:nvGrpSpPr>
        <p:grpSpPr>
          <a:xfrm>
            <a:off x="3236535" y="7955436"/>
            <a:ext cx="393392" cy="447197"/>
            <a:chOff x="3232845" y="7879213"/>
            <a:chExt cx="393392" cy="447197"/>
          </a:xfrm>
        </p:grpSpPr>
        <p:grpSp>
          <p:nvGrpSpPr>
            <p:cNvPr id="59" name="グラフィックス 94">
              <a:extLst>
                <a:ext uri="{FF2B5EF4-FFF2-40B4-BE49-F238E27FC236}">
                  <a16:creationId xmlns:a16="http://schemas.microsoft.com/office/drawing/2014/main" id="{BEB236FC-D295-BDF1-C22C-7794B9B09251}"/>
                </a:ext>
              </a:extLst>
            </p:cNvPr>
            <p:cNvGrpSpPr/>
            <p:nvPr/>
          </p:nvGrpSpPr>
          <p:grpSpPr>
            <a:xfrm>
              <a:off x="3232845" y="7879213"/>
              <a:ext cx="393392" cy="319555"/>
              <a:chOff x="3200101" y="7815938"/>
              <a:chExt cx="458247" cy="372237"/>
            </a:xfrm>
            <a:noFill/>
          </p:grpSpPr>
          <p:sp>
            <p:nvSpPr>
              <p:cNvPr id="65" name="フリーフォーム: 図形 64">
                <a:extLst>
                  <a:ext uri="{FF2B5EF4-FFF2-40B4-BE49-F238E27FC236}">
                    <a16:creationId xmlns:a16="http://schemas.microsoft.com/office/drawing/2014/main" id="{DFBD60D4-D152-2690-E312-0621D0C33610}"/>
                  </a:ext>
                </a:extLst>
              </p:cNvPr>
              <p:cNvSpPr/>
              <p:nvPr/>
            </p:nvSpPr>
            <p:spPr>
              <a:xfrm>
                <a:off x="3200101" y="7959004"/>
                <a:ext cx="458247" cy="229171"/>
              </a:xfrm>
              <a:custGeom>
                <a:avLst/>
                <a:gdLst>
                  <a:gd name="connsiteX0" fmla="*/ 266129 w 458247"/>
                  <a:gd name="connsiteY0" fmla="*/ 141256 h 229171"/>
                  <a:gd name="connsiteX1" fmla="*/ 266129 w 458247"/>
                  <a:gd name="connsiteY1" fmla="*/ 183547 h 229171"/>
                  <a:gd name="connsiteX2" fmla="*/ 242316 w 458247"/>
                  <a:gd name="connsiteY2" fmla="*/ 215360 h 229171"/>
                  <a:gd name="connsiteX3" fmla="*/ 252222 w 458247"/>
                  <a:gd name="connsiteY3" fmla="*/ 229172 h 229171"/>
                  <a:gd name="connsiteX4" fmla="*/ 345472 w 458247"/>
                  <a:gd name="connsiteY4" fmla="*/ 186880 h 229171"/>
                  <a:gd name="connsiteX5" fmla="*/ 458248 w 458247"/>
                  <a:gd name="connsiteY5" fmla="*/ 186880 h 229171"/>
                  <a:gd name="connsiteX6" fmla="*/ 458248 w 458247"/>
                  <a:gd name="connsiteY6" fmla="*/ 43529 h 229171"/>
                  <a:gd name="connsiteX7" fmla="*/ 345472 w 458247"/>
                  <a:gd name="connsiteY7" fmla="*/ 43529 h 229171"/>
                  <a:gd name="connsiteX8" fmla="*/ 230791 w 458247"/>
                  <a:gd name="connsiteY8" fmla="*/ 0 h 229171"/>
                  <a:gd name="connsiteX9" fmla="*/ 116110 w 458247"/>
                  <a:gd name="connsiteY9" fmla="*/ 43529 h 229171"/>
                  <a:gd name="connsiteX10" fmla="*/ 0 w 458247"/>
                  <a:gd name="connsiteY10" fmla="*/ 43529 h 229171"/>
                  <a:gd name="connsiteX11" fmla="*/ 0 w 458247"/>
                  <a:gd name="connsiteY11" fmla="*/ 186880 h 229171"/>
                  <a:gd name="connsiteX12" fmla="*/ 116110 w 458247"/>
                  <a:gd name="connsiteY12" fmla="*/ 186880 h 229171"/>
                  <a:gd name="connsiteX13" fmla="*/ 208312 w 458247"/>
                  <a:gd name="connsiteY13" fmla="*/ 229076 h 229171"/>
                  <a:gd name="connsiteX14" fmla="*/ 222885 w 458247"/>
                  <a:gd name="connsiteY14" fmla="*/ 204121 h 229171"/>
                  <a:gd name="connsiteX15" fmla="*/ 222885 w 458247"/>
                  <a:gd name="connsiteY15" fmla="*/ 180689 h 229171"/>
                  <a:gd name="connsiteX16" fmla="*/ 263366 w 458247"/>
                  <a:gd name="connsiteY16" fmla="*/ 163640 h 229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8247" h="229171">
                    <a:moveTo>
                      <a:pt x="266129" y="141256"/>
                    </a:moveTo>
                    <a:lnTo>
                      <a:pt x="266129" y="183547"/>
                    </a:lnTo>
                    <a:lnTo>
                      <a:pt x="242316" y="215360"/>
                    </a:lnTo>
                    <a:lnTo>
                      <a:pt x="252222" y="229172"/>
                    </a:lnTo>
                    <a:cubicBezTo>
                      <a:pt x="289846" y="224790"/>
                      <a:pt x="322802" y="209169"/>
                      <a:pt x="345472" y="186880"/>
                    </a:cubicBezTo>
                    <a:lnTo>
                      <a:pt x="458248" y="186880"/>
                    </a:lnTo>
                    <a:lnTo>
                      <a:pt x="458248" y="43529"/>
                    </a:lnTo>
                    <a:lnTo>
                      <a:pt x="345472" y="43529"/>
                    </a:lnTo>
                    <a:cubicBezTo>
                      <a:pt x="318611" y="17050"/>
                      <a:pt x="277273" y="0"/>
                      <a:pt x="230791" y="0"/>
                    </a:cubicBezTo>
                    <a:cubicBezTo>
                      <a:pt x="184309" y="0"/>
                      <a:pt x="142970" y="17050"/>
                      <a:pt x="116110" y="43529"/>
                    </a:cubicBezTo>
                    <a:lnTo>
                      <a:pt x="0" y="43529"/>
                    </a:lnTo>
                    <a:lnTo>
                      <a:pt x="0" y="186880"/>
                    </a:lnTo>
                    <a:lnTo>
                      <a:pt x="116110" y="186880"/>
                    </a:lnTo>
                    <a:cubicBezTo>
                      <a:pt x="138589" y="209074"/>
                      <a:pt x="171069" y="224600"/>
                      <a:pt x="208312" y="229076"/>
                    </a:cubicBezTo>
                    <a:lnTo>
                      <a:pt x="222885" y="204121"/>
                    </a:lnTo>
                    <a:lnTo>
                      <a:pt x="222885" y="180689"/>
                    </a:lnTo>
                    <a:lnTo>
                      <a:pt x="263366" y="163640"/>
                    </a:lnTo>
                  </a:path>
                </a:pathLst>
              </a:custGeom>
              <a:noFill/>
              <a:ln w="12700" cap="rnd">
                <a:solidFill>
                  <a:schemeClr val="bg1"/>
                </a:solidFill>
                <a:prstDash val="solid"/>
                <a:round/>
              </a:ln>
            </p:spPr>
            <p:txBody>
              <a:bodyPr rtlCol="0" anchor="ctr"/>
              <a:lstStyle/>
              <a:p>
                <a:endParaRPr lang="ja-JP" altLang="en-US">
                  <a:latin typeface="+mn-ea"/>
                </a:endParaRPr>
              </a:p>
            </p:txBody>
          </p:sp>
          <p:sp>
            <p:nvSpPr>
              <p:cNvPr id="66" name="フリーフォーム: 図形 65">
                <a:extLst>
                  <a:ext uri="{FF2B5EF4-FFF2-40B4-BE49-F238E27FC236}">
                    <a16:creationId xmlns:a16="http://schemas.microsoft.com/office/drawing/2014/main" id="{ACC46468-771F-A31A-8D44-15ACA150540B}"/>
                  </a:ext>
                </a:extLst>
              </p:cNvPr>
              <p:cNvSpPr/>
              <p:nvPr/>
            </p:nvSpPr>
            <p:spPr>
              <a:xfrm>
                <a:off x="3392125" y="7906712"/>
                <a:ext cx="74104" cy="54387"/>
              </a:xfrm>
              <a:custGeom>
                <a:avLst/>
                <a:gdLst>
                  <a:gd name="connsiteX0" fmla="*/ 0 w 74104"/>
                  <a:gd name="connsiteY0" fmla="*/ 0 h 54387"/>
                  <a:gd name="connsiteX1" fmla="*/ 74105 w 74104"/>
                  <a:gd name="connsiteY1" fmla="*/ 0 h 54387"/>
                  <a:gd name="connsiteX2" fmla="*/ 74105 w 74104"/>
                  <a:gd name="connsiteY2" fmla="*/ 54388 h 54387"/>
                  <a:gd name="connsiteX3" fmla="*/ 0 w 74104"/>
                  <a:gd name="connsiteY3" fmla="*/ 54388 h 54387"/>
                </a:gdLst>
                <a:ahLst/>
                <a:cxnLst>
                  <a:cxn ang="0">
                    <a:pos x="connsiteX0" y="connsiteY0"/>
                  </a:cxn>
                  <a:cxn ang="0">
                    <a:pos x="connsiteX1" y="connsiteY1"/>
                  </a:cxn>
                  <a:cxn ang="0">
                    <a:pos x="connsiteX2" y="connsiteY2"/>
                  </a:cxn>
                  <a:cxn ang="0">
                    <a:pos x="connsiteX3" y="connsiteY3"/>
                  </a:cxn>
                </a:cxnLst>
                <a:rect l="l" t="t" r="r" b="b"/>
                <a:pathLst>
                  <a:path w="74104" h="54387">
                    <a:moveTo>
                      <a:pt x="0" y="0"/>
                    </a:moveTo>
                    <a:lnTo>
                      <a:pt x="74105" y="0"/>
                    </a:lnTo>
                    <a:lnTo>
                      <a:pt x="74105" y="54388"/>
                    </a:lnTo>
                    <a:lnTo>
                      <a:pt x="0" y="54388"/>
                    </a:lnTo>
                    <a:close/>
                  </a:path>
                </a:pathLst>
              </a:custGeom>
              <a:noFill/>
              <a:ln w="12700" cap="rnd">
                <a:solidFill>
                  <a:schemeClr val="bg1"/>
                </a:solidFill>
                <a:prstDash val="solid"/>
                <a:round/>
              </a:ln>
            </p:spPr>
            <p:txBody>
              <a:bodyPr rtlCol="0" anchor="ctr"/>
              <a:lstStyle/>
              <a:p>
                <a:endParaRPr lang="ja-JP" altLang="en-US" dirty="0">
                  <a:latin typeface="+mn-ea"/>
                </a:endParaRPr>
              </a:p>
            </p:txBody>
          </p:sp>
          <p:grpSp>
            <p:nvGrpSpPr>
              <p:cNvPr id="67" name="グラフィックス 94">
                <a:extLst>
                  <a:ext uri="{FF2B5EF4-FFF2-40B4-BE49-F238E27FC236}">
                    <a16:creationId xmlns:a16="http://schemas.microsoft.com/office/drawing/2014/main" id="{D5973B26-D351-CEC4-7BB1-921DDD1B1AEA}"/>
                  </a:ext>
                </a:extLst>
              </p:cNvPr>
              <p:cNvGrpSpPr/>
              <p:nvPr/>
            </p:nvGrpSpPr>
            <p:grpSpPr>
              <a:xfrm>
                <a:off x="3311544" y="7831369"/>
                <a:ext cx="235267" cy="52197"/>
                <a:chOff x="3311544" y="7831369"/>
                <a:chExt cx="235267" cy="52197"/>
              </a:xfrm>
              <a:noFill/>
            </p:grpSpPr>
            <p:sp>
              <p:nvSpPr>
                <p:cNvPr id="72" name="フリーフォーム: 図形 71">
                  <a:extLst>
                    <a:ext uri="{FF2B5EF4-FFF2-40B4-BE49-F238E27FC236}">
                      <a16:creationId xmlns:a16="http://schemas.microsoft.com/office/drawing/2014/main" id="{D23C92ED-6A68-F78F-8E92-31E787B01008}"/>
                    </a:ext>
                  </a:extLst>
                </p:cNvPr>
                <p:cNvSpPr/>
                <p:nvPr/>
              </p:nvSpPr>
              <p:spPr>
                <a:xfrm>
                  <a:off x="3311544" y="7831369"/>
                  <a:ext cx="52197" cy="52197"/>
                </a:xfrm>
                <a:custGeom>
                  <a:avLst/>
                  <a:gdLst>
                    <a:gd name="connsiteX0" fmla="*/ 52197 w 52197"/>
                    <a:gd name="connsiteY0" fmla="*/ 26099 h 52197"/>
                    <a:gd name="connsiteX1" fmla="*/ 26098 w 52197"/>
                    <a:gd name="connsiteY1" fmla="*/ 52197 h 52197"/>
                    <a:gd name="connsiteX2" fmla="*/ 0 w 52197"/>
                    <a:gd name="connsiteY2" fmla="*/ 26099 h 52197"/>
                    <a:gd name="connsiteX3" fmla="*/ 26098 w 52197"/>
                    <a:gd name="connsiteY3" fmla="*/ 0 h 52197"/>
                    <a:gd name="connsiteX4" fmla="*/ 52197 w 52197"/>
                    <a:gd name="connsiteY4" fmla="*/ 26099 h 52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197" h="52197">
                      <a:moveTo>
                        <a:pt x="52197" y="26099"/>
                      </a:moveTo>
                      <a:cubicBezTo>
                        <a:pt x="52197" y="40512"/>
                        <a:pt x="40512" y="52197"/>
                        <a:pt x="26098" y="52197"/>
                      </a:cubicBezTo>
                      <a:cubicBezTo>
                        <a:pt x="11685" y="52197"/>
                        <a:pt x="0" y="40512"/>
                        <a:pt x="0" y="26099"/>
                      </a:cubicBezTo>
                      <a:cubicBezTo>
                        <a:pt x="0" y="11685"/>
                        <a:pt x="11685" y="0"/>
                        <a:pt x="26098" y="0"/>
                      </a:cubicBezTo>
                      <a:cubicBezTo>
                        <a:pt x="40512" y="0"/>
                        <a:pt x="52197" y="11685"/>
                        <a:pt x="52197" y="26099"/>
                      </a:cubicBezTo>
                      <a:close/>
                    </a:path>
                  </a:pathLst>
                </a:custGeom>
                <a:noFill/>
                <a:ln w="12700" cap="rnd">
                  <a:solidFill>
                    <a:schemeClr val="bg1"/>
                  </a:solidFill>
                  <a:prstDash val="solid"/>
                  <a:round/>
                </a:ln>
              </p:spPr>
              <p:txBody>
                <a:bodyPr rtlCol="0" anchor="ctr"/>
                <a:lstStyle/>
                <a:p>
                  <a:endParaRPr lang="ja-JP" altLang="en-US">
                    <a:latin typeface="+mn-ea"/>
                  </a:endParaRPr>
                </a:p>
              </p:txBody>
            </p:sp>
            <p:sp>
              <p:nvSpPr>
                <p:cNvPr id="73" name="フリーフォーム: 図形 72">
                  <a:extLst>
                    <a:ext uri="{FF2B5EF4-FFF2-40B4-BE49-F238E27FC236}">
                      <a16:creationId xmlns:a16="http://schemas.microsoft.com/office/drawing/2014/main" id="{66C79C0F-FF38-FB4B-54D9-89514253C8ED}"/>
                    </a:ext>
                  </a:extLst>
                </p:cNvPr>
                <p:cNvSpPr/>
                <p:nvPr/>
              </p:nvSpPr>
              <p:spPr>
                <a:xfrm>
                  <a:off x="3494614" y="7831369"/>
                  <a:ext cx="52197" cy="52197"/>
                </a:xfrm>
                <a:custGeom>
                  <a:avLst/>
                  <a:gdLst>
                    <a:gd name="connsiteX0" fmla="*/ 52197 w 52197"/>
                    <a:gd name="connsiteY0" fmla="*/ 26099 h 52197"/>
                    <a:gd name="connsiteX1" fmla="*/ 26098 w 52197"/>
                    <a:gd name="connsiteY1" fmla="*/ 52197 h 52197"/>
                    <a:gd name="connsiteX2" fmla="*/ 0 w 52197"/>
                    <a:gd name="connsiteY2" fmla="*/ 26099 h 52197"/>
                    <a:gd name="connsiteX3" fmla="*/ 26098 w 52197"/>
                    <a:gd name="connsiteY3" fmla="*/ 0 h 52197"/>
                    <a:gd name="connsiteX4" fmla="*/ 52197 w 52197"/>
                    <a:gd name="connsiteY4" fmla="*/ 26099 h 52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197" h="52197">
                      <a:moveTo>
                        <a:pt x="52197" y="26099"/>
                      </a:moveTo>
                      <a:cubicBezTo>
                        <a:pt x="52197" y="40512"/>
                        <a:pt x="40512" y="52197"/>
                        <a:pt x="26098" y="52197"/>
                      </a:cubicBezTo>
                      <a:cubicBezTo>
                        <a:pt x="11685" y="52197"/>
                        <a:pt x="0" y="40512"/>
                        <a:pt x="0" y="26099"/>
                      </a:cubicBezTo>
                      <a:cubicBezTo>
                        <a:pt x="0" y="11685"/>
                        <a:pt x="11685" y="0"/>
                        <a:pt x="26098" y="0"/>
                      </a:cubicBezTo>
                      <a:cubicBezTo>
                        <a:pt x="40512" y="0"/>
                        <a:pt x="52197" y="11685"/>
                        <a:pt x="52197" y="26099"/>
                      </a:cubicBezTo>
                      <a:close/>
                    </a:path>
                  </a:pathLst>
                </a:custGeom>
                <a:noFill/>
                <a:ln w="12700" cap="rnd">
                  <a:solidFill>
                    <a:schemeClr val="bg1"/>
                  </a:solidFill>
                  <a:prstDash val="solid"/>
                  <a:round/>
                </a:ln>
              </p:spPr>
              <p:txBody>
                <a:bodyPr rtlCol="0" anchor="ctr"/>
                <a:lstStyle/>
                <a:p>
                  <a:endParaRPr lang="ja-JP" altLang="en-US">
                    <a:latin typeface="+mn-ea"/>
                  </a:endParaRPr>
                </a:p>
              </p:txBody>
            </p:sp>
            <p:sp>
              <p:nvSpPr>
                <p:cNvPr id="74" name="フリーフォーム: 図形 73">
                  <a:extLst>
                    <a:ext uri="{FF2B5EF4-FFF2-40B4-BE49-F238E27FC236}">
                      <a16:creationId xmlns:a16="http://schemas.microsoft.com/office/drawing/2014/main" id="{DD78A75F-5BA1-132F-3775-CBBD90E3012B}"/>
                    </a:ext>
                  </a:extLst>
                </p:cNvPr>
                <p:cNvSpPr/>
                <p:nvPr/>
              </p:nvSpPr>
              <p:spPr>
                <a:xfrm>
                  <a:off x="3351358" y="7835179"/>
                  <a:ext cx="152876" cy="14097"/>
                </a:xfrm>
                <a:custGeom>
                  <a:avLst/>
                  <a:gdLst>
                    <a:gd name="connsiteX0" fmla="*/ 0 w 152876"/>
                    <a:gd name="connsiteY0" fmla="*/ 0 h 14097"/>
                    <a:gd name="connsiteX1" fmla="*/ 79343 w 152876"/>
                    <a:gd name="connsiteY1" fmla="*/ 14097 h 14097"/>
                    <a:gd name="connsiteX2" fmla="*/ 152876 w 152876"/>
                    <a:gd name="connsiteY2" fmla="*/ 2000 h 14097"/>
                  </a:gdLst>
                  <a:ahLst/>
                  <a:cxnLst>
                    <a:cxn ang="0">
                      <a:pos x="connsiteX0" y="connsiteY0"/>
                    </a:cxn>
                    <a:cxn ang="0">
                      <a:pos x="connsiteX1" y="connsiteY1"/>
                    </a:cxn>
                    <a:cxn ang="0">
                      <a:pos x="connsiteX2" y="connsiteY2"/>
                    </a:cxn>
                  </a:cxnLst>
                  <a:rect l="l" t="t" r="r" b="b"/>
                  <a:pathLst>
                    <a:path w="152876" h="14097">
                      <a:moveTo>
                        <a:pt x="0" y="0"/>
                      </a:moveTo>
                      <a:cubicBezTo>
                        <a:pt x="0" y="0"/>
                        <a:pt x="60007" y="14097"/>
                        <a:pt x="79343" y="14097"/>
                      </a:cubicBezTo>
                      <a:cubicBezTo>
                        <a:pt x="98679" y="14097"/>
                        <a:pt x="152876" y="2000"/>
                        <a:pt x="152876" y="2000"/>
                      </a:cubicBezTo>
                    </a:path>
                  </a:pathLst>
                </a:custGeom>
                <a:noFill/>
                <a:ln w="12700" cap="rnd">
                  <a:solidFill>
                    <a:schemeClr val="bg1"/>
                  </a:solidFill>
                  <a:prstDash val="solid"/>
                  <a:round/>
                </a:ln>
              </p:spPr>
              <p:txBody>
                <a:bodyPr rtlCol="0" anchor="ctr"/>
                <a:lstStyle/>
                <a:p>
                  <a:endParaRPr lang="ja-JP" altLang="en-US">
                    <a:latin typeface="+mn-ea"/>
                  </a:endParaRPr>
                </a:p>
              </p:txBody>
            </p:sp>
            <p:sp>
              <p:nvSpPr>
                <p:cNvPr id="75" name="フリーフォーム: 図形 74">
                  <a:extLst>
                    <a:ext uri="{FF2B5EF4-FFF2-40B4-BE49-F238E27FC236}">
                      <a16:creationId xmlns:a16="http://schemas.microsoft.com/office/drawing/2014/main" id="{8400F23B-73A7-24E9-C146-CF3B00182999}"/>
                    </a:ext>
                  </a:extLst>
                </p:cNvPr>
                <p:cNvSpPr/>
                <p:nvPr/>
              </p:nvSpPr>
              <p:spPr>
                <a:xfrm>
                  <a:off x="3351358" y="7866611"/>
                  <a:ext cx="152876" cy="14097"/>
                </a:xfrm>
                <a:custGeom>
                  <a:avLst/>
                  <a:gdLst>
                    <a:gd name="connsiteX0" fmla="*/ 0 w 152876"/>
                    <a:gd name="connsiteY0" fmla="*/ 14097 h 14097"/>
                    <a:gd name="connsiteX1" fmla="*/ 79343 w 152876"/>
                    <a:gd name="connsiteY1" fmla="*/ 0 h 14097"/>
                    <a:gd name="connsiteX2" fmla="*/ 152876 w 152876"/>
                    <a:gd name="connsiteY2" fmla="*/ 12097 h 14097"/>
                  </a:gdLst>
                  <a:ahLst/>
                  <a:cxnLst>
                    <a:cxn ang="0">
                      <a:pos x="connsiteX0" y="connsiteY0"/>
                    </a:cxn>
                    <a:cxn ang="0">
                      <a:pos x="connsiteX1" y="connsiteY1"/>
                    </a:cxn>
                    <a:cxn ang="0">
                      <a:pos x="connsiteX2" y="connsiteY2"/>
                    </a:cxn>
                  </a:cxnLst>
                  <a:rect l="l" t="t" r="r" b="b"/>
                  <a:pathLst>
                    <a:path w="152876" h="14097">
                      <a:moveTo>
                        <a:pt x="0" y="14097"/>
                      </a:moveTo>
                      <a:cubicBezTo>
                        <a:pt x="0" y="14097"/>
                        <a:pt x="60007" y="0"/>
                        <a:pt x="79343" y="0"/>
                      </a:cubicBezTo>
                      <a:cubicBezTo>
                        <a:pt x="98679" y="0"/>
                        <a:pt x="152876" y="12097"/>
                        <a:pt x="152876" y="12097"/>
                      </a:cubicBezTo>
                    </a:path>
                  </a:pathLst>
                </a:custGeom>
                <a:noFill/>
                <a:ln w="12700" cap="rnd">
                  <a:solidFill>
                    <a:schemeClr val="bg1"/>
                  </a:solidFill>
                  <a:prstDash val="solid"/>
                  <a:round/>
                </a:ln>
              </p:spPr>
              <p:txBody>
                <a:bodyPr rtlCol="0" anchor="ctr"/>
                <a:lstStyle/>
                <a:p>
                  <a:endParaRPr lang="ja-JP" altLang="en-US">
                    <a:latin typeface="+mn-ea"/>
                  </a:endParaRPr>
                </a:p>
              </p:txBody>
            </p:sp>
          </p:grpSp>
          <p:grpSp>
            <p:nvGrpSpPr>
              <p:cNvPr id="68" name="グラフィックス 94">
                <a:extLst>
                  <a:ext uri="{FF2B5EF4-FFF2-40B4-BE49-F238E27FC236}">
                    <a16:creationId xmlns:a16="http://schemas.microsoft.com/office/drawing/2014/main" id="{2EB1B5FD-8C6B-E2A1-FE67-28CAAC1B7336}"/>
                  </a:ext>
                </a:extLst>
              </p:cNvPr>
              <p:cNvGrpSpPr/>
              <p:nvPr/>
            </p:nvGrpSpPr>
            <p:grpSpPr>
              <a:xfrm>
                <a:off x="3406032" y="7871850"/>
                <a:ext cx="46291" cy="33147"/>
                <a:chOff x="3406032" y="7871850"/>
                <a:chExt cx="46291" cy="33147"/>
              </a:xfrm>
            </p:grpSpPr>
            <p:sp>
              <p:nvSpPr>
                <p:cNvPr id="70" name="フリーフォーム: 図形 69">
                  <a:extLst>
                    <a:ext uri="{FF2B5EF4-FFF2-40B4-BE49-F238E27FC236}">
                      <a16:creationId xmlns:a16="http://schemas.microsoft.com/office/drawing/2014/main" id="{829A5C89-A8DA-91FF-C1E8-5F5D04BD1B3A}"/>
                    </a:ext>
                  </a:extLst>
                </p:cNvPr>
                <p:cNvSpPr/>
                <p:nvPr/>
              </p:nvSpPr>
              <p:spPr>
                <a:xfrm>
                  <a:off x="3406032" y="7871850"/>
                  <a:ext cx="9525" cy="33147"/>
                </a:xfrm>
                <a:custGeom>
                  <a:avLst/>
                  <a:gdLst>
                    <a:gd name="connsiteX0" fmla="*/ 0 w 9525"/>
                    <a:gd name="connsiteY0" fmla="*/ 0 h 33147"/>
                    <a:gd name="connsiteX1" fmla="*/ 0 w 9525"/>
                    <a:gd name="connsiteY1" fmla="*/ 33147 h 33147"/>
                  </a:gdLst>
                  <a:ahLst/>
                  <a:cxnLst>
                    <a:cxn ang="0">
                      <a:pos x="connsiteX0" y="connsiteY0"/>
                    </a:cxn>
                    <a:cxn ang="0">
                      <a:pos x="connsiteX1" y="connsiteY1"/>
                    </a:cxn>
                  </a:cxnLst>
                  <a:rect l="l" t="t" r="r" b="b"/>
                  <a:pathLst>
                    <a:path w="9525" h="33147">
                      <a:moveTo>
                        <a:pt x="0" y="0"/>
                      </a:moveTo>
                      <a:lnTo>
                        <a:pt x="0" y="33147"/>
                      </a:lnTo>
                    </a:path>
                  </a:pathLst>
                </a:custGeom>
                <a:ln w="12700" cap="rnd">
                  <a:solidFill>
                    <a:schemeClr val="bg1"/>
                  </a:solidFill>
                  <a:prstDash val="solid"/>
                  <a:round/>
                </a:ln>
              </p:spPr>
              <p:txBody>
                <a:bodyPr rtlCol="0" anchor="ctr"/>
                <a:lstStyle/>
                <a:p>
                  <a:endParaRPr lang="ja-JP" altLang="en-US">
                    <a:latin typeface="+mn-ea"/>
                  </a:endParaRPr>
                </a:p>
              </p:txBody>
            </p:sp>
            <p:sp>
              <p:nvSpPr>
                <p:cNvPr id="71" name="フリーフォーム: 図形 70">
                  <a:extLst>
                    <a:ext uri="{FF2B5EF4-FFF2-40B4-BE49-F238E27FC236}">
                      <a16:creationId xmlns:a16="http://schemas.microsoft.com/office/drawing/2014/main" id="{8E6FD870-FBCF-F37A-D3BF-88D1DD35705B}"/>
                    </a:ext>
                  </a:extLst>
                </p:cNvPr>
                <p:cNvSpPr/>
                <p:nvPr/>
              </p:nvSpPr>
              <p:spPr>
                <a:xfrm>
                  <a:off x="3452323" y="7871850"/>
                  <a:ext cx="9525" cy="33147"/>
                </a:xfrm>
                <a:custGeom>
                  <a:avLst/>
                  <a:gdLst>
                    <a:gd name="connsiteX0" fmla="*/ 0 w 9525"/>
                    <a:gd name="connsiteY0" fmla="*/ 0 h 33147"/>
                    <a:gd name="connsiteX1" fmla="*/ 0 w 9525"/>
                    <a:gd name="connsiteY1" fmla="*/ 33147 h 33147"/>
                  </a:gdLst>
                  <a:ahLst/>
                  <a:cxnLst>
                    <a:cxn ang="0">
                      <a:pos x="connsiteX0" y="connsiteY0"/>
                    </a:cxn>
                    <a:cxn ang="0">
                      <a:pos x="connsiteX1" y="connsiteY1"/>
                    </a:cxn>
                  </a:cxnLst>
                  <a:rect l="l" t="t" r="r" b="b"/>
                  <a:pathLst>
                    <a:path w="9525" h="33147">
                      <a:moveTo>
                        <a:pt x="0" y="0"/>
                      </a:moveTo>
                      <a:lnTo>
                        <a:pt x="0" y="33147"/>
                      </a:lnTo>
                    </a:path>
                  </a:pathLst>
                </a:custGeom>
                <a:ln w="12700" cap="rnd">
                  <a:solidFill>
                    <a:schemeClr val="bg1"/>
                  </a:solidFill>
                  <a:prstDash val="solid"/>
                  <a:round/>
                </a:ln>
              </p:spPr>
              <p:txBody>
                <a:bodyPr rtlCol="0" anchor="ctr"/>
                <a:lstStyle/>
                <a:p>
                  <a:endParaRPr lang="ja-JP" altLang="en-US">
                    <a:latin typeface="+mn-ea"/>
                  </a:endParaRPr>
                </a:p>
              </p:txBody>
            </p:sp>
          </p:grpSp>
          <p:sp>
            <p:nvSpPr>
              <p:cNvPr id="69" name="フリーフォーム: 図形 68">
                <a:extLst>
                  <a:ext uri="{FF2B5EF4-FFF2-40B4-BE49-F238E27FC236}">
                    <a16:creationId xmlns:a16="http://schemas.microsoft.com/office/drawing/2014/main" id="{D3692D83-EF1C-DC5A-48D6-C951D7E0154E}"/>
                  </a:ext>
                </a:extLst>
              </p:cNvPr>
              <p:cNvSpPr/>
              <p:nvPr/>
            </p:nvSpPr>
            <p:spPr>
              <a:xfrm>
                <a:off x="3410032" y="7815938"/>
                <a:ext cx="38290" cy="25241"/>
              </a:xfrm>
              <a:custGeom>
                <a:avLst/>
                <a:gdLst>
                  <a:gd name="connsiteX0" fmla="*/ 0 w 38290"/>
                  <a:gd name="connsiteY0" fmla="*/ 25241 h 25241"/>
                  <a:gd name="connsiteX1" fmla="*/ 19145 w 38290"/>
                  <a:gd name="connsiteY1" fmla="*/ 0 h 25241"/>
                  <a:gd name="connsiteX2" fmla="*/ 38291 w 38290"/>
                  <a:gd name="connsiteY2" fmla="*/ 25241 h 25241"/>
                </a:gdLst>
                <a:ahLst/>
                <a:cxnLst>
                  <a:cxn ang="0">
                    <a:pos x="connsiteX0" y="connsiteY0"/>
                  </a:cxn>
                  <a:cxn ang="0">
                    <a:pos x="connsiteX1" y="connsiteY1"/>
                  </a:cxn>
                  <a:cxn ang="0">
                    <a:pos x="connsiteX2" y="connsiteY2"/>
                  </a:cxn>
                </a:cxnLst>
                <a:rect l="l" t="t" r="r" b="b"/>
                <a:pathLst>
                  <a:path w="38290" h="25241">
                    <a:moveTo>
                      <a:pt x="0" y="25241"/>
                    </a:moveTo>
                    <a:cubicBezTo>
                      <a:pt x="0" y="11335"/>
                      <a:pt x="8572" y="0"/>
                      <a:pt x="19145" y="0"/>
                    </a:cubicBezTo>
                    <a:cubicBezTo>
                      <a:pt x="29718" y="0"/>
                      <a:pt x="38291" y="11240"/>
                      <a:pt x="38291" y="25241"/>
                    </a:cubicBezTo>
                  </a:path>
                </a:pathLst>
              </a:custGeom>
              <a:noFill/>
              <a:ln w="12700" cap="rnd">
                <a:solidFill>
                  <a:schemeClr val="bg1"/>
                </a:solidFill>
                <a:prstDash val="solid"/>
                <a:round/>
              </a:ln>
            </p:spPr>
            <p:txBody>
              <a:bodyPr rtlCol="0" anchor="ctr"/>
              <a:lstStyle/>
              <a:p>
                <a:endParaRPr lang="ja-JP" altLang="en-US">
                  <a:latin typeface="+mn-ea"/>
                </a:endParaRPr>
              </a:p>
            </p:txBody>
          </p:sp>
        </p:grpSp>
        <p:sp>
          <p:nvSpPr>
            <p:cNvPr id="61" name="フリーフォーム: 図形 60">
              <a:extLst>
                <a:ext uri="{FF2B5EF4-FFF2-40B4-BE49-F238E27FC236}">
                  <a16:creationId xmlns:a16="http://schemas.microsoft.com/office/drawing/2014/main" id="{E54E77A8-A590-FE8A-490D-64BA0131669A}"/>
                </a:ext>
              </a:extLst>
            </p:cNvPr>
            <p:cNvSpPr/>
            <p:nvPr/>
          </p:nvSpPr>
          <p:spPr>
            <a:xfrm>
              <a:off x="3347077" y="8026398"/>
              <a:ext cx="65987" cy="40802"/>
            </a:xfrm>
            <a:custGeom>
              <a:avLst/>
              <a:gdLst>
                <a:gd name="connsiteX0" fmla="*/ 76867 w 76866"/>
                <a:gd name="connsiteY0" fmla="*/ 0 h 47529"/>
                <a:gd name="connsiteX1" fmla="*/ 34957 w 76866"/>
                <a:gd name="connsiteY1" fmla="*/ 16288 h 47529"/>
                <a:gd name="connsiteX2" fmla="*/ 0 w 76866"/>
                <a:gd name="connsiteY2" fmla="*/ 47530 h 47529"/>
              </a:gdLst>
              <a:ahLst/>
              <a:cxnLst>
                <a:cxn ang="0">
                  <a:pos x="connsiteX0" y="connsiteY0"/>
                </a:cxn>
                <a:cxn ang="0">
                  <a:pos x="connsiteX1" y="connsiteY1"/>
                </a:cxn>
                <a:cxn ang="0">
                  <a:pos x="connsiteX2" y="connsiteY2"/>
                </a:cxn>
              </a:cxnLst>
              <a:rect l="l" t="t" r="r" b="b"/>
              <a:pathLst>
                <a:path w="76866" h="47529">
                  <a:moveTo>
                    <a:pt x="76867" y="0"/>
                  </a:moveTo>
                  <a:cubicBezTo>
                    <a:pt x="76867" y="0"/>
                    <a:pt x="54673" y="4763"/>
                    <a:pt x="34957" y="16288"/>
                  </a:cubicBezTo>
                  <a:cubicBezTo>
                    <a:pt x="16954" y="26861"/>
                    <a:pt x="0" y="47530"/>
                    <a:pt x="0" y="47530"/>
                  </a:cubicBezTo>
                </a:path>
              </a:pathLst>
            </a:custGeom>
            <a:noFill/>
            <a:ln w="12700" cap="rnd">
              <a:solidFill>
                <a:schemeClr val="bg1"/>
              </a:solidFill>
              <a:prstDash val="solid"/>
              <a:round/>
            </a:ln>
          </p:spPr>
          <p:txBody>
            <a:bodyPr rtlCol="0" anchor="ctr"/>
            <a:lstStyle/>
            <a:p>
              <a:endParaRPr lang="ja-JP" altLang="en-US">
                <a:latin typeface="+mn-ea"/>
              </a:endParaRPr>
            </a:p>
          </p:txBody>
        </p:sp>
        <p:sp>
          <p:nvSpPr>
            <p:cNvPr id="62" name="フリーフォーム: 図形 61">
              <a:extLst>
                <a:ext uri="{FF2B5EF4-FFF2-40B4-BE49-F238E27FC236}">
                  <a16:creationId xmlns:a16="http://schemas.microsoft.com/office/drawing/2014/main" id="{A61CBFD2-245F-1ADA-F9A3-7F7A936EF07E}"/>
                </a:ext>
              </a:extLst>
            </p:cNvPr>
            <p:cNvSpPr/>
            <p:nvPr/>
          </p:nvSpPr>
          <p:spPr>
            <a:xfrm>
              <a:off x="3484368" y="8147499"/>
              <a:ext cx="28373" cy="19461"/>
            </a:xfrm>
            <a:custGeom>
              <a:avLst/>
              <a:gdLst>
                <a:gd name="connsiteX0" fmla="*/ 0 w 33051"/>
                <a:gd name="connsiteY0" fmla="*/ 22670 h 22669"/>
                <a:gd name="connsiteX1" fmla="*/ 33052 w 33051"/>
                <a:gd name="connsiteY1" fmla="*/ 0 h 22669"/>
              </a:gdLst>
              <a:ahLst/>
              <a:cxnLst>
                <a:cxn ang="0">
                  <a:pos x="connsiteX0" y="connsiteY0"/>
                </a:cxn>
                <a:cxn ang="0">
                  <a:pos x="connsiteX1" y="connsiteY1"/>
                </a:cxn>
              </a:cxnLst>
              <a:rect l="l" t="t" r="r" b="b"/>
              <a:pathLst>
                <a:path w="33051" h="22669">
                  <a:moveTo>
                    <a:pt x="0" y="22670"/>
                  </a:moveTo>
                  <a:cubicBezTo>
                    <a:pt x="19526" y="15335"/>
                    <a:pt x="33052" y="0"/>
                    <a:pt x="33052" y="0"/>
                  </a:cubicBezTo>
                </a:path>
              </a:pathLst>
            </a:custGeom>
            <a:noFill/>
            <a:ln w="12700" cap="rnd">
              <a:solidFill>
                <a:schemeClr val="bg1"/>
              </a:solidFill>
              <a:prstDash val="solid"/>
              <a:round/>
            </a:ln>
          </p:spPr>
          <p:txBody>
            <a:bodyPr rtlCol="0" anchor="ctr"/>
            <a:lstStyle/>
            <a:p>
              <a:endParaRPr lang="ja-JP" altLang="en-US">
                <a:latin typeface="+mn-ea"/>
              </a:endParaRPr>
            </a:p>
          </p:txBody>
        </p:sp>
        <p:sp>
          <p:nvSpPr>
            <p:cNvPr id="63" name="フリーフォーム: 図形 62">
              <a:extLst>
                <a:ext uri="{FF2B5EF4-FFF2-40B4-BE49-F238E27FC236}">
                  <a16:creationId xmlns:a16="http://schemas.microsoft.com/office/drawing/2014/main" id="{65BB06E6-D978-05A7-8C3F-1AB832B2CC23}"/>
                </a:ext>
              </a:extLst>
            </p:cNvPr>
            <p:cNvSpPr/>
            <p:nvPr/>
          </p:nvSpPr>
          <p:spPr>
            <a:xfrm>
              <a:off x="3441030" y="8285771"/>
              <a:ext cx="9854" cy="16681"/>
            </a:xfrm>
            <a:custGeom>
              <a:avLst/>
              <a:gdLst>
                <a:gd name="connsiteX0" fmla="*/ 0 w 11479"/>
                <a:gd name="connsiteY0" fmla="*/ 19431 h 19431"/>
                <a:gd name="connsiteX1" fmla="*/ 11335 w 11479"/>
                <a:gd name="connsiteY1" fmla="*/ 0 h 19431"/>
              </a:gdLst>
              <a:ahLst/>
              <a:cxnLst>
                <a:cxn ang="0">
                  <a:pos x="connsiteX0" y="connsiteY0"/>
                </a:cxn>
                <a:cxn ang="0">
                  <a:pos x="connsiteX1" y="connsiteY1"/>
                </a:cxn>
              </a:cxnLst>
              <a:rect l="l" t="t" r="r" b="b"/>
              <a:pathLst>
                <a:path w="11479" h="19431">
                  <a:moveTo>
                    <a:pt x="0" y="19431"/>
                  </a:moveTo>
                  <a:cubicBezTo>
                    <a:pt x="13621" y="14669"/>
                    <a:pt x="11335" y="0"/>
                    <a:pt x="11335" y="0"/>
                  </a:cubicBezTo>
                </a:path>
              </a:pathLst>
            </a:custGeom>
            <a:noFill/>
            <a:ln w="12700" cap="rnd">
              <a:solidFill>
                <a:schemeClr val="bg1"/>
              </a:solidFill>
              <a:prstDash val="solid"/>
              <a:round/>
            </a:ln>
          </p:spPr>
          <p:txBody>
            <a:bodyPr rtlCol="0" anchor="ctr"/>
            <a:lstStyle/>
            <a:p>
              <a:endParaRPr lang="ja-JP" altLang="en-US">
                <a:latin typeface="+mn-ea"/>
              </a:endParaRPr>
            </a:p>
          </p:txBody>
        </p:sp>
        <p:sp>
          <p:nvSpPr>
            <p:cNvPr id="64" name="フリーフォーム: 図形 63">
              <a:extLst>
                <a:ext uri="{FF2B5EF4-FFF2-40B4-BE49-F238E27FC236}">
                  <a16:creationId xmlns:a16="http://schemas.microsoft.com/office/drawing/2014/main" id="{3BB2E1E5-8B33-EF5A-9F89-45D2CC30FC32}"/>
                </a:ext>
              </a:extLst>
            </p:cNvPr>
            <p:cNvSpPr/>
            <p:nvPr/>
          </p:nvSpPr>
          <p:spPr>
            <a:xfrm>
              <a:off x="3389679" y="8206945"/>
              <a:ext cx="79643" cy="119465"/>
            </a:xfrm>
            <a:custGeom>
              <a:avLst/>
              <a:gdLst>
                <a:gd name="connsiteX0" fmla="*/ 92774 w 92773"/>
                <a:gd name="connsiteY0" fmla="*/ 92773 h 139160"/>
                <a:gd name="connsiteX1" fmla="*/ 46387 w 92773"/>
                <a:gd name="connsiteY1" fmla="*/ 139160 h 139160"/>
                <a:gd name="connsiteX2" fmla="*/ 0 w 92773"/>
                <a:gd name="connsiteY2" fmla="*/ 92773 h 139160"/>
                <a:gd name="connsiteX3" fmla="*/ 46387 w 92773"/>
                <a:gd name="connsiteY3" fmla="*/ 0 h 139160"/>
                <a:gd name="connsiteX4" fmla="*/ 92774 w 92773"/>
                <a:gd name="connsiteY4" fmla="*/ 92773 h 139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73" h="139160">
                  <a:moveTo>
                    <a:pt x="92774" y="92773"/>
                  </a:moveTo>
                  <a:cubicBezTo>
                    <a:pt x="92774" y="118396"/>
                    <a:pt x="72009" y="139160"/>
                    <a:pt x="46387" y="139160"/>
                  </a:cubicBezTo>
                  <a:cubicBezTo>
                    <a:pt x="20765" y="139160"/>
                    <a:pt x="0" y="118396"/>
                    <a:pt x="0" y="92773"/>
                  </a:cubicBezTo>
                  <a:cubicBezTo>
                    <a:pt x="0" y="67151"/>
                    <a:pt x="46387" y="0"/>
                    <a:pt x="46387" y="0"/>
                  </a:cubicBezTo>
                  <a:cubicBezTo>
                    <a:pt x="46387" y="0"/>
                    <a:pt x="92774" y="67151"/>
                    <a:pt x="92774" y="92773"/>
                  </a:cubicBezTo>
                  <a:close/>
                </a:path>
              </a:pathLst>
            </a:custGeom>
            <a:noFill/>
            <a:ln w="12700" cap="rnd">
              <a:solidFill>
                <a:schemeClr val="bg1"/>
              </a:solidFill>
              <a:prstDash val="solid"/>
              <a:round/>
            </a:ln>
          </p:spPr>
          <p:txBody>
            <a:bodyPr rtlCol="0" anchor="ctr"/>
            <a:lstStyle/>
            <a:p>
              <a:endParaRPr lang="ja-JP" altLang="en-US">
                <a:latin typeface="+mn-ea"/>
              </a:endParaRPr>
            </a:p>
          </p:txBody>
        </p:sp>
      </p:grpSp>
      <p:grpSp>
        <p:nvGrpSpPr>
          <p:cNvPr id="89" name="グループ化 88">
            <a:extLst>
              <a:ext uri="{FF2B5EF4-FFF2-40B4-BE49-F238E27FC236}">
                <a16:creationId xmlns:a16="http://schemas.microsoft.com/office/drawing/2014/main" id="{23F398F2-0115-5D44-6B4D-3EE180939662}"/>
              </a:ext>
            </a:extLst>
          </p:cNvPr>
          <p:cNvGrpSpPr/>
          <p:nvPr/>
        </p:nvGrpSpPr>
        <p:grpSpPr>
          <a:xfrm>
            <a:off x="598207" y="513851"/>
            <a:ext cx="4041731" cy="1385252"/>
            <a:chOff x="598207" y="424869"/>
            <a:chExt cx="4041731" cy="1385252"/>
          </a:xfrm>
        </p:grpSpPr>
        <p:sp>
          <p:nvSpPr>
            <p:cNvPr id="91" name="テキスト ボックス 90">
              <a:extLst>
                <a:ext uri="{FF2B5EF4-FFF2-40B4-BE49-F238E27FC236}">
                  <a16:creationId xmlns:a16="http://schemas.microsoft.com/office/drawing/2014/main" id="{BDB6C032-348C-5EE2-444C-350EAA0C0024}"/>
                </a:ext>
              </a:extLst>
            </p:cNvPr>
            <p:cNvSpPr txBox="1"/>
            <p:nvPr/>
          </p:nvSpPr>
          <p:spPr>
            <a:xfrm>
              <a:off x="598207" y="424869"/>
              <a:ext cx="3620075" cy="677107"/>
            </a:xfrm>
            <a:prstGeom prst="rect">
              <a:avLst/>
            </a:prstGeom>
            <a:noFill/>
          </p:spPr>
          <p:txBody>
            <a:bodyPr wrap="square" lIns="0" tIns="0" rIns="0" bIns="0" rtlCol="0">
              <a:spAutoFit/>
            </a:bodyPr>
            <a:lstStyle/>
            <a:p>
              <a:pPr defTabSz="914400">
                <a:spcAft>
                  <a:spcPts val="600"/>
                </a:spcAft>
              </a:pPr>
              <a:r>
                <a:rPr kumimoji="1" lang="ja-JP" altLang="en-US" sz="4400" b="1" dirty="0">
                  <a:solidFill>
                    <a:schemeClr val="accent1"/>
                  </a:solidFill>
                  <a:latin typeface="Meiryo UI" panose="020B0604030504040204" pitchFamily="50" charset="-128"/>
                  <a:ea typeface="Meiryo UI" panose="020B0604030504040204" pitchFamily="50" charset="-128"/>
                </a:rPr>
                <a:t>ウォーター</a:t>
              </a:r>
              <a:r>
                <a:rPr kumimoji="1" lang="en-US" altLang="ja-JP" sz="4400" b="1" dirty="0">
                  <a:solidFill>
                    <a:schemeClr val="accent1"/>
                  </a:solidFill>
                  <a:latin typeface="Meiryo UI" panose="020B0604030504040204" pitchFamily="50" charset="-128"/>
                  <a:ea typeface="Meiryo UI" panose="020B0604030504040204" pitchFamily="50" charset="-128"/>
                </a:rPr>
                <a:t>PPP</a:t>
              </a:r>
              <a:r>
                <a:rPr kumimoji="1" lang="ja-JP" altLang="en-US" sz="4400" dirty="0">
                  <a:solidFill>
                    <a:schemeClr val="accent1"/>
                  </a:solidFill>
                  <a:latin typeface="Meiryo UI" panose="020B0604030504040204" pitchFamily="50" charset="-128"/>
                  <a:ea typeface="Meiryo UI" panose="020B0604030504040204" pitchFamily="50" charset="-128"/>
                </a:rPr>
                <a:t>　　　　</a:t>
              </a:r>
            </a:p>
          </p:txBody>
        </p:sp>
        <p:sp>
          <p:nvSpPr>
            <p:cNvPr id="92" name="正方形/長方形 91">
              <a:extLst>
                <a:ext uri="{FF2B5EF4-FFF2-40B4-BE49-F238E27FC236}">
                  <a16:creationId xmlns:a16="http://schemas.microsoft.com/office/drawing/2014/main" id="{2B99D94A-91C5-2C98-99E0-8CB24F8ACF57}"/>
                </a:ext>
              </a:extLst>
            </p:cNvPr>
            <p:cNvSpPr/>
            <p:nvPr/>
          </p:nvSpPr>
          <p:spPr>
            <a:xfrm>
              <a:off x="604581" y="1138483"/>
              <a:ext cx="646605" cy="646605"/>
            </a:xfrm>
            <a:prstGeom prst="rect">
              <a:avLst/>
            </a:prstGeom>
            <a:solidFill>
              <a:schemeClr val="bg1"/>
            </a:solidFill>
            <a:ln w="1905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sz="4400" b="1" dirty="0">
                  <a:solidFill>
                    <a:schemeClr val="accent3"/>
                  </a:solidFill>
                </a:rPr>
                <a:t>仕</a:t>
              </a:r>
            </a:p>
          </p:txBody>
        </p:sp>
        <p:sp>
          <p:nvSpPr>
            <p:cNvPr id="93" name="正方形/長方形 92">
              <a:extLst>
                <a:ext uri="{FF2B5EF4-FFF2-40B4-BE49-F238E27FC236}">
                  <a16:creationId xmlns:a16="http://schemas.microsoft.com/office/drawing/2014/main" id="{B2756BEC-5917-B003-2ED2-C1ABE14916AE}"/>
                </a:ext>
              </a:extLst>
            </p:cNvPr>
            <p:cNvSpPr/>
            <p:nvPr/>
          </p:nvSpPr>
          <p:spPr>
            <a:xfrm>
              <a:off x="1305819" y="1138483"/>
              <a:ext cx="646605" cy="646605"/>
            </a:xfrm>
            <a:prstGeom prst="rect">
              <a:avLst/>
            </a:prstGeom>
            <a:solidFill>
              <a:schemeClr val="bg1"/>
            </a:solidFill>
            <a:ln w="1905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sz="4400" b="1" dirty="0">
                  <a:solidFill>
                    <a:schemeClr val="accent3"/>
                  </a:solidFill>
                </a:rPr>
                <a:t>組</a:t>
              </a:r>
            </a:p>
          </p:txBody>
        </p:sp>
        <p:sp>
          <p:nvSpPr>
            <p:cNvPr id="94" name="正方形/長方形 93">
              <a:extLst>
                <a:ext uri="{FF2B5EF4-FFF2-40B4-BE49-F238E27FC236}">
                  <a16:creationId xmlns:a16="http://schemas.microsoft.com/office/drawing/2014/main" id="{EDDF48D9-7BD7-E430-7A17-A39212290447}"/>
                </a:ext>
              </a:extLst>
            </p:cNvPr>
            <p:cNvSpPr/>
            <p:nvPr/>
          </p:nvSpPr>
          <p:spPr>
            <a:xfrm>
              <a:off x="2009599" y="1138483"/>
              <a:ext cx="646605" cy="646605"/>
            </a:xfrm>
            <a:prstGeom prst="rect">
              <a:avLst/>
            </a:prstGeom>
            <a:solidFill>
              <a:schemeClr val="bg1"/>
            </a:solidFill>
            <a:ln w="1905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sz="4400" b="1" dirty="0">
                  <a:solidFill>
                    <a:schemeClr val="accent3"/>
                  </a:solidFill>
                </a:rPr>
                <a:t>み</a:t>
              </a:r>
            </a:p>
          </p:txBody>
        </p:sp>
        <p:sp>
          <p:nvSpPr>
            <p:cNvPr id="95" name="正方形/長方形 94">
              <a:extLst>
                <a:ext uri="{FF2B5EF4-FFF2-40B4-BE49-F238E27FC236}">
                  <a16:creationId xmlns:a16="http://schemas.microsoft.com/office/drawing/2014/main" id="{42ACC4A5-BA34-0440-76DD-E02EF88F6CC5}"/>
                </a:ext>
              </a:extLst>
            </p:cNvPr>
            <p:cNvSpPr/>
            <p:nvPr/>
          </p:nvSpPr>
          <p:spPr>
            <a:xfrm>
              <a:off x="2658095" y="1197067"/>
              <a:ext cx="613054" cy="61305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sz="3600" b="1" dirty="0">
                  <a:solidFill>
                    <a:schemeClr val="accent1"/>
                  </a:solidFill>
                </a:rPr>
                <a:t>と</a:t>
              </a:r>
            </a:p>
          </p:txBody>
        </p:sp>
        <p:sp>
          <p:nvSpPr>
            <p:cNvPr id="96" name="正方形/長方形 95">
              <a:extLst>
                <a:ext uri="{FF2B5EF4-FFF2-40B4-BE49-F238E27FC236}">
                  <a16:creationId xmlns:a16="http://schemas.microsoft.com/office/drawing/2014/main" id="{C588A074-621A-907E-663B-E3A54FB01D13}"/>
                </a:ext>
              </a:extLst>
            </p:cNvPr>
            <p:cNvSpPr/>
            <p:nvPr/>
          </p:nvSpPr>
          <p:spPr>
            <a:xfrm>
              <a:off x="3292674" y="1138483"/>
              <a:ext cx="646605" cy="646605"/>
            </a:xfrm>
            <a:prstGeom prst="rect">
              <a:avLst/>
            </a:prstGeom>
            <a:solidFill>
              <a:schemeClr val="bg1"/>
            </a:solidFill>
            <a:ln w="1905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sz="4400" b="1" dirty="0">
                  <a:solidFill>
                    <a:schemeClr val="accent3"/>
                  </a:solidFill>
                </a:rPr>
                <a:t>効</a:t>
              </a:r>
            </a:p>
          </p:txBody>
        </p:sp>
        <p:sp>
          <p:nvSpPr>
            <p:cNvPr id="97" name="正方形/長方形 96">
              <a:extLst>
                <a:ext uri="{FF2B5EF4-FFF2-40B4-BE49-F238E27FC236}">
                  <a16:creationId xmlns:a16="http://schemas.microsoft.com/office/drawing/2014/main" id="{AD501D37-B161-AD4F-1B7D-F037A5A0BBB5}"/>
                </a:ext>
              </a:extLst>
            </p:cNvPr>
            <p:cNvSpPr/>
            <p:nvPr/>
          </p:nvSpPr>
          <p:spPr>
            <a:xfrm>
              <a:off x="3993333" y="1138483"/>
              <a:ext cx="646605" cy="646605"/>
            </a:xfrm>
            <a:prstGeom prst="rect">
              <a:avLst/>
            </a:prstGeom>
            <a:solidFill>
              <a:schemeClr val="bg1"/>
            </a:solidFill>
            <a:ln w="1905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sz="4400" b="1" dirty="0">
                  <a:solidFill>
                    <a:schemeClr val="accent3"/>
                  </a:solidFill>
                </a:rPr>
                <a:t>果</a:t>
              </a:r>
            </a:p>
          </p:txBody>
        </p:sp>
        <p:sp>
          <p:nvSpPr>
            <p:cNvPr id="98" name="正方形/長方形 97">
              <a:extLst>
                <a:ext uri="{FF2B5EF4-FFF2-40B4-BE49-F238E27FC236}">
                  <a16:creationId xmlns:a16="http://schemas.microsoft.com/office/drawing/2014/main" id="{DBA045CE-FDF2-23E9-41C1-828141F353E9}"/>
                </a:ext>
              </a:extLst>
            </p:cNvPr>
            <p:cNvSpPr/>
            <p:nvPr/>
          </p:nvSpPr>
          <p:spPr>
            <a:xfrm>
              <a:off x="3989070" y="495446"/>
              <a:ext cx="613054" cy="61305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sz="3600" b="1" dirty="0">
                  <a:solidFill>
                    <a:schemeClr val="accent1"/>
                  </a:solidFill>
                </a:rPr>
                <a:t>の</a:t>
              </a:r>
            </a:p>
          </p:txBody>
        </p:sp>
      </p:grpSp>
      <p:grpSp>
        <p:nvGrpSpPr>
          <p:cNvPr id="23" name="グループ化 22">
            <a:extLst>
              <a:ext uri="{FF2B5EF4-FFF2-40B4-BE49-F238E27FC236}">
                <a16:creationId xmlns:a16="http://schemas.microsoft.com/office/drawing/2014/main" id="{A2FE7DA6-8EB3-788D-C3C4-698F9161C9F8}"/>
              </a:ext>
            </a:extLst>
          </p:cNvPr>
          <p:cNvGrpSpPr/>
          <p:nvPr/>
        </p:nvGrpSpPr>
        <p:grpSpPr>
          <a:xfrm>
            <a:off x="5122468" y="3260007"/>
            <a:ext cx="1146708" cy="1940311"/>
            <a:chOff x="4631828" y="4487640"/>
            <a:chExt cx="1239842" cy="1940311"/>
          </a:xfrm>
        </p:grpSpPr>
        <p:sp>
          <p:nvSpPr>
            <p:cNvPr id="24" name="四角形: 角を丸くする 23">
              <a:extLst>
                <a:ext uri="{FF2B5EF4-FFF2-40B4-BE49-F238E27FC236}">
                  <a16:creationId xmlns:a16="http://schemas.microsoft.com/office/drawing/2014/main" id="{D417891F-335F-A02B-D65B-B96B4130637E}"/>
                </a:ext>
              </a:extLst>
            </p:cNvPr>
            <p:cNvSpPr/>
            <p:nvPr/>
          </p:nvSpPr>
          <p:spPr>
            <a:xfrm>
              <a:off x="4631828" y="4487640"/>
              <a:ext cx="1239842" cy="972000"/>
            </a:xfrm>
            <a:prstGeom prst="roundRect">
              <a:avLst>
                <a:gd name="adj" fmla="val 6185"/>
              </a:avLst>
            </a:prstGeom>
            <a:solidFill>
              <a:schemeClr val="accent2"/>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lstStyle/>
            <a:p>
              <a:pPr algn="ctr">
                <a:spcAft>
                  <a:spcPts val="300"/>
                </a:spcAft>
              </a:pPr>
              <a:r>
                <a:rPr kumimoji="1" lang="ja-JP" altLang="en-US" sz="1050" b="1" dirty="0">
                  <a:solidFill>
                    <a:schemeClr val="accent1"/>
                  </a:solidFill>
                  <a:latin typeface="+mn-ea"/>
                </a:rPr>
                <a:t>エネルギー・資源</a:t>
              </a:r>
              <a:endParaRPr kumimoji="1" lang="en-US" altLang="ja-JP" sz="1050" b="1" dirty="0">
                <a:solidFill>
                  <a:schemeClr val="accent1"/>
                </a:solidFill>
                <a:latin typeface="+mn-ea"/>
              </a:endParaRPr>
            </a:p>
            <a:p>
              <a:pPr algn="ctr">
                <a:spcAft>
                  <a:spcPts val="300"/>
                </a:spcAft>
              </a:pPr>
              <a:r>
                <a:rPr kumimoji="1" lang="ja-JP" altLang="en-US" sz="1050" b="1" dirty="0">
                  <a:solidFill>
                    <a:schemeClr val="accent1"/>
                  </a:solidFill>
                  <a:latin typeface="+mn-ea"/>
                </a:rPr>
                <a:t>としての活用</a:t>
              </a:r>
            </a:p>
            <a:p>
              <a:r>
                <a:rPr kumimoji="1" lang="ja-JP" altLang="en-US" sz="850" dirty="0">
                  <a:solidFill>
                    <a:schemeClr val="tx1"/>
                  </a:solidFill>
                  <a:latin typeface="+mn-ea"/>
                </a:rPr>
                <a:t>汚水を処理する過程で発生するガスや汚泥をエネルギーや資源として有効利用する。</a:t>
              </a:r>
            </a:p>
          </p:txBody>
        </p:sp>
        <p:cxnSp>
          <p:nvCxnSpPr>
            <p:cNvPr id="26" name="直線コネクタ 25">
              <a:extLst>
                <a:ext uri="{FF2B5EF4-FFF2-40B4-BE49-F238E27FC236}">
                  <a16:creationId xmlns:a16="http://schemas.microsoft.com/office/drawing/2014/main" id="{21D4DEC1-9FBC-F26B-277B-39B62CEB4C1D}"/>
                </a:ext>
              </a:extLst>
            </p:cNvPr>
            <p:cNvCxnSpPr>
              <a:cxnSpLocks/>
            </p:cNvCxnSpPr>
            <p:nvPr/>
          </p:nvCxnSpPr>
          <p:spPr>
            <a:xfrm>
              <a:off x="5262332" y="5459639"/>
              <a:ext cx="0" cy="968312"/>
            </a:xfrm>
            <a:prstGeom prst="line">
              <a:avLst/>
            </a:prstGeom>
            <a:ln w="6350">
              <a:solidFill>
                <a:schemeClr val="accent1"/>
              </a:solidFill>
              <a:tailEnd type="oval" w="sm" len="sm"/>
            </a:ln>
          </p:spPr>
          <p:style>
            <a:lnRef idx="1">
              <a:schemeClr val="accent1"/>
            </a:lnRef>
            <a:fillRef idx="0">
              <a:schemeClr val="accent1"/>
            </a:fillRef>
            <a:effectRef idx="0">
              <a:schemeClr val="accent1"/>
            </a:effectRef>
            <a:fontRef idx="minor">
              <a:schemeClr val="tx1"/>
            </a:fontRef>
          </p:style>
        </p:cxnSp>
      </p:grpSp>
      <p:grpSp>
        <p:nvGrpSpPr>
          <p:cNvPr id="35" name="グループ化 34">
            <a:extLst>
              <a:ext uri="{FF2B5EF4-FFF2-40B4-BE49-F238E27FC236}">
                <a16:creationId xmlns:a16="http://schemas.microsoft.com/office/drawing/2014/main" id="{ECF2C608-C55D-E9A3-B880-5E62A3C8D0BE}"/>
              </a:ext>
            </a:extLst>
          </p:cNvPr>
          <p:cNvGrpSpPr/>
          <p:nvPr/>
        </p:nvGrpSpPr>
        <p:grpSpPr>
          <a:xfrm>
            <a:off x="778255" y="3260007"/>
            <a:ext cx="1146708" cy="2090583"/>
            <a:chOff x="4631829" y="4487640"/>
            <a:chExt cx="1239842" cy="2090583"/>
          </a:xfrm>
        </p:grpSpPr>
        <p:cxnSp>
          <p:nvCxnSpPr>
            <p:cNvPr id="37" name="直線コネクタ 36">
              <a:extLst>
                <a:ext uri="{FF2B5EF4-FFF2-40B4-BE49-F238E27FC236}">
                  <a16:creationId xmlns:a16="http://schemas.microsoft.com/office/drawing/2014/main" id="{17587C59-F9F8-9081-1025-95E1FC04C407}"/>
                </a:ext>
              </a:extLst>
            </p:cNvPr>
            <p:cNvCxnSpPr>
              <a:cxnSpLocks/>
            </p:cNvCxnSpPr>
            <p:nvPr/>
          </p:nvCxnSpPr>
          <p:spPr>
            <a:xfrm>
              <a:off x="5251750" y="5136519"/>
              <a:ext cx="0" cy="1440000"/>
            </a:xfrm>
            <a:prstGeom prst="line">
              <a:avLst/>
            </a:prstGeom>
            <a:ln w="19050">
              <a:solidFill>
                <a:schemeClr val="bg1"/>
              </a:solidFill>
              <a:tailEnd type="oval" w="med" len="med"/>
            </a:ln>
          </p:spPr>
          <p:style>
            <a:lnRef idx="1">
              <a:schemeClr val="accent1"/>
            </a:lnRef>
            <a:fillRef idx="0">
              <a:schemeClr val="accent1"/>
            </a:fillRef>
            <a:effectRef idx="0">
              <a:schemeClr val="accent1"/>
            </a:effectRef>
            <a:fontRef idx="minor">
              <a:schemeClr val="tx1"/>
            </a:fontRef>
          </p:style>
        </p:cxnSp>
        <p:sp>
          <p:nvSpPr>
            <p:cNvPr id="41" name="四角形: 角を丸くする 40">
              <a:extLst>
                <a:ext uri="{FF2B5EF4-FFF2-40B4-BE49-F238E27FC236}">
                  <a16:creationId xmlns:a16="http://schemas.microsoft.com/office/drawing/2014/main" id="{B8232E04-8DA1-D4E1-986A-F1A707F3AB51}"/>
                </a:ext>
              </a:extLst>
            </p:cNvPr>
            <p:cNvSpPr/>
            <p:nvPr/>
          </p:nvSpPr>
          <p:spPr>
            <a:xfrm>
              <a:off x="4631829" y="4487640"/>
              <a:ext cx="1239842" cy="720000"/>
            </a:xfrm>
            <a:prstGeom prst="roundRect">
              <a:avLst>
                <a:gd name="adj" fmla="val 6185"/>
              </a:avLst>
            </a:prstGeom>
            <a:solidFill>
              <a:schemeClr val="accent2"/>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lstStyle/>
            <a:p>
              <a:pPr algn="ctr">
                <a:spcAft>
                  <a:spcPts val="300"/>
                </a:spcAft>
              </a:pPr>
              <a:r>
                <a:rPr kumimoji="1" lang="ja-JP" altLang="en-US" sz="1050" b="1" dirty="0">
                  <a:solidFill>
                    <a:schemeClr val="accent1"/>
                  </a:solidFill>
                  <a:latin typeface="+mn-ea"/>
                </a:rPr>
                <a:t>水の浄化</a:t>
              </a:r>
            </a:p>
            <a:p>
              <a:r>
                <a:rPr kumimoji="1" lang="ja-JP" altLang="en-US" sz="850" spc="-30" dirty="0">
                  <a:solidFill>
                    <a:schemeClr val="tx1"/>
                  </a:solidFill>
                  <a:latin typeface="+mn-ea"/>
                </a:rPr>
                <a:t>川や地下などから水を取り入れ浄化し、生活に必要な浄水を供給する。</a:t>
              </a:r>
            </a:p>
          </p:txBody>
        </p:sp>
        <p:cxnSp>
          <p:nvCxnSpPr>
            <p:cNvPr id="48" name="直線コネクタ 47">
              <a:extLst>
                <a:ext uri="{FF2B5EF4-FFF2-40B4-BE49-F238E27FC236}">
                  <a16:creationId xmlns:a16="http://schemas.microsoft.com/office/drawing/2014/main" id="{BAC8D7D2-6E1F-AD33-E570-508153C0EDC6}"/>
                </a:ext>
              </a:extLst>
            </p:cNvPr>
            <p:cNvCxnSpPr>
              <a:cxnSpLocks/>
            </p:cNvCxnSpPr>
            <p:nvPr/>
          </p:nvCxnSpPr>
          <p:spPr>
            <a:xfrm>
              <a:off x="5251750" y="5210223"/>
              <a:ext cx="0" cy="1368000"/>
            </a:xfrm>
            <a:prstGeom prst="line">
              <a:avLst/>
            </a:prstGeom>
            <a:ln w="6350">
              <a:solidFill>
                <a:schemeClr val="accent1"/>
              </a:solidFill>
              <a:tailEnd type="oval" w="sm" len="sm"/>
            </a:ln>
          </p:spPr>
          <p:style>
            <a:lnRef idx="1">
              <a:schemeClr val="accent1"/>
            </a:lnRef>
            <a:fillRef idx="0">
              <a:schemeClr val="accent1"/>
            </a:fillRef>
            <a:effectRef idx="0">
              <a:schemeClr val="accent1"/>
            </a:effectRef>
            <a:fontRef idx="minor">
              <a:schemeClr val="tx1"/>
            </a:fontRef>
          </p:style>
        </p:cxnSp>
      </p:grpSp>
      <p:grpSp>
        <p:nvGrpSpPr>
          <p:cNvPr id="246" name="グループ化 245">
            <a:extLst>
              <a:ext uri="{FF2B5EF4-FFF2-40B4-BE49-F238E27FC236}">
                <a16:creationId xmlns:a16="http://schemas.microsoft.com/office/drawing/2014/main" id="{2ED75C70-CF7F-6289-F00E-B3D15AB7BB13}"/>
              </a:ext>
            </a:extLst>
          </p:cNvPr>
          <p:cNvGrpSpPr/>
          <p:nvPr/>
        </p:nvGrpSpPr>
        <p:grpSpPr>
          <a:xfrm>
            <a:off x="4940320" y="7569234"/>
            <a:ext cx="938338" cy="942652"/>
            <a:chOff x="4924614" y="7606928"/>
            <a:chExt cx="938338" cy="942652"/>
          </a:xfrm>
        </p:grpSpPr>
        <p:sp>
          <p:nvSpPr>
            <p:cNvPr id="25" name="テキスト ボックス 24">
              <a:extLst>
                <a:ext uri="{FF2B5EF4-FFF2-40B4-BE49-F238E27FC236}">
                  <a16:creationId xmlns:a16="http://schemas.microsoft.com/office/drawing/2014/main" id="{A43DB3AB-720E-466B-5CBA-07F31089BF41}"/>
                </a:ext>
              </a:extLst>
            </p:cNvPr>
            <p:cNvSpPr txBox="1"/>
            <p:nvPr/>
          </p:nvSpPr>
          <p:spPr>
            <a:xfrm>
              <a:off x="4943714" y="7634851"/>
              <a:ext cx="884797" cy="276999"/>
            </a:xfrm>
            <a:prstGeom prst="rect">
              <a:avLst/>
            </a:prstGeom>
            <a:noFill/>
            <a:extLst>
              <a:ext uri="{909E8E84-426E-40DD-AFC4-6F175D3DCCD1}">
                <a14:hiddenFill xmlns:a14="http://schemas.microsoft.com/office/drawing/2010/main">
                  <a:solidFill>
                    <a:srgbClr val="00338D"/>
                  </a:solidFill>
                </a14:hiddenFill>
              </a:ext>
            </a:extLst>
          </p:spPr>
          <p:txBody>
            <a:bodyPr wrap="square">
              <a:spAutoFit/>
            </a:bodyPr>
            <a:lstStyle/>
            <a:p>
              <a:pPr algn="ctr" defTabSz="914400"/>
              <a:r>
                <a:rPr kumimoji="1" lang="ja-JP" altLang="en-US" sz="1200" b="1" dirty="0">
                  <a:solidFill>
                    <a:schemeClr val="bg1"/>
                  </a:solidFill>
                  <a:latin typeface="+mn-ea"/>
                </a:rPr>
                <a:t>カネ</a:t>
              </a:r>
              <a:endParaRPr lang="ja-JP" altLang="en-US" sz="1200" b="1" dirty="0">
                <a:solidFill>
                  <a:schemeClr val="bg1"/>
                </a:solidFill>
                <a:latin typeface="+mn-ea"/>
              </a:endParaRPr>
            </a:p>
          </p:txBody>
        </p:sp>
        <p:grpSp>
          <p:nvGrpSpPr>
            <p:cNvPr id="76" name="グループ化 75">
              <a:extLst>
                <a:ext uri="{FF2B5EF4-FFF2-40B4-BE49-F238E27FC236}">
                  <a16:creationId xmlns:a16="http://schemas.microsoft.com/office/drawing/2014/main" id="{A3E4593F-5C72-107C-7FC3-18FE6EFFE88E}"/>
                </a:ext>
              </a:extLst>
            </p:cNvPr>
            <p:cNvGrpSpPr/>
            <p:nvPr/>
          </p:nvGrpSpPr>
          <p:grpSpPr>
            <a:xfrm>
              <a:off x="5176189" y="7982138"/>
              <a:ext cx="407665" cy="309363"/>
              <a:chOff x="5206761" y="7949839"/>
              <a:chExt cx="407665" cy="309363"/>
            </a:xfrm>
          </p:grpSpPr>
          <p:sp>
            <p:nvSpPr>
              <p:cNvPr id="77" name="フリーフォーム: 図形 76">
                <a:extLst>
                  <a:ext uri="{FF2B5EF4-FFF2-40B4-BE49-F238E27FC236}">
                    <a16:creationId xmlns:a16="http://schemas.microsoft.com/office/drawing/2014/main" id="{B37F823B-E9AC-789E-42E4-EB6A2848D5D9}"/>
                  </a:ext>
                </a:extLst>
              </p:cNvPr>
              <p:cNvSpPr/>
              <p:nvPr/>
            </p:nvSpPr>
            <p:spPr>
              <a:xfrm>
                <a:off x="5221923" y="8158993"/>
                <a:ext cx="134650" cy="41770"/>
              </a:xfrm>
              <a:custGeom>
                <a:avLst/>
                <a:gdLst>
                  <a:gd name="connsiteX0" fmla="*/ 156848 w 156848"/>
                  <a:gd name="connsiteY0" fmla="*/ 47136 h 48656"/>
                  <a:gd name="connsiteX1" fmla="*/ 125619 w 156848"/>
                  <a:gd name="connsiteY1" fmla="*/ 48657 h 48656"/>
                  <a:gd name="connsiteX2" fmla="*/ 0 w 156848"/>
                  <a:gd name="connsiteY2" fmla="*/ 0 h 48656"/>
                </a:gdLst>
                <a:ahLst/>
                <a:cxnLst>
                  <a:cxn ang="0">
                    <a:pos x="connsiteX0" y="connsiteY0"/>
                  </a:cxn>
                  <a:cxn ang="0">
                    <a:pos x="connsiteX1" y="connsiteY1"/>
                  </a:cxn>
                  <a:cxn ang="0">
                    <a:pos x="connsiteX2" y="connsiteY2"/>
                  </a:cxn>
                </a:cxnLst>
                <a:rect l="l" t="t" r="r" b="b"/>
                <a:pathLst>
                  <a:path w="156848" h="48656">
                    <a:moveTo>
                      <a:pt x="156848" y="47136"/>
                    </a:moveTo>
                    <a:cubicBezTo>
                      <a:pt x="146907" y="48072"/>
                      <a:pt x="136380" y="48657"/>
                      <a:pt x="125619" y="48657"/>
                    </a:cubicBezTo>
                    <a:cubicBezTo>
                      <a:pt x="56260" y="48657"/>
                      <a:pt x="0" y="26902"/>
                      <a:pt x="0" y="0"/>
                    </a:cubicBezTo>
                  </a:path>
                </a:pathLst>
              </a:custGeom>
              <a:noFill/>
              <a:ln w="12700" cap="rnd">
                <a:solidFill>
                  <a:schemeClr val="bg1"/>
                </a:solidFill>
                <a:prstDash val="solid"/>
                <a:round/>
              </a:ln>
            </p:spPr>
            <p:txBody>
              <a:bodyPr rtlCol="0" anchor="ctr"/>
              <a:lstStyle/>
              <a:p>
                <a:endParaRPr lang="ja-JP" altLang="en-US">
                  <a:latin typeface="+mn-ea"/>
                </a:endParaRPr>
              </a:p>
            </p:txBody>
          </p:sp>
          <p:sp>
            <p:nvSpPr>
              <p:cNvPr id="78" name="フリーフォーム: 図形 77">
                <a:extLst>
                  <a:ext uri="{FF2B5EF4-FFF2-40B4-BE49-F238E27FC236}">
                    <a16:creationId xmlns:a16="http://schemas.microsoft.com/office/drawing/2014/main" id="{62C940C2-2B6F-CB16-D8AB-8F5319679CAE}"/>
                  </a:ext>
                </a:extLst>
              </p:cNvPr>
              <p:cNvSpPr/>
              <p:nvPr/>
            </p:nvSpPr>
            <p:spPr>
              <a:xfrm>
                <a:off x="5222023" y="8158993"/>
                <a:ext cx="139871" cy="72797"/>
              </a:xfrm>
              <a:custGeom>
                <a:avLst/>
                <a:gdLst>
                  <a:gd name="connsiteX0" fmla="*/ 0 w 162930"/>
                  <a:gd name="connsiteY0" fmla="*/ 0 h 84798"/>
                  <a:gd name="connsiteX1" fmla="*/ 0 w 162930"/>
                  <a:gd name="connsiteY1" fmla="*/ 36142 h 84798"/>
                  <a:gd name="connsiteX2" fmla="*/ 125619 w 162930"/>
                  <a:gd name="connsiteY2" fmla="*/ 84799 h 84798"/>
                  <a:gd name="connsiteX3" fmla="*/ 162931 w 162930"/>
                  <a:gd name="connsiteY3" fmla="*/ 82576 h 84798"/>
                </a:gdLst>
                <a:ahLst/>
                <a:cxnLst>
                  <a:cxn ang="0">
                    <a:pos x="connsiteX0" y="connsiteY0"/>
                  </a:cxn>
                  <a:cxn ang="0">
                    <a:pos x="connsiteX1" y="connsiteY1"/>
                  </a:cxn>
                  <a:cxn ang="0">
                    <a:pos x="connsiteX2" y="connsiteY2"/>
                  </a:cxn>
                  <a:cxn ang="0">
                    <a:pos x="connsiteX3" y="connsiteY3"/>
                  </a:cxn>
                </a:cxnLst>
                <a:rect l="l" t="t" r="r" b="b"/>
                <a:pathLst>
                  <a:path w="162930" h="84798">
                    <a:moveTo>
                      <a:pt x="0" y="0"/>
                    </a:moveTo>
                    <a:lnTo>
                      <a:pt x="0" y="36142"/>
                    </a:lnTo>
                    <a:cubicBezTo>
                      <a:pt x="0" y="63043"/>
                      <a:pt x="56260" y="84799"/>
                      <a:pt x="125619" y="84799"/>
                    </a:cubicBezTo>
                    <a:cubicBezTo>
                      <a:pt x="138602" y="84799"/>
                      <a:pt x="151117" y="83980"/>
                      <a:pt x="162931" y="82576"/>
                    </a:cubicBezTo>
                  </a:path>
                </a:pathLst>
              </a:custGeom>
              <a:noFill/>
              <a:ln w="12700" cap="rnd">
                <a:solidFill>
                  <a:schemeClr val="bg1"/>
                </a:solidFill>
                <a:prstDash val="solid"/>
                <a:round/>
              </a:ln>
            </p:spPr>
            <p:txBody>
              <a:bodyPr rtlCol="0" anchor="ctr"/>
              <a:lstStyle/>
              <a:p>
                <a:endParaRPr lang="ja-JP" altLang="en-US">
                  <a:latin typeface="+mn-ea"/>
                </a:endParaRPr>
              </a:p>
            </p:txBody>
          </p:sp>
          <p:sp>
            <p:nvSpPr>
              <p:cNvPr id="79" name="フリーフォーム: 図形 78">
                <a:extLst>
                  <a:ext uri="{FF2B5EF4-FFF2-40B4-BE49-F238E27FC236}">
                    <a16:creationId xmlns:a16="http://schemas.microsoft.com/office/drawing/2014/main" id="{FA5C9647-B562-DE84-84FA-A3EA4C1DEB49}"/>
                  </a:ext>
                </a:extLst>
              </p:cNvPr>
              <p:cNvSpPr/>
              <p:nvPr/>
            </p:nvSpPr>
            <p:spPr>
              <a:xfrm>
                <a:off x="5206761" y="8060491"/>
                <a:ext cx="171701" cy="58840"/>
              </a:xfrm>
              <a:custGeom>
                <a:avLst/>
                <a:gdLst>
                  <a:gd name="connsiteX0" fmla="*/ 200008 w 200008"/>
                  <a:gd name="connsiteY0" fmla="*/ 59067 h 68540"/>
                  <a:gd name="connsiteX1" fmla="*/ 125619 w 200008"/>
                  <a:gd name="connsiteY1" fmla="*/ 68541 h 68540"/>
                  <a:gd name="connsiteX2" fmla="*/ 0 w 200008"/>
                  <a:gd name="connsiteY2" fmla="*/ 19884 h 68540"/>
                  <a:gd name="connsiteX3" fmla="*/ 7486 w 200008"/>
                  <a:gd name="connsiteY3" fmla="*/ 3275 h 68540"/>
                  <a:gd name="connsiteX4" fmla="*/ 10878 w 200008"/>
                  <a:gd name="connsiteY4" fmla="*/ 0 h 68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008" h="68540">
                    <a:moveTo>
                      <a:pt x="200008" y="59067"/>
                    </a:moveTo>
                    <a:cubicBezTo>
                      <a:pt x="179189" y="65032"/>
                      <a:pt x="153457" y="68541"/>
                      <a:pt x="125619" y="68541"/>
                    </a:cubicBezTo>
                    <a:cubicBezTo>
                      <a:pt x="56260" y="68541"/>
                      <a:pt x="0" y="46786"/>
                      <a:pt x="0" y="19884"/>
                    </a:cubicBezTo>
                    <a:cubicBezTo>
                      <a:pt x="0" y="14036"/>
                      <a:pt x="2690" y="8538"/>
                      <a:pt x="7486" y="3275"/>
                    </a:cubicBezTo>
                    <a:cubicBezTo>
                      <a:pt x="8538" y="2105"/>
                      <a:pt x="9708" y="1053"/>
                      <a:pt x="10878" y="0"/>
                    </a:cubicBezTo>
                  </a:path>
                </a:pathLst>
              </a:custGeom>
              <a:noFill/>
              <a:ln w="12700" cap="rnd">
                <a:solidFill>
                  <a:schemeClr val="bg1"/>
                </a:solidFill>
                <a:prstDash val="solid"/>
                <a:round/>
              </a:ln>
            </p:spPr>
            <p:txBody>
              <a:bodyPr rtlCol="0" anchor="ctr"/>
              <a:lstStyle/>
              <a:p>
                <a:endParaRPr lang="ja-JP" altLang="en-US">
                  <a:latin typeface="+mn-ea"/>
                </a:endParaRPr>
              </a:p>
            </p:txBody>
          </p:sp>
          <p:sp>
            <p:nvSpPr>
              <p:cNvPr id="80" name="フリーフォーム: 図形 79">
                <a:extLst>
                  <a:ext uri="{FF2B5EF4-FFF2-40B4-BE49-F238E27FC236}">
                    <a16:creationId xmlns:a16="http://schemas.microsoft.com/office/drawing/2014/main" id="{43ED1D25-6232-B9F6-E4B7-3E58D5943927}"/>
                  </a:ext>
                </a:extLst>
              </p:cNvPr>
              <p:cNvSpPr/>
              <p:nvPr/>
            </p:nvSpPr>
            <p:spPr>
              <a:xfrm>
                <a:off x="5206761" y="8077560"/>
                <a:ext cx="167785" cy="72797"/>
              </a:xfrm>
              <a:custGeom>
                <a:avLst/>
                <a:gdLst>
                  <a:gd name="connsiteX0" fmla="*/ 0 w 195446"/>
                  <a:gd name="connsiteY0" fmla="*/ 0 h 84798"/>
                  <a:gd name="connsiteX1" fmla="*/ 0 w 195446"/>
                  <a:gd name="connsiteY1" fmla="*/ 36142 h 84798"/>
                  <a:gd name="connsiteX2" fmla="*/ 125619 w 195446"/>
                  <a:gd name="connsiteY2" fmla="*/ 84799 h 84798"/>
                  <a:gd name="connsiteX3" fmla="*/ 195447 w 195446"/>
                  <a:gd name="connsiteY3" fmla="*/ 76611 h 84798"/>
                </a:gdLst>
                <a:ahLst/>
                <a:cxnLst>
                  <a:cxn ang="0">
                    <a:pos x="connsiteX0" y="connsiteY0"/>
                  </a:cxn>
                  <a:cxn ang="0">
                    <a:pos x="connsiteX1" y="connsiteY1"/>
                  </a:cxn>
                  <a:cxn ang="0">
                    <a:pos x="connsiteX2" y="connsiteY2"/>
                  </a:cxn>
                  <a:cxn ang="0">
                    <a:pos x="connsiteX3" y="connsiteY3"/>
                  </a:cxn>
                </a:cxnLst>
                <a:rect l="l" t="t" r="r" b="b"/>
                <a:pathLst>
                  <a:path w="195446" h="84798">
                    <a:moveTo>
                      <a:pt x="0" y="0"/>
                    </a:moveTo>
                    <a:lnTo>
                      <a:pt x="0" y="36142"/>
                    </a:lnTo>
                    <a:cubicBezTo>
                      <a:pt x="0" y="63043"/>
                      <a:pt x="56260" y="84799"/>
                      <a:pt x="125619" y="84799"/>
                    </a:cubicBezTo>
                    <a:cubicBezTo>
                      <a:pt x="151468" y="84799"/>
                      <a:pt x="175446" y="81758"/>
                      <a:pt x="195447" y="76611"/>
                    </a:cubicBezTo>
                  </a:path>
                </a:pathLst>
              </a:custGeom>
              <a:noFill/>
              <a:ln w="12700" cap="rnd">
                <a:solidFill>
                  <a:schemeClr val="bg1"/>
                </a:solidFill>
                <a:prstDash val="solid"/>
                <a:round/>
              </a:ln>
            </p:spPr>
            <p:txBody>
              <a:bodyPr rtlCol="0" anchor="ctr"/>
              <a:lstStyle/>
              <a:p>
                <a:endParaRPr lang="ja-JP" altLang="en-US">
                  <a:latin typeface="+mn-ea"/>
                </a:endParaRPr>
              </a:p>
            </p:txBody>
          </p:sp>
          <p:sp>
            <p:nvSpPr>
              <p:cNvPr id="81" name="フリーフォーム: 図形 80">
                <a:extLst>
                  <a:ext uri="{FF2B5EF4-FFF2-40B4-BE49-F238E27FC236}">
                    <a16:creationId xmlns:a16="http://schemas.microsoft.com/office/drawing/2014/main" id="{812A6647-DB3B-3E90-3AB8-401D666E8E5F}"/>
                  </a:ext>
                </a:extLst>
              </p:cNvPr>
              <p:cNvSpPr/>
              <p:nvPr/>
            </p:nvSpPr>
            <p:spPr>
              <a:xfrm>
                <a:off x="5222023" y="7949839"/>
                <a:ext cx="215581" cy="83540"/>
              </a:xfrm>
              <a:custGeom>
                <a:avLst/>
                <a:gdLst>
                  <a:gd name="connsiteX0" fmla="*/ 251121 w 251121"/>
                  <a:gd name="connsiteY0" fmla="*/ 48657 h 97313"/>
                  <a:gd name="connsiteX1" fmla="*/ 125502 w 251121"/>
                  <a:gd name="connsiteY1" fmla="*/ 97314 h 97313"/>
                  <a:gd name="connsiteX2" fmla="*/ 0 w 251121"/>
                  <a:gd name="connsiteY2" fmla="*/ 48657 h 97313"/>
                  <a:gd name="connsiteX3" fmla="*/ 125502 w 251121"/>
                  <a:gd name="connsiteY3" fmla="*/ 0 h 97313"/>
                  <a:gd name="connsiteX4" fmla="*/ 251121 w 251121"/>
                  <a:gd name="connsiteY4" fmla="*/ 48657 h 97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121" h="97313">
                    <a:moveTo>
                      <a:pt x="251121" y="48657"/>
                    </a:moveTo>
                    <a:cubicBezTo>
                      <a:pt x="251121" y="75559"/>
                      <a:pt x="194862" y="97314"/>
                      <a:pt x="125502" y="97314"/>
                    </a:cubicBezTo>
                    <a:cubicBezTo>
                      <a:pt x="56143" y="97314"/>
                      <a:pt x="0" y="75559"/>
                      <a:pt x="0" y="48657"/>
                    </a:cubicBezTo>
                    <a:cubicBezTo>
                      <a:pt x="0" y="21755"/>
                      <a:pt x="56143" y="0"/>
                      <a:pt x="125502" y="0"/>
                    </a:cubicBezTo>
                    <a:cubicBezTo>
                      <a:pt x="194862" y="0"/>
                      <a:pt x="251121" y="21755"/>
                      <a:pt x="251121" y="48657"/>
                    </a:cubicBezTo>
                    <a:close/>
                  </a:path>
                </a:pathLst>
              </a:custGeom>
              <a:noFill/>
              <a:ln w="12700" cap="rnd">
                <a:solidFill>
                  <a:schemeClr val="bg1"/>
                </a:solidFill>
                <a:prstDash val="solid"/>
                <a:round/>
              </a:ln>
            </p:spPr>
            <p:txBody>
              <a:bodyPr rtlCol="0" anchor="ctr"/>
              <a:lstStyle/>
              <a:p>
                <a:endParaRPr lang="ja-JP" altLang="en-US">
                  <a:latin typeface="+mn-ea"/>
                </a:endParaRPr>
              </a:p>
            </p:txBody>
          </p:sp>
          <p:sp>
            <p:nvSpPr>
              <p:cNvPr id="82" name="フリーフォーム: 図形 81">
                <a:extLst>
                  <a:ext uri="{FF2B5EF4-FFF2-40B4-BE49-F238E27FC236}">
                    <a16:creationId xmlns:a16="http://schemas.microsoft.com/office/drawing/2014/main" id="{E66CDB11-D351-97C9-1C8E-0EA78C5C142D}"/>
                  </a:ext>
                </a:extLst>
              </p:cNvPr>
              <p:cNvSpPr/>
              <p:nvPr/>
            </p:nvSpPr>
            <p:spPr>
              <a:xfrm>
                <a:off x="5222023" y="7991609"/>
                <a:ext cx="215681" cy="72797"/>
              </a:xfrm>
              <a:custGeom>
                <a:avLst/>
                <a:gdLst>
                  <a:gd name="connsiteX0" fmla="*/ 0 w 251238"/>
                  <a:gd name="connsiteY0" fmla="*/ 0 h 84798"/>
                  <a:gd name="connsiteX1" fmla="*/ 0 w 251238"/>
                  <a:gd name="connsiteY1" fmla="*/ 36142 h 84798"/>
                  <a:gd name="connsiteX2" fmla="*/ 125619 w 251238"/>
                  <a:gd name="connsiteY2" fmla="*/ 84799 h 84798"/>
                  <a:gd name="connsiteX3" fmla="*/ 251238 w 251238"/>
                  <a:gd name="connsiteY3" fmla="*/ 36142 h 84798"/>
                  <a:gd name="connsiteX4" fmla="*/ 251238 w 251238"/>
                  <a:gd name="connsiteY4" fmla="*/ 0 h 84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238" h="84798">
                    <a:moveTo>
                      <a:pt x="0" y="0"/>
                    </a:moveTo>
                    <a:lnTo>
                      <a:pt x="0" y="36142"/>
                    </a:lnTo>
                    <a:cubicBezTo>
                      <a:pt x="0" y="63043"/>
                      <a:pt x="56260" y="84799"/>
                      <a:pt x="125619" y="84799"/>
                    </a:cubicBezTo>
                    <a:cubicBezTo>
                      <a:pt x="194979" y="84799"/>
                      <a:pt x="251238" y="63043"/>
                      <a:pt x="251238" y="36142"/>
                    </a:cubicBezTo>
                    <a:lnTo>
                      <a:pt x="251238" y="0"/>
                    </a:lnTo>
                  </a:path>
                </a:pathLst>
              </a:custGeom>
              <a:noFill/>
              <a:ln w="12700" cap="rnd">
                <a:solidFill>
                  <a:schemeClr val="bg1"/>
                </a:solidFill>
                <a:prstDash val="solid"/>
                <a:round/>
              </a:ln>
            </p:spPr>
            <p:txBody>
              <a:bodyPr rtlCol="0" anchor="ctr"/>
              <a:lstStyle/>
              <a:p>
                <a:endParaRPr lang="ja-JP" altLang="en-US">
                  <a:latin typeface="+mn-ea"/>
                </a:endParaRPr>
              </a:p>
            </p:txBody>
          </p:sp>
          <p:sp>
            <p:nvSpPr>
              <p:cNvPr id="83" name="フリーフォーム: 図形 82">
                <a:extLst>
                  <a:ext uri="{FF2B5EF4-FFF2-40B4-BE49-F238E27FC236}">
                    <a16:creationId xmlns:a16="http://schemas.microsoft.com/office/drawing/2014/main" id="{D1A3711F-87D9-59F2-407B-76B08F666657}"/>
                  </a:ext>
                </a:extLst>
              </p:cNvPr>
              <p:cNvSpPr/>
              <p:nvPr/>
            </p:nvSpPr>
            <p:spPr>
              <a:xfrm>
                <a:off x="5383483" y="8169335"/>
                <a:ext cx="215681" cy="58840"/>
              </a:xfrm>
              <a:custGeom>
                <a:avLst/>
                <a:gdLst>
                  <a:gd name="connsiteX0" fmla="*/ 251238 w 251238"/>
                  <a:gd name="connsiteY0" fmla="*/ 19884 h 68540"/>
                  <a:gd name="connsiteX1" fmla="*/ 125619 w 251238"/>
                  <a:gd name="connsiteY1" fmla="*/ 68541 h 68540"/>
                  <a:gd name="connsiteX2" fmla="*/ 0 w 251238"/>
                  <a:gd name="connsiteY2" fmla="*/ 19884 h 68540"/>
                  <a:gd name="connsiteX3" fmla="*/ 7486 w 251238"/>
                  <a:gd name="connsiteY3" fmla="*/ 3275 h 68540"/>
                  <a:gd name="connsiteX4" fmla="*/ 10878 w 251238"/>
                  <a:gd name="connsiteY4" fmla="*/ 0 h 68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238" h="68540">
                    <a:moveTo>
                      <a:pt x="251238" y="19884"/>
                    </a:moveTo>
                    <a:cubicBezTo>
                      <a:pt x="251238" y="46786"/>
                      <a:pt x="194979" y="68541"/>
                      <a:pt x="125619" y="68541"/>
                    </a:cubicBezTo>
                    <a:cubicBezTo>
                      <a:pt x="56260" y="68541"/>
                      <a:pt x="0" y="46786"/>
                      <a:pt x="0" y="19884"/>
                    </a:cubicBezTo>
                    <a:cubicBezTo>
                      <a:pt x="0" y="14036"/>
                      <a:pt x="2690" y="8538"/>
                      <a:pt x="7486" y="3275"/>
                    </a:cubicBezTo>
                    <a:cubicBezTo>
                      <a:pt x="8538" y="2105"/>
                      <a:pt x="9708" y="1053"/>
                      <a:pt x="10878" y="0"/>
                    </a:cubicBezTo>
                  </a:path>
                </a:pathLst>
              </a:custGeom>
              <a:noFill/>
              <a:ln w="12700" cap="rnd">
                <a:solidFill>
                  <a:schemeClr val="bg1"/>
                </a:solidFill>
                <a:prstDash val="solid"/>
                <a:round/>
              </a:ln>
            </p:spPr>
            <p:txBody>
              <a:bodyPr rtlCol="0" anchor="ctr"/>
              <a:lstStyle/>
              <a:p>
                <a:endParaRPr lang="ja-JP" altLang="en-US">
                  <a:latin typeface="+mn-ea"/>
                </a:endParaRPr>
              </a:p>
            </p:txBody>
          </p:sp>
          <p:sp>
            <p:nvSpPr>
              <p:cNvPr id="84" name="フリーフォーム: 図形 83">
                <a:extLst>
                  <a:ext uri="{FF2B5EF4-FFF2-40B4-BE49-F238E27FC236}">
                    <a16:creationId xmlns:a16="http://schemas.microsoft.com/office/drawing/2014/main" id="{1BF38F5E-961E-F359-B637-5EB1D0C1F179}"/>
                  </a:ext>
                </a:extLst>
              </p:cNvPr>
              <p:cNvSpPr/>
              <p:nvPr/>
            </p:nvSpPr>
            <p:spPr>
              <a:xfrm>
                <a:off x="5383583" y="8186405"/>
                <a:ext cx="215681" cy="72797"/>
              </a:xfrm>
              <a:custGeom>
                <a:avLst/>
                <a:gdLst>
                  <a:gd name="connsiteX0" fmla="*/ 0 w 251238"/>
                  <a:gd name="connsiteY0" fmla="*/ 0 h 84798"/>
                  <a:gd name="connsiteX1" fmla="*/ 0 w 251238"/>
                  <a:gd name="connsiteY1" fmla="*/ 36142 h 84798"/>
                  <a:gd name="connsiteX2" fmla="*/ 125619 w 251238"/>
                  <a:gd name="connsiteY2" fmla="*/ 84799 h 84798"/>
                  <a:gd name="connsiteX3" fmla="*/ 251238 w 251238"/>
                  <a:gd name="connsiteY3" fmla="*/ 36142 h 84798"/>
                  <a:gd name="connsiteX4" fmla="*/ 251238 w 251238"/>
                  <a:gd name="connsiteY4" fmla="*/ 0 h 84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238" h="84798">
                    <a:moveTo>
                      <a:pt x="0" y="0"/>
                    </a:moveTo>
                    <a:lnTo>
                      <a:pt x="0" y="36142"/>
                    </a:lnTo>
                    <a:cubicBezTo>
                      <a:pt x="0" y="63043"/>
                      <a:pt x="56260" y="84799"/>
                      <a:pt x="125619" y="84799"/>
                    </a:cubicBezTo>
                    <a:cubicBezTo>
                      <a:pt x="194979" y="84799"/>
                      <a:pt x="251238" y="63043"/>
                      <a:pt x="251238" y="36142"/>
                    </a:cubicBezTo>
                    <a:lnTo>
                      <a:pt x="251238" y="0"/>
                    </a:lnTo>
                  </a:path>
                </a:pathLst>
              </a:custGeom>
              <a:noFill/>
              <a:ln w="12700" cap="rnd">
                <a:solidFill>
                  <a:schemeClr val="bg1"/>
                </a:solidFill>
                <a:prstDash val="solid"/>
                <a:round/>
              </a:ln>
            </p:spPr>
            <p:txBody>
              <a:bodyPr rtlCol="0" anchor="ctr"/>
              <a:lstStyle/>
              <a:p>
                <a:endParaRPr lang="ja-JP" altLang="en-US">
                  <a:latin typeface="+mn-ea"/>
                </a:endParaRPr>
              </a:p>
            </p:txBody>
          </p:sp>
          <p:sp>
            <p:nvSpPr>
              <p:cNvPr id="85" name="フリーフォーム: 図形 84">
                <a:extLst>
                  <a:ext uri="{FF2B5EF4-FFF2-40B4-BE49-F238E27FC236}">
                    <a16:creationId xmlns:a16="http://schemas.microsoft.com/office/drawing/2014/main" id="{EE1CFC20-1A99-6EBA-23E0-C53AA27A782D}"/>
                  </a:ext>
                </a:extLst>
              </p:cNvPr>
              <p:cNvSpPr/>
              <p:nvPr/>
            </p:nvSpPr>
            <p:spPr>
              <a:xfrm>
                <a:off x="5398644" y="8058683"/>
                <a:ext cx="215681" cy="83540"/>
              </a:xfrm>
              <a:custGeom>
                <a:avLst/>
                <a:gdLst>
                  <a:gd name="connsiteX0" fmla="*/ 251238 w 251238"/>
                  <a:gd name="connsiteY0" fmla="*/ 48657 h 97313"/>
                  <a:gd name="connsiteX1" fmla="*/ 125619 w 251238"/>
                  <a:gd name="connsiteY1" fmla="*/ 97314 h 97313"/>
                  <a:gd name="connsiteX2" fmla="*/ 0 w 251238"/>
                  <a:gd name="connsiteY2" fmla="*/ 48657 h 97313"/>
                  <a:gd name="connsiteX3" fmla="*/ 125619 w 251238"/>
                  <a:gd name="connsiteY3" fmla="*/ 0 h 97313"/>
                  <a:gd name="connsiteX4" fmla="*/ 251238 w 251238"/>
                  <a:gd name="connsiteY4" fmla="*/ 48657 h 97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238" h="97313">
                    <a:moveTo>
                      <a:pt x="251238" y="48657"/>
                    </a:moveTo>
                    <a:cubicBezTo>
                      <a:pt x="251238" y="75559"/>
                      <a:pt x="194979" y="97314"/>
                      <a:pt x="125619" y="97314"/>
                    </a:cubicBezTo>
                    <a:cubicBezTo>
                      <a:pt x="56260" y="97314"/>
                      <a:pt x="0" y="75559"/>
                      <a:pt x="0" y="48657"/>
                    </a:cubicBezTo>
                    <a:cubicBezTo>
                      <a:pt x="0" y="21755"/>
                      <a:pt x="56260" y="0"/>
                      <a:pt x="125619" y="0"/>
                    </a:cubicBezTo>
                    <a:cubicBezTo>
                      <a:pt x="194979" y="0"/>
                      <a:pt x="251238" y="21755"/>
                      <a:pt x="251238" y="48657"/>
                    </a:cubicBezTo>
                    <a:close/>
                  </a:path>
                </a:pathLst>
              </a:custGeom>
              <a:noFill/>
              <a:ln w="12700" cap="rnd">
                <a:solidFill>
                  <a:schemeClr val="bg1"/>
                </a:solidFill>
                <a:prstDash val="solid"/>
                <a:round/>
              </a:ln>
            </p:spPr>
            <p:txBody>
              <a:bodyPr rtlCol="0" anchor="ctr"/>
              <a:lstStyle/>
              <a:p>
                <a:endParaRPr lang="ja-JP" altLang="en-US">
                  <a:latin typeface="+mn-ea"/>
                </a:endParaRPr>
              </a:p>
            </p:txBody>
          </p:sp>
          <p:sp>
            <p:nvSpPr>
              <p:cNvPr id="86" name="フリーフォーム: 図形 85">
                <a:extLst>
                  <a:ext uri="{FF2B5EF4-FFF2-40B4-BE49-F238E27FC236}">
                    <a16:creationId xmlns:a16="http://schemas.microsoft.com/office/drawing/2014/main" id="{DBC6C5D1-0D10-46C6-7791-DE347157A972}"/>
                  </a:ext>
                </a:extLst>
              </p:cNvPr>
              <p:cNvSpPr/>
              <p:nvPr/>
            </p:nvSpPr>
            <p:spPr>
              <a:xfrm>
                <a:off x="5398745" y="8100454"/>
                <a:ext cx="215681" cy="72797"/>
              </a:xfrm>
              <a:custGeom>
                <a:avLst/>
                <a:gdLst>
                  <a:gd name="connsiteX0" fmla="*/ 0 w 251238"/>
                  <a:gd name="connsiteY0" fmla="*/ 0 h 84798"/>
                  <a:gd name="connsiteX1" fmla="*/ 0 w 251238"/>
                  <a:gd name="connsiteY1" fmla="*/ 36142 h 84798"/>
                  <a:gd name="connsiteX2" fmla="*/ 125619 w 251238"/>
                  <a:gd name="connsiteY2" fmla="*/ 84799 h 84798"/>
                  <a:gd name="connsiteX3" fmla="*/ 251238 w 251238"/>
                  <a:gd name="connsiteY3" fmla="*/ 36142 h 84798"/>
                  <a:gd name="connsiteX4" fmla="*/ 251238 w 251238"/>
                  <a:gd name="connsiteY4" fmla="*/ 0 h 84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238" h="84798">
                    <a:moveTo>
                      <a:pt x="0" y="0"/>
                    </a:moveTo>
                    <a:lnTo>
                      <a:pt x="0" y="36142"/>
                    </a:lnTo>
                    <a:cubicBezTo>
                      <a:pt x="0" y="63043"/>
                      <a:pt x="56260" y="84799"/>
                      <a:pt x="125619" y="84799"/>
                    </a:cubicBezTo>
                    <a:cubicBezTo>
                      <a:pt x="194979" y="84799"/>
                      <a:pt x="251238" y="63043"/>
                      <a:pt x="251238" y="36142"/>
                    </a:cubicBezTo>
                    <a:lnTo>
                      <a:pt x="251238" y="0"/>
                    </a:lnTo>
                  </a:path>
                </a:pathLst>
              </a:custGeom>
              <a:noFill/>
              <a:ln w="12700" cap="rnd">
                <a:solidFill>
                  <a:schemeClr val="bg1"/>
                </a:solidFill>
                <a:prstDash val="solid"/>
                <a:round/>
              </a:ln>
            </p:spPr>
            <p:txBody>
              <a:bodyPr rtlCol="0" anchor="ctr"/>
              <a:lstStyle/>
              <a:p>
                <a:endParaRPr lang="ja-JP" altLang="en-US" dirty="0">
                  <a:latin typeface="+mn-ea"/>
                </a:endParaRPr>
              </a:p>
            </p:txBody>
          </p:sp>
        </p:grpSp>
        <p:grpSp>
          <p:nvGrpSpPr>
            <p:cNvPr id="181" name="グループ化 180">
              <a:extLst>
                <a:ext uri="{FF2B5EF4-FFF2-40B4-BE49-F238E27FC236}">
                  <a16:creationId xmlns:a16="http://schemas.microsoft.com/office/drawing/2014/main" id="{6D895432-DB85-C4A0-FE60-3DF5E7C64DE3}"/>
                </a:ext>
              </a:extLst>
            </p:cNvPr>
            <p:cNvGrpSpPr/>
            <p:nvPr/>
          </p:nvGrpSpPr>
          <p:grpSpPr>
            <a:xfrm>
              <a:off x="4924614" y="7606928"/>
              <a:ext cx="938338" cy="942652"/>
              <a:chOff x="4931765" y="7404019"/>
              <a:chExt cx="896980" cy="901104"/>
            </a:xfrm>
          </p:grpSpPr>
          <p:sp>
            <p:nvSpPr>
              <p:cNvPr id="232" name="楕円 231">
                <a:extLst>
                  <a:ext uri="{FF2B5EF4-FFF2-40B4-BE49-F238E27FC236}">
                    <a16:creationId xmlns:a16="http://schemas.microsoft.com/office/drawing/2014/main" id="{EEE394AA-C961-A4FF-F74A-BD8A74F8263C}"/>
                  </a:ext>
                </a:extLst>
              </p:cNvPr>
              <p:cNvSpPr/>
              <p:nvPr/>
            </p:nvSpPr>
            <p:spPr>
              <a:xfrm>
                <a:off x="4931765" y="7408147"/>
                <a:ext cx="896980" cy="896976"/>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mn-ea"/>
                </a:endParaRPr>
              </a:p>
            </p:txBody>
          </p:sp>
          <p:sp>
            <p:nvSpPr>
              <p:cNvPr id="233" name="フリーフォーム: 図形 232">
                <a:extLst>
                  <a:ext uri="{FF2B5EF4-FFF2-40B4-BE49-F238E27FC236}">
                    <a16:creationId xmlns:a16="http://schemas.microsoft.com/office/drawing/2014/main" id="{5C2A6BD8-FD24-61D3-9347-21D98676B9E8}"/>
                  </a:ext>
                </a:extLst>
              </p:cNvPr>
              <p:cNvSpPr/>
              <p:nvPr/>
            </p:nvSpPr>
            <p:spPr>
              <a:xfrm>
                <a:off x="4949238" y="7404019"/>
                <a:ext cx="861566" cy="330414"/>
              </a:xfrm>
              <a:custGeom>
                <a:avLst/>
                <a:gdLst>
                  <a:gd name="connsiteX0" fmla="*/ 430783 w 861566"/>
                  <a:gd name="connsiteY0" fmla="*/ 0 h 330414"/>
                  <a:gd name="connsiteX1" fmla="*/ 844028 w 861566"/>
                  <a:gd name="connsiteY1" fmla="*/ 273917 h 330414"/>
                  <a:gd name="connsiteX2" fmla="*/ 861566 w 861566"/>
                  <a:gd name="connsiteY2" fmla="*/ 330414 h 330414"/>
                  <a:gd name="connsiteX3" fmla="*/ 0 w 861566"/>
                  <a:gd name="connsiteY3" fmla="*/ 330414 h 330414"/>
                  <a:gd name="connsiteX4" fmla="*/ 17538 w 861566"/>
                  <a:gd name="connsiteY4" fmla="*/ 273917 h 330414"/>
                  <a:gd name="connsiteX5" fmla="*/ 430783 w 861566"/>
                  <a:gd name="connsiteY5" fmla="*/ 0 h 33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1566" h="330414">
                    <a:moveTo>
                      <a:pt x="430783" y="0"/>
                    </a:moveTo>
                    <a:cubicBezTo>
                      <a:pt x="616554" y="0"/>
                      <a:pt x="775944" y="112947"/>
                      <a:pt x="844028" y="273917"/>
                    </a:cubicBezTo>
                    <a:lnTo>
                      <a:pt x="861566" y="330414"/>
                    </a:lnTo>
                    <a:lnTo>
                      <a:pt x="0" y="330414"/>
                    </a:lnTo>
                    <a:lnTo>
                      <a:pt x="17538" y="273917"/>
                    </a:lnTo>
                    <a:cubicBezTo>
                      <a:pt x="85622" y="112947"/>
                      <a:pt x="245013" y="0"/>
                      <a:pt x="430783" y="0"/>
                    </a:cubicBezTo>
                    <a:close/>
                  </a:path>
                </a:pathLst>
              </a:custGeom>
              <a:solidFill>
                <a:schemeClr val="accent5">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2800" dirty="0">
                  <a:latin typeface="+mn-ea"/>
                </a:endParaRPr>
              </a:p>
            </p:txBody>
          </p:sp>
        </p:grpSp>
        <p:sp>
          <p:nvSpPr>
            <p:cNvPr id="182" name="テキスト ボックス 181">
              <a:extLst>
                <a:ext uri="{FF2B5EF4-FFF2-40B4-BE49-F238E27FC236}">
                  <a16:creationId xmlns:a16="http://schemas.microsoft.com/office/drawing/2014/main" id="{DFE43F81-F636-3117-B2A1-E7E396B52642}"/>
                </a:ext>
              </a:extLst>
            </p:cNvPr>
            <p:cNvSpPr txBox="1"/>
            <p:nvPr/>
          </p:nvSpPr>
          <p:spPr>
            <a:xfrm>
              <a:off x="4930986" y="7672351"/>
              <a:ext cx="925595" cy="276999"/>
            </a:xfrm>
            <a:prstGeom prst="rect">
              <a:avLst/>
            </a:prstGeom>
            <a:noFill/>
            <a:extLst>
              <a:ext uri="{909E8E84-426E-40DD-AFC4-6F175D3DCCD1}">
                <a14:hiddenFill xmlns:a14="http://schemas.microsoft.com/office/drawing/2010/main">
                  <a:solidFill>
                    <a:srgbClr val="00338D"/>
                  </a:solidFill>
                </a14:hiddenFill>
              </a:ext>
            </a:extLst>
          </p:spPr>
          <p:txBody>
            <a:bodyPr wrap="square">
              <a:spAutoFit/>
            </a:bodyPr>
            <a:lstStyle/>
            <a:p>
              <a:pPr algn="ctr" defTabSz="914400"/>
              <a:r>
                <a:rPr kumimoji="1" lang="ja-JP" altLang="en-US" sz="1200" b="1" dirty="0">
                  <a:solidFill>
                    <a:schemeClr val="bg1"/>
                  </a:solidFill>
                  <a:latin typeface="+mn-ea"/>
                </a:rPr>
                <a:t>カネ</a:t>
              </a:r>
              <a:endParaRPr lang="ja-JP" altLang="en-US" sz="1200" b="1" dirty="0">
                <a:solidFill>
                  <a:schemeClr val="bg1"/>
                </a:solidFill>
                <a:latin typeface="+mn-ea"/>
              </a:endParaRPr>
            </a:p>
          </p:txBody>
        </p:sp>
        <p:grpSp>
          <p:nvGrpSpPr>
            <p:cNvPr id="183" name="グラフィックス 23">
              <a:extLst>
                <a:ext uri="{FF2B5EF4-FFF2-40B4-BE49-F238E27FC236}">
                  <a16:creationId xmlns:a16="http://schemas.microsoft.com/office/drawing/2014/main" id="{DC35B91D-1069-8EEF-8BE7-26E2CC68395E}"/>
                </a:ext>
              </a:extLst>
            </p:cNvPr>
            <p:cNvGrpSpPr/>
            <p:nvPr/>
          </p:nvGrpSpPr>
          <p:grpSpPr>
            <a:xfrm>
              <a:off x="5181792" y="8054208"/>
              <a:ext cx="415543" cy="337512"/>
              <a:chOff x="4716338" y="1704097"/>
              <a:chExt cx="518922" cy="421481"/>
            </a:xfrm>
            <a:noFill/>
          </p:grpSpPr>
          <p:grpSp>
            <p:nvGrpSpPr>
              <p:cNvPr id="184" name="グラフィックス 23">
                <a:extLst>
                  <a:ext uri="{FF2B5EF4-FFF2-40B4-BE49-F238E27FC236}">
                    <a16:creationId xmlns:a16="http://schemas.microsoft.com/office/drawing/2014/main" id="{94E0643E-2E69-35F8-423B-75B3D8D2A611}"/>
                  </a:ext>
                </a:extLst>
              </p:cNvPr>
              <p:cNvGrpSpPr/>
              <p:nvPr/>
            </p:nvGrpSpPr>
            <p:grpSpPr>
              <a:xfrm>
                <a:off x="4799862" y="1947366"/>
                <a:ext cx="433397" cy="178212"/>
                <a:chOff x="4799862" y="1947366"/>
                <a:chExt cx="433397" cy="178212"/>
              </a:xfrm>
              <a:noFill/>
            </p:grpSpPr>
            <p:grpSp>
              <p:nvGrpSpPr>
                <p:cNvPr id="217" name="グラフィックス 23">
                  <a:extLst>
                    <a:ext uri="{FF2B5EF4-FFF2-40B4-BE49-F238E27FC236}">
                      <a16:creationId xmlns:a16="http://schemas.microsoft.com/office/drawing/2014/main" id="{8B69F7EE-17B8-7716-A531-CA40DF963299}"/>
                    </a:ext>
                  </a:extLst>
                </p:cNvPr>
                <p:cNvGrpSpPr/>
                <p:nvPr/>
              </p:nvGrpSpPr>
              <p:grpSpPr>
                <a:xfrm>
                  <a:off x="4799862" y="1947366"/>
                  <a:ext cx="433397" cy="178212"/>
                  <a:chOff x="4799862" y="1947366"/>
                  <a:chExt cx="433397" cy="178212"/>
                </a:xfrm>
                <a:noFill/>
              </p:grpSpPr>
              <p:sp>
                <p:nvSpPr>
                  <p:cNvPr id="229" name="フリーフォーム: 図形 228">
                    <a:extLst>
                      <a:ext uri="{FF2B5EF4-FFF2-40B4-BE49-F238E27FC236}">
                        <a16:creationId xmlns:a16="http://schemas.microsoft.com/office/drawing/2014/main" id="{113AD301-2BFA-2B83-C06D-1774259C73BE}"/>
                      </a:ext>
                    </a:extLst>
                  </p:cNvPr>
                  <p:cNvSpPr/>
                  <p:nvPr/>
                </p:nvSpPr>
                <p:spPr>
                  <a:xfrm>
                    <a:off x="4799862" y="2023947"/>
                    <a:ext cx="433397" cy="101631"/>
                  </a:xfrm>
                  <a:custGeom>
                    <a:avLst/>
                    <a:gdLst>
                      <a:gd name="connsiteX0" fmla="*/ 216704 w 433397"/>
                      <a:gd name="connsiteY0" fmla="*/ 52197 h 101631"/>
                      <a:gd name="connsiteX1" fmla="*/ 6868 w 433397"/>
                      <a:gd name="connsiteY1" fmla="*/ 5620 h 101631"/>
                      <a:gd name="connsiteX2" fmla="*/ 10 w 433397"/>
                      <a:gd name="connsiteY2" fmla="*/ 24765 h 101631"/>
                      <a:gd name="connsiteX3" fmla="*/ 216704 w 433397"/>
                      <a:gd name="connsiteY3" fmla="*/ 101632 h 101631"/>
                      <a:gd name="connsiteX4" fmla="*/ 433398 w 433397"/>
                      <a:gd name="connsiteY4" fmla="*/ 24765 h 101631"/>
                      <a:gd name="connsiteX5" fmla="*/ 421872 w 433397"/>
                      <a:gd name="connsiteY5" fmla="*/ 0 h 101631"/>
                      <a:gd name="connsiteX6" fmla="*/ 216704 w 433397"/>
                      <a:gd name="connsiteY6" fmla="*/ 52197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397" h="101631">
                        <a:moveTo>
                          <a:pt x="216704" y="52197"/>
                        </a:moveTo>
                        <a:cubicBezTo>
                          <a:pt x="121454" y="52197"/>
                          <a:pt x="35919" y="36004"/>
                          <a:pt x="6868" y="5620"/>
                        </a:cubicBezTo>
                        <a:cubicBezTo>
                          <a:pt x="-561" y="13430"/>
                          <a:pt x="10" y="16097"/>
                          <a:pt x="10" y="24765"/>
                        </a:cubicBezTo>
                        <a:cubicBezTo>
                          <a:pt x="10" y="67246"/>
                          <a:pt x="96975" y="101632"/>
                          <a:pt x="216704" y="101632"/>
                        </a:cubicBezTo>
                        <a:cubicBezTo>
                          <a:pt x="336433" y="101632"/>
                          <a:pt x="433398" y="67246"/>
                          <a:pt x="433398" y="24765"/>
                        </a:cubicBezTo>
                        <a:cubicBezTo>
                          <a:pt x="433398" y="16097"/>
                          <a:pt x="429302" y="7810"/>
                          <a:pt x="421872" y="0"/>
                        </a:cubicBezTo>
                        <a:cubicBezTo>
                          <a:pt x="392821" y="30290"/>
                          <a:pt x="311954" y="52197"/>
                          <a:pt x="216704" y="52197"/>
                        </a:cubicBezTo>
                        <a:close/>
                      </a:path>
                    </a:pathLst>
                  </a:custGeom>
                  <a:noFill/>
                  <a:ln w="9525" cap="rnd">
                    <a:solidFill>
                      <a:schemeClr val="bg1"/>
                    </a:solidFill>
                    <a:prstDash val="solid"/>
                    <a:round/>
                  </a:ln>
                </p:spPr>
                <p:txBody>
                  <a:bodyPr rtlCol="0" anchor="ctr"/>
                  <a:lstStyle/>
                  <a:p>
                    <a:endParaRPr lang="ja-JP" altLang="en-US" sz="2800"/>
                  </a:p>
                </p:txBody>
              </p:sp>
              <p:sp>
                <p:nvSpPr>
                  <p:cNvPr id="230" name="フリーフォーム: 図形 229">
                    <a:extLst>
                      <a:ext uri="{FF2B5EF4-FFF2-40B4-BE49-F238E27FC236}">
                        <a16:creationId xmlns:a16="http://schemas.microsoft.com/office/drawing/2014/main" id="{E25C7616-35F3-F883-C3A2-468F6661B9D4}"/>
                      </a:ext>
                    </a:extLst>
                  </p:cNvPr>
                  <p:cNvSpPr/>
                  <p:nvPr/>
                </p:nvSpPr>
                <p:spPr>
                  <a:xfrm>
                    <a:off x="5176490" y="1947366"/>
                    <a:ext cx="56673" cy="76676"/>
                  </a:xfrm>
                  <a:custGeom>
                    <a:avLst/>
                    <a:gdLst>
                      <a:gd name="connsiteX0" fmla="*/ 45149 w 56673"/>
                      <a:gd name="connsiteY0" fmla="*/ 76676 h 76676"/>
                      <a:gd name="connsiteX1" fmla="*/ 56674 w 56673"/>
                      <a:gd name="connsiteY1" fmla="*/ 51911 h 76676"/>
                      <a:gd name="connsiteX2" fmla="*/ 0 w 56673"/>
                      <a:gd name="connsiteY2" fmla="*/ 0 h 76676"/>
                    </a:gdLst>
                    <a:ahLst/>
                    <a:cxnLst>
                      <a:cxn ang="0">
                        <a:pos x="connsiteX0" y="connsiteY0"/>
                      </a:cxn>
                      <a:cxn ang="0">
                        <a:pos x="connsiteX1" y="connsiteY1"/>
                      </a:cxn>
                      <a:cxn ang="0">
                        <a:pos x="connsiteX2" y="connsiteY2"/>
                      </a:cxn>
                    </a:cxnLst>
                    <a:rect l="l" t="t" r="r" b="b"/>
                    <a:pathLst>
                      <a:path w="56673" h="76676">
                        <a:moveTo>
                          <a:pt x="45149" y="76676"/>
                        </a:moveTo>
                        <a:cubicBezTo>
                          <a:pt x="52578" y="68866"/>
                          <a:pt x="56674" y="60579"/>
                          <a:pt x="56674" y="51911"/>
                        </a:cubicBezTo>
                        <a:cubicBezTo>
                          <a:pt x="56674" y="31909"/>
                          <a:pt x="35147" y="13716"/>
                          <a:pt x="0" y="0"/>
                        </a:cubicBezTo>
                      </a:path>
                    </a:pathLst>
                  </a:custGeom>
                  <a:noFill/>
                  <a:ln w="9525" cap="rnd">
                    <a:solidFill>
                      <a:schemeClr val="bg1"/>
                    </a:solidFill>
                    <a:prstDash val="solid"/>
                    <a:round/>
                  </a:ln>
                </p:spPr>
                <p:txBody>
                  <a:bodyPr rtlCol="0" anchor="ctr"/>
                  <a:lstStyle/>
                  <a:p>
                    <a:endParaRPr lang="ja-JP" altLang="en-US" sz="2800"/>
                  </a:p>
                </p:txBody>
              </p:sp>
              <p:sp>
                <p:nvSpPr>
                  <p:cNvPr id="231" name="フリーフォーム: 図形 230">
                    <a:extLst>
                      <a:ext uri="{FF2B5EF4-FFF2-40B4-BE49-F238E27FC236}">
                        <a16:creationId xmlns:a16="http://schemas.microsoft.com/office/drawing/2014/main" id="{905DE96D-08A1-EF52-3B17-C9CA9166E554}"/>
                      </a:ext>
                    </a:extLst>
                  </p:cNvPr>
                  <p:cNvSpPr/>
                  <p:nvPr/>
                </p:nvSpPr>
                <p:spPr>
                  <a:xfrm>
                    <a:off x="4813397" y="2023947"/>
                    <a:ext cx="408336" cy="52196"/>
                  </a:xfrm>
                  <a:custGeom>
                    <a:avLst/>
                    <a:gdLst>
                      <a:gd name="connsiteX0" fmla="*/ 0 w 408336"/>
                      <a:gd name="connsiteY0" fmla="*/ 9334 h 52196"/>
                      <a:gd name="connsiteX1" fmla="*/ 203168 w 408336"/>
                      <a:gd name="connsiteY1" fmla="*/ 52197 h 52196"/>
                      <a:gd name="connsiteX2" fmla="*/ 408337 w 408336"/>
                      <a:gd name="connsiteY2" fmla="*/ 0 h 52196"/>
                    </a:gdLst>
                    <a:ahLst/>
                    <a:cxnLst>
                      <a:cxn ang="0">
                        <a:pos x="connsiteX0" y="connsiteY0"/>
                      </a:cxn>
                      <a:cxn ang="0">
                        <a:pos x="connsiteX1" y="connsiteY1"/>
                      </a:cxn>
                      <a:cxn ang="0">
                        <a:pos x="connsiteX2" y="connsiteY2"/>
                      </a:cxn>
                    </a:cxnLst>
                    <a:rect l="l" t="t" r="r" b="b"/>
                    <a:pathLst>
                      <a:path w="408336" h="52196">
                        <a:moveTo>
                          <a:pt x="0" y="9334"/>
                        </a:moveTo>
                        <a:cubicBezTo>
                          <a:pt x="29051" y="39624"/>
                          <a:pt x="107823" y="52197"/>
                          <a:pt x="203168" y="52197"/>
                        </a:cubicBezTo>
                        <a:cubicBezTo>
                          <a:pt x="298514" y="52197"/>
                          <a:pt x="379286" y="30385"/>
                          <a:pt x="408337" y="0"/>
                        </a:cubicBezTo>
                      </a:path>
                    </a:pathLst>
                  </a:custGeom>
                  <a:noFill/>
                  <a:ln w="9525" cap="rnd">
                    <a:solidFill>
                      <a:schemeClr val="bg1"/>
                    </a:solidFill>
                    <a:prstDash val="solid"/>
                    <a:round/>
                  </a:ln>
                </p:spPr>
                <p:txBody>
                  <a:bodyPr rtlCol="0" anchor="ctr"/>
                  <a:lstStyle/>
                  <a:p>
                    <a:endParaRPr lang="ja-JP" altLang="en-US" sz="2800"/>
                  </a:p>
                </p:txBody>
              </p:sp>
            </p:grpSp>
            <p:sp>
              <p:nvSpPr>
                <p:cNvPr id="218" name="フリーフォーム: 図形 217">
                  <a:extLst>
                    <a:ext uri="{FF2B5EF4-FFF2-40B4-BE49-F238E27FC236}">
                      <a16:creationId xmlns:a16="http://schemas.microsoft.com/office/drawing/2014/main" id="{7F6CC00F-15A1-2DAE-85D7-B3A286907762}"/>
                    </a:ext>
                  </a:extLst>
                </p:cNvPr>
                <p:cNvSpPr/>
                <p:nvPr/>
              </p:nvSpPr>
              <p:spPr>
                <a:xfrm>
                  <a:off x="4800824" y="2029567"/>
                  <a:ext cx="9525" cy="30384"/>
                </a:xfrm>
                <a:custGeom>
                  <a:avLst/>
                  <a:gdLst>
                    <a:gd name="connsiteX0" fmla="*/ 0 w 9525"/>
                    <a:gd name="connsiteY0" fmla="*/ 0 h 30384"/>
                    <a:gd name="connsiteX1" fmla="*/ 0 w 9525"/>
                    <a:gd name="connsiteY1" fmla="*/ 30385 h 30384"/>
                  </a:gdLst>
                  <a:ahLst/>
                  <a:cxnLst>
                    <a:cxn ang="0">
                      <a:pos x="connsiteX0" y="connsiteY0"/>
                    </a:cxn>
                    <a:cxn ang="0">
                      <a:pos x="connsiteX1" y="connsiteY1"/>
                    </a:cxn>
                  </a:cxnLst>
                  <a:rect l="l" t="t" r="r" b="b"/>
                  <a:pathLst>
                    <a:path w="9525" h="30384">
                      <a:moveTo>
                        <a:pt x="0" y="0"/>
                      </a:moveTo>
                      <a:lnTo>
                        <a:pt x="0" y="30385"/>
                      </a:lnTo>
                    </a:path>
                  </a:pathLst>
                </a:custGeom>
                <a:ln w="9525" cap="rnd">
                  <a:solidFill>
                    <a:schemeClr val="bg1"/>
                  </a:solidFill>
                  <a:prstDash val="solid"/>
                  <a:round/>
                </a:ln>
              </p:spPr>
              <p:txBody>
                <a:bodyPr rtlCol="0" anchor="ctr"/>
                <a:lstStyle/>
                <a:p>
                  <a:endParaRPr lang="ja-JP" altLang="en-US" sz="2800"/>
                </a:p>
              </p:txBody>
            </p:sp>
            <p:sp>
              <p:nvSpPr>
                <p:cNvPr id="219" name="フリーフォーム: 図形 218">
                  <a:extLst>
                    <a:ext uri="{FF2B5EF4-FFF2-40B4-BE49-F238E27FC236}">
                      <a16:creationId xmlns:a16="http://schemas.microsoft.com/office/drawing/2014/main" id="{9D9C89BD-CD2E-7117-E3E2-F1D7B6A64F0E}"/>
                    </a:ext>
                  </a:extLst>
                </p:cNvPr>
                <p:cNvSpPr/>
                <p:nvPr/>
              </p:nvSpPr>
              <p:spPr>
                <a:xfrm>
                  <a:off x="5016280" y="2079763"/>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9525" cap="rnd">
                  <a:solidFill>
                    <a:schemeClr val="bg1"/>
                  </a:solidFill>
                  <a:prstDash val="solid"/>
                  <a:round/>
                </a:ln>
              </p:spPr>
              <p:txBody>
                <a:bodyPr rtlCol="0" anchor="ctr"/>
                <a:lstStyle/>
                <a:p>
                  <a:endParaRPr lang="ja-JP" altLang="en-US" sz="2800"/>
                </a:p>
              </p:txBody>
            </p:sp>
            <p:sp>
              <p:nvSpPr>
                <p:cNvPr id="220" name="フリーフォーム: 図形 219">
                  <a:extLst>
                    <a:ext uri="{FF2B5EF4-FFF2-40B4-BE49-F238E27FC236}">
                      <a16:creationId xmlns:a16="http://schemas.microsoft.com/office/drawing/2014/main" id="{372EA3D7-0DFD-8AE0-94F8-5885A7909257}"/>
                    </a:ext>
                  </a:extLst>
                </p:cNvPr>
                <p:cNvSpPr/>
                <p:nvPr/>
              </p:nvSpPr>
              <p:spPr>
                <a:xfrm>
                  <a:off x="5111339" y="2069095"/>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9525" cap="rnd">
                  <a:solidFill>
                    <a:schemeClr val="bg1"/>
                  </a:solidFill>
                  <a:prstDash val="solid"/>
                  <a:round/>
                </a:ln>
              </p:spPr>
              <p:txBody>
                <a:bodyPr rtlCol="0" anchor="ctr"/>
                <a:lstStyle/>
                <a:p>
                  <a:endParaRPr lang="ja-JP" altLang="en-US" sz="2800"/>
                </a:p>
              </p:txBody>
            </p:sp>
            <p:sp>
              <p:nvSpPr>
                <p:cNvPr id="221" name="フリーフォーム: 図形 220">
                  <a:extLst>
                    <a:ext uri="{FF2B5EF4-FFF2-40B4-BE49-F238E27FC236}">
                      <a16:creationId xmlns:a16="http://schemas.microsoft.com/office/drawing/2014/main" id="{F9DAE902-BD33-E809-1175-CD18E88C78A6}"/>
                    </a:ext>
                  </a:extLst>
                </p:cNvPr>
                <p:cNvSpPr/>
                <p:nvPr/>
              </p:nvSpPr>
              <p:spPr>
                <a:xfrm>
                  <a:off x="4968655" y="2079763"/>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9525" cap="rnd">
                  <a:solidFill>
                    <a:schemeClr val="bg1"/>
                  </a:solidFill>
                  <a:prstDash val="solid"/>
                  <a:round/>
                </a:ln>
              </p:spPr>
              <p:txBody>
                <a:bodyPr rtlCol="0" anchor="ctr"/>
                <a:lstStyle/>
                <a:p>
                  <a:endParaRPr lang="ja-JP" altLang="en-US" sz="2800"/>
                </a:p>
              </p:txBody>
            </p:sp>
            <p:sp>
              <p:nvSpPr>
                <p:cNvPr id="222" name="フリーフォーム: 図形 221">
                  <a:extLst>
                    <a:ext uri="{FF2B5EF4-FFF2-40B4-BE49-F238E27FC236}">
                      <a16:creationId xmlns:a16="http://schemas.microsoft.com/office/drawing/2014/main" id="{633EF3AC-4109-2E89-2046-E5F130F603B9}"/>
                    </a:ext>
                  </a:extLst>
                </p:cNvPr>
                <p:cNvSpPr/>
                <p:nvPr/>
              </p:nvSpPr>
              <p:spPr>
                <a:xfrm>
                  <a:off x="4921125" y="2069095"/>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9525" cap="rnd">
                  <a:solidFill>
                    <a:schemeClr val="bg1"/>
                  </a:solidFill>
                  <a:prstDash val="solid"/>
                  <a:round/>
                </a:ln>
              </p:spPr>
              <p:txBody>
                <a:bodyPr rtlCol="0" anchor="ctr"/>
                <a:lstStyle/>
                <a:p>
                  <a:endParaRPr lang="ja-JP" altLang="en-US" sz="2800"/>
                </a:p>
              </p:txBody>
            </p:sp>
            <p:sp>
              <p:nvSpPr>
                <p:cNvPr id="223" name="フリーフォーム: 図形 222">
                  <a:extLst>
                    <a:ext uri="{FF2B5EF4-FFF2-40B4-BE49-F238E27FC236}">
                      <a16:creationId xmlns:a16="http://schemas.microsoft.com/office/drawing/2014/main" id="{2113FD81-D3C8-A53C-0BE3-8053E4B788D4}"/>
                    </a:ext>
                  </a:extLst>
                </p:cNvPr>
                <p:cNvSpPr/>
                <p:nvPr/>
              </p:nvSpPr>
              <p:spPr>
                <a:xfrm>
                  <a:off x="4873595" y="2059951"/>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9525" cap="rnd">
                  <a:solidFill>
                    <a:schemeClr val="bg1"/>
                  </a:solidFill>
                  <a:prstDash val="solid"/>
                  <a:round/>
                </a:ln>
              </p:spPr>
              <p:txBody>
                <a:bodyPr rtlCol="0" anchor="ctr"/>
                <a:lstStyle/>
                <a:p>
                  <a:endParaRPr lang="ja-JP" altLang="en-US" sz="2800"/>
                </a:p>
              </p:txBody>
            </p:sp>
            <p:sp>
              <p:nvSpPr>
                <p:cNvPr id="224" name="フリーフォーム: 図形 223">
                  <a:extLst>
                    <a:ext uri="{FF2B5EF4-FFF2-40B4-BE49-F238E27FC236}">
                      <a16:creationId xmlns:a16="http://schemas.microsoft.com/office/drawing/2014/main" id="{1C5E0CF6-88E1-8D2E-5D1A-172D6EF9C5AF}"/>
                    </a:ext>
                  </a:extLst>
                </p:cNvPr>
                <p:cNvSpPr/>
                <p:nvPr/>
              </p:nvSpPr>
              <p:spPr>
                <a:xfrm>
                  <a:off x="4825970" y="2045188"/>
                  <a:ext cx="9525" cy="36480"/>
                </a:xfrm>
                <a:custGeom>
                  <a:avLst/>
                  <a:gdLst>
                    <a:gd name="connsiteX0" fmla="*/ 0 w 9525"/>
                    <a:gd name="connsiteY0" fmla="*/ 0 h 36480"/>
                    <a:gd name="connsiteX1" fmla="*/ 0 w 9525"/>
                    <a:gd name="connsiteY1" fmla="*/ 36481 h 36480"/>
                  </a:gdLst>
                  <a:ahLst/>
                  <a:cxnLst>
                    <a:cxn ang="0">
                      <a:pos x="connsiteX0" y="connsiteY0"/>
                    </a:cxn>
                    <a:cxn ang="0">
                      <a:pos x="connsiteX1" y="connsiteY1"/>
                    </a:cxn>
                  </a:cxnLst>
                  <a:rect l="l" t="t" r="r" b="b"/>
                  <a:pathLst>
                    <a:path w="9525" h="36480">
                      <a:moveTo>
                        <a:pt x="0" y="0"/>
                      </a:moveTo>
                      <a:lnTo>
                        <a:pt x="0" y="36481"/>
                      </a:lnTo>
                    </a:path>
                  </a:pathLst>
                </a:custGeom>
                <a:ln w="9525" cap="rnd">
                  <a:solidFill>
                    <a:schemeClr val="bg1"/>
                  </a:solidFill>
                  <a:prstDash val="solid"/>
                  <a:round/>
                </a:ln>
              </p:spPr>
              <p:txBody>
                <a:bodyPr rtlCol="0" anchor="ctr"/>
                <a:lstStyle/>
                <a:p>
                  <a:endParaRPr lang="ja-JP" altLang="en-US" sz="2800"/>
                </a:p>
              </p:txBody>
            </p:sp>
            <p:sp>
              <p:nvSpPr>
                <p:cNvPr id="225" name="フリーフォーム: 図形 224">
                  <a:extLst>
                    <a:ext uri="{FF2B5EF4-FFF2-40B4-BE49-F238E27FC236}">
                      <a16:creationId xmlns:a16="http://schemas.microsoft.com/office/drawing/2014/main" id="{7A057F2C-6AF7-F382-A1B7-43E4F3950012}"/>
                    </a:ext>
                  </a:extLst>
                </p:cNvPr>
                <p:cNvSpPr/>
                <p:nvPr/>
              </p:nvSpPr>
              <p:spPr>
                <a:xfrm>
                  <a:off x="5063810" y="2079763"/>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9525" cap="rnd">
                  <a:solidFill>
                    <a:schemeClr val="bg1"/>
                  </a:solidFill>
                  <a:prstDash val="solid"/>
                  <a:round/>
                </a:ln>
              </p:spPr>
              <p:txBody>
                <a:bodyPr rtlCol="0" anchor="ctr"/>
                <a:lstStyle/>
                <a:p>
                  <a:endParaRPr lang="ja-JP" altLang="en-US" sz="2800"/>
                </a:p>
              </p:txBody>
            </p:sp>
            <p:sp>
              <p:nvSpPr>
                <p:cNvPr id="226" name="フリーフォーム: 図形 225">
                  <a:extLst>
                    <a:ext uri="{FF2B5EF4-FFF2-40B4-BE49-F238E27FC236}">
                      <a16:creationId xmlns:a16="http://schemas.microsoft.com/office/drawing/2014/main" id="{CB603263-A03D-85B6-C876-C8B4D4A0C586}"/>
                    </a:ext>
                  </a:extLst>
                </p:cNvPr>
                <p:cNvSpPr/>
                <p:nvPr/>
              </p:nvSpPr>
              <p:spPr>
                <a:xfrm>
                  <a:off x="5158869" y="2059951"/>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9525" cap="rnd">
                  <a:solidFill>
                    <a:schemeClr val="bg1"/>
                  </a:solidFill>
                  <a:prstDash val="solid"/>
                  <a:round/>
                </a:ln>
              </p:spPr>
              <p:txBody>
                <a:bodyPr rtlCol="0" anchor="ctr"/>
                <a:lstStyle/>
                <a:p>
                  <a:endParaRPr lang="ja-JP" altLang="en-US" sz="2800"/>
                </a:p>
              </p:txBody>
            </p:sp>
            <p:sp>
              <p:nvSpPr>
                <p:cNvPr id="227" name="フリーフォーム: 図形 226">
                  <a:extLst>
                    <a:ext uri="{FF2B5EF4-FFF2-40B4-BE49-F238E27FC236}">
                      <a16:creationId xmlns:a16="http://schemas.microsoft.com/office/drawing/2014/main" id="{9ED8FED3-8B70-0C52-EB81-8F5237A719A9}"/>
                    </a:ext>
                  </a:extLst>
                </p:cNvPr>
                <p:cNvSpPr/>
                <p:nvPr/>
              </p:nvSpPr>
              <p:spPr>
                <a:xfrm>
                  <a:off x="5206494" y="2038234"/>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9525" cap="rnd">
                  <a:solidFill>
                    <a:schemeClr val="bg1"/>
                  </a:solidFill>
                  <a:prstDash val="solid"/>
                  <a:round/>
                </a:ln>
              </p:spPr>
              <p:txBody>
                <a:bodyPr rtlCol="0" anchor="ctr"/>
                <a:lstStyle/>
                <a:p>
                  <a:endParaRPr lang="ja-JP" altLang="en-US" sz="2800"/>
                </a:p>
              </p:txBody>
            </p:sp>
            <p:sp>
              <p:nvSpPr>
                <p:cNvPr id="228" name="フリーフォーム: 図形 227">
                  <a:extLst>
                    <a:ext uri="{FF2B5EF4-FFF2-40B4-BE49-F238E27FC236}">
                      <a16:creationId xmlns:a16="http://schemas.microsoft.com/office/drawing/2014/main" id="{B5306753-1378-A518-54AB-72A99F169804}"/>
                    </a:ext>
                  </a:extLst>
                </p:cNvPr>
                <p:cNvSpPr/>
                <p:nvPr/>
              </p:nvSpPr>
              <p:spPr>
                <a:xfrm>
                  <a:off x="5232212" y="1999277"/>
                  <a:ext cx="9525" cy="60674"/>
                </a:xfrm>
                <a:custGeom>
                  <a:avLst/>
                  <a:gdLst>
                    <a:gd name="connsiteX0" fmla="*/ 0 w 9525"/>
                    <a:gd name="connsiteY0" fmla="*/ 0 h 60674"/>
                    <a:gd name="connsiteX1" fmla="*/ 0 w 9525"/>
                    <a:gd name="connsiteY1" fmla="*/ 60674 h 60674"/>
                  </a:gdLst>
                  <a:ahLst/>
                  <a:cxnLst>
                    <a:cxn ang="0">
                      <a:pos x="connsiteX0" y="connsiteY0"/>
                    </a:cxn>
                    <a:cxn ang="0">
                      <a:pos x="connsiteX1" y="connsiteY1"/>
                    </a:cxn>
                  </a:cxnLst>
                  <a:rect l="l" t="t" r="r" b="b"/>
                  <a:pathLst>
                    <a:path w="9525" h="60674">
                      <a:moveTo>
                        <a:pt x="0" y="0"/>
                      </a:moveTo>
                      <a:lnTo>
                        <a:pt x="0" y="60674"/>
                      </a:lnTo>
                    </a:path>
                  </a:pathLst>
                </a:custGeom>
                <a:ln w="9525" cap="rnd">
                  <a:solidFill>
                    <a:schemeClr val="bg1"/>
                  </a:solidFill>
                  <a:prstDash val="solid"/>
                  <a:round/>
                </a:ln>
              </p:spPr>
              <p:txBody>
                <a:bodyPr rtlCol="0" anchor="ctr"/>
                <a:lstStyle/>
                <a:p>
                  <a:endParaRPr lang="ja-JP" altLang="en-US" sz="2800"/>
                </a:p>
              </p:txBody>
            </p:sp>
          </p:grpSp>
          <p:grpSp>
            <p:nvGrpSpPr>
              <p:cNvPr id="185" name="グラフィックス 23">
                <a:extLst>
                  <a:ext uri="{FF2B5EF4-FFF2-40B4-BE49-F238E27FC236}">
                    <a16:creationId xmlns:a16="http://schemas.microsoft.com/office/drawing/2014/main" id="{02B62A80-FC32-8D2C-AEDE-C5411FD51862}"/>
                  </a:ext>
                </a:extLst>
              </p:cNvPr>
              <p:cNvGrpSpPr/>
              <p:nvPr/>
            </p:nvGrpSpPr>
            <p:grpSpPr>
              <a:xfrm>
                <a:off x="4716338" y="1840876"/>
                <a:ext cx="433387" cy="181165"/>
                <a:chOff x="4716338" y="1840876"/>
                <a:chExt cx="433387" cy="181165"/>
              </a:xfrm>
              <a:noFill/>
            </p:grpSpPr>
            <p:grpSp>
              <p:nvGrpSpPr>
                <p:cNvPr id="202" name="グラフィックス 23">
                  <a:extLst>
                    <a:ext uri="{FF2B5EF4-FFF2-40B4-BE49-F238E27FC236}">
                      <a16:creationId xmlns:a16="http://schemas.microsoft.com/office/drawing/2014/main" id="{62C3BF51-6CC1-ABB1-4691-5A025E66ADF0}"/>
                    </a:ext>
                  </a:extLst>
                </p:cNvPr>
                <p:cNvGrpSpPr/>
                <p:nvPr/>
              </p:nvGrpSpPr>
              <p:grpSpPr>
                <a:xfrm>
                  <a:off x="4716338" y="1840876"/>
                  <a:ext cx="433387" cy="181165"/>
                  <a:chOff x="4716338" y="1840876"/>
                  <a:chExt cx="433387" cy="181165"/>
                </a:xfrm>
                <a:noFill/>
              </p:grpSpPr>
              <p:sp>
                <p:nvSpPr>
                  <p:cNvPr id="214" name="フリーフォーム: 図形 213">
                    <a:extLst>
                      <a:ext uri="{FF2B5EF4-FFF2-40B4-BE49-F238E27FC236}">
                        <a16:creationId xmlns:a16="http://schemas.microsoft.com/office/drawing/2014/main" id="{C48F1218-5A6B-BF6B-164B-0327B766A816}"/>
                      </a:ext>
                    </a:extLst>
                  </p:cNvPr>
                  <p:cNvSpPr/>
                  <p:nvPr/>
                </p:nvSpPr>
                <p:spPr>
                  <a:xfrm>
                    <a:off x="4716338" y="1920410"/>
                    <a:ext cx="433387" cy="101631"/>
                  </a:xfrm>
                  <a:custGeom>
                    <a:avLst/>
                    <a:gdLst>
                      <a:gd name="connsiteX0" fmla="*/ 216694 w 433387"/>
                      <a:gd name="connsiteY0" fmla="*/ 52197 h 101631"/>
                      <a:gd name="connsiteX1" fmla="*/ 11525 w 433387"/>
                      <a:gd name="connsiteY1" fmla="*/ 0 h 101631"/>
                      <a:gd name="connsiteX2" fmla="*/ 0 w 433387"/>
                      <a:gd name="connsiteY2" fmla="*/ 24765 h 101631"/>
                      <a:gd name="connsiteX3" fmla="*/ 216694 w 433387"/>
                      <a:gd name="connsiteY3" fmla="*/ 101632 h 101631"/>
                      <a:gd name="connsiteX4" fmla="*/ 433387 w 433387"/>
                      <a:gd name="connsiteY4" fmla="*/ 24765 h 101631"/>
                      <a:gd name="connsiteX5" fmla="*/ 421862 w 433387"/>
                      <a:gd name="connsiteY5" fmla="*/ 0 h 101631"/>
                      <a:gd name="connsiteX6" fmla="*/ 216694 w 433387"/>
                      <a:gd name="connsiteY6" fmla="*/ 52197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387" h="101631">
                        <a:moveTo>
                          <a:pt x="216694" y="52197"/>
                        </a:moveTo>
                        <a:cubicBezTo>
                          <a:pt x="121444" y="52197"/>
                          <a:pt x="40577" y="30385"/>
                          <a:pt x="11525" y="0"/>
                        </a:cubicBezTo>
                        <a:cubicBezTo>
                          <a:pt x="4096" y="7810"/>
                          <a:pt x="0" y="16097"/>
                          <a:pt x="0" y="24765"/>
                        </a:cubicBezTo>
                        <a:cubicBezTo>
                          <a:pt x="0" y="67246"/>
                          <a:pt x="96965" y="101632"/>
                          <a:pt x="216694" y="101632"/>
                        </a:cubicBezTo>
                        <a:cubicBezTo>
                          <a:pt x="336423" y="101632"/>
                          <a:pt x="433387" y="67246"/>
                          <a:pt x="433387" y="24765"/>
                        </a:cubicBezTo>
                        <a:cubicBezTo>
                          <a:pt x="433387" y="16097"/>
                          <a:pt x="429292" y="7810"/>
                          <a:pt x="421862" y="0"/>
                        </a:cubicBezTo>
                        <a:cubicBezTo>
                          <a:pt x="392811" y="30289"/>
                          <a:pt x="311944" y="52197"/>
                          <a:pt x="216694" y="52197"/>
                        </a:cubicBezTo>
                        <a:close/>
                      </a:path>
                    </a:pathLst>
                  </a:custGeom>
                  <a:noFill/>
                  <a:ln w="9525" cap="rnd">
                    <a:solidFill>
                      <a:schemeClr val="bg1"/>
                    </a:solidFill>
                    <a:prstDash val="solid"/>
                    <a:round/>
                  </a:ln>
                </p:spPr>
                <p:txBody>
                  <a:bodyPr rtlCol="0" anchor="ctr"/>
                  <a:lstStyle/>
                  <a:p>
                    <a:endParaRPr lang="ja-JP" altLang="en-US" sz="2800"/>
                  </a:p>
                </p:txBody>
              </p:sp>
              <p:sp>
                <p:nvSpPr>
                  <p:cNvPr id="215" name="フリーフォーム: 図形 214">
                    <a:extLst>
                      <a:ext uri="{FF2B5EF4-FFF2-40B4-BE49-F238E27FC236}">
                        <a16:creationId xmlns:a16="http://schemas.microsoft.com/office/drawing/2014/main" id="{19104B10-4BBD-8124-6348-EE87718FEE84}"/>
                      </a:ext>
                    </a:extLst>
                  </p:cNvPr>
                  <p:cNvSpPr/>
                  <p:nvPr/>
                </p:nvSpPr>
                <p:spPr>
                  <a:xfrm>
                    <a:off x="4716338" y="1840876"/>
                    <a:ext cx="64579" cy="79533"/>
                  </a:xfrm>
                  <a:custGeom>
                    <a:avLst/>
                    <a:gdLst>
                      <a:gd name="connsiteX0" fmla="*/ 64579 w 64579"/>
                      <a:gd name="connsiteY0" fmla="*/ 0 h 79533"/>
                      <a:gd name="connsiteX1" fmla="*/ 0 w 64579"/>
                      <a:gd name="connsiteY1" fmla="*/ 54769 h 79533"/>
                      <a:gd name="connsiteX2" fmla="*/ 11525 w 64579"/>
                      <a:gd name="connsiteY2" fmla="*/ 79534 h 79533"/>
                    </a:gdLst>
                    <a:ahLst/>
                    <a:cxnLst>
                      <a:cxn ang="0">
                        <a:pos x="connsiteX0" y="connsiteY0"/>
                      </a:cxn>
                      <a:cxn ang="0">
                        <a:pos x="connsiteX1" y="connsiteY1"/>
                      </a:cxn>
                      <a:cxn ang="0">
                        <a:pos x="connsiteX2" y="connsiteY2"/>
                      </a:cxn>
                    </a:cxnLst>
                    <a:rect l="l" t="t" r="r" b="b"/>
                    <a:pathLst>
                      <a:path w="64579" h="79533">
                        <a:moveTo>
                          <a:pt x="64579" y="0"/>
                        </a:moveTo>
                        <a:cubicBezTo>
                          <a:pt x="24765" y="13907"/>
                          <a:pt x="0" y="33338"/>
                          <a:pt x="0" y="54769"/>
                        </a:cubicBezTo>
                        <a:cubicBezTo>
                          <a:pt x="0" y="63437"/>
                          <a:pt x="4096" y="71723"/>
                          <a:pt x="11525" y="79534"/>
                        </a:cubicBezTo>
                      </a:path>
                    </a:pathLst>
                  </a:custGeom>
                  <a:noFill/>
                  <a:ln w="9525" cap="rnd">
                    <a:solidFill>
                      <a:schemeClr val="bg1"/>
                    </a:solidFill>
                    <a:prstDash val="solid"/>
                    <a:round/>
                  </a:ln>
                </p:spPr>
                <p:txBody>
                  <a:bodyPr rtlCol="0" anchor="ctr"/>
                  <a:lstStyle/>
                  <a:p>
                    <a:endParaRPr lang="ja-JP" altLang="en-US" sz="2800"/>
                  </a:p>
                </p:txBody>
              </p:sp>
              <p:sp>
                <p:nvSpPr>
                  <p:cNvPr id="216" name="フリーフォーム: 図形 215">
                    <a:extLst>
                      <a:ext uri="{FF2B5EF4-FFF2-40B4-BE49-F238E27FC236}">
                        <a16:creationId xmlns:a16="http://schemas.microsoft.com/office/drawing/2014/main" id="{333D8C47-4362-A9AA-9C42-974585D895A2}"/>
                      </a:ext>
                    </a:extLst>
                  </p:cNvPr>
                  <p:cNvSpPr/>
                  <p:nvPr/>
                </p:nvSpPr>
                <p:spPr>
                  <a:xfrm>
                    <a:off x="4727958" y="1913457"/>
                    <a:ext cx="420909" cy="59150"/>
                  </a:xfrm>
                  <a:custGeom>
                    <a:avLst/>
                    <a:gdLst>
                      <a:gd name="connsiteX0" fmla="*/ 0 w 420909"/>
                      <a:gd name="connsiteY0" fmla="*/ 6953 h 59150"/>
                      <a:gd name="connsiteX1" fmla="*/ 205169 w 420909"/>
                      <a:gd name="connsiteY1" fmla="*/ 59150 h 59150"/>
                      <a:gd name="connsiteX2" fmla="*/ 420910 w 420909"/>
                      <a:gd name="connsiteY2" fmla="*/ 0 h 59150"/>
                    </a:gdLst>
                    <a:ahLst/>
                    <a:cxnLst>
                      <a:cxn ang="0">
                        <a:pos x="connsiteX0" y="connsiteY0"/>
                      </a:cxn>
                      <a:cxn ang="0">
                        <a:pos x="connsiteX1" y="connsiteY1"/>
                      </a:cxn>
                      <a:cxn ang="0">
                        <a:pos x="connsiteX2" y="connsiteY2"/>
                      </a:cxn>
                    </a:cxnLst>
                    <a:rect l="l" t="t" r="r" b="b"/>
                    <a:pathLst>
                      <a:path w="420909" h="59150">
                        <a:moveTo>
                          <a:pt x="0" y="6953"/>
                        </a:moveTo>
                        <a:cubicBezTo>
                          <a:pt x="29051" y="37243"/>
                          <a:pt x="109919" y="59150"/>
                          <a:pt x="205169" y="59150"/>
                        </a:cubicBezTo>
                        <a:cubicBezTo>
                          <a:pt x="300419" y="59150"/>
                          <a:pt x="391859" y="30290"/>
                          <a:pt x="420910" y="0"/>
                        </a:cubicBezTo>
                      </a:path>
                    </a:pathLst>
                  </a:custGeom>
                  <a:noFill/>
                  <a:ln w="9525" cap="rnd">
                    <a:solidFill>
                      <a:schemeClr val="bg1"/>
                    </a:solidFill>
                    <a:prstDash val="solid"/>
                    <a:round/>
                  </a:ln>
                </p:spPr>
                <p:txBody>
                  <a:bodyPr rtlCol="0" anchor="ctr"/>
                  <a:lstStyle/>
                  <a:p>
                    <a:endParaRPr lang="ja-JP" altLang="en-US" sz="2800"/>
                  </a:p>
                </p:txBody>
              </p:sp>
            </p:grpSp>
            <p:sp>
              <p:nvSpPr>
                <p:cNvPr id="203" name="フリーフォーム: 図形 202">
                  <a:extLst>
                    <a:ext uri="{FF2B5EF4-FFF2-40B4-BE49-F238E27FC236}">
                      <a16:creationId xmlns:a16="http://schemas.microsoft.com/office/drawing/2014/main" id="{8750E48B-B59C-4C10-2385-8E7DC12E0CE2}"/>
                    </a:ext>
                  </a:extLst>
                </p:cNvPr>
                <p:cNvSpPr/>
                <p:nvPr/>
              </p:nvSpPr>
              <p:spPr>
                <a:xfrm>
                  <a:off x="4717290" y="1895645"/>
                  <a:ext cx="9525" cy="60674"/>
                </a:xfrm>
                <a:custGeom>
                  <a:avLst/>
                  <a:gdLst>
                    <a:gd name="connsiteX0" fmla="*/ 0 w 9525"/>
                    <a:gd name="connsiteY0" fmla="*/ 0 h 60674"/>
                    <a:gd name="connsiteX1" fmla="*/ 0 w 9525"/>
                    <a:gd name="connsiteY1" fmla="*/ 60674 h 60674"/>
                  </a:gdLst>
                  <a:ahLst/>
                  <a:cxnLst>
                    <a:cxn ang="0">
                      <a:pos x="connsiteX0" y="connsiteY0"/>
                    </a:cxn>
                    <a:cxn ang="0">
                      <a:pos x="connsiteX1" y="connsiteY1"/>
                    </a:cxn>
                  </a:cxnLst>
                  <a:rect l="l" t="t" r="r" b="b"/>
                  <a:pathLst>
                    <a:path w="9525" h="60674">
                      <a:moveTo>
                        <a:pt x="0" y="0"/>
                      </a:moveTo>
                      <a:lnTo>
                        <a:pt x="0" y="60674"/>
                      </a:lnTo>
                    </a:path>
                  </a:pathLst>
                </a:custGeom>
                <a:ln w="9525" cap="rnd">
                  <a:solidFill>
                    <a:schemeClr val="bg1"/>
                  </a:solidFill>
                  <a:prstDash val="solid"/>
                  <a:round/>
                </a:ln>
              </p:spPr>
              <p:txBody>
                <a:bodyPr rtlCol="0" anchor="ctr"/>
                <a:lstStyle/>
                <a:p>
                  <a:endParaRPr lang="ja-JP" altLang="en-US" sz="2800"/>
                </a:p>
              </p:txBody>
            </p:sp>
            <p:sp>
              <p:nvSpPr>
                <p:cNvPr id="204" name="フリーフォーム: 図形 203">
                  <a:extLst>
                    <a:ext uri="{FF2B5EF4-FFF2-40B4-BE49-F238E27FC236}">
                      <a16:creationId xmlns:a16="http://schemas.microsoft.com/office/drawing/2014/main" id="{6F5BBA80-EAB7-737A-A4D7-855326A7775A}"/>
                    </a:ext>
                  </a:extLst>
                </p:cNvPr>
                <p:cNvSpPr/>
                <p:nvPr/>
              </p:nvSpPr>
              <p:spPr>
                <a:xfrm>
                  <a:off x="4932746" y="1976227"/>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9525" cap="rnd">
                  <a:solidFill>
                    <a:schemeClr val="bg1"/>
                  </a:solidFill>
                  <a:prstDash val="solid"/>
                  <a:round/>
                </a:ln>
              </p:spPr>
              <p:txBody>
                <a:bodyPr rtlCol="0" anchor="ctr"/>
                <a:lstStyle/>
                <a:p>
                  <a:endParaRPr lang="ja-JP" altLang="en-US" sz="2800"/>
                </a:p>
              </p:txBody>
            </p:sp>
            <p:sp>
              <p:nvSpPr>
                <p:cNvPr id="205" name="フリーフォーム: 図形 204">
                  <a:extLst>
                    <a:ext uri="{FF2B5EF4-FFF2-40B4-BE49-F238E27FC236}">
                      <a16:creationId xmlns:a16="http://schemas.microsoft.com/office/drawing/2014/main" id="{AE8BCC52-2884-AEA7-1829-421381E37777}"/>
                    </a:ext>
                  </a:extLst>
                </p:cNvPr>
                <p:cNvSpPr/>
                <p:nvPr/>
              </p:nvSpPr>
              <p:spPr>
                <a:xfrm>
                  <a:off x="5027900" y="1965559"/>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9525" cap="rnd">
                  <a:solidFill>
                    <a:schemeClr val="bg1"/>
                  </a:solidFill>
                  <a:prstDash val="solid"/>
                  <a:round/>
                </a:ln>
              </p:spPr>
              <p:txBody>
                <a:bodyPr rtlCol="0" anchor="ctr"/>
                <a:lstStyle/>
                <a:p>
                  <a:endParaRPr lang="ja-JP" altLang="en-US" sz="2800"/>
                </a:p>
              </p:txBody>
            </p:sp>
            <p:sp>
              <p:nvSpPr>
                <p:cNvPr id="206" name="フリーフォーム: 図形 205">
                  <a:extLst>
                    <a:ext uri="{FF2B5EF4-FFF2-40B4-BE49-F238E27FC236}">
                      <a16:creationId xmlns:a16="http://schemas.microsoft.com/office/drawing/2014/main" id="{E7915674-0600-C6B9-21B4-AF0CE920D3D5}"/>
                    </a:ext>
                  </a:extLst>
                </p:cNvPr>
                <p:cNvSpPr/>
                <p:nvPr/>
              </p:nvSpPr>
              <p:spPr>
                <a:xfrm>
                  <a:off x="4885216" y="1976227"/>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9525" cap="rnd">
                  <a:solidFill>
                    <a:schemeClr val="bg1"/>
                  </a:solidFill>
                  <a:prstDash val="solid"/>
                  <a:round/>
                </a:ln>
              </p:spPr>
              <p:txBody>
                <a:bodyPr rtlCol="0" anchor="ctr"/>
                <a:lstStyle/>
                <a:p>
                  <a:endParaRPr lang="ja-JP" altLang="en-US" sz="2800"/>
                </a:p>
              </p:txBody>
            </p:sp>
            <p:sp>
              <p:nvSpPr>
                <p:cNvPr id="207" name="フリーフォーム: 図形 206">
                  <a:extLst>
                    <a:ext uri="{FF2B5EF4-FFF2-40B4-BE49-F238E27FC236}">
                      <a16:creationId xmlns:a16="http://schemas.microsoft.com/office/drawing/2014/main" id="{4BEC56A9-3771-73DE-3681-2C7CE9C5010B}"/>
                    </a:ext>
                  </a:extLst>
                </p:cNvPr>
                <p:cNvSpPr/>
                <p:nvPr/>
              </p:nvSpPr>
              <p:spPr>
                <a:xfrm>
                  <a:off x="4837686" y="1965559"/>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9525" cap="rnd">
                  <a:solidFill>
                    <a:schemeClr val="bg1"/>
                  </a:solidFill>
                  <a:prstDash val="solid"/>
                  <a:round/>
                </a:ln>
              </p:spPr>
              <p:txBody>
                <a:bodyPr rtlCol="0" anchor="ctr"/>
                <a:lstStyle/>
                <a:p>
                  <a:endParaRPr lang="ja-JP" altLang="en-US" sz="2800"/>
                </a:p>
              </p:txBody>
            </p:sp>
            <p:sp>
              <p:nvSpPr>
                <p:cNvPr id="208" name="フリーフォーム: 図形 207">
                  <a:extLst>
                    <a:ext uri="{FF2B5EF4-FFF2-40B4-BE49-F238E27FC236}">
                      <a16:creationId xmlns:a16="http://schemas.microsoft.com/office/drawing/2014/main" id="{D9DD6C37-06BF-BE48-F7C1-AA484D8217B0}"/>
                    </a:ext>
                  </a:extLst>
                </p:cNvPr>
                <p:cNvSpPr/>
                <p:nvPr/>
              </p:nvSpPr>
              <p:spPr>
                <a:xfrm>
                  <a:off x="4790061" y="1956319"/>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9525" cap="rnd">
                  <a:solidFill>
                    <a:schemeClr val="bg1"/>
                  </a:solidFill>
                  <a:prstDash val="solid"/>
                  <a:round/>
                </a:ln>
              </p:spPr>
              <p:txBody>
                <a:bodyPr rtlCol="0" anchor="ctr"/>
                <a:lstStyle/>
                <a:p>
                  <a:endParaRPr lang="ja-JP" altLang="en-US" sz="2800"/>
                </a:p>
              </p:txBody>
            </p:sp>
            <p:sp>
              <p:nvSpPr>
                <p:cNvPr id="209" name="フリーフォーム: 図形 208">
                  <a:extLst>
                    <a:ext uri="{FF2B5EF4-FFF2-40B4-BE49-F238E27FC236}">
                      <a16:creationId xmlns:a16="http://schemas.microsoft.com/office/drawing/2014/main" id="{65E268A9-075E-32E4-51EE-318B8C216470}"/>
                    </a:ext>
                  </a:extLst>
                </p:cNvPr>
                <p:cNvSpPr/>
                <p:nvPr/>
              </p:nvSpPr>
              <p:spPr>
                <a:xfrm>
                  <a:off x="4742531" y="1934698"/>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9525" cap="rnd">
                  <a:solidFill>
                    <a:schemeClr val="bg1"/>
                  </a:solidFill>
                  <a:prstDash val="solid"/>
                  <a:round/>
                </a:ln>
              </p:spPr>
              <p:txBody>
                <a:bodyPr rtlCol="0" anchor="ctr"/>
                <a:lstStyle/>
                <a:p>
                  <a:endParaRPr lang="ja-JP" altLang="en-US" sz="2800"/>
                </a:p>
              </p:txBody>
            </p:sp>
            <p:sp>
              <p:nvSpPr>
                <p:cNvPr id="210" name="フリーフォーム: 図形 209">
                  <a:extLst>
                    <a:ext uri="{FF2B5EF4-FFF2-40B4-BE49-F238E27FC236}">
                      <a16:creationId xmlns:a16="http://schemas.microsoft.com/office/drawing/2014/main" id="{B3A285CA-D0F3-D9E9-C4BA-410F4AFDCCD3}"/>
                    </a:ext>
                  </a:extLst>
                </p:cNvPr>
                <p:cNvSpPr/>
                <p:nvPr/>
              </p:nvSpPr>
              <p:spPr>
                <a:xfrm>
                  <a:off x="4980371" y="1976227"/>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9525" cap="rnd">
                  <a:solidFill>
                    <a:schemeClr val="bg1"/>
                  </a:solidFill>
                  <a:prstDash val="solid"/>
                  <a:round/>
                </a:ln>
              </p:spPr>
              <p:txBody>
                <a:bodyPr rtlCol="0" anchor="ctr"/>
                <a:lstStyle/>
                <a:p>
                  <a:endParaRPr lang="ja-JP" altLang="en-US" sz="2800"/>
                </a:p>
              </p:txBody>
            </p:sp>
            <p:sp>
              <p:nvSpPr>
                <p:cNvPr id="211" name="フリーフォーム: 図形 210">
                  <a:extLst>
                    <a:ext uri="{FF2B5EF4-FFF2-40B4-BE49-F238E27FC236}">
                      <a16:creationId xmlns:a16="http://schemas.microsoft.com/office/drawing/2014/main" id="{E374929E-B027-14DF-DBBD-A017426EF7A8}"/>
                    </a:ext>
                  </a:extLst>
                </p:cNvPr>
                <p:cNvSpPr/>
                <p:nvPr/>
              </p:nvSpPr>
              <p:spPr>
                <a:xfrm>
                  <a:off x="5075430" y="1956319"/>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9525" cap="rnd">
                  <a:solidFill>
                    <a:schemeClr val="bg1"/>
                  </a:solidFill>
                  <a:prstDash val="solid"/>
                  <a:round/>
                </a:ln>
              </p:spPr>
              <p:txBody>
                <a:bodyPr rtlCol="0" anchor="ctr"/>
                <a:lstStyle/>
                <a:p>
                  <a:endParaRPr lang="ja-JP" altLang="en-US" sz="2800"/>
                </a:p>
              </p:txBody>
            </p:sp>
            <p:sp>
              <p:nvSpPr>
                <p:cNvPr id="212" name="フリーフォーム: 図形 211">
                  <a:extLst>
                    <a:ext uri="{FF2B5EF4-FFF2-40B4-BE49-F238E27FC236}">
                      <a16:creationId xmlns:a16="http://schemas.microsoft.com/office/drawing/2014/main" id="{2CA53B81-538C-8341-4ED8-54629FD77583}"/>
                    </a:ext>
                  </a:extLst>
                </p:cNvPr>
                <p:cNvSpPr/>
                <p:nvPr/>
              </p:nvSpPr>
              <p:spPr>
                <a:xfrm>
                  <a:off x="5122960" y="1934698"/>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9525" cap="rnd">
                  <a:solidFill>
                    <a:schemeClr val="bg1"/>
                  </a:solidFill>
                  <a:prstDash val="solid"/>
                  <a:round/>
                </a:ln>
              </p:spPr>
              <p:txBody>
                <a:bodyPr rtlCol="0" anchor="ctr"/>
                <a:lstStyle/>
                <a:p>
                  <a:endParaRPr lang="ja-JP" altLang="en-US" sz="2800"/>
                </a:p>
              </p:txBody>
            </p:sp>
            <p:sp>
              <p:nvSpPr>
                <p:cNvPr id="213" name="フリーフォーム: 図形 212">
                  <a:extLst>
                    <a:ext uri="{FF2B5EF4-FFF2-40B4-BE49-F238E27FC236}">
                      <a16:creationId xmlns:a16="http://schemas.microsoft.com/office/drawing/2014/main" id="{2B5A7629-042F-C046-1099-9066471B8692}"/>
                    </a:ext>
                  </a:extLst>
                </p:cNvPr>
                <p:cNvSpPr/>
                <p:nvPr/>
              </p:nvSpPr>
              <p:spPr>
                <a:xfrm>
                  <a:off x="5148773" y="1913362"/>
                  <a:ext cx="9525" cy="42957"/>
                </a:xfrm>
                <a:custGeom>
                  <a:avLst/>
                  <a:gdLst>
                    <a:gd name="connsiteX0" fmla="*/ 0 w 9525"/>
                    <a:gd name="connsiteY0" fmla="*/ 0 h 42957"/>
                    <a:gd name="connsiteX1" fmla="*/ 0 w 9525"/>
                    <a:gd name="connsiteY1" fmla="*/ 42958 h 42957"/>
                  </a:gdLst>
                  <a:ahLst/>
                  <a:cxnLst>
                    <a:cxn ang="0">
                      <a:pos x="connsiteX0" y="connsiteY0"/>
                    </a:cxn>
                    <a:cxn ang="0">
                      <a:pos x="connsiteX1" y="connsiteY1"/>
                    </a:cxn>
                  </a:cxnLst>
                  <a:rect l="l" t="t" r="r" b="b"/>
                  <a:pathLst>
                    <a:path w="9525" h="42957">
                      <a:moveTo>
                        <a:pt x="0" y="0"/>
                      </a:moveTo>
                      <a:lnTo>
                        <a:pt x="0" y="42958"/>
                      </a:lnTo>
                    </a:path>
                  </a:pathLst>
                </a:custGeom>
                <a:ln w="9525" cap="rnd">
                  <a:solidFill>
                    <a:schemeClr val="bg1"/>
                  </a:solidFill>
                  <a:prstDash val="solid"/>
                  <a:round/>
                </a:ln>
              </p:spPr>
              <p:txBody>
                <a:bodyPr rtlCol="0" anchor="ctr"/>
                <a:lstStyle/>
                <a:p>
                  <a:endParaRPr lang="ja-JP" altLang="en-US" sz="2800"/>
                </a:p>
              </p:txBody>
            </p:sp>
          </p:grpSp>
          <p:grpSp>
            <p:nvGrpSpPr>
              <p:cNvPr id="186" name="グラフィックス 23">
                <a:extLst>
                  <a:ext uri="{FF2B5EF4-FFF2-40B4-BE49-F238E27FC236}">
                    <a16:creationId xmlns:a16="http://schemas.microsoft.com/office/drawing/2014/main" id="{816ECDF5-0690-F153-4325-315867A278F8}"/>
                  </a:ext>
                </a:extLst>
              </p:cNvPr>
              <p:cNvGrpSpPr/>
              <p:nvPr/>
            </p:nvGrpSpPr>
            <p:grpSpPr>
              <a:xfrm>
                <a:off x="4801777" y="1704097"/>
                <a:ext cx="433482" cy="203263"/>
                <a:chOff x="4801777" y="1704097"/>
                <a:chExt cx="433482" cy="203263"/>
              </a:xfrm>
              <a:noFill/>
            </p:grpSpPr>
            <p:grpSp>
              <p:nvGrpSpPr>
                <p:cNvPr id="187" name="グラフィックス 23">
                  <a:extLst>
                    <a:ext uri="{FF2B5EF4-FFF2-40B4-BE49-F238E27FC236}">
                      <a16:creationId xmlns:a16="http://schemas.microsoft.com/office/drawing/2014/main" id="{62260C79-4D15-1001-54E7-3BE2831B8100}"/>
                    </a:ext>
                  </a:extLst>
                </p:cNvPr>
                <p:cNvGrpSpPr/>
                <p:nvPr/>
              </p:nvGrpSpPr>
              <p:grpSpPr>
                <a:xfrm>
                  <a:off x="4801777" y="1704097"/>
                  <a:ext cx="433482" cy="203263"/>
                  <a:chOff x="4801777" y="1704097"/>
                  <a:chExt cx="433482" cy="203263"/>
                </a:xfrm>
                <a:noFill/>
              </p:grpSpPr>
              <p:sp>
                <p:nvSpPr>
                  <p:cNvPr id="199" name="フリーフォーム: 図形 198">
                    <a:extLst>
                      <a:ext uri="{FF2B5EF4-FFF2-40B4-BE49-F238E27FC236}">
                        <a16:creationId xmlns:a16="http://schemas.microsoft.com/office/drawing/2014/main" id="{5B9985FF-7100-E71C-1F4C-B7E45AF04F3C}"/>
                      </a:ext>
                    </a:extLst>
                  </p:cNvPr>
                  <p:cNvSpPr/>
                  <p:nvPr/>
                </p:nvSpPr>
                <p:spPr>
                  <a:xfrm>
                    <a:off x="4801872" y="1805729"/>
                    <a:ext cx="433387" cy="101631"/>
                  </a:xfrm>
                  <a:custGeom>
                    <a:avLst/>
                    <a:gdLst>
                      <a:gd name="connsiteX0" fmla="*/ 216694 w 433387"/>
                      <a:gd name="connsiteY0" fmla="*/ 52197 h 101631"/>
                      <a:gd name="connsiteX1" fmla="*/ 11525 w 433387"/>
                      <a:gd name="connsiteY1" fmla="*/ 0 h 101631"/>
                      <a:gd name="connsiteX2" fmla="*/ 0 w 433387"/>
                      <a:gd name="connsiteY2" fmla="*/ 24765 h 101631"/>
                      <a:gd name="connsiteX3" fmla="*/ 216694 w 433387"/>
                      <a:gd name="connsiteY3" fmla="*/ 101632 h 101631"/>
                      <a:gd name="connsiteX4" fmla="*/ 433388 w 433387"/>
                      <a:gd name="connsiteY4" fmla="*/ 24765 h 101631"/>
                      <a:gd name="connsiteX5" fmla="*/ 421862 w 433387"/>
                      <a:gd name="connsiteY5" fmla="*/ 0 h 101631"/>
                      <a:gd name="connsiteX6" fmla="*/ 216694 w 433387"/>
                      <a:gd name="connsiteY6" fmla="*/ 52197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387" h="101631">
                        <a:moveTo>
                          <a:pt x="216694" y="52197"/>
                        </a:moveTo>
                        <a:cubicBezTo>
                          <a:pt x="121444" y="52197"/>
                          <a:pt x="40577" y="30385"/>
                          <a:pt x="11525" y="0"/>
                        </a:cubicBezTo>
                        <a:cubicBezTo>
                          <a:pt x="4096" y="7810"/>
                          <a:pt x="0" y="16097"/>
                          <a:pt x="0" y="24765"/>
                        </a:cubicBezTo>
                        <a:cubicBezTo>
                          <a:pt x="0" y="67246"/>
                          <a:pt x="96965" y="101632"/>
                          <a:pt x="216694" y="101632"/>
                        </a:cubicBezTo>
                        <a:cubicBezTo>
                          <a:pt x="336423" y="101632"/>
                          <a:pt x="433388" y="67246"/>
                          <a:pt x="433388" y="24765"/>
                        </a:cubicBezTo>
                        <a:cubicBezTo>
                          <a:pt x="433388" y="16097"/>
                          <a:pt x="429292" y="7810"/>
                          <a:pt x="421862" y="0"/>
                        </a:cubicBezTo>
                        <a:cubicBezTo>
                          <a:pt x="392811" y="30289"/>
                          <a:pt x="311944" y="52197"/>
                          <a:pt x="216694" y="52197"/>
                        </a:cubicBezTo>
                        <a:close/>
                      </a:path>
                    </a:pathLst>
                  </a:custGeom>
                  <a:noFill/>
                  <a:ln w="9525" cap="rnd">
                    <a:solidFill>
                      <a:schemeClr val="bg1"/>
                    </a:solidFill>
                    <a:prstDash val="solid"/>
                    <a:round/>
                  </a:ln>
                </p:spPr>
                <p:txBody>
                  <a:bodyPr rtlCol="0" anchor="ctr"/>
                  <a:lstStyle/>
                  <a:p>
                    <a:endParaRPr lang="ja-JP" altLang="en-US" sz="2800"/>
                  </a:p>
                </p:txBody>
              </p:sp>
              <p:sp>
                <p:nvSpPr>
                  <p:cNvPr id="200" name="フリーフォーム: 図形 199">
                    <a:extLst>
                      <a:ext uri="{FF2B5EF4-FFF2-40B4-BE49-F238E27FC236}">
                        <a16:creationId xmlns:a16="http://schemas.microsoft.com/office/drawing/2014/main" id="{B6E86B68-6952-22D6-A19A-0A5658A75791}"/>
                      </a:ext>
                    </a:extLst>
                  </p:cNvPr>
                  <p:cNvSpPr/>
                  <p:nvPr/>
                </p:nvSpPr>
                <p:spPr>
                  <a:xfrm>
                    <a:off x="4801777" y="1704097"/>
                    <a:ext cx="433387" cy="101631"/>
                  </a:xfrm>
                  <a:custGeom>
                    <a:avLst/>
                    <a:gdLst>
                      <a:gd name="connsiteX0" fmla="*/ 421862 w 433387"/>
                      <a:gd name="connsiteY0" fmla="*/ 101632 h 101631"/>
                      <a:gd name="connsiteX1" fmla="*/ 433388 w 433387"/>
                      <a:gd name="connsiteY1" fmla="*/ 76867 h 101631"/>
                      <a:gd name="connsiteX2" fmla="*/ 216694 w 433387"/>
                      <a:gd name="connsiteY2" fmla="*/ 0 h 101631"/>
                      <a:gd name="connsiteX3" fmla="*/ 0 w 433387"/>
                      <a:gd name="connsiteY3" fmla="*/ 76867 h 101631"/>
                      <a:gd name="connsiteX4" fmla="*/ 11525 w 433387"/>
                      <a:gd name="connsiteY4" fmla="*/ 101632 h 101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 h="101631">
                        <a:moveTo>
                          <a:pt x="421862" y="101632"/>
                        </a:moveTo>
                        <a:cubicBezTo>
                          <a:pt x="429292" y="93821"/>
                          <a:pt x="433388" y="85535"/>
                          <a:pt x="433388" y="76867"/>
                        </a:cubicBezTo>
                        <a:cubicBezTo>
                          <a:pt x="433388" y="34385"/>
                          <a:pt x="336423" y="0"/>
                          <a:pt x="216694" y="0"/>
                        </a:cubicBezTo>
                        <a:cubicBezTo>
                          <a:pt x="96965" y="0"/>
                          <a:pt x="0" y="34385"/>
                          <a:pt x="0" y="76867"/>
                        </a:cubicBezTo>
                        <a:cubicBezTo>
                          <a:pt x="0" y="85535"/>
                          <a:pt x="4096" y="93821"/>
                          <a:pt x="11525" y="101632"/>
                        </a:cubicBezTo>
                      </a:path>
                    </a:pathLst>
                  </a:custGeom>
                  <a:noFill/>
                  <a:ln w="9525" cap="rnd">
                    <a:solidFill>
                      <a:schemeClr val="bg1"/>
                    </a:solidFill>
                    <a:prstDash val="solid"/>
                    <a:round/>
                  </a:ln>
                </p:spPr>
                <p:txBody>
                  <a:bodyPr rtlCol="0" anchor="ctr"/>
                  <a:lstStyle/>
                  <a:p>
                    <a:endParaRPr lang="ja-JP" altLang="en-US" sz="2800"/>
                  </a:p>
                </p:txBody>
              </p:sp>
              <p:sp>
                <p:nvSpPr>
                  <p:cNvPr id="201" name="フリーフォーム: 図形 200">
                    <a:extLst>
                      <a:ext uri="{FF2B5EF4-FFF2-40B4-BE49-F238E27FC236}">
                        <a16:creationId xmlns:a16="http://schemas.microsoft.com/office/drawing/2014/main" id="{BCC1BA77-7CD5-1D35-002F-E64CA8735EAC}"/>
                      </a:ext>
                    </a:extLst>
                  </p:cNvPr>
                  <p:cNvSpPr/>
                  <p:nvPr/>
                </p:nvSpPr>
                <p:spPr>
                  <a:xfrm>
                    <a:off x="4813397" y="1805729"/>
                    <a:ext cx="410336" cy="52196"/>
                  </a:xfrm>
                  <a:custGeom>
                    <a:avLst/>
                    <a:gdLst>
                      <a:gd name="connsiteX0" fmla="*/ 0 w 410336"/>
                      <a:gd name="connsiteY0" fmla="*/ 0 h 52196"/>
                      <a:gd name="connsiteX1" fmla="*/ 205169 w 410336"/>
                      <a:gd name="connsiteY1" fmla="*/ 52197 h 52196"/>
                      <a:gd name="connsiteX2" fmla="*/ 410337 w 410336"/>
                      <a:gd name="connsiteY2" fmla="*/ 0 h 52196"/>
                    </a:gdLst>
                    <a:ahLst/>
                    <a:cxnLst>
                      <a:cxn ang="0">
                        <a:pos x="connsiteX0" y="connsiteY0"/>
                      </a:cxn>
                      <a:cxn ang="0">
                        <a:pos x="connsiteX1" y="connsiteY1"/>
                      </a:cxn>
                      <a:cxn ang="0">
                        <a:pos x="connsiteX2" y="connsiteY2"/>
                      </a:cxn>
                    </a:cxnLst>
                    <a:rect l="l" t="t" r="r" b="b"/>
                    <a:pathLst>
                      <a:path w="410336" h="52196">
                        <a:moveTo>
                          <a:pt x="0" y="0"/>
                        </a:moveTo>
                        <a:cubicBezTo>
                          <a:pt x="29051" y="30289"/>
                          <a:pt x="109918" y="52197"/>
                          <a:pt x="205169" y="52197"/>
                        </a:cubicBezTo>
                        <a:cubicBezTo>
                          <a:pt x="300419" y="52197"/>
                          <a:pt x="381286" y="30385"/>
                          <a:pt x="410337" y="0"/>
                        </a:cubicBezTo>
                      </a:path>
                    </a:pathLst>
                  </a:custGeom>
                  <a:noFill/>
                  <a:ln w="9525" cap="rnd">
                    <a:solidFill>
                      <a:schemeClr val="bg1"/>
                    </a:solidFill>
                    <a:prstDash val="solid"/>
                    <a:round/>
                  </a:ln>
                </p:spPr>
                <p:txBody>
                  <a:bodyPr rtlCol="0" anchor="ctr"/>
                  <a:lstStyle/>
                  <a:p>
                    <a:endParaRPr lang="ja-JP" altLang="en-US" sz="2800"/>
                  </a:p>
                </p:txBody>
              </p:sp>
            </p:grpSp>
            <p:sp>
              <p:nvSpPr>
                <p:cNvPr id="188" name="フリーフォーム: 図形 187">
                  <a:extLst>
                    <a:ext uri="{FF2B5EF4-FFF2-40B4-BE49-F238E27FC236}">
                      <a16:creationId xmlns:a16="http://schemas.microsoft.com/office/drawing/2014/main" id="{87DC385F-B630-2918-7686-9EAD52CF7FFF}"/>
                    </a:ext>
                  </a:extLst>
                </p:cNvPr>
                <p:cNvSpPr/>
                <p:nvPr/>
              </p:nvSpPr>
              <p:spPr>
                <a:xfrm>
                  <a:off x="4802825" y="1780964"/>
                  <a:ext cx="9525" cy="60769"/>
                </a:xfrm>
                <a:custGeom>
                  <a:avLst/>
                  <a:gdLst>
                    <a:gd name="connsiteX0" fmla="*/ 0 w 9525"/>
                    <a:gd name="connsiteY0" fmla="*/ 0 h 60769"/>
                    <a:gd name="connsiteX1" fmla="*/ 0 w 9525"/>
                    <a:gd name="connsiteY1" fmla="*/ 60769 h 60769"/>
                  </a:gdLst>
                  <a:ahLst/>
                  <a:cxnLst>
                    <a:cxn ang="0">
                      <a:pos x="connsiteX0" y="connsiteY0"/>
                    </a:cxn>
                    <a:cxn ang="0">
                      <a:pos x="connsiteX1" y="connsiteY1"/>
                    </a:cxn>
                  </a:cxnLst>
                  <a:rect l="l" t="t" r="r" b="b"/>
                  <a:pathLst>
                    <a:path w="9525" h="60769">
                      <a:moveTo>
                        <a:pt x="0" y="0"/>
                      </a:moveTo>
                      <a:lnTo>
                        <a:pt x="0" y="60769"/>
                      </a:lnTo>
                    </a:path>
                  </a:pathLst>
                </a:custGeom>
                <a:ln w="9525" cap="rnd">
                  <a:solidFill>
                    <a:schemeClr val="bg1"/>
                  </a:solidFill>
                  <a:prstDash val="solid"/>
                  <a:round/>
                </a:ln>
              </p:spPr>
              <p:txBody>
                <a:bodyPr rtlCol="0" anchor="ctr"/>
                <a:lstStyle/>
                <a:p>
                  <a:endParaRPr lang="ja-JP" altLang="en-US" sz="2800"/>
                </a:p>
              </p:txBody>
            </p:sp>
            <p:sp>
              <p:nvSpPr>
                <p:cNvPr id="189" name="フリーフォーム: 図形 188">
                  <a:extLst>
                    <a:ext uri="{FF2B5EF4-FFF2-40B4-BE49-F238E27FC236}">
                      <a16:creationId xmlns:a16="http://schemas.microsoft.com/office/drawing/2014/main" id="{8F78396A-AC4A-2B96-11AD-5CCFB2B2E708}"/>
                    </a:ext>
                  </a:extLst>
                </p:cNvPr>
                <p:cNvSpPr/>
                <p:nvPr/>
              </p:nvSpPr>
              <p:spPr>
                <a:xfrm>
                  <a:off x="5018280" y="1861546"/>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9525" cap="rnd">
                  <a:solidFill>
                    <a:schemeClr val="bg1"/>
                  </a:solidFill>
                  <a:prstDash val="solid"/>
                  <a:round/>
                </a:ln>
              </p:spPr>
              <p:txBody>
                <a:bodyPr rtlCol="0" anchor="ctr"/>
                <a:lstStyle/>
                <a:p>
                  <a:endParaRPr lang="ja-JP" altLang="en-US" sz="2800"/>
                </a:p>
              </p:txBody>
            </p:sp>
            <p:sp>
              <p:nvSpPr>
                <p:cNvPr id="190" name="フリーフォーム: 図形 189">
                  <a:extLst>
                    <a:ext uri="{FF2B5EF4-FFF2-40B4-BE49-F238E27FC236}">
                      <a16:creationId xmlns:a16="http://schemas.microsoft.com/office/drawing/2014/main" id="{0B271F04-F963-90A8-2DC1-7E78717A3BA3}"/>
                    </a:ext>
                  </a:extLst>
                </p:cNvPr>
                <p:cNvSpPr/>
                <p:nvPr/>
              </p:nvSpPr>
              <p:spPr>
                <a:xfrm>
                  <a:off x="5113340" y="1850878"/>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9525" cap="rnd">
                  <a:solidFill>
                    <a:schemeClr val="bg1"/>
                  </a:solidFill>
                  <a:prstDash val="solid"/>
                  <a:round/>
                </a:ln>
              </p:spPr>
              <p:txBody>
                <a:bodyPr rtlCol="0" anchor="ctr"/>
                <a:lstStyle/>
                <a:p>
                  <a:endParaRPr lang="ja-JP" altLang="en-US" sz="2800"/>
                </a:p>
              </p:txBody>
            </p:sp>
            <p:sp>
              <p:nvSpPr>
                <p:cNvPr id="191" name="フリーフォーム: 図形 190">
                  <a:extLst>
                    <a:ext uri="{FF2B5EF4-FFF2-40B4-BE49-F238E27FC236}">
                      <a16:creationId xmlns:a16="http://schemas.microsoft.com/office/drawing/2014/main" id="{79427C5F-94E3-8350-1EE9-C18F5D8AE7FB}"/>
                    </a:ext>
                  </a:extLst>
                </p:cNvPr>
                <p:cNvSpPr/>
                <p:nvPr/>
              </p:nvSpPr>
              <p:spPr>
                <a:xfrm>
                  <a:off x="4970655" y="1861546"/>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9525" cap="rnd">
                  <a:solidFill>
                    <a:schemeClr val="bg1"/>
                  </a:solidFill>
                  <a:prstDash val="solid"/>
                  <a:round/>
                </a:ln>
              </p:spPr>
              <p:txBody>
                <a:bodyPr rtlCol="0" anchor="ctr"/>
                <a:lstStyle/>
                <a:p>
                  <a:endParaRPr lang="ja-JP" altLang="en-US" sz="2800"/>
                </a:p>
              </p:txBody>
            </p:sp>
            <p:sp>
              <p:nvSpPr>
                <p:cNvPr id="192" name="フリーフォーム: 図形 191">
                  <a:extLst>
                    <a:ext uri="{FF2B5EF4-FFF2-40B4-BE49-F238E27FC236}">
                      <a16:creationId xmlns:a16="http://schemas.microsoft.com/office/drawing/2014/main" id="{AC703197-D97D-0017-D3CC-4C17DAAE7E0C}"/>
                    </a:ext>
                  </a:extLst>
                </p:cNvPr>
                <p:cNvSpPr/>
                <p:nvPr/>
              </p:nvSpPr>
              <p:spPr>
                <a:xfrm>
                  <a:off x="4923125" y="1850878"/>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9525" cap="rnd">
                  <a:solidFill>
                    <a:schemeClr val="bg1"/>
                  </a:solidFill>
                  <a:prstDash val="solid"/>
                  <a:round/>
                </a:ln>
              </p:spPr>
              <p:txBody>
                <a:bodyPr rtlCol="0" anchor="ctr"/>
                <a:lstStyle/>
                <a:p>
                  <a:endParaRPr lang="ja-JP" altLang="en-US" sz="2800"/>
                </a:p>
              </p:txBody>
            </p:sp>
            <p:sp>
              <p:nvSpPr>
                <p:cNvPr id="193" name="フリーフォーム: 図形 192">
                  <a:extLst>
                    <a:ext uri="{FF2B5EF4-FFF2-40B4-BE49-F238E27FC236}">
                      <a16:creationId xmlns:a16="http://schemas.microsoft.com/office/drawing/2014/main" id="{A3CC1000-C45E-E643-A60B-D5D6876FC422}"/>
                    </a:ext>
                  </a:extLst>
                </p:cNvPr>
                <p:cNvSpPr/>
                <p:nvPr/>
              </p:nvSpPr>
              <p:spPr>
                <a:xfrm>
                  <a:off x="4875596" y="1841734"/>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9525" cap="rnd">
                  <a:solidFill>
                    <a:schemeClr val="bg1"/>
                  </a:solidFill>
                  <a:prstDash val="solid"/>
                  <a:round/>
                </a:ln>
              </p:spPr>
              <p:txBody>
                <a:bodyPr rtlCol="0" anchor="ctr"/>
                <a:lstStyle/>
                <a:p>
                  <a:endParaRPr lang="ja-JP" altLang="en-US" sz="2800"/>
                </a:p>
              </p:txBody>
            </p:sp>
            <p:sp>
              <p:nvSpPr>
                <p:cNvPr id="194" name="フリーフォーム: 図形 193">
                  <a:extLst>
                    <a:ext uri="{FF2B5EF4-FFF2-40B4-BE49-F238E27FC236}">
                      <a16:creationId xmlns:a16="http://schemas.microsoft.com/office/drawing/2014/main" id="{42CEE376-B0C9-A348-A3D8-43D529F85BE5}"/>
                    </a:ext>
                  </a:extLst>
                </p:cNvPr>
                <p:cNvSpPr/>
                <p:nvPr/>
              </p:nvSpPr>
              <p:spPr>
                <a:xfrm>
                  <a:off x="4827971" y="1820017"/>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9525" cap="rnd">
                  <a:solidFill>
                    <a:schemeClr val="bg1"/>
                  </a:solidFill>
                  <a:prstDash val="solid"/>
                  <a:round/>
                </a:ln>
              </p:spPr>
              <p:txBody>
                <a:bodyPr rtlCol="0" anchor="ctr"/>
                <a:lstStyle/>
                <a:p>
                  <a:endParaRPr lang="ja-JP" altLang="en-US" sz="2800"/>
                </a:p>
              </p:txBody>
            </p:sp>
            <p:sp>
              <p:nvSpPr>
                <p:cNvPr id="195" name="フリーフォーム: 図形 194">
                  <a:extLst>
                    <a:ext uri="{FF2B5EF4-FFF2-40B4-BE49-F238E27FC236}">
                      <a16:creationId xmlns:a16="http://schemas.microsoft.com/office/drawing/2014/main" id="{82763A31-D668-A40E-AFA2-2061C6184FC0}"/>
                    </a:ext>
                  </a:extLst>
                </p:cNvPr>
                <p:cNvSpPr/>
                <p:nvPr/>
              </p:nvSpPr>
              <p:spPr>
                <a:xfrm>
                  <a:off x="5065810" y="1861546"/>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9525" cap="rnd">
                  <a:solidFill>
                    <a:schemeClr val="bg1"/>
                  </a:solidFill>
                  <a:prstDash val="solid"/>
                  <a:round/>
                </a:ln>
              </p:spPr>
              <p:txBody>
                <a:bodyPr rtlCol="0" anchor="ctr"/>
                <a:lstStyle/>
                <a:p>
                  <a:endParaRPr lang="ja-JP" altLang="en-US" sz="2800"/>
                </a:p>
              </p:txBody>
            </p:sp>
            <p:sp>
              <p:nvSpPr>
                <p:cNvPr id="196" name="フリーフォーム: 図形 195">
                  <a:extLst>
                    <a:ext uri="{FF2B5EF4-FFF2-40B4-BE49-F238E27FC236}">
                      <a16:creationId xmlns:a16="http://schemas.microsoft.com/office/drawing/2014/main" id="{57ED8BD5-710C-4304-9C64-7C066A2AFD67}"/>
                    </a:ext>
                  </a:extLst>
                </p:cNvPr>
                <p:cNvSpPr/>
                <p:nvPr/>
              </p:nvSpPr>
              <p:spPr>
                <a:xfrm>
                  <a:off x="5160965" y="1841734"/>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9525" cap="rnd">
                  <a:solidFill>
                    <a:schemeClr val="bg1"/>
                  </a:solidFill>
                  <a:prstDash val="solid"/>
                  <a:round/>
                </a:ln>
              </p:spPr>
              <p:txBody>
                <a:bodyPr rtlCol="0" anchor="ctr"/>
                <a:lstStyle/>
                <a:p>
                  <a:endParaRPr lang="ja-JP" altLang="en-US" sz="2800"/>
                </a:p>
              </p:txBody>
            </p:sp>
            <p:sp>
              <p:nvSpPr>
                <p:cNvPr id="197" name="フリーフォーム: 図形 196">
                  <a:extLst>
                    <a:ext uri="{FF2B5EF4-FFF2-40B4-BE49-F238E27FC236}">
                      <a16:creationId xmlns:a16="http://schemas.microsoft.com/office/drawing/2014/main" id="{9EF551FA-A5EF-EE24-2187-8AF43D0944B4}"/>
                    </a:ext>
                  </a:extLst>
                </p:cNvPr>
                <p:cNvSpPr/>
                <p:nvPr/>
              </p:nvSpPr>
              <p:spPr>
                <a:xfrm>
                  <a:off x="5208494" y="1820017"/>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9525" cap="rnd">
                  <a:solidFill>
                    <a:schemeClr val="bg1"/>
                  </a:solidFill>
                  <a:prstDash val="solid"/>
                  <a:round/>
                </a:ln>
              </p:spPr>
              <p:txBody>
                <a:bodyPr rtlCol="0" anchor="ctr"/>
                <a:lstStyle/>
                <a:p>
                  <a:endParaRPr lang="ja-JP" altLang="en-US" sz="2800"/>
                </a:p>
              </p:txBody>
            </p:sp>
            <p:sp>
              <p:nvSpPr>
                <p:cNvPr id="198" name="フリーフォーム: 図形 197">
                  <a:extLst>
                    <a:ext uri="{FF2B5EF4-FFF2-40B4-BE49-F238E27FC236}">
                      <a16:creationId xmlns:a16="http://schemas.microsoft.com/office/drawing/2014/main" id="{93618F35-EBC5-2419-EE3F-015EB3FDCB15}"/>
                    </a:ext>
                  </a:extLst>
                </p:cNvPr>
                <p:cNvSpPr/>
                <p:nvPr/>
              </p:nvSpPr>
              <p:spPr>
                <a:xfrm>
                  <a:off x="5234307" y="1780964"/>
                  <a:ext cx="9525" cy="60769"/>
                </a:xfrm>
                <a:custGeom>
                  <a:avLst/>
                  <a:gdLst>
                    <a:gd name="connsiteX0" fmla="*/ 0 w 9525"/>
                    <a:gd name="connsiteY0" fmla="*/ 0 h 60769"/>
                    <a:gd name="connsiteX1" fmla="*/ 0 w 9525"/>
                    <a:gd name="connsiteY1" fmla="*/ 60769 h 60769"/>
                  </a:gdLst>
                  <a:ahLst/>
                  <a:cxnLst>
                    <a:cxn ang="0">
                      <a:pos x="connsiteX0" y="connsiteY0"/>
                    </a:cxn>
                    <a:cxn ang="0">
                      <a:pos x="connsiteX1" y="connsiteY1"/>
                    </a:cxn>
                  </a:cxnLst>
                  <a:rect l="l" t="t" r="r" b="b"/>
                  <a:pathLst>
                    <a:path w="9525" h="60769">
                      <a:moveTo>
                        <a:pt x="0" y="0"/>
                      </a:moveTo>
                      <a:lnTo>
                        <a:pt x="0" y="60769"/>
                      </a:lnTo>
                    </a:path>
                  </a:pathLst>
                </a:custGeom>
                <a:ln w="9525" cap="rnd">
                  <a:solidFill>
                    <a:schemeClr val="bg1"/>
                  </a:solidFill>
                  <a:prstDash val="solid"/>
                  <a:round/>
                </a:ln>
              </p:spPr>
              <p:txBody>
                <a:bodyPr rtlCol="0" anchor="ctr"/>
                <a:lstStyle/>
                <a:p>
                  <a:endParaRPr lang="ja-JP" altLang="en-US" sz="2800"/>
                </a:p>
              </p:txBody>
            </p:sp>
          </p:grpSp>
        </p:grpSp>
      </p:grpSp>
      <p:grpSp>
        <p:nvGrpSpPr>
          <p:cNvPr id="234" name="グループ化 233">
            <a:extLst>
              <a:ext uri="{FF2B5EF4-FFF2-40B4-BE49-F238E27FC236}">
                <a16:creationId xmlns:a16="http://schemas.microsoft.com/office/drawing/2014/main" id="{782E17FA-93C4-3B73-9277-CAF4702D457E}"/>
              </a:ext>
            </a:extLst>
          </p:cNvPr>
          <p:cNvGrpSpPr/>
          <p:nvPr/>
        </p:nvGrpSpPr>
        <p:grpSpPr>
          <a:xfrm>
            <a:off x="983910" y="7569234"/>
            <a:ext cx="939058" cy="938334"/>
            <a:chOff x="703290" y="6987221"/>
            <a:chExt cx="601600" cy="601136"/>
          </a:xfrm>
        </p:grpSpPr>
        <p:grpSp>
          <p:nvGrpSpPr>
            <p:cNvPr id="235" name="グループ化 234">
              <a:extLst>
                <a:ext uri="{FF2B5EF4-FFF2-40B4-BE49-F238E27FC236}">
                  <a16:creationId xmlns:a16="http://schemas.microsoft.com/office/drawing/2014/main" id="{A24C69AF-6CB9-F9DA-577E-CAF9D29CEBC1}"/>
                </a:ext>
              </a:extLst>
            </p:cNvPr>
            <p:cNvGrpSpPr/>
            <p:nvPr/>
          </p:nvGrpSpPr>
          <p:grpSpPr>
            <a:xfrm>
              <a:off x="703752" y="6987221"/>
              <a:ext cx="601138" cy="601136"/>
              <a:chOff x="1037951" y="7396681"/>
              <a:chExt cx="896980" cy="896976"/>
            </a:xfrm>
          </p:grpSpPr>
          <p:sp>
            <p:nvSpPr>
              <p:cNvPr id="238" name="楕円 237">
                <a:extLst>
                  <a:ext uri="{FF2B5EF4-FFF2-40B4-BE49-F238E27FC236}">
                    <a16:creationId xmlns:a16="http://schemas.microsoft.com/office/drawing/2014/main" id="{DF4C23F2-ADBD-F1E8-7ED5-9C8C14D8492A}"/>
                  </a:ext>
                </a:extLst>
              </p:cNvPr>
              <p:cNvSpPr/>
              <p:nvPr/>
            </p:nvSpPr>
            <p:spPr>
              <a:xfrm>
                <a:off x="1037951" y="7396681"/>
                <a:ext cx="896980" cy="896976"/>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mn-ea"/>
                </a:endParaRPr>
              </a:p>
            </p:txBody>
          </p:sp>
          <p:sp>
            <p:nvSpPr>
              <p:cNvPr id="239" name="フリーフォーム: 図形 238">
                <a:extLst>
                  <a:ext uri="{FF2B5EF4-FFF2-40B4-BE49-F238E27FC236}">
                    <a16:creationId xmlns:a16="http://schemas.microsoft.com/office/drawing/2014/main" id="{055B81DC-B32E-5B32-AC1F-B412A1984875}"/>
                  </a:ext>
                </a:extLst>
              </p:cNvPr>
              <p:cNvSpPr/>
              <p:nvPr/>
            </p:nvSpPr>
            <p:spPr>
              <a:xfrm>
                <a:off x="1055658" y="7396681"/>
                <a:ext cx="861566" cy="330414"/>
              </a:xfrm>
              <a:custGeom>
                <a:avLst/>
                <a:gdLst>
                  <a:gd name="connsiteX0" fmla="*/ 430783 w 861566"/>
                  <a:gd name="connsiteY0" fmla="*/ 0 h 330414"/>
                  <a:gd name="connsiteX1" fmla="*/ 844028 w 861566"/>
                  <a:gd name="connsiteY1" fmla="*/ 273917 h 330414"/>
                  <a:gd name="connsiteX2" fmla="*/ 861566 w 861566"/>
                  <a:gd name="connsiteY2" fmla="*/ 330414 h 330414"/>
                  <a:gd name="connsiteX3" fmla="*/ 0 w 861566"/>
                  <a:gd name="connsiteY3" fmla="*/ 330414 h 330414"/>
                  <a:gd name="connsiteX4" fmla="*/ 17538 w 861566"/>
                  <a:gd name="connsiteY4" fmla="*/ 273917 h 330414"/>
                  <a:gd name="connsiteX5" fmla="*/ 430783 w 861566"/>
                  <a:gd name="connsiteY5" fmla="*/ 0 h 33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1566" h="330414">
                    <a:moveTo>
                      <a:pt x="430783" y="0"/>
                    </a:moveTo>
                    <a:cubicBezTo>
                      <a:pt x="616554" y="0"/>
                      <a:pt x="775944" y="112947"/>
                      <a:pt x="844028" y="273917"/>
                    </a:cubicBezTo>
                    <a:lnTo>
                      <a:pt x="861566" y="330414"/>
                    </a:lnTo>
                    <a:lnTo>
                      <a:pt x="0" y="330414"/>
                    </a:lnTo>
                    <a:lnTo>
                      <a:pt x="17538" y="273917"/>
                    </a:lnTo>
                    <a:cubicBezTo>
                      <a:pt x="85622" y="112947"/>
                      <a:pt x="245013" y="0"/>
                      <a:pt x="430783" y="0"/>
                    </a:cubicBezTo>
                    <a:close/>
                  </a:path>
                </a:pathLst>
              </a:custGeom>
              <a:solidFill>
                <a:schemeClr val="accent5">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2800" dirty="0">
                  <a:latin typeface="+mn-ea"/>
                </a:endParaRPr>
              </a:p>
            </p:txBody>
          </p:sp>
        </p:grpSp>
        <p:sp>
          <p:nvSpPr>
            <p:cNvPr id="236" name="テキスト ボックス 235">
              <a:extLst>
                <a:ext uri="{FF2B5EF4-FFF2-40B4-BE49-F238E27FC236}">
                  <a16:creationId xmlns:a16="http://schemas.microsoft.com/office/drawing/2014/main" id="{1DAEB37A-AAF6-A592-8893-CB8835081353}"/>
                </a:ext>
              </a:extLst>
            </p:cNvPr>
            <p:cNvSpPr txBox="1"/>
            <p:nvPr/>
          </p:nvSpPr>
          <p:spPr>
            <a:xfrm>
              <a:off x="703290" y="7029137"/>
              <a:ext cx="599256" cy="177457"/>
            </a:xfrm>
            <a:prstGeom prst="rect">
              <a:avLst/>
            </a:prstGeom>
            <a:noFill/>
            <a:extLst>
              <a:ext uri="{909E8E84-426E-40DD-AFC4-6F175D3DCCD1}">
                <a14:hiddenFill xmlns:a14="http://schemas.microsoft.com/office/drawing/2010/main">
                  <a:solidFill>
                    <a:srgbClr val="00338D"/>
                  </a:solidFill>
                </a14:hiddenFill>
              </a:ext>
            </a:extLst>
          </p:spPr>
          <p:txBody>
            <a:bodyPr wrap="square">
              <a:spAutoFit/>
            </a:bodyPr>
            <a:lstStyle/>
            <a:p>
              <a:pPr algn="ctr" defTabSz="914400"/>
              <a:r>
                <a:rPr kumimoji="1" lang="ja-JP" altLang="en-US" sz="1200" b="1" dirty="0">
                  <a:solidFill>
                    <a:schemeClr val="bg1"/>
                  </a:solidFill>
                  <a:latin typeface="+mn-ea"/>
                </a:rPr>
                <a:t>ヒト</a:t>
              </a:r>
              <a:endParaRPr lang="ja-JP" altLang="en-US" sz="1200" b="1" dirty="0">
                <a:solidFill>
                  <a:schemeClr val="bg1"/>
                </a:solidFill>
                <a:latin typeface="+mn-ea"/>
              </a:endParaRPr>
            </a:p>
          </p:txBody>
        </p:sp>
        <p:pic>
          <p:nvPicPr>
            <p:cNvPr id="237" name="図 236">
              <a:extLst>
                <a:ext uri="{FF2B5EF4-FFF2-40B4-BE49-F238E27FC236}">
                  <a16:creationId xmlns:a16="http://schemas.microsoft.com/office/drawing/2014/main" id="{E8BE1934-491F-C86D-0192-199E6E0F70B6}"/>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836957" y="7203626"/>
              <a:ext cx="315034" cy="348834"/>
            </a:xfrm>
            <a:prstGeom prst="rect">
              <a:avLst/>
            </a:prstGeom>
          </p:spPr>
        </p:pic>
      </p:grpSp>
      <p:grpSp>
        <p:nvGrpSpPr>
          <p:cNvPr id="240" name="グループ化 239">
            <a:extLst>
              <a:ext uri="{FF2B5EF4-FFF2-40B4-BE49-F238E27FC236}">
                <a16:creationId xmlns:a16="http://schemas.microsoft.com/office/drawing/2014/main" id="{A2EB07D9-9E4E-FA33-06CD-109FB44D12C9}"/>
              </a:ext>
            </a:extLst>
          </p:cNvPr>
          <p:cNvGrpSpPr/>
          <p:nvPr/>
        </p:nvGrpSpPr>
        <p:grpSpPr>
          <a:xfrm>
            <a:off x="2958000" y="7569234"/>
            <a:ext cx="942000" cy="938334"/>
            <a:chOff x="1916153" y="6987221"/>
            <a:chExt cx="603483" cy="601136"/>
          </a:xfrm>
        </p:grpSpPr>
        <p:grpSp>
          <p:nvGrpSpPr>
            <p:cNvPr id="241" name="グループ化 240">
              <a:extLst>
                <a:ext uri="{FF2B5EF4-FFF2-40B4-BE49-F238E27FC236}">
                  <a16:creationId xmlns:a16="http://schemas.microsoft.com/office/drawing/2014/main" id="{7103A884-179E-95D8-43F6-B87F635B702B}"/>
                </a:ext>
              </a:extLst>
            </p:cNvPr>
            <p:cNvGrpSpPr/>
            <p:nvPr/>
          </p:nvGrpSpPr>
          <p:grpSpPr>
            <a:xfrm>
              <a:off x="1918498" y="6987221"/>
              <a:ext cx="601138" cy="601136"/>
              <a:chOff x="2984741" y="7396681"/>
              <a:chExt cx="896980" cy="896976"/>
            </a:xfrm>
          </p:grpSpPr>
          <p:sp>
            <p:nvSpPr>
              <p:cNvPr id="244" name="楕円 243">
                <a:extLst>
                  <a:ext uri="{FF2B5EF4-FFF2-40B4-BE49-F238E27FC236}">
                    <a16:creationId xmlns:a16="http://schemas.microsoft.com/office/drawing/2014/main" id="{DB7CE7C3-DAEC-F358-4D96-2C5794A9E182}"/>
                  </a:ext>
                </a:extLst>
              </p:cNvPr>
              <p:cNvSpPr/>
              <p:nvPr/>
            </p:nvSpPr>
            <p:spPr>
              <a:xfrm>
                <a:off x="2984741" y="7396681"/>
                <a:ext cx="896980" cy="896976"/>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mn-ea"/>
                </a:endParaRPr>
              </a:p>
            </p:txBody>
          </p:sp>
          <p:sp>
            <p:nvSpPr>
              <p:cNvPr id="245" name="フリーフォーム: 図形 244">
                <a:extLst>
                  <a:ext uri="{FF2B5EF4-FFF2-40B4-BE49-F238E27FC236}">
                    <a16:creationId xmlns:a16="http://schemas.microsoft.com/office/drawing/2014/main" id="{8848347B-3664-CF30-88ED-EB8A0FC65EDB}"/>
                  </a:ext>
                </a:extLst>
              </p:cNvPr>
              <p:cNvSpPr/>
              <p:nvPr/>
            </p:nvSpPr>
            <p:spPr>
              <a:xfrm>
                <a:off x="3002448" y="7396681"/>
                <a:ext cx="861566" cy="330414"/>
              </a:xfrm>
              <a:custGeom>
                <a:avLst/>
                <a:gdLst>
                  <a:gd name="connsiteX0" fmla="*/ 430783 w 861566"/>
                  <a:gd name="connsiteY0" fmla="*/ 0 h 330414"/>
                  <a:gd name="connsiteX1" fmla="*/ 844028 w 861566"/>
                  <a:gd name="connsiteY1" fmla="*/ 273917 h 330414"/>
                  <a:gd name="connsiteX2" fmla="*/ 861566 w 861566"/>
                  <a:gd name="connsiteY2" fmla="*/ 330414 h 330414"/>
                  <a:gd name="connsiteX3" fmla="*/ 0 w 861566"/>
                  <a:gd name="connsiteY3" fmla="*/ 330414 h 330414"/>
                  <a:gd name="connsiteX4" fmla="*/ 17538 w 861566"/>
                  <a:gd name="connsiteY4" fmla="*/ 273917 h 330414"/>
                  <a:gd name="connsiteX5" fmla="*/ 430783 w 861566"/>
                  <a:gd name="connsiteY5" fmla="*/ 0 h 33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1566" h="330414">
                    <a:moveTo>
                      <a:pt x="430783" y="0"/>
                    </a:moveTo>
                    <a:cubicBezTo>
                      <a:pt x="616554" y="0"/>
                      <a:pt x="775944" y="112947"/>
                      <a:pt x="844028" y="273917"/>
                    </a:cubicBezTo>
                    <a:lnTo>
                      <a:pt x="861566" y="330414"/>
                    </a:lnTo>
                    <a:lnTo>
                      <a:pt x="0" y="330414"/>
                    </a:lnTo>
                    <a:lnTo>
                      <a:pt x="17538" y="273917"/>
                    </a:lnTo>
                    <a:cubicBezTo>
                      <a:pt x="85622" y="112947"/>
                      <a:pt x="245013" y="0"/>
                      <a:pt x="430783" y="0"/>
                    </a:cubicBezTo>
                    <a:close/>
                  </a:path>
                </a:pathLst>
              </a:custGeom>
              <a:solidFill>
                <a:schemeClr val="accent5">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2800" dirty="0">
                  <a:latin typeface="+mn-ea"/>
                </a:endParaRPr>
              </a:p>
            </p:txBody>
          </p:sp>
        </p:grpSp>
        <p:sp>
          <p:nvSpPr>
            <p:cNvPr id="242" name="テキスト ボックス 241">
              <a:extLst>
                <a:ext uri="{FF2B5EF4-FFF2-40B4-BE49-F238E27FC236}">
                  <a16:creationId xmlns:a16="http://schemas.microsoft.com/office/drawing/2014/main" id="{2EB369ED-DCD2-88F1-1772-5CA18B84F929}"/>
                </a:ext>
              </a:extLst>
            </p:cNvPr>
            <p:cNvSpPr txBox="1"/>
            <p:nvPr/>
          </p:nvSpPr>
          <p:spPr>
            <a:xfrm>
              <a:off x="1916153" y="7029137"/>
              <a:ext cx="603020" cy="177457"/>
            </a:xfrm>
            <a:prstGeom prst="rect">
              <a:avLst/>
            </a:prstGeom>
            <a:noFill/>
            <a:extLst>
              <a:ext uri="{909E8E84-426E-40DD-AFC4-6F175D3DCCD1}">
                <a14:hiddenFill xmlns:a14="http://schemas.microsoft.com/office/drawing/2010/main">
                  <a:solidFill>
                    <a:srgbClr val="00338D"/>
                  </a:solidFill>
                </a14:hiddenFill>
              </a:ext>
            </a:extLst>
          </p:spPr>
          <p:txBody>
            <a:bodyPr wrap="square">
              <a:spAutoFit/>
            </a:bodyPr>
            <a:lstStyle/>
            <a:p>
              <a:pPr algn="ctr" defTabSz="914400"/>
              <a:r>
                <a:rPr kumimoji="1" lang="ja-JP" altLang="en-US" sz="1200" b="1" dirty="0">
                  <a:solidFill>
                    <a:schemeClr val="bg1"/>
                  </a:solidFill>
                  <a:latin typeface="+mn-ea"/>
                </a:rPr>
                <a:t>モノ</a:t>
              </a:r>
              <a:endParaRPr lang="ja-JP" altLang="en-US" sz="1200" b="1" dirty="0">
                <a:solidFill>
                  <a:schemeClr val="bg1"/>
                </a:solidFill>
                <a:latin typeface="+mn-ea"/>
              </a:endParaRPr>
            </a:p>
          </p:txBody>
        </p:sp>
        <p:pic>
          <p:nvPicPr>
            <p:cNvPr id="243" name="図 242">
              <a:extLst>
                <a:ext uri="{FF2B5EF4-FFF2-40B4-BE49-F238E27FC236}">
                  <a16:creationId xmlns:a16="http://schemas.microsoft.com/office/drawing/2014/main" id="{0829FB6A-F4CF-7646-4237-F2F7DE8ACDDE}"/>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2047169" y="7224990"/>
              <a:ext cx="340302" cy="347151"/>
            </a:xfrm>
            <a:prstGeom prst="rect">
              <a:avLst/>
            </a:prstGeom>
          </p:spPr>
        </p:pic>
      </p:grpSp>
      <p:sp>
        <p:nvSpPr>
          <p:cNvPr id="2" name="正方形/長方形 1">
            <a:extLst>
              <a:ext uri="{FF2B5EF4-FFF2-40B4-BE49-F238E27FC236}">
                <a16:creationId xmlns:a16="http://schemas.microsoft.com/office/drawing/2014/main" id="{C57283C7-25A1-0975-FB71-0E0AA8ED37EC}"/>
              </a:ext>
            </a:extLst>
          </p:cNvPr>
          <p:cNvSpPr/>
          <p:nvPr/>
        </p:nvSpPr>
        <p:spPr>
          <a:xfrm>
            <a:off x="3162508" y="4483100"/>
            <a:ext cx="718066" cy="5550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2" name="直線コネクタ 121">
            <a:extLst>
              <a:ext uri="{FF2B5EF4-FFF2-40B4-BE49-F238E27FC236}">
                <a16:creationId xmlns:a16="http://schemas.microsoft.com/office/drawing/2014/main" id="{2A2053E7-AA53-9162-D621-FD090DF1F4DA}"/>
              </a:ext>
            </a:extLst>
          </p:cNvPr>
          <p:cNvCxnSpPr>
            <a:cxnSpLocks/>
            <a:stCxn id="121" idx="2"/>
          </p:cNvCxnSpPr>
          <p:nvPr/>
        </p:nvCxnSpPr>
        <p:spPr>
          <a:xfrm>
            <a:off x="3526865" y="3495344"/>
            <a:ext cx="0" cy="1518125"/>
          </a:xfrm>
          <a:prstGeom prst="line">
            <a:avLst/>
          </a:prstGeom>
          <a:ln w="6350">
            <a:solidFill>
              <a:schemeClr val="accent1"/>
            </a:solidFill>
            <a:tailEnd type="oval" w="sm" len="sm"/>
          </a:ln>
        </p:spPr>
        <p:style>
          <a:lnRef idx="1">
            <a:schemeClr val="accent1"/>
          </a:lnRef>
          <a:fillRef idx="0">
            <a:schemeClr val="accent1"/>
          </a:fillRef>
          <a:effectRef idx="0">
            <a:schemeClr val="accent1"/>
          </a:effectRef>
          <a:fontRef idx="minor">
            <a:schemeClr val="tx1"/>
          </a:fontRef>
        </p:style>
      </p:cxnSp>
      <p:sp>
        <p:nvSpPr>
          <p:cNvPr id="121" name="四角形: 角を丸くする 120">
            <a:extLst>
              <a:ext uri="{FF2B5EF4-FFF2-40B4-BE49-F238E27FC236}">
                <a16:creationId xmlns:a16="http://schemas.microsoft.com/office/drawing/2014/main" id="{2E887848-252C-0337-B37C-EB7B059FB5A0}"/>
              </a:ext>
            </a:extLst>
          </p:cNvPr>
          <p:cNvSpPr/>
          <p:nvPr/>
        </p:nvSpPr>
        <p:spPr>
          <a:xfrm>
            <a:off x="2986865" y="3260007"/>
            <a:ext cx="1080000" cy="829205"/>
          </a:xfrm>
          <a:prstGeom prst="roundRect">
            <a:avLst>
              <a:gd name="adj" fmla="val 6185"/>
            </a:avLst>
          </a:prstGeom>
          <a:solidFill>
            <a:schemeClr val="accent2"/>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lstStyle/>
          <a:p>
            <a:pPr algn="ctr">
              <a:spcAft>
                <a:spcPts val="300"/>
              </a:spcAft>
            </a:pPr>
            <a:r>
              <a:rPr kumimoji="1" lang="ja-JP" altLang="en-US" sz="1050" b="1">
                <a:solidFill>
                  <a:schemeClr val="accent1"/>
                </a:solidFill>
                <a:latin typeface="+mn-ea"/>
              </a:rPr>
              <a:t>公衆衛生の向上</a:t>
            </a:r>
          </a:p>
          <a:p>
            <a:pPr algn="just"/>
            <a:r>
              <a:rPr kumimoji="1" lang="ja-JP" altLang="en-US" sz="850">
                <a:solidFill>
                  <a:schemeClr val="tx1"/>
                </a:solidFill>
                <a:latin typeface="+mn-ea"/>
              </a:rPr>
              <a:t>家庭や工場から排出された汚水を速やかに排除することで、街を清潔に保つ。</a:t>
            </a:r>
            <a:endParaRPr kumimoji="1" lang="ja-JP" altLang="en-US" sz="850" dirty="0">
              <a:solidFill>
                <a:schemeClr val="tx1"/>
              </a:solidFill>
              <a:latin typeface="+mn-ea"/>
            </a:endParaRPr>
          </a:p>
        </p:txBody>
      </p:sp>
      <p:sp>
        <p:nvSpPr>
          <p:cNvPr id="3" name="正方形/長方形 2">
            <a:extLst>
              <a:ext uri="{FF2B5EF4-FFF2-40B4-BE49-F238E27FC236}">
                <a16:creationId xmlns:a16="http://schemas.microsoft.com/office/drawing/2014/main" id="{C1CFB68E-3210-1104-8EC6-ABB9D4E83069}"/>
              </a:ext>
            </a:extLst>
          </p:cNvPr>
          <p:cNvSpPr/>
          <p:nvPr/>
        </p:nvSpPr>
        <p:spPr>
          <a:xfrm>
            <a:off x="7253943" y="584428"/>
            <a:ext cx="4925357" cy="1434872"/>
          </a:xfrm>
          <a:prstGeom prst="rect">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0000"/>
                </a:solidFill>
              </a:rPr>
              <a:t>ウォーター</a:t>
            </a:r>
            <a:r>
              <a:rPr kumimoji="1" lang="en-US" altLang="ja-JP" sz="1400" dirty="0">
                <a:solidFill>
                  <a:srgbClr val="FF0000"/>
                </a:solidFill>
              </a:rPr>
              <a:t>PPP</a:t>
            </a:r>
            <a:r>
              <a:rPr kumimoji="1" lang="ja-JP" altLang="en-US" sz="1400" dirty="0">
                <a:solidFill>
                  <a:srgbClr val="FF0000"/>
                </a:solidFill>
              </a:rPr>
              <a:t>理解促進パンフレット</a:t>
            </a:r>
            <a:r>
              <a:rPr kumimoji="1" lang="en-US" altLang="ja-JP" sz="1400" dirty="0">
                <a:solidFill>
                  <a:srgbClr val="FF0000"/>
                </a:solidFill>
              </a:rPr>
              <a:t>【</a:t>
            </a:r>
            <a:r>
              <a:rPr kumimoji="1" lang="ja-JP" altLang="en-US" sz="1400" dirty="0">
                <a:solidFill>
                  <a:srgbClr val="FF0000"/>
                </a:solidFill>
              </a:rPr>
              <a:t>首長・議会・庁内向け</a:t>
            </a:r>
            <a:r>
              <a:rPr kumimoji="1" lang="en-US" altLang="ja-JP" sz="1400" dirty="0">
                <a:solidFill>
                  <a:srgbClr val="FF0000"/>
                </a:solidFill>
              </a:rPr>
              <a:t>】</a:t>
            </a:r>
          </a:p>
          <a:p>
            <a:r>
              <a:rPr kumimoji="1" lang="en-US" altLang="ja-JP" sz="1400" dirty="0">
                <a:solidFill>
                  <a:srgbClr val="FF0000"/>
                </a:solidFill>
              </a:rPr>
              <a:t>※</a:t>
            </a:r>
            <a:r>
              <a:rPr kumimoji="1" lang="ja-JP" altLang="en-US" sz="1400" dirty="0">
                <a:solidFill>
                  <a:srgbClr val="FF0000"/>
                </a:solidFill>
              </a:rPr>
              <a:t>使用にあたっては、必ず使用ポリシ－を確認、遵守してください。</a:t>
            </a:r>
            <a:endParaRPr kumimoji="1" lang="en-US" altLang="ja-JP" sz="1400" dirty="0">
              <a:solidFill>
                <a:srgbClr val="FF0000"/>
              </a:solidFill>
            </a:endParaRPr>
          </a:p>
          <a:p>
            <a:r>
              <a:rPr kumimoji="1" lang="en-US" altLang="ja-JP" sz="1400" dirty="0">
                <a:solidFill>
                  <a:srgbClr val="FF0000"/>
                </a:solidFill>
              </a:rPr>
              <a:t>※</a:t>
            </a:r>
            <a:r>
              <a:rPr kumimoji="1" lang="ja-JP" altLang="en-US" sz="1400" dirty="0">
                <a:solidFill>
                  <a:srgbClr val="FF0000"/>
                </a:solidFill>
              </a:rPr>
              <a:t>指定がある箇所を除き、編集しないでください。</a:t>
            </a:r>
            <a:endParaRPr kumimoji="1" lang="en-US" altLang="ja-JP" sz="1400" dirty="0">
              <a:solidFill>
                <a:srgbClr val="FF0000"/>
              </a:solidFill>
            </a:endParaRPr>
          </a:p>
          <a:p>
            <a:endParaRPr kumimoji="1" lang="en-US" altLang="ja-JP" sz="1400" dirty="0">
              <a:solidFill>
                <a:srgbClr val="FF0000"/>
              </a:solidFill>
            </a:endParaRPr>
          </a:p>
        </p:txBody>
      </p:sp>
    </p:spTree>
    <p:extLst>
      <p:ext uri="{BB962C8B-B14F-4D97-AF65-F5344CB8AC3E}">
        <p14:creationId xmlns:p14="http://schemas.microsoft.com/office/powerpoint/2010/main" val="1167140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図 48">
            <a:extLst>
              <a:ext uri="{FF2B5EF4-FFF2-40B4-BE49-F238E27FC236}">
                <a16:creationId xmlns:a16="http://schemas.microsoft.com/office/drawing/2014/main" id="{18CB3A62-14B1-5061-2495-76B6928147CB}"/>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5564787" y="7795788"/>
            <a:ext cx="705873" cy="769644"/>
          </a:xfrm>
          <a:prstGeom prst="rect">
            <a:avLst/>
          </a:prstGeom>
        </p:spPr>
      </p:pic>
      <p:graphicFrame>
        <p:nvGraphicFramePr>
          <p:cNvPr id="5" name="think-cell data - do not delete" hidden="1">
            <a:extLst>
              <a:ext uri="{FF2B5EF4-FFF2-40B4-BE49-F238E27FC236}">
                <a16:creationId xmlns:a16="http://schemas.microsoft.com/office/drawing/2014/main" id="{A1EF4199-A554-CCE4-F0D2-7704D7446ADE}"/>
              </a:ext>
            </a:extLst>
          </p:cNvPr>
          <p:cNvGraphicFramePr>
            <a:graphicFrameLocks noChangeAspect="1"/>
          </p:cNvGraphicFramePr>
          <p:nvPr>
            <p:custDataLst>
              <p:tags r:id="rId1"/>
            </p:custDataLst>
          </p:nvPr>
        </p:nvGraphicFramePr>
        <p:xfrm>
          <a:off x="893" y="3025081"/>
          <a:ext cx="893" cy="893"/>
        </p:xfrm>
        <a:graphic>
          <a:graphicData uri="http://schemas.openxmlformats.org/presentationml/2006/ole">
            <mc:AlternateContent xmlns:mc="http://schemas.openxmlformats.org/markup-compatibility/2006">
              <mc:Choice xmlns:v="urn:schemas-microsoft-com:vml" Requires="v">
                <p:oleObj name="think-cell スライド" r:id="rId4" imgW="484" imgH="486" progId="TCLayout.ActiveDocument.1">
                  <p:embed/>
                </p:oleObj>
              </mc:Choice>
              <mc:Fallback>
                <p:oleObj name="think-cell スライド" r:id="rId4" imgW="484" imgH="486" progId="TCLayout.ActiveDocument.1">
                  <p:embed/>
                  <p:pic>
                    <p:nvPicPr>
                      <p:cNvPr id="5" name="think-cell data - do not delete" hidden="1">
                        <a:extLst>
                          <a:ext uri="{FF2B5EF4-FFF2-40B4-BE49-F238E27FC236}">
                            <a16:creationId xmlns:a16="http://schemas.microsoft.com/office/drawing/2014/main" id="{A1EF4199-A554-CCE4-F0D2-7704D7446ADE}"/>
                          </a:ext>
                        </a:extLst>
                      </p:cNvPr>
                      <p:cNvPicPr/>
                      <p:nvPr/>
                    </p:nvPicPr>
                    <p:blipFill>
                      <a:blip r:embed="rId5"/>
                      <a:stretch>
                        <a:fillRect/>
                      </a:stretch>
                    </p:blipFill>
                    <p:spPr>
                      <a:xfrm>
                        <a:off x="893" y="3025081"/>
                        <a:ext cx="893" cy="893"/>
                      </a:xfrm>
                      <a:prstGeom prst="rect">
                        <a:avLst/>
                      </a:prstGeom>
                    </p:spPr>
                  </p:pic>
                </p:oleObj>
              </mc:Fallback>
            </mc:AlternateContent>
          </a:graphicData>
        </a:graphic>
      </p:graphicFrame>
      <p:sp>
        <p:nvSpPr>
          <p:cNvPr id="33" name="正方形/長方形 32">
            <a:extLst>
              <a:ext uri="{FF2B5EF4-FFF2-40B4-BE49-F238E27FC236}">
                <a16:creationId xmlns:a16="http://schemas.microsoft.com/office/drawing/2014/main" id="{B7B04B4F-7E5F-D040-6EBC-16BC343B4F59}"/>
              </a:ext>
            </a:extLst>
          </p:cNvPr>
          <p:cNvSpPr/>
          <p:nvPr/>
        </p:nvSpPr>
        <p:spPr>
          <a:xfrm>
            <a:off x="584200" y="949274"/>
            <a:ext cx="5689600" cy="515541"/>
          </a:xfrm>
          <a:prstGeom prst="rect">
            <a:avLst/>
          </a:prstGeom>
          <a:noFill/>
          <a:ln w="12700" cap="flat" cmpd="sng" algn="ctr">
            <a:noFill/>
            <a:prstDash val="solid"/>
            <a:miter lim="800000"/>
          </a:ln>
          <a:effectLst/>
        </p:spPr>
        <p:txBody>
          <a:bodyPr lIns="0" tIns="0" rIns="0" bIns="0" numCol="1" spcCol="252000" rtlCol="0" anchor="t"/>
          <a:lstStyle/>
          <a:p>
            <a:pPr marR="0" lvl="0" indent="88900" algn="just" defTabSz="914400" eaLnBrk="1" fontAlgn="auto" latinLnBrk="0" hangingPunct="1">
              <a:lnSpc>
                <a:spcPct val="120000"/>
              </a:lnSpc>
              <a:spcBef>
                <a:spcPts val="0"/>
              </a:spcBef>
              <a:spcAft>
                <a:spcPts val="0"/>
              </a:spcAft>
              <a:buClrTx/>
              <a:buSzTx/>
              <a:tabLst/>
              <a:defRPr/>
            </a:pPr>
            <a:r>
              <a:rPr kumimoji="1" lang="en-US" altLang="ja-JP" sz="900" kern="0" dirty="0">
                <a:solidFill>
                  <a:srgbClr val="000000"/>
                </a:solidFill>
                <a:latin typeface="+mn-ea"/>
              </a:rPr>
              <a:t>PPP</a:t>
            </a:r>
            <a:r>
              <a:rPr kumimoji="1" lang="ja-JP" altLang="en-US" sz="900" kern="0" dirty="0">
                <a:solidFill>
                  <a:srgbClr val="000000"/>
                </a:solidFill>
                <a:latin typeface="+mn-ea"/>
              </a:rPr>
              <a:t>とは、公共施設等の建設、維持管理、運営等を行政と民間が連携して行うことにより、民間の創意工夫等を活用し、財政資金の効率的使用や行政の効率化等を図る手法のこと。包括的民間委託、</a:t>
            </a:r>
            <a:r>
              <a:rPr kumimoji="1" lang="en-US" altLang="ja-JP" sz="900" kern="0" dirty="0">
                <a:solidFill>
                  <a:srgbClr val="000000"/>
                </a:solidFill>
                <a:latin typeface="+mn-ea"/>
              </a:rPr>
              <a:t>PFI</a:t>
            </a:r>
            <a:r>
              <a:rPr kumimoji="1" lang="ja-JP" altLang="en-US" sz="900" kern="0" dirty="0">
                <a:solidFill>
                  <a:srgbClr val="000000"/>
                </a:solidFill>
                <a:latin typeface="+mn-ea"/>
              </a:rPr>
              <a:t>（</a:t>
            </a:r>
            <a:r>
              <a:rPr kumimoji="1" lang="en-US" altLang="ja-JP" sz="900" kern="0" dirty="0">
                <a:solidFill>
                  <a:srgbClr val="000000"/>
                </a:solidFill>
                <a:latin typeface="+mn-ea"/>
              </a:rPr>
              <a:t>Private Finance Initiative</a:t>
            </a:r>
            <a:r>
              <a:rPr kumimoji="1" lang="ja-JP" altLang="en-US" sz="900" kern="0" dirty="0">
                <a:solidFill>
                  <a:srgbClr val="000000"/>
                </a:solidFill>
                <a:latin typeface="+mn-ea"/>
              </a:rPr>
              <a:t>）など、様々な方式が存在する。</a:t>
            </a:r>
          </a:p>
        </p:txBody>
      </p:sp>
      <p:sp>
        <p:nvSpPr>
          <p:cNvPr id="35" name="テキスト ボックス 34">
            <a:extLst>
              <a:ext uri="{FF2B5EF4-FFF2-40B4-BE49-F238E27FC236}">
                <a16:creationId xmlns:a16="http://schemas.microsoft.com/office/drawing/2014/main" id="{6B45B5E1-04D7-337C-73F2-C57E04C1ED83}"/>
              </a:ext>
            </a:extLst>
          </p:cNvPr>
          <p:cNvSpPr txBox="1"/>
          <p:nvPr/>
        </p:nvSpPr>
        <p:spPr>
          <a:xfrm>
            <a:off x="755499" y="632627"/>
            <a:ext cx="4109231" cy="292388"/>
          </a:xfrm>
          <a:prstGeom prst="rect">
            <a:avLst/>
          </a:prstGeom>
          <a:noFill/>
        </p:spPr>
        <p:txBody>
          <a:bodyPr wrap="square" rIns="0">
            <a:spAutoFit/>
          </a:bodyPr>
          <a:lstStyle/>
          <a:p>
            <a:r>
              <a:rPr lang="en-US" altLang="ja-JP" sz="1300" b="1" spc="40" dirty="0">
                <a:solidFill>
                  <a:schemeClr val="accent1"/>
                </a:solidFill>
                <a:latin typeface="+mn-ea"/>
              </a:rPr>
              <a:t>PPP</a:t>
            </a:r>
            <a:r>
              <a:rPr lang="ja-JP" altLang="en-US" sz="1050" spc="40" dirty="0">
                <a:solidFill>
                  <a:schemeClr val="accent1"/>
                </a:solidFill>
                <a:latin typeface="+mn-ea"/>
              </a:rPr>
              <a:t>（</a:t>
            </a:r>
            <a:r>
              <a:rPr lang="en-US" altLang="ja-JP" sz="1050" spc="40" dirty="0">
                <a:solidFill>
                  <a:schemeClr val="accent1"/>
                </a:solidFill>
                <a:latin typeface="+mn-ea"/>
              </a:rPr>
              <a:t>Public Private Partnership</a:t>
            </a:r>
            <a:r>
              <a:rPr lang="ja-JP" altLang="en-US" sz="1050" spc="40" dirty="0">
                <a:solidFill>
                  <a:schemeClr val="accent1"/>
                </a:solidFill>
                <a:latin typeface="+mn-ea"/>
              </a:rPr>
              <a:t>）</a:t>
            </a:r>
            <a:r>
              <a:rPr lang="ja-JP" altLang="en-US" sz="1300" b="1" spc="40" dirty="0">
                <a:solidFill>
                  <a:schemeClr val="accent1"/>
                </a:solidFill>
                <a:latin typeface="+mn-ea"/>
              </a:rPr>
              <a:t>とは</a:t>
            </a:r>
          </a:p>
        </p:txBody>
      </p:sp>
      <p:grpSp>
        <p:nvGrpSpPr>
          <p:cNvPr id="182" name="グループ化 181">
            <a:extLst>
              <a:ext uri="{FF2B5EF4-FFF2-40B4-BE49-F238E27FC236}">
                <a16:creationId xmlns:a16="http://schemas.microsoft.com/office/drawing/2014/main" id="{43E4CF94-9640-6C45-9AB9-8E399019A134}"/>
              </a:ext>
            </a:extLst>
          </p:cNvPr>
          <p:cNvGrpSpPr/>
          <p:nvPr/>
        </p:nvGrpSpPr>
        <p:grpSpPr>
          <a:xfrm>
            <a:off x="587096" y="595035"/>
            <a:ext cx="196978" cy="307777"/>
            <a:chOff x="588684" y="1892105"/>
            <a:chExt cx="196978" cy="307777"/>
          </a:xfrm>
        </p:grpSpPr>
        <p:pic>
          <p:nvPicPr>
            <p:cNvPr id="183" name="グラフィックス 182">
              <a:extLst>
                <a:ext uri="{FF2B5EF4-FFF2-40B4-BE49-F238E27FC236}">
                  <a16:creationId xmlns:a16="http://schemas.microsoft.com/office/drawing/2014/main" id="{189311D0-755D-514E-0ACC-092965B3244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88684" y="1892105"/>
              <a:ext cx="196978" cy="307777"/>
            </a:xfrm>
            <a:prstGeom prst="rect">
              <a:avLst/>
            </a:prstGeom>
          </p:spPr>
        </p:pic>
        <p:sp>
          <p:nvSpPr>
            <p:cNvPr id="186" name="テキスト ボックス 185">
              <a:extLst>
                <a:ext uri="{FF2B5EF4-FFF2-40B4-BE49-F238E27FC236}">
                  <a16:creationId xmlns:a16="http://schemas.microsoft.com/office/drawing/2014/main" id="{42CF6BFB-E48E-CAF1-DCCA-F448F2DD103E}"/>
                </a:ext>
              </a:extLst>
            </p:cNvPr>
            <p:cNvSpPr txBox="1"/>
            <p:nvPr/>
          </p:nvSpPr>
          <p:spPr>
            <a:xfrm>
              <a:off x="598431" y="1966303"/>
              <a:ext cx="177485" cy="200055"/>
            </a:xfrm>
            <a:prstGeom prst="rect">
              <a:avLst/>
            </a:prstGeom>
            <a:noFill/>
          </p:spPr>
          <p:txBody>
            <a:bodyPr wrap="square" tIns="0" bIns="0" rtlCol="0">
              <a:spAutoFit/>
            </a:bodyPr>
            <a:lstStyle/>
            <a:p>
              <a:pPr algn="ctr"/>
              <a:r>
                <a:rPr kumimoji="1" lang="en-US" altLang="ja-JP" sz="1300" b="1" dirty="0">
                  <a:solidFill>
                    <a:schemeClr val="bg1"/>
                  </a:solidFill>
                  <a:latin typeface="+mn-ea"/>
                </a:rPr>
                <a:t>3</a:t>
              </a:r>
              <a:endParaRPr kumimoji="1" lang="ja-JP" altLang="en-US" sz="1300" b="1" dirty="0">
                <a:solidFill>
                  <a:schemeClr val="bg1"/>
                </a:solidFill>
                <a:latin typeface="+mn-ea"/>
              </a:endParaRPr>
            </a:p>
          </p:txBody>
        </p:sp>
      </p:grpSp>
      <p:sp>
        <p:nvSpPr>
          <p:cNvPr id="187" name="正方形/長方形 186">
            <a:extLst>
              <a:ext uri="{FF2B5EF4-FFF2-40B4-BE49-F238E27FC236}">
                <a16:creationId xmlns:a16="http://schemas.microsoft.com/office/drawing/2014/main" id="{87B711E2-31A2-2928-1C2E-9F41DB6A3381}"/>
              </a:ext>
            </a:extLst>
          </p:cNvPr>
          <p:cNvSpPr/>
          <p:nvPr/>
        </p:nvSpPr>
        <p:spPr>
          <a:xfrm>
            <a:off x="596843" y="4484527"/>
            <a:ext cx="5689600" cy="690978"/>
          </a:xfrm>
          <a:prstGeom prst="rect">
            <a:avLst/>
          </a:prstGeom>
          <a:noFill/>
          <a:ln w="12700" cap="flat" cmpd="sng" algn="ctr">
            <a:noFill/>
            <a:prstDash val="solid"/>
            <a:miter lim="800000"/>
          </a:ln>
          <a:effectLst/>
        </p:spPr>
        <p:txBody>
          <a:bodyPr lIns="0" tIns="0" rIns="0" bIns="0" numCol="1" spcCol="252000" rtlCol="0" anchor="t"/>
          <a:lstStyle/>
          <a:p>
            <a:pPr marR="0" lvl="0" indent="88900" algn="just" defTabSz="914400" eaLnBrk="1" fontAlgn="auto" latinLnBrk="0" hangingPunct="1">
              <a:lnSpc>
                <a:spcPct val="120000"/>
              </a:lnSpc>
              <a:spcBef>
                <a:spcPts val="0"/>
              </a:spcBef>
              <a:spcAft>
                <a:spcPts val="0"/>
              </a:spcAft>
              <a:buClrTx/>
              <a:buSzTx/>
              <a:tabLst/>
              <a:defRPr/>
            </a:pPr>
            <a:r>
              <a:rPr kumimoji="1" lang="ja-JP" altLang="en-US" sz="900" kern="0" dirty="0">
                <a:solidFill>
                  <a:srgbClr val="000000"/>
                </a:solidFill>
                <a:latin typeface="+mn-ea"/>
              </a:rPr>
              <a:t>ウォーター</a:t>
            </a:r>
            <a:r>
              <a:rPr kumimoji="1" lang="en-US" altLang="ja-JP" sz="900" kern="0" dirty="0">
                <a:solidFill>
                  <a:srgbClr val="000000"/>
                </a:solidFill>
                <a:latin typeface="+mn-ea"/>
              </a:rPr>
              <a:t>PPP</a:t>
            </a:r>
            <a:r>
              <a:rPr kumimoji="1" lang="ja-JP" altLang="en-US" sz="900" kern="0" dirty="0">
                <a:solidFill>
                  <a:srgbClr val="000000"/>
                </a:solidFill>
                <a:latin typeface="+mn-ea"/>
              </a:rPr>
              <a:t>とは、令和５年（</a:t>
            </a:r>
            <a:r>
              <a:rPr kumimoji="1" lang="en-US" altLang="ja-JP" sz="900" kern="0" dirty="0">
                <a:solidFill>
                  <a:srgbClr val="000000"/>
                </a:solidFill>
                <a:latin typeface="+mn-ea"/>
              </a:rPr>
              <a:t>2023</a:t>
            </a:r>
            <a:r>
              <a:rPr kumimoji="1" lang="ja-JP" altLang="en-US" sz="900" kern="0" dirty="0">
                <a:solidFill>
                  <a:srgbClr val="000000"/>
                </a:solidFill>
                <a:latin typeface="+mn-ea"/>
              </a:rPr>
              <a:t>年）に新たに位置付けられ、水道、工業用水道、下水道分野において、</a:t>
            </a:r>
            <a:r>
              <a:rPr kumimoji="1" lang="en-US" altLang="ja-JP" sz="900" kern="0" dirty="0">
                <a:solidFill>
                  <a:srgbClr val="000000"/>
                </a:solidFill>
                <a:latin typeface="+mn-ea"/>
              </a:rPr>
              <a:t>PPP/PFI</a:t>
            </a:r>
            <a:r>
              <a:rPr kumimoji="1" lang="ja-JP" altLang="en-US" sz="900" kern="0" dirty="0">
                <a:solidFill>
                  <a:srgbClr val="000000"/>
                </a:solidFill>
                <a:latin typeface="+mn-ea"/>
              </a:rPr>
              <a:t>手法のうち、より民間の運営の自由度が高いとされている公共施設等運営事業（コンセッション方式）と管理・更新一体マネジメント方式（レベル</a:t>
            </a:r>
            <a:r>
              <a:rPr kumimoji="1" lang="en-US" altLang="ja-JP" sz="900" kern="0" dirty="0">
                <a:solidFill>
                  <a:srgbClr val="000000"/>
                </a:solidFill>
                <a:latin typeface="+mn-ea"/>
              </a:rPr>
              <a:t>3.5</a:t>
            </a:r>
            <a:r>
              <a:rPr kumimoji="1" lang="ja-JP" altLang="en-US" sz="900" kern="0" dirty="0">
                <a:solidFill>
                  <a:srgbClr val="000000"/>
                </a:solidFill>
                <a:latin typeface="+mn-ea"/>
              </a:rPr>
              <a:t>）の</a:t>
            </a:r>
            <a:r>
              <a:rPr kumimoji="1" lang="en-US" altLang="ja-JP" sz="900" kern="0" dirty="0">
                <a:solidFill>
                  <a:srgbClr val="000000"/>
                </a:solidFill>
                <a:latin typeface="+mn-ea"/>
              </a:rPr>
              <a:t>2</a:t>
            </a:r>
            <a:r>
              <a:rPr kumimoji="1" lang="ja-JP" altLang="en-US" sz="900" kern="0" dirty="0">
                <a:solidFill>
                  <a:srgbClr val="000000"/>
                </a:solidFill>
                <a:latin typeface="+mn-ea"/>
              </a:rPr>
              <a:t>つの手法を総称したもの。上下水道が抱える課題の解決に向けて、多くの地方公共団体でウォーター</a:t>
            </a:r>
            <a:r>
              <a:rPr kumimoji="1" lang="en-US" altLang="ja-JP" sz="900" kern="0" dirty="0">
                <a:solidFill>
                  <a:srgbClr val="000000"/>
                </a:solidFill>
                <a:latin typeface="+mn-ea"/>
              </a:rPr>
              <a:t>PPP</a:t>
            </a:r>
            <a:r>
              <a:rPr kumimoji="1" lang="ja-JP" altLang="en-US" sz="900" kern="0" dirty="0">
                <a:solidFill>
                  <a:srgbClr val="000000"/>
                </a:solidFill>
                <a:latin typeface="+mn-ea"/>
              </a:rPr>
              <a:t>の導入検討が始まっている。</a:t>
            </a:r>
          </a:p>
        </p:txBody>
      </p:sp>
      <p:sp>
        <p:nvSpPr>
          <p:cNvPr id="188" name="テキスト ボックス 187">
            <a:extLst>
              <a:ext uri="{FF2B5EF4-FFF2-40B4-BE49-F238E27FC236}">
                <a16:creationId xmlns:a16="http://schemas.microsoft.com/office/drawing/2014/main" id="{9A2092EA-1AC0-FFC6-7D0E-18CC0C3D7D85}"/>
              </a:ext>
            </a:extLst>
          </p:cNvPr>
          <p:cNvSpPr txBox="1"/>
          <p:nvPr/>
        </p:nvSpPr>
        <p:spPr>
          <a:xfrm>
            <a:off x="768142" y="4167880"/>
            <a:ext cx="2673501" cy="292388"/>
          </a:xfrm>
          <a:prstGeom prst="rect">
            <a:avLst/>
          </a:prstGeom>
          <a:noFill/>
        </p:spPr>
        <p:txBody>
          <a:bodyPr wrap="square" rIns="0">
            <a:spAutoFit/>
          </a:bodyPr>
          <a:lstStyle/>
          <a:p>
            <a:r>
              <a:rPr lang="ja-JP" altLang="en-US" sz="1300" b="1" spc="40" dirty="0">
                <a:solidFill>
                  <a:schemeClr val="accent1"/>
                </a:solidFill>
                <a:latin typeface="+mn-ea"/>
              </a:rPr>
              <a:t>ウォーター</a:t>
            </a:r>
            <a:r>
              <a:rPr lang="en-US" altLang="ja-JP" sz="1300" b="1" spc="40" dirty="0">
                <a:solidFill>
                  <a:schemeClr val="accent1"/>
                </a:solidFill>
                <a:latin typeface="+mn-ea"/>
              </a:rPr>
              <a:t>PPP</a:t>
            </a:r>
            <a:r>
              <a:rPr lang="ja-JP" altLang="en-US" sz="1300" b="1" spc="40" dirty="0">
                <a:solidFill>
                  <a:schemeClr val="accent1"/>
                </a:solidFill>
                <a:latin typeface="+mn-ea"/>
              </a:rPr>
              <a:t>とは</a:t>
            </a:r>
          </a:p>
        </p:txBody>
      </p:sp>
      <p:grpSp>
        <p:nvGrpSpPr>
          <p:cNvPr id="189" name="グループ化 188">
            <a:extLst>
              <a:ext uri="{FF2B5EF4-FFF2-40B4-BE49-F238E27FC236}">
                <a16:creationId xmlns:a16="http://schemas.microsoft.com/office/drawing/2014/main" id="{E5E48E24-E35D-2952-00C9-A3A7827E37AB}"/>
              </a:ext>
            </a:extLst>
          </p:cNvPr>
          <p:cNvGrpSpPr/>
          <p:nvPr/>
        </p:nvGrpSpPr>
        <p:grpSpPr>
          <a:xfrm>
            <a:off x="599739" y="4130288"/>
            <a:ext cx="196978" cy="307777"/>
            <a:chOff x="588684" y="1892105"/>
            <a:chExt cx="196978" cy="307777"/>
          </a:xfrm>
        </p:grpSpPr>
        <p:pic>
          <p:nvPicPr>
            <p:cNvPr id="190" name="グラフィックス 189">
              <a:extLst>
                <a:ext uri="{FF2B5EF4-FFF2-40B4-BE49-F238E27FC236}">
                  <a16:creationId xmlns:a16="http://schemas.microsoft.com/office/drawing/2014/main" id="{0443E95B-9D21-4BED-4006-3188F2F4B80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88684" y="1892105"/>
              <a:ext cx="196978" cy="307777"/>
            </a:xfrm>
            <a:prstGeom prst="rect">
              <a:avLst/>
            </a:prstGeom>
          </p:spPr>
        </p:pic>
        <p:sp>
          <p:nvSpPr>
            <p:cNvPr id="191" name="テキスト ボックス 190">
              <a:extLst>
                <a:ext uri="{FF2B5EF4-FFF2-40B4-BE49-F238E27FC236}">
                  <a16:creationId xmlns:a16="http://schemas.microsoft.com/office/drawing/2014/main" id="{D4299857-0982-4B54-6CBA-91AB4181B0EC}"/>
                </a:ext>
              </a:extLst>
            </p:cNvPr>
            <p:cNvSpPr txBox="1"/>
            <p:nvPr/>
          </p:nvSpPr>
          <p:spPr>
            <a:xfrm>
              <a:off x="598431" y="1966303"/>
              <a:ext cx="177485" cy="200055"/>
            </a:xfrm>
            <a:prstGeom prst="rect">
              <a:avLst/>
            </a:prstGeom>
            <a:noFill/>
          </p:spPr>
          <p:txBody>
            <a:bodyPr wrap="square" tIns="0" bIns="0" rtlCol="0">
              <a:spAutoFit/>
            </a:bodyPr>
            <a:lstStyle/>
            <a:p>
              <a:pPr algn="ctr"/>
              <a:r>
                <a:rPr kumimoji="1" lang="en-US" altLang="ja-JP" sz="1300" b="1" dirty="0">
                  <a:solidFill>
                    <a:schemeClr val="bg1"/>
                  </a:solidFill>
                  <a:latin typeface="+mn-ea"/>
                </a:rPr>
                <a:t>4</a:t>
              </a:r>
              <a:endParaRPr kumimoji="1" lang="ja-JP" altLang="en-US" sz="1300" b="1" dirty="0">
                <a:solidFill>
                  <a:schemeClr val="bg1"/>
                </a:solidFill>
                <a:latin typeface="+mn-ea"/>
              </a:endParaRPr>
            </a:p>
          </p:txBody>
        </p:sp>
      </p:grpSp>
      <p:sp>
        <p:nvSpPr>
          <p:cNvPr id="3" name="テキスト ボックス 2">
            <a:extLst>
              <a:ext uri="{FF2B5EF4-FFF2-40B4-BE49-F238E27FC236}">
                <a16:creationId xmlns:a16="http://schemas.microsoft.com/office/drawing/2014/main" id="{FFC2768F-E0BC-D589-B3C3-2C5819D09F9B}"/>
              </a:ext>
            </a:extLst>
          </p:cNvPr>
          <p:cNvSpPr txBox="1"/>
          <p:nvPr/>
        </p:nvSpPr>
        <p:spPr>
          <a:xfrm>
            <a:off x="6165850" y="9562456"/>
            <a:ext cx="495300" cy="215444"/>
          </a:xfrm>
          <a:prstGeom prst="rect">
            <a:avLst/>
          </a:prstGeom>
          <a:noFill/>
        </p:spPr>
        <p:txBody>
          <a:bodyPr wrap="square" rtlCol="0">
            <a:spAutoFit/>
          </a:bodyPr>
          <a:lstStyle/>
          <a:p>
            <a:pPr algn="ctr"/>
            <a:r>
              <a:rPr kumimoji="1" lang="en-US" altLang="ja-JP" sz="800" dirty="0">
                <a:solidFill>
                  <a:srgbClr val="0AA1DD"/>
                </a:solidFill>
                <a:latin typeface="+mn-ea"/>
              </a:rPr>
              <a:t>2/6</a:t>
            </a:r>
            <a:endParaRPr kumimoji="1" lang="ja-JP" altLang="en-US" sz="800" dirty="0">
              <a:solidFill>
                <a:srgbClr val="0AA1DD"/>
              </a:solidFill>
              <a:latin typeface="+mn-ea"/>
            </a:endParaRPr>
          </a:p>
        </p:txBody>
      </p:sp>
      <p:sp>
        <p:nvSpPr>
          <p:cNvPr id="4" name="四角形: 角を丸くする 3">
            <a:extLst>
              <a:ext uri="{FF2B5EF4-FFF2-40B4-BE49-F238E27FC236}">
                <a16:creationId xmlns:a16="http://schemas.microsoft.com/office/drawing/2014/main" id="{19CFA0E9-F6E2-6E14-EC5C-DEA43C34FBBE}"/>
              </a:ext>
            </a:extLst>
          </p:cNvPr>
          <p:cNvSpPr/>
          <p:nvPr/>
        </p:nvSpPr>
        <p:spPr>
          <a:xfrm>
            <a:off x="3534302" y="5455829"/>
            <a:ext cx="1260000" cy="1550308"/>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spcAft>
                <a:spcPts val="300"/>
              </a:spcAft>
            </a:pPr>
            <a:r>
              <a:rPr kumimoji="1" lang="ja-JP" altLang="en-US" sz="900" b="1" dirty="0">
                <a:solidFill>
                  <a:schemeClr val="accent1"/>
                </a:solidFill>
                <a:latin typeface="+mn-ea"/>
              </a:rPr>
              <a:t>③ 維持管理と更新の</a:t>
            </a:r>
            <a:br>
              <a:rPr kumimoji="1" lang="en-US" altLang="ja-JP" sz="900" b="1" dirty="0">
                <a:solidFill>
                  <a:schemeClr val="accent1"/>
                </a:solidFill>
                <a:latin typeface="+mn-ea"/>
              </a:rPr>
            </a:br>
            <a:r>
              <a:rPr kumimoji="1" lang="ja-JP" altLang="en-US" sz="900" b="1" dirty="0">
                <a:solidFill>
                  <a:schemeClr val="accent1"/>
                </a:solidFill>
                <a:latin typeface="+mn-ea"/>
              </a:rPr>
              <a:t> 一体マネジメント</a:t>
            </a:r>
            <a:endParaRPr kumimoji="1" lang="en-US" altLang="ja-JP" sz="900" b="1" dirty="0">
              <a:solidFill>
                <a:schemeClr val="accent1"/>
              </a:solidFill>
              <a:latin typeface="+mn-ea"/>
            </a:endParaRPr>
          </a:p>
          <a:p>
            <a:pPr algn="just">
              <a:lnSpc>
                <a:spcPct val="110000"/>
              </a:lnSpc>
              <a:spcAft>
                <a:spcPts val="200"/>
              </a:spcAft>
            </a:pPr>
            <a:r>
              <a:rPr kumimoji="1" lang="ja-JP" altLang="en-US" sz="800" dirty="0">
                <a:solidFill>
                  <a:schemeClr val="tx1"/>
                </a:solidFill>
                <a:latin typeface="+mn-ea"/>
              </a:rPr>
              <a:t>維持管理と更新を一体的に実施していくことで効率的・効果的な維持管理と更新を期待できる。民間事業者に更新計画を作成する「更新支援型」または更新（改築）の発注業務の委託まで含む「更新実施型」を地方公共団体が選択する。</a:t>
            </a:r>
          </a:p>
        </p:txBody>
      </p:sp>
      <p:sp>
        <p:nvSpPr>
          <p:cNvPr id="6" name="四角形: 角を丸くする 5">
            <a:extLst>
              <a:ext uri="{FF2B5EF4-FFF2-40B4-BE49-F238E27FC236}">
                <a16:creationId xmlns:a16="http://schemas.microsoft.com/office/drawing/2014/main" id="{56A05AC6-54E7-F953-0870-9B939A4339ED}"/>
              </a:ext>
            </a:extLst>
          </p:cNvPr>
          <p:cNvSpPr/>
          <p:nvPr/>
        </p:nvSpPr>
        <p:spPr>
          <a:xfrm>
            <a:off x="587096" y="5455829"/>
            <a:ext cx="1260000" cy="1550308"/>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spcAft>
                <a:spcPts val="300"/>
              </a:spcAft>
            </a:pPr>
            <a:r>
              <a:rPr kumimoji="1" lang="ja-JP" altLang="en-US" sz="900" b="1" dirty="0">
                <a:solidFill>
                  <a:schemeClr val="accent1"/>
                </a:solidFill>
                <a:latin typeface="+mn-ea"/>
              </a:rPr>
              <a:t>① 長期契約</a:t>
            </a:r>
            <a:r>
              <a:rPr kumimoji="1" lang="ja-JP" altLang="en-US" sz="800" dirty="0">
                <a:solidFill>
                  <a:schemeClr val="accent1"/>
                </a:solidFill>
                <a:latin typeface="+mn-ea"/>
              </a:rPr>
              <a:t>（原則</a:t>
            </a:r>
            <a:r>
              <a:rPr kumimoji="1" lang="en-US" altLang="ja-JP" sz="800" dirty="0">
                <a:solidFill>
                  <a:schemeClr val="accent1"/>
                </a:solidFill>
                <a:latin typeface="+mn-ea"/>
              </a:rPr>
              <a:t>10</a:t>
            </a:r>
            <a:r>
              <a:rPr kumimoji="1" lang="ja-JP" altLang="en-US" sz="800" dirty="0">
                <a:solidFill>
                  <a:schemeClr val="accent1"/>
                </a:solidFill>
                <a:latin typeface="+mn-ea"/>
              </a:rPr>
              <a:t>年）</a:t>
            </a:r>
            <a:endParaRPr kumimoji="1" lang="en-US" altLang="ja-JP" sz="800" dirty="0">
              <a:solidFill>
                <a:schemeClr val="accent1"/>
              </a:solidFill>
              <a:latin typeface="+mn-ea"/>
            </a:endParaRPr>
          </a:p>
          <a:p>
            <a:pPr algn="just">
              <a:lnSpc>
                <a:spcPct val="110000"/>
              </a:lnSpc>
            </a:pPr>
            <a:endParaRPr kumimoji="1" lang="en-US" altLang="ja-JP" sz="800" dirty="0">
              <a:solidFill>
                <a:schemeClr val="tx1"/>
              </a:solidFill>
              <a:latin typeface="+mn-ea"/>
            </a:endParaRPr>
          </a:p>
          <a:p>
            <a:pPr algn="just">
              <a:lnSpc>
                <a:spcPct val="110000"/>
              </a:lnSpc>
            </a:pPr>
            <a:r>
              <a:rPr kumimoji="1" lang="ja-JP" altLang="en-US" sz="800" dirty="0">
                <a:solidFill>
                  <a:schemeClr val="tx1"/>
                </a:solidFill>
                <a:latin typeface="+mn-ea"/>
              </a:rPr>
              <a:t>企業の参画意欲、地方公共団体の取組易さ、スケールメリット、投資効果の発現、雇用の安定、人材育成等を総合的に勘案し、これまでの民間委託で一般的な</a:t>
            </a:r>
            <a:r>
              <a:rPr kumimoji="1" lang="en-US" altLang="ja-JP" sz="800" dirty="0">
                <a:solidFill>
                  <a:schemeClr val="tx1"/>
                </a:solidFill>
                <a:latin typeface="+mn-ea"/>
              </a:rPr>
              <a:t>3~5</a:t>
            </a:r>
            <a:r>
              <a:rPr kumimoji="1" lang="ja-JP" altLang="en-US" sz="800" dirty="0">
                <a:solidFill>
                  <a:schemeClr val="tx1"/>
                </a:solidFill>
                <a:latin typeface="+mn-ea"/>
              </a:rPr>
              <a:t>年よりも長い</a:t>
            </a:r>
            <a:r>
              <a:rPr kumimoji="1" lang="en-US" altLang="ja-JP" sz="800" dirty="0">
                <a:solidFill>
                  <a:schemeClr val="tx1"/>
                </a:solidFill>
                <a:latin typeface="+mn-ea"/>
              </a:rPr>
              <a:t>10</a:t>
            </a:r>
            <a:r>
              <a:rPr kumimoji="1" lang="ja-JP" altLang="en-US" sz="800" dirty="0">
                <a:solidFill>
                  <a:schemeClr val="tx1"/>
                </a:solidFill>
                <a:latin typeface="+mn-ea"/>
              </a:rPr>
              <a:t>年間を原則とする。</a:t>
            </a:r>
          </a:p>
        </p:txBody>
      </p:sp>
      <p:sp>
        <p:nvSpPr>
          <p:cNvPr id="7" name="四角形: 角を丸くする 6">
            <a:extLst>
              <a:ext uri="{FF2B5EF4-FFF2-40B4-BE49-F238E27FC236}">
                <a16:creationId xmlns:a16="http://schemas.microsoft.com/office/drawing/2014/main" id="{4F1721D9-504E-C92A-A8FE-59C99C7D7F5A}"/>
              </a:ext>
            </a:extLst>
          </p:cNvPr>
          <p:cNvSpPr/>
          <p:nvPr/>
        </p:nvSpPr>
        <p:spPr>
          <a:xfrm>
            <a:off x="5007905" y="5455829"/>
            <a:ext cx="1260000" cy="1537986"/>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spcAft>
                <a:spcPts val="300"/>
              </a:spcAft>
            </a:pPr>
            <a:r>
              <a:rPr kumimoji="1" lang="ja-JP" altLang="en-US" sz="900" b="1" dirty="0">
                <a:solidFill>
                  <a:schemeClr val="accent1"/>
                </a:solidFill>
                <a:latin typeface="+mn-ea"/>
              </a:rPr>
              <a:t>④ プロフィットシェア</a:t>
            </a:r>
            <a:endParaRPr kumimoji="1" lang="en-US" altLang="ja-JP" sz="900" b="1" dirty="0">
              <a:solidFill>
                <a:schemeClr val="accent1"/>
              </a:solidFill>
              <a:latin typeface="+mn-ea"/>
            </a:endParaRPr>
          </a:p>
          <a:p>
            <a:pPr algn="just">
              <a:lnSpc>
                <a:spcPct val="110000"/>
              </a:lnSpc>
              <a:spcAft>
                <a:spcPts val="200"/>
              </a:spcAft>
            </a:pPr>
            <a:endParaRPr kumimoji="1" lang="en-US" altLang="ja-JP" sz="500" dirty="0">
              <a:solidFill>
                <a:schemeClr val="tx1"/>
              </a:solidFill>
              <a:latin typeface="+mn-ea"/>
            </a:endParaRPr>
          </a:p>
          <a:p>
            <a:pPr algn="just">
              <a:lnSpc>
                <a:spcPct val="110000"/>
              </a:lnSpc>
              <a:spcAft>
                <a:spcPts val="200"/>
              </a:spcAft>
            </a:pPr>
            <a:r>
              <a:rPr kumimoji="1" lang="ja-JP" altLang="en-US" sz="800" dirty="0">
                <a:solidFill>
                  <a:schemeClr val="tx1"/>
                </a:solidFill>
                <a:latin typeface="+mn-ea"/>
              </a:rPr>
              <a:t>民間による新技術の導入や維持管理の工夫により生み出されたコスト削減</a:t>
            </a:r>
            <a:r>
              <a:rPr kumimoji="1" lang="ja-JP" altLang="en-US" sz="800" spc="-300" dirty="0">
                <a:solidFill>
                  <a:schemeClr val="tx1"/>
                </a:solidFill>
                <a:latin typeface="+mn-ea"/>
              </a:rPr>
              <a:t>分</a:t>
            </a:r>
            <a:r>
              <a:rPr kumimoji="1" lang="ja-JP" altLang="en-US" sz="800" dirty="0">
                <a:solidFill>
                  <a:schemeClr val="tx1"/>
                </a:solidFill>
                <a:latin typeface="+mn-ea"/>
              </a:rPr>
              <a:t>（プロフィット</a:t>
            </a:r>
            <a:r>
              <a:rPr kumimoji="1" lang="ja-JP" altLang="en-US" sz="800" spc="-300" dirty="0">
                <a:solidFill>
                  <a:schemeClr val="tx1"/>
                </a:solidFill>
                <a:latin typeface="+mn-ea"/>
              </a:rPr>
              <a:t>）</a:t>
            </a:r>
            <a:r>
              <a:rPr kumimoji="1" lang="ja-JP" altLang="en-US" sz="800" dirty="0">
                <a:solidFill>
                  <a:schemeClr val="tx1"/>
                </a:solidFill>
                <a:latin typeface="+mn-ea"/>
              </a:rPr>
              <a:t>を官民で分</a:t>
            </a:r>
            <a:r>
              <a:rPr kumimoji="1" lang="ja-JP" altLang="en-US" sz="800" spc="-300" dirty="0">
                <a:solidFill>
                  <a:schemeClr val="tx1"/>
                </a:solidFill>
                <a:latin typeface="+mn-ea"/>
              </a:rPr>
              <a:t>配</a:t>
            </a:r>
            <a:r>
              <a:rPr kumimoji="1" lang="ja-JP" altLang="en-US" sz="800" dirty="0">
                <a:solidFill>
                  <a:schemeClr val="tx1"/>
                </a:solidFill>
                <a:latin typeface="+mn-ea"/>
              </a:rPr>
              <a:t>（シェア</a:t>
            </a:r>
            <a:r>
              <a:rPr kumimoji="1" lang="ja-JP" altLang="en-US" sz="800" spc="-300" dirty="0">
                <a:solidFill>
                  <a:schemeClr val="tx1"/>
                </a:solidFill>
                <a:latin typeface="+mn-ea"/>
              </a:rPr>
              <a:t>）</a:t>
            </a:r>
            <a:r>
              <a:rPr kumimoji="1" lang="ja-JP" altLang="en-US" sz="800" dirty="0">
                <a:solidFill>
                  <a:schemeClr val="tx1"/>
                </a:solidFill>
                <a:latin typeface="+mn-ea"/>
              </a:rPr>
              <a:t>する仕組みのこと。プロフィットシェアの導入により、事業開始後も民間事業者からのライフサイクルコスト縮減の提案を促進する。</a:t>
            </a:r>
          </a:p>
        </p:txBody>
      </p:sp>
      <p:sp>
        <p:nvSpPr>
          <p:cNvPr id="8" name="四角形: 角を丸くする 7">
            <a:extLst>
              <a:ext uri="{FF2B5EF4-FFF2-40B4-BE49-F238E27FC236}">
                <a16:creationId xmlns:a16="http://schemas.microsoft.com/office/drawing/2014/main" id="{E23808E8-3D66-F41B-5CFD-12524A674785}"/>
              </a:ext>
            </a:extLst>
          </p:cNvPr>
          <p:cNvSpPr/>
          <p:nvPr/>
        </p:nvSpPr>
        <p:spPr>
          <a:xfrm>
            <a:off x="2060699" y="5455829"/>
            <a:ext cx="1260000" cy="1537986"/>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spcAft>
                <a:spcPts val="300"/>
              </a:spcAft>
            </a:pPr>
            <a:r>
              <a:rPr kumimoji="1" lang="ja-JP" altLang="en-US" sz="900" b="1" dirty="0">
                <a:solidFill>
                  <a:schemeClr val="accent1"/>
                </a:solidFill>
                <a:latin typeface="+mn-ea"/>
              </a:rPr>
              <a:t>② 性能発注</a:t>
            </a:r>
            <a:endParaRPr kumimoji="1" lang="en-US" altLang="ja-JP" sz="900" b="1" dirty="0">
              <a:solidFill>
                <a:schemeClr val="accent1"/>
              </a:solidFill>
              <a:latin typeface="+mn-ea"/>
            </a:endParaRPr>
          </a:p>
          <a:p>
            <a:pPr algn="just">
              <a:lnSpc>
                <a:spcPct val="110000"/>
              </a:lnSpc>
            </a:pPr>
            <a:endParaRPr kumimoji="1" lang="en-US" altLang="ja-JP" sz="800" dirty="0">
              <a:solidFill>
                <a:schemeClr val="tx1"/>
              </a:solidFill>
              <a:latin typeface="+mn-ea"/>
            </a:endParaRPr>
          </a:p>
          <a:p>
            <a:pPr algn="just">
              <a:lnSpc>
                <a:spcPct val="110000"/>
              </a:lnSpc>
            </a:pPr>
            <a:r>
              <a:rPr kumimoji="1" lang="ja-JP" altLang="en-US" sz="800" dirty="0">
                <a:solidFill>
                  <a:schemeClr val="tx1"/>
                </a:solidFill>
                <a:latin typeface="+mn-ea"/>
              </a:rPr>
              <a:t>発注者が求めるサービス水準を明らかにし、事業者が満たすべき水準の詳細を規定した発注のこと。発注者が詳細な仕様を決める仕様発注よりも、性能発注の方が「民間の創意工夫の発揮」が実現しやすくなる。</a:t>
            </a:r>
          </a:p>
        </p:txBody>
      </p:sp>
      <p:grpSp>
        <p:nvGrpSpPr>
          <p:cNvPr id="13" name="グループ化 12">
            <a:extLst>
              <a:ext uri="{FF2B5EF4-FFF2-40B4-BE49-F238E27FC236}">
                <a16:creationId xmlns:a16="http://schemas.microsoft.com/office/drawing/2014/main" id="{863AC442-A7C0-2DCE-9C5D-993661F7D69F}"/>
              </a:ext>
            </a:extLst>
          </p:cNvPr>
          <p:cNvGrpSpPr/>
          <p:nvPr/>
        </p:nvGrpSpPr>
        <p:grpSpPr>
          <a:xfrm>
            <a:off x="1947670" y="5455829"/>
            <a:ext cx="2962343" cy="1550308"/>
            <a:chOff x="1947670" y="7723867"/>
            <a:chExt cx="2962343" cy="1550308"/>
          </a:xfrm>
        </p:grpSpPr>
        <p:cxnSp>
          <p:nvCxnSpPr>
            <p:cNvPr id="14" name="直線コネクタ 13">
              <a:extLst>
                <a:ext uri="{FF2B5EF4-FFF2-40B4-BE49-F238E27FC236}">
                  <a16:creationId xmlns:a16="http://schemas.microsoft.com/office/drawing/2014/main" id="{F0F3F60F-184F-A74F-A67B-D5456D843F24}"/>
                </a:ext>
              </a:extLst>
            </p:cNvPr>
            <p:cNvCxnSpPr>
              <a:cxnSpLocks/>
            </p:cNvCxnSpPr>
            <p:nvPr/>
          </p:nvCxnSpPr>
          <p:spPr>
            <a:xfrm>
              <a:off x="1947670" y="7723867"/>
              <a:ext cx="0" cy="1550308"/>
            </a:xfrm>
            <a:prstGeom prst="line">
              <a:avLst/>
            </a:prstGeom>
            <a:ln>
              <a:solidFill>
                <a:srgbClr val="4CCEE0"/>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83362C15-8E12-B658-CC6F-A0DBDDBFE347}"/>
                </a:ext>
              </a:extLst>
            </p:cNvPr>
            <p:cNvCxnSpPr>
              <a:cxnSpLocks/>
            </p:cNvCxnSpPr>
            <p:nvPr/>
          </p:nvCxnSpPr>
          <p:spPr>
            <a:xfrm>
              <a:off x="3428841" y="7723867"/>
              <a:ext cx="0" cy="1550308"/>
            </a:xfrm>
            <a:prstGeom prst="line">
              <a:avLst/>
            </a:prstGeom>
            <a:ln>
              <a:solidFill>
                <a:srgbClr val="4CCEE0"/>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1A4F0791-E81D-AD38-C508-18A5BB949004}"/>
                </a:ext>
              </a:extLst>
            </p:cNvPr>
            <p:cNvCxnSpPr>
              <a:cxnSpLocks/>
            </p:cNvCxnSpPr>
            <p:nvPr/>
          </p:nvCxnSpPr>
          <p:spPr>
            <a:xfrm>
              <a:off x="4910013" y="7723867"/>
              <a:ext cx="0" cy="1550308"/>
            </a:xfrm>
            <a:prstGeom prst="line">
              <a:avLst/>
            </a:prstGeom>
            <a:ln>
              <a:solidFill>
                <a:srgbClr val="4CCEE0"/>
              </a:solidFill>
            </a:ln>
          </p:spPr>
          <p:style>
            <a:lnRef idx="1">
              <a:schemeClr val="accent1"/>
            </a:lnRef>
            <a:fillRef idx="0">
              <a:schemeClr val="accent1"/>
            </a:fillRef>
            <a:effectRef idx="0">
              <a:schemeClr val="accent1"/>
            </a:effectRef>
            <a:fontRef idx="minor">
              <a:schemeClr val="tx1"/>
            </a:fontRef>
          </p:style>
        </p:cxnSp>
      </p:grpSp>
      <p:grpSp>
        <p:nvGrpSpPr>
          <p:cNvPr id="17" name="グループ化 16">
            <a:extLst>
              <a:ext uri="{FF2B5EF4-FFF2-40B4-BE49-F238E27FC236}">
                <a16:creationId xmlns:a16="http://schemas.microsoft.com/office/drawing/2014/main" id="{3A0C5B45-E9E9-166B-FD75-CC50A4E5D874}"/>
              </a:ext>
            </a:extLst>
          </p:cNvPr>
          <p:cNvGrpSpPr/>
          <p:nvPr/>
        </p:nvGrpSpPr>
        <p:grpSpPr>
          <a:xfrm>
            <a:off x="607416" y="1466469"/>
            <a:ext cx="5748934" cy="2292636"/>
            <a:chOff x="607416" y="1561719"/>
            <a:chExt cx="5748934" cy="2292636"/>
          </a:xfrm>
        </p:grpSpPr>
        <p:grpSp>
          <p:nvGrpSpPr>
            <p:cNvPr id="18" name="グループ化 17">
              <a:extLst>
                <a:ext uri="{FF2B5EF4-FFF2-40B4-BE49-F238E27FC236}">
                  <a16:creationId xmlns:a16="http://schemas.microsoft.com/office/drawing/2014/main" id="{E75B0227-C1DC-224B-5409-35E99A2D75C4}"/>
                </a:ext>
              </a:extLst>
            </p:cNvPr>
            <p:cNvGrpSpPr/>
            <p:nvPr/>
          </p:nvGrpSpPr>
          <p:grpSpPr>
            <a:xfrm>
              <a:off x="616624" y="1561719"/>
              <a:ext cx="323165" cy="2192943"/>
              <a:chOff x="616624" y="1561719"/>
              <a:chExt cx="323165" cy="2192943"/>
            </a:xfrm>
          </p:grpSpPr>
          <p:sp>
            <p:nvSpPr>
              <p:cNvPr id="44" name="二等辺三角形 43">
                <a:extLst>
                  <a:ext uri="{FF2B5EF4-FFF2-40B4-BE49-F238E27FC236}">
                    <a16:creationId xmlns:a16="http://schemas.microsoft.com/office/drawing/2014/main" id="{11B80872-48BA-0023-85CD-41203D73A7E3}"/>
                  </a:ext>
                </a:extLst>
              </p:cNvPr>
              <p:cNvSpPr/>
              <p:nvPr/>
            </p:nvSpPr>
            <p:spPr>
              <a:xfrm rot="10800000">
                <a:off x="634206" y="1722357"/>
                <a:ext cx="288000" cy="1854174"/>
              </a:xfrm>
              <a:prstGeom prst="triangle">
                <a:avLst/>
              </a:prstGeom>
              <a:gradFill>
                <a:gsLst>
                  <a:gs pos="0">
                    <a:schemeClr val="accent1">
                      <a:lumMod val="5000"/>
                      <a:lumOff val="95000"/>
                    </a:schemeClr>
                  </a:gs>
                  <a:gs pos="82000">
                    <a:schemeClr val="accent1">
                      <a:lumMod val="45000"/>
                      <a:lumOff val="55000"/>
                    </a:schemeClr>
                  </a:gs>
                  <a:gs pos="100000">
                    <a:schemeClr val="accent1">
                      <a:lumMod val="30000"/>
                      <a:lumOff val="70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45" name="テキスト ボックス 44">
                <a:extLst>
                  <a:ext uri="{FF2B5EF4-FFF2-40B4-BE49-F238E27FC236}">
                    <a16:creationId xmlns:a16="http://schemas.microsoft.com/office/drawing/2014/main" id="{CD1F932C-92AB-B3E2-6599-0417B68ADA7F}"/>
                  </a:ext>
                </a:extLst>
              </p:cNvPr>
              <p:cNvSpPr txBox="1"/>
              <p:nvPr/>
            </p:nvSpPr>
            <p:spPr>
              <a:xfrm>
                <a:off x="616624" y="3646363"/>
                <a:ext cx="323165" cy="108299"/>
              </a:xfrm>
              <a:prstGeom prst="rect">
                <a:avLst/>
              </a:prstGeom>
              <a:noFill/>
            </p:spPr>
            <p:txBody>
              <a:bodyPr vert="eaVert" wrap="square" rtlCol="0">
                <a:spAutoFit/>
              </a:bodyPr>
              <a:lstStyle/>
              <a:p>
                <a:pPr algn="ctr"/>
                <a:r>
                  <a:rPr kumimoji="1" lang="ja-JP" altLang="en-US" sz="900" b="1" dirty="0">
                    <a:latin typeface="+mn-ea"/>
                  </a:rPr>
                  <a:t>小</a:t>
                </a:r>
              </a:p>
            </p:txBody>
          </p:sp>
          <p:sp>
            <p:nvSpPr>
              <p:cNvPr id="46" name="テキスト ボックス 45">
                <a:extLst>
                  <a:ext uri="{FF2B5EF4-FFF2-40B4-BE49-F238E27FC236}">
                    <a16:creationId xmlns:a16="http://schemas.microsoft.com/office/drawing/2014/main" id="{EE5ED9F1-F1FB-A92A-7E96-E5D962C8931B}"/>
                  </a:ext>
                </a:extLst>
              </p:cNvPr>
              <p:cNvSpPr txBox="1"/>
              <p:nvPr/>
            </p:nvSpPr>
            <p:spPr>
              <a:xfrm>
                <a:off x="616624" y="1561719"/>
                <a:ext cx="323165" cy="108299"/>
              </a:xfrm>
              <a:prstGeom prst="rect">
                <a:avLst/>
              </a:prstGeom>
              <a:noFill/>
            </p:spPr>
            <p:txBody>
              <a:bodyPr vert="eaVert" wrap="square" rtlCol="0">
                <a:spAutoFit/>
              </a:bodyPr>
              <a:lstStyle/>
              <a:p>
                <a:pPr algn="ctr"/>
                <a:r>
                  <a:rPr kumimoji="1" lang="ja-JP" altLang="en-US" sz="900" b="1" dirty="0">
                    <a:latin typeface="+mn-ea"/>
                  </a:rPr>
                  <a:t>大</a:t>
                </a:r>
              </a:p>
            </p:txBody>
          </p:sp>
        </p:grpSp>
        <p:sp>
          <p:nvSpPr>
            <p:cNvPr id="20" name="二等辺三角形 19">
              <a:extLst>
                <a:ext uri="{FF2B5EF4-FFF2-40B4-BE49-F238E27FC236}">
                  <a16:creationId xmlns:a16="http://schemas.microsoft.com/office/drawing/2014/main" id="{0D9637B5-1C36-E913-B0F3-9F84A9F33078}"/>
                </a:ext>
              </a:extLst>
            </p:cNvPr>
            <p:cNvSpPr/>
            <p:nvPr/>
          </p:nvSpPr>
          <p:spPr>
            <a:xfrm rot="16200000">
              <a:off x="3300386" y="1179388"/>
              <a:ext cx="288000" cy="5061933"/>
            </a:xfrm>
            <a:prstGeom prst="triangle">
              <a:avLst>
                <a:gd name="adj" fmla="val 50000"/>
              </a:avLst>
            </a:prstGeom>
            <a:gradFill>
              <a:gsLst>
                <a:gs pos="0">
                  <a:schemeClr val="accent1">
                    <a:lumMod val="5000"/>
                    <a:lumOff val="95000"/>
                  </a:schemeClr>
                </a:gs>
                <a:gs pos="82000">
                  <a:schemeClr val="accent1">
                    <a:lumMod val="45000"/>
                    <a:lumOff val="55000"/>
                  </a:schemeClr>
                </a:gs>
                <a:gs pos="100000">
                  <a:schemeClr val="accent1">
                    <a:lumMod val="30000"/>
                    <a:lumOff val="70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nvGrpSpPr>
            <p:cNvPr id="21" name="グループ化 20">
              <a:extLst>
                <a:ext uri="{FF2B5EF4-FFF2-40B4-BE49-F238E27FC236}">
                  <a16:creationId xmlns:a16="http://schemas.microsoft.com/office/drawing/2014/main" id="{60FACA10-A466-510D-DAD5-E3CEA59AFDF9}"/>
                </a:ext>
              </a:extLst>
            </p:cNvPr>
            <p:cNvGrpSpPr/>
            <p:nvPr/>
          </p:nvGrpSpPr>
          <p:grpSpPr>
            <a:xfrm>
              <a:off x="974448" y="1597664"/>
              <a:ext cx="5381902" cy="1987335"/>
              <a:chOff x="924025" y="1561736"/>
              <a:chExt cx="5505718" cy="2325198"/>
            </a:xfrm>
          </p:grpSpPr>
          <p:sp>
            <p:nvSpPr>
              <p:cNvPr id="26" name="四角形: 角を丸くする 25">
                <a:extLst>
                  <a:ext uri="{FF2B5EF4-FFF2-40B4-BE49-F238E27FC236}">
                    <a16:creationId xmlns:a16="http://schemas.microsoft.com/office/drawing/2014/main" id="{18EC31BC-0255-7E51-E506-CFB10545F417}"/>
                  </a:ext>
                </a:extLst>
              </p:cNvPr>
              <p:cNvSpPr/>
              <p:nvPr/>
            </p:nvSpPr>
            <p:spPr>
              <a:xfrm>
                <a:off x="924025" y="1670444"/>
                <a:ext cx="5505718" cy="1914823"/>
              </a:xfrm>
              <a:prstGeom prst="roundRect">
                <a:avLst>
                  <a:gd name="adj" fmla="val 5021"/>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 name="四角形: 角を丸くする 26">
                <a:extLst>
                  <a:ext uri="{FF2B5EF4-FFF2-40B4-BE49-F238E27FC236}">
                    <a16:creationId xmlns:a16="http://schemas.microsoft.com/office/drawing/2014/main" id="{B9F061E0-DA57-BBCA-1F96-00502BE5B9A4}"/>
                  </a:ext>
                </a:extLst>
              </p:cNvPr>
              <p:cNvSpPr/>
              <p:nvPr/>
            </p:nvSpPr>
            <p:spPr>
              <a:xfrm>
                <a:off x="2766371" y="1937842"/>
                <a:ext cx="2245335" cy="1086253"/>
              </a:xfrm>
              <a:prstGeom prst="roundRect">
                <a:avLst>
                  <a:gd name="adj" fmla="val 5021"/>
                </a:avLst>
              </a:prstGeom>
              <a:noFill/>
              <a:ln w="1905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 name="四角形: 角を丸くする 27">
                <a:extLst>
                  <a:ext uri="{FF2B5EF4-FFF2-40B4-BE49-F238E27FC236}">
                    <a16:creationId xmlns:a16="http://schemas.microsoft.com/office/drawing/2014/main" id="{7A3B8349-A6AD-743E-B71E-AB456C9525F0}"/>
                  </a:ext>
                </a:extLst>
              </p:cNvPr>
              <p:cNvSpPr/>
              <p:nvPr/>
            </p:nvSpPr>
            <p:spPr>
              <a:xfrm>
                <a:off x="2257148" y="1561736"/>
                <a:ext cx="1263348" cy="223153"/>
              </a:xfrm>
              <a:prstGeom prst="roundRect">
                <a:avLst>
                  <a:gd name="adj" fmla="val 50000"/>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850" b="1" dirty="0">
                    <a:latin typeface="+mn-ea"/>
                  </a:rPr>
                  <a:t>PPP</a:t>
                </a:r>
                <a:endParaRPr kumimoji="1" lang="ja-JP" altLang="en-US" sz="850" b="1" dirty="0">
                  <a:latin typeface="+mn-ea"/>
                </a:endParaRPr>
              </a:p>
            </p:txBody>
          </p:sp>
          <p:sp>
            <p:nvSpPr>
              <p:cNvPr id="29" name="四角形: 角を丸くする 28">
                <a:extLst>
                  <a:ext uri="{FF2B5EF4-FFF2-40B4-BE49-F238E27FC236}">
                    <a16:creationId xmlns:a16="http://schemas.microsoft.com/office/drawing/2014/main" id="{DBCDB492-FA65-DB23-7EDC-E2806BF476A3}"/>
                  </a:ext>
                </a:extLst>
              </p:cNvPr>
              <p:cNvSpPr/>
              <p:nvPr/>
            </p:nvSpPr>
            <p:spPr>
              <a:xfrm>
                <a:off x="3251949" y="1852539"/>
                <a:ext cx="1263348" cy="223153"/>
              </a:xfrm>
              <a:prstGeom prst="roundRect">
                <a:avLst>
                  <a:gd name="adj" fmla="val 50000"/>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850" b="1" dirty="0">
                    <a:latin typeface="+mn-ea"/>
                  </a:rPr>
                  <a:t>PFI</a:t>
                </a:r>
                <a:endParaRPr kumimoji="1" lang="ja-JP" altLang="en-US" sz="850" b="1" dirty="0">
                  <a:latin typeface="+mn-ea"/>
                </a:endParaRPr>
              </a:p>
            </p:txBody>
          </p:sp>
          <p:sp>
            <p:nvSpPr>
              <p:cNvPr id="31" name="四角形: 角を丸くする 30">
                <a:extLst>
                  <a:ext uri="{FF2B5EF4-FFF2-40B4-BE49-F238E27FC236}">
                    <a16:creationId xmlns:a16="http://schemas.microsoft.com/office/drawing/2014/main" id="{E4370DD1-09C9-22A7-999B-6804E0242E49}"/>
                  </a:ext>
                </a:extLst>
              </p:cNvPr>
              <p:cNvSpPr/>
              <p:nvPr/>
            </p:nvSpPr>
            <p:spPr>
              <a:xfrm>
                <a:off x="3681150" y="2131461"/>
                <a:ext cx="1263348" cy="222123"/>
              </a:xfrm>
              <a:prstGeom prst="roundRect">
                <a:avLst>
                  <a:gd name="adj" fmla="val 50000"/>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850" dirty="0">
                    <a:latin typeface="+mn-ea"/>
                  </a:rPr>
                  <a:t>公共施設等運営事業</a:t>
                </a:r>
              </a:p>
            </p:txBody>
          </p:sp>
          <p:sp>
            <p:nvSpPr>
              <p:cNvPr id="37" name="四角形: 角を丸くする 36">
                <a:extLst>
                  <a:ext uri="{FF2B5EF4-FFF2-40B4-BE49-F238E27FC236}">
                    <a16:creationId xmlns:a16="http://schemas.microsoft.com/office/drawing/2014/main" id="{07A9AF0E-1176-F785-4BD8-0614DE183405}"/>
                  </a:ext>
                </a:extLst>
              </p:cNvPr>
              <p:cNvSpPr/>
              <p:nvPr/>
            </p:nvSpPr>
            <p:spPr>
              <a:xfrm>
                <a:off x="974448" y="2285791"/>
                <a:ext cx="1263348" cy="223153"/>
              </a:xfrm>
              <a:prstGeom prst="roundRect">
                <a:avLst>
                  <a:gd name="adj" fmla="val 50000"/>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850" dirty="0">
                    <a:solidFill>
                      <a:schemeClr val="bg1"/>
                    </a:solidFill>
                    <a:latin typeface="+mn-ea"/>
                  </a:rPr>
                  <a:t>リース方式</a:t>
                </a:r>
              </a:p>
            </p:txBody>
          </p:sp>
          <p:sp>
            <p:nvSpPr>
              <p:cNvPr id="38" name="四角形: 角を丸くする 37">
                <a:extLst>
                  <a:ext uri="{FF2B5EF4-FFF2-40B4-BE49-F238E27FC236}">
                    <a16:creationId xmlns:a16="http://schemas.microsoft.com/office/drawing/2014/main" id="{A32D0995-DDE8-6FE6-F061-EEDA18C6BD58}"/>
                  </a:ext>
                </a:extLst>
              </p:cNvPr>
              <p:cNvSpPr/>
              <p:nvPr/>
            </p:nvSpPr>
            <p:spPr>
              <a:xfrm>
                <a:off x="1413040" y="2912944"/>
                <a:ext cx="1263348" cy="223153"/>
              </a:xfrm>
              <a:prstGeom prst="roundRect">
                <a:avLst>
                  <a:gd name="adj" fmla="val 50000"/>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850" dirty="0">
                    <a:solidFill>
                      <a:schemeClr val="bg1"/>
                    </a:solidFill>
                    <a:latin typeface="+mn-ea"/>
                  </a:rPr>
                  <a:t>指定管理者制度</a:t>
                </a:r>
              </a:p>
            </p:txBody>
          </p:sp>
          <p:sp>
            <p:nvSpPr>
              <p:cNvPr id="39" name="四角形: 角を丸くする 38">
                <a:extLst>
                  <a:ext uri="{FF2B5EF4-FFF2-40B4-BE49-F238E27FC236}">
                    <a16:creationId xmlns:a16="http://schemas.microsoft.com/office/drawing/2014/main" id="{DE9089E1-10E4-E67B-CAB4-BC6238262EDB}"/>
                  </a:ext>
                </a:extLst>
              </p:cNvPr>
              <p:cNvSpPr/>
              <p:nvPr/>
            </p:nvSpPr>
            <p:spPr>
              <a:xfrm>
                <a:off x="974448" y="3258430"/>
                <a:ext cx="1263348" cy="223153"/>
              </a:xfrm>
              <a:prstGeom prst="roundRect">
                <a:avLst>
                  <a:gd name="adj" fmla="val 50000"/>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850" dirty="0">
                    <a:solidFill>
                      <a:schemeClr val="bg1"/>
                    </a:solidFill>
                    <a:latin typeface="+mn-ea"/>
                  </a:rPr>
                  <a:t>包括民間委託</a:t>
                </a:r>
              </a:p>
            </p:txBody>
          </p:sp>
          <p:sp>
            <p:nvSpPr>
              <p:cNvPr id="40" name="四角形: 角を丸くする 39">
                <a:extLst>
                  <a:ext uri="{FF2B5EF4-FFF2-40B4-BE49-F238E27FC236}">
                    <a16:creationId xmlns:a16="http://schemas.microsoft.com/office/drawing/2014/main" id="{C0D3C8CB-A70D-4CDB-DFA2-53EEAD28B56A}"/>
                  </a:ext>
                </a:extLst>
              </p:cNvPr>
              <p:cNvSpPr/>
              <p:nvPr/>
            </p:nvSpPr>
            <p:spPr>
              <a:xfrm>
                <a:off x="5089051" y="2407529"/>
                <a:ext cx="1263348" cy="223153"/>
              </a:xfrm>
              <a:prstGeom prst="roundRect">
                <a:avLst>
                  <a:gd name="adj" fmla="val 50000"/>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850" dirty="0">
                    <a:solidFill>
                      <a:schemeClr val="bg1"/>
                    </a:solidFill>
                    <a:latin typeface="+mn-ea"/>
                  </a:rPr>
                  <a:t>行政財産目的外利用</a:t>
                </a:r>
              </a:p>
            </p:txBody>
          </p:sp>
          <p:sp>
            <p:nvSpPr>
              <p:cNvPr id="41" name="四角形: 角を丸くする 40">
                <a:extLst>
                  <a:ext uri="{FF2B5EF4-FFF2-40B4-BE49-F238E27FC236}">
                    <a16:creationId xmlns:a16="http://schemas.microsoft.com/office/drawing/2014/main" id="{1D31F0BC-C26D-A1AA-1B95-0896E3EBBDA3}"/>
                  </a:ext>
                </a:extLst>
              </p:cNvPr>
              <p:cNvSpPr/>
              <p:nvPr/>
            </p:nvSpPr>
            <p:spPr>
              <a:xfrm>
                <a:off x="5089051" y="2676768"/>
                <a:ext cx="1263348" cy="223153"/>
              </a:xfrm>
              <a:prstGeom prst="roundRect">
                <a:avLst>
                  <a:gd name="adj" fmla="val 50000"/>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850" dirty="0">
                    <a:solidFill>
                      <a:schemeClr val="bg1"/>
                    </a:solidFill>
                    <a:latin typeface="+mn-ea"/>
                  </a:rPr>
                  <a:t>借地権設定</a:t>
                </a:r>
              </a:p>
            </p:txBody>
          </p:sp>
          <p:sp>
            <p:nvSpPr>
              <p:cNvPr id="42" name="四角形: 角を丸くする 41">
                <a:extLst>
                  <a:ext uri="{FF2B5EF4-FFF2-40B4-BE49-F238E27FC236}">
                    <a16:creationId xmlns:a16="http://schemas.microsoft.com/office/drawing/2014/main" id="{13DFB3F0-3663-EE42-2FEA-78B5CF5B1B80}"/>
                  </a:ext>
                </a:extLst>
              </p:cNvPr>
              <p:cNvSpPr/>
              <p:nvPr/>
            </p:nvSpPr>
            <p:spPr>
              <a:xfrm>
                <a:off x="5089051" y="2946009"/>
                <a:ext cx="1263348" cy="223153"/>
              </a:xfrm>
              <a:prstGeom prst="roundRect">
                <a:avLst>
                  <a:gd name="adj" fmla="val 50000"/>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850" dirty="0">
                    <a:solidFill>
                      <a:schemeClr val="bg1"/>
                    </a:solidFill>
                    <a:latin typeface="+mn-ea"/>
                  </a:rPr>
                  <a:t>公募設置管理許可制度</a:t>
                </a:r>
              </a:p>
            </p:txBody>
          </p:sp>
          <p:sp>
            <p:nvSpPr>
              <p:cNvPr id="43" name="四角形: 角を丸くする 42">
                <a:extLst>
                  <a:ext uri="{FF2B5EF4-FFF2-40B4-BE49-F238E27FC236}">
                    <a16:creationId xmlns:a16="http://schemas.microsoft.com/office/drawing/2014/main" id="{2D1B777B-3642-3590-A4B2-42BF52FFA72D}"/>
                  </a:ext>
                </a:extLst>
              </p:cNvPr>
              <p:cNvSpPr/>
              <p:nvPr/>
            </p:nvSpPr>
            <p:spPr>
              <a:xfrm>
                <a:off x="974448" y="3663781"/>
                <a:ext cx="1263348" cy="223153"/>
              </a:xfrm>
              <a:prstGeom prst="roundRect">
                <a:avLst>
                  <a:gd name="adj" fmla="val 50000"/>
                </a:avLst>
              </a:prstGeom>
              <a:solidFill>
                <a:schemeClr val="bg1">
                  <a:lumMod val="6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850" dirty="0">
                    <a:solidFill>
                      <a:schemeClr val="bg1"/>
                    </a:solidFill>
                    <a:latin typeface="+mn-ea"/>
                  </a:rPr>
                  <a:t>従来型公共発注</a:t>
                </a:r>
              </a:p>
            </p:txBody>
          </p:sp>
        </p:grpSp>
        <p:sp>
          <p:nvSpPr>
            <p:cNvPr id="22" name="テキスト ボックス 21">
              <a:extLst>
                <a:ext uri="{FF2B5EF4-FFF2-40B4-BE49-F238E27FC236}">
                  <a16:creationId xmlns:a16="http://schemas.microsoft.com/office/drawing/2014/main" id="{99E299F7-AD1B-F7DC-5002-1E22DCF52DBA}"/>
                </a:ext>
              </a:extLst>
            </p:cNvPr>
            <p:cNvSpPr txBox="1"/>
            <p:nvPr/>
          </p:nvSpPr>
          <p:spPr>
            <a:xfrm>
              <a:off x="2859140" y="3601867"/>
              <a:ext cx="2594412" cy="230832"/>
            </a:xfrm>
            <a:prstGeom prst="rect">
              <a:avLst/>
            </a:prstGeom>
            <a:noFill/>
          </p:spPr>
          <p:txBody>
            <a:bodyPr wrap="square" rtlCol="0">
              <a:spAutoFit/>
            </a:bodyPr>
            <a:lstStyle/>
            <a:p>
              <a:pPr algn="ctr"/>
              <a:r>
                <a:rPr kumimoji="1" lang="ja-JP" altLang="en-US" sz="900" dirty="0">
                  <a:latin typeface="+mn-ea"/>
                </a:rPr>
                <a:t>民間事業者の経営関与度</a:t>
              </a:r>
            </a:p>
          </p:txBody>
        </p:sp>
        <p:sp>
          <p:nvSpPr>
            <p:cNvPr id="23" name="テキスト ボックス 22">
              <a:extLst>
                <a:ext uri="{FF2B5EF4-FFF2-40B4-BE49-F238E27FC236}">
                  <a16:creationId xmlns:a16="http://schemas.microsoft.com/office/drawing/2014/main" id="{42D862D1-8C96-FCF6-5DD0-F06C81C82DE0}"/>
                </a:ext>
              </a:extLst>
            </p:cNvPr>
            <p:cNvSpPr txBox="1"/>
            <p:nvPr/>
          </p:nvSpPr>
          <p:spPr>
            <a:xfrm>
              <a:off x="607416" y="1896074"/>
              <a:ext cx="323165" cy="815062"/>
            </a:xfrm>
            <a:prstGeom prst="rect">
              <a:avLst/>
            </a:prstGeom>
            <a:noFill/>
          </p:spPr>
          <p:txBody>
            <a:bodyPr vert="eaVert" wrap="square" tIns="0" bIns="0" rtlCol="0">
              <a:spAutoFit/>
            </a:bodyPr>
            <a:lstStyle/>
            <a:p>
              <a:pPr algn="ctr"/>
              <a:r>
                <a:rPr kumimoji="1" lang="ja-JP" altLang="en-US" sz="900" dirty="0">
                  <a:latin typeface="+mn-ea"/>
                </a:rPr>
                <a:t>民間資金活用度</a:t>
              </a:r>
            </a:p>
          </p:txBody>
        </p:sp>
        <p:sp>
          <p:nvSpPr>
            <p:cNvPr id="25" name="テキスト ボックス 24">
              <a:extLst>
                <a:ext uri="{FF2B5EF4-FFF2-40B4-BE49-F238E27FC236}">
                  <a16:creationId xmlns:a16="http://schemas.microsoft.com/office/drawing/2014/main" id="{B6B2BE78-C75A-3A37-5465-57F43D08F3A2}"/>
                </a:ext>
              </a:extLst>
            </p:cNvPr>
            <p:cNvSpPr txBox="1"/>
            <p:nvPr/>
          </p:nvSpPr>
          <p:spPr>
            <a:xfrm>
              <a:off x="5982077" y="3644112"/>
              <a:ext cx="323165" cy="108299"/>
            </a:xfrm>
            <a:prstGeom prst="rect">
              <a:avLst/>
            </a:prstGeom>
            <a:noFill/>
          </p:spPr>
          <p:txBody>
            <a:bodyPr vert="eaVert" wrap="square" rtlCol="0">
              <a:spAutoFit/>
            </a:bodyPr>
            <a:lstStyle/>
            <a:p>
              <a:pPr algn="ctr"/>
              <a:r>
                <a:rPr kumimoji="1" lang="ja-JP" altLang="en-US" sz="900" b="1" dirty="0">
                  <a:latin typeface="+mn-ea"/>
                </a:rPr>
                <a:t>大</a:t>
              </a:r>
            </a:p>
          </p:txBody>
        </p:sp>
      </p:grpSp>
      <p:sp>
        <p:nvSpPr>
          <p:cNvPr id="12" name="四角形: 角を丸くする 11">
            <a:extLst>
              <a:ext uri="{FF2B5EF4-FFF2-40B4-BE49-F238E27FC236}">
                <a16:creationId xmlns:a16="http://schemas.microsoft.com/office/drawing/2014/main" id="{B2F98C38-22F7-98D5-C908-C87363D35295}"/>
              </a:ext>
            </a:extLst>
          </p:cNvPr>
          <p:cNvSpPr/>
          <p:nvPr/>
        </p:nvSpPr>
        <p:spPr>
          <a:xfrm>
            <a:off x="596843" y="7085234"/>
            <a:ext cx="5672502" cy="21430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mn-ea"/>
              </a:rPr>
              <a:t>管理・更新一体マネジメント方式（レベル</a:t>
            </a:r>
            <a:r>
              <a:rPr kumimoji="1" lang="en-US" altLang="ja-JP" sz="1050" b="1" dirty="0">
                <a:solidFill>
                  <a:schemeClr val="bg1"/>
                </a:solidFill>
                <a:latin typeface="+mn-ea"/>
              </a:rPr>
              <a:t>3.5</a:t>
            </a:r>
            <a:r>
              <a:rPr kumimoji="1" lang="ja-JP" altLang="en-US" sz="1050" b="1" dirty="0">
                <a:solidFill>
                  <a:schemeClr val="bg1"/>
                </a:solidFill>
                <a:latin typeface="+mn-ea"/>
              </a:rPr>
              <a:t>）は事業・経営の課題解決策の一つ</a:t>
            </a:r>
          </a:p>
        </p:txBody>
      </p:sp>
      <p:sp>
        <p:nvSpPr>
          <p:cNvPr id="10" name="フリーフォーム: 図形 9">
            <a:extLst>
              <a:ext uri="{FF2B5EF4-FFF2-40B4-BE49-F238E27FC236}">
                <a16:creationId xmlns:a16="http://schemas.microsoft.com/office/drawing/2014/main" id="{3FDA2A83-5B20-0924-464E-0983D472C51D}"/>
              </a:ext>
            </a:extLst>
          </p:cNvPr>
          <p:cNvSpPr/>
          <p:nvPr/>
        </p:nvSpPr>
        <p:spPr>
          <a:xfrm>
            <a:off x="1345284" y="7369476"/>
            <a:ext cx="4247504" cy="1965684"/>
          </a:xfrm>
          <a:custGeom>
            <a:avLst/>
            <a:gdLst>
              <a:gd name="connsiteX0" fmla="*/ 415462 w 4247504"/>
              <a:gd name="connsiteY0" fmla="*/ 0 h 1925216"/>
              <a:gd name="connsiteX1" fmla="*/ 776947 w 4247504"/>
              <a:gd name="connsiteY1" fmla="*/ 0 h 1925216"/>
              <a:gd name="connsiteX2" fmla="*/ 2610515 w 4247504"/>
              <a:gd name="connsiteY2" fmla="*/ 0 h 1925216"/>
              <a:gd name="connsiteX3" fmla="*/ 3832042 w 4247504"/>
              <a:gd name="connsiteY3" fmla="*/ 0 h 1925216"/>
              <a:gd name="connsiteX4" fmla="*/ 4247504 w 4247504"/>
              <a:gd name="connsiteY4" fmla="*/ 962608 h 1925216"/>
              <a:gd name="connsiteX5" fmla="*/ 3832042 w 4247504"/>
              <a:gd name="connsiteY5" fmla="*/ 1925216 h 1925216"/>
              <a:gd name="connsiteX6" fmla="*/ 2610515 w 4247504"/>
              <a:gd name="connsiteY6" fmla="*/ 1925216 h 1925216"/>
              <a:gd name="connsiteX7" fmla="*/ 776947 w 4247504"/>
              <a:gd name="connsiteY7" fmla="*/ 1925216 h 1925216"/>
              <a:gd name="connsiteX8" fmla="*/ 415462 w 4247504"/>
              <a:gd name="connsiteY8" fmla="*/ 1925216 h 1925216"/>
              <a:gd name="connsiteX9" fmla="*/ 0 w 4247504"/>
              <a:gd name="connsiteY9" fmla="*/ 962608 h 1925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47504" h="1925216">
                <a:moveTo>
                  <a:pt x="415462" y="0"/>
                </a:moveTo>
                <a:lnTo>
                  <a:pt x="776947" y="0"/>
                </a:lnTo>
                <a:lnTo>
                  <a:pt x="2610515" y="0"/>
                </a:lnTo>
                <a:lnTo>
                  <a:pt x="3832042" y="0"/>
                </a:lnTo>
                <a:lnTo>
                  <a:pt x="4247504" y="962608"/>
                </a:lnTo>
                <a:lnTo>
                  <a:pt x="3832042" y="1925216"/>
                </a:lnTo>
                <a:lnTo>
                  <a:pt x="2610515" y="1925216"/>
                </a:lnTo>
                <a:lnTo>
                  <a:pt x="776947" y="1925216"/>
                </a:lnTo>
                <a:lnTo>
                  <a:pt x="415462" y="1925216"/>
                </a:lnTo>
                <a:lnTo>
                  <a:pt x="0" y="962608"/>
                </a:lnTo>
                <a:close/>
              </a:path>
            </a:pathLst>
          </a:custGeom>
          <a:solidFill>
            <a:schemeClr val="accent2"/>
          </a:solidFill>
          <a:ln w="3175">
            <a:solidFill>
              <a:schemeClr val="accent5"/>
            </a:solidFill>
            <a:prstDash val="solid"/>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24" name="テキスト ボックス 23">
            <a:extLst>
              <a:ext uri="{FF2B5EF4-FFF2-40B4-BE49-F238E27FC236}">
                <a16:creationId xmlns:a16="http://schemas.microsoft.com/office/drawing/2014/main" id="{09324767-095B-CECE-5B2E-466285D92F63}"/>
              </a:ext>
            </a:extLst>
          </p:cNvPr>
          <p:cNvSpPr txBox="1"/>
          <p:nvPr/>
        </p:nvSpPr>
        <p:spPr>
          <a:xfrm>
            <a:off x="2072400" y="9240986"/>
            <a:ext cx="2793272" cy="193064"/>
          </a:xfrm>
          <a:prstGeom prst="roundRect">
            <a:avLst>
              <a:gd name="adj" fmla="val 12724"/>
            </a:avLst>
          </a:prstGeom>
          <a:solidFill>
            <a:schemeClr val="accent1"/>
          </a:solidFill>
        </p:spPr>
        <p:txBody>
          <a:bodyPr wrap="square" anchor="ct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9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長期契約</a:t>
            </a:r>
            <a:r>
              <a:rPr kumimoji="1" lang="ja-JP" altLang="en-US" sz="9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a:t>
            </a:r>
            <a:r>
              <a:rPr kumimoji="1" lang="zh-TW" altLang="en-US" sz="9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原則</a:t>
            </a:r>
            <a:r>
              <a:rPr kumimoji="1" lang="en-US" altLang="zh-TW" sz="9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10</a:t>
            </a:r>
            <a:r>
              <a:rPr kumimoji="1" lang="zh-TW" altLang="en-US" sz="9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年</a:t>
            </a:r>
            <a:r>
              <a:rPr kumimoji="1" lang="ja-JP" altLang="en-US" sz="9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a:t>
            </a:r>
            <a:endParaRPr kumimoji="1" lang="en-US" altLang="ja-JP" sz="90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grpSp>
        <p:nvGrpSpPr>
          <p:cNvPr id="156" name="グラフィックス 51">
            <a:extLst>
              <a:ext uri="{FF2B5EF4-FFF2-40B4-BE49-F238E27FC236}">
                <a16:creationId xmlns:a16="http://schemas.microsoft.com/office/drawing/2014/main" id="{A145EBCA-206B-49C1-94BA-6E620D351257}"/>
              </a:ext>
            </a:extLst>
          </p:cNvPr>
          <p:cNvGrpSpPr/>
          <p:nvPr/>
        </p:nvGrpSpPr>
        <p:grpSpPr>
          <a:xfrm>
            <a:off x="721717" y="8056005"/>
            <a:ext cx="459046" cy="341615"/>
            <a:chOff x="814038" y="1796506"/>
            <a:chExt cx="524637" cy="390429"/>
          </a:xfrm>
          <a:noFill/>
        </p:grpSpPr>
        <p:sp>
          <p:nvSpPr>
            <p:cNvPr id="158" name="フリーフォーム: 図形 157">
              <a:extLst>
                <a:ext uri="{FF2B5EF4-FFF2-40B4-BE49-F238E27FC236}">
                  <a16:creationId xmlns:a16="http://schemas.microsoft.com/office/drawing/2014/main" id="{146AB220-660A-EAA7-A58E-3FFDF4D51F4E}"/>
                </a:ext>
              </a:extLst>
            </p:cNvPr>
            <p:cNvSpPr/>
            <p:nvPr/>
          </p:nvSpPr>
          <p:spPr>
            <a:xfrm>
              <a:off x="814038" y="1796506"/>
              <a:ext cx="524637" cy="390429"/>
            </a:xfrm>
            <a:custGeom>
              <a:avLst/>
              <a:gdLst>
                <a:gd name="connsiteX0" fmla="*/ 524637 w 524637"/>
                <a:gd name="connsiteY0" fmla="*/ 390430 h 390429"/>
                <a:gd name="connsiteX1" fmla="*/ 288322 w 524637"/>
                <a:gd name="connsiteY1" fmla="*/ 390430 h 390429"/>
                <a:gd name="connsiteX2" fmla="*/ 288322 w 524637"/>
                <a:gd name="connsiteY2" fmla="*/ 266700 h 390429"/>
                <a:gd name="connsiteX3" fmla="*/ 236315 w 524637"/>
                <a:gd name="connsiteY3" fmla="*/ 266700 h 390429"/>
                <a:gd name="connsiteX4" fmla="*/ 236315 w 524637"/>
                <a:gd name="connsiteY4" fmla="*/ 390430 h 390429"/>
                <a:gd name="connsiteX5" fmla="*/ 0 w 524637"/>
                <a:gd name="connsiteY5" fmla="*/ 390430 h 390429"/>
                <a:gd name="connsiteX6" fmla="*/ 0 w 524637"/>
                <a:gd name="connsiteY6" fmla="*/ 0 h 390429"/>
                <a:gd name="connsiteX7" fmla="*/ 524637 w 524637"/>
                <a:gd name="connsiteY7" fmla="*/ 0 h 390429"/>
                <a:gd name="connsiteX8" fmla="*/ 524637 w 524637"/>
                <a:gd name="connsiteY8" fmla="*/ 390430 h 390429"/>
                <a:gd name="connsiteX9" fmla="*/ 524637 w 524637"/>
                <a:gd name="connsiteY9" fmla="*/ 390430 h 390429"/>
                <a:gd name="connsiteX10" fmla="*/ 524637 w 524637"/>
                <a:gd name="connsiteY10" fmla="*/ 390430 h 390429"/>
                <a:gd name="connsiteX11" fmla="*/ 524637 w 524637"/>
                <a:gd name="connsiteY11" fmla="*/ 390430 h 39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4637" h="390429">
                  <a:moveTo>
                    <a:pt x="524637" y="390430"/>
                  </a:moveTo>
                  <a:lnTo>
                    <a:pt x="288322" y="390430"/>
                  </a:lnTo>
                  <a:lnTo>
                    <a:pt x="288322" y="266700"/>
                  </a:lnTo>
                  <a:lnTo>
                    <a:pt x="236315" y="266700"/>
                  </a:lnTo>
                  <a:lnTo>
                    <a:pt x="236315" y="390430"/>
                  </a:lnTo>
                  <a:lnTo>
                    <a:pt x="0" y="390430"/>
                  </a:lnTo>
                  <a:lnTo>
                    <a:pt x="0" y="0"/>
                  </a:lnTo>
                  <a:lnTo>
                    <a:pt x="524637" y="0"/>
                  </a:lnTo>
                  <a:lnTo>
                    <a:pt x="524637" y="390430"/>
                  </a:lnTo>
                  <a:lnTo>
                    <a:pt x="524637" y="390430"/>
                  </a:lnTo>
                  <a:lnTo>
                    <a:pt x="524637" y="390430"/>
                  </a:lnTo>
                  <a:lnTo>
                    <a:pt x="524637" y="390430"/>
                  </a:lnTo>
                  <a:close/>
                </a:path>
              </a:pathLst>
            </a:custGeom>
            <a:noFill/>
            <a:ln w="19050" cap="rnd">
              <a:solidFill>
                <a:schemeClr val="tx1">
                  <a:lumMod val="65000"/>
                  <a:lumOff val="35000"/>
                </a:schemeClr>
              </a:solidFill>
              <a:prstDash val="solid"/>
              <a:round/>
            </a:ln>
          </p:spPr>
          <p:txBody>
            <a:bodyPr rtlCol="0" anchor="ctr"/>
            <a:lstStyle/>
            <a:p>
              <a:endParaRPr lang="ja-JP" altLang="en-US"/>
            </a:p>
          </p:txBody>
        </p:sp>
        <p:grpSp>
          <p:nvGrpSpPr>
            <p:cNvPr id="159" name="グラフィックス 51">
              <a:extLst>
                <a:ext uri="{FF2B5EF4-FFF2-40B4-BE49-F238E27FC236}">
                  <a16:creationId xmlns:a16="http://schemas.microsoft.com/office/drawing/2014/main" id="{AFB6748F-3A40-209F-02CE-F2DEB1E8FFEA}"/>
                </a:ext>
              </a:extLst>
            </p:cNvPr>
            <p:cNvGrpSpPr/>
            <p:nvPr/>
          </p:nvGrpSpPr>
          <p:grpSpPr>
            <a:xfrm>
              <a:off x="1055687" y="1856990"/>
              <a:ext cx="41338" cy="154304"/>
              <a:chOff x="1055687" y="1856990"/>
              <a:chExt cx="41338" cy="154304"/>
            </a:xfrm>
            <a:noFill/>
          </p:grpSpPr>
          <p:sp>
            <p:nvSpPr>
              <p:cNvPr id="175" name="フリーフォーム: 図形 174">
                <a:extLst>
                  <a:ext uri="{FF2B5EF4-FFF2-40B4-BE49-F238E27FC236}">
                    <a16:creationId xmlns:a16="http://schemas.microsoft.com/office/drawing/2014/main" id="{B19AFB44-3059-0DAD-EDB9-C4F1AB692381}"/>
                  </a:ext>
                </a:extLst>
              </p:cNvPr>
              <p:cNvSpPr/>
              <p:nvPr/>
            </p:nvSpPr>
            <p:spPr>
              <a:xfrm>
                <a:off x="1055687" y="1964718"/>
                <a:ext cx="41338" cy="46577"/>
              </a:xfrm>
              <a:custGeom>
                <a:avLst/>
                <a:gdLst>
                  <a:gd name="connsiteX0" fmla="*/ 0 w 41338"/>
                  <a:gd name="connsiteY0" fmla="*/ 0 h 46577"/>
                  <a:gd name="connsiteX1" fmla="*/ 0 w 41338"/>
                  <a:gd name="connsiteY1" fmla="*/ 46577 h 46577"/>
                  <a:gd name="connsiteX2" fmla="*/ 41338 w 41338"/>
                  <a:gd name="connsiteY2" fmla="*/ 46577 h 46577"/>
                  <a:gd name="connsiteX3" fmla="*/ 41338 w 41338"/>
                  <a:gd name="connsiteY3" fmla="*/ 0 h 46577"/>
                  <a:gd name="connsiteX4" fmla="*/ 0 w 41338"/>
                  <a:gd name="connsiteY4" fmla="*/ 0 h 46577"/>
                  <a:gd name="connsiteX5" fmla="*/ 0 w 41338"/>
                  <a:gd name="connsiteY5" fmla="*/ 0 h 46577"/>
                  <a:gd name="connsiteX6" fmla="*/ 0 w 41338"/>
                  <a:gd name="connsiteY6" fmla="*/ 0 h 46577"/>
                  <a:gd name="connsiteX7" fmla="*/ 0 w 41338"/>
                  <a:gd name="connsiteY7" fmla="*/ 0 h 46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338" h="46577">
                    <a:moveTo>
                      <a:pt x="0" y="0"/>
                    </a:moveTo>
                    <a:lnTo>
                      <a:pt x="0" y="46577"/>
                    </a:lnTo>
                    <a:lnTo>
                      <a:pt x="41338" y="46577"/>
                    </a:lnTo>
                    <a:lnTo>
                      <a:pt x="41338" y="0"/>
                    </a:lnTo>
                    <a:lnTo>
                      <a:pt x="0" y="0"/>
                    </a:lnTo>
                    <a:lnTo>
                      <a:pt x="0" y="0"/>
                    </a:lnTo>
                    <a:lnTo>
                      <a:pt x="0" y="0"/>
                    </a:lnTo>
                    <a:lnTo>
                      <a:pt x="0" y="0"/>
                    </a:lnTo>
                    <a:close/>
                  </a:path>
                </a:pathLst>
              </a:custGeom>
              <a:noFill/>
              <a:ln w="19050" cap="rnd">
                <a:solidFill>
                  <a:schemeClr val="tx1">
                    <a:lumMod val="65000"/>
                    <a:lumOff val="35000"/>
                  </a:schemeClr>
                </a:solidFill>
                <a:prstDash val="solid"/>
                <a:round/>
              </a:ln>
            </p:spPr>
            <p:txBody>
              <a:bodyPr rtlCol="0" anchor="ctr"/>
              <a:lstStyle/>
              <a:p>
                <a:endParaRPr lang="ja-JP" altLang="en-US"/>
              </a:p>
            </p:txBody>
          </p:sp>
          <p:sp>
            <p:nvSpPr>
              <p:cNvPr id="176" name="フリーフォーム: 図形 175">
                <a:extLst>
                  <a:ext uri="{FF2B5EF4-FFF2-40B4-BE49-F238E27FC236}">
                    <a16:creationId xmlns:a16="http://schemas.microsoft.com/office/drawing/2014/main" id="{E6186C70-428E-F25D-EAEB-5DBB9BF80C1E}"/>
                  </a:ext>
                </a:extLst>
              </p:cNvPr>
              <p:cNvSpPr/>
              <p:nvPr/>
            </p:nvSpPr>
            <p:spPr>
              <a:xfrm>
                <a:off x="1055687" y="1856990"/>
                <a:ext cx="41338" cy="47910"/>
              </a:xfrm>
              <a:custGeom>
                <a:avLst/>
                <a:gdLst>
                  <a:gd name="connsiteX0" fmla="*/ 0 w 41338"/>
                  <a:gd name="connsiteY0" fmla="*/ 0 h 47910"/>
                  <a:gd name="connsiteX1" fmla="*/ 0 w 41338"/>
                  <a:gd name="connsiteY1" fmla="*/ 47911 h 47910"/>
                  <a:gd name="connsiteX2" fmla="*/ 41338 w 41338"/>
                  <a:gd name="connsiteY2" fmla="*/ 47911 h 47910"/>
                  <a:gd name="connsiteX3" fmla="*/ 41338 w 41338"/>
                  <a:gd name="connsiteY3" fmla="*/ 0 h 47910"/>
                  <a:gd name="connsiteX4" fmla="*/ 0 w 41338"/>
                  <a:gd name="connsiteY4" fmla="*/ 0 h 47910"/>
                  <a:gd name="connsiteX5" fmla="*/ 0 w 41338"/>
                  <a:gd name="connsiteY5" fmla="*/ 0 h 47910"/>
                  <a:gd name="connsiteX6" fmla="*/ 0 w 41338"/>
                  <a:gd name="connsiteY6" fmla="*/ 0 h 47910"/>
                  <a:gd name="connsiteX7" fmla="*/ 0 w 41338"/>
                  <a:gd name="connsiteY7" fmla="*/ 0 h 47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338" h="47910">
                    <a:moveTo>
                      <a:pt x="0" y="0"/>
                    </a:moveTo>
                    <a:lnTo>
                      <a:pt x="0" y="47911"/>
                    </a:lnTo>
                    <a:lnTo>
                      <a:pt x="41338" y="47911"/>
                    </a:lnTo>
                    <a:lnTo>
                      <a:pt x="41338" y="0"/>
                    </a:lnTo>
                    <a:lnTo>
                      <a:pt x="0" y="0"/>
                    </a:lnTo>
                    <a:lnTo>
                      <a:pt x="0" y="0"/>
                    </a:lnTo>
                    <a:lnTo>
                      <a:pt x="0" y="0"/>
                    </a:lnTo>
                    <a:lnTo>
                      <a:pt x="0" y="0"/>
                    </a:lnTo>
                    <a:close/>
                  </a:path>
                </a:pathLst>
              </a:custGeom>
              <a:noFill/>
              <a:ln w="19050" cap="rnd">
                <a:solidFill>
                  <a:schemeClr val="tx1">
                    <a:lumMod val="65000"/>
                    <a:lumOff val="35000"/>
                  </a:schemeClr>
                </a:solidFill>
                <a:prstDash val="solid"/>
                <a:round/>
              </a:ln>
            </p:spPr>
            <p:txBody>
              <a:bodyPr rtlCol="0" anchor="ctr"/>
              <a:lstStyle/>
              <a:p>
                <a:endParaRPr lang="ja-JP" altLang="en-US"/>
              </a:p>
            </p:txBody>
          </p:sp>
        </p:grpSp>
        <p:grpSp>
          <p:nvGrpSpPr>
            <p:cNvPr id="160" name="グラフィックス 51">
              <a:extLst>
                <a:ext uri="{FF2B5EF4-FFF2-40B4-BE49-F238E27FC236}">
                  <a16:creationId xmlns:a16="http://schemas.microsoft.com/office/drawing/2014/main" id="{8077550E-62A3-0E17-48E3-F71B0C06C55F}"/>
                </a:ext>
              </a:extLst>
            </p:cNvPr>
            <p:cNvGrpSpPr/>
            <p:nvPr/>
          </p:nvGrpSpPr>
          <p:grpSpPr>
            <a:xfrm>
              <a:off x="869378" y="1856990"/>
              <a:ext cx="413956" cy="260127"/>
              <a:chOff x="869378" y="1856990"/>
              <a:chExt cx="413956" cy="260127"/>
            </a:xfrm>
            <a:noFill/>
          </p:grpSpPr>
          <p:grpSp>
            <p:nvGrpSpPr>
              <p:cNvPr id="161" name="グラフィックス 51">
                <a:extLst>
                  <a:ext uri="{FF2B5EF4-FFF2-40B4-BE49-F238E27FC236}">
                    <a16:creationId xmlns:a16="http://schemas.microsoft.com/office/drawing/2014/main" id="{06EFD923-6948-01C8-2552-A53BAE5C6D64}"/>
                  </a:ext>
                </a:extLst>
              </p:cNvPr>
              <p:cNvGrpSpPr/>
              <p:nvPr/>
            </p:nvGrpSpPr>
            <p:grpSpPr>
              <a:xfrm>
                <a:off x="1159986" y="1856990"/>
                <a:ext cx="123348" cy="260127"/>
                <a:chOff x="1159986" y="1856990"/>
                <a:chExt cx="123348" cy="260127"/>
              </a:xfrm>
              <a:noFill/>
            </p:grpSpPr>
            <p:sp>
              <p:nvSpPr>
                <p:cNvPr id="169" name="フリーフォーム: 図形 168">
                  <a:extLst>
                    <a:ext uri="{FF2B5EF4-FFF2-40B4-BE49-F238E27FC236}">
                      <a16:creationId xmlns:a16="http://schemas.microsoft.com/office/drawing/2014/main" id="{28887614-A02D-619C-050F-182BEA1F1A5C}"/>
                    </a:ext>
                  </a:extLst>
                </p:cNvPr>
                <p:cNvSpPr/>
                <p:nvPr/>
              </p:nvSpPr>
              <p:spPr>
                <a:xfrm>
                  <a:off x="1242092" y="2071207"/>
                  <a:ext cx="41243" cy="45910"/>
                </a:xfrm>
                <a:custGeom>
                  <a:avLst/>
                  <a:gdLst>
                    <a:gd name="connsiteX0" fmla="*/ 0 w 41243"/>
                    <a:gd name="connsiteY0" fmla="*/ 0 h 45910"/>
                    <a:gd name="connsiteX1" fmla="*/ 0 w 41243"/>
                    <a:gd name="connsiteY1" fmla="*/ 45910 h 45910"/>
                    <a:gd name="connsiteX2" fmla="*/ 41243 w 41243"/>
                    <a:gd name="connsiteY2" fmla="*/ 45910 h 45910"/>
                    <a:gd name="connsiteX3" fmla="*/ 41243 w 41243"/>
                    <a:gd name="connsiteY3" fmla="*/ 0 h 45910"/>
                    <a:gd name="connsiteX4" fmla="*/ 0 w 41243"/>
                    <a:gd name="connsiteY4" fmla="*/ 0 h 45910"/>
                    <a:gd name="connsiteX5" fmla="*/ 0 w 41243"/>
                    <a:gd name="connsiteY5" fmla="*/ 0 h 45910"/>
                    <a:gd name="connsiteX6" fmla="*/ 0 w 41243"/>
                    <a:gd name="connsiteY6" fmla="*/ 0 h 45910"/>
                    <a:gd name="connsiteX7" fmla="*/ 0 w 41243"/>
                    <a:gd name="connsiteY7" fmla="*/ 0 h 45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243" h="45910">
                      <a:moveTo>
                        <a:pt x="0" y="0"/>
                      </a:moveTo>
                      <a:lnTo>
                        <a:pt x="0" y="45910"/>
                      </a:lnTo>
                      <a:lnTo>
                        <a:pt x="41243" y="45910"/>
                      </a:lnTo>
                      <a:lnTo>
                        <a:pt x="41243" y="0"/>
                      </a:lnTo>
                      <a:lnTo>
                        <a:pt x="0" y="0"/>
                      </a:lnTo>
                      <a:lnTo>
                        <a:pt x="0" y="0"/>
                      </a:lnTo>
                      <a:lnTo>
                        <a:pt x="0" y="0"/>
                      </a:lnTo>
                      <a:lnTo>
                        <a:pt x="0" y="0"/>
                      </a:lnTo>
                      <a:close/>
                    </a:path>
                  </a:pathLst>
                </a:custGeom>
                <a:noFill/>
                <a:ln w="19050" cap="rnd">
                  <a:solidFill>
                    <a:schemeClr val="tx1">
                      <a:lumMod val="65000"/>
                      <a:lumOff val="35000"/>
                    </a:schemeClr>
                  </a:solidFill>
                  <a:prstDash val="solid"/>
                  <a:round/>
                </a:ln>
              </p:spPr>
              <p:txBody>
                <a:bodyPr rtlCol="0" anchor="ctr"/>
                <a:lstStyle/>
                <a:p>
                  <a:endParaRPr lang="ja-JP" altLang="en-US"/>
                </a:p>
              </p:txBody>
            </p:sp>
            <p:sp>
              <p:nvSpPr>
                <p:cNvPr id="170" name="フリーフォーム: 図形 169">
                  <a:extLst>
                    <a:ext uri="{FF2B5EF4-FFF2-40B4-BE49-F238E27FC236}">
                      <a16:creationId xmlns:a16="http://schemas.microsoft.com/office/drawing/2014/main" id="{A2741236-B330-C630-27FD-B969457E6B5E}"/>
                    </a:ext>
                  </a:extLst>
                </p:cNvPr>
                <p:cNvSpPr/>
                <p:nvPr/>
              </p:nvSpPr>
              <p:spPr>
                <a:xfrm>
                  <a:off x="1159986" y="2071207"/>
                  <a:ext cx="39814" cy="45910"/>
                </a:xfrm>
                <a:custGeom>
                  <a:avLst/>
                  <a:gdLst>
                    <a:gd name="connsiteX0" fmla="*/ 0 w 39814"/>
                    <a:gd name="connsiteY0" fmla="*/ 0 h 45910"/>
                    <a:gd name="connsiteX1" fmla="*/ 0 w 39814"/>
                    <a:gd name="connsiteY1" fmla="*/ 45910 h 45910"/>
                    <a:gd name="connsiteX2" fmla="*/ 39815 w 39814"/>
                    <a:gd name="connsiteY2" fmla="*/ 45910 h 45910"/>
                    <a:gd name="connsiteX3" fmla="*/ 39815 w 39814"/>
                    <a:gd name="connsiteY3" fmla="*/ 0 h 45910"/>
                    <a:gd name="connsiteX4" fmla="*/ 0 w 39814"/>
                    <a:gd name="connsiteY4" fmla="*/ 0 h 45910"/>
                    <a:gd name="connsiteX5" fmla="*/ 0 w 39814"/>
                    <a:gd name="connsiteY5" fmla="*/ 0 h 45910"/>
                    <a:gd name="connsiteX6" fmla="*/ 0 w 39814"/>
                    <a:gd name="connsiteY6" fmla="*/ 0 h 45910"/>
                    <a:gd name="connsiteX7" fmla="*/ 0 w 39814"/>
                    <a:gd name="connsiteY7" fmla="*/ 0 h 45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14" h="45910">
                      <a:moveTo>
                        <a:pt x="0" y="0"/>
                      </a:moveTo>
                      <a:lnTo>
                        <a:pt x="0" y="45910"/>
                      </a:lnTo>
                      <a:lnTo>
                        <a:pt x="39815" y="45910"/>
                      </a:lnTo>
                      <a:lnTo>
                        <a:pt x="39815" y="0"/>
                      </a:lnTo>
                      <a:lnTo>
                        <a:pt x="0" y="0"/>
                      </a:lnTo>
                      <a:lnTo>
                        <a:pt x="0" y="0"/>
                      </a:lnTo>
                      <a:lnTo>
                        <a:pt x="0" y="0"/>
                      </a:lnTo>
                      <a:lnTo>
                        <a:pt x="0" y="0"/>
                      </a:lnTo>
                      <a:close/>
                    </a:path>
                  </a:pathLst>
                </a:custGeom>
                <a:noFill/>
                <a:ln w="19050" cap="rnd">
                  <a:solidFill>
                    <a:schemeClr val="tx1">
                      <a:lumMod val="65000"/>
                      <a:lumOff val="35000"/>
                    </a:schemeClr>
                  </a:solidFill>
                  <a:prstDash val="solid"/>
                  <a:round/>
                </a:ln>
              </p:spPr>
              <p:txBody>
                <a:bodyPr rtlCol="0" anchor="ctr"/>
                <a:lstStyle/>
                <a:p>
                  <a:endParaRPr lang="ja-JP" altLang="en-US"/>
                </a:p>
              </p:txBody>
            </p:sp>
            <p:sp>
              <p:nvSpPr>
                <p:cNvPr id="171" name="フリーフォーム: 図形 170">
                  <a:extLst>
                    <a:ext uri="{FF2B5EF4-FFF2-40B4-BE49-F238E27FC236}">
                      <a16:creationId xmlns:a16="http://schemas.microsoft.com/office/drawing/2014/main" id="{F99A7CDA-D6C5-078C-C79C-D5611B91D695}"/>
                    </a:ext>
                  </a:extLst>
                </p:cNvPr>
                <p:cNvSpPr/>
                <p:nvPr/>
              </p:nvSpPr>
              <p:spPr>
                <a:xfrm>
                  <a:off x="1242092" y="1964718"/>
                  <a:ext cx="41243" cy="46577"/>
                </a:xfrm>
                <a:custGeom>
                  <a:avLst/>
                  <a:gdLst>
                    <a:gd name="connsiteX0" fmla="*/ 0 w 41243"/>
                    <a:gd name="connsiteY0" fmla="*/ 0 h 46577"/>
                    <a:gd name="connsiteX1" fmla="*/ 0 w 41243"/>
                    <a:gd name="connsiteY1" fmla="*/ 46577 h 46577"/>
                    <a:gd name="connsiteX2" fmla="*/ 41243 w 41243"/>
                    <a:gd name="connsiteY2" fmla="*/ 46577 h 46577"/>
                    <a:gd name="connsiteX3" fmla="*/ 41243 w 41243"/>
                    <a:gd name="connsiteY3" fmla="*/ 0 h 46577"/>
                    <a:gd name="connsiteX4" fmla="*/ 0 w 41243"/>
                    <a:gd name="connsiteY4" fmla="*/ 0 h 46577"/>
                    <a:gd name="connsiteX5" fmla="*/ 0 w 41243"/>
                    <a:gd name="connsiteY5" fmla="*/ 0 h 46577"/>
                    <a:gd name="connsiteX6" fmla="*/ 0 w 41243"/>
                    <a:gd name="connsiteY6" fmla="*/ 0 h 46577"/>
                    <a:gd name="connsiteX7" fmla="*/ 0 w 41243"/>
                    <a:gd name="connsiteY7" fmla="*/ 0 h 46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243" h="46577">
                      <a:moveTo>
                        <a:pt x="0" y="0"/>
                      </a:moveTo>
                      <a:lnTo>
                        <a:pt x="0" y="46577"/>
                      </a:lnTo>
                      <a:lnTo>
                        <a:pt x="41243" y="46577"/>
                      </a:lnTo>
                      <a:lnTo>
                        <a:pt x="41243" y="0"/>
                      </a:lnTo>
                      <a:lnTo>
                        <a:pt x="0" y="0"/>
                      </a:lnTo>
                      <a:lnTo>
                        <a:pt x="0" y="0"/>
                      </a:lnTo>
                      <a:lnTo>
                        <a:pt x="0" y="0"/>
                      </a:lnTo>
                      <a:lnTo>
                        <a:pt x="0" y="0"/>
                      </a:lnTo>
                      <a:close/>
                    </a:path>
                  </a:pathLst>
                </a:custGeom>
                <a:noFill/>
                <a:ln w="19050" cap="rnd">
                  <a:solidFill>
                    <a:schemeClr val="tx1">
                      <a:lumMod val="65000"/>
                      <a:lumOff val="35000"/>
                    </a:schemeClr>
                  </a:solidFill>
                  <a:prstDash val="solid"/>
                  <a:round/>
                </a:ln>
              </p:spPr>
              <p:txBody>
                <a:bodyPr rtlCol="0" anchor="ctr"/>
                <a:lstStyle/>
                <a:p>
                  <a:endParaRPr lang="ja-JP" altLang="en-US"/>
                </a:p>
              </p:txBody>
            </p:sp>
            <p:sp>
              <p:nvSpPr>
                <p:cNvPr id="172" name="フリーフォーム: 図形 171">
                  <a:extLst>
                    <a:ext uri="{FF2B5EF4-FFF2-40B4-BE49-F238E27FC236}">
                      <a16:creationId xmlns:a16="http://schemas.microsoft.com/office/drawing/2014/main" id="{4B849438-2A71-4CD5-65F3-7519FF7CB6D5}"/>
                    </a:ext>
                  </a:extLst>
                </p:cNvPr>
                <p:cNvSpPr/>
                <p:nvPr/>
              </p:nvSpPr>
              <p:spPr>
                <a:xfrm>
                  <a:off x="1159986" y="1964718"/>
                  <a:ext cx="39814" cy="46577"/>
                </a:xfrm>
                <a:custGeom>
                  <a:avLst/>
                  <a:gdLst>
                    <a:gd name="connsiteX0" fmla="*/ 0 w 39814"/>
                    <a:gd name="connsiteY0" fmla="*/ 0 h 46577"/>
                    <a:gd name="connsiteX1" fmla="*/ 0 w 39814"/>
                    <a:gd name="connsiteY1" fmla="*/ 46577 h 46577"/>
                    <a:gd name="connsiteX2" fmla="*/ 39815 w 39814"/>
                    <a:gd name="connsiteY2" fmla="*/ 46577 h 46577"/>
                    <a:gd name="connsiteX3" fmla="*/ 39815 w 39814"/>
                    <a:gd name="connsiteY3" fmla="*/ 0 h 46577"/>
                    <a:gd name="connsiteX4" fmla="*/ 0 w 39814"/>
                    <a:gd name="connsiteY4" fmla="*/ 0 h 46577"/>
                    <a:gd name="connsiteX5" fmla="*/ 0 w 39814"/>
                    <a:gd name="connsiteY5" fmla="*/ 0 h 46577"/>
                    <a:gd name="connsiteX6" fmla="*/ 0 w 39814"/>
                    <a:gd name="connsiteY6" fmla="*/ 0 h 46577"/>
                    <a:gd name="connsiteX7" fmla="*/ 0 w 39814"/>
                    <a:gd name="connsiteY7" fmla="*/ 0 h 46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14" h="46577">
                      <a:moveTo>
                        <a:pt x="0" y="0"/>
                      </a:moveTo>
                      <a:lnTo>
                        <a:pt x="0" y="46577"/>
                      </a:lnTo>
                      <a:lnTo>
                        <a:pt x="39815" y="46577"/>
                      </a:lnTo>
                      <a:lnTo>
                        <a:pt x="39815" y="0"/>
                      </a:lnTo>
                      <a:lnTo>
                        <a:pt x="0" y="0"/>
                      </a:lnTo>
                      <a:lnTo>
                        <a:pt x="0" y="0"/>
                      </a:lnTo>
                      <a:lnTo>
                        <a:pt x="0" y="0"/>
                      </a:lnTo>
                      <a:lnTo>
                        <a:pt x="0" y="0"/>
                      </a:lnTo>
                      <a:close/>
                    </a:path>
                  </a:pathLst>
                </a:custGeom>
                <a:noFill/>
                <a:ln w="19050" cap="rnd">
                  <a:solidFill>
                    <a:schemeClr val="tx1">
                      <a:lumMod val="65000"/>
                      <a:lumOff val="35000"/>
                    </a:schemeClr>
                  </a:solidFill>
                  <a:prstDash val="solid"/>
                  <a:round/>
                </a:ln>
              </p:spPr>
              <p:txBody>
                <a:bodyPr rtlCol="0" anchor="ctr"/>
                <a:lstStyle/>
                <a:p>
                  <a:endParaRPr lang="ja-JP" altLang="en-US"/>
                </a:p>
              </p:txBody>
            </p:sp>
            <p:sp>
              <p:nvSpPr>
                <p:cNvPr id="173" name="フリーフォーム: 図形 172">
                  <a:extLst>
                    <a:ext uri="{FF2B5EF4-FFF2-40B4-BE49-F238E27FC236}">
                      <a16:creationId xmlns:a16="http://schemas.microsoft.com/office/drawing/2014/main" id="{62D20E0F-6FAC-DC7C-AEBC-6ADDB72FA1A0}"/>
                    </a:ext>
                  </a:extLst>
                </p:cNvPr>
                <p:cNvSpPr/>
                <p:nvPr/>
              </p:nvSpPr>
              <p:spPr>
                <a:xfrm>
                  <a:off x="1242092" y="1856990"/>
                  <a:ext cx="41243" cy="47910"/>
                </a:xfrm>
                <a:custGeom>
                  <a:avLst/>
                  <a:gdLst>
                    <a:gd name="connsiteX0" fmla="*/ 0 w 41243"/>
                    <a:gd name="connsiteY0" fmla="*/ 0 h 47910"/>
                    <a:gd name="connsiteX1" fmla="*/ 0 w 41243"/>
                    <a:gd name="connsiteY1" fmla="*/ 47911 h 47910"/>
                    <a:gd name="connsiteX2" fmla="*/ 41243 w 41243"/>
                    <a:gd name="connsiteY2" fmla="*/ 47911 h 47910"/>
                    <a:gd name="connsiteX3" fmla="*/ 41243 w 41243"/>
                    <a:gd name="connsiteY3" fmla="*/ 0 h 47910"/>
                    <a:gd name="connsiteX4" fmla="*/ 0 w 41243"/>
                    <a:gd name="connsiteY4" fmla="*/ 0 h 47910"/>
                    <a:gd name="connsiteX5" fmla="*/ 0 w 41243"/>
                    <a:gd name="connsiteY5" fmla="*/ 0 h 47910"/>
                    <a:gd name="connsiteX6" fmla="*/ 0 w 41243"/>
                    <a:gd name="connsiteY6" fmla="*/ 0 h 47910"/>
                    <a:gd name="connsiteX7" fmla="*/ 0 w 41243"/>
                    <a:gd name="connsiteY7" fmla="*/ 0 h 47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243" h="47910">
                      <a:moveTo>
                        <a:pt x="0" y="0"/>
                      </a:moveTo>
                      <a:lnTo>
                        <a:pt x="0" y="47911"/>
                      </a:lnTo>
                      <a:lnTo>
                        <a:pt x="41243" y="47911"/>
                      </a:lnTo>
                      <a:lnTo>
                        <a:pt x="41243" y="0"/>
                      </a:lnTo>
                      <a:lnTo>
                        <a:pt x="0" y="0"/>
                      </a:lnTo>
                      <a:lnTo>
                        <a:pt x="0" y="0"/>
                      </a:lnTo>
                      <a:lnTo>
                        <a:pt x="0" y="0"/>
                      </a:lnTo>
                      <a:lnTo>
                        <a:pt x="0" y="0"/>
                      </a:lnTo>
                      <a:close/>
                    </a:path>
                  </a:pathLst>
                </a:custGeom>
                <a:noFill/>
                <a:ln w="19050" cap="rnd">
                  <a:solidFill>
                    <a:schemeClr val="tx1">
                      <a:lumMod val="65000"/>
                      <a:lumOff val="35000"/>
                    </a:schemeClr>
                  </a:solidFill>
                  <a:prstDash val="solid"/>
                  <a:round/>
                </a:ln>
              </p:spPr>
              <p:txBody>
                <a:bodyPr rtlCol="0" anchor="ctr"/>
                <a:lstStyle/>
                <a:p>
                  <a:endParaRPr lang="ja-JP" altLang="en-US"/>
                </a:p>
              </p:txBody>
            </p:sp>
            <p:sp>
              <p:nvSpPr>
                <p:cNvPr id="174" name="フリーフォーム: 図形 173">
                  <a:extLst>
                    <a:ext uri="{FF2B5EF4-FFF2-40B4-BE49-F238E27FC236}">
                      <a16:creationId xmlns:a16="http://schemas.microsoft.com/office/drawing/2014/main" id="{EAA8677C-23C3-419B-0F10-CCEF7B527A26}"/>
                    </a:ext>
                  </a:extLst>
                </p:cNvPr>
                <p:cNvSpPr/>
                <p:nvPr/>
              </p:nvSpPr>
              <p:spPr>
                <a:xfrm>
                  <a:off x="1159986" y="1856990"/>
                  <a:ext cx="39814" cy="47910"/>
                </a:xfrm>
                <a:custGeom>
                  <a:avLst/>
                  <a:gdLst>
                    <a:gd name="connsiteX0" fmla="*/ 0 w 39814"/>
                    <a:gd name="connsiteY0" fmla="*/ 0 h 47910"/>
                    <a:gd name="connsiteX1" fmla="*/ 0 w 39814"/>
                    <a:gd name="connsiteY1" fmla="*/ 47911 h 47910"/>
                    <a:gd name="connsiteX2" fmla="*/ 39815 w 39814"/>
                    <a:gd name="connsiteY2" fmla="*/ 47911 h 47910"/>
                    <a:gd name="connsiteX3" fmla="*/ 39815 w 39814"/>
                    <a:gd name="connsiteY3" fmla="*/ 0 h 47910"/>
                    <a:gd name="connsiteX4" fmla="*/ 0 w 39814"/>
                    <a:gd name="connsiteY4" fmla="*/ 0 h 47910"/>
                    <a:gd name="connsiteX5" fmla="*/ 0 w 39814"/>
                    <a:gd name="connsiteY5" fmla="*/ 0 h 47910"/>
                    <a:gd name="connsiteX6" fmla="*/ 0 w 39814"/>
                    <a:gd name="connsiteY6" fmla="*/ 0 h 47910"/>
                    <a:gd name="connsiteX7" fmla="*/ 0 w 39814"/>
                    <a:gd name="connsiteY7" fmla="*/ 0 h 47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14" h="47910">
                      <a:moveTo>
                        <a:pt x="0" y="0"/>
                      </a:moveTo>
                      <a:lnTo>
                        <a:pt x="0" y="47911"/>
                      </a:lnTo>
                      <a:lnTo>
                        <a:pt x="39815" y="47911"/>
                      </a:lnTo>
                      <a:lnTo>
                        <a:pt x="39815" y="0"/>
                      </a:lnTo>
                      <a:lnTo>
                        <a:pt x="0" y="0"/>
                      </a:lnTo>
                      <a:lnTo>
                        <a:pt x="0" y="0"/>
                      </a:lnTo>
                      <a:lnTo>
                        <a:pt x="0" y="0"/>
                      </a:lnTo>
                      <a:lnTo>
                        <a:pt x="0" y="0"/>
                      </a:lnTo>
                      <a:close/>
                    </a:path>
                  </a:pathLst>
                </a:custGeom>
                <a:noFill/>
                <a:ln w="19050" cap="rnd">
                  <a:solidFill>
                    <a:schemeClr val="tx1">
                      <a:lumMod val="65000"/>
                      <a:lumOff val="35000"/>
                    </a:schemeClr>
                  </a:solidFill>
                  <a:prstDash val="solid"/>
                  <a:round/>
                </a:ln>
              </p:spPr>
              <p:txBody>
                <a:bodyPr rtlCol="0" anchor="ctr"/>
                <a:lstStyle/>
                <a:p>
                  <a:endParaRPr lang="ja-JP" altLang="en-US" dirty="0"/>
                </a:p>
              </p:txBody>
            </p:sp>
          </p:grpSp>
          <p:grpSp>
            <p:nvGrpSpPr>
              <p:cNvPr id="162" name="グラフィックス 51">
                <a:extLst>
                  <a:ext uri="{FF2B5EF4-FFF2-40B4-BE49-F238E27FC236}">
                    <a16:creationId xmlns:a16="http://schemas.microsoft.com/office/drawing/2014/main" id="{4A1CE4EB-1B69-9802-9D44-677BA3E43A7C}"/>
                  </a:ext>
                </a:extLst>
              </p:cNvPr>
              <p:cNvGrpSpPr/>
              <p:nvPr/>
            </p:nvGrpSpPr>
            <p:grpSpPr>
              <a:xfrm>
                <a:off x="869378" y="1856990"/>
                <a:ext cx="123348" cy="260127"/>
                <a:chOff x="869378" y="1856990"/>
                <a:chExt cx="123348" cy="260127"/>
              </a:xfrm>
              <a:noFill/>
            </p:grpSpPr>
            <p:sp>
              <p:nvSpPr>
                <p:cNvPr id="163" name="フリーフォーム: 図形 162">
                  <a:extLst>
                    <a:ext uri="{FF2B5EF4-FFF2-40B4-BE49-F238E27FC236}">
                      <a16:creationId xmlns:a16="http://schemas.microsoft.com/office/drawing/2014/main" id="{765C7F1C-BF08-83E7-36EB-6863CEA2742D}"/>
                    </a:ext>
                  </a:extLst>
                </p:cNvPr>
                <p:cNvSpPr/>
                <p:nvPr/>
              </p:nvSpPr>
              <p:spPr>
                <a:xfrm>
                  <a:off x="951484" y="2071207"/>
                  <a:ext cx="41243" cy="45910"/>
                </a:xfrm>
                <a:custGeom>
                  <a:avLst/>
                  <a:gdLst>
                    <a:gd name="connsiteX0" fmla="*/ 0 w 41243"/>
                    <a:gd name="connsiteY0" fmla="*/ 0 h 45910"/>
                    <a:gd name="connsiteX1" fmla="*/ 0 w 41243"/>
                    <a:gd name="connsiteY1" fmla="*/ 45910 h 45910"/>
                    <a:gd name="connsiteX2" fmla="*/ 41243 w 41243"/>
                    <a:gd name="connsiteY2" fmla="*/ 45910 h 45910"/>
                    <a:gd name="connsiteX3" fmla="*/ 41243 w 41243"/>
                    <a:gd name="connsiteY3" fmla="*/ 0 h 45910"/>
                    <a:gd name="connsiteX4" fmla="*/ 0 w 41243"/>
                    <a:gd name="connsiteY4" fmla="*/ 0 h 45910"/>
                    <a:gd name="connsiteX5" fmla="*/ 0 w 41243"/>
                    <a:gd name="connsiteY5" fmla="*/ 0 h 45910"/>
                    <a:gd name="connsiteX6" fmla="*/ 0 w 41243"/>
                    <a:gd name="connsiteY6" fmla="*/ 0 h 45910"/>
                    <a:gd name="connsiteX7" fmla="*/ 0 w 41243"/>
                    <a:gd name="connsiteY7" fmla="*/ 0 h 45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243" h="45910">
                      <a:moveTo>
                        <a:pt x="0" y="0"/>
                      </a:moveTo>
                      <a:lnTo>
                        <a:pt x="0" y="45910"/>
                      </a:lnTo>
                      <a:lnTo>
                        <a:pt x="41243" y="45910"/>
                      </a:lnTo>
                      <a:lnTo>
                        <a:pt x="41243" y="0"/>
                      </a:lnTo>
                      <a:lnTo>
                        <a:pt x="0" y="0"/>
                      </a:lnTo>
                      <a:lnTo>
                        <a:pt x="0" y="0"/>
                      </a:lnTo>
                      <a:lnTo>
                        <a:pt x="0" y="0"/>
                      </a:lnTo>
                      <a:lnTo>
                        <a:pt x="0" y="0"/>
                      </a:lnTo>
                      <a:close/>
                    </a:path>
                  </a:pathLst>
                </a:custGeom>
                <a:noFill/>
                <a:ln w="19050" cap="rnd">
                  <a:solidFill>
                    <a:schemeClr val="tx1">
                      <a:lumMod val="65000"/>
                      <a:lumOff val="35000"/>
                    </a:schemeClr>
                  </a:solidFill>
                  <a:prstDash val="solid"/>
                  <a:round/>
                </a:ln>
              </p:spPr>
              <p:txBody>
                <a:bodyPr rtlCol="0" anchor="ctr"/>
                <a:lstStyle/>
                <a:p>
                  <a:endParaRPr lang="ja-JP" altLang="en-US"/>
                </a:p>
              </p:txBody>
            </p:sp>
            <p:sp>
              <p:nvSpPr>
                <p:cNvPr id="164" name="フリーフォーム: 図形 163">
                  <a:extLst>
                    <a:ext uri="{FF2B5EF4-FFF2-40B4-BE49-F238E27FC236}">
                      <a16:creationId xmlns:a16="http://schemas.microsoft.com/office/drawing/2014/main" id="{57EA124F-AA94-51E1-1D2B-2FA483368CEA}"/>
                    </a:ext>
                  </a:extLst>
                </p:cNvPr>
                <p:cNvSpPr/>
                <p:nvPr/>
              </p:nvSpPr>
              <p:spPr>
                <a:xfrm>
                  <a:off x="869378" y="2071207"/>
                  <a:ext cx="39814" cy="45910"/>
                </a:xfrm>
                <a:custGeom>
                  <a:avLst/>
                  <a:gdLst>
                    <a:gd name="connsiteX0" fmla="*/ 0 w 39814"/>
                    <a:gd name="connsiteY0" fmla="*/ 0 h 45910"/>
                    <a:gd name="connsiteX1" fmla="*/ 0 w 39814"/>
                    <a:gd name="connsiteY1" fmla="*/ 45910 h 45910"/>
                    <a:gd name="connsiteX2" fmla="*/ 39815 w 39814"/>
                    <a:gd name="connsiteY2" fmla="*/ 45910 h 45910"/>
                    <a:gd name="connsiteX3" fmla="*/ 39815 w 39814"/>
                    <a:gd name="connsiteY3" fmla="*/ 0 h 45910"/>
                    <a:gd name="connsiteX4" fmla="*/ 0 w 39814"/>
                    <a:gd name="connsiteY4" fmla="*/ 0 h 45910"/>
                    <a:gd name="connsiteX5" fmla="*/ 0 w 39814"/>
                    <a:gd name="connsiteY5" fmla="*/ 0 h 45910"/>
                    <a:gd name="connsiteX6" fmla="*/ 0 w 39814"/>
                    <a:gd name="connsiteY6" fmla="*/ 0 h 45910"/>
                    <a:gd name="connsiteX7" fmla="*/ 0 w 39814"/>
                    <a:gd name="connsiteY7" fmla="*/ 0 h 45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14" h="45910">
                      <a:moveTo>
                        <a:pt x="0" y="0"/>
                      </a:moveTo>
                      <a:lnTo>
                        <a:pt x="0" y="45910"/>
                      </a:lnTo>
                      <a:lnTo>
                        <a:pt x="39815" y="45910"/>
                      </a:lnTo>
                      <a:lnTo>
                        <a:pt x="39815" y="0"/>
                      </a:lnTo>
                      <a:lnTo>
                        <a:pt x="0" y="0"/>
                      </a:lnTo>
                      <a:lnTo>
                        <a:pt x="0" y="0"/>
                      </a:lnTo>
                      <a:lnTo>
                        <a:pt x="0" y="0"/>
                      </a:lnTo>
                      <a:lnTo>
                        <a:pt x="0" y="0"/>
                      </a:lnTo>
                      <a:close/>
                    </a:path>
                  </a:pathLst>
                </a:custGeom>
                <a:noFill/>
                <a:ln w="19050" cap="rnd">
                  <a:solidFill>
                    <a:schemeClr val="tx1">
                      <a:lumMod val="65000"/>
                      <a:lumOff val="35000"/>
                    </a:schemeClr>
                  </a:solidFill>
                  <a:prstDash val="solid"/>
                  <a:round/>
                </a:ln>
              </p:spPr>
              <p:txBody>
                <a:bodyPr rtlCol="0" anchor="ctr"/>
                <a:lstStyle/>
                <a:p>
                  <a:endParaRPr lang="ja-JP" altLang="en-US"/>
                </a:p>
              </p:txBody>
            </p:sp>
            <p:sp>
              <p:nvSpPr>
                <p:cNvPr id="165" name="フリーフォーム: 図形 164">
                  <a:extLst>
                    <a:ext uri="{FF2B5EF4-FFF2-40B4-BE49-F238E27FC236}">
                      <a16:creationId xmlns:a16="http://schemas.microsoft.com/office/drawing/2014/main" id="{60FF5492-90F8-9B62-C0E0-45A8F68E24BB}"/>
                    </a:ext>
                  </a:extLst>
                </p:cNvPr>
                <p:cNvSpPr/>
                <p:nvPr/>
              </p:nvSpPr>
              <p:spPr>
                <a:xfrm>
                  <a:off x="951484" y="1964718"/>
                  <a:ext cx="41243" cy="46577"/>
                </a:xfrm>
                <a:custGeom>
                  <a:avLst/>
                  <a:gdLst>
                    <a:gd name="connsiteX0" fmla="*/ 0 w 41243"/>
                    <a:gd name="connsiteY0" fmla="*/ 0 h 46577"/>
                    <a:gd name="connsiteX1" fmla="*/ 0 w 41243"/>
                    <a:gd name="connsiteY1" fmla="*/ 46577 h 46577"/>
                    <a:gd name="connsiteX2" fmla="*/ 41243 w 41243"/>
                    <a:gd name="connsiteY2" fmla="*/ 46577 h 46577"/>
                    <a:gd name="connsiteX3" fmla="*/ 41243 w 41243"/>
                    <a:gd name="connsiteY3" fmla="*/ 0 h 46577"/>
                    <a:gd name="connsiteX4" fmla="*/ 0 w 41243"/>
                    <a:gd name="connsiteY4" fmla="*/ 0 h 46577"/>
                    <a:gd name="connsiteX5" fmla="*/ 0 w 41243"/>
                    <a:gd name="connsiteY5" fmla="*/ 0 h 46577"/>
                    <a:gd name="connsiteX6" fmla="*/ 0 w 41243"/>
                    <a:gd name="connsiteY6" fmla="*/ 0 h 46577"/>
                    <a:gd name="connsiteX7" fmla="*/ 0 w 41243"/>
                    <a:gd name="connsiteY7" fmla="*/ 0 h 46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243" h="46577">
                      <a:moveTo>
                        <a:pt x="0" y="0"/>
                      </a:moveTo>
                      <a:lnTo>
                        <a:pt x="0" y="46577"/>
                      </a:lnTo>
                      <a:lnTo>
                        <a:pt x="41243" y="46577"/>
                      </a:lnTo>
                      <a:lnTo>
                        <a:pt x="41243" y="0"/>
                      </a:lnTo>
                      <a:lnTo>
                        <a:pt x="0" y="0"/>
                      </a:lnTo>
                      <a:lnTo>
                        <a:pt x="0" y="0"/>
                      </a:lnTo>
                      <a:lnTo>
                        <a:pt x="0" y="0"/>
                      </a:lnTo>
                      <a:lnTo>
                        <a:pt x="0" y="0"/>
                      </a:lnTo>
                      <a:close/>
                    </a:path>
                  </a:pathLst>
                </a:custGeom>
                <a:noFill/>
                <a:ln w="19050" cap="rnd">
                  <a:solidFill>
                    <a:schemeClr val="tx1">
                      <a:lumMod val="65000"/>
                      <a:lumOff val="35000"/>
                    </a:schemeClr>
                  </a:solidFill>
                  <a:prstDash val="solid"/>
                  <a:round/>
                </a:ln>
              </p:spPr>
              <p:txBody>
                <a:bodyPr rtlCol="0" anchor="ctr"/>
                <a:lstStyle/>
                <a:p>
                  <a:endParaRPr lang="ja-JP" altLang="en-US"/>
                </a:p>
              </p:txBody>
            </p:sp>
            <p:sp>
              <p:nvSpPr>
                <p:cNvPr id="166" name="フリーフォーム: 図形 165">
                  <a:extLst>
                    <a:ext uri="{FF2B5EF4-FFF2-40B4-BE49-F238E27FC236}">
                      <a16:creationId xmlns:a16="http://schemas.microsoft.com/office/drawing/2014/main" id="{B1010499-430A-7E84-F455-F92DC71C7261}"/>
                    </a:ext>
                  </a:extLst>
                </p:cNvPr>
                <p:cNvSpPr/>
                <p:nvPr/>
              </p:nvSpPr>
              <p:spPr>
                <a:xfrm>
                  <a:off x="869378" y="1964718"/>
                  <a:ext cx="39814" cy="46577"/>
                </a:xfrm>
                <a:custGeom>
                  <a:avLst/>
                  <a:gdLst>
                    <a:gd name="connsiteX0" fmla="*/ 0 w 39814"/>
                    <a:gd name="connsiteY0" fmla="*/ 0 h 46577"/>
                    <a:gd name="connsiteX1" fmla="*/ 0 w 39814"/>
                    <a:gd name="connsiteY1" fmla="*/ 46577 h 46577"/>
                    <a:gd name="connsiteX2" fmla="*/ 39815 w 39814"/>
                    <a:gd name="connsiteY2" fmla="*/ 46577 h 46577"/>
                    <a:gd name="connsiteX3" fmla="*/ 39815 w 39814"/>
                    <a:gd name="connsiteY3" fmla="*/ 0 h 46577"/>
                    <a:gd name="connsiteX4" fmla="*/ 0 w 39814"/>
                    <a:gd name="connsiteY4" fmla="*/ 0 h 46577"/>
                    <a:gd name="connsiteX5" fmla="*/ 0 w 39814"/>
                    <a:gd name="connsiteY5" fmla="*/ 0 h 46577"/>
                    <a:gd name="connsiteX6" fmla="*/ 0 w 39814"/>
                    <a:gd name="connsiteY6" fmla="*/ 0 h 46577"/>
                    <a:gd name="connsiteX7" fmla="*/ 0 w 39814"/>
                    <a:gd name="connsiteY7" fmla="*/ 0 h 46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14" h="46577">
                      <a:moveTo>
                        <a:pt x="0" y="0"/>
                      </a:moveTo>
                      <a:lnTo>
                        <a:pt x="0" y="46577"/>
                      </a:lnTo>
                      <a:lnTo>
                        <a:pt x="39815" y="46577"/>
                      </a:lnTo>
                      <a:lnTo>
                        <a:pt x="39815" y="0"/>
                      </a:lnTo>
                      <a:lnTo>
                        <a:pt x="0" y="0"/>
                      </a:lnTo>
                      <a:lnTo>
                        <a:pt x="0" y="0"/>
                      </a:lnTo>
                      <a:lnTo>
                        <a:pt x="0" y="0"/>
                      </a:lnTo>
                      <a:lnTo>
                        <a:pt x="0" y="0"/>
                      </a:lnTo>
                      <a:close/>
                    </a:path>
                  </a:pathLst>
                </a:custGeom>
                <a:noFill/>
                <a:ln w="19050" cap="rnd">
                  <a:solidFill>
                    <a:schemeClr val="tx1">
                      <a:lumMod val="65000"/>
                      <a:lumOff val="35000"/>
                    </a:schemeClr>
                  </a:solidFill>
                  <a:prstDash val="solid"/>
                  <a:round/>
                </a:ln>
              </p:spPr>
              <p:txBody>
                <a:bodyPr rtlCol="0" anchor="ctr"/>
                <a:lstStyle/>
                <a:p>
                  <a:endParaRPr lang="ja-JP" altLang="en-US"/>
                </a:p>
              </p:txBody>
            </p:sp>
            <p:sp>
              <p:nvSpPr>
                <p:cNvPr id="167" name="フリーフォーム: 図形 166">
                  <a:extLst>
                    <a:ext uri="{FF2B5EF4-FFF2-40B4-BE49-F238E27FC236}">
                      <a16:creationId xmlns:a16="http://schemas.microsoft.com/office/drawing/2014/main" id="{4046DD82-BEE6-62D1-6534-B0B71145030A}"/>
                    </a:ext>
                  </a:extLst>
                </p:cNvPr>
                <p:cNvSpPr/>
                <p:nvPr/>
              </p:nvSpPr>
              <p:spPr>
                <a:xfrm>
                  <a:off x="951484" y="1856990"/>
                  <a:ext cx="41243" cy="47910"/>
                </a:xfrm>
                <a:custGeom>
                  <a:avLst/>
                  <a:gdLst>
                    <a:gd name="connsiteX0" fmla="*/ 0 w 41243"/>
                    <a:gd name="connsiteY0" fmla="*/ 0 h 47910"/>
                    <a:gd name="connsiteX1" fmla="*/ 0 w 41243"/>
                    <a:gd name="connsiteY1" fmla="*/ 47911 h 47910"/>
                    <a:gd name="connsiteX2" fmla="*/ 41243 w 41243"/>
                    <a:gd name="connsiteY2" fmla="*/ 47911 h 47910"/>
                    <a:gd name="connsiteX3" fmla="*/ 41243 w 41243"/>
                    <a:gd name="connsiteY3" fmla="*/ 0 h 47910"/>
                    <a:gd name="connsiteX4" fmla="*/ 0 w 41243"/>
                    <a:gd name="connsiteY4" fmla="*/ 0 h 47910"/>
                    <a:gd name="connsiteX5" fmla="*/ 0 w 41243"/>
                    <a:gd name="connsiteY5" fmla="*/ 0 h 47910"/>
                    <a:gd name="connsiteX6" fmla="*/ 0 w 41243"/>
                    <a:gd name="connsiteY6" fmla="*/ 0 h 47910"/>
                    <a:gd name="connsiteX7" fmla="*/ 0 w 41243"/>
                    <a:gd name="connsiteY7" fmla="*/ 0 h 47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243" h="47910">
                      <a:moveTo>
                        <a:pt x="0" y="0"/>
                      </a:moveTo>
                      <a:lnTo>
                        <a:pt x="0" y="47911"/>
                      </a:lnTo>
                      <a:lnTo>
                        <a:pt x="41243" y="47911"/>
                      </a:lnTo>
                      <a:lnTo>
                        <a:pt x="41243" y="0"/>
                      </a:lnTo>
                      <a:lnTo>
                        <a:pt x="0" y="0"/>
                      </a:lnTo>
                      <a:lnTo>
                        <a:pt x="0" y="0"/>
                      </a:lnTo>
                      <a:lnTo>
                        <a:pt x="0" y="0"/>
                      </a:lnTo>
                      <a:lnTo>
                        <a:pt x="0" y="0"/>
                      </a:lnTo>
                      <a:close/>
                    </a:path>
                  </a:pathLst>
                </a:custGeom>
                <a:noFill/>
                <a:ln w="19050" cap="rnd">
                  <a:solidFill>
                    <a:schemeClr val="tx1">
                      <a:lumMod val="65000"/>
                      <a:lumOff val="35000"/>
                    </a:schemeClr>
                  </a:solidFill>
                  <a:prstDash val="solid"/>
                  <a:round/>
                </a:ln>
              </p:spPr>
              <p:txBody>
                <a:bodyPr rtlCol="0" anchor="ctr"/>
                <a:lstStyle/>
                <a:p>
                  <a:endParaRPr lang="ja-JP" altLang="en-US"/>
                </a:p>
              </p:txBody>
            </p:sp>
            <p:sp>
              <p:nvSpPr>
                <p:cNvPr id="168" name="フリーフォーム: 図形 167">
                  <a:extLst>
                    <a:ext uri="{FF2B5EF4-FFF2-40B4-BE49-F238E27FC236}">
                      <a16:creationId xmlns:a16="http://schemas.microsoft.com/office/drawing/2014/main" id="{91B65ABB-A279-5A04-3DAD-E7E8158ADA3A}"/>
                    </a:ext>
                  </a:extLst>
                </p:cNvPr>
                <p:cNvSpPr/>
                <p:nvPr/>
              </p:nvSpPr>
              <p:spPr>
                <a:xfrm>
                  <a:off x="869378" y="1856990"/>
                  <a:ext cx="39814" cy="47910"/>
                </a:xfrm>
                <a:custGeom>
                  <a:avLst/>
                  <a:gdLst>
                    <a:gd name="connsiteX0" fmla="*/ 0 w 39814"/>
                    <a:gd name="connsiteY0" fmla="*/ 0 h 47910"/>
                    <a:gd name="connsiteX1" fmla="*/ 0 w 39814"/>
                    <a:gd name="connsiteY1" fmla="*/ 47911 h 47910"/>
                    <a:gd name="connsiteX2" fmla="*/ 39815 w 39814"/>
                    <a:gd name="connsiteY2" fmla="*/ 47911 h 47910"/>
                    <a:gd name="connsiteX3" fmla="*/ 39815 w 39814"/>
                    <a:gd name="connsiteY3" fmla="*/ 0 h 47910"/>
                    <a:gd name="connsiteX4" fmla="*/ 0 w 39814"/>
                    <a:gd name="connsiteY4" fmla="*/ 0 h 47910"/>
                    <a:gd name="connsiteX5" fmla="*/ 0 w 39814"/>
                    <a:gd name="connsiteY5" fmla="*/ 0 h 47910"/>
                    <a:gd name="connsiteX6" fmla="*/ 0 w 39814"/>
                    <a:gd name="connsiteY6" fmla="*/ 0 h 47910"/>
                    <a:gd name="connsiteX7" fmla="*/ 0 w 39814"/>
                    <a:gd name="connsiteY7" fmla="*/ 0 h 47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14" h="47910">
                      <a:moveTo>
                        <a:pt x="0" y="0"/>
                      </a:moveTo>
                      <a:lnTo>
                        <a:pt x="0" y="47911"/>
                      </a:lnTo>
                      <a:lnTo>
                        <a:pt x="39815" y="47911"/>
                      </a:lnTo>
                      <a:lnTo>
                        <a:pt x="39815" y="0"/>
                      </a:lnTo>
                      <a:lnTo>
                        <a:pt x="0" y="0"/>
                      </a:lnTo>
                      <a:lnTo>
                        <a:pt x="0" y="0"/>
                      </a:lnTo>
                      <a:lnTo>
                        <a:pt x="0" y="0"/>
                      </a:lnTo>
                      <a:lnTo>
                        <a:pt x="0" y="0"/>
                      </a:lnTo>
                      <a:close/>
                    </a:path>
                  </a:pathLst>
                </a:custGeom>
                <a:noFill/>
                <a:ln w="19050" cap="rnd">
                  <a:solidFill>
                    <a:schemeClr val="tx1">
                      <a:lumMod val="65000"/>
                      <a:lumOff val="35000"/>
                    </a:schemeClr>
                  </a:solidFill>
                  <a:prstDash val="solid"/>
                  <a:round/>
                </a:ln>
              </p:spPr>
              <p:txBody>
                <a:bodyPr rtlCol="0" anchor="ctr"/>
                <a:lstStyle/>
                <a:p>
                  <a:endParaRPr lang="ja-JP" altLang="en-US"/>
                </a:p>
              </p:txBody>
            </p:sp>
          </p:grpSp>
        </p:grpSp>
      </p:grpSp>
      <p:sp>
        <p:nvSpPr>
          <p:cNvPr id="177" name="テキスト ボックス 176">
            <a:extLst>
              <a:ext uri="{FF2B5EF4-FFF2-40B4-BE49-F238E27FC236}">
                <a16:creationId xmlns:a16="http://schemas.microsoft.com/office/drawing/2014/main" id="{FB247A3D-7F4D-2CC3-9C2E-DDBF28850F7D}"/>
              </a:ext>
            </a:extLst>
          </p:cNvPr>
          <p:cNvSpPr txBox="1"/>
          <p:nvPr/>
        </p:nvSpPr>
        <p:spPr>
          <a:xfrm>
            <a:off x="430964" y="8412716"/>
            <a:ext cx="1040552" cy="230832"/>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地方公共団体</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78" name="テキスト ボックス 177">
            <a:extLst>
              <a:ext uri="{FF2B5EF4-FFF2-40B4-BE49-F238E27FC236}">
                <a16:creationId xmlns:a16="http://schemas.microsoft.com/office/drawing/2014/main" id="{E730FA47-33EC-A47A-4E31-9F34611D6FE0}"/>
              </a:ext>
            </a:extLst>
          </p:cNvPr>
          <p:cNvSpPr txBox="1"/>
          <p:nvPr/>
        </p:nvSpPr>
        <p:spPr>
          <a:xfrm>
            <a:off x="5413555" y="8412716"/>
            <a:ext cx="1040552" cy="230832"/>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民間事業者等</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81" name="四角形: 角を丸くする 180">
            <a:extLst>
              <a:ext uri="{FF2B5EF4-FFF2-40B4-BE49-F238E27FC236}">
                <a16:creationId xmlns:a16="http://schemas.microsoft.com/office/drawing/2014/main" id="{1F0DD729-CE40-28FD-9772-9E054FAEEEE6}"/>
              </a:ext>
            </a:extLst>
          </p:cNvPr>
          <p:cNvSpPr/>
          <p:nvPr/>
        </p:nvSpPr>
        <p:spPr>
          <a:xfrm>
            <a:off x="1528365" y="8209442"/>
            <a:ext cx="661915" cy="245285"/>
          </a:xfrm>
          <a:prstGeom prst="roundRect">
            <a:avLst>
              <a:gd name="adj" fmla="val 14500"/>
            </a:avLst>
          </a:prstGeom>
          <a:solidFill>
            <a:schemeClr val="accent1"/>
          </a:solidFill>
          <a:ln w="22225">
            <a:noFill/>
            <a:prstDash val="sysDot"/>
          </a:ln>
        </p:spPr>
        <p:style>
          <a:lnRef idx="2">
            <a:schemeClr val="accent1">
              <a:shade val="15000"/>
            </a:schemeClr>
          </a:lnRef>
          <a:fillRef idx="1">
            <a:schemeClr val="accent1"/>
          </a:fillRef>
          <a:effectRef idx="0">
            <a:schemeClr val="accent1"/>
          </a:effectRef>
          <a:fontRef idx="minor">
            <a:schemeClr val="lt1"/>
          </a:fontRef>
        </p:style>
        <p:txBody>
          <a:bodyPr vert="horz" lIns="0" rIns="0" rtlCol="0" anchor="ctr"/>
          <a:lstStyle/>
          <a:p>
            <a:pPr algn="ctr"/>
            <a:r>
              <a:rPr kumimoji="1" lang="ja-JP" altLang="en-US" sz="900" b="1" dirty="0">
                <a:solidFill>
                  <a:schemeClr val="bg1"/>
                </a:solidFill>
              </a:rPr>
              <a:t>性能発注</a:t>
            </a:r>
          </a:p>
        </p:txBody>
      </p:sp>
      <p:grpSp>
        <p:nvGrpSpPr>
          <p:cNvPr id="184" name="グループ化 183">
            <a:extLst>
              <a:ext uri="{FF2B5EF4-FFF2-40B4-BE49-F238E27FC236}">
                <a16:creationId xmlns:a16="http://schemas.microsoft.com/office/drawing/2014/main" id="{7A2831AE-34B1-A92E-6190-1B2BEF84F08D}"/>
              </a:ext>
            </a:extLst>
          </p:cNvPr>
          <p:cNvGrpSpPr/>
          <p:nvPr/>
        </p:nvGrpSpPr>
        <p:grpSpPr>
          <a:xfrm>
            <a:off x="2408668" y="7441736"/>
            <a:ext cx="2120736" cy="1691320"/>
            <a:chOff x="2336469" y="5481043"/>
            <a:chExt cx="2120736" cy="1691320"/>
          </a:xfrm>
        </p:grpSpPr>
        <p:sp>
          <p:nvSpPr>
            <p:cNvPr id="185" name="楕円 184">
              <a:extLst>
                <a:ext uri="{FF2B5EF4-FFF2-40B4-BE49-F238E27FC236}">
                  <a16:creationId xmlns:a16="http://schemas.microsoft.com/office/drawing/2014/main" id="{4773CEA4-145D-D630-CBFE-51FF7B5D91EC}"/>
                </a:ext>
              </a:extLst>
            </p:cNvPr>
            <p:cNvSpPr/>
            <p:nvPr/>
          </p:nvSpPr>
          <p:spPr>
            <a:xfrm>
              <a:off x="2681112" y="5695276"/>
              <a:ext cx="1473945" cy="1473945"/>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円弧 191">
              <a:extLst>
                <a:ext uri="{FF2B5EF4-FFF2-40B4-BE49-F238E27FC236}">
                  <a16:creationId xmlns:a16="http://schemas.microsoft.com/office/drawing/2014/main" id="{152621F9-31E7-371D-DF25-892445FA94B5}"/>
                </a:ext>
              </a:extLst>
            </p:cNvPr>
            <p:cNvSpPr/>
            <p:nvPr/>
          </p:nvSpPr>
          <p:spPr>
            <a:xfrm>
              <a:off x="2676307" y="5698421"/>
              <a:ext cx="1473945" cy="1473942"/>
            </a:xfrm>
            <a:prstGeom prst="arc">
              <a:avLst>
                <a:gd name="adj1" fmla="val 17221586"/>
                <a:gd name="adj2" fmla="val 14508282"/>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93" name="楕円 192">
              <a:extLst>
                <a:ext uri="{FF2B5EF4-FFF2-40B4-BE49-F238E27FC236}">
                  <a16:creationId xmlns:a16="http://schemas.microsoft.com/office/drawing/2014/main" id="{F62620AD-3F3E-6C27-A00E-DA33725A03CE}"/>
                </a:ext>
              </a:extLst>
            </p:cNvPr>
            <p:cNvSpPr/>
            <p:nvPr/>
          </p:nvSpPr>
          <p:spPr>
            <a:xfrm>
              <a:off x="3795290" y="6507821"/>
              <a:ext cx="661915" cy="661916"/>
            </a:xfrm>
            <a:prstGeom prst="ellipse">
              <a:avLst/>
            </a:prstGeom>
            <a:solidFill>
              <a:schemeClr val="bg1"/>
            </a:solidFill>
            <a:ln w="15875">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a:extLst>
                <a:ext uri="{FF2B5EF4-FFF2-40B4-BE49-F238E27FC236}">
                  <a16:creationId xmlns:a16="http://schemas.microsoft.com/office/drawing/2014/main" id="{735F54AE-F114-2E64-E1F5-46322807DDAA}"/>
                </a:ext>
              </a:extLst>
            </p:cNvPr>
            <p:cNvSpPr txBox="1"/>
            <p:nvPr/>
          </p:nvSpPr>
          <p:spPr>
            <a:xfrm>
              <a:off x="3801044" y="6880431"/>
              <a:ext cx="650406" cy="215444"/>
            </a:xfrm>
            <a:prstGeom prst="rect">
              <a:avLst/>
            </a:prstGeom>
            <a:noFill/>
          </p:spPr>
          <p:txBody>
            <a:bodyPr wrap="square" rtlCol="0">
              <a:spAutoFit/>
            </a:bodyPr>
            <a:lstStyle/>
            <a:p>
              <a:pPr algn="ctr"/>
              <a:r>
                <a:rPr lang="ja-JP" altLang="en-US" sz="800" b="1" dirty="0">
                  <a:solidFill>
                    <a:schemeClr val="accent3"/>
                  </a:solidFill>
                  <a:latin typeface="Meiryo UI" panose="020B0604030504040204" pitchFamily="50" charset="-128"/>
                  <a:ea typeface="Meiryo UI" panose="020B0604030504040204" pitchFamily="50" charset="-128"/>
                </a:rPr>
                <a:t>計画・設計</a:t>
              </a:r>
              <a:endParaRPr kumimoji="1" lang="ja-JP" altLang="en-US" sz="800" b="1" dirty="0">
                <a:solidFill>
                  <a:schemeClr val="accent3"/>
                </a:solidFill>
                <a:latin typeface="Meiryo UI" panose="020B0604030504040204" pitchFamily="50" charset="-128"/>
                <a:ea typeface="Meiryo UI" panose="020B0604030504040204" pitchFamily="50" charset="-128"/>
              </a:endParaRPr>
            </a:p>
          </p:txBody>
        </p:sp>
        <p:grpSp>
          <p:nvGrpSpPr>
            <p:cNvPr id="195" name="グラフィックス 2">
              <a:extLst>
                <a:ext uri="{FF2B5EF4-FFF2-40B4-BE49-F238E27FC236}">
                  <a16:creationId xmlns:a16="http://schemas.microsoft.com/office/drawing/2014/main" id="{B57BEA1C-E3F2-5308-8776-8D6DC3C70D1A}"/>
                </a:ext>
              </a:extLst>
            </p:cNvPr>
            <p:cNvGrpSpPr/>
            <p:nvPr/>
          </p:nvGrpSpPr>
          <p:grpSpPr>
            <a:xfrm>
              <a:off x="3971714" y="6614813"/>
              <a:ext cx="309065" cy="268353"/>
              <a:chOff x="961451" y="1806613"/>
              <a:chExt cx="336232" cy="291941"/>
            </a:xfrm>
            <a:noFill/>
          </p:grpSpPr>
          <p:sp>
            <p:nvSpPr>
              <p:cNvPr id="210" name="フリーフォーム: 図形 209">
                <a:extLst>
                  <a:ext uri="{FF2B5EF4-FFF2-40B4-BE49-F238E27FC236}">
                    <a16:creationId xmlns:a16="http://schemas.microsoft.com/office/drawing/2014/main" id="{F98B8061-C144-4235-8441-EDFC46E391B0}"/>
                  </a:ext>
                </a:extLst>
              </p:cNvPr>
              <p:cNvSpPr/>
              <p:nvPr/>
            </p:nvSpPr>
            <p:spPr>
              <a:xfrm>
                <a:off x="1066035" y="1924151"/>
                <a:ext cx="176117" cy="108965"/>
              </a:xfrm>
              <a:custGeom>
                <a:avLst/>
                <a:gdLst>
                  <a:gd name="connsiteX0" fmla="*/ 176117 w 176117"/>
                  <a:gd name="connsiteY0" fmla="*/ 108966 h 108965"/>
                  <a:gd name="connsiteX1" fmla="*/ 167164 w 176117"/>
                  <a:gd name="connsiteY1" fmla="*/ 56007 h 108965"/>
                  <a:gd name="connsiteX2" fmla="*/ 111443 w 176117"/>
                  <a:gd name="connsiteY2" fmla="*/ 0 h 108965"/>
                  <a:gd name="connsiteX3" fmla="*/ 26860 w 176117"/>
                  <a:gd name="connsiteY3" fmla="*/ 0 h 108965"/>
                  <a:gd name="connsiteX4" fmla="*/ 0 w 176117"/>
                  <a:gd name="connsiteY4" fmla="*/ 20955 h 108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117" h="108965">
                    <a:moveTo>
                      <a:pt x="176117" y="108966"/>
                    </a:moveTo>
                    <a:lnTo>
                      <a:pt x="167164" y="56007"/>
                    </a:lnTo>
                    <a:cubicBezTo>
                      <a:pt x="162211" y="26003"/>
                      <a:pt x="161163" y="1048"/>
                      <a:pt x="111443" y="0"/>
                    </a:cubicBezTo>
                    <a:lnTo>
                      <a:pt x="26860" y="0"/>
                    </a:lnTo>
                    <a:cubicBezTo>
                      <a:pt x="4000" y="952"/>
                      <a:pt x="9906" y="8001"/>
                      <a:pt x="0" y="20955"/>
                    </a:cubicBezTo>
                  </a:path>
                </a:pathLst>
              </a:custGeom>
              <a:noFill/>
              <a:ln w="12700" cap="rnd">
                <a:solidFill>
                  <a:schemeClr val="accent3"/>
                </a:solidFill>
                <a:prstDash val="solid"/>
                <a:round/>
              </a:ln>
            </p:spPr>
            <p:txBody>
              <a:bodyPr rtlCol="0" anchor="ctr"/>
              <a:lstStyle/>
              <a:p>
                <a:endParaRPr lang="ja-JP" altLang="en-US"/>
              </a:p>
            </p:txBody>
          </p:sp>
          <p:sp>
            <p:nvSpPr>
              <p:cNvPr id="211" name="フリーフォーム: 図形 210">
                <a:extLst>
                  <a:ext uri="{FF2B5EF4-FFF2-40B4-BE49-F238E27FC236}">
                    <a16:creationId xmlns:a16="http://schemas.microsoft.com/office/drawing/2014/main" id="{7F46EE47-1706-1FC1-8AFC-B03F4FFFFA4A}"/>
                  </a:ext>
                </a:extLst>
              </p:cNvPr>
              <p:cNvSpPr/>
              <p:nvPr/>
            </p:nvSpPr>
            <p:spPr>
              <a:xfrm>
                <a:off x="985835" y="1949488"/>
                <a:ext cx="143255" cy="76866"/>
              </a:xfrm>
              <a:custGeom>
                <a:avLst/>
                <a:gdLst>
                  <a:gd name="connsiteX0" fmla="*/ 3905 w 143255"/>
                  <a:gd name="connsiteY0" fmla="*/ 0 h 76866"/>
                  <a:gd name="connsiteX1" fmla="*/ 122396 w 143255"/>
                  <a:gd name="connsiteY1" fmla="*/ 0 h 76866"/>
                  <a:gd name="connsiteX2" fmla="*/ 127349 w 143255"/>
                  <a:gd name="connsiteY2" fmla="*/ 4953 h 76866"/>
                  <a:gd name="connsiteX3" fmla="*/ 143256 w 143255"/>
                  <a:gd name="connsiteY3" fmla="*/ 72866 h 76866"/>
                  <a:gd name="connsiteX4" fmla="*/ 140303 w 143255"/>
                  <a:gd name="connsiteY4" fmla="*/ 76867 h 76866"/>
                  <a:gd name="connsiteX5" fmla="*/ 20860 w 143255"/>
                  <a:gd name="connsiteY5" fmla="*/ 76867 h 76866"/>
                  <a:gd name="connsiteX6" fmla="*/ 15907 w 143255"/>
                  <a:gd name="connsiteY6" fmla="*/ 72866 h 76866"/>
                  <a:gd name="connsiteX7" fmla="*/ 0 w 143255"/>
                  <a:gd name="connsiteY7" fmla="*/ 4953 h 76866"/>
                  <a:gd name="connsiteX8" fmla="*/ 4001 w 143255"/>
                  <a:gd name="connsiteY8" fmla="*/ 0 h 76866"/>
                  <a:gd name="connsiteX9" fmla="*/ 4001 w 143255"/>
                  <a:gd name="connsiteY9" fmla="*/ 0 h 76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5" h="76866">
                    <a:moveTo>
                      <a:pt x="3905" y="0"/>
                    </a:moveTo>
                    <a:lnTo>
                      <a:pt x="122396" y="0"/>
                    </a:lnTo>
                    <a:cubicBezTo>
                      <a:pt x="124396" y="0"/>
                      <a:pt x="127349" y="2000"/>
                      <a:pt x="127349" y="4953"/>
                    </a:cubicBezTo>
                    <a:lnTo>
                      <a:pt x="143256" y="72866"/>
                    </a:lnTo>
                    <a:cubicBezTo>
                      <a:pt x="143256" y="74867"/>
                      <a:pt x="142304" y="76867"/>
                      <a:pt x="140303" y="76867"/>
                    </a:cubicBezTo>
                    <a:lnTo>
                      <a:pt x="20860" y="76867"/>
                    </a:lnTo>
                    <a:cubicBezTo>
                      <a:pt x="18859" y="76867"/>
                      <a:pt x="15907" y="74867"/>
                      <a:pt x="15907" y="72866"/>
                    </a:cubicBezTo>
                    <a:lnTo>
                      <a:pt x="0" y="4953"/>
                    </a:lnTo>
                    <a:cubicBezTo>
                      <a:pt x="0" y="2000"/>
                      <a:pt x="953" y="0"/>
                      <a:pt x="4001" y="0"/>
                    </a:cubicBezTo>
                    <a:lnTo>
                      <a:pt x="4001" y="0"/>
                    </a:lnTo>
                    <a:close/>
                  </a:path>
                </a:pathLst>
              </a:custGeom>
              <a:noFill/>
              <a:ln w="12700" cap="rnd">
                <a:solidFill>
                  <a:schemeClr val="accent3"/>
                </a:solidFill>
                <a:prstDash val="solid"/>
                <a:round/>
              </a:ln>
            </p:spPr>
            <p:txBody>
              <a:bodyPr rtlCol="0" anchor="ctr"/>
              <a:lstStyle/>
              <a:p>
                <a:endParaRPr lang="ja-JP" altLang="en-US"/>
              </a:p>
            </p:txBody>
          </p:sp>
          <p:sp>
            <p:nvSpPr>
              <p:cNvPr id="212" name="フリーフォーム: 図形 211">
                <a:extLst>
                  <a:ext uri="{FF2B5EF4-FFF2-40B4-BE49-F238E27FC236}">
                    <a16:creationId xmlns:a16="http://schemas.microsoft.com/office/drawing/2014/main" id="{34E0DC0D-311C-27F4-17EF-36DDEF0EAEFF}"/>
                  </a:ext>
                </a:extLst>
              </p:cNvPr>
              <p:cNvSpPr/>
              <p:nvPr/>
            </p:nvSpPr>
            <p:spPr>
              <a:xfrm>
                <a:off x="1078894" y="1806613"/>
                <a:ext cx="94868" cy="94869"/>
              </a:xfrm>
              <a:custGeom>
                <a:avLst/>
                <a:gdLst>
                  <a:gd name="connsiteX0" fmla="*/ 94869 w 94868"/>
                  <a:gd name="connsiteY0" fmla="*/ 47434 h 94869"/>
                  <a:gd name="connsiteX1" fmla="*/ 47435 w 94868"/>
                  <a:gd name="connsiteY1" fmla="*/ 94869 h 94869"/>
                  <a:gd name="connsiteX2" fmla="*/ 0 w 94868"/>
                  <a:gd name="connsiteY2" fmla="*/ 47434 h 94869"/>
                  <a:gd name="connsiteX3" fmla="*/ 47435 w 94868"/>
                  <a:gd name="connsiteY3" fmla="*/ 0 h 94869"/>
                  <a:gd name="connsiteX4" fmla="*/ 94869 w 94868"/>
                  <a:gd name="connsiteY4" fmla="*/ 47434 h 94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868" h="94869">
                    <a:moveTo>
                      <a:pt x="94869" y="47434"/>
                    </a:moveTo>
                    <a:cubicBezTo>
                      <a:pt x="94869" y="73632"/>
                      <a:pt x="73632" y="94869"/>
                      <a:pt x="47435" y="94869"/>
                    </a:cubicBezTo>
                    <a:cubicBezTo>
                      <a:pt x="21237" y="94869"/>
                      <a:pt x="0" y="73632"/>
                      <a:pt x="0" y="47434"/>
                    </a:cubicBezTo>
                    <a:cubicBezTo>
                      <a:pt x="0" y="21237"/>
                      <a:pt x="21237" y="0"/>
                      <a:pt x="47435" y="0"/>
                    </a:cubicBezTo>
                    <a:cubicBezTo>
                      <a:pt x="73632" y="0"/>
                      <a:pt x="94869" y="21237"/>
                      <a:pt x="94869" y="47434"/>
                    </a:cubicBezTo>
                    <a:close/>
                  </a:path>
                </a:pathLst>
              </a:custGeom>
              <a:noFill/>
              <a:ln w="12700" cap="flat">
                <a:solidFill>
                  <a:schemeClr val="accent3"/>
                </a:solidFill>
                <a:prstDash val="solid"/>
                <a:miter/>
              </a:ln>
            </p:spPr>
            <p:txBody>
              <a:bodyPr rtlCol="0" anchor="ctr"/>
              <a:lstStyle/>
              <a:p>
                <a:endParaRPr lang="ja-JP" altLang="en-US"/>
              </a:p>
            </p:txBody>
          </p:sp>
          <p:sp>
            <p:nvSpPr>
              <p:cNvPr id="213" name="フリーフォーム: 図形 212">
                <a:extLst>
                  <a:ext uri="{FF2B5EF4-FFF2-40B4-BE49-F238E27FC236}">
                    <a16:creationId xmlns:a16="http://schemas.microsoft.com/office/drawing/2014/main" id="{C63F90A8-E7B4-3C13-E974-72F8E5B82FBF}"/>
                  </a:ext>
                </a:extLst>
              </p:cNvPr>
              <p:cNvSpPr/>
              <p:nvPr/>
            </p:nvSpPr>
            <p:spPr>
              <a:xfrm>
                <a:off x="961451" y="2054834"/>
                <a:ext cx="336232" cy="43719"/>
              </a:xfrm>
              <a:custGeom>
                <a:avLst/>
                <a:gdLst>
                  <a:gd name="connsiteX0" fmla="*/ 0 w 336232"/>
                  <a:gd name="connsiteY0" fmla="*/ 0 h 43719"/>
                  <a:gd name="connsiteX1" fmla="*/ 336233 w 336232"/>
                  <a:gd name="connsiteY1" fmla="*/ 0 h 43719"/>
                  <a:gd name="connsiteX2" fmla="*/ 336233 w 336232"/>
                  <a:gd name="connsiteY2" fmla="*/ 43720 h 43719"/>
                  <a:gd name="connsiteX3" fmla="*/ 0 w 336232"/>
                  <a:gd name="connsiteY3" fmla="*/ 43720 h 43719"/>
                </a:gdLst>
                <a:ahLst/>
                <a:cxnLst>
                  <a:cxn ang="0">
                    <a:pos x="connsiteX0" y="connsiteY0"/>
                  </a:cxn>
                  <a:cxn ang="0">
                    <a:pos x="connsiteX1" y="connsiteY1"/>
                  </a:cxn>
                  <a:cxn ang="0">
                    <a:pos x="connsiteX2" y="connsiteY2"/>
                  </a:cxn>
                  <a:cxn ang="0">
                    <a:pos x="connsiteX3" y="connsiteY3"/>
                  </a:cxn>
                </a:cxnLst>
                <a:rect l="l" t="t" r="r" b="b"/>
                <a:pathLst>
                  <a:path w="336232" h="43719">
                    <a:moveTo>
                      <a:pt x="0" y="0"/>
                    </a:moveTo>
                    <a:lnTo>
                      <a:pt x="336233" y="0"/>
                    </a:lnTo>
                    <a:lnTo>
                      <a:pt x="336233" y="43720"/>
                    </a:lnTo>
                    <a:lnTo>
                      <a:pt x="0" y="43720"/>
                    </a:lnTo>
                    <a:close/>
                  </a:path>
                </a:pathLst>
              </a:custGeom>
              <a:noFill/>
              <a:ln w="12700" cap="rnd">
                <a:solidFill>
                  <a:schemeClr val="accent3"/>
                </a:solidFill>
                <a:prstDash val="solid"/>
                <a:round/>
              </a:ln>
            </p:spPr>
            <p:txBody>
              <a:bodyPr rtlCol="0" anchor="ctr"/>
              <a:lstStyle/>
              <a:p>
                <a:endParaRPr lang="ja-JP" altLang="en-US"/>
              </a:p>
            </p:txBody>
          </p:sp>
        </p:grpSp>
        <p:sp>
          <p:nvSpPr>
            <p:cNvPr id="196" name="楕円 195">
              <a:extLst>
                <a:ext uri="{FF2B5EF4-FFF2-40B4-BE49-F238E27FC236}">
                  <a16:creationId xmlns:a16="http://schemas.microsoft.com/office/drawing/2014/main" id="{69E3C22A-25A5-483C-9C4C-A5A0C23B7F2E}"/>
                </a:ext>
              </a:extLst>
            </p:cNvPr>
            <p:cNvSpPr/>
            <p:nvPr/>
          </p:nvSpPr>
          <p:spPr>
            <a:xfrm>
              <a:off x="3082320" y="5481043"/>
              <a:ext cx="661915" cy="661916"/>
            </a:xfrm>
            <a:prstGeom prst="ellipse">
              <a:avLst/>
            </a:prstGeom>
            <a:solidFill>
              <a:schemeClr val="bg1"/>
            </a:solidFill>
            <a:ln w="15875">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テキスト ボックス 196">
              <a:extLst>
                <a:ext uri="{FF2B5EF4-FFF2-40B4-BE49-F238E27FC236}">
                  <a16:creationId xmlns:a16="http://schemas.microsoft.com/office/drawing/2014/main" id="{F70C77AB-83DE-0BDC-921B-03D3A73DAD61}"/>
                </a:ext>
              </a:extLst>
            </p:cNvPr>
            <p:cNvSpPr txBox="1"/>
            <p:nvPr/>
          </p:nvSpPr>
          <p:spPr>
            <a:xfrm>
              <a:off x="3088075" y="5853652"/>
              <a:ext cx="650406" cy="215444"/>
            </a:xfrm>
            <a:prstGeom prst="rect">
              <a:avLst/>
            </a:prstGeom>
            <a:noFill/>
          </p:spPr>
          <p:txBody>
            <a:bodyPr wrap="square" rtlCol="0">
              <a:spAutoFit/>
            </a:bodyPr>
            <a:lstStyle/>
            <a:p>
              <a:pPr algn="ctr"/>
              <a:r>
                <a:rPr lang="ja-JP" altLang="en-US" sz="800" b="1" dirty="0">
                  <a:solidFill>
                    <a:schemeClr val="accent3"/>
                  </a:solidFill>
                  <a:latin typeface="Meiryo UI" panose="020B0604030504040204" pitchFamily="50" charset="-128"/>
                  <a:ea typeface="Meiryo UI" panose="020B0604030504040204" pitchFamily="50" charset="-128"/>
                </a:rPr>
                <a:t>点検・清掃</a:t>
              </a:r>
            </a:p>
          </p:txBody>
        </p:sp>
        <p:grpSp>
          <p:nvGrpSpPr>
            <p:cNvPr id="198" name="グループ化 197">
              <a:extLst>
                <a:ext uri="{FF2B5EF4-FFF2-40B4-BE49-F238E27FC236}">
                  <a16:creationId xmlns:a16="http://schemas.microsoft.com/office/drawing/2014/main" id="{E87B6755-E336-C0BC-BBED-0C76357E835B}"/>
                </a:ext>
              </a:extLst>
            </p:cNvPr>
            <p:cNvGrpSpPr/>
            <p:nvPr/>
          </p:nvGrpSpPr>
          <p:grpSpPr>
            <a:xfrm>
              <a:off x="3305971" y="5553483"/>
              <a:ext cx="282650" cy="310927"/>
              <a:chOff x="3675537" y="3667151"/>
              <a:chExt cx="466504" cy="513172"/>
            </a:xfrm>
          </p:grpSpPr>
          <p:grpSp>
            <p:nvGrpSpPr>
              <p:cNvPr id="203" name="グラフィックス 6">
                <a:extLst>
                  <a:ext uri="{FF2B5EF4-FFF2-40B4-BE49-F238E27FC236}">
                    <a16:creationId xmlns:a16="http://schemas.microsoft.com/office/drawing/2014/main" id="{403992D4-90D9-7769-F350-E6B14F53A885}"/>
                  </a:ext>
                </a:extLst>
              </p:cNvPr>
              <p:cNvGrpSpPr/>
              <p:nvPr/>
            </p:nvGrpSpPr>
            <p:grpSpPr>
              <a:xfrm>
                <a:off x="3675537" y="3667151"/>
                <a:ext cx="266223" cy="513172"/>
                <a:chOff x="2879915" y="1664508"/>
                <a:chExt cx="266223" cy="513172"/>
              </a:xfrm>
              <a:noFill/>
            </p:grpSpPr>
            <p:sp>
              <p:nvSpPr>
                <p:cNvPr id="205" name="フリーフォーム: 図形 204">
                  <a:extLst>
                    <a:ext uri="{FF2B5EF4-FFF2-40B4-BE49-F238E27FC236}">
                      <a16:creationId xmlns:a16="http://schemas.microsoft.com/office/drawing/2014/main" id="{2D410749-C515-2209-5DA4-9A7B2ED5CD1D}"/>
                    </a:ext>
                  </a:extLst>
                </p:cNvPr>
                <p:cNvSpPr/>
                <p:nvPr/>
              </p:nvSpPr>
              <p:spPr>
                <a:xfrm>
                  <a:off x="2879915" y="1882997"/>
                  <a:ext cx="266223" cy="289920"/>
                </a:xfrm>
                <a:custGeom>
                  <a:avLst/>
                  <a:gdLst>
                    <a:gd name="connsiteX0" fmla="*/ 266224 w 266223"/>
                    <a:gd name="connsiteY0" fmla="*/ 75 h 289920"/>
                    <a:gd name="connsiteX1" fmla="*/ 87725 w 266223"/>
                    <a:gd name="connsiteY1" fmla="*/ 75 h 289920"/>
                    <a:gd name="connsiteX2" fmla="*/ 11906 w 266223"/>
                    <a:gd name="connsiteY2" fmla="*/ 58654 h 289920"/>
                    <a:gd name="connsiteX3" fmla="*/ 8668 w 266223"/>
                    <a:gd name="connsiteY3" fmla="*/ 77323 h 289920"/>
                    <a:gd name="connsiteX4" fmla="*/ 0 w 266223"/>
                    <a:gd name="connsiteY4" fmla="*/ 289921 h 289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223" h="289920">
                      <a:moveTo>
                        <a:pt x="266224" y="75"/>
                      </a:moveTo>
                      <a:lnTo>
                        <a:pt x="87725" y="75"/>
                      </a:lnTo>
                      <a:cubicBezTo>
                        <a:pt x="51530" y="-1544"/>
                        <a:pt x="19431" y="23221"/>
                        <a:pt x="11906" y="58654"/>
                      </a:cubicBezTo>
                      <a:cubicBezTo>
                        <a:pt x="10763" y="63226"/>
                        <a:pt x="8954" y="69608"/>
                        <a:pt x="8668" y="77323"/>
                      </a:cubicBezTo>
                      <a:cubicBezTo>
                        <a:pt x="5143" y="180764"/>
                        <a:pt x="0" y="289921"/>
                        <a:pt x="0" y="289921"/>
                      </a:cubicBezTo>
                    </a:path>
                  </a:pathLst>
                </a:custGeom>
                <a:noFill/>
                <a:ln w="12700" cap="rnd">
                  <a:solidFill>
                    <a:schemeClr val="accent3"/>
                  </a:solidFill>
                  <a:prstDash val="solid"/>
                  <a:round/>
                </a:ln>
              </p:spPr>
              <p:txBody>
                <a:bodyPr rtlCol="0" anchor="ctr"/>
                <a:lstStyle/>
                <a:p>
                  <a:endParaRPr lang="ja-JP" altLang="en-US"/>
                </a:p>
              </p:txBody>
            </p:sp>
            <p:sp>
              <p:nvSpPr>
                <p:cNvPr id="206" name="フリーフォーム: 図形 205">
                  <a:extLst>
                    <a:ext uri="{FF2B5EF4-FFF2-40B4-BE49-F238E27FC236}">
                      <a16:creationId xmlns:a16="http://schemas.microsoft.com/office/drawing/2014/main" id="{B45CCA0A-FB74-C344-5A51-86E7512D4C2F}"/>
                    </a:ext>
                  </a:extLst>
                </p:cNvPr>
                <p:cNvSpPr/>
                <p:nvPr/>
              </p:nvSpPr>
              <p:spPr>
                <a:xfrm>
                  <a:off x="2932303" y="1999563"/>
                  <a:ext cx="205073" cy="178117"/>
                </a:xfrm>
                <a:custGeom>
                  <a:avLst/>
                  <a:gdLst>
                    <a:gd name="connsiteX0" fmla="*/ 0 w 119348"/>
                    <a:gd name="connsiteY0" fmla="*/ 173450 h 173450"/>
                    <a:gd name="connsiteX1" fmla="*/ 24765 w 119348"/>
                    <a:gd name="connsiteY1" fmla="*/ 4381 h 173450"/>
                    <a:gd name="connsiteX2" fmla="*/ 30194 w 119348"/>
                    <a:gd name="connsiteY2" fmla="*/ 0 h 173450"/>
                    <a:gd name="connsiteX3" fmla="*/ 26956 w 119348"/>
                    <a:gd name="connsiteY3" fmla="*/ 173355 h 173450"/>
                    <a:gd name="connsiteX4" fmla="*/ 119348 w 119348"/>
                    <a:gd name="connsiteY4" fmla="*/ 173355 h 173450"/>
                    <a:gd name="connsiteX0" fmla="*/ 0 w 205073"/>
                    <a:gd name="connsiteY0" fmla="*/ 173450 h 179705"/>
                    <a:gd name="connsiteX1" fmla="*/ 24765 w 205073"/>
                    <a:gd name="connsiteY1" fmla="*/ 4381 h 179705"/>
                    <a:gd name="connsiteX2" fmla="*/ 30194 w 205073"/>
                    <a:gd name="connsiteY2" fmla="*/ 0 h 179705"/>
                    <a:gd name="connsiteX3" fmla="*/ 26956 w 205073"/>
                    <a:gd name="connsiteY3" fmla="*/ 173355 h 179705"/>
                    <a:gd name="connsiteX4" fmla="*/ 205073 w 205073"/>
                    <a:gd name="connsiteY4" fmla="*/ 179705 h 179705"/>
                    <a:gd name="connsiteX0" fmla="*/ 0 w 205073"/>
                    <a:gd name="connsiteY0" fmla="*/ 173450 h 173450"/>
                    <a:gd name="connsiteX1" fmla="*/ 24765 w 205073"/>
                    <a:gd name="connsiteY1" fmla="*/ 4381 h 173450"/>
                    <a:gd name="connsiteX2" fmla="*/ 30194 w 205073"/>
                    <a:gd name="connsiteY2" fmla="*/ 0 h 173450"/>
                    <a:gd name="connsiteX3" fmla="*/ 26956 w 205073"/>
                    <a:gd name="connsiteY3" fmla="*/ 173355 h 173450"/>
                    <a:gd name="connsiteX4" fmla="*/ 205073 w 205073"/>
                    <a:gd name="connsiteY4" fmla="*/ 171767 h 173450"/>
                    <a:gd name="connsiteX0" fmla="*/ 0 w 205073"/>
                    <a:gd name="connsiteY0" fmla="*/ 173450 h 178117"/>
                    <a:gd name="connsiteX1" fmla="*/ 24765 w 205073"/>
                    <a:gd name="connsiteY1" fmla="*/ 4381 h 178117"/>
                    <a:gd name="connsiteX2" fmla="*/ 30194 w 205073"/>
                    <a:gd name="connsiteY2" fmla="*/ 0 h 178117"/>
                    <a:gd name="connsiteX3" fmla="*/ 26956 w 205073"/>
                    <a:gd name="connsiteY3" fmla="*/ 173355 h 178117"/>
                    <a:gd name="connsiteX4" fmla="*/ 205073 w 205073"/>
                    <a:gd name="connsiteY4" fmla="*/ 178117 h 178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073" h="178117">
                      <a:moveTo>
                        <a:pt x="0" y="173450"/>
                      </a:moveTo>
                      <a:cubicBezTo>
                        <a:pt x="0" y="173450"/>
                        <a:pt x="24765" y="6953"/>
                        <a:pt x="24765" y="4381"/>
                      </a:cubicBezTo>
                      <a:lnTo>
                        <a:pt x="30194" y="0"/>
                      </a:lnTo>
                      <a:cubicBezTo>
                        <a:pt x="29115" y="57785"/>
                        <a:pt x="28035" y="115570"/>
                        <a:pt x="26956" y="173355"/>
                      </a:cubicBezTo>
                      <a:lnTo>
                        <a:pt x="205073" y="178117"/>
                      </a:lnTo>
                    </a:path>
                  </a:pathLst>
                </a:custGeom>
                <a:noFill/>
                <a:ln w="12700" cap="rnd">
                  <a:solidFill>
                    <a:schemeClr val="accent3"/>
                  </a:solidFill>
                  <a:prstDash val="solid"/>
                  <a:round/>
                </a:ln>
              </p:spPr>
              <p:txBody>
                <a:bodyPr rtlCol="0" anchor="ctr"/>
                <a:lstStyle/>
                <a:p>
                  <a:endParaRPr lang="ja-JP" altLang="en-US" dirty="0"/>
                </a:p>
              </p:txBody>
            </p:sp>
            <p:sp>
              <p:nvSpPr>
                <p:cNvPr id="207" name="フリーフォーム: 図形 206">
                  <a:extLst>
                    <a:ext uri="{FF2B5EF4-FFF2-40B4-BE49-F238E27FC236}">
                      <a16:creationId xmlns:a16="http://schemas.microsoft.com/office/drawing/2014/main" id="{BE28EE99-CD6B-AA87-88FE-AD7BCE696F38}"/>
                    </a:ext>
                  </a:extLst>
                </p:cNvPr>
                <p:cNvSpPr/>
                <p:nvPr/>
              </p:nvSpPr>
              <p:spPr>
                <a:xfrm>
                  <a:off x="2978975" y="1775535"/>
                  <a:ext cx="145351" cy="72675"/>
                </a:xfrm>
                <a:custGeom>
                  <a:avLst/>
                  <a:gdLst>
                    <a:gd name="connsiteX0" fmla="*/ 145352 w 145351"/>
                    <a:gd name="connsiteY0" fmla="*/ 0 h 72675"/>
                    <a:gd name="connsiteX1" fmla="*/ 72676 w 145351"/>
                    <a:gd name="connsiteY1" fmla="*/ 72676 h 72675"/>
                    <a:gd name="connsiteX2" fmla="*/ 0 w 145351"/>
                    <a:gd name="connsiteY2" fmla="*/ 0 h 72675"/>
                  </a:gdLst>
                  <a:ahLst/>
                  <a:cxnLst>
                    <a:cxn ang="0">
                      <a:pos x="connsiteX0" y="connsiteY0"/>
                    </a:cxn>
                    <a:cxn ang="0">
                      <a:pos x="connsiteX1" y="connsiteY1"/>
                    </a:cxn>
                    <a:cxn ang="0">
                      <a:pos x="connsiteX2" y="connsiteY2"/>
                    </a:cxn>
                  </a:cxnLst>
                  <a:rect l="l" t="t" r="r" b="b"/>
                  <a:pathLst>
                    <a:path w="145351" h="72675">
                      <a:moveTo>
                        <a:pt x="145352" y="0"/>
                      </a:moveTo>
                      <a:cubicBezTo>
                        <a:pt x="145352" y="40100"/>
                        <a:pt x="112776" y="72676"/>
                        <a:pt x="72676" y="72676"/>
                      </a:cubicBezTo>
                      <a:cubicBezTo>
                        <a:pt x="32576" y="72676"/>
                        <a:pt x="0" y="40100"/>
                        <a:pt x="0" y="0"/>
                      </a:cubicBezTo>
                    </a:path>
                  </a:pathLst>
                </a:custGeom>
                <a:noFill/>
                <a:ln w="12700" cap="rnd">
                  <a:solidFill>
                    <a:schemeClr val="accent3"/>
                  </a:solidFill>
                  <a:prstDash val="solid"/>
                  <a:round/>
                </a:ln>
              </p:spPr>
              <p:txBody>
                <a:bodyPr rtlCol="0" anchor="ctr"/>
                <a:lstStyle/>
                <a:p>
                  <a:endParaRPr lang="ja-JP" altLang="en-US"/>
                </a:p>
              </p:txBody>
            </p:sp>
            <p:sp>
              <p:nvSpPr>
                <p:cNvPr id="208" name="フリーフォーム: 図形 207">
                  <a:extLst>
                    <a:ext uri="{FF2B5EF4-FFF2-40B4-BE49-F238E27FC236}">
                      <a16:creationId xmlns:a16="http://schemas.microsoft.com/office/drawing/2014/main" id="{ED53DE55-5612-009B-B8F2-21379576F9FF}"/>
                    </a:ext>
                  </a:extLst>
                </p:cNvPr>
                <p:cNvSpPr/>
                <p:nvPr/>
              </p:nvSpPr>
              <p:spPr>
                <a:xfrm>
                  <a:off x="2974023" y="1664508"/>
                  <a:ext cx="155162" cy="80451"/>
                </a:xfrm>
                <a:custGeom>
                  <a:avLst/>
                  <a:gdLst>
                    <a:gd name="connsiteX0" fmla="*/ 0 w 155162"/>
                    <a:gd name="connsiteY0" fmla="*/ 80452 h 80451"/>
                    <a:gd name="connsiteX1" fmla="*/ 3334 w 155162"/>
                    <a:gd name="connsiteY1" fmla="*/ 49019 h 80451"/>
                    <a:gd name="connsiteX2" fmla="*/ 4286 w 155162"/>
                    <a:gd name="connsiteY2" fmla="*/ 44066 h 80451"/>
                    <a:gd name="connsiteX3" fmla="*/ 37338 w 155162"/>
                    <a:gd name="connsiteY3" fmla="*/ 1870 h 80451"/>
                    <a:gd name="connsiteX4" fmla="*/ 54673 w 155162"/>
                    <a:gd name="connsiteY4" fmla="*/ 1299 h 80451"/>
                    <a:gd name="connsiteX5" fmla="*/ 54673 w 155162"/>
                    <a:gd name="connsiteY5" fmla="*/ 1299 h 80451"/>
                    <a:gd name="connsiteX6" fmla="*/ 70009 w 155162"/>
                    <a:gd name="connsiteY6" fmla="*/ 6157 h 80451"/>
                    <a:gd name="connsiteX7" fmla="*/ 85630 w 155162"/>
                    <a:gd name="connsiteY7" fmla="*/ 6157 h 80451"/>
                    <a:gd name="connsiteX8" fmla="*/ 100965 w 155162"/>
                    <a:gd name="connsiteY8" fmla="*/ 1299 h 80451"/>
                    <a:gd name="connsiteX9" fmla="*/ 118300 w 155162"/>
                    <a:gd name="connsiteY9" fmla="*/ 1870 h 80451"/>
                    <a:gd name="connsiteX10" fmla="*/ 151352 w 155162"/>
                    <a:gd name="connsiteY10" fmla="*/ 44066 h 80451"/>
                    <a:gd name="connsiteX11" fmla="*/ 152305 w 155162"/>
                    <a:gd name="connsiteY11" fmla="*/ 49019 h 80451"/>
                    <a:gd name="connsiteX12" fmla="*/ 155162 w 155162"/>
                    <a:gd name="connsiteY12" fmla="*/ 80452 h 80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162" h="80451">
                      <a:moveTo>
                        <a:pt x="0" y="80452"/>
                      </a:moveTo>
                      <a:lnTo>
                        <a:pt x="3334" y="49019"/>
                      </a:lnTo>
                      <a:cubicBezTo>
                        <a:pt x="3429" y="47305"/>
                        <a:pt x="3715" y="45685"/>
                        <a:pt x="4286" y="44066"/>
                      </a:cubicBezTo>
                      <a:cubicBezTo>
                        <a:pt x="9525" y="26540"/>
                        <a:pt x="22098" y="8347"/>
                        <a:pt x="37338" y="1870"/>
                      </a:cubicBezTo>
                      <a:cubicBezTo>
                        <a:pt x="42863" y="-416"/>
                        <a:pt x="49054" y="-606"/>
                        <a:pt x="54673" y="1299"/>
                      </a:cubicBezTo>
                      <a:lnTo>
                        <a:pt x="54673" y="1299"/>
                      </a:lnTo>
                      <a:lnTo>
                        <a:pt x="70009" y="6157"/>
                      </a:lnTo>
                      <a:cubicBezTo>
                        <a:pt x="75057" y="7776"/>
                        <a:pt x="80581" y="7776"/>
                        <a:pt x="85630" y="6157"/>
                      </a:cubicBezTo>
                      <a:lnTo>
                        <a:pt x="100965" y="1299"/>
                      </a:lnTo>
                      <a:cubicBezTo>
                        <a:pt x="106680" y="-606"/>
                        <a:pt x="112776" y="-416"/>
                        <a:pt x="118300" y="1870"/>
                      </a:cubicBezTo>
                      <a:cubicBezTo>
                        <a:pt x="133540" y="8347"/>
                        <a:pt x="146114" y="26731"/>
                        <a:pt x="151352" y="44066"/>
                      </a:cubicBezTo>
                      <a:cubicBezTo>
                        <a:pt x="151828" y="45685"/>
                        <a:pt x="152210" y="47400"/>
                        <a:pt x="152305" y="49019"/>
                      </a:cubicBezTo>
                      <a:lnTo>
                        <a:pt x="155162" y="80452"/>
                      </a:lnTo>
                    </a:path>
                  </a:pathLst>
                </a:custGeom>
                <a:noFill/>
                <a:ln w="12700" cap="rnd">
                  <a:solidFill>
                    <a:schemeClr val="accent3"/>
                  </a:solidFill>
                  <a:prstDash val="solid"/>
                  <a:round/>
                </a:ln>
              </p:spPr>
              <p:txBody>
                <a:bodyPr rtlCol="0" anchor="ctr"/>
                <a:lstStyle/>
                <a:p>
                  <a:endParaRPr lang="ja-JP" altLang="en-US"/>
                </a:p>
              </p:txBody>
            </p:sp>
            <p:sp>
              <p:nvSpPr>
                <p:cNvPr id="209" name="フリーフォーム: 図形 208">
                  <a:extLst>
                    <a:ext uri="{FF2B5EF4-FFF2-40B4-BE49-F238E27FC236}">
                      <a16:creationId xmlns:a16="http://schemas.microsoft.com/office/drawing/2014/main" id="{53EE9316-C748-477D-37F2-A3AF59F95D3C}"/>
                    </a:ext>
                  </a:extLst>
                </p:cNvPr>
                <p:cNvSpPr/>
                <p:nvPr/>
              </p:nvSpPr>
              <p:spPr>
                <a:xfrm>
                  <a:off x="2974023" y="1744960"/>
                  <a:ext cx="155352" cy="9525"/>
                </a:xfrm>
                <a:custGeom>
                  <a:avLst/>
                  <a:gdLst>
                    <a:gd name="connsiteX0" fmla="*/ 0 w 155352"/>
                    <a:gd name="connsiteY0" fmla="*/ 0 h 9525"/>
                    <a:gd name="connsiteX1" fmla="*/ 155353 w 155352"/>
                    <a:gd name="connsiteY1" fmla="*/ 0 h 9525"/>
                  </a:gdLst>
                  <a:ahLst/>
                  <a:cxnLst>
                    <a:cxn ang="0">
                      <a:pos x="connsiteX0" y="connsiteY0"/>
                    </a:cxn>
                    <a:cxn ang="0">
                      <a:pos x="connsiteX1" y="connsiteY1"/>
                    </a:cxn>
                  </a:cxnLst>
                  <a:rect l="l" t="t" r="r" b="b"/>
                  <a:pathLst>
                    <a:path w="155352" h="9525">
                      <a:moveTo>
                        <a:pt x="0" y="0"/>
                      </a:moveTo>
                      <a:lnTo>
                        <a:pt x="155353" y="0"/>
                      </a:lnTo>
                    </a:path>
                  </a:pathLst>
                </a:custGeom>
                <a:ln w="12700" cap="rnd">
                  <a:solidFill>
                    <a:schemeClr val="accent3"/>
                  </a:solidFill>
                  <a:prstDash val="solid"/>
                  <a:round/>
                </a:ln>
              </p:spPr>
              <p:txBody>
                <a:bodyPr rtlCol="0" anchor="ctr"/>
                <a:lstStyle/>
                <a:p>
                  <a:endParaRPr lang="ja-JP" altLang="en-US"/>
                </a:p>
              </p:txBody>
            </p:sp>
          </p:grpSp>
          <p:sp>
            <p:nvSpPr>
              <p:cNvPr id="204" name="グラフィックス 119">
                <a:extLst>
                  <a:ext uri="{FF2B5EF4-FFF2-40B4-BE49-F238E27FC236}">
                    <a16:creationId xmlns:a16="http://schemas.microsoft.com/office/drawing/2014/main" id="{3C1A293C-3FCC-ABEB-9782-74E4D22F60A9}"/>
                  </a:ext>
                </a:extLst>
              </p:cNvPr>
              <p:cNvSpPr/>
              <p:nvPr/>
            </p:nvSpPr>
            <p:spPr>
              <a:xfrm>
                <a:off x="3871841" y="3844278"/>
                <a:ext cx="270200" cy="270148"/>
              </a:xfrm>
              <a:custGeom>
                <a:avLst/>
                <a:gdLst>
                  <a:gd name="connsiteX0" fmla="*/ 480060 w 501777"/>
                  <a:gd name="connsiteY0" fmla="*/ 135731 h 501681"/>
                  <a:gd name="connsiteX1" fmla="*/ 465963 w 501777"/>
                  <a:gd name="connsiteY1" fmla="*/ 141161 h 501681"/>
                  <a:gd name="connsiteX2" fmla="*/ 459486 w 501777"/>
                  <a:gd name="connsiteY2" fmla="*/ 147638 h 501681"/>
                  <a:gd name="connsiteX3" fmla="*/ 438817 w 501777"/>
                  <a:gd name="connsiteY3" fmla="*/ 168307 h 501681"/>
                  <a:gd name="connsiteX4" fmla="*/ 385572 w 501777"/>
                  <a:gd name="connsiteY4" fmla="*/ 188976 h 501681"/>
                  <a:gd name="connsiteX5" fmla="*/ 334518 w 501777"/>
                  <a:gd name="connsiteY5" fmla="*/ 167259 h 501681"/>
                  <a:gd name="connsiteX6" fmla="*/ 312801 w 501777"/>
                  <a:gd name="connsiteY6" fmla="*/ 115157 h 501681"/>
                  <a:gd name="connsiteX7" fmla="*/ 333470 w 501777"/>
                  <a:gd name="connsiteY7" fmla="*/ 63056 h 501681"/>
                  <a:gd name="connsiteX8" fmla="*/ 354140 w 501777"/>
                  <a:gd name="connsiteY8" fmla="*/ 42386 h 501681"/>
                  <a:gd name="connsiteX9" fmla="*/ 359569 w 501777"/>
                  <a:gd name="connsiteY9" fmla="*/ 35909 h 501681"/>
                  <a:gd name="connsiteX10" fmla="*/ 366046 w 501777"/>
                  <a:gd name="connsiteY10" fmla="*/ 20669 h 501681"/>
                  <a:gd name="connsiteX11" fmla="*/ 345376 w 501777"/>
                  <a:gd name="connsiteY11" fmla="*/ 0 h 501681"/>
                  <a:gd name="connsiteX12" fmla="*/ 343186 w 501777"/>
                  <a:gd name="connsiteY12" fmla="*/ 0 h 501681"/>
                  <a:gd name="connsiteX13" fmla="*/ 250889 w 501777"/>
                  <a:gd name="connsiteY13" fmla="*/ 42386 h 501681"/>
                  <a:gd name="connsiteX14" fmla="*/ 213932 w 501777"/>
                  <a:gd name="connsiteY14" fmla="*/ 183547 h 501681"/>
                  <a:gd name="connsiteX15" fmla="*/ 20669 w 501777"/>
                  <a:gd name="connsiteY15" fmla="*/ 375761 h 501681"/>
                  <a:gd name="connsiteX16" fmla="*/ 0 w 501777"/>
                  <a:gd name="connsiteY16" fmla="*/ 427863 h 501681"/>
                  <a:gd name="connsiteX17" fmla="*/ 72771 w 501777"/>
                  <a:gd name="connsiteY17" fmla="*/ 501682 h 501681"/>
                  <a:gd name="connsiteX18" fmla="*/ 124873 w 501777"/>
                  <a:gd name="connsiteY18" fmla="*/ 479965 h 501681"/>
                  <a:gd name="connsiteX19" fmla="*/ 318230 w 501777"/>
                  <a:gd name="connsiteY19" fmla="*/ 287750 h 501681"/>
                  <a:gd name="connsiteX20" fmla="*/ 459391 w 501777"/>
                  <a:gd name="connsiteY20" fmla="*/ 249746 h 501681"/>
                  <a:gd name="connsiteX21" fmla="*/ 501777 w 501777"/>
                  <a:gd name="connsiteY21" fmla="*/ 158496 h 501681"/>
                  <a:gd name="connsiteX22" fmla="*/ 501777 w 501777"/>
                  <a:gd name="connsiteY22" fmla="*/ 156305 h 501681"/>
                  <a:gd name="connsiteX23" fmla="*/ 480060 w 501777"/>
                  <a:gd name="connsiteY23" fmla="*/ 135636 h 501681"/>
                  <a:gd name="connsiteX24" fmla="*/ 480060 w 501777"/>
                  <a:gd name="connsiteY24" fmla="*/ 135636 h 501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1777" h="501681">
                    <a:moveTo>
                      <a:pt x="480060" y="135731"/>
                    </a:moveTo>
                    <a:cubicBezTo>
                      <a:pt x="474631" y="135731"/>
                      <a:pt x="469201" y="137922"/>
                      <a:pt x="465963" y="141161"/>
                    </a:cubicBezTo>
                    <a:lnTo>
                      <a:pt x="459486" y="147638"/>
                    </a:lnTo>
                    <a:lnTo>
                      <a:pt x="438817" y="168307"/>
                    </a:lnTo>
                    <a:cubicBezTo>
                      <a:pt x="424720" y="181356"/>
                      <a:pt x="406241" y="188976"/>
                      <a:pt x="385572" y="188976"/>
                    </a:cubicBezTo>
                    <a:cubicBezTo>
                      <a:pt x="366046" y="188976"/>
                      <a:pt x="347567" y="180308"/>
                      <a:pt x="334518" y="167259"/>
                    </a:cubicBezTo>
                    <a:cubicBezTo>
                      <a:pt x="321469" y="154210"/>
                      <a:pt x="312801" y="135731"/>
                      <a:pt x="312801" y="115157"/>
                    </a:cubicBezTo>
                    <a:cubicBezTo>
                      <a:pt x="312801" y="95631"/>
                      <a:pt x="320421" y="76105"/>
                      <a:pt x="333470" y="63056"/>
                    </a:cubicBezTo>
                    <a:lnTo>
                      <a:pt x="354140" y="42386"/>
                    </a:lnTo>
                    <a:lnTo>
                      <a:pt x="359569" y="35909"/>
                    </a:lnTo>
                    <a:cubicBezTo>
                      <a:pt x="363950" y="31528"/>
                      <a:pt x="366046" y="26098"/>
                      <a:pt x="366046" y="20669"/>
                    </a:cubicBezTo>
                    <a:cubicBezTo>
                      <a:pt x="366046" y="8763"/>
                      <a:pt x="356235" y="0"/>
                      <a:pt x="345376" y="0"/>
                    </a:cubicBezTo>
                    <a:lnTo>
                      <a:pt x="343186" y="0"/>
                    </a:lnTo>
                    <a:cubicBezTo>
                      <a:pt x="309563" y="2191"/>
                      <a:pt x="276892" y="16288"/>
                      <a:pt x="250889" y="42386"/>
                    </a:cubicBezTo>
                    <a:cubicBezTo>
                      <a:pt x="213932" y="80391"/>
                      <a:pt x="200882" y="134684"/>
                      <a:pt x="213932" y="183547"/>
                    </a:cubicBezTo>
                    <a:lnTo>
                      <a:pt x="20669" y="375761"/>
                    </a:lnTo>
                    <a:cubicBezTo>
                      <a:pt x="7620" y="388811"/>
                      <a:pt x="0" y="408337"/>
                      <a:pt x="0" y="427863"/>
                    </a:cubicBezTo>
                    <a:cubicBezTo>
                      <a:pt x="0" y="469106"/>
                      <a:pt x="32576" y="501682"/>
                      <a:pt x="72771" y="501682"/>
                    </a:cubicBezTo>
                    <a:cubicBezTo>
                      <a:pt x="93440" y="501682"/>
                      <a:pt x="111824" y="494062"/>
                      <a:pt x="124873" y="479965"/>
                    </a:cubicBezTo>
                    <a:lnTo>
                      <a:pt x="318230" y="287750"/>
                    </a:lnTo>
                    <a:cubicBezTo>
                      <a:pt x="367094" y="299657"/>
                      <a:pt x="420338" y="287750"/>
                      <a:pt x="459391" y="249746"/>
                    </a:cubicBezTo>
                    <a:cubicBezTo>
                      <a:pt x="485489" y="224790"/>
                      <a:pt x="499586" y="192215"/>
                      <a:pt x="501777" y="158496"/>
                    </a:cubicBezTo>
                    <a:lnTo>
                      <a:pt x="501777" y="156305"/>
                    </a:lnTo>
                    <a:cubicBezTo>
                      <a:pt x="501777" y="144399"/>
                      <a:pt x="491966" y="135636"/>
                      <a:pt x="480060" y="135636"/>
                    </a:cubicBezTo>
                    <a:lnTo>
                      <a:pt x="480060" y="135636"/>
                    </a:lnTo>
                    <a:close/>
                  </a:path>
                </a:pathLst>
              </a:custGeom>
              <a:noFill/>
              <a:ln w="12700" cap="rnd">
                <a:solidFill>
                  <a:schemeClr val="accent3"/>
                </a:solidFill>
                <a:prstDash val="solid"/>
                <a:round/>
              </a:ln>
            </p:spPr>
            <p:txBody>
              <a:bodyPr rtlCol="0" anchor="ctr"/>
              <a:lstStyle/>
              <a:p>
                <a:endParaRPr lang="ja-JP" altLang="en-US"/>
              </a:p>
            </p:txBody>
          </p:sp>
        </p:grpSp>
        <p:sp>
          <p:nvSpPr>
            <p:cNvPr id="199" name="楕円 198">
              <a:extLst>
                <a:ext uri="{FF2B5EF4-FFF2-40B4-BE49-F238E27FC236}">
                  <a16:creationId xmlns:a16="http://schemas.microsoft.com/office/drawing/2014/main" id="{33180801-3690-F9CB-DE18-32C9C7F1A3B7}"/>
                </a:ext>
              </a:extLst>
            </p:cNvPr>
            <p:cNvSpPr/>
            <p:nvPr/>
          </p:nvSpPr>
          <p:spPr>
            <a:xfrm>
              <a:off x="2336469" y="6507821"/>
              <a:ext cx="661915" cy="661916"/>
            </a:xfrm>
            <a:prstGeom prst="ellipse">
              <a:avLst/>
            </a:prstGeom>
            <a:solidFill>
              <a:schemeClr val="bg1"/>
            </a:solidFill>
            <a:ln w="15875">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0" name="テキスト ボックス 199">
              <a:extLst>
                <a:ext uri="{FF2B5EF4-FFF2-40B4-BE49-F238E27FC236}">
                  <a16:creationId xmlns:a16="http://schemas.microsoft.com/office/drawing/2014/main" id="{04BE4D49-8CC1-6D55-C275-65466D99E4B5}"/>
                </a:ext>
              </a:extLst>
            </p:cNvPr>
            <p:cNvSpPr txBox="1"/>
            <p:nvPr/>
          </p:nvSpPr>
          <p:spPr>
            <a:xfrm>
              <a:off x="2342224" y="6880431"/>
              <a:ext cx="650406" cy="215444"/>
            </a:xfrm>
            <a:prstGeom prst="rect">
              <a:avLst/>
            </a:prstGeom>
            <a:noFill/>
          </p:spPr>
          <p:txBody>
            <a:bodyPr wrap="square" rtlCol="0">
              <a:spAutoFit/>
            </a:bodyPr>
            <a:lstStyle/>
            <a:p>
              <a:pPr algn="ctr"/>
              <a:r>
                <a:rPr lang="ja-JP" altLang="en-US" sz="800" b="1" dirty="0">
                  <a:solidFill>
                    <a:schemeClr val="accent3"/>
                  </a:solidFill>
                  <a:latin typeface="Meiryo UI" panose="020B0604030504040204" pitchFamily="50" charset="-128"/>
                  <a:ea typeface="Meiryo UI" panose="020B0604030504040204" pitchFamily="50" charset="-128"/>
                </a:rPr>
                <a:t>修繕・改築</a:t>
              </a:r>
            </a:p>
          </p:txBody>
        </p:sp>
        <p:sp>
          <p:nvSpPr>
            <p:cNvPr id="201" name="グラフィックス 36">
              <a:extLst>
                <a:ext uri="{FF2B5EF4-FFF2-40B4-BE49-F238E27FC236}">
                  <a16:creationId xmlns:a16="http://schemas.microsoft.com/office/drawing/2014/main" id="{744278FF-380D-CB23-7691-179E6F25ECD5}"/>
                </a:ext>
              </a:extLst>
            </p:cNvPr>
            <p:cNvSpPr/>
            <p:nvPr/>
          </p:nvSpPr>
          <p:spPr>
            <a:xfrm>
              <a:off x="2532300" y="6604739"/>
              <a:ext cx="315343" cy="281704"/>
            </a:xfrm>
            <a:custGeom>
              <a:avLst/>
              <a:gdLst>
                <a:gd name="connsiteX0" fmla="*/ 317223 w 540584"/>
                <a:gd name="connsiteY0" fmla="*/ 49149 h 482917"/>
                <a:gd name="connsiteX1" fmla="*/ 268074 w 540584"/>
                <a:gd name="connsiteY1" fmla="*/ 98298 h 482917"/>
                <a:gd name="connsiteX2" fmla="*/ 218925 w 540584"/>
                <a:gd name="connsiteY2" fmla="*/ 49149 h 482917"/>
                <a:gd name="connsiteX3" fmla="*/ 268074 w 540584"/>
                <a:gd name="connsiteY3" fmla="*/ 0 h 482917"/>
                <a:gd name="connsiteX4" fmla="*/ 317223 w 540584"/>
                <a:gd name="connsiteY4" fmla="*/ 49149 h 482917"/>
                <a:gd name="connsiteX5" fmla="*/ 56143 w 540584"/>
                <a:gd name="connsiteY5" fmla="*/ 204407 h 482917"/>
                <a:gd name="connsiteX6" fmla="*/ 54905 w 540584"/>
                <a:gd name="connsiteY6" fmla="*/ 204216 h 482917"/>
                <a:gd name="connsiteX7" fmla="*/ 54238 w 540584"/>
                <a:gd name="connsiteY7" fmla="*/ 204216 h 482917"/>
                <a:gd name="connsiteX8" fmla="*/ 51952 w 540584"/>
                <a:gd name="connsiteY8" fmla="*/ 204502 h 482917"/>
                <a:gd name="connsiteX9" fmla="*/ 50047 w 540584"/>
                <a:gd name="connsiteY9" fmla="*/ 204883 h 482917"/>
                <a:gd name="connsiteX10" fmla="*/ 48047 w 540584"/>
                <a:gd name="connsiteY10" fmla="*/ 205645 h 482917"/>
                <a:gd name="connsiteX11" fmla="*/ 46142 w 540584"/>
                <a:gd name="connsiteY11" fmla="*/ 206502 h 482917"/>
                <a:gd name="connsiteX12" fmla="*/ 44332 w 540584"/>
                <a:gd name="connsiteY12" fmla="*/ 207645 h 482917"/>
                <a:gd name="connsiteX13" fmla="*/ 42522 w 540584"/>
                <a:gd name="connsiteY13" fmla="*/ 208979 h 482917"/>
                <a:gd name="connsiteX14" fmla="*/ 40998 w 540584"/>
                <a:gd name="connsiteY14" fmla="*/ 210407 h 482917"/>
                <a:gd name="connsiteX15" fmla="*/ 39284 w 540584"/>
                <a:gd name="connsiteY15" fmla="*/ 212217 h 482917"/>
                <a:gd name="connsiteX16" fmla="*/ 38808 w 540584"/>
                <a:gd name="connsiteY16" fmla="*/ 212693 h 482917"/>
                <a:gd name="connsiteX17" fmla="*/ 38046 w 540584"/>
                <a:gd name="connsiteY17" fmla="*/ 213931 h 482917"/>
                <a:gd name="connsiteX18" fmla="*/ 36712 w 540584"/>
                <a:gd name="connsiteY18" fmla="*/ 216122 h 482917"/>
                <a:gd name="connsiteX19" fmla="*/ 35760 w 540584"/>
                <a:gd name="connsiteY19" fmla="*/ 218218 h 482917"/>
                <a:gd name="connsiteX20" fmla="*/ 34902 w 540584"/>
                <a:gd name="connsiteY20" fmla="*/ 220504 h 482917"/>
                <a:gd name="connsiteX21" fmla="*/ 34236 w 540584"/>
                <a:gd name="connsiteY21" fmla="*/ 222885 h 482917"/>
                <a:gd name="connsiteX22" fmla="*/ 33759 w 540584"/>
                <a:gd name="connsiteY22" fmla="*/ 225171 h 482917"/>
                <a:gd name="connsiteX23" fmla="*/ 33569 w 540584"/>
                <a:gd name="connsiteY23" fmla="*/ 227838 h 482917"/>
                <a:gd name="connsiteX24" fmla="*/ 33474 w 540584"/>
                <a:gd name="connsiteY24" fmla="*/ 229362 h 482917"/>
                <a:gd name="connsiteX25" fmla="*/ 33474 w 540584"/>
                <a:gd name="connsiteY25" fmla="*/ 339757 h 482917"/>
                <a:gd name="connsiteX26" fmla="*/ 1755 w 540584"/>
                <a:gd name="connsiteY26" fmla="*/ 426149 h 482917"/>
                <a:gd name="connsiteX27" fmla="*/ 12900 w 540584"/>
                <a:gd name="connsiteY27" fmla="*/ 459296 h 482917"/>
                <a:gd name="connsiteX28" fmla="*/ 40998 w 540584"/>
                <a:gd name="connsiteY28" fmla="*/ 446151 h 482917"/>
                <a:gd name="connsiteX29" fmla="*/ 76146 w 540584"/>
                <a:gd name="connsiteY29" fmla="*/ 350234 h 482917"/>
                <a:gd name="connsiteX30" fmla="*/ 76146 w 540584"/>
                <a:gd name="connsiteY30" fmla="*/ 350234 h 482917"/>
                <a:gd name="connsiteX31" fmla="*/ 76146 w 540584"/>
                <a:gd name="connsiteY31" fmla="*/ 350234 h 482917"/>
                <a:gd name="connsiteX32" fmla="*/ 76146 w 540584"/>
                <a:gd name="connsiteY32" fmla="*/ 285369 h 482917"/>
                <a:gd name="connsiteX33" fmla="*/ 120627 w 540584"/>
                <a:gd name="connsiteY33" fmla="*/ 331756 h 482917"/>
                <a:gd name="connsiteX34" fmla="*/ 133867 w 540584"/>
                <a:gd name="connsiteY34" fmla="*/ 440722 h 482917"/>
                <a:gd name="connsiteX35" fmla="*/ 158061 w 540584"/>
                <a:gd name="connsiteY35" fmla="*/ 462058 h 482917"/>
                <a:gd name="connsiteX36" fmla="*/ 176158 w 540584"/>
                <a:gd name="connsiteY36" fmla="*/ 433483 h 482917"/>
                <a:gd name="connsiteX37" fmla="*/ 161775 w 540584"/>
                <a:gd name="connsiteY37" fmla="*/ 315278 h 482917"/>
                <a:gd name="connsiteX38" fmla="*/ 156918 w 540584"/>
                <a:gd name="connsiteY38" fmla="*/ 302704 h 482917"/>
                <a:gd name="connsiteX39" fmla="*/ 157203 w 540584"/>
                <a:gd name="connsiteY39" fmla="*/ 302419 h 482917"/>
                <a:gd name="connsiteX40" fmla="*/ 341988 w 540584"/>
                <a:gd name="connsiteY40" fmla="*/ 379000 h 482917"/>
                <a:gd name="connsiteX41" fmla="*/ 373516 w 540584"/>
                <a:gd name="connsiteY41" fmla="*/ 306705 h 482917"/>
                <a:gd name="connsiteX42" fmla="*/ 413712 w 540584"/>
                <a:gd name="connsiteY42" fmla="*/ 282226 h 482917"/>
                <a:gd name="connsiteX43" fmla="*/ 460384 w 540584"/>
                <a:gd name="connsiteY43" fmla="*/ 308134 h 482917"/>
                <a:gd name="connsiteX44" fmla="*/ 540585 w 540584"/>
                <a:gd name="connsiteY44" fmla="*/ 482918 h 482917"/>
                <a:gd name="connsiteX45" fmla="*/ 286743 w 540584"/>
                <a:gd name="connsiteY45" fmla="*/ 482918 h 482917"/>
                <a:gd name="connsiteX46" fmla="*/ 318271 w 540584"/>
                <a:gd name="connsiteY46" fmla="*/ 426339 h 482917"/>
                <a:gd name="connsiteX47" fmla="*/ 342084 w 540584"/>
                <a:gd name="connsiteY47" fmla="*/ 445579 h 482917"/>
                <a:gd name="connsiteX48" fmla="*/ 358943 w 540584"/>
                <a:gd name="connsiteY48" fmla="*/ 444818 h 482917"/>
                <a:gd name="connsiteX49" fmla="*/ 358181 w 540584"/>
                <a:gd name="connsiteY49" fmla="*/ 427958 h 482917"/>
                <a:gd name="connsiteX50" fmla="*/ 314175 w 540584"/>
                <a:gd name="connsiteY50" fmla="*/ 392906 h 482917"/>
                <a:gd name="connsiteX51" fmla="*/ 228355 w 540584"/>
                <a:gd name="connsiteY51" fmla="*/ 322326 h 482917"/>
                <a:gd name="connsiteX52" fmla="*/ 212829 w 540584"/>
                <a:gd name="connsiteY52" fmla="*/ 327851 h 482917"/>
                <a:gd name="connsiteX53" fmla="*/ 187588 w 540584"/>
                <a:gd name="connsiteY53" fmla="*/ 302609 h 482917"/>
                <a:gd name="connsiteX54" fmla="*/ 187588 w 540584"/>
                <a:gd name="connsiteY54" fmla="*/ 284893 h 482917"/>
                <a:gd name="connsiteX55" fmla="*/ 67192 w 540584"/>
                <a:gd name="connsiteY55" fmla="*/ 174498 h 482917"/>
                <a:gd name="connsiteX56" fmla="*/ 62906 w 540584"/>
                <a:gd name="connsiteY56" fmla="*/ 174974 h 482917"/>
                <a:gd name="connsiteX57" fmla="*/ 37665 w 540584"/>
                <a:gd name="connsiteY57" fmla="*/ 149733 h 482917"/>
                <a:gd name="connsiteX58" fmla="*/ 37665 w 540584"/>
                <a:gd name="connsiteY58" fmla="*/ 114776 h 482917"/>
                <a:gd name="connsiteX59" fmla="*/ 62906 w 540584"/>
                <a:gd name="connsiteY59" fmla="*/ 89535 h 482917"/>
                <a:gd name="connsiteX60" fmla="*/ 200066 w 540584"/>
                <a:gd name="connsiteY60" fmla="*/ 94107 h 482917"/>
                <a:gd name="connsiteX61" fmla="*/ 225307 w 540584"/>
                <a:gd name="connsiteY61" fmla="*/ 119348 h 482917"/>
                <a:gd name="connsiteX62" fmla="*/ 228355 w 540584"/>
                <a:gd name="connsiteY62" fmla="*/ 322136 h 482917"/>
                <a:gd name="connsiteX63" fmla="*/ 104340 w 540584"/>
                <a:gd name="connsiteY63" fmla="*/ 168021 h 482917"/>
                <a:gd name="connsiteX64" fmla="*/ 133867 w 540584"/>
                <a:gd name="connsiteY64" fmla="*/ 138494 h 482917"/>
                <a:gd name="connsiteX65" fmla="*/ 88052 w 540584"/>
                <a:gd name="connsiteY65" fmla="*/ 139922 h 482917"/>
                <a:gd name="connsiteX66" fmla="*/ 88052 w 540584"/>
                <a:gd name="connsiteY66" fmla="*/ 149638 h 482917"/>
                <a:gd name="connsiteX67" fmla="*/ 187588 w 540584"/>
                <a:gd name="connsiteY67" fmla="*/ 246793 h 482917"/>
                <a:gd name="connsiteX68" fmla="*/ 187588 w 540584"/>
                <a:gd name="connsiteY68" fmla="*/ 187166 h 482917"/>
                <a:gd name="connsiteX69" fmla="*/ 157680 w 540584"/>
                <a:gd name="connsiteY69" fmla="*/ 217075 h 482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540584" h="482917">
                  <a:moveTo>
                    <a:pt x="317223" y="49149"/>
                  </a:moveTo>
                  <a:cubicBezTo>
                    <a:pt x="317223" y="76295"/>
                    <a:pt x="295221" y="98298"/>
                    <a:pt x="268074" y="98298"/>
                  </a:cubicBezTo>
                  <a:cubicBezTo>
                    <a:pt x="240928" y="98298"/>
                    <a:pt x="218925" y="76295"/>
                    <a:pt x="218925" y="49149"/>
                  </a:cubicBezTo>
                  <a:cubicBezTo>
                    <a:pt x="218925" y="22003"/>
                    <a:pt x="240928" y="0"/>
                    <a:pt x="268074" y="0"/>
                  </a:cubicBezTo>
                  <a:cubicBezTo>
                    <a:pt x="295221" y="0"/>
                    <a:pt x="317223" y="22003"/>
                    <a:pt x="317223" y="49149"/>
                  </a:cubicBezTo>
                  <a:close/>
                  <a:moveTo>
                    <a:pt x="56143" y="204407"/>
                  </a:moveTo>
                  <a:cubicBezTo>
                    <a:pt x="56143" y="204407"/>
                    <a:pt x="55286" y="204216"/>
                    <a:pt x="54905" y="204216"/>
                  </a:cubicBezTo>
                  <a:cubicBezTo>
                    <a:pt x="54714" y="204216"/>
                    <a:pt x="54524" y="204216"/>
                    <a:pt x="54238" y="204216"/>
                  </a:cubicBezTo>
                  <a:cubicBezTo>
                    <a:pt x="53476" y="204216"/>
                    <a:pt x="52714" y="204407"/>
                    <a:pt x="51952" y="204502"/>
                  </a:cubicBezTo>
                  <a:cubicBezTo>
                    <a:pt x="51285" y="204597"/>
                    <a:pt x="50619" y="204692"/>
                    <a:pt x="50047" y="204883"/>
                  </a:cubicBezTo>
                  <a:cubicBezTo>
                    <a:pt x="49380" y="205073"/>
                    <a:pt x="48714" y="205359"/>
                    <a:pt x="48047" y="205645"/>
                  </a:cubicBezTo>
                  <a:cubicBezTo>
                    <a:pt x="47380" y="205931"/>
                    <a:pt x="46713" y="206121"/>
                    <a:pt x="46142" y="206502"/>
                  </a:cubicBezTo>
                  <a:cubicBezTo>
                    <a:pt x="45570" y="206788"/>
                    <a:pt x="44904" y="207264"/>
                    <a:pt x="44332" y="207645"/>
                  </a:cubicBezTo>
                  <a:cubicBezTo>
                    <a:pt x="43761" y="208026"/>
                    <a:pt x="43094" y="208502"/>
                    <a:pt x="42522" y="208979"/>
                  </a:cubicBezTo>
                  <a:cubicBezTo>
                    <a:pt x="42046" y="209455"/>
                    <a:pt x="41570" y="209931"/>
                    <a:pt x="40998" y="210407"/>
                  </a:cubicBezTo>
                  <a:cubicBezTo>
                    <a:pt x="40427" y="210979"/>
                    <a:pt x="39855" y="211550"/>
                    <a:pt x="39284" y="212217"/>
                  </a:cubicBezTo>
                  <a:cubicBezTo>
                    <a:pt x="39093" y="212408"/>
                    <a:pt x="38998" y="212503"/>
                    <a:pt x="38808" y="212693"/>
                  </a:cubicBezTo>
                  <a:cubicBezTo>
                    <a:pt x="38522" y="213074"/>
                    <a:pt x="38331" y="213551"/>
                    <a:pt x="38046" y="213931"/>
                  </a:cubicBezTo>
                  <a:cubicBezTo>
                    <a:pt x="37569" y="214694"/>
                    <a:pt x="37093" y="215360"/>
                    <a:pt x="36712" y="216122"/>
                  </a:cubicBezTo>
                  <a:cubicBezTo>
                    <a:pt x="36331" y="216789"/>
                    <a:pt x="36045" y="217456"/>
                    <a:pt x="35760" y="218218"/>
                  </a:cubicBezTo>
                  <a:cubicBezTo>
                    <a:pt x="35474" y="218980"/>
                    <a:pt x="35093" y="219742"/>
                    <a:pt x="34902" y="220504"/>
                  </a:cubicBezTo>
                  <a:cubicBezTo>
                    <a:pt x="34617" y="221266"/>
                    <a:pt x="34426" y="222123"/>
                    <a:pt x="34236" y="222885"/>
                  </a:cubicBezTo>
                  <a:cubicBezTo>
                    <a:pt x="34045" y="223647"/>
                    <a:pt x="33855" y="224409"/>
                    <a:pt x="33759" y="225171"/>
                  </a:cubicBezTo>
                  <a:cubicBezTo>
                    <a:pt x="33664" y="226028"/>
                    <a:pt x="33569" y="226981"/>
                    <a:pt x="33569" y="227838"/>
                  </a:cubicBezTo>
                  <a:cubicBezTo>
                    <a:pt x="33569" y="228314"/>
                    <a:pt x="33474" y="228791"/>
                    <a:pt x="33474" y="229362"/>
                  </a:cubicBezTo>
                  <a:lnTo>
                    <a:pt x="33474" y="339757"/>
                  </a:lnTo>
                  <a:lnTo>
                    <a:pt x="1755" y="426149"/>
                  </a:lnTo>
                  <a:cubicBezTo>
                    <a:pt x="-2912" y="438912"/>
                    <a:pt x="2041" y="453771"/>
                    <a:pt x="12900" y="459296"/>
                  </a:cubicBezTo>
                  <a:cubicBezTo>
                    <a:pt x="23758" y="464820"/>
                    <a:pt x="36331" y="458915"/>
                    <a:pt x="40998" y="446151"/>
                  </a:cubicBezTo>
                  <a:lnTo>
                    <a:pt x="76146" y="350234"/>
                  </a:lnTo>
                  <a:lnTo>
                    <a:pt x="76146" y="350234"/>
                  </a:lnTo>
                  <a:cubicBezTo>
                    <a:pt x="76146" y="350234"/>
                    <a:pt x="76146" y="350234"/>
                    <a:pt x="76146" y="350234"/>
                  </a:cubicBezTo>
                  <a:lnTo>
                    <a:pt x="76146" y="285369"/>
                  </a:lnTo>
                  <a:lnTo>
                    <a:pt x="120627" y="331756"/>
                  </a:lnTo>
                  <a:lnTo>
                    <a:pt x="133867" y="440722"/>
                  </a:lnTo>
                  <a:cubicBezTo>
                    <a:pt x="135582" y="454533"/>
                    <a:pt x="146345" y="464058"/>
                    <a:pt x="158061" y="462058"/>
                  </a:cubicBezTo>
                  <a:cubicBezTo>
                    <a:pt x="169776" y="460057"/>
                    <a:pt x="177873" y="447294"/>
                    <a:pt x="176158" y="433483"/>
                  </a:cubicBezTo>
                  <a:lnTo>
                    <a:pt x="161775" y="315278"/>
                  </a:lnTo>
                  <a:cubicBezTo>
                    <a:pt x="161204" y="310420"/>
                    <a:pt x="159394" y="306229"/>
                    <a:pt x="156918" y="302704"/>
                  </a:cubicBezTo>
                  <a:lnTo>
                    <a:pt x="157203" y="302419"/>
                  </a:lnTo>
                  <a:moveTo>
                    <a:pt x="341988" y="379000"/>
                  </a:moveTo>
                  <a:lnTo>
                    <a:pt x="373516" y="306705"/>
                  </a:lnTo>
                  <a:cubicBezTo>
                    <a:pt x="383517" y="290608"/>
                    <a:pt x="394757" y="282226"/>
                    <a:pt x="413712" y="282226"/>
                  </a:cubicBezTo>
                  <a:cubicBezTo>
                    <a:pt x="432666" y="282226"/>
                    <a:pt x="450383" y="292037"/>
                    <a:pt x="460384" y="308134"/>
                  </a:cubicBezTo>
                  <a:lnTo>
                    <a:pt x="540585" y="482918"/>
                  </a:lnTo>
                  <a:lnTo>
                    <a:pt x="286743" y="482918"/>
                  </a:lnTo>
                  <a:lnTo>
                    <a:pt x="318271" y="426339"/>
                  </a:lnTo>
                  <a:lnTo>
                    <a:pt x="342084" y="445579"/>
                  </a:lnTo>
                  <a:cubicBezTo>
                    <a:pt x="346941" y="450056"/>
                    <a:pt x="354466" y="449675"/>
                    <a:pt x="358943" y="444818"/>
                  </a:cubicBezTo>
                  <a:cubicBezTo>
                    <a:pt x="363420" y="439960"/>
                    <a:pt x="363039" y="432435"/>
                    <a:pt x="358181" y="427958"/>
                  </a:cubicBezTo>
                  <a:lnTo>
                    <a:pt x="314175" y="392906"/>
                  </a:lnTo>
                  <a:lnTo>
                    <a:pt x="228355" y="322326"/>
                  </a:lnTo>
                  <a:cubicBezTo>
                    <a:pt x="224069" y="325755"/>
                    <a:pt x="218735" y="327851"/>
                    <a:pt x="212829" y="327851"/>
                  </a:cubicBezTo>
                  <a:cubicBezTo>
                    <a:pt x="198923" y="327851"/>
                    <a:pt x="187588" y="316611"/>
                    <a:pt x="187588" y="302609"/>
                  </a:cubicBezTo>
                  <a:lnTo>
                    <a:pt x="187588" y="284893"/>
                  </a:lnTo>
                  <a:lnTo>
                    <a:pt x="67192" y="174498"/>
                  </a:lnTo>
                  <a:cubicBezTo>
                    <a:pt x="65763" y="174784"/>
                    <a:pt x="64335" y="174974"/>
                    <a:pt x="62906" y="174974"/>
                  </a:cubicBezTo>
                  <a:cubicBezTo>
                    <a:pt x="48999" y="174974"/>
                    <a:pt x="37665" y="163735"/>
                    <a:pt x="37665" y="149733"/>
                  </a:cubicBezTo>
                  <a:lnTo>
                    <a:pt x="37665" y="114776"/>
                  </a:lnTo>
                  <a:cubicBezTo>
                    <a:pt x="37665" y="100870"/>
                    <a:pt x="48904" y="89535"/>
                    <a:pt x="62906" y="89535"/>
                  </a:cubicBezTo>
                  <a:lnTo>
                    <a:pt x="200066" y="94107"/>
                  </a:lnTo>
                  <a:cubicBezTo>
                    <a:pt x="213972" y="94107"/>
                    <a:pt x="225307" y="105347"/>
                    <a:pt x="225307" y="119348"/>
                  </a:cubicBezTo>
                  <a:lnTo>
                    <a:pt x="228355" y="322136"/>
                  </a:lnTo>
                  <a:moveTo>
                    <a:pt x="104340" y="168021"/>
                  </a:moveTo>
                  <a:lnTo>
                    <a:pt x="133867" y="138494"/>
                  </a:lnTo>
                  <a:lnTo>
                    <a:pt x="88052" y="139922"/>
                  </a:lnTo>
                  <a:lnTo>
                    <a:pt x="88052" y="149638"/>
                  </a:lnTo>
                  <a:moveTo>
                    <a:pt x="187588" y="246793"/>
                  </a:moveTo>
                  <a:lnTo>
                    <a:pt x="187588" y="187166"/>
                  </a:lnTo>
                  <a:lnTo>
                    <a:pt x="157680" y="217075"/>
                  </a:lnTo>
                </a:path>
              </a:pathLst>
            </a:custGeom>
            <a:noFill/>
            <a:ln w="12700" cap="rnd">
              <a:solidFill>
                <a:schemeClr val="accent3"/>
              </a:solidFill>
              <a:prstDash val="solid"/>
              <a:round/>
            </a:ln>
          </p:spPr>
          <p:txBody>
            <a:bodyPr rtlCol="0" anchor="ctr"/>
            <a:lstStyle/>
            <a:p>
              <a:endParaRPr lang="ja-JP" altLang="en-US"/>
            </a:p>
          </p:txBody>
        </p:sp>
        <p:sp>
          <p:nvSpPr>
            <p:cNvPr id="202" name="テキスト ボックス 201">
              <a:extLst>
                <a:ext uri="{FF2B5EF4-FFF2-40B4-BE49-F238E27FC236}">
                  <a16:creationId xmlns:a16="http://schemas.microsoft.com/office/drawing/2014/main" id="{C4BED7F8-620E-0DA8-F610-6502FCE924E3}"/>
                </a:ext>
              </a:extLst>
            </p:cNvPr>
            <p:cNvSpPr txBox="1"/>
            <p:nvPr/>
          </p:nvSpPr>
          <p:spPr>
            <a:xfrm>
              <a:off x="2666535" y="6255939"/>
              <a:ext cx="1498307" cy="406073"/>
            </a:xfrm>
            <a:prstGeom prst="rect">
              <a:avLst/>
            </a:prstGeom>
            <a:noFill/>
          </p:spPr>
          <p:txBody>
            <a:bodyPr wrap="square">
              <a:spAutoFit/>
            </a:bodyPr>
            <a:lstStyle/>
            <a:p>
              <a:pPr marL="0" marR="0" lvl="0" indent="0" algn="ctr" defTabSz="914400" rtl="0" eaLnBrk="1" fontAlgn="base" latinLnBrk="0" hangingPunct="1">
                <a:lnSpc>
                  <a:spcPct val="120000"/>
                </a:lnSpc>
                <a:spcBef>
                  <a:spcPct val="0"/>
                </a:spcBef>
                <a:spcAft>
                  <a:spcPct val="0"/>
                </a:spcAft>
                <a:buClrTx/>
                <a:buSzTx/>
                <a:buFontTx/>
                <a:buNone/>
                <a:tabLst/>
                <a:defRPr/>
              </a:pPr>
              <a:r>
                <a:rPr kumimoji="1" lang="ja-JP" altLang="en-US" sz="900" b="1"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rPr>
                <a:t>長期間、維持管理と更新を</a:t>
              </a:r>
              <a:endParaRPr kumimoji="1" lang="en-US" altLang="ja-JP" sz="900" b="1"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20000"/>
                </a:lnSpc>
                <a:spcBef>
                  <a:spcPct val="0"/>
                </a:spcBef>
                <a:spcAft>
                  <a:spcPct val="0"/>
                </a:spcAft>
                <a:buClrTx/>
                <a:buSzTx/>
                <a:buFontTx/>
                <a:buNone/>
                <a:tabLst/>
                <a:defRPr/>
              </a:pPr>
              <a:r>
                <a:rPr kumimoji="1" lang="ja-JP" altLang="en-US" sz="900" b="1"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rPr>
                <a:t>一体的に民間委託</a:t>
              </a:r>
              <a:endParaRPr kumimoji="1" lang="en-US" altLang="ja-JP" sz="900" b="1"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endParaRPr>
            </a:p>
          </p:txBody>
        </p:sp>
      </p:grpSp>
      <p:sp>
        <p:nvSpPr>
          <p:cNvPr id="32" name="四角形: 角を丸くする 31">
            <a:extLst>
              <a:ext uri="{FF2B5EF4-FFF2-40B4-BE49-F238E27FC236}">
                <a16:creationId xmlns:a16="http://schemas.microsoft.com/office/drawing/2014/main" id="{689F98A1-FB86-C5F9-CF54-C658378F0280}"/>
              </a:ext>
            </a:extLst>
          </p:cNvPr>
          <p:cNvSpPr/>
          <p:nvPr/>
        </p:nvSpPr>
        <p:spPr>
          <a:xfrm>
            <a:off x="584143" y="5154834"/>
            <a:ext cx="5672502" cy="21430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mn-ea"/>
              </a:rPr>
              <a:t>管理・更新一体マネジメント方式（レベル</a:t>
            </a:r>
            <a:r>
              <a:rPr kumimoji="1" lang="en-US" altLang="ja-JP" sz="1050" b="1" dirty="0">
                <a:solidFill>
                  <a:schemeClr val="bg1"/>
                </a:solidFill>
                <a:latin typeface="+mn-ea"/>
              </a:rPr>
              <a:t>3.5</a:t>
            </a:r>
            <a:r>
              <a:rPr kumimoji="1" lang="ja-JP" altLang="en-US" sz="1050" b="1" dirty="0">
                <a:solidFill>
                  <a:schemeClr val="bg1"/>
                </a:solidFill>
                <a:latin typeface="+mn-ea"/>
              </a:rPr>
              <a:t>）の特徴</a:t>
            </a:r>
          </a:p>
        </p:txBody>
      </p:sp>
      <p:sp>
        <p:nvSpPr>
          <p:cNvPr id="50" name="四角形: 角を丸くする 49">
            <a:extLst>
              <a:ext uri="{FF2B5EF4-FFF2-40B4-BE49-F238E27FC236}">
                <a16:creationId xmlns:a16="http://schemas.microsoft.com/office/drawing/2014/main" id="{35C54EE3-13B3-DBDE-A719-E2147B0DA1C2}"/>
              </a:ext>
            </a:extLst>
          </p:cNvPr>
          <p:cNvSpPr/>
          <p:nvPr/>
        </p:nvSpPr>
        <p:spPr>
          <a:xfrm>
            <a:off x="2855170" y="2241773"/>
            <a:ext cx="1234937" cy="189847"/>
          </a:xfrm>
          <a:prstGeom prst="roundRect">
            <a:avLst>
              <a:gd name="adj" fmla="val 50000"/>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850" dirty="0">
                <a:latin typeface="+mn-ea"/>
              </a:rPr>
              <a:t>PFI</a:t>
            </a:r>
            <a:r>
              <a:rPr kumimoji="1" lang="ja-JP" altLang="en-US" sz="850" dirty="0">
                <a:latin typeface="+mn-ea"/>
              </a:rPr>
              <a:t>（従来型）</a:t>
            </a:r>
          </a:p>
        </p:txBody>
      </p:sp>
      <p:sp>
        <p:nvSpPr>
          <p:cNvPr id="51" name="四角形: 角を丸くする 50">
            <a:extLst>
              <a:ext uri="{FF2B5EF4-FFF2-40B4-BE49-F238E27FC236}">
                <a16:creationId xmlns:a16="http://schemas.microsoft.com/office/drawing/2014/main" id="{EF236C28-6EE8-E27A-7921-E48D88A437F0}"/>
              </a:ext>
            </a:extLst>
          </p:cNvPr>
          <p:cNvSpPr/>
          <p:nvPr/>
        </p:nvSpPr>
        <p:spPr>
          <a:xfrm>
            <a:off x="2864686" y="2651359"/>
            <a:ext cx="1234937" cy="189847"/>
          </a:xfrm>
          <a:prstGeom prst="roundRect">
            <a:avLst>
              <a:gd name="adj" fmla="val 50000"/>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850" dirty="0">
                <a:latin typeface="+mn-ea"/>
              </a:rPr>
              <a:t>更新実施型</a:t>
            </a:r>
            <a:r>
              <a:rPr kumimoji="1" lang="ja-JP" altLang="en-US" sz="850" baseline="30000" dirty="0">
                <a:latin typeface="+mn-ea"/>
              </a:rPr>
              <a:t>＊</a:t>
            </a:r>
          </a:p>
        </p:txBody>
      </p:sp>
      <p:sp>
        <p:nvSpPr>
          <p:cNvPr id="52" name="四角形: 角を丸くする 51">
            <a:extLst>
              <a:ext uri="{FF2B5EF4-FFF2-40B4-BE49-F238E27FC236}">
                <a16:creationId xmlns:a16="http://schemas.microsoft.com/office/drawing/2014/main" id="{8487234B-11A4-35DA-D95B-68FB569E6B4F}"/>
              </a:ext>
            </a:extLst>
          </p:cNvPr>
          <p:cNvSpPr/>
          <p:nvPr/>
        </p:nvSpPr>
        <p:spPr>
          <a:xfrm>
            <a:off x="2425883" y="2955943"/>
            <a:ext cx="1234937" cy="189847"/>
          </a:xfrm>
          <a:prstGeom prst="roundRect">
            <a:avLst>
              <a:gd name="adj" fmla="val 50000"/>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850" dirty="0">
                <a:latin typeface="+mn-ea"/>
              </a:rPr>
              <a:t>更新支援型</a:t>
            </a:r>
            <a:r>
              <a:rPr kumimoji="1" lang="ja-JP" altLang="en-US" sz="850" baseline="30000" dirty="0">
                <a:latin typeface="+mn-ea"/>
              </a:rPr>
              <a:t>＊</a:t>
            </a:r>
          </a:p>
        </p:txBody>
      </p:sp>
      <p:sp>
        <p:nvSpPr>
          <p:cNvPr id="53" name="正方形/長方形 52">
            <a:extLst>
              <a:ext uri="{FF2B5EF4-FFF2-40B4-BE49-F238E27FC236}">
                <a16:creationId xmlns:a16="http://schemas.microsoft.com/office/drawing/2014/main" id="{6DBB713A-8918-61A7-F967-CA2D90FCF633}"/>
              </a:ext>
            </a:extLst>
          </p:cNvPr>
          <p:cNvSpPr/>
          <p:nvPr/>
        </p:nvSpPr>
        <p:spPr>
          <a:xfrm>
            <a:off x="665448" y="3840941"/>
            <a:ext cx="5689600" cy="158064"/>
          </a:xfrm>
          <a:prstGeom prst="rect">
            <a:avLst/>
          </a:prstGeom>
          <a:noFill/>
          <a:ln w="12700" cap="flat" cmpd="sng" algn="ctr">
            <a:noFill/>
            <a:prstDash val="solid"/>
            <a:miter lim="800000"/>
          </a:ln>
          <a:effectLst/>
        </p:spPr>
        <p:txBody>
          <a:bodyPr lIns="0" tIns="0" rIns="0" bIns="0" numCol="1" spcCol="252000" rtlCol="0" anchor="t"/>
          <a:lstStyle/>
          <a:p>
            <a:pPr marR="0" lvl="0" algn="just" defTabSz="914400" eaLnBrk="1" fontAlgn="auto" latinLnBrk="0" hangingPunct="1">
              <a:lnSpc>
                <a:spcPct val="120000"/>
              </a:lnSpc>
              <a:spcBef>
                <a:spcPts val="0"/>
              </a:spcBef>
              <a:spcAft>
                <a:spcPts val="0"/>
              </a:spcAft>
              <a:buClrTx/>
              <a:buSzTx/>
              <a:tabLst/>
              <a:defRPr/>
            </a:pPr>
            <a:r>
              <a:rPr kumimoji="1" lang="ja-JP" altLang="en-US" sz="700" kern="0" dirty="0">
                <a:solidFill>
                  <a:srgbClr val="000000"/>
                </a:solidFill>
                <a:latin typeface="+mn-ea"/>
              </a:rPr>
              <a:t>＊管理・更新一体マネジメント方式（レベル</a:t>
            </a:r>
            <a:r>
              <a:rPr kumimoji="1" lang="en-US" altLang="ja-JP" sz="700" kern="0" dirty="0">
                <a:solidFill>
                  <a:srgbClr val="000000"/>
                </a:solidFill>
                <a:latin typeface="+mn-ea"/>
              </a:rPr>
              <a:t>3.5</a:t>
            </a:r>
            <a:r>
              <a:rPr kumimoji="1" lang="ja-JP" altLang="en-US" sz="700" kern="0" dirty="0">
                <a:solidFill>
                  <a:srgbClr val="000000"/>
                </a:solidFill>
                <a:latin typeface="+mn-ea"/>
              </a:rPr>
              <a:t>）（後述）の更新実施型と更新支援型をいう。</a:t>
            </a:r>
            <a:endParaRPr kumimoji="1" lang="ja-JP" altLang="en-US" sz="800" kern="0" dirty="0">
              <a:solidFill>
                <a:srgbClr val="000000"/>
              </a:solidFill>
              <a:latin typeface="+mn-ea"/>
            </a:endParaRPr>
          </a:p>
        </p:txBody>
      </p:sp>
    </p:spTree>
    <p:extLst>
      <p:ext uri="{BB962C8B-B14F-4D97-AF65-F5344CB8AC3E}">
        <p14:creationId xmlns:p14="http://schemas.microsoft.com/office/powerpoint/2010/main" val="2701003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1EF4199-A554-CCE4-F0D2-7704D7446ADE}"/>
              </a:ext>
            </a:extLst>
          </p:cNvPr>
          <p:cNvGraphicFramePr>
            <a:graphicFrameLocks noChangeAspect="1"/>
          </p:cNvGraphicFramePr>
          <p:nvPr>
            <p:custDataLst>
              <p:tags r:id="rId1"/>
            </p:custDataLst>
          </p:nvPr>
        </p:nvGraphicFramePr>
        <p:xfrm>
          <a:off x="893" y="3025081"/>
          <a:ext cx="893" cy="893"/>
        </p:xfrm>
        <a:graphic>
          <a:graphicData uri="http://schemas.openxmlformats.org/presentationml/2006/ole">
            <mc:AlternateContent xmlns:mc="http://schemas.openxmlformats.org/markup-compatibility/2006">
              <mc:Choice xmlns:v="urn:schemas-microsoft-com:vml" Requires="v">
                <p:oleObj name="think-cell スライド" r:id="rId3" imgW="484" imgH="486" progId="TCLayout.ActiveDocument.1">
                  <p:embed/>
                </p:oleObj>
              </mc:Choice>
              <mc:Fallback>
                <p:oleObj name="think-cell スライド" r:id="rId3" imgW="484" imgH="486" progId="TCLayout.ActiveDocument.1">
                  <p:embed/>
                  <p:pic>
                    <p:nvPicPr>
                      <p:cNvPr id="5" name="think-cell data - do not delete" hidden="1">
                        <a:extLst>
                          <a:ext uri="{FF2B5EF4-FFF2-40B4-BE49-F238E27FC236}">
                            <a16:creationId xmlns:a16="http://schemas.microsoft.com/office/drawing/2014/main" id="{A1EF4199-A554-CCE4-F0D2-7704D7446ADE}"/>
                          </a:ext>
                        </a:extLst>
                      </p:cNvPr>
                      <p:cNvPicPr/>
                      <p:nvPr/>
                    </p:nvPicPr>
                    <p:blipFill>
                      <a:blip r:embed="rId4"/>
                      <a:stretch>
                        <a:fillRect/>
                      </a:stretch>
                    </p:blipFill>
                    <p:spPr>
                      <a:xfrm>
                        <a:off x="893" y="3025081"/>
                        <a:ext cx="893" cy="893"/>
                      </a:xfrm>
                      <a:prstGeom prst="rect">
                        <a:avLst/>
                      </a:prstGeom>
                    </p:spPr>
                  </p:pic>
                </p:oleObj>
              </mc:Fallback>
            </mc:AlternateContent>
          </a:graphicData>
        </a:graphic>
      </p:graphicFrame>
      <p:sp>
        <p:nvSpPr>
          <p:cNvPr id="25" name="正方形/長方形 24">
            <a:extLst>
              <a:ext uri="{FF2B5EF4-FFF2-40B4-BE49-F238E27FC236}">
                <a16:creationId xmlns:a16="http://schemas.microsoft.com/office/drawing/2014/main" id="{32FE94CB-91A2-8A37-B247-42B321B593C2}"/>
              </a:ext>
            </a:extLst>
          </p:cNvPr>
          <p:cNvSpPr/>
          <p:nvPr/>
        </p:nvSpPr>
        <p:spPr>
          <a:xfrm>
            <a:off x="584200" y="1145756"/>
            <a:ext cx="5689600" cy="515541"/>
          </a:xfrm>
          <a:prstGeom prst="rect">
            <a:avLst/>
          </a:prstGeom>
          <a:noFill/>
          <a:ln w="12700" cap="flat" cmpd="sng" algn="ctr">
            <a:noFill/>
            <a:prstDash val="solid"/>
            <a:miter lim="800000"/>
          </a:ln>
          <a:effectLst/>
        </p:spPr>
        <p:txBody>
          <a:bodyPr lIns="0" tIns="0" rIns="0" bIns="0" numCol="1" spcCol="252000" rtlCol="0" anchor="t"/>
          <a:lstStyle/>
          <a:p>
            <a:pPr marR="0" lvl="0" indent="88900" algn="just" defTabSz="914400" eaLnBrk="1" fontAlgn="auto" latinLnBrk="0" hangingPunct="1">
              <a:lnSpc>
                <a:spcPct val="120000"/>
              </a:lnSpc>
              <a:spcBef>
                <a:spcPts val="0"/>
              </a:spcBef>
              <a:spcAft>
                <a:spcPts val="0"/>
              </a:spcAft>
              <a:buClrTx/>
              <a:buSzTx/>
              <a:tabLst/>
              <a:defRPr/>
            </a:pPr>
            <a:r>
              <a:rPr kumimoji="1" lang="ja-JP" altLang="en-US" sz="900" dirty="0">
                <a:latin typeface="+mn-ea"/>
              </a:rPr>
              <a:t>民間事業者の様々な創意工夫、経営ノウハウ等が発揮できる点が、</a:t>
            </a:r>
            <a:r>
              <a:rPr kumimoji="1" lang="ja-JP" altLang="en-US" sz="900" kern="0" dirty="0">
                <a:solidFill>
                  <a:srgbClr val="000000"/>
                </a:solidFill>
                <a:latin typeface="+mn-ea"/>
              </a:rPr>
              <a:t>ウォーター</a:t>
            </a:r>
            <a:r>
              <a:rPr kumimoji="1" lang="en-US" altLang="ja-JP" sz="900" kern="0" dirty="0">
                <a:solidFill>
                  <a:srgbClr val="000000"/>
                </a:solidFill>
                <a:latin typeface="+mn-ea"/>
              </a:rPr>
              <a:t>PPP</a:t>
            </a:r>
            <a:r>
              <a:rPr kumimoji="1" lang="ja-JP" altLang="en-US" sz="900" kern="0" dirty="0">
                <a:solidFill>
                  <a:srgbClr val="000000"/>
                </a:solidFill>
                <a:latin typeface="+mn-ea"/>
              </a:rPr>
              <a:t>をはじめとする</a:t>
            </a:r>
            <a:r>
              <a:rPr kumimoji="1" lang="en-US" altLang="ja-JP" sz="900" kern="0" dirty="0">
                <a:solidFill>
                  <a:srgbClr val="000000"/>
                </a:solidFill>
                <a:latin typeface="+mn-ea"/>
              </a:rPr>
              <a:t>PPP/PFI</a:t>
            </a:r>
            <a:r>
              <a:rPr kumimoji="1" lang="ja-JP" altLang="en-US" sz="900" kern="0" dirty="0">
                <a:solidFill>
                  <a:srgbClr val="000000"/>
                </a:solidFill>
                <a:latin typeface="+mn-ea"/>
              </a:rPr>
              <a:t>の最大の特徴となっている。</a:t>
            </a:r>
            <a:r>
              <a:rPr kumimoji="1" lang="en-US" altLang="ja-JP" sz="900" dirty="0">
                <a:latin typeface="+mn-ea"/>
              </a:rPr>
              <a:t> </a:t>
            </a:r>
            <a:r>
              <a:rPr kumimoji="1" lang="ja-JP" altLang="en-US" sz="900" dirty="0">
                <a:latin typeface="+mn-ea"/>
              </a:rPr>
              <a:t>ウォーター</a:t>
            </a:r>
            <a:r>
              <a:rPr kumimoji="1" lang="en-US" altLang="ja-JP" sz="900" dirty="0">
                <a:latin typeface="+mn-ea"/>
              </a:rPr>
              <a:t>PPP</a:t>
            </a:r>
            <a:r>
              <a:rPr kumimoji="1" lang="ja-JP" altLang="en-US" sz="900" dirty="0">
                <a:latin typeface="+mn-ea"/>
              </a:rPr>
              <a:t>は、上下水道が抱える課題解決の一つの有効な手段であり、</a:t>
            </a:r>
            <a:r>
              <a:rPr kumimoji="1" lang="ja-JP" altLang="en-US" sz="900" kern="0" dirty="0">
                <a:solidFill>
                  <a:srgbClr val="000000"/>
                </a:solidFill>
                <a:latin typeface="+mn-ea"/>
              </a:rPr>
              <a:t>また、デジタルや脱炭素、広域化といった先進的な取組の実現にあたっても、その活用が期待される。</a:t>
            </a:r>
          </a:p>
        </p:txBody>
      </p:sp>
      <p:sp>
        <p:nvSpPr>
          <p:cNvPr id="26" name="テキスト ボックス 25">
            <a:extLst>
              <a:ext uri="{FF2B5EF4-FFF2-40B4-BE49-F238E27FC236}">
                <a16:creationId xmlns:a16="http://schemas.microsoft.com/office/drawing/2014/main" id="{E5932B4C-EDEC-1118-D96B-4BA53FC714FB}"/>
              </a:ext>
            </a:extLst>
          </p:cNvPr>
          <p:cNvSpPr txBox="1"/>
          <p:nvPr/>
        </p:nvSpPr>
        <p:spPr>
          <a:xfrm>
            <a:off x="755499" y="632627"/>
            <a:ext cx="5528048" cy="292388"/>
          </a:xfrm>
          <a:prstGeom prst="rect">
            <a:avLst/>
          </a:prstGeom>
          <a:noFill/>
        </p:spPr>
        <p:txBody>
          <a:bodyPr wrap="square" rIns="0">
            <a:spAutoFit/>
          </a:bodyPr>
          <a:lstStyle/>
          <a:p>
            <a:r>
              <a:rPr lang="ja-JP" altLang="en-US" sz="1300" b="1" spc="40" dirty="0">
                <a:solidFill>
                  <a:schemeClr val="accent1"/>
                </a:solidFill>
                <a:latin typeface="+mn-ea"/>
              </a:rPr>
              <a:t>ウォーター</a:t>
            </a:r>
            <a:r>
              <a:rPr lang="en-US" altLang="ja-JP" sz="1300" b="1" spc="40" dirty="0">
                <a:solidFill>
                  <a:schemeClr val="accent1"/>
                </a:solidFill>
                <a:latin typeface="+mn-ea"/>
              </a:rPr>
              <a:t>PPP</a:t>
            </a:r>
            <a:r>
              <a:rPr lang="ja-JP" altLang="en-US" sz="1300" b="1" spc="40" dirty="0">
                <a:solidFill>
                  <a:schemeClr val="accent1"/>
                </a:solidFill>
                <a:latin typeface="+mn-ea"/>
              </a:rPr>
              <a:t>の効果・メリット</a:t>
            </a:r>
          </a:p>
        </p:txBody>
      </p:sp>
      <p:grpSp>
        <p:nvGrpSpPr>
          <p:cNvPr id="27" name="グループ化 26">
            <a:extLst>
              <a:ext uri="{FF2B5EF4-FFF2-40B4-BE49-F238E27FC236}">
                <a16:creationId xmlns:a16="http://schemas.microsoft.com/office/drawing/2014/main" id="{2A8BB3E8-C392-7524-838C-E55B41F571E6}"/>
              </a:ext>
            </a:extLst>
          </p:cNvPr>
          <p:cNvGrpSpPr/>
          <p:nvPr/>
        </p:nvGrpSpPr>
        <p:grpSpPr>
          <a:xfrm>
            <a:off x="587096" y="595035"/>
            <a:ext cx="196978" cy="307777"/>
            <a:chOff x="588684" y="1892105"/>
            <a:chExt cx="196978" cy="307777"/>
          </a:xfrm>
        </p:grpSpPr>
        <p:pic>
          <p:nvPicPr>
            <p:cNvPr id="29" name="グラフィックス 28">
              <a:extLst>
                <a:ext uri="{FF2B5EF4-FFF2-40B4-BE49-F238E27FC236}">
                  <a16:creationId xmlns:a16="http://schemas.microsoft.com/office/drawing/2014/main" id="{7DB4BE28-354C-1125-FFE8-D87786750A9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8684" y="1892105"/>
              <a:ext cx="196978" cy="307777"/>
            </a:xfrm>
            <a:prstGeom prst="rect">
              <a:avLst/>
            </a:prstGeom>
          </p:spPr>
        </p:pic>
        <p:sp>
          <p:nvSpPr>
            <p:cNvPr id="31" name="テキスト ボックス 30">
              <a:extLst>
                <a:ext uri="{FF2B5EF4-FFF2-40B4-BE49-F238E27FC236}">
                  <a16:creationId xmlns:a16="http://schemas.microsoft.com/office/drawing/2014/main" id="{AAE1DC24-15F9-3994-3360-36FEC28AFB2A}"/>
                </a:ext>
              </a:extLst>
            </p:cNvPr>
            <p:cNvSpPr txBox="1"/>
            <p:nvPr/>
          </p:nvSpPr>
          <p:spPr>
            <a:xfrm>
              <a:off x="598431" y="1966303"/>
              <a:ext cx="177485" cy="200055"/>
            </a:xfrm>
            <a:prstGeom prst="rect">
              <a:avLst/>
            </a:prstGeom>
            <a:noFill/>
          </p:spPr>
          <p:txBody>
            <a:bodyPr wrap="square" tIns="0" bIns="0" rtlCol="0">
              <a:spAutoFit/>
            </a:bodyPr>
            <a:lstStyle/>
            <a:p>
              <a:pPr algn="ctr"/>
              <a:r>
                <a:rPr kumimoji="1" lang="en-US" altLang="ja-JP" sz="1300" b="1" dirty="0">
                  <a:solidFill>
                    <a:schemeClr val="bg1"/>
                  </a:solidFill>
                  <a:latin typeface="+mn-ea"/>
                </a:rPr>
                <a:t>5</a:t>
              </a:r>
              <a:endParaRPr kumimoji="1" lang="ja-JP" altLang="en-US" sz="1300" b="1" dirty="0">
                <a:solidFill>
                  <a:schemeClr val="bg1"/>
                </a:solidFill>
                <a:latin typeface="+mn-ea"/>
              </a:endParaRPr>
            </a:p>
          </p:txBody>
        </p:sp>
      </p:grpSp>
      <p:sp>
        <p:nvSpPr>
          <p:cNvPr id="2" name="テキスト ボックス 1">
            <a:extLst>
              <a:ext uri="{FF2B5EF4-FFF2-40B4-BE49-F238E27FC236}">
                <a16:creationId xmlns:a16="http://schemas.microsoft.com/office/drawing/2014/main" id="{24B936D5-7E28-8363-8F97-9B34197CB5D5}"/>
              </a:ext>
            </a:extLst>
          </p:cNvPr>
          <p:cNvSpPr txBox="1"/>
          <p:nvPr/>
        </p:nvSpPr>
        <p:spPr>
          <a:xfrm>
            <a:off x="6165850" y="9562456"/>
            <a:ext cx="495300" cy="215444"/>
          </a:xfrm>
          <a:prstGeom prst="rect">
            <a:avLst/>
          </a:prstGeom>
          <a:noFill/>
        </p:spPr>
        <p:txBody>
          <a:bodyPr wrap="square" rtlCol="0">
            <a:spAutoFit/>
          </a:bodyPr>
          <a:lstStyle/>
          <a:p>
            <a:pPr algn="ctr"/>
            <a:r>
              <a:rPr kumimoji="1" lang="en-US" altLang="ja-JP" sz="800" dirty="0">
                <a:solidFill>
                  <a:srgbClr val="0AA1DD"/>
                </a:solidFill>
                <a:latin typeface="+mn-ea"/>
              </a:rPr>
              <a:t>3/6</a:t>
            </a:r>
            <a:endParaRPr kumimoji="1" lang="ja-JP" altLang="en-US" sz="800" dirty="0">
              <a:solidFill>
                <a:srgbClr val="0AA1DD"/>
              </a:solidFill>
              <a:latin typeface="+mn-ea"/>
            </a:endParaRPr>
          </a:p>
        </p:txBody>
      </p:sp>
      <p:sp>
        <p:nvSpPr>
          <p:cNvPr id="464" name="正方形/長方形 463">
            <a:extLst>
              <a:ext uri="{FF2B5EF4-FFF2-40B4-BE49-F238E27FC236}">
                <a16:creationId xmlns:a16="http://schemas.microsoft.com/office/drawing/2014/main" id="{ECCEB229-DEB8-63E8-E6D4-7E9B743A6E93}"/>
              </a:ext>
            </a:extLst>
          </p:cNvPr>
          <p:cNvSpPr/>
          <p:nvPr/>
        </p:nvSpPr>
        <p:spPr>
          <a:xfrm>
            <a:off x="584200" y="7620161"/>
            <a:ext cx="5689561" cy="180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66" name="四角形: 角を丸くする 465">
            <a:extLst>
              <a:ext uri="{FF2B5EF4-FFF2-40B4-BE49-F238E27FC236}">
                <a16:creationId xmlns:a16="http://schemas.microsoft.com/office/drawing/2014/main" id="{B5675179-BD71-BCDE-B6F4-C93C8E0344E4}"/>
              </a:ext>
            </a:extLst>
          </p:cNvPr>
          <p:cNvSpPr/>
          <p:nvPr/>
        </p:nvSpPr>
        <p:spPr>
          <a:xfrm>
            <a:off x="596843" y="1866703"/>
            <a:ext cx="5672502" cy="251028"/>
          </a:xfrm>
          <a:prstGeom prst="roundRect">
            <a:avLst>
              <a:gd name="adj" fmla="val 50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mn-ea"/>
              </a:rPr>
              <a:t>課題への対応</a:t>
            </a:r>
          </a:p>
        </p:txBody>
      </p:sp>
      <p:sp>
        <p:nvSpPr>
          <p:cNvPr id="467" name="正方形/長方形 466">
            <a:extLst>
              <a:ext uri="{FF2B5EF4-FFF2-40B4-BE49-F238E27FC236}">
                <a16:creationId xmlns:a16="http://schemas.microsoft.com/office/drawing/2014/main" id="{4D860D06-5BA1-D858-2283-2125A1EFF1A7}"/>
              </a:ext>
            </a:extLst>
          </p:cNvPr>
          <p:cNvSpPr/>
          <p:nvPr/>
        </p:nvSpPr>
        <p:spPr>
          <a:xfrm>
            <a:off x="584200" y="3763500"/>
            <a:ext cx="5689561" cy="180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68" name="テキスト ボックス 467">
            <a:extLst>
              <a:ext uri="{FF2B5EF4-FFF2-40B4-BE49-F238E27FC236}">
                <a16:creationId xmlns:a16="http://schemas.microsoft.com/office/drawing/2014/main" id="{FD98D0FD-5564-6AFF-F8C1-43287DC51B87}"/>
              </a:ext>
            </a:extLst>
          </p:cNvPr>
          <p:cNvSpPr txBox="1"/>
          <p:nvPr/>
        </p:nvSpPr>
        <p:spPr>
          <a:xfrm>
            <a:off x="584201" y="4141551"/>
            <a:ext cx="3808464" cy="1316066"/>
          </a:xfrm>
          <a:prstGeom prst="rect">
            <a:avLst/>
          </a:prstGeom>
          <a:noFill/>
        </p:spPr>
        <p:txBody>
          <a:bodyPr wrap="square" rtlCol="0">
            <a:spAutoFit/>
          </a:bodyPr>
          <a:lstStyle/>
          <a:p>
            <a:pPr marL="144000" indent="-144000" algn="just">
              <a:lnSpc>
                <a:spcPct val="110000"/>
              </a:lnSpc>
              <a:spcAft>
                <a:spcPts val="600"/>
              </a:spcAft>
              <a:buClr>
                <a:schemeClr val="accent5"/>
              </a:buClr>
              <a:buSzPct val="70000"/>
              <a:buFont typeface="Wingdings" panose="05000000000000000000" pitchFamily="2" charset="2"/>
              <a:buChar char="l"/>
            </a:pPr>
            <a:r>
              <a:rPr kumimoji="1" lang="ja-JP" altLang="en-US" sz="800" dirty="0">
                <a:latin typeface="+mn-ea"/>
              </a:rPr>
              <a:t>神奈川県三浦市は、</a:t>
            </a:r>
            <a:r>
              <a:rPr kumimoji="1" lang="en-US" altLang="ja-JP" sz="800" dirty="0">
                <a:latin typeface="+mn-ea"/>
              </a:rPr>
              <a:t>2023</a:t>
            </a:r>
            <a:r>
              <a:rPr kumimoji="1" lang="ja-JP" altLang="en-US" sz="800" dirty="0">
                <a:latin typeface="+mn-ea"/>
              </a:rPr>
              <a:t>年度から公共下水道事業の運営においてコンセッション方式を導入した。</a:t>
            </a:r>
            <a:endParaRPr kumimoji="1" lang="en-US" altLang="ja-JP" sz="800" dirty="0">
              <a:latin typeface="+mn-ea"/>
            </a:endParaRPr>
          </a:p>
          <a:p>
            <a:pPr marL="144000" indent="-144000" algn="just">
              <a:lnSpc>
                <a:spcPct val="110000"/>
              </a:lnSpc>
              <a:spcAft>
                <a:spcPts val="600"/>
              </a:spcAft>
              <a:buClr>
                <a:schemeClr val="accent5"/>
              </a:buClr>
              <a:buSzPct val="70000"/>
              <a:buFont typeface="Wingdings" panose="05000000000000000000" pitchFamily="2" charset="2"/>
              <a:buChar char="l"/>
            </a:pPr>
            <a:r>
              <a:rPr kumimoji="1" lang="ja-JP" altLang="en-US" sz="800" dirty="0">
                <a:latin typeface="+mn-ea"/>
              </a:rPr>
              <a:t>施設の老朽化に伴う点検、更新需要の増大や人口減少による収入の減少、職員不足、一般会計繰入金の抑制といった課題を抱えていた。</a:t>
            </a:r>
            <a:endParaRPr kumimoji="1" lang="en-US" altLang="ja-JP" sz="800" dirty="0">
              <a:latin typeface="+mn-ea"/>
            </a:endParaRPr>
          </a:p>
          <a:p>
            <a:pPr marL="144000" indent="-144000" algn="just">
              <a:lnSpc>
                <a:spcPct val="110000"/>
              </a:lnSpc>
              <a:spcAft>
                <a:spcPts val="600"/>
              </a:spcAft>
              <a:buClr>
                <a:schemeClr val="accent5"/>
              </a:buClr>
              <a:buSzPct val="70000"/>
              <a:buFont typeface="Wingdings" panose="05000000000000000000" pitchFamily="2" charset="2"/>
              <a:buChar char="l"/>
            </a:pPr>
            <a:r>
              <a:rPr kumimoji="1" lang="ja-JP" altLang="en-US" sz="800" dirty="0">
                <a:latin typeface="+mn-ea"/>
              </a:rPr>
              <a:t>これらの課題について、コンセッション方式の導入及び運営権者の創意工夫によって、データに基づく運営が実施され、最適な運転管理及び施設・管路等の点検・修繕、実情に見合った設備のダウンサイジング、ライフサイクルコストの縮減等の実現を進めており、課題の改善が期待されている。</a:t>
            </a:r>
            <a:endParaRPr kumimoji="1" lang="en-US" altLang="ja-JP" sz="800" dirty="0">
              <a:latin typeface="+mn-ea"/>
            </a:endParaRPr>
          </a:p>
        </p:txBody>
      </p:sp>
      <p:sp>
        <p:nvSpPr>
          <p:cNvPr id="470" name="テキスト ボックス 469">
            <a:extLst>
              <a:ext uri="{FF2B5EF4-FFF2-40B4-BE49-F238E27FC236}">
                <a16:creationId xmlns:a16="http://schemas.microsoft.com/office/drawing/2014/main" id="{F07BE8CC-77BB-B0F3-8286-E131BBD74E53}"/>
              </a:ext>
            </a:extLst>
          </p:cNvPr>
          <p:cNvSpPr txBox="1"/>
          <p:nvPr/>
        </p:nvSpPr>
        <p:spPr>
          <a:xfrm>
            <a:off x="4601177" y="5290713"/>
            <a:ext cx="1494680" cy="184666"/>
          </a:xfrm>
          <a:prstGeom prst="rect">
            <a:avLst/>
          </a:prstGeom>
          <a:noFill/>
        </p:spPr>
        <p:txBody>
          <a:bodyPr wrap="square" lIns="0" rIns="0" rtlCol="0">
            <a:spAutoFit/>
          </a:bodyPr>
          <a:lstStyle/>
          <a:p>
            <a:pPr algn="ctr"/>
            <a:r>
              <a:rPr kumimoji="1" lang="ja-JP" altLang="en-US" sz="600" dirty="0">
                <a:latin typeface="+mn-ea"/>
              </a:rPr>
              <a:t>データに基づく運営イメージ</a:t>
            </a:r>
          </a:p>
        </p:txBody>
      </p:sp>
      <p:sp>
        <p:nvSpPr>
          <p:cNvPr id="471" name="フリーフォーム: 図形 470">
            <a:extLst>
              <a:ext uri="{FF2B5EF4-FFF2-40B4-BE49-F238E27FC236}">
                <a16:creationId xmlns:a16="http://schemas.microsoft.com/office/drawing/2014/main" id="{4E831967-B25D-3B02-FCFC-C1364FEF23CE}"/>
              </a:ext>
            </a:extLst>
          </p:cNvPr>
          <p:cNvSpPr/>
          <p:nvPr/>
        </p:nvSpPr>
        <p:spPr>
          <a:xfrm>
            <a:off x="584200" y="3651508"/>
            <a:ext cx="906732" cy="213434"/>
          </a:xfrm>
          <a:custGeom>
            <a:avLst/>
            <a:gdLst>
              <a:gd name="connsiteX0" fmla="*/ 0 w 906732"/>
              <a:gd name="connsiteY0" fmla="*/ 0 h 213434"/>
              <a:gd name="connsiteX1" fmla="*/ 800015 w 906732"/>
              <a:gd name="connsiteY1" fmla="*/ 0 h 213434"/>
              <a:gd name="connsiteX2" fmla="*/ 906732 w 906732"/>
              <a:gd name="connsiteY2" fmla="*/ 106717 h 213434"/>
              <a:gd name="connsiteX3" fmla="*/ 906731 w 906732"/>
              <a:gd name="connsiteY3" fmla="*/ 106717 h 213434"/>
              <a:gd name="connsiteX4" fmla="*/ 800014 w 906732"/>
              <a:gd name="connsiteY4" fmla="*/ 213434 h 213434"/>
              <a:gd name="connsiteX5" fmla="*/ 0 w 906732"/>
              <a:gd name="connsiteY5" fmla="*/ 213434 h 213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6732" h="213434">
                <a:moveTo>
                  <a:pt x="0" y="0"/>
                </a:moveTo>
                <a:lnTo>
                  <a:pt x="800015" y="0"/>
                </a:lnTo>
                <a:cubicBezTo>
                  <a:pt x="858953" y="0"/>
                  <a:pt x="906732" y="47779"/>
                  <a:pt x="906732" y="106717"/>
                </a:cubicBezTo>
                <a:lnTo>
                  <a:pt x="906731" y="106717"/>
                </a:lnTo>
                <a:cubicBezTo>
                  <a:pt x="906731" y="165655"/>
                  <a:pt x="858952" y="213434"/>
                  <a:pt x="800014" y="213434"/>
                </a:cubicBezTo>
                <a:lnTo>
                  <a:pt x="0" y="21343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r"/>
            <a:r>
              <a:rPr kumimoji="1" lang="en-US" altLang="ja-JP" sz="1000" b="1" dirty="0">
                <a:solidFill>
                  <a:schemeClr val="bg1"/>
                </a:solidFill>
                <a:latin typeface="+mn-ea"/>
              </a:rPr>
              <a:t>Pick UP</a:t>
            </a:r>
            <a:r>
              <a:rPr kumimoji="1" lang="ja-JP" altLang="en-US" sz="1000" b="1" dirty="0">
                <a:solidFill>
                  <a:schemeClr val="bg1"/>
                </a:solidFill>
                <a:latin typeface="+mn-ea"/>
              </a:rPr>
              <a:t>！</a:t>
            </a:r>
            <a:endParaRPr kumimoji="1" lang="en-US" altLang="ja-JP" sz="1000" b="1" dirty="0">
              <a:solidFill>
                <a:schemeClr val="bg1"/>
              </a:solidFill>
              <a:latin typeface="+mn-ea"/>
            </a:endParaRPr>
          </a:p>
        </p:txBody>
      </p:sp>
      <p:sp>
        <p:nvSpPr>
          <p:cNvPr id="472" name="テキスト ボックス 471">
            <a:extLst>
              <a:ext uri="{FF2B5EF4-FFF2-40B4-BE49-F238E27FC236}">
                <a16:creationId xmlns:a16="http://schemas.microsoft.com/office/drawing/2014/main" id="{5A9AA372-C457-ACDC-6B38-9074BEAFDA49}"/>
              </a:ext>
            </a:extLst>
          </p:cNvPr>
          <p:cNvSpPr txBox="1"/>
          <p:nvPr/>
        </p:nvSpPr>
        <p:spPr>
          <a:xfrm>
            <a:off x="584199" y="8030152"/>
            <a:ext cx="3783722" cy="1045223"/>
          </a:xfrm>
          <a:prstGeom prst="rect">
            <a:avLst/>
          </a:prstGeom>
          <a:noFill/>
        </p:spPr>
        <p:txBody>
          <a:bodyPr wrap="square" rtlCol="0">
            <a:spAutoFit/>
          </a:bodyPr>
          <a:lstStyle/>
          <a:p>
            <a:pPr marL="144000" indent="-144000" algn="just">
              <a:lnSpc>
                <a:spcPct val="110000"/>
              </a:lnSpc>
              <a:spcAft>
                <a:spcPts val="600"/>
              </a:spcAft>
              <a:buClr>
                <a:schemeClr val="accent5"/>
              </a:buClr>
              <a:buSzPct val="70000"/>
              <a:buFont typeface="Wingdings" panose="05000000000000000000" pitchFamily="2" charset="2"/>
              <a:buChar char="l"/>
            </a:pPr>
            <a:r>
              <a:rPr kumimoji="1" lang="ja-JP" altLang="en-US" sz="800" dirty="0">
                <a:latin typeface="+mn-ea"/>
              </a:rPr>
              <a:t>宮城県は、</a:t>
            </a:r>
            <a:r>
              <a:rPr kumimoji="1" lang="en-US" altLang="ja-JP" sz="800" dirty="0">
                <a:latin typeface="+mn-ea"/>
              </a:rPr>
              <a:t>2022</a:t>
            </a:r>
            <a:r>
              <a:rPr kumimoji="1" lang="ja-JP" altLang="en-US" sz="800" dirty="0">
                <a:latin typeface="+mn-ea"/>
              </a:rPr>
              <a:t>年度から水道用水供給事業、</a:t>
            </a:r>
            <a:r>
              <a:rPr kumimoji="1" lang="ja-JP" altLang="en-US" sz="800" dirty="0">
                <a:latin typeface="Meiryo UI" panose="020B0604030504040204" pitchFamily="50" charset="-128"/>
                <a:ea typeface="Meiryo UI" panose="020B0604030504040204" pitchFamily="50" charset="-128"/>
              </a:rPr>
              <a:t>工業用水道事業、流域下水道事業を一体的に管理運営するみやぎ型管理運営方式</a:t>
            </a:r>
            <a:r>
              <a:rPr kumimoji="1" lang="ja-JP" altLang="en-US" sz="800" dirty="0">
                <a:latin typeface="+mn-ea"/>
              </a:rPr>
              <a:t>（コンセッション方式）を開始した。</a:t>
            </a:r>
          </a:p>
          <a:p>
            <a:pPr marL="144000" indent="-144000" algn="just">
              <a:lnSpc>
                <a:spcPct val="110000"/>
              </a:lnSpc>
              <a:spcAft>
                <a:spcPts val="600"/>
              </a:spcAft>
              <a:buClr>
                <a:schemeClr val="accent5"/>
              </a:buClr>
              <a:buSzPct val="70000"/>
              <a:buFont typeface="Wingdings" panose="05000000000000000000" pitchFamily="2" charset="2"/>
              <a:buChar char="l"/>
            </a:pPr>
            <a:r>
              <a:rPr kumimoji="1" lang="ja-JP" altLang="en-US" sz="800" dirty="0">
                <a:latin typeface="+mn-ea"/>
              </a:rPr>
              <a:t>運営権者の取組みとして、統合型広域監視制御システムやデジタル技術を活用したモニタリングなど、</a:t>
            </a:r>
            <a:r>
              <a:rPr kumimoji="1" lang="en-US" altLang="ja-JP" sz="800" dirty="0">
                <a:latin typeface="+mn-ea"/>
              </a:rPr>
              <a:t>ICT</a:t>
            </a:r>
            <a:r>
              <a:rPr kumimoji="1" lang="ja-JP" altLang="en-US" sz="800" dirty="0">
                <a:latin typeface="+mn-ea"/>
              </a:rPr>
              <a:t>の導入が進められている。</a:t>
            </a:r>
            <a:endParaRPr kumimoji="1" lang="en-US" altLang="ja-JP" sz="800" dirty="0">
              <a:latin typeface="+mn-ea"/>
            </a:endParaRPr>
          </a:p>
          <a:p>
            <a:pPr marL="144000" indent="-144000" algn="just">
              <a:lnSpc>
                <a:spcPct val="110000"/>
              </a:lnSpc>
              <a:spcAft>
                <a:spcPts val="600"/>
              </a:spcAft>
              <a:buClr>
                <a:schemeClr val="accent5"/>
              </a:buClr>
              <a:buSzPct val="70000"/>
              <a:buFont typeface="Wingdings" panose="05000000000000000000" pitchFamily="2" charset="2"/>
              <a:buChar char="l"/>
            </a:pPr>
            <a:r>
              <a:rPr kumimoji="1" lang="ja-JP" altLang="en-US" sz="800" dirty="0">
                <a:latin typeface="+mn-ea"/>
              </a:rPr>
              <a:t>このような取組みにより、運転管理業務の効率化や遠隔地からのリアルタイム監視の実現による異常の早期発見等、民間の創意工夫が発揮されている。</a:t>
            </a:r>
          </a:p>
        </p:txBody>
      </p:sp>
      <p:sp>
        <p:nvSpPr>
          <p:cNvPr id="473" name="テキスト ボックス 472">
            <a:extLst>
              <a:ext uri="{FF2B5EF4-FFF2-40B4-BE49-F238E27FC236}">
                <a16:creationId xmlns:a16="http://schemas.microsoft.com/office/drawing/2014/main" id="{A5219846-5DA0-70AD-85B1-14E8967ADBC3}"/>
              </a:ext>
            </a:extLst>
          </p:cNvPr>
          <p:cNvSpPr txBox="1"/>
          <p:nvPr/>
        </p:nvSpPr>
        <p:spPr>
          <a:xfrm>
            <a:off x="4545724" y="9084475"/>
            <a:ext cx="1565822" cy="184666"/>
          </a:xfrm>
          <a:prstGeom prst="rect">
            <a:avLst/>
          </a:prstGeom>
          <a:noFill/>
        </p:spPr>
        <p:txBody>
          <a:bodyPr wrap="square" lIns="0" rIns="0" rtlCol="0">
            <a:spAutoFit/>
          </a:bodyPr>
          <a:lstStyle/>
          <a:p>
            <a:pPr algn="ctr"/>
            <a:r>
              <a:rPr kumimoji="1" lang="ja-JP" altLang="en-US" sz="600" dirty="0">
                <a:latin typeface="+mn-ea"/>
              </a:rPr>
              <a:t>統合型広域監視制御システムの概要</a:t>
            </a:r>
          </a:p>
        </p:txBody>
      </p:sp>
      <p:sp>
        <p:nvSpPr>
          <p:cNvPr id="474" name="フリーフォーム: 図形 473">
            <a:extLst>
              <a:ext uri="{FF2B5EF4-FFF2-40B4-BE49-F238E27FC236}">
                <a16:creationId xmlns:a16="http://schemas.microsoft.com/office/drawing/2014/main" id="{A6E293E1-3A5B-CFFF-F06C-B75AABA2D508}"/>
              </a:ext>
            </a:extLst>
          </p:cNvPr>
          <p:cNvSpPr/>
          <p:nvPr/>
        </p:nvSpPr>
        <p:spPr>
          <a:xfrm>
            <a:off x="584200" y="7521989"/>
            <a:ext cx="906732" cy="213434"/>
          </a:xfrm>
          <a:custGeom>
            <a:avLst/>
            <a:gdLst>
              <a:gd name="connsiteX0" fmla="*/ 0 w 906732"/>
              <a:gd name="connsiteY0" fmla="*/ 0 h 213434"/>
              <a:gd name="connsiteX1" fmla="*/ 800015 w 906732"/>
              <a:gd name="connsiteY1" fmla="*/ 0 h 213434"/>
              <a:gd name="connsiteX2" fmla="*/ 906732 w 906732"/>
              <a:gd name="connsiteY2" fmla="*/ 106717 h 213434"/>
              <a:gd name="connsiteX3" fmla="*/ 906731 w 906732"/>
              <a:gd name="connsiteY3" fmla="*/ 106717 h 213434"/>
              <a:gd name="connsiteX4" fmla="*/ 800014 w 906732"/>
              <a:gd name="connsiteY4" fmla="*/ 213434 h 213434"/>
              <a:gd name="connsiteX5" fmla="*/ 0 w 906732"/>
              <a:gd name="connsiteY5" fmla="*/ 213434 h 213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6732" h="213434">
                <a:moveTo>
                  <a:pt x="0" y="0"/>
                </a:moveTo>
                <a:lnTo>
                  <a:pt x="800015" y="0"/>
                </a:lnTo>
                <a:cubicBezTo>
                  <a:pt x="858953" y="0"/>
                  <a:pt x="906732" y="47779"/>
                  <a:pt x="906732" y="106717"/>
                </a:cubicBezTo>
                <a:lnTo>
                  <a:pt x="906731" y="106717"/>
                </a:lnTo>
                <a:cubicBezTo>
                  <a:pt x="906731" y="165655"/>
                  <a:pt x="858952" y="213434"/>
                  <a:pt x="800014" y="213434"/>
                </a:cubicBezTo>
                <a:lnTo>
                  <a:pt x="0" y="21343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r"/>
            <a:r>
              <a:rPr kumimoji="1" lang="en-US" altLang="ja-JP" sz="1000" b="1" dirty="0">
                <a:solidFill>
                  <a:schemeClr val="bg1"/>
                </a:solidFill>
                <a:latin typeface="+mn-ea"/>
              </a:rPr>
              <a:t>Pick UP</a:t>
            </a:r>
            <a:r>
              <a:rPr kumimoji="1" lang="ja-JP" altLang="en-US" sz="1000" b="1" dirty="0">
                <a:solidFill>
                  <a:schemeClr val="bg1"/>
                </a:solidFill>
                <a:latin typeface="+mn-ea"/>
              </a:rPr>
              <a:t>！</a:t>
            </a:r>
            <a:endParaRPr kumimoji="1" lang="en-US" altLang="ja-JP" sz="1000" b="1" dirty="0">
              <a:solidFill>
                <a:schemeClr val="bg1"/>
              </a:solidFill>
              <a:latin typeface="+mn-ea"/>
            </a:endParaRPr>
          </a:p>
        </p:txBody>
      </p:sp>
      <p:sp>
        <p:nvSpPr>
          <p:cNvPr id="478" name="四角形: 角を丸くする 477">
            <a:extLst>
              <a:ext uri="{FF2B5EF4-FFF2-40B4-BE49-F238E27FC236}">
                <a16:creationId xmlns:a16="http://schemas.microsoft.com/office/drawing/2014/main" id="{63F951E6-679E-9CD0-818E-93FF4030F7BF}"/>
              </a:ext>
            </a:extLst>
          </p:cNvPr>
          <p:cNvSpPr/>
          <p:nvPr/>
        </p:nvSpPr>
        <p:spPr>
          <a:xfrm>
            <a:off x="596843" y="5970842"/>
            <a:ext cx="5672502" cy="25102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mn-ea"/>
              </a:rPr>
              <a:t>先進的な取組み</a:t>
            </a:r>
          </a:p>
        </p:txBody>
      </p:sp>
      <p:grpSp>
        <p:nvGrpSpPr>
          <p:cNvPr id="494" name="グループ化 493">
            <a:extLst>
              <a:ext uri="{FF2B5EF4-FFF2-40B4-BE49-F238E27FC236}">
                <a16:creationId xmlns:a16="http://schemas.microsoft.com/office/drawing/2014/main" id="{28C37945-6062-083E-5BC3-5B97CFA60288}"/>
              </a:ext>
            </a:extLst>
          </p:cNvPr>
          <p:cNvGrpSpPr/>
          <p:nvPr/>
        </p:nvGrpSpPr>
        <p:grpSpPr>
          <a:xfrm>
            <a:off x="584199" y="2214356"/>
            <a:ext cx="1800000" cy="1200514"/>
            <a:chOff x="584199" y="2367933"/>
            <a:chExt cx="1800000" cy="1200514"/>
          </a:xfrm>
        </p:grpSpPr>
        <p:sp>
          <p:nvSpPr>
            <p:cNvPr id="475" name="テキスト ボックス 474">
              <a:extLst>
                <a:ext uri="{FF2B5EF4-FFF2-40B4-BE49-F238E27FC236}">
                  <a16:creationId xmlns:a16="http://schemas.microsoft.com/office/drawing/2014/main" id="{8CE855CF-21D7-7220-DBF2-129945A0758F}"/>
                </a:ext>
              </a:extLst>
            </p:cNvPr>
            <p:cNvSpPr txBox="1"/>
            <p:nvPr/>
          </p:nvSpPr>
          <p:spPr>
            <a:xfrm>
              <a:off x="830691" y="2367933"/>
              <a:ext cx="1361221" cy="286494"/>
            </a:xfrm>
            <a:prstGeom prst="roundRect">
              <a:avLst>
                <a:gd name="adj" fmla="val 0"/>
              </a:avLst>
            </a:prstGeom>
            <a:noFill/>
          </p:spPr>
          <p:txBody>
            <a:bodyPr wrap="square" lIns="0" tIns="36000" rIns="0" bIns="36000" anchor="ctr">
              <a:noAutofit/>
            </a:bodyPr>
            <a:lstStyle/>
            <a:p>
              <a:pPr marL="0" marR="0" lvl="0" indent="0" algn="ctr" defTabSz="685800" rtl="0" eaLnBrk="1" fontAlgn="auto" latinLnBrk="0" hangingPunct="1">
                <a:lnSpc>
                  <a:spcPct val="11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accent1"/>
                  </a:solidFill>
                  <a:effectLst/>
                  <a:uLnTx/>
                  <a:uFillTx/>
                  <a:latin typeface="+mn-ea"/>
                  <a:cs typeface="+mn-cs"/>
                </a:rPr>
                <a:t>体制補完・技術承継</a:t>
              </a:r>
            </a:p>
          </p:txBody>
        </p:sp>
        <p:sp>
          <p:nvSpPr>
            <p:cNvPr id="479" name="テキスト ボックス 478">
              <a:extLst>
                <a:ext uri="{FF2B5EF4-FFF2-40B4-BE49-F238E27FC236}">
                  <a16:creationId xmlns:a16="http://schemas.microsoft.com/office/drawing/2014/main" id="{9ED04831-CE67-5A45-721C-23E7E26293EF}"/>
                </a:ext>
              </a:extLst>
            </p:cNvPr>
            <p:cNvSpPr txBox="1"/>
            <p:nvPr/>
          </p:nvSpPr>
          <p:spPr>
            <a:xfrm>
              <a:off x="584199" y="2627164"/>
              <a:ext cx="1800000" cy="941283"/>
            </a:xfrm>
            <a:prstGeom prst="rect">
              <a:avLst/>
            </a:prstGeom>
            <a:noFill/>
          </p:spPr>
          <p:txBody>
            <a:bodyPr wrap="square" lIns="72000" rIns="72000">
              <a:spAutoFit/>
            </a:bodyPr>
            <a:lstStyle/>
            <a:p>
              <a:pPr marL="90000" marR="0" lvl="0" indent="0" algn="just" defTabSz="685800" rtl="0" eaLnBrk="1" fontAlgn="auto" latinLnBrk="0" hangingPunct="1">
                <a:lnSpc>
                  <a:spcPct val="110000"/>
                </a:lnSpc>
                <a:spcBef>
                  <a:spcPts val="0"/>
                </a:spcBef>
                <a:spcAft>
                  <a:spcPts val="0"/>
                </a:spcAft>
                <a:buClrTx/>
                <a:buSzTx/>
                <a:buFontTx/>
                <a:buNone/>
                <a:tabLst/>
                <a:defRPr/>
              </a:pPr>
              <a:r>
                <a:rPr kumimoji="1" lang="en-US" altLang="ja-JP" sz="850" b="0" i="0" u="none" strike="noStrike" kern="1200" cap="none" spc="0" normalizeH="0" baseline="0" noProof="0" dirty="0">
                  <a:ln>
                    <a:noFill/>
                  </a:ln>
                  <a:solidFill>
                    <a:prstClr val="black"/>
                  </a:solidFill>
                  <a:effectLst/>
                  <a:uLnTx/>
                  <a:uFillTx/>
                  <a:latin typeface="+mn-ea"/>
                  <a:cs typeface="+mn-cs"/>
                </a:rPr>
                <a:t>PPP/PFI</a:t>
              </a:r>
              <a:r>
                <a:rPr kumimoji="1" lang="ja-JP" altLang="en-US" sz="850" b="0" i="0" u="none" strike="noStrike" kern="1200" cap="none" spc="0" normalizeH="0" baseline="0" noProof="0" dirty="0">
                  <a:ln>
                    <a:noFill/>
                  </a:ln>
                  <a:solidFill>
                    <a:prstClr val="black"/>
                  </a:solidFill>
                  <a:effectLst/>
                  <a:uLnTx/>
                  <a:uFillTx/>
                  <a:latin typeface="+mn-ea"/>
                  <a:cs typeface="+mn-cs"/>
                </a:rPr>
                <a:t>手法によって地方公共団体職員の負荷が軽減され、地方公共団体が人材を当てる業務を取捨選択することが可能となる。また、モニタリングを通じて、技術職員が効率的に技術力を維持することができる。</a:t>
              </a:r>
            </a:p>
          </p:txBody>
        </p:sp>
      </p:grpSp>
      <p:grpSp>
        <p:nvGrpSpPr>
          <p:cNvPr id="495" name="グループ化 494">
            <a:extLst>
              <a:ext uri="{FF2B5EF4-FFF2-40B4-BE49-F238E27FC236}">
                <a16:creationId xmlns:a16="http://schemas.microsoft.com/office/drawing/2014/main" id="{2990B09F-4ED6-7E2F-0213-04D49BC9EE40}"/>
              </a:ext>
            </a:extLst>
          </p:cNvPr>
          <p:cNvGrpSpPr/>
          <p:nvPr/>
        </p:nvGrpSpPr>
        <p:grpSpPr>
          <a:xfrm>
            <a:off x="2525949" y="2214356"/>
            <a:ext cx="1800000" cy="1200514"/>
            <a:chOff x="2497131" y="2367933"/>
            <a:chExt cx="1800000" cy="1200514"/>
          </a:xfrm>
        </p:grpSpPr>
        <p:sp>
          <p:nvSpPr>
            <p:cNvPr id="476" name="テキスト ボックス 475">
              <a:extLst>
                <a:ext uri="{FF2B5EF4-FFF2-40B4-BE49-F238E27FC236}">
                  <a16:creationId xmlns:a16="http://schemas.microsoft.com/office/drawing/2014/main" id="{D1131B92-B18F-D531-C0C8-E5C9F5EA5FC3}"/>
                </a:ext>
              </a:extLst>
            </p:cNvPr>
            <p:cNvSpPr txBox="1"/>
            <p:nvPr/>
          </p:nvSpPr>
          <p:spPr>
            <a:xfrm>
              <a:off x="2750931" y="2367933"/>
              <a:ext cx="1361221" cy="286494"/>
            </a:xfrm>
            <a:prstGeom prst="roundRect">
              <a:avLst>
                <a:gd name="adj" fmla="val 0"/>
              </a:avLst>
            </a:prstGeom>
            <a:noFill/>
          </p:spPr>
          <p:txBody>
            <a:bodyPr wrap="square" lIns="0" tIns="36000" rIns="0" bIns="36000" anchor="ctr">
              <a:noAutofit/>
            </a:bodyPr>
            <a:lstStyle/>
            <a:p>
              <a:pPr marL="0" marR="0" lvl="0" indent="0" algn="ctr" defTabSz="685800" rtl="0" eaLnBrk="1" fontAlgn="auto" latinLnBrk="0" hangingPunct="1">
                <a:lnSpc>
                  <a:spcPct val="110000"/>
                </a:lnSpc>
                <a:spcBef>
                  <a:spcPts val="0"/>
                </a:spcBef>
                <a:spcAft>
                  <a:spcPts val="0"/>
                </a:spcAft>
                <a:buClrTx/>
                <a:buSzTx/>
                <a:buFontTx/>
                <a:buNone/>
                <a:tabLst/>
                <a:defRPr/>
              </a:pPr>
              <a:r>
                <a:rPr kumimoji="1" lang="zh-TW" altLang="en-US" sz="1050" b="1" i="0" u="none" strike="noStrike" kern="1200" cap="none" spc="0" normalizeH="0" baseline="0" noProof="0" dirty="0">
                  <a:ln>
                    <a:noFill/>
                  </a:ln>
                  <a:solidFill>
                    <a:schemeClr val="accent1"/>
                  </a:solidFill>
                  <a:effectLst/>
                  <a:uLnTx/>
                  <a:uFillTx/>
                  <a:latin typeface="+mn-ea"/>
                  <a:cs typeface="+mn-cs"/>
                </a:rPr>
                <a:t>施設</a:t>
              </a:r>
              <a:r>
                <a:rPr kumimoji="1" lang="ja-JP" altLang="en-US" sz="1050" b="1" i="0" u="none" strike="noStrike" kern="1200" cap="none" spc="0" normalizeH="0" baseline="0" noProof="0" dirty="0">
                  <a:ln>
                    <a:noFill/>
                  </a:ln>
                  <a:solidFill>
                    <a:schemeClr val="accent1"/>
                  </a:solidFill>
                  <a:effectLst/>
                  <a:uLnTx/>
                  <a:uFillTx/>
                  <a:latin typeface="+mn-ea"/>
                  <a:cs typeface="+mn-cs"/>
                </a:rPr>
                <a:t>の</a:t>
              </a:r>
              <a:r>
                <a:rPr kumimoji="1" lang="zh-TW" altLang="en-US" sz="1050" b="1" i="0" u="none" strike="noStrike" kern="1200" cap="none" spc="0" normalizeH="0" baseline="0" noProof="0" dirty="0">
                  <a:ln>
                    <a:noFill/>
                  </a:ln>
                  <a:solidFill>
                    <a:schemeClr val="accent1"/>
                  </a:solidFill>
                  <a:effectLst/>
                  <a:uLnTx/>
                  <a:uFillTx/>
                  <a:latin typeface="+mn-ea"/>
                  <a:cs typeface="+mn-cs"/>
                </a:rPr>
                <a:t>老朽化対策</a:t>
              </a:r>
            </a:p>
          </p:txBody>
        </p:sp>
        <p:sp>
          <p:nvSpPr>
            <p:cNvPr id="480" name="テキスト ボックス 479">
              <a:extLst>
                <a:ext uri="{FF2B5EF4-FFF2-40B4-BE49-F238E27FC236}">
                  <a16:creationId xmlns:a16="http://schemas.microsoft.com/office/drawing/2014/main" id="{6A8ACA5A-8E60-7680-2206-0707B6C7467B}"/>
                </a:ext>
              </a:extLst>
            </p:cNvPr>
            <p:cNvSpPr txBox="1"/>
            <p:nvPr/>
          </p:nvSpPr>
          <p:spPr>
            <a:xfrm>
              <a:off x="2497131" y="2627164"/>
              <a:ext cx="1800000" cy="941283"/>
            </a:xfrm>
            <a:prstGeom prst="rect">
              <a:avLst/>
            </a:prstGeom>
            <a:noFill/>
          </p:spPr>
          <p:txBody>
            <a:bodyPr wrap="square" lIns="72000" rIns="72000">
              <a:spAutoFit/>
            </a:bodyPr>
            <a:lstStyle/>
            <a:p>
              <a:pPr marL="90000" marR="0" lvl="0" indent="0" algn="just" defTabSz="685800" rtl="0" eaLnBrk="1" fontAlgn="auto" latinLnBrk="0" hangingPunct="1">
                <a:lnSpc>
                  <a:spcPct val="110000"/>
                </a:lnSpc>
                <a:spcBef>
                  <a:spcPts val="0"/>
                </a:spcBef>
                <a:spcAft>
                  <a:spcPts val="0"/>
                </a:spcAft>
                <a:buClrTx/>
                <a:buSzTx/>
                <a:buFontTx/>
                <a:buNone/>
                <a:tabLst/>
                <a:defRPr/>
              </a:pPr>
              <a:r>
                <a:rPr kumimoji="1" lang="ja-JP" altLang="en-US" sz="850" b="0" i="0" u="none" strike="noStrike" kern="1200" cap="none" spc="0" normalizeH="0" baseline="0" noProof="0" dirty="0">
                  <a:ln>
                    <a:noFill/>
                  </a:ln>
                  <a:solidFill>
                    <a:prstClr val="black"/>
                  </a:solidFill>
                  <a:effectLst/>
                  <a:uLnTx/>
                  <a:uFillTx/>
                  <a:latin typeface="+mn-ea"/>
                  <a:cs typeface="+mn-cs"/>
                </a:rPr>
                <a:t>性能発注による創意工夫やノウハウを最大限活用することで、施設の機能を維持する手法（⾧寿命化など）を多彩に検討することが可能となるため、適切な老朽化対策が期待できる。</a:t>
              </a:r>
            </a:p>
          </p:txBody>
        </p:sp>
      </p:grpSp>
      <p:grpSp>
        <p:nvGrpSpPr>
          <p:cNvPr id="493" name="グループ化 492">
            <a:extLst>
              <a:ext uri="{FF2B5EF4-FFF2-40B4-BE49-F238E27FC236}">
                <a16:creationId xmlns:a16="http://schemas.microsoft.com/office/drawing/2014/main" id="{5A7C25E8-2DB6-36D3-B939-501D09CE7AA1}"/>
              </a:ext>
            </a:extLst>
          </p:cNvPr>
          <p:cNvGrpSpPr/>
          <p:nvPr/>
        </p:nvGrpSpPr>
        <p:grpSpPr>
          <a:xfrm>
            <a:off x="4467698" y="2214356"/>
            <a:ext cx="1800000" cy="1344400"/>
            <a:chOff x="4467698" y="2367933"/>
            <a:chExt cx="1800000" cy="1344400"/>
          </a:xfrm>
        </p:grpSpPr>
        <p:sp>
          <p:nvSpPr>
            <p:cNvPr id="477" name="テキスト ボックス 476">
              <a:extLst>
                <a:ext uri="{FF2B5EF4-FFF2-40B4-BE49-F238E27FC236}">
                  <a16:creationId xmlns:a16="http://schemas.microsoft.com/office/drawing/2014/main" id="{EE2C5F19-2D64-4973-B5B3-8766162EF6C2}"/>
                </a:ext>
              </a:extLst>
            </p:cNvPr>
            <p:cNvSpPr txBox="1"/>
            <p:nvPr/>
          </p:nvSpPr>
          <p:spPr>
            <a:xfrm>
              <a:off x="4728806" y="2367933"/>
              <a:ext cx="1361221" cy="286494"/>
            </a:xfrm>
            <a:prstGeom prst="roundRect">
              <a:avLst>
                <a:gd name="adj" fmla="val 0"/>
              </a:avLst>
            </a:prstGeom>
            <a:noFill/>
          </p:spPr>
          <p:txBody>
            <a:bodyPr wrap="square" lIns="0" tIns="36000" rIns="0" bIns="36000" anchor="ctr">
              <a:noAutofit/>
            </a:bodyPr>
            <a:lstStyle/>
            <a:p>
              <a:pPr marL="0" marR="0" lvl="0" indent="0" algn="ctr" defTabSz="685800" rtl="0" eaLnBrk="1" fontAlgn="auto" latinLnBrk="0" hangingPunct="1">
                <a:lnSpc>
                  <a:spcPct val="110000"/>
                </a:lnSpc>
                <a:spcBef>
                  <a:spcPts val="0"/>
                </a:spcBef>
                <a:spcAft>
                  <a:spcPts val="0"/>
                </a:spcAft>
                <a:buClrTx/>
                <a:buSzTx/>
                <a:buFontTx/>
                <a:buNone/>
                <a:tabLst/>
                <a:defRPr/>
              </a:pPr>
              <a:r>
                <a:rPr kumimoji="1" lang="zh-TW" altLang="en-US" sz="1050" b="1" i="0" u="none" strike="noStrike" kern="1200" cap="none" spc="0" normalizeH="0" baseline="0" noProof="0" dirty="0">
                  <a:ln>
                    <a:noFill/>
                  </a:ln>
                  <a:solidFill>
                    <a:schemeClr val="accent1"/>
                  </a:solidFill>
                  <a:effectLst/>
                  <a:uLnTx/>
                  <a:uFillTx/>
                  <a:latin typeface="+mn-ea"/>
                  <a:cs typeface="+mn-cs"/>
                </a:rPr>
                <a:t>経営改善</a:t>
              </a:r>
            </a:p>
          </p:txBody>
        </p:sp>
        <p:sp>
          <p:nvSpPr>
            <p:cNvPr id="481" name="テキスト ボックス 480">
              <a:extLst>
                <a:ext uri="{FF2B5EF4-FFF2-40B4-BE49-F238E27FC236}">
                  <a16:creationId xmlns:a16="http://schemas.microsoft.com/office/drawing/2014/main" id="{1467C862-67E6-F342-68DA-9C9FC87F75C9}"/>
                </a:ext>
              </a:extLst>
            </p:cNvPr>
            <p:cNvSpPr txBox="1"/>
            <p:nvPr/>
          </p:nvSpPr>
          <p:spPr>
            <a:xfrm>
              <a:off x="4467698" y="2627164"/>
              <a:ext cx="1800000" cy="1085169"/>
            </a:xfrm>
            <a:prstGeom prst="rect">
              <a:avLst/>
            </a:prstGeom>
            <a:noFill/>
          </p:spPr>
          <p:txBody>
            <a:bodyPr wrap="square" lIns="72000" rIns="72000">
              <a:spAutoFit/>
            </a:bodyPr>
            <a:lstStyle/>
            <a:p>
              <a:pPr marL="90000" marR="0" lvl="0" indent="0" algn="just" defTabSz="685800" rtl="0" eaLnBrk="1" fontAlgn="auto" latinLnBrk="0" hangingPunct="1">
                <a:lnSpc>
                  <a:spcPct val="110000"/>
                </a:lnSpc>
                <a:spcBef>
                  <a:spcPts val="0"/>
                </a:spcBef>
                <a:spcAft>
                  <a:spcPts val="0"/>
                </a:spcAft>
                <a:buClrTx/>
                <a:buSzTx/>
                <a:buFontTx/>
                <a:buNone/>
                <a:tabLst/>
                <a:defRPr/>
              </a:pPr>
              <a:r>
                <a:rPr kumimoji="1" lang="ja-JP" altLang="en-US" sz="850" b="0" i="0" u="none" strike="noStrike" kern="1200" cap="none" spc="0" normalizeH="0" baseline="0" noProof="0" dirty="0">
                  <a:ln>
                    <a:noFill/>
                  </a:ln>
                  <a:solidFill>
                    <a:prstClr val="black"/>
                  </a:solidFill>
                  <a:effectLst/>
                  <a:uLnTx/>
                  <a:uFillTx/>
                  <a:latin typeface="+mn-ea"/>
                  <a:cs typeface="+mn-cs"/>
                </a:rPr>
                <a:t>従来別個に発注していた維持管理と更新の一括発注や民間の創意工夫・ノウハウの活用により、地方公共団体による直営の場合と比べ費用負担を軽減することが期待でき、上下水道の経営改善につなげることができる。</a:t>
              </a:r>
            </a:p>
          </p:txBody>
        </p:sp>
      </p:grpSp>
      <p:grpSp>
        <p:nvGrpSpPr>
          <p:cNvPr id="496" name="グループ化 495">
            <a:extLst>
              <a:ext uri="{FF2B5EF4-FFF2-40B4-BE49-F238E27FC236}">
                <a16:creationId xmlns:a16="http://schemas.microsoft.com/office/drawing/2014/main" id="{F7B2A989-F326-1CCF-771E-551D86E3FB08}"/>
              </a:ext>
            </a:extLst>
          </p:cNvPr>
          <p:cNvGrpSpPr/>
          <p:nvPr/>
        </p:nvGrpSpPr>
        <p:grpSpPr>
          <a:xfrm>
            <a:off x="4455004" y="6340035"/>
            <a:ext cx="1783705" cy="1082030"/>
            <a:chOff x="4455004" y="6306167"/>
            <a:chExt cx="1783705" cy="1082030"/>
          </a:xfrm>
        </p:grpSpPr>
        <p:sp>
          <p:nvSpPr>
            <p:cNvPr id="484" name="テキスト ボックス 483">
              <a:extLst>
                <a:ext uri="{FF2B5EF4-FFF2-40B4-BE49-F238E27FC236}">
                  <a16:creationId xmlns:a16="http://schemas.microsoft.com/office/drawing/2014/main" id="{D9833565-57B9-9F16-89E2-75C654A19F62}"/>
                </a:ext>
              </a:extLst>
            </p:cNvPr>
            <p:cNvSpPr txBox="1"/>
            <p:nvPr/>
          </p:nvSpPr>
          <p:spPr>
            <a:xfrm>
              <a:off x="4591362" y="6306167"/>
              <a:ext cx="1510988" cy="286494"/>
            </a:xfrm>
            <a:prstGeom prst="roundRect">
              <a:avLst>
                <a:gd name="adj" fmla="val 0"/>
              </a:avLst>
            </a:prstGeom>
            <a:noFill/>
          </p:spPr>
          <p:txBody>
            <a:bodyPr wrap="square" lIns="0" tIns="36000" rIns="0" bIns="36000" anchor="ctr">
              <a:noAutofit/>
            </a:bodyPr>
            <a:lstStyle/>
            <a:p>
              <a:pPr marL="0" marR="0" lvl="0" indent="0" algn="ctr" defTabSz="685800" rtl="0" eaLnBrk="1" fontAlgn="auto" latinLnBrk="0" hangingPunct="1">
                <a:lnSpc>
                  <a:spcPct val="11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accent1"/>
                  </a:solidFill>
                  <a:effectLst/>
                  <a:uLnTx/>
                  <a:uFillTx/>
                  <a:latin typeface="+mn-ea"/>
                  <a:cs typeface="+mn-cs"/>
                </a:rPr>
                <a:t>分野横断・広域連携等</a:t>
              </a:r>
            </a:p>
          </p:txBody>
        </p:sp>
        <p:sp>
          <p:nvSpPr>
            <p:cNvPr id="486" name="テキスト ボックス 485">
              <a:extLst>
                <a:ext uri="{FF2B5EF4-FFF2-40B4-BE49-F238E27FC236}">
                  <a16:creationId xmlns:a16="http://schemas.microsoft.com/office/drawing/2014/main" id="{B126E635-4429-E4F2-CE95-32236F9FF0CD}"/>
                </a:ext>
              </a:extLst>
            </p:cNvPr>
            <p:cNvSpPr txBox="1"/>
            <p:nvPr/>
          </p:nvSpPr>
          <p:spPr>
            <a:xfrm>
              <a:off x="4455004" y="6590799"/>
              <a:ext cx="1783705" cy="797398"/>
            </a:xfrm>
            <a:prstGeom prst="rect">
              <a:avLst/>
            </a:prstGeom>
            <a:noFill/>
          </p:spPr>
          <p:txBody>
            <a:bodyPr wrap="square" lIns="72000" rIns="72000">
              <a:spAutoFit/>
            </a:bodyPr>
            <a:lstStyle/>
            <a:p>
              <a:pPr marL="90000" marR="0" lvl="0" indent="0" algn="just" defTabSz="685800" rtl="0" eaLnBrk="1" fontAlgn="auto" latinLnBrk="0" hangingPunct="1">
                <a:lnSpc>
                  <a:spcPct val="110000"/>
                </a:lnSpc>
                <a:spcBef>
                  <a:spcPts val="0"/>
                </a:spcBef>
                <a:spcAft>
                  <a:spcPts val="0"/>
                </a:spcAft>
                <a:buClrTx/>
                <a:buSzTx/>
                <a:buFontTx/>
                <a:buNone/>
                <a:tabLst/>
                <a:defRPr/>
              </a:pPr>
              <a:r>
                <a:rPr kumimoji="1" lang="en-US" altLang="ja-JP" sz="850" b="0" i="0" u="none" strike="noStrike" kern="1200" cap="none" spc="0" normalizeH="0" baseline="0" noProof="0" dirty="0">
                  <a:ln>
                    <a:noFill/>
                  </a:ln>
                  <a:solidFill>
                    <a:prstClr val="black"/>
                  </a:solidFill>
                  <a:effectLst/>
                  <a:uLnTx/>
                  <a:uFillTx/>
                  <a:latin typeface="+mn-ea"/>
                  <a:cs typeface="+mn-cs"/>
                </a:rPr>
                <a:t>PPP/PFI</a:t>
              </a:r>
              <a:r>
                <a:rPr kumimoji="1" lang="ja-JP" altLang="en-US" sz="850" b="0" i="0" u="none" strike="noStrike" kern="1200" cap="none" spc="0" normalizeH="0" baseline="0" noProof="0" dirty="0">
                  <a:ln>
                    <a:noFill/>
                  </a:ln>
                  <a:solidFill>
                    <a:prstClr val="black"/>
                  </a:solidFill>
                  <a:effectLst/>
                  <a:uLnTx/>
                  <a:uFillTx/>
                  <a:latin typeface="+mn-ea"/>
                  <a:cs typeface="+mn-cs"/>
                </a:rPr>
                <a:t>における民間事業者が橋渡しとなって、他の地方公共団体や他分野での</a:t>
              </a:r>
              <a:r>
                <a:rPr kumimoji="1" lang="en-US" altLang="ja-JP" sz="850" b="0" i="0" u="none" strike="noStrike" kern="1200" cap="none" spc="0" normalizeH="0" baseline="0" noProof="0" dirty="0">
                  <a:ln>
                    <a:noFill/>
                  </a:ln>
                  <a:solidFill>
                    <a:prstClr val="black"/>
                  </a:solidFill>
                  <a:effectLst/>
                  <a:uLnTx/>
                  <a:uFillTx/>
                  <a:latin typeface="+mn-ea"/>
                  <a:cs typeface="+mn-cs"/>
                </a:rPr>
                <a:t>PPP/PFI</a:t>
              </a:r>
              <a:r>
                <a:rPr kumimoji="1" lang="ja-JP" altLang="en-US" sz="850" b="0" i="0" u="none" strike="noStrike" kern="1200" cap="none" spc="0" normalizeH="0" baseline="0" noProof="0" dirty="0">
                  <a:ln>
                    <a:noFill/>
                  </a:ln>
                  <a:solidFill>
                    <a:prstClr val="black"/>
                  </a:solidFill>
                  <a:effectLst/>
                  <a:uLnTx/>
                  <a:uFillTx/>
                  <a:latin typeface="+mn-ea"/>
                  <a:cs typeface="+mn-cs"/>
                </a:rPr>
                <a:t>も実施することで、実質的な事業の広域化、他分野領域の連携が可能となる。</a:t>
              </a:r>
            </a:p>
          </p:txBody>
        </p:sp>
      </p:grpSp>
      <p:cxnSp>
        <p:nvCxnSpPr>
          <p:cNvPr id="488" name="直線コネクタ 487">
            <a:extLst>
              <a:ext uri="{FF2B5EF4-FFF2-40B4-BE49-F238E27FC236}">
                <a16:creationId xmlns:a16="http://schemas.microsoft.com/office/drawing/2014/main" id="{283D40CF-7CD7-A1C7-0D09-91A514C1EB4B}"/>
              </a:ext>
            </a:extLst>
          </p:cNvPr>
          <p:cNvCxnSpPr>
            <a:cxnSpLocks/>
          </p:cNvCxnSpPr>
          <p:nvPr/>
        </p:nvCxnSpPr>
        <p:spPr>
          <a:xfrm>
            <a:off x="2455074" y="2293083"/>
            <a:ext cx="0" cy="1227520"/>
          </a:xfrm>
          <a:prstGeom prst="line">
            <a:avLst/>
          </a:prstGeom>
          <a:ln>
            <a:solidFill>
              <a:srgbClr val="4CCEE0"/>
            </a:solidFill>
          </a:ln>
        </p:spPr>
        <p:style>
          <a:lnRef idx="1">
            <a:schemeClr val="accent1"/>
          </a:lnRef>
          <a:fillRef idx="0">
            <a:schemeClr val="accent1"/>
          </a:fillRef>
          <a:effectRef idx="0">
            <a:schemeClr val="accent1"/>
          </a:effectRef>
          <a:fontRef idx="minor">
            <a:schemeClr val="tx1"/>
          </a:fontRef>
        </p:style>
      </p:cxnSp>
      <p:cxnSp>
        <p:nvCxnSpPr>
          <p:cNvPr id="489" name="直線コネクタ 488">
            <a:extLst>
              <a:ext uri="{FF2B5EF4-FFF2-40B4-BE49-F238E27FC236}">
                <a16:creationId xmlns:a16="http://schemas.microsoft.com/office/drawing/2014/main" id="{A80B702A-9570-E70B-F5EE-11EAA5131B5F}"/>
              </a:ext>
            </a:extLst>
          </p:cNvPr>
          <p:cNvCxnSpPr>
            <a:cxnSpLocks/>
          </p:cNvCxnSpPr>
          <p:nvPr/>
        </p:nvCxnSpPr>
        <p:spPr>
          <a:xfrm>
            <a:off x="4396824" y="2293083"/>
            <a:ext cx="0" cy="1227520"/>
          </a:xfrm>
          <a:prstGeom prst="line">
            <a:avLst/>
          </a:prstGeom>
          <a:ln>
            <a:solidFill>
              <a:srgbClr val="4CCEE0"/>
            </a:solidFill>
          </a:ln>
        </p:spPr>
        <p:style>
          <a:lnRef idx="1">
            <a:schemeClr val="accent1"/>
          </a:lnRef>
          <a:fillRef idx="0">
            <a:schemeClr val="accent1"/>
          </a:fillRef>
          <a:effectRef idx="0">
            <a:schemeClr val="accent1"/>
          </a:effectRef>
          <a:fontRef idx="minor">
            <a:schemeClr val="tx1"/>
          </a:fontRef>
        </p:style>
      </p:cxnSp>
      <p:cxnSp>
        <p:nvCxnSpPr>
          <p:cNvPr id="490" name="直線コネクタ 489">
            <a:extLst>
              <a:ext uri="{FF2B5EF4-FFF2-40B4-BE49-F238E27FC236}">
                <a16:creationId xmlns:a16="http://schemas.microsoft.com/office/drawing/2014/main" id="{8AAD748B-091B-250A-21E1-94E9215B8995}"/>
              </a:ext>
            </a:extLst>
          </p:cNvPr>
          <p:cNvCxnSpPr>
            <a:cxnSpLocks/>
          </p:cNvCxnSpPr>
          <p:nvPr/>
        </p:nvCxnSpPr>
        <p:spPr>
          <a:xfrm>
            <a:off x="4367921" y="6393418"/>
            <a:ext cx="0" cy="1080000"/>
          </a:xfrm>
          <a:prstGeom prst="line">
            <a:avLst/>
          </a:prstGeom>
          <a:ln>
            <a:solidFill>
              <a:srgbClr val="4CCEE0"/>
            </a:solidFill>
          </a:ln>
        </p:spPr>
        <p:style>
          <a:lnRef idx="1">
            <a:schemeClr val="accent1"/>
          </a:lnRef>
          <a:fillRef idx="0">
            <a:schemeClr val="accent1"/>
          </a:fillRef>
          <a:effectRef idx="0">
            <a:schemeClr val="accent1"/>
          </a:effectRef>
          <a:fontRef idx="minor">
            <a:schemeClr val="tx1"/>
          </a:fontRef>
        </p:style>
      </p:cxnSp>
      <p:grpSp>
        <p:nvGrpSpPr>
          <p:cNvPr id="497" name="グループ化 496">
            <a:extLst>
              <a:ext uri="{FF2B5EF4-FFF2-40B4-BE49-F238E27FC236}">
                <a16:creationId xmlns:a16="http://schemas.microsoft.com/office/drawing/2014/main" id="{B4A53971-C549-82FB-0D83-D8CCAE819A52}"/>
              </a:ext>
            </a:extLst>
          </p:cNvPr>
          <p:cNvGrpSpPr/>
          <p:nvPr/>
        </p:nvGrpSpPr>
        <p:grpSpPr>
          <a:xfrm>
            <a:off x="584201" y="6340035"/>
            <a:ext cx="3696636" cy="794259"/>
            <a:chOff x="584201" y="6306167"/>
            <a:chExt cx="3696636" cy="794259"/>
          </a:xfrm>
        </p:grpSpPr>
        <p:sp>
          <p:nvSpPr>
            <p:cNvPr id="485" name="テキスト ボックス 484">
              <a:extLst>
                <a:ext uri="{FF2B5EF4-FFF2-40B4-BE49-F238E27FC236}">
                  <a16:creationId xmlns:a16="http://schemas.microsoft.com/office/drawing/2014/main" id="{BF929EF7-CAB5-5EF6-ECD0-882FF5CF0C39}"/>
                </a:ext>
              </a:extLst>
            </p:cNvPr>
            <p:cNvSpPr txBox="1"/>
            <p:nvPr/>
          </p:nvSpPr>
          <p:spPr>
            <a:xfrm>
              <a:off x="584201" y="6590799"/>
              <a:ext cx="3696636" cy="509627"/>
            </a:xfrm>
            <a:prstGeom prst="rect">
              <a:avLst/>
            </a:prstGeom>
            <a:noFill/>
          </p:spPr>
          <p:txBody>
            <a:bodyPr wrap="square" lIns="72000" rIns="72000">
              <a:spAutoFit/>
            </a:bodyPr>
            <a:lstStyle/>
            <a:p>
              <a:pPr marL="90000" marR="0" lvl="0" indent="0" algn="just" defTabSz="685800" rtl="0" eaLnBrk="1" fontAlgn="auto" latinLnBrk="0" hangingPunct="1">
                <a:lnSpc>
                  <a:spcPct val="110000"/>
                </a:lnSpc>
                <a:spcBef>
                  <a:spcPts val="0"/>
                </a:spcBef>
                <a:spcAft>
                  <a:spcPts val="0"/>
                </a:spcAft>
                <a:buClrTx/>
                <a:buSzTx/>
                <a:buFontTx/>
                <a:buNone/>
                <a:tabLst/>
                <a:defRPr/>
              </a:pPr>
              <a:r>
                <a:rPr kumimoji="1" lang="en-US" altLang="ja-JP" sz="850" b="0" i="0" u="none" strike="noStrike" kern="1200" cap="none" spc="0" normalizeH="0" baseline="0" noProof="0" dirty="0">
                  <a:ln>
                    <a:noFill/>
                  </a:ln>
                  <a:solidFill>
                    <a:prstClr val="black"/>
                  </a:solidFill>
                  <a:effectLst/>
                  <a:uLnTx/>
                  <a:uFillTx/>
                  <a:latin typeface="+mn-ea"/>
                  <a:cs typeface="+mn-cs"/>
                </a:rPr>
                <a:t>PPP/PFI</a:t>
              </a:r>
              <a:r>
                <a:rPr kumimoji="1" lang="ja-JP" altLang="en-US" sz="850" b="0" i="0" u="none" strike="noStrike" kern="1200" cap="none" spc="0" normalizeH="0" baseline="0" noProof="0" dirty="0">
                  <a:ln>
                    <a:noFill/>
                  </a:ln>
                  <a:solidFill>
                    <a:prstClr val="black"/>
                  </a:solidFill>
                  <a:effectLst/>
                  <a:uLnTx/>
                  <a:uFillTx/>
                  <a:latin typeface="+mn-ea"/>
                  <a:cs typeface="+mn-cs"/>
                </a:rPr>
                <a:t>導入における企画競争や</a:t>
              </a:r>
              <a:r>
                <a:rPr kumimoji="1" lang="en-US" altLang="ja-JP" sz="850" b="0" i="0" u="none" strike="noStrike" kern="1200" cap="none" spc="0" normalizeH="0" baseline="0" noProof="0" dirty="0">
                  <a:ln>
                    <a:noFill/>
                  </a:ln>
                  <a:solidFill>
                    <a:prstClr val="black"/>
                  </a:solidFill>
                  <a:effectLst/>
                  <a:uLnTx/>
                  <a:uFillTx/>
                  <a:latin typeface="+mn-ea"/>
                  <a:cs typeface="+mn-cs"/>
                </a:rPr>
                <a:t>PPP/PFI</a:t>
              </a:r>
              <a:r>
                <a:rPr kumimoji="1" lang="ja-JP" altLang="en-US" sz="850" b="0" i="0" u="none" strike="noStrike" kern="1200" cap="none" spc="0" normalizeH="0" baseline="0" noProof="0" dirty="0">
                  <a:ln>
                    <a:noFill/>
                  </a:ln>
                  <a:solidFill>
                    <a:prstClr val="black"/>
                  </a:solidFill>
                  <a:effectLst/>
                  <a:uLnTx/>
                  <a:uFillTx/>
                  <a:latin typeface="+mn-ea"/>
                  <a:cs typeface="+mn-cs"/>
                </a:rPr>
                <a:t>事業期間中における技術革新等を通じて、民間事業者が上下水道に積極的にデジタル技術（電子台帳、遠隔技術など）や脱炭素技術を導入することが期待できる。</a:t>
              </a:r>
            </a:p>
          </p:txBody>
        </p:sp>
        <p:grpSp>
          <p:nvGrpSpPr>
            <p:cNvPr id="492" name="グループ化 491">
              <a:extLst>
                <a:ext uri="{FF2B5EF4-FFF2-40B4-BE49-F238E27FC236}">
                  <a16:creationId xmlns:a16="http://schemas.microsoft.com/office/drawing/2014/main" id="{B7DC1829-59DD-63AF-67F1-8B2003E738A3}"/>
                </a:ext>
              </a:extLst>
            </p:cNvPr>
            <p:cNvGrpSpPr/>
            <p:nvPr/>
          </p:nvGrpSpPr>
          <p:grpSpPr>
            <a:xfrm>
              <a:off x="707447" y="6306167"/>
              <a:ext cx="3450145" cy="286494"/>
              <a:chOff x="830692" y="6306167"/>
              <a:chExt cx="3450145" cy="286494"/>
            </a:xfrm>
          </p:grpSpPr>
          <p:sp>
            <p:nvSpPr>
              <p:cNvPr id="482" name="テキスト ボックス 481">
                <a:extLst>
                  <a:ext uri="{FF2B5EF4-FFF2-40B4-BE49-F238E27FC236}">
                    <a16:creationId xmlns:a16="http://schemas.microsoft.com/office/drawing/2014/main" id="{9BCC314A-4DFE-E686-3BD8-3140A8F5A884}"/>
                  </a:ext>
                </a:extLst>
              </p:cNvPr>
              <p:cNvSpPr txBox="1"/>
              <p:nvPr/>
            </p:nvSpPr>
            <p:spPr>
              <a:xfrm>
                <a:off x="830692" y="6306167"/>
                <a:ext cx="1293716" cy="286494"/>
              </a:xfrm>
              <a:prstGeom prst="roundRect">
                <a:avLst>
                  <a:gd name="adj" fmla="val 0"/>
                </a:avLst>
              </a:prstGeom>
              <a:noFill/>
            </p:spPr>
            <p:txBody>
              <a:bodyPr wrap="square" lIns="0" tIns="36000" rIns="0" bIns="36000" anchor="ctr">
                <a:noAutofit/>
              </a:bodyPr>
              <a:lstStyle/>
              <a:p>
                <a:pPr marL="0" marR="0" lvl="0" indent="0" algn="ctr" defTabSz="685800" rtl="0" eaLnBrk="1" fontAlgn="auto" latinLnBrk="0" hangingPunct="1">
                  <a:lnSpc>
                    <a:spcPct val="11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accent1"/>
                    </a:solidFill>
                    <a:effectLst/>
                    <a:uLnTx/>
                    <a:uFillTx/>
                    <a:latin typeface="+mn-ea"/>
                    <a:cs typeface="+mn-cs"/>
                  </a:rPr>
                  <a:t>デジタル</a:t>
                </a:r>
                <a:r>
                  <a:rPr kumimoji="1" lang="ja-JP" altLang="en-US" sz="900" i="0" u="none" strike="noStrike" kern="1200" cap="none" spc="0" normalizeH="0" baseline="0" noProof="0" dirty="0">
                    <a:ln>
                      <a:noFill/>
                    </a:ln>
                    <a:solidFill>
                      <a:schemeClr val="accent1"/>
                    </a:solidFill>
                    <a:effectLst/>
                    <a:uLnTx/>
                    <a:uFillTx/>
                    <a:latin typeface="+mn-ea"/>
                    <a:cs typeface="+mn-cs"/>
                  </a:rPr>
                  <a:t>（</a:t>
                </a:r>
                <a:r>
                  <a:rPr kumimoji="1" lang="en-US" altLang="ja-JP" sz="900" i="0" u="none" strike="noStrike" kern="1200" cap="none" spc="0" normalizeH="0" baseline="0" noProof="0" dirty="0">
                    <a:ln>
                      <a:noFill/>
                    </a:ln>
                    <a:solidFill>
                      <a:schemeClr val="accent1"/>
                    </a:solidFill>
                    <a:effectLst/>
                    <a:uLnTx/>
                    <a:uFillTx/>
                    <a:latin typeface="+mn-ea"/>
                    <a:cs typeface="+mn-cs"/>
                  </a:rPr>
                  <a:t>DX</a:t>
                </a:r>
                <a:r>
                  <a:rPr kumimoji="1" lang="ja-JP" altLang="en-US" sz="900" i="0" u="none" strike="noStrike" kern="1200" cap="none" spc="0" normalizeH="0" baseline="0" noProof="0" dirty="0">
                    <a:ln>
                      <a:noFill/>
                    </a:ln>
                    <a:solidFill>
                      <a:schemeClr val="accent1"/>
                    </a:solidFill>
                    <a:effectLst/>
                    <a:uLnTx/>
                    <a:uFillTx/>
                    <a:latin typeface="+mn-ea"/>
                    <a:cs typeface="+mn-cs"/>
                  </a:rPr>
                  <a:t>の推進等）</a:t>
                </a:r>
                <a:endParaRPr kumimoji="1" lang="ja-JP" altLang="en-US" sz="1050" i="0" u="none" strike="noStrike" kern="1200" cap="none" spc="0" normalizeH="0" baseline="0" noProof="0" dirty="0">
                  <a:ln>
                    <a:noFill/>
                  </a:ln>
                  <a:solidFill>
                    <a:schemeClr val="accent1"/>
                  </a:solidFill>
                  <a:effectLst/>
                  <a:uLnTx/>
                  <a:uFillTx/>
                  <a:latin typeface="+mn-ea"/>
                  <a:cs typeface="+mn-cs"/>
                </a:endParaRPr>
              </a:p>
            </p:txBody>
          </p:sp>
          <p:sp>
            <p:nvSpPr>
              <p:cNvPr id="483" name="テキスト ボックス 482">
                <a:extLst>
                  <a:ext uri="{FF2B5EF4-FFF2-40B4-BE49-F238E27FC236}">
                    <a16:creationId xmlns:a16="http://schemas.microsoft.com/office/drawing/2014/main" id="{355F29C4-C238-B486-4040-70B7FABCEE16}"/>
                  </a:ext>
                </a:extLst>
              </p:cNvPr>
              <p:cNvSpPr txBox="1"/>
              <p:nvPr/>
            </p:nvSpPr>
            <p:spPr>
              <a:xfrm>
                <a:off x="2329754" y="6306167"/>
                <a:ext cx="1951083" cy="286494"/>
              </a:xfrm>
              <a:prstGeom prst="roundRect">
                <a:avLst>
                  <a:gd name="adj" fmla="val 0"/>
                </a:avLst>
              </a:prstGeom>
              <a:noFill/>
            </p:spPr>
            <p:txBody>
              <a:bodyPr wrap="square" lIns="0" tIns="36000" rIns="0" bIns="36000" anchor="ctr">
                <a:noAutofit/>
              </a:bodyPr>
              <a:lstStyle/>
              <a:p>
                <a:pPr marL="0" marR="0" lvl="0" indent="0" algn="ctr" defTabSz="685800" rtl="0" eaLnBrk="1" fontAlgn="auto" latinLnBrk="0" hangingPunct="1">
                  <a:lnSpc>
                    <a:spcPct val="110000"/>
                  </a:lnSpc>
                  <a:spcBef>
                    <a:spcPts val="0"/>
                  </a:spcBef>
                  <a:spcAft>
                    <a:spcPts val="0"/>
                  </a:spcAft>
                  <a:buClrTx/>
                  <a:buSzTx/>
                  <a:buFontTx/>
                  <a:buNone/>
                  <a:tabLst/>
                  <a:defRPr/>
                </a:pPr>
                <a:r>
                  <a:rPr kumimoji="1" lang="ja-JP" altLang="en-US" sz="1050" b="1" i="0" u="none" strike="noStrike" kern="1200" cap="none" normalizeH="0" baseline="0" noProof="0" dirty="0">
                    <a:ln>
                      <a:noFill/>
                    </a:ln>
                    <a:solidFill>
                      <a:schemeClr val="accent1"/>
                    </a:solidFill>
                    <a:effectLst/>
                    <a:uLnTx/>
                    <a:uFillTx/>
                    <a:latin typeface="+mn-ea"/>
                    <a:cs typeface="+mn-cs"/>
                  </a:rPr>
                  <a:t>脱炭素</a:t>
                </a:r>
                <a:r>
                  <a:rPr kumimoji="1" lang="ja-JP" altLang="en-US" sz="900" i="0" u="none" strike="noStrike" kern="1200" cap="none" normalizeH="0" noProof="0" dirty="0">
                    <a:ln>
                      <a:noFill/>
                    </a:ln>
                    <a:solidFill>
                      <a:schemeClr val="accent1"/>
                    </a:solidFill>
                    <a:effectLst/>
                    <a:uLnTx/>
                    <a:uFillTx/>
                    <a:latin typeface="+mn-ea"/>
                    <a:cs typeface="+mn-cs"/>
                  </a:rPr>
                  <a:t>（</a:t>
                </a:r>
                <a:r>
                  <a:rPr kumimoji="1" lang="en-US" altLang="ja-JP" sz="900" i="0" u="none" strike="noStrike" kern="1200" cap="none" normalizeH="0" noProof="0" dirty="0">
                    <a:ln>
                      <a:noFill/>
                    </a:ln>
                    <a:solidFill>
                      <a:schemeClr val="accent1"/>
                    </a:solidFill>
                    <a:effectLst/>
                    <a:uLnTx/>
                    <a:uFillTx/>
                    <a:latin typeface="+mn-ea"/>
                    <a:cs typeface="+mn-cs"/>
                  </a:rPr>
                  <a:t>SDG</a:t>
                </a:r>
                <a:r>
                  <a:rPr kumimoji="1" lang="ja-JP" altLang="en-US" sz="900" i="0" u="none" strike="noStrike" kern="1200" cap="none" normalizeH="0" noProof="0" dirty="0">
                    <a:ln>
                      <a:noFill/>
                    </a:ln>
                    <a:solidFill>
                      <a:schemeClr val="accent1"/>
                    </a:solidFill>
                    <a:effectLst/>
                    <a:uLnTx/>
                    <a:uFillTx/>
                    <a:latin typeface="+mn-ea"/>
                    <a:cs typeface="+mn-cs"/>
                  </a:rPr>
                  <a:t>ｓ・カーボンニュートラル）</a:t>
                </a:r>
                <a:endParaRPr kumimoji="1" lang="ja-JP" altLang="en-US" sz="1050" i="0" u="none" strike="noStrike" kern="1200" cap="none" normalizeH="0" noProof="0" dirty="0">
                  <a:ln>
                    <a:noFill/>
                  </a:ln>
                  <a:solidFill>
                    <a:schemeClr val="accent1"/>
                  </a:solidFill>
                  <a:effectLst/>
                  <a:uLnTx/>
                  <a:uFillTx/>
                  <a:latin typeface="+mn-ea"/>
                  <a:cs typeface="+mn-cs"/>
                </a:endParaRPr>
              </a:p>
            </p:txBody>
          </p:sp>
          <p:cxnSp>
            <p:nvCxnSpPr>
              <p:cNvPr id="491" name="直線コネクタ 490">
                <a:extLst>
                  <a:ext uri="{FF2B5EF4-FFF2-40B4-BE49-F238E27FC236}">
                    <a16:creationId xmlns:a16="http://schemas.microsoft.com/office/drawing/2014/main" id="{D10115B2-8C06-D07D-7821-FE084F9B3C72}"/>
                  </a:ext>
                </a:extLst>
              </p:cNvPr>
              <p:cNvCxnSpPr>
                <a:cxnSpLocks/>
              </p:cNvCxnSpPr>
              <p:nvPr/>
            </p:nvCxnSpPr>
            <p:spPr>
              <a:xfrm>
                <a:off x="2227081" y="6359550"/>
                <a:ext cx="0" cy="188337"/>
              </a:xfrm>
              <a:prstGeom prst="line">
                <a:avLst/>
              </a:prstGeom>
              <a:ln>
                <a:solidFill>
                  <a:srgbClr val="4CCEE0"/>
                </a:solidFill>
              </a:ln>
            </p:spPr>
            <p:style>
              <a:lnRef idx="1">
                <a:schemeClr val="accent1"/>
              </a:lnRef>
              <a:fillRef idx="0">
                <a:schemeClr val="accent1"/>
              </a:fillRef>
              <a:effectRef idx="0">
                <a:schemeClr val="accent1"/>
              </a:effectRef>
              <a:fontRef idx="minor">
                <a:schemeClr val="tx1"/>
              </a:fontRef>
            </p:style>
          </p:cxnSp>
        </p:grpSp>
      </p:grpSp>
      <p:pic>
        <p:nvPicPr>
          <p:cNvPr id="4" name="図 3" descr="QR コード が含まれている画像&#10;&#10;自動的に生成された説明">
            <a:extLst>
              <a:ext uri="{FF2B5EF4-FFF2-40B4-BE49-F238E27FC236}">
                <a16:creationId xmlns:a16="http://schemas.microsoft.com/office/drawing/2014/main" id="{BFA05498-D997-F2D0-C46D-6E4AEFF8BBB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92665" y="4044606"/>
            <a:ext cx="1805925" cy="1225450"/>
          </a:xfrm>
          <a:prstGeom prst="rect">
            <a:avLst/>
          </a:prstGeom>
        </p:spPr>
      </p:pic>
      <p:sp>
        <p:nvSpPr>
          <p:cNvPr id="3" name="テキスト ボックス 2">
            <a:extLst>
              <a:ext uri="{FF2B5EF4-FFF2-40B4-BE49-F238E27FC236}">
                <a16:creationId xmlns:a16="http://schemas.microsoft.com/office/drawing/2014/main" id="{F3A90462-9575-6CD0-46AE-BED1E15B9C7E}"/>
              </a:ext>
            </a:extLst>
          </p:cNvPr>
          <p:cNvSpPr txBox="1"/>
          <p:nvPr/>
        </p:nvSpPr>
        <p:spPr>
          <a:xfrm>
            <a:off x="548503" y="7712112"/>
            <a:ext cx="3980213" cy="286494"/>
          </a:xfrm>
          <a:prstGeom prst="roundRect">
            <a:avLst>
              <a:gd name="adj" fmla="val 0"/>
            </a:avLst>
          </a:prstGeom>
          <a:noFill/>
        </p:spPr>
        <p:txBody>
          <a:bodyPr wrap="square" lIns="0" tIns="36000" rIns="0" bIns="36000" anchor="ctr">
            <a:noAutofit/>
          </a:bodyPr>
          <a:lstStyle/>
          <a:p>
            <a:pPr lvl="0" algn="ctr" defTabSz="685800">
              <a:lnSpc>
                <a:spcPct val="110000"/>
              </a:lnSpc>
              <a:defRPr/>
            </a:pPr>
            <a:r>
              <a:rPr kumimoji="1" lang="ja-JP" altLang="en-US" sz="1050" b="1" i="0" u="none" strike="noStrike" kern="1200" cap="none" spc="0" normalizeH="0" baseline="0" noProof="0" dirty="0">
                <a:ln>
                  <a:noFill/>
                </a:ln>
                <a:solidFill>
                  <a:schemeClr val="accent1"/>
                </a:solidFill>
                <a:effectLst/>
                <a:uLnTx/>
                <a:uFillTx/>
                <a:latin typeface="+mn-ea"/>
                <a:cs typeface="+mn-cs"/>
              </a:rPr>
              <a:t>宮城県上工下水一体官民連携運営事業（みやぎ型管理運営方式）</a:t>
            </a:r>
          </a:p>
        </p:txBody>
      </p:sp>
      <p:sp>
        <p:nvSpPr>
          <p:cNvPr id="6" name="テキスト ボックス 5">
            <a:extLst>
              <a:ext uri="{FF2B5EF4-FFF2-40B4-BE49-F238E27FC236}">
                <a16:creationId xmlns:a16="http://schemas.microsoft.com/office/drawing/2014/main" id="{6D4DDA0F-AED3-40C6-240F-8D509525A7BE}"/>
              </a:ext>
            </a:extLst>
          </p:cNvPr>
          <p:cNvSpPr txBox="1"/>
          <p:nvPr/>
        </p:nvSpPr>
        <p:spPr>
          <a:xfrm>
            <a:off x="584199" y="3901830"/>
            <a:ext cx="2689377" cy="286494"/>
          </a:xfrm>
          <a:prstGeom prst="roundRect">
            <a:avLst>
              <a:gd name="adj" fmla="val 0"/>
            </a:avLst>
          </a:prstGeom>
          <a:noFill/>
        </p:spPr>
        <p:txBody>
          <a:bodyPr wrap="square" lIns="0" tIns="36000" rIns="0" bIns="36000" anchor="ctr">
            <a:noAutofit/>
          </a:bodyPr>
          <a:lstStyle/>
          <a:p>
            <a:pPr lvl="0" algn="ctr" defTabSz="685800">
              <a:lnSpc>
                <a:spcPct val="110000"/>
              </a:lnSpc>
              <a:defRPr/>
            </a:pPr>
            <a:r>
              <a:rPr kumimoji="1" lang="zh-TW" altLang="en-US" sz="1050" b="1" i="0" u="none" strike="noStrike" kern="1200" cap="none" spc="0" normalizeH="0" baseline="0" noProof="0" dirty="0">
                <a:ln>
                  <a:noFill/>
                </a:ln>
                <a:solidFill>
                  <a:schemeClr val="accent1"/>
                </a:solidFill>
                <a:effectLst/>
                <a:uLnTx/>
                <a:uFillTx/>
                <a:latin typeface="+mn-ea"/>
                <a:cs typeface="+mn-cs"/>
              </a:rPr>
              <a:t>三浦市公共下水道（東部処理区）運営事業</a:t>
            </a:r>
          </a:p>
        </p:txBody>
      </p:sp>
      <p:pic>
        <p:nvPicPr>
          <p:cNvPr id="8" name="図 7" descr="ダイアグラム&#10;&#10;自動的に生成された説明">
            <a:extLst>
              <a:ext uri="{FF2B5EF4-FFF2-40B4-BE49-F238E27FC236}">
                <a16:creationId xmlns:a16="http://schemas.microsoft.com/office/drawing/2014/main" id="{BBF90C7E-D143-EF5D-4A50-61A2E54D03C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51804" y="7802199"/>
            <a:ext cx="1753662" cy="1264071"/>
          </a:xfrm>
          <a:prstGeom prst="rect">
            <a:avLst/>
          </a:prstGeom>
        </p:spPr>
      </p:pic>
    </p:spTree>
    <p:extLst>
      <p:ext uri="{BB962C8B-B14F-4D97-AF65-F5344CB8AC3E}">
        <p14:creationId xmlns:p14="http://schemas.microsoft.com/office/powerpoint/2010/main" val="291416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四角形: 角を丸くする 21">
            <a:extLst>
              <a:ext uri="{FF2B5EF4-FFF2-40B4-BE49-F238E27FC236}">
                <a16:creationId xmlns:a16="http://schemas.microsoft.com/office/drawing/2014/main" id="{5FAA6AE9-ABE8-B3E9-3A02-06A3863328AD}"/>
              </a:ext>
            </a:extLst>
          </p:cNvPr>
          <p:cNvSpPr/>
          <p:nvPr/>
        </p:nvSpPr>
        <p:spPr>
          <a:xfrm>
            <a:off x="596843" y="5406627"/>
            <a:ext cx="5676957" cy="3866746"/>
          </a:xfrm>
          <a:prstGeom prst="roundRect">
            <a:avLst>
              <a:gd name="adj" fmla="val 3448"/>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3" name="正方形/長方形 32">
            <a:extLst>
              <a:ext uri="{FF2B5EF4-FFF2-40B4-BE49-F238E27FC236}">
                <a16:creationId xmlns:a16="http://schemas.microsoft.com/office/drawing/2014/main" id="{7D0D396F-20CF-648A-9511-D4AE8B789428}"/>
              </a:ext>
            </a:extLst>
          </p:cNvPr>
          <p:cNvSpPr/>
          <p:nvPr/>
        </p:nvSpPr>
        <p:spPr>
          <a:xfrm>
            <a:off x="3586933" y="5985205"/>
            <a:ext cx="2576601" cy="306599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6726E6F5-109B-7209-E5AC-83FAC5E56808}"/>
              </a:ext>
            </a:extLst>
          </p:cNvPr>
          <p:cNvSpPr/>
          <p:nvPr/>
        </p:nvSpPr>
        <p:spPr>
          <a:xfrm>
            <a:off x="3736956" y="6041845"/>
            <a:ext cx="2305845" cy="384305"/>
          </a:xfrm>
          <a:prstGeom prst="rect">
            <a:avLst/>
          </a:prstGeom>
          <a:noFill/>
          <a:ln w="12700" cap="flat" cmpd="sng" algn="ctr">
            <a:noFill/>
            <a:prstDash val="solid"/>
            <a:miter lim="800000"/>
          </a:ln>
          <a:effectLst/>
        </p:spPr>
        <p:txBody>
          <a:bodyPr lIns="54000" tIns="54000" rIns="54000" bIns="54000" rtlCol="0" anchor="t"/>
          <a:lstStyle/>
          <a:p>
            <a:pPr marR="0" lvl="0" defTabSz="914400" eaLnBrk="1" fontAlgn="auto" latinLnBrk="0" hangingPunct="1">
              <a:lnSpc>
                <a:spcPct val="120000"/>
              </a:lnSpc>
              <a:spcBef>
                <a:spcPts val="0"/>
              </a:spcBef>
              <a:spcAft>
                <a:spcPts val="600"/>
              </a:spcAft>
              <a:buClr>
                <a:schemeClr val="accent1"/>
              </a:buClr>
              <a:buSzPct val="80000"/>
              <a:tabLst/>
              <a:defRPr/>
            </a:pPr>
            <a:r>
              <a:rPr kumimoji="1" lang="zh-TW" altLang="en-US" sz="800" b="1" kern="0" dirty="0">
                <a:latin typeface="+mn-ea"/>
              </a:rPr>
              <a:t>神奈川</a:t>
            </a:r>
            <a:r>
              <a:rPr kumimoji="1" lang="ja-JP" altLang="en-US" sz="800" b="1" kern="0" dirty="0">
                <a:latin typeface="+mn-ea"/>
              </a:rPr>
              <a:t>県 </a:t>
            </a:r>
            <a:r>
              <a:rPr kumimoji="1" lang="zh-TW" altLang="en-US" sz="800" b="1" kern="0" dirty="0">
                <a:latin typeface="+mn-ea"/>
              </a:rPr>
              <a:t>三浦市</a:t>
            </a:r>
            <a:br>
              <a:rPr kumimoji="1" lang="en-US" altLang="zh-TW" sz="800" kern="0" dirty="0">
                <a:latin typeface="+mn-ea"/>
              </a:rPr>
            </a:br>
            <a:r>
              <a:rPr kumimoji="1" lang="zh-TW" altLang="en-US" sz="800" kern="0" dirty="0">
                <a:latin typeface="+mn-ea"/>
              </a:rPr>
              <a:t>人口：約</a:t>
            </a:r>
            <a:r>
              <a:rPr kumimoji="1" lang="en-US" altLang="zh-TW" sz="800" kern="0" dirty="0">
                <a:latin typeface="+mn-ea"/>
              </a:rPr>
              <a:t>4.1</a:t>
            </a:r>
            <a:r>
              <a:rPr kumimoji="1" lang="zh-TW" altLang="en-US" sz="800" kern="0" dirty="0">
                <a:latin typeface="+mn-ea"/>
              </a:rPr>
              <a:t>万人</a:t>
            </a:r>
            <a:r>
              <a:rPr kumimoji="1" lang="zh-TW" altLang="en-US" sz="700" kern="0" dirty="0">
                <a:latin typeface="+mn-ea"/>
              </a:rPr>
              <a:t>（令和</a:t>
            </a:r>
            <a:r>
              <a:rPr kumimoji="1" lang="en-US" altLang="zh-TW" sz="700" kern="0" dirty="0">
                <a:latin typeface="+mn-ea"/>
              </a:rPr>
              <a:t>5</a:t>
            </a:r>
            <a:r>
              <a:rPr kumimoji="1" lang="zh-TW" altLang="en-US" sz="700" kern="0" dirty="0">
                <a:latin typeface="+mn-ea"/>
              </a:rPr>
              <a:t>年</a:t>
            </a:r>
            <a:r>
              <a:rPr kumimoji="1" lang="en-US" altLang="zh-TW" sz="700" kern="0" dirty="0">
                <a:latin typeface="+mn-ea"/>
              </a:rPr>
              <a:t>4</a:t>
            </a:r>
            <a:r>
              <a:rPr kumimoji="1" lang="zh-TW" altLang="en-US" sz="700" kern="0" dirty="0">
                <a:latin typeface="+mn-ea"/>
              </a:rPr>
              <a:t>月</a:t>
            </a:r>
            <a:r>
              <a:rPr kumimoji="1" lang="en-US" altLang="zh-TW" sz="700" kern="0" dirty="0">
                <a:latin typeface="+mn-ea"/>
              </a:rPr>
              <a:t>1</a:t>
            </a:r>
            <a:r>
              <a:rPr kumimoji="1" lang="zh-TW" altLang="en-US" sz="700" kern="0" dirty="0">
                <a:latin typeface="+mn-ea"/>
              </a:rPr>
              <a:t>日）</a:t>
            </a:r>
            <a:endParaRPr kumimoji="1" lang="zh-TW" altLang="en-US" sz="850" kern="0" dirty="0">
              <a:latin typeface="+mn-ea"/>
            </a:endParaRPr>
          </a:p>
        </p:txBody>
      </p:sp>
      <p:graphicFrame>
        <p:nvGraphicFramePr>
          <p:cNvPr id="35" name="表 34">
            <a:extLst>
              <a:ext uri="{FF2B5EF4-FFF2-40B4-BE49-F238E27FC236}">
                <a16:creationId xmlns:a16="http://schemas.microsoft.com/office/drawing/2014/main" id="{3875AAC3-E18D-7270-5D92-5037948A1675}"/>
              </a:ext>
            </a:extLst>
          </p:cNvPr>
          <p:cNvGraphicFramePr>
            <a:graphicFrameLocks noGrp="1"/>
          </p:cNvGraphicFramePr>
          <p:nvPr/>
        </p:nvGraphicFramePr>
        <p:xfrm>
          <a:off x="3736956" y="7762344"/>
          <a:ext cx="1116000" cy="357360"/>
        </p:xfrm>
        <a:graphic>
          <a:graphicData uri="http://schemas.openxmlformats.org/drawingml/2006/table">
            <a:tbl>
              <a:tblPr bandRow="1">
                <a:tableStyleId>{5C22544A-7EE6-4342-B048-85BDC9FD1C3A}</a:tableStyleId>
              </a:tblPr>
              <a:tblGrid>
                <a:gridCol w="1116000">
                  <a:extLst>
                    <a:ext uri="{9D8B030D-6E8A-4147-A177-3AD203B41FA5}">
                      <a16:colId xmlns:a16="http://schemas.microsoft.com/office/drawing/2014/main" val="1130286574"/>
                    </a:ext>
                  </a:extLst>
                </a:gridCol>
              </a:tblGrid>
              <a:tr h="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tx1"/>
                          </a:solidFill>
                        </a:rPr>
                        <a:t>金田中継センター</a:t>
                      </a:r>
                    </a:p>
                  </a:txBody>
                  <a:tcPr marL="36000" marR="36000" marT="36000" marB="36000" anchor="b">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2200911"/>
                  </a:ext>
                </a:extLst>
              </a:tr>
              <a:tr h="0">
                <a:tc>
                  <a:txBody>
                    <a:bodyPr/>
                    <a:lstStyle/>
                    <a:p>
                      <a:pPr algn="ctr"/>
                      <a:r>
                        <a:rPr kumimoji="1" lang="en-US" altLang="ja-JP" sz="700" dirty="0"/>
                        <a:t>6.0㎥/</a:t>
                      </a:r>
                      <a:r>
                        <a:rPr kumimoji="1" lang="ja-JP" altLang="en-US" sz="700" dirty="0"/>
                        <a:t>台</a:t>
                      </a:r>
                      <a:r>
                        <a:rPr kumimoji="1" lang="en-US" altLang="ja-JP" sz="700" dirty="0"/>
                        <a:t>/min×2</a:t>
                      </a:r>
                      <a:r>
                        <a:rPr kumimoji="1" lang="ja-JP" altLang="en-US" sz="700" dirty="0"/>
                        <a:t>台</a:t>
                      </a:r>
                    </a:p>
                  </a:txBody>
                  <a:tcPr marL="36000" marR="36000" marT="36000" marB="36000" anchor="ctr">
                    <a:lnL w="12700" cmpd="sng">
                      <a:noFill/>
                    </a:lnL>
                    <a:lnR w="12700" cmpd="sng">
                      <a:noFill/>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63270236"/>
                  </a:ext>
                </a:extLst>
              </a:tr>
            </a:tbl>
          </a:graphicData>
        </a:graphic>
      </p:graphicFrame>
      <p:graphicFrame>
        <p:nvGraphicFramePr>
          <p:cNvPr id="36" name="表 35">
            <a:extLst>
              <a:ext uri="{FF2B5EF4-FFF2-40B4-BE49-F238E27FC236}">
                <a16:creationId xmlns:a16="http://schemas.microsoft.com/office/drawing/2014/main" id="{54CFD1DC-4CEF-129D-7925-2873FF7B01D1}"/>
              </a:ext>
            </a:extLst>
          </p:cNvPr>
          <p:cNvGraphicFramePr>
            <a:graphicFrameLocks noGrp="1"/>
          </p:cNvGraphicFramePr>
          <p:nvPr/>
        </p:nvGraphicFramePr>
        <p:xfrm>
          <a:off x="3740518" y="8151618"/>
          <a:ext cx="2269430" cy="536040"/>
        </p:xfrm>
        <a:graphic>
          <a:graphicData uri="http://schemas.openxmlformats.org/drawingml/2006/table">
            <a:tbl>
              <a:tblPr bandRow="1">
                <a:tableStyleId>{5C22544A-7EE6-4342-B048-85BDC9FD1C3A}</a:tableStyleId>
              </a:tblPr>
              <a:tblGrid>
                <a:gridCol w="729211">
                  <a:extLst>
                    <a:ext uri="{9D8B030D-6E8A-4147-A177-3AD203B41FA5}">
                      <a16:colId xmlns:a16="http://schemas.microsoft.com/office/drawing/2014/main" val="1130286574"/>
                    </a:ext>
                  </a:extLst>
                </a:gridCol>
                <a:gridCol w="1540219">
                  <a:extLst>
                    <a:ext uri="{9D8B030D-6E8A-4147-A177-3AD203B41FA5}">
                      <a16:colId xmlns:a16="http://schemas.microsoft.com/office/drawing/2014/main" val="2227557190"/>
                    </a:ext>
                  </a:extLst>
                </a:gridCol>
              </a:tblGrid>
              <a:tr h="130467">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tx1"/>
                          </a:solidFill>
                        </a:rPr>
                        <a:t>管路施設</a:t>
                      </a:r>
                    </a:p>
                  </a:txBody>
                  <a:tcPr marL="36000" marR="36000" marT="36000" marB="36000" anchor="b">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462200911"/>
                  </a:ext>
                </a:extLst>
              </a:tr>
              <a:tr h="130467">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700" dirty="0"/>
                        <a:t>マンホールポンプ等</a:t>
                      </a:r>
                      <a:endParaRPr kumimoji="1" lang="en-US" altLang="ja-JP" sz="700" dirty="0"/>
                    </a:p>
                  </a:txBody>
                  <a:tcPr marL="36000" marR="36000" marT="36000" marB="36000" anchor="ctr">
                    <a:lnL w="12700" cmpd="sng">
                      <a:noFill/>
                    </a:lnL>
                    <a:lnR w="12700" cmpd="sng">
                      <a:noFill/>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700" dirty="0"/>
                        <a:t>0.08</a:t>
                      </a:r>
                      <a:r>
                        <a:rPr kumimoji="1" lang="ja-JP" altLang="en-US" sz="700" dirty="0"/>
                        <a:t>～</a:t>
                      </a:r>
                      <a:r>
                        <a:rPr kumimoji="1" lang="en-US" altLang="ja-JP" sz="700" dirty="0"/>
                        <a:t>1.9</a:t>
                      </a:r>
                      <a:r>
                        <a:rPr kumimoji="1" lang="ja-JP" altLang="en-US" sz="700" dirty="0"/>
                        <a:t>㎥</a:t>
                      </a:r>
                      <a:r>
                        <a:rPr kumimoji="1" lang="en-US" altLang="ja-JP" sz="700" dirty="0"/>
                        <a:t>/</a:t>
                      </a:r>
                      <a:r>
                        <a:rPr kumimoji="1" lang="ja-JP" altLang="en-US" sz="700" dirty="0"/>
                        <a:t>台</a:t>
                      </a:r>
                      <a:r>
                        <a:rPr kumimoji="1" lang="en-US" altLang="ja-JP" sz="700" dirty="0"/>
                        <a:t>/min×14</a:t>
                      </a:r>
                      <a:r>
                        <a:rPr kumimoji="1" lang="ja-JP" altLang="en-US" sz="700" dirty="0"/>
                        <a:t>箇所</a:t>
                      </a:r>
                      <a:endParaRPr kumimoji="1" lang="en-US" altLang="ja-JP" sz="700" b="0" i="0" u="none" strike="noStrike" kern="1200" cap="none" spc="0" normalizeH="0" baseline="0" noProof="0" dirty="0">
                        <a:ln>
                          <a:noFill/>
                        </a:ln>
                        <a:solidFill>
                          <a:prstClr val="black"/>
                        </a:solidFill>
                        <a:effectLst/>
                        <a:uLnTx/>
                        <a:uFillTx/>
                        <a:latin typeface="+mn-lt"/>
                        <a:ea typeface="+mn-ea"/>
                        <a:cs typeface="+mn-cs"/>
                      </a:endParaRPr>
                    </a:p>
                  </a:txBody>
                  <a:tcPr marL="36000" marR="36000" marT="36000" marB="36000" anchor="ctr">
                    <a:lnL w="12700" cmpd="sng">
                      <a:noFill/>
                    </a:lnL>
                    <a:lnR w="12700" cmpd="sng">
                      <a:noFill/>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63270236"/>
                  </a:ext>
                </a:extLst>
              </a:tr>
              <a:tr h="130467">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700" dirty="0"/>
                        <a:t>汚水管渠</a:t>
                      </a:r>
                      <a:endParaRPr kumimoji="1" lang="en-US" altLang="ja-JP" sz="700" dirty="0"/>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dirty="0"/>
                        <a:t>延長約</a:t>
                      </a:r>
                      <a:r>
                        <a:rPr kumimoji="1" lang="en-US" altLang="ja-JP" sz="700" dirty="0"/>
                        <a:t>59㎞</a:t>
                      </a:r>
                      <a:r>
                        <a:rPr kumimoji="1" lang="ja-JP" altLang="en-US" sz="700" dirty="0"/>
                        <a:t>（うち、幹線管渠約</a:t>
                      </a:r>
                      <a:r>
                        <a:rPr kumimoji="1" lang="en-US" altLang="ja-JP" sz="700" dirty="0"/>
                        <a:t>8</a:t>
                      </a:r>
                      <a:r>
                        <a:rPr kumimoji="1" lang="ja-JP" altLang="en-US" sz="700" dirty="0"/>
                        <a:t>㎞）</a:t>
                      </a:r>
                      <a:endParaRPr kumimoji="1" lang="en-US" altLang="ja-JP" sz="700" dirty="0"/>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72953518"/>
                  </a:ext>
                </a:extLst>
              </a:tr>
            </a:tbl>
          </a:graphicData>
        </a:graphic>
      </p:graphicFrame>
      <p:sp>
        <p:nvSpPr>
          <p:cNvPr id="4" name="四角形: 角を丸くする 3">
            <a:extLst>
              <a:ext uri="{FF2B5EF4-FFF2-40B4-BE49-F238E27FC236}">
                <a16:creationId xmlns:a16="http://schemas.microsoft.com/office/drawing/2014/main" id="{2D16A8A7-917B-1035-30C0-E00C7DBFB84C}"/>
              </a:ext>
            </a:extLst>
          </p:cNvPr>
          <p:cNvSpPr/>
          <p:nvPr/>
        </p:nvSpPr>
        <p:spPr>
          <a:xfrm>
            <a:off x="596843" y="1086254"/>
            <a:ext cx="5676957" cy="3866746"/>
          </a:xfrm>
          <a:prstGeom prst="roundRect">
            <a:avLst>
              <a:gd name="adj" fmla="val 3448"/>
            </a:avLst>
          </a:prstGeom>
          <a:solidFill>
            <a:srgbClr val="ECFC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 name="正方形/長方形 23">
            <a:extLst>
              <a:ext uri="{FF2B5EF4-FFF2-40B4-BE49-F238E27FC236}">
                <a16:creationId xmlns:a16="http://schemas.microsoft.com/office/drawing/2014/main" id="{EEA05FC3-469A-7B6B-CF3A-DA3A16CCB8AA}"/>
              </a:ext>
            </a:extLst>
          </p:cNvPr>
          <p:cNvSpPr/>
          <p:nvPr/>
        </p:nvSpPr>
        <p:spPr>
          <a:xfrm>
            <a:off x="3586933" y="1678167"/>
            <a:ext cx="2576601" cy="306599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defTabSz="914400" eaLnBrk="1" fontAlgn="auto" latinLnBrk="0" hangingPunct="1">
              <a:lnSpc>
                <a:spcPct val="120000"/>
              </a:lnSpc>
              <a:spcBef>
                <a:spcPts val="0"/>
              </a:spcBef>
              <a:spcAft>
                <a:spcPts val="600"/>
              </a:spcAft>
              <a:buClr>
                <a:schemeClr val="accent1"/>
              </a:buClr>
              <a:buSzPct val="80000"/>
              <a:tabLst/>
              <a:defRPr/>
            </a:pPr>
            <a:endParaRPr kumimoji="1" lang="en-US" altLang="ja-JP" sz="900" kern="0" dirty="0">
              <a:solidFill>
                <a:schemeClr val="accent1"/>
              </a:solidFill>
              <a:latin typeface="+mn-ea"/>
            </a:endParaRPr>
          </a:p>
        </p:txBody>
      </p:sp>
      <p:sp>
        <p:nvSpPr>
          <p:cNvPr id="6" name="テキスト ボックス 5">
            <a:extLst>
              <a:ext uri="{FF2B5EF4-FFF2-40B4-BE49-F238E27FC236}">
                <a16:creationId xmlns:a16="http://schemas.microsoft.com/office/drawing/2014/main" id="{EAB864D9-C7CF-1006-A663-445EF70B62B2}"/>
              </a:ext>
            </a:extLst>
          </p:cNvPr>
          <p:cNvSpPr txBox="1"/>
          <p:nvPr/>
        </p:nvSpPr>
        <p:spPr>
          <a:xfrm>
            <a:off x="755499" y="632627"/>
            <a:ext cx="4109231" cy="292388"/>
          </a:xfrm>
          <a:prstGeom prst="rect">
            <a:avLst/>
          </a:prstGeom>
          <a:noFill/>
        </p:spPr>
        <p:txBody>
          <a:bodyPr wrap="square" rIns="0">
            <a:spAutoFit/>
          </a:bodyPr>
          <a:lstStyle/>
          <a:p>
            <a:r>
              <a:rPr lang="ja-JP" altLang="en-US" sz="1300" b="1" spc="40" dirty="0">
                <a:solidFill>
                  <a:schemeClr val="accent1"/>
                </a:solidFill>
                <a:latin typeface="+mn-ea"/>
              </a:rPr>
              <a:t>ウォーター</a:t>
            </a:r>
            <a:r>
              <a:rPr lang="en-US" altLang="ja-JP" sz="1300" b="1" spc="40" dirty="0">
                <a:solidFill>
                  <a:schemeClr val="accent1"/>
                </a:solidFill>
                <a:latin typeface="+mn-ea"/>
              </a:rPr>
              <a:t>PPP</a:t>
            </a:r>
            <a:r>
              <a:rPr lang="ja-JP" altLang="en-US" sz="1300" b="1" spc="40" dirty="0">
                <a:solidFill>
                  <a:schemeClr val="accent1"/>
                </a:solidFill>
                <a:latin typeface="+mn-ea"/>
              </a:rPr>
              <a:t>の先行事例</a:t>
            </a:r>
          </a:p>
        </p:txBody>
      </p:sp>
      <p:grpSp>
        <p:nvGrpSpPr>
          <p:cNvPr id="7" name="グループ化 6">
            <a:extLst>
              <a:ext uri="{FF2B5EF4-FFF2-40B4-BE49-F238E27FC236}">
                <a16:creationId xmlns:a16="http://schemas.microsoft.com/office/drawing/2014/main" id="{C4375D3F-CB6E-F253-F6F7-A8F52DDD6952}"/>
              </a:ext>
            </a:extLst>
          </p:cNvPr>
          <p:cNvGrpSpPr/>
          <p:nvPr/>
        </p:nvGrpSpPr>
        <p:grpSpPr>
          <a:xfrm>
            <a:off x="587096" y="595035"/>
            <a:ext cx="196978" cy="307777"/>
            <a:chOff x="588684" y="1892105"/>
            <a:chExt cx="196978" cy="307777"/>
          </a:xfrm>
        </p:grpSpPr>
        <p:pic>
          <p:nvPicPr>
            <p:cNvPr id="8" name="グラフィックス 7">
              <a:extLst>
                <a:ext uri="{FF2B5EF4-FFF2-40B4-BE49-F238E27FC236}">
                  <a16:creationId xmlns:a16="http://schemas.microsoft.com/office/drawing/2014/main" id="{61ED829A-DA5E-04E2-9E7B-CF86E3C4293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88684" y="1892105"/>
              <a:ext cx="196978" cy="307777"/>
            </a:xfrm>
            <a:prstGeom prst="rect">
              <a:avLst/>
            </a:prstGeom>
          </p:spPr>
        </p:pic>
        <p:sp>
          <p:nvSpPr>
            <p:cNvPr id="9" name="テキスト ボックス 8">
              <a:extLst>
                <a:ext uri="{FF2B5EF4-FFF2-40B4-BE49-F238E27FC236}">
                  <a16:creationId xmlns:a16="http://schemas.microsoft.com/office/drawing/2014/main" id="{50B6165B-046A-3B08-CEFA-A4A75A3C5AF7}"/>
                </a:ext>
              </a:extLst>
            </p:cNvPr>
            <p:cNvSpPr txBox="1"/>
            <p:nvPr/>
          </p:nvSpPr>
          <p:spPr>
            <a:xfrm>
              <a:off x="598431" y="1966303"/>
              <a:ext cx="177485" cy="200055"/>
            </a:xfrm>
            <a:prstGeom prst="rect">
              <a:avLst/>
            </a:prstGeom>
            <a:noFill/>
          </p:spPr>
          <p:txBody>
            <a:bodyPr wrap="square" tIns="0" bIns="0" rtlCol="0">
              <a:spAutoFit/>
            </a:bodyPr>
            <a:lstStyle/>
            <a:p>
              <a:pPr algn="ctr"/>
              <a:r>
                <a:rPr kumimoji="1" lang="en-US" altLang="ja-JP" sz="1300" b="1" dirty="0">
                  <a:solidFill>
                    <a:schemeClr val="bg1"/>
                  </a:solidFill>
                  <a:latin typeface="+mn-ea"/>
                </a:rPr>
                <a:t>6</a:t>
              </a:r>
              <a:endParaRPr kumimoji="1" lang="ja-JP" altLang="en-US" sz="1300" b="1" dirty="0">
                <a:solidFill>
                  <a:schemeClr val="bg1"/>
                </a:solidFill>
                <a:latin typeface="+mn-ea"/>
              </a:endParaRPr>
            </a:p>
          </p:txBody>
        </p:sp>
      </p:grpSp>
      <p:sp>
        <p:nvSpPr>
          <p:cNvPr id="10" name="四角形: 角を丸くする 9">
            <a:extLst>
              <a:ext uri="{FF2B5EF4-FFF2-40B4-BE49-F238E27FC236}">
                <a16:creationId xmlns:a16="http://schemas.microsoft.com/office/drawing/2014/main" id="{CA8FFBE3-126D-86C5-D852-6559BB9E9A0D}"/>
              </a:ext>
            </a:extLst>
          </p:cNvPr>
          <p:cNvSpPr/>
          <p:nvPr/>
        </p:nvSpPr>
        <p:spPr>
          <a:xfrm>
            <a:off x="3586933" y="1401222"/>
            <a:ext cx="2576602" cy="216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mn-ea"/>
              </a:rPr>
              <a:t>管理・更新一体マネジメント方式</a:t>
            </a:r>
          </a:p>
        </p:txBody>
      </p:sp>
      <p:graphicFrame>
        <p:nvGraphicFramePr>
          <p:cNvPr id="11" name="表 10">
            <a:extLst>
              <a:ext uri="{FF2B5EF4-FFF2-40B4-BE49-F238E27FC236}">
                <a16:creationId xmlns:a16="http://schemas.microsoft.com/office/drawing/2014/main" id="{4A9BC6FC-855C-8B65-E85F-971724AA75B9}"/>
              </a:ext>
            </a:extLst>
          </p:cNvPr>
          <p:cNvGraphicFramePr>
            <a:graphicFrameLocks noGrp="1"/>
          </p:cNvGraphicFramePr>
          <p:nvPr>
            <p:extLst>
              <p:ext uri="{D42A27DB-BD31-4B8C-83A1-F6EECF244321}">
                <p14:modId xmlns:p14="http://schemas.microsoft.com/office/powerpoint/2010/main" val="1150696263"/>
              </p:ext>
            </p:extLst>
          </p:nvPr>
        </p:nvGraphicFramePr>
        <p:xfrm>
          <a:off x="705419" y="1280578"/>
          <a:ext cx="2723581" cy="3738616"/>
        </p:xfrm>
        <a:graphic>
          <a:graphicData uri="http://schemas.openxmlformats.org/drawingml/2006/table">
            <a:tbl>
              <a:tblPr bandRow="1">
                <a:tableStyleId>{5C22544A-7EE6-4342-B048-85BDC9FD1C3A}</a:tableStyleId>
              </a:tblPr>
              <a:tblGrid>
                <a:gridCol w="544776">
                  <a:extLst>
                    <a:ext uri="{9D8B030D-6E8A-4147-A177-3AD203B41FA5}">
                      <a16:colId xmlns:a16="http://schemas.microsoft.com/office/drawing/2014/main" val="171660188"/>
                    </a:ext>
                  </a:extLst>
                </a:gridCol>
                <a:gridCol w="622638">
                  <a:extLst>
                    <a:ext uri="{9D8B030D-6E8A-4147-A177-3AD203B41FA5}">
                      <a16:colId xmlns:a16="http://schemas.microsoft.com/office/drawing/2014/main" val="2994857070"/>
                    </a:ext>
                  </a:extLst>
                </a:gridCol>
                <a:gridCol w="1556167">
                  <a:extLst>
                    <a:ext uri="{9D8B030D-6E8A-4147-A177-3AD203B41FA5}">
                      <a16:colId xmlns:a16="http://schemas.microsoft.com/office/drawing/2014/main" val="2999263282"/>
                    </a:ext>
                  </a:extLst>
                </a:gridCol>
              </a:tblGrid>
              <a:tr h="490772">
                <a:tc>
                  <a:txBody>
                    <a:bodyPr/>
                    <a:lstStyle/>
                    <a:p>
                      <a:pPr algn="just">
                        <a:lnSpc>
                          <a:spcPct val="110000"/>
                        </a:lnSpc>
                      </a:pPr>
                      <a:r>
                        <a:rPr kumimoji="1" lang="ja-JP" altLang="en-US" sz="850" b="1" dirty="0">
                          <a:solidFill>
                            <a:schemeClr val="accent3"/>
                          </a:solidFill>
                          <a:latin typeface="Meiryo UI" panose="020B0604030504040204" pitchFamily="50" charset="-128"/>
                          <a:ea typeface="Meiryo UI" panose="020B0604030504040204" pitchFamily="50" charset="-128"/>
                        </a:rPr>
                        <a:t>事業名</a:t>
                      </a:r>
                      <a:endParaRPr kumimoji="1" lang="ja-JP" altLang="en-US" sz="850" b="1" dirty="0">
                        <a:solidFill>
                          <a:schemeClr val="accent3"/>
                        </a:solidFill>
                      </a:endParaRPr>
                    </a:p>
                  </a:txBody>
                  <a:tcPr marL="36000" marR="36000" marT="108000" marB="108000">
                    <a:lnL w="12700" cmpd="sng">
                      <a:noFill/>
                    </a:lnL>
                    <a:lnR w="12700" cmpd="sng">
                      <a:noFill/>
                    </a:lnR>
                    <a:lnT w="6350" cap="flat" cmpd="sng" algn="ctr">
                      <a:no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just">
                        <a:lnSpc>
                          <a:spcPct val="110000"/>
                        </a:lnSpc>
                      </a:pPr>
                      <a:r>
                        <a:rPr kumimoji="1" lang="zh-TW" altLang="en-US" sz="850" dirty="0">
                          <a:latin typeface="Meiryo UI" panose="020B0604030504040204" pitchFamily="50" charset="-128"/>
                          <a:ea typeface="Meiryo UI" panose="020B0604030504040204" pitchFamily="50" charset="-128"/>
                        </a:rPr>
                        <a:t>箱根地区水道事業包括委託（第</a:t>
                      </a:r>
                      <a:r>
                        <a:rPr kumimoji="1" lang="en-US" altLang="zh-TW" sz="850" dirty="0">
                          <a:latin typeface="Meiryo UI" panose="020B0604030504040204" pitchFamily="50" charset="-128"/>
                          <a:ea typeface="Meiryo UI" panose="020B0604030504040204" pitchFamily="50" charset="-128"/>
                        </a:rPr>
                        <a:t>3</a:t>
                      </a:r>
                      <a:r>
                        <a:rPr kumimoji="1" lang="zh-TW" altLang="en-US" sz="850" dirty="0">
                          <a:latin typeface="Meiryo UI" panose="020B0604030504040204" pitchFamily="50" charset="-128"/>
                          <a:ea typeface="Meiryo UI" panose="020B0604030504040204" pitchFamily="50" charset="-128"/>
                        </a:rPr>
                        <a:t>期）</a:t>
                      </a:r>
                      <a:endParaRPr kumimoji="1" lang="en-US" altLang="zh-TW" sz="850" dirty="0">
                        <a:latin typeface="Meiryo UI" panose="020B0604030504040204" pitchFamily="50" charset="-128"/>
                        <a:ea typeface="Meiryo UI" panose="020B0604030504040204" pitchFamily="50" charset="-128"/>
                      </a:endParaRPr>
                    </a:p>
                    <a:p>
                      <a:pPr algn="just">
                        <a:lnSpc>
                          <a:spcPct val="110000"/>
                        </a:lnSpc>
                      </a:pPr>
                      <a:endParaRPr kumimoji="1" lang="zh-TW" altLang="en-US" sz="850" dirty="0">
                        <a:latin typeface="Meiryo UI" panose="020B0604030504040204" pitchFamily="50" charset="-128"/>
                        <a:ea typeface="Meiryo UI" panose="020B0604030504040204" pitchFamily="50" charset="-128"/>
                      </a:endParaRPr>
                    </a:p>
                  </a:txBody>
                  <a:tcPr marL="36000" marR="72000" marT="108000" marB="108000" anchor="ctr">
                    <a:lnL w="12700" cmpd="sng">
                      <a:noFill/>
                    </a:lnL>
                    <a:lnR w="12700" cmpd="sng">
                      <a:noFill/>
                    </a:lnR>
                    <a:lnT w="6350" cap="flat" cmpd="sng" algn="ctr">
                      <a:no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900" dirty="0"/>
                    </a:p>
                  </a:txBody>
                  <a:tcPr/>
                </a:tc>
                <a:extLst>
                  <a:ext uri="{0D108BD9-81ED-4DB2-BD59-A6C34878D82A}">
                    <a16:rowId xmlns:a16="http://schemas.microsoft.com/office/drawing/2014/main" val="2727868578"/>
                  </a:ext>
                </a:extLst>
              </a:tr>
              <a:tr h="1189771">
                <a:tc>
                  <a:txBody>
                    <a:bodyPr/>
                    <a:lstStyle/>
                    <a:p>
                      <a:pPr algn="just">
                        <a:lnSpc>
                          <a:spcPct val="110000"/>
                        </a:lnSpc>
                      </a:pPr>
                      <a:r>
                        <a:rPr kumimoji="1" lang="ja-JP" altLang="en-US" sz="850" b="1" dirty="0">
                          <a:solidFill>
                            <a:schemeClr val="accent3"/>
                          </a:solidFill>
                          <a:latin typeface="Meiryo UI" panose="020B0604030504040204" pitchFamily="50" charset="-128"/>
                          <a:ea typeface="Meiryo UI" panose="020B0604030504040204" pitchFamily="50" charset="-128"/>
                        </a:rPr>
                        <a:t>事業概要</a:t>
                      </a:r>
                      <a:endParaRPr kumimoji="1" lang="ja-JP" altLang="en-US" sz="850" b="1" dirty="0">
                        <a:solidFill>
                          <a:schemeClr val="accent3"/>
                        </a:solidFill>
                      </a:endParaRPr>
                    </a:p>
                  </a:txBody>
                  <a:tcPr marL="36000" marR="36000" marT="108000" marB="108000">
                    <a:lnL w="12700" cmpd="sng">
                      <a:noFill/>
                    </a:lnL>
                    <a:lnR w="12700" cmpd="sng">
                      <a:noFill/>
                    </a:lnR>
                    <a:lnT w="9525"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600"/>
                        </a:spcAft>
                        <a:buClrTx/>
                        <a:buSzTx/>
                        <a:buFontTx/>
                        <a:buNone/>
                        <a:tabLst/>
                        <a:defRPr/>
                      </a:pPr>
                      <a:r>
                        <a:rPr kumimoji="1" lang="ja-JP" altLang="en-US" sz="850" dirty="0">
                          <a:latin typeface="Meiryo UI" panose="020B0604030504040204" pitchFamily="50" charset="-128"/>
                          <a:ea typeface="Meiryo UI" panose="020B0604030504040204" pitchFamily="50" charset="-128"/>
                        </a:rPr>
                        <a:t>事業開始</a:t>
                      </a:r>
                      <a:endParaRPr kumimoji="1" lang="en-US" altLang="ja-JP" sz="850"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600"/>
                        </a:spcAft>
                        <a:buClrTx/>
                        <a:buSzTx/>
                        <a:buFontTx/>
                        <a:buNone/>
                        <a:tabLst/>
                        <a:defRPr/>
                      </a:pPr>
                      <a:r>
                        <a:rPr kumimoji="1" lang="ja-JP" altLang="en-US" sz="850" dirty="0">
                          <a:latin typeface="Meiryo UI" panose="020B0604030504040204" pitchFamily="50" charset="-128"/>
                          <a:ea typeface="Meiryo UI" panose="020B0604030504040204" pitchFamily="50" charset="-128"/>
                        </a:rPr>
                        <a:t>事業期間</a:t>
                      </a:r>
                      <a:endParaRPr kumimoji="1" lang="en-US" altLang="ja-JP" sz="850"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600"/>
                        </a:spcAft>
                        <a:buClrTx/>
                        <a:buSzTx/>
                        <a:buFontTx/>
                        <a:buNone/>
                        <a:tabLst/>
                        <a:defRPr/>
                      </a:pPr>
                      <a:r>
                        <a:rPr kumimoji="1" lang="ja-JP" altLang="en-US" sz="850" dirty="0">
                          <a:latin typeface="Meiryo UI" panose="020B0604030504040204" pitchFamily="50" charset="-128"/>
                          <a:ea typeface="Meiryo UI" panose="020B0604030504040204" pitchFamily="50" charset="-128"/>
                        </a:rPr>
                        <a:t>対象施設</a:t>
                      </a:r>
                      <a:br>
                        <a:rPr kumimoji="1" lang="en-US" altLang="ja-JP" sz="850" dirty="0">
                          <a:latin typeface="Meiryo UI" panose="020B0604030504040204" pitchFamily="50" charset="-128"/>
                          <a:ea typeface="Meiryo UI" panose="020B0604030504040204" pitchFamily="50" charset="-128"/>
                        </a:rPr>
                      </a:br>
                      <a:endParaRPr kumimoji="1" lang="en-US" altLang="ja-JP" sz="850"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600"/>
                        </a:spcAft>
                        <a:buClrTx/>
                        <a:buSzTx/>
                        <a:buFontTx/>
                        <a:buNone/>
                        <a:tabLst/>
                        <a:defRPr/>
                      </a:pPr>
                      <a:r>
                        <a:rPr kumimoji="1" lang="ja-JP" altLang="en-US" sz="850" dirty="0">
                          <a:latin typeface="Meiryo UI" panose="020B0604030504040204" pitchFamily="50" charset="-128"/>
                          <a:ea typeface="Meiryo UI" panose="020B0604030504040204" pitchFamily="50" charset="-128"/>
                        </a:rPr>
                        <a:t>業務範囲</a:t>
                      </a:r>
                      <a:endParaRPr kumimoji="1" lang="ja-JP" altLang="en-US" sz="850" dirty="0"/>
                    </a:p>
                  </a:txBody>
                  <a:tcPr marL="36000" marT="108000" marB="108000">
                    <a:lnL w="12700" cmpd="sng">
                      <a:noFill/>
                    </a:lnL>
                    <a:lnR w="12700" cmpd="sng">
                      <a:noFill/>
                    </a:lnR>
                    <a:lnT w="9525"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600"/>
                        </a:spcAft>
                      </a:pPr>
                      <a:r>
                        <a:rPr kumimoji="1" lang="en-US" altLang="ja-JP" sz="850" dirty="0">
                          <a:latin typeface="Meiryo UI" panose="020B0604030504040204" pitchFamily="50" charset="-128"/>
                          <a:ea typeface="Meiryo UI" panose="020B0604030504040204" pitchFamily="50" charset="-128"/>
                        </a:rPr>
                        <a:t>2024</a:t>
                      </a:r>
                      <a:r>
                        <a:rPr kumimoji="1" lang="ja-JP" altLang="en-US" sz="850" dirty="0">
                          <a:latin typeface="Meiryo UI" panose="020B0604030504040204" pitchFamily="50" charset="-128"/>
                          <a:ea typeface="Meiryo UI" panose="020B0604030504040204" pitchFamily="50" charset="-128"/>
                        </a:rPr>
                        <a:t>年</a:t>
                      </a:r>
                      <a:r>
                        <a:rPr kumimoji="1" lang="en-US" altLang="ja-JP" sz="850" dirty="0">
                          <a:latin typeface="Meiryo UI" panose="020B0604030504040204" pitchFamily="50" charset="-128"/>
                          <a:ea typeface="Meiryo UI" panose="020B0604030504040204" pitchFamily="50" charset="-128"/>
                        </a:rPr>
                        <a:t>4</a:t>
                      </a:r>
                      <a:r>
                        <a:rPr kumimoji="1" lang="ja-JP" altLang="en-US" sz="850" dirty="0">
                          <a:latin typeface="Meiryo UI" panose="020B0604030504040204" pitchFamily="50" charset="-128"/>
                          <a:ea typeface="Meiryo UI" panose="020B0604030504040204" pitchFamily="50" charset="-128"/>
                        </a:rPr>
                        <a:t>月</a:t>
                      </a:r>
                      <a:endParaRPr kumimoji="1" lang="en-US" altLang="ja-JP" sz="850" dirty="0">
                        <a:latin typeface="Meiryo UI" panose="020B0604030504040204" pitchFamily="50" charset="-128"/>
                        <a:ea typeface="Meiryo UI" panose="020B0604030504040204" pitchFamily="50" charset="-128"/>
                      </a:endParaRPr>
                    </a:p>
                    <a:p>
                      <a:pPr marL="0" marR="0" lvl="0" indent="0" algn="just" defTabSz="685800" rtl="0" eaLnBrk="1" fontAlgn="auto" latinLnBrk="0" hangingPunct="1">
                        <a:lnSpc>
                          <a:spcPct val="100000"/>
                        </a:lnSpc>
                        <a:spcBef>
                          <a:spcPts val="0"/>
                        </a:spcBef>
                        <a:spcAft>
                          <a:spcPts val="600"/>
                        </a:spcAft>
                        <a:buClrTx/>
                        <a:buSzTx/>
                        <a:buFontTx/>
                        <a:buNone/>
                        <a:tabLst/>
                        <a:defRPr/>
                      </a:pPr>
                      <a:r>
                        <a:rPr kumimoji="1" lang="en-US" altLang="ja-JP" sz="850" dirty="0">
                          <a:latin typeface="Meiryo UI" panose="020B0604030504040204" pitchFamily="50" charset="-128"/>
                          <a:ea typeface="Meiryo UI" panose="020B0604030504040204" pitchFamily="50" charset="-128"/>
                        </a:rPr>
                        <a:t>10</a:t>
                      </a:r>
                      <a:r>
                        <a:rPr kumimoji="1" lang="ja-JP" altLang="en-US" sz="850" dirty="0">
                          <a:latin typeface="Meiryo UI" panose="020B0604030504040204" pitchFamily="50" charset="-128"/>
                          <a:ea typeface="Meiryo UI" panose="020B0604030504040204" pitchFamily="50" charset="-128"/>
                        </a:rPr>
                        <a:t>年</a:t>
                      </a:r>
                      <a:endParaRPr kumimoji="1" lang="en-US" altLang="ja-JP" sz="850" dirty="0">
                        <a:latin typeface="Meiryo UI" panose="020B0604030504040204" pitchFamily="50" charset="-128"/>
                        <a:ea typeface="Meiryo UI" panose="020B0604030504040204" pitchFamily="50" charset="-128"/>
                      </a:endParaRPr>
                    </a:p>
                    <a:p>
                      <a:pPr marL="0" marR="0" lvl="0" indent="0" algn="just" defTabSz="685800" rtl="0" eaLnBrk="1" fontAlgn="auto" latinLnBrk="0" hangingPunct="1">
                        <a:lnSpc>
                          <a:spcPct val="100000"/>
                        </a:lnSpc>
                        <a:spcBef>
                          <a:spcPts val="0"/>
                        </a:spcBef>
                        <a:spcAft>
                          <a:spcPts val="600"/>
                        </a:spcAft>
                        <a:buClrTx/>
                        <a:buSzTx/>
                        <a:buFontTx/>
                        <a:buNone/>
                        <a:tabLst/>
                        <a:defRPr/>
                      </a:pPr>
                      <a:r>
                        <a:rPr kumimoji="1" lang="ja-JP" altLang="en-US" sz="850" dirty="0">
                          <a:latin typeface="Meiryo UI" panose="020B0604030504040204" pitchFamily="50" charset="-128"/>
                          <a:ea typeface="Meiryo UI" panose="020B0604030504040204" pitchFamily="50" charset="-128"/>
                        </a:rPr>
                        <a:t>浄水場、ポンプ所、配水池、管路施設等</a:t>
                      </a:r>
                    </a:p>
                    <a:p>
                      <a:pPr marL="0" marR="0" lvl="0" indent="0" algn="just" defTabSz="685800" rtl="0" eaLnBrk="1" fontAlgn="auto" latinLnBrk="0" hangingPunct="1">
                        <a:lnSpc>
                          <a:spcPct val="100000"/>
                        </a:lnSpc>
                        <a:spcBef>
                          <a:spcPts val="0"/>
                        </a:spcBef>
                        <a:spcAft>
                          <a:spcPts val="600"/>
                        </a:spcAft>
                        <a:buClrTx/>
                        <a:buSzTx/>
                        <a:buFontTx/>
                        <a:buNone/>
                        <a:tabLst/>
                        <a:defRPr/>
                      </a:pPr>
                      <a:r>
                        <a:rPr kumimoji="1" lang="zh-TW" altLang="en-US" sz="850" dirty="0">
                          <a:latin typeface="Meiryo UI" panose="020B0604030504040204" pitchFamily="50" charset="-128"/>
                          <a:ea typeface="Meiryo UI" panose="020B0604030504040204" pitchFamily="50" charset="-128"/>
                        </a:rPr>
                        <a:t>維持管理、</a:t>
                      </a:r>
                      <a:r>
                        <a:rPr kumimoji="1" lang="ja-JP" altLang="en-US" sz="850" dirty="0">
                          <a:latin typeface="Meiryo UI" panose="020B0604030504040204" pitchFamily="50" charset="-128"/>
                          <a:ea typeface="Meiryo UI" panose="020B0604030504040204" pitchFamily="50" charset="-128"/>
                        </a:rPr>
                        <a:t>更新工事、</a:t>
                      </a:r>
                      <a:r>
                        <a:rPr kumimoji="1" lang="zh-TW" altLang="en-US" sz="850" dirty="0">
                          <a:latin typeface="Meiryo UI" panose="020B0604030504040204" pitchFamily="50" charset="-128"/>
                          <a:ea typeface="Meiryo UI" panose="020B0604030504040204" pitchFamily="50" charset="-128"/>
                        </a:rPr>
                        <a:t>更新計画案作成</a:t>
                      </a:r>
                      <a:r>
                        <a:rPr kumimoji="1" lang="ja-JP" altLang="en-US" sz="850" dirty="0">
                          <a:latin typeface="Meiryo UI" panose="020B0604030504040204" pitchFamily="50" charset="-128"/>
                          <a:ea typeface="Meiryo UI" panose="020B0604030504040204" pitchFamily="50" charset="-128"/>
                        </a:rPr>
                        <a:t>等</a:t>
                      </a:r>
                      <a:endParaRPr kumimoji="1" lang="en-US" altLang="zh-TW" sz="850" dirty="0">
                        <a:latin typeface="Meiryo UI" panose="020B0604030504040204" pitchFamily="50" charset="-128"/>
                        <a:ea typeface="Meiryo UI" panose="020B0604030504040204" pitchFamily="50" charset="-128"/>
                      </a:endParaRPr>
                    </a:p>
                  </a:txBody>
                  <a:tcPr marL="0" marR="72000" marT="108000" marB="108000">
                    <a:lnL w="12700" cmpd="sng">
                      <a:noFill/>
                    </a:lnL>
                    <a:lnR w="12700" cmpd="sng">
                      <a:noFill/>
                    </a:lnR>
                    <a:lnT w="9525"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61541820"/>
                  </a:ext>
                </a:extLst>
              </a:tr>
              <a:tr h="1859799">
                <a:tc>
                  <a:txBody>
                    <a:bodyPr/>
                    <a:lstStyle/>
                    <a:p>
                      <a:pPr algn="just">
                        <a:lnSpc>
                          <a:spcPct val="110000"/>
                        </a:lnSpc>
                      </a:pPr>
                      <a:r>
                        <a:rPr kumimoji="1" lang="ja-JP" altLang="en-US" sz="850" b="1" dirty="0">
                          <a:solidFill>
                            <a:schemeClr val="accent3"/>
                          </a:solidFill>
                          <a:latin typeface="Meiryo UI" panose="020B0604030504040204" pitchFamily="50" charset="-128"/>
                          <a:ea typeface="Meiryo UI" panose="020B0604030504040204" pitchFamily="50" charset="-128"/>
                        </a:rPr>
                        <a:t>効果・</a:t>
                      </a:r>
                      <a:endParaRPr kumimoji="1" lang="en-US" altLang="ja-JP" sz="850" b="1" dirty="0">
                        <a:solidFill>
                          <a:schemeClr val="accent3"/>
                        </a:solidFill>
                        <a:latin typeface="Meiryo UI" panose="020B0604030504040204" pitchFamily="50" charset="-128"/>
                        <a:ea typeface="Meiryo UI" panose="020B0604030504040204" pitchFamily="50" charset="-128"/>
                      </a:endParaRPr>
                    </a:p>
                    <a:p>
                      <a:pPr algn="just">
                        <a:lnSpc>
                          <a:spcPct val="110000"/>
                        </a:lnSpc>
                      </a:pPr>
                      <a:r>
                        <a:rPr kumimoji="1" lang="ja-JP" altLang="en-US" sz="850" b="1" dirty="0">
                          <a:solidFill>
                            <a:schemeClr val="accent3"/>
                          </a:solidFill>
                          <a:latin typeface="Meiryo UI" panose="020B0604030504040204" pitchFamily="50" charset="-128"/>
                          <a:ea typeface="Meiryo UI" panose="020B0604030504040204" pitchFamily="50" charset="-128"/>
                        </a:rPr>
                        <a:t>特徴等</a:t>
                      </a:r>
                      <a:endParaRPr kumimoji="1" lang="ja-JP" altLang="en-US" sz="850" b="1" dirty="0">
                        <a:solidFill>
                          <a:schemeClr val="accent3"/>
                        </a:solidFill>
                      </a:endParaRPr>
                    </a:p>
                  </a:txBody>
                  <a:tcPr marL="36000" marR="36000" marT="108000" marB="108000">
                    <a:lnL w="12700" cmpd="sng">
                      <a:noFill/>
                    </a:lnL>
                    <a:lnR w="12700" cmpd="sng">
                      <a:noFill/>
                    </a:lnR>
                    <a:lnT w="9525" cap="flat" cmpd="sng" algn="ctr">
                      <a:solidFill>
                        <a:schemeClr val="accent3"/>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44000" indent="-144000" algn="just">
                        <a:lnSpc>
                          <a:spcPct val="110000"/>
                        </a:lnSpc>
                        <a:spcAft>
                          <a:spcPts val="300"/>
                        </a:spcAft>
                        <a:buClr>
                          <a:schemeClr val="accent5"/>
                        </a:buClr>
                        <a:buSzPct val="70000"/>
                        <a:buFont typeface="Wingdings" panose="05000000000000000000" pitchFamily="2" charset="2"/>
                        <a:buChar char="l"/>
                      </a:pPr>
                      <a:r>
                        <a:rPr kumimoji="1" lang="ja-JP" altLang="en-US" sz="850" dirty="0">
                          <a:latin typeface="Meiryo UI" panose="020B0604030504040204" pitchFamily="50" charset="-128"/>
                          <a:ea typeface="Meiryo UI" panose="020B0604030504040204" pitchFamily="50" charset="-128"/>
                        </a:rPr>
                        <a:t>地域人材の積極的な採用により災害発生時等の対応が迅速化され、危機管理体制を強化</a:t>
                      </a:r>
                    </a:p>
                    <a:p>
                      <a:pPr marL="144000" indent="-144000" algn="just">
                        <a:lnSpc>
                          <a:spcPct val="110000"/>
                        </a:lnSpc>
                        <a:spcAft>
                          <a:spcPts val="300"/>
                        </a:spcAft>
                        <a:buClr>
                          <a:schemeClr val="accent5"/>
                        </a:buClr>
                        <a:buSzPct val="70000"/>
                        <a:buFont typeface="Wingdings" panose="05000000000000000000" pitchFamily="2" charset="2"/>
                        <a:buChar char="l"/>
                      </a:pPr>
                      <a:r>
                        <a:rPr kumimoji="1" lang="ja-JP" altLang="en-US" sz="850" dirty="0">
                          <a:latin typeface="Meiryo UI" panose="020B0604030504040204" pitchFamily="50" charset="-128"/>
                          <a:ea typeface="Meiryo UI" panose="020B0604030504040204" pitchFamily="50" charset="-128"/>
                        </a:rPr>
                        <a:t>未納債権収納率の向上など、民間活力により、包括委託導入前と比較して効率的かつ効果的な事業運営を実施しており、今後も包括委託を継続</a:t>
                      </a:r>
                    </a:p>
                    <a:p>
                      <a:pPr marL="144000" indent="-144000" algn="just">
                        <a:lnSpc>
                          <a:spcPct val="110000"/>
                        </a:lnSpc>
                        <a:spcAft>
                          <a:spcPts val="300"/>
                        </a:spcAft>
                        <a:buClr>
                          <a:schemeClr val="accent5"/>
                        </a:buClr>
                        <a:buSzPct val="70000"/>
                        <a:buFont typeface="Wingdings" panose="05000000000000000000" pitchFamily="2" charset="2"/>
                        <a:buChar char="l"/>
                      </a:pPr>
                      <a:r>
                        <a:rPr kumimoji="1" lang="ja-JP" altLang="en-US" sz="850" dirty="0">
                          <a:latin typeface="Meiryo UI" panose="020B0604030504040204" pitchFamily="50" charset="-128"/>
                          <a:ea typeface="Meiryo UI" panose="020B0604030504040204" pitchFamily="50" charset="-128"/>
                        </a:rPr>
                        <a:t>受託者が箱根管内の水道施設の状況を</a:t>
                      </a:r>
                      <a:br>
                        <a:rPr kumimoji="1" lang="ja-JP" altLang="en-US" sz="850" dirty="0">
                          <a:latin typeface="Meiryo UI" panose="020B0604030504040204" pitchFamily="50" charset="-128"/>
                          <a:ea typeface="Meiryo UI" panose="020B0604030504040204" pitchFamily="50" charset="-128"/>
                        </a:rPr>
                      </a:br>
                      <a:r>
                        <a:rPr kumimoji="1" lang="ja-JP" altLang="en-US" sz="850" dirty="0">
                          <a:latin typeface="Meiryo UI" panose="020B0604030504040204" pitchFamily="50" charset="-128"/>
                          <a:ea typeface="Meiryo UI" panose="020B0604030504040204" pitchFamily="50" charset="-128"/>
                        </a:rPr>
                        <a:t>十分に考慮した上で、水道施設更新に係る計画案を立案することで、発注者の業務負担軽減に寄与</a:t>
                      </a:r>
                    </a:p>
                    <a:p>
                      <a:pPr marL="144000" indent="-144000" algn="just">
                        <a:lnSpc>
                          <a:spcPct val="110000"/>
                        </a:lnSpc>
                        <a:spcAft>
                          <a:spcPts val="300"/>
                        </a:spcAft>
                        <a:buClr>
                          <a:schemeClr val="accent5"/>
                        </a:buClr>
                        <a:buSzPct val="70000"/>
                        <a:buFont typeface="Wingdings" panose="05000000000000000000" pitchFamily="2" charset="2"/>
                        <a:buChar char="l"/>
                      </a:pPr>
                      <a:endParaRPr kumimoji="1" lang="ja-JP" altLang="en-US" sz="850" dirty="0">
                        <a:latin typeface="Meiryo UI" panose="020B0604030504040204" pitchFamily="50" charset="-128"/>
                        <a:ea typeface="Meiryo UI" panose="020B0604030504040204" pitchFamily="50" charset="-128"/>
                      </a:endParaRPr>
                    </a:p>
                  </a:txBody>
                  <a:tcPr marL="36000" marR="72000" marT="108000" marB="108000">
                    <a:lnL w="12700" cmpd="sng">
                      <a:noFill/>
                    </a:lnL>
                    <a:lnR w="12700" cmpd="sng">
                      <a:noFill/>
                    </a:lnR>
                    <a:lnT w="9525" cap="flat" cmpd="sng" algn="ctr">
                      <a:solidFill>
                        <a:schemeClr val="accent3"/>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900" dirty="0"/>
                    </a:p>
                  </a:txBody>
                  <a:tcPr/>
                </a:tc>
                <a:extLst>
                  <a:ext uri="{0D108BD9-81ED-4DB2-BD59-A6C34878D82A}">
                    <a16:rowId xmlns:a16="http://schemas.microsoft.com/office/drawing/2014/main" val="3671214583"/>
                  </a:ext>
                </a:extLst>
              </a:tr>
            </a:tbl>
          </a:graphicData>
        </a:graphic>
      </p:graphicFrame>
      <p:sp>
        <p:nvSpPr>
          <p:cNvPr id="12" name="四角形: 角を丸くする 11">
            <a:extLst>
              <a:ext uri="{FF2B5EF4-FFF2-40B4-BE49-F238E27FC236}">
                <a16:creationId xmlns:a16="http://schemas.microsoft.com/office/drawing/2014/main" id="{B8CE1CD0-EF7F-3963-74DF-926CB2137DDA}"/>
              </a:ext>
            </a:extLst>
          </p:cNvPr>
          <p:cNvSpPr/>
          <p:nvPr/>
        </p:nvSpPr>
        <p:spPr>
          <a:xfrm>
            <a:off x="3586933" y="5714404"/>
            <a:ext cx="2576602" cy="21600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mn-ea"/>
              </a:rPr>
              <a:t>コンセッション方式</a:t>
            </a:r>
          </a:p>
        </p:txBody>
      </p:sp>
      <p:sp>
        <p:nvSpPr>
          <p:cNvPr id="15" name="テキスト ボックス 14">
            <a:extLst>
              <a:ext uri="{FF2B5EF4-FFF2-40B4-BE49-F238E27FC236}">
                <a16:creationId xmlns:a16="http://schemas.microsoft.com/office/drawing/2014/main" id="{6D05FFAB-9CA9-82E5-D3A0-C6A508D4FF05}"/>
              </a:ext>
            </a:extLst>
          </p:cNvPr>
          <p:cNvSpPr txBox="1"/>
          <p:nvPr/>
        </p:nvSpPr>
        <p:spPr>
          <a:xfrm>
            <a:off x="6165850" y="9562456"/>
            <a:ext cx="495300" cy="215444"/>
          </a:xfrm>
          <a:prstGeom prst="rect">
            <a:avLst/>
          </a:prstGeom>
          <a:noFill/>
        </p:spPr>
        <p:txBody>
          <a:bodyPr wrap="square" rtlCol="0">
            <a:spAutoFit/>
          </a:bodyPr>
          <a:lstStyle/>
          <a:p>
            <a:pPr algn="ctr"/>
            <a:r>
              <a:rPr kumimoji="1" lang="en-US" altLang="ja-JP" sz="800" dirty="0">
                <a:solidFill>
                  <a:srgbClr val="0AA1DD"/>
                </a:solidFill>
                <a:latin typeface="+mn-ea"/>
              </a:rPr>
              <a:t>4/6</a:t>
            </a:r>
            <a:endParaRPr kumimoji="1" lang="ja-JP" altLang="en-US" sz="800" dirty="0">
              <a:solidFill>
                <a:srgbClr val="0AA1DD"/>
              </a:solidFill>
              <a:latin typeface="+mn-ea"/>
            </a:endParaRPr>
          </a:p>
        </p:txBody>
      </p:sp>
      <p:graphicFrame>
        <p:nvGraphicFramePr>
          <p:cNvPr id="16" name="表 15">
            <a:extLst>
              <a:ext uri="{FF2B5EF4-FFF2-40B4-BE49-F238E27FC236}">
                <a16:creationId xmlns:a16="http://schemas.microsoft.com/office/drawing/2014/main" id="{F3A8F2F4-B27B-2406-E6EB-A6CCE67065C0}"/>
              </a:ext>
            </a:extLst>
          </p:cNvPr>
          <p:cNvGraphicFramePr>
            <a:graphicFrameLocks noGrp="1"/>
          </p:cNvGraphicFramePr>
          <p:nvPr/>
        </p:nvGraphicFramePr>
        <p:xfrm>
          <a:off x="705419" y="5603327"/>
          <a:ext cx="2723581" cy="3359452"/>
        </p:xfrm>
        <a:graphic>
          <a:graphicData uri="http://schemas.openxmlformats.org/drawingml/2006/table">
            <a:tbl>
              <a:tblPr bandRow="1">
                <a:tableStyleId>{5C22544A-7EE6-4342-B048-85BDC9FD1C3A}</a:tableStyleId>
              </a:tblPr>
              <a:tblGrid>
                <a:gridCol w="544776">
                  <a:extLst>
                    <a:ext uri="{9D8B030D-6E8A-4147-A177-3AD203B41FA5}">
                      <a16:colId xmlns:a16="http://schemas.microsoft.com/office/drawing/2014/main" val="171660188"/>
                    </a:ext>
                  </a:extLst>
                </a:gridCol>
                <a:gridCol w="622638">
                  <a:extLst>
                    <a:ext uri="{9D8B030D-6E8A-4147-A177-3AD203B41FA5}">
                      <a16:colId xmlns:a16="http://schemas.microsoft.com/office/drawing/2014/main" val="2994857070"/>
                    </a:ext>
                  </a:extLst>
                </a:gridCol>
                <a:gridCol w="1556167">
                  <a:extLst>
                    <a:ext uri="{9D8B030D-6E8A-4147-A177-3AD203B41FA5}">
                      <a16:colId xmlns:a16="http://schemas.microsoft.com/office/drawing/2014/main" val="2999263282"/>
                    </a:ext>
                  </a:extLst>
                </a:gridCol>
              </a:tblGrid>
              <a:tr h="357964">
                <a:tc>
                  <a:txBody>
                    <a:bodyPr/>
                    <a:lstStyle/>
                    <a:p>
                      <a:pPr algn="just">
                        <a:lnSpc>
                          <a:spcPct val="110000"/>
                        </a:lnSpc>
                      </a:pPr>
                      <a:r>
                        <a:rPr kumimoji="1" lang="ja-JP" altLang="en-US" sz="850" b="1" dirty="0">
                          <a:solidFill>
                            <a:schemeClr val="accent3"/>
                          </a:solidFill>
                          <a:latin typeface="Meiryo UI" panose="020B0604030504040204" pitchFamily="50" charset="-128"/>
                          <a:ea typeface="Meiryo UI" panose="020B0604030504040204" pitchFamily="50" charset="-128"/>
                        </a:rPr>
                        <a:t>事業名</a:t>
                      </a:r>
                      <a:endParaRPr kumimoji="1" lang="ja-JP" altLang="en-US" sz="850" b="1" dirty="0">
                        <a:solidFill>
                          <a:schemeClr val="accent3"/>
                        </a:solidFill>
                      </a:endParaRPr>
                    </a:p>
                  </a:txBody>
                  <a:tcPr marL="36000" marR="36000" marT="108000" marB="108000">
                    <a:lnL w="12700" cmpd="sng">
                      <a:noFill/>
                    </a:lnL>
                    <a:lnR w="12700" cmpd="sng">
                      <a:noFill/>
                    </a:lnR>
                    <a:lnT w="6350" cap="flat" cmpd="sng" algn="ctr">
                      <a:no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just">
                        <a:lnSpc>
                          <a:spcPct val="110000"/>
                        </a:lnSpc>
                      </a:pPr>
                      <a:r>
                        <a:rPr kumimoji="1" lang="zh-TW" altLang="en-US" sz="850" dirty="0">
                          <a:latin typeface="Meiryo UI" panose="020B0604030504040204" pitchFamily="50" charset="-128"/>
                          <a:ea typeface="Meiryo UI" panose="020B0604030504040204" pitchFamily="50" charset="-128"/>
                        </a:rPr>
                        <a:t>三浦市公共下水道（東部処理区）運営事業</a:t>
                      </a:r>
                      <a:endParaRPr kumimoji="1" lang="en-US" altLang="zh-TW" sz="850" dirty="0">
                        <a:latin typeface="Meiryo UI" panose="020B0604030504040204" pitchFamily="50" charset="-128"/>
                        <a:ea typeface="Meiryo UI" panose="020B0604030504040204" pitchFamily="50" charset="-128"/>
                      </a:endParaRPr>
                    </a:p>
                    <a:p>
                      <a:pPr algn="just">
                        <a:lnSpc>
                          <a:spcPct val="110000"/>
                        </a:lnSpc>
                      </a:pPr>
                      <a:endParaRPr kumimoji="1" lang="zh-TW" altLang="en-US" sz="850" dirty="0">
                        <a:latin typeface="Meiryo UI" panose="020B0604030504040204" pitchFamily="50" charset="-128"/>
                        <a:ea typeface="Meiryo UI" panose="020B0604030504040204" pitchFamily="50" charset="-128"/>
                      </a:endParaRPr>
                    </a:p>
                  </a:txBody>
                  <a:tcPr marL="36000" marR="72000" marT="108000" marB="108000" anchor="ctr">
                    <a:lnL w="12700" cmpd="sng">
                      <a:noFill/>
                    </a:lnL>
                    <a:lnR w="12700" cmpd="sng">
                      <a:noFill/>
                    </a:lnR>
                    <a:lnT w="6350" cap="flat" cmpd="sng" algn="ctr">
                      <a:no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900" dirty="0"/>
                    </a:p>
                  </a:txBody>
                  <a:tcPr/>
                </a:tc>
                <a:extLst>
                  <a:ext uri="{0D108BD9-81ED-4DB2-BD59-A6C34878D82A}">
                    <a16:rowId xmlns:a16="http://schemas.microsoft.com/office/drawing/2014/main" val="2727868578"/>
                  </a:ext>
                </a:extLst>
              </a:tr>
              <a:tr h="0">
                <a:tc>
                  <a:txBody>
                    <a:bodyPr/>
                    <a:lstStyle/>
                    <a:p>
                      <a:pPr algn="just">
                        <a:lnSpc>
                          <a:spcPct val="110000"/>
                        </a:lnSpc>
                      </a:pPr>
                      <a:r>
                        <a:rPr kumimoji="1" lang="ja-JP" altLang="en-US" sz="850" b="1" dirty="0">
                          <a:solidFill>
                            <a:schemeClr val="accent3"/>
                          </a:solidFill>
                          <a:latin typeface="Meiryo UI" panose="020B0604030504040204" pitchFamily="50" charset="-128"/>
                          <a:ea typeface="Meiryo UI" panose="020B0604030504040204" pitchFamily="50" charset="-128"/>
                        </a:rPr>
                        <a:t>事業概要</a:t>
                      </a:r>
                      <a:endParaRPr kumimoji="1" lang="ja-JP" altLang="en-US" sz="850" b="1" dirty="0">
                        <a:solidFill>
                          <a:schemeClr val="accent3"/>
                        </a:solidFill>
                      </a:endParaRPr>
                    </a:p>
                  </a:txBody>
                  <a:tcPr marL="36000" marR="36000" marT="108000" marB="108000">
                    <a:lnL w="12700" cmpd="sng">
                      <a:noFill/>
                    </a:lnL>
                    <a:lnR w="12700" cmpd="sng">
                      <a:noFill/>
                    </a:lnR>
                    <a:lnT w="9525"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600"/>
                        </a:spcAft>
                        <a:buClrTx/>
                        <a:buSzTx/>
                        <a:buFontTx/>
                        <a:buNone/>
                        <a:tabLst/>
                        <a:defRPr/>
                      </a:pPr>
                      <a:r>
                        <a:rPr kumimoji="1" lang="ja-JP" altLang="en-US" sz="850" dirty="0">
                          <a:latin typeface="Meiryo UI" panose="020B0604030504040204" pitchFamily="50" charset="-128"/>
                          <a:ea typeface="Meiryo UI" panose="020B0604030504040204" pitchFamily="50" charset="-128"/>
                        </a:rPr>
                        <a:t>事業開始</a:t>
                      </a:r>
                      <a:endParaRPr kumimoji="1" lang="en-US" altLang="ja-JP" sz="850"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600"/>
                        </a:spcAft>
                        <a:buClrTx/>
                        <a:buSzTx/>
                        <a:buFontTx/>
                        <a:buNone/>
                        <a:tabLst/>
                        <a:defRPr/>
                      </a:pPr>
                      <a:r>
                        <a:rPr kumimoji="1" lang="ja-JP" altLang="en-US" sz="850" dirty="0">
                          <a:latin typeface="Meiryo UI" panose="020B0604030504040204" pitchFamily="50" charset="-128"/>
                          <a:ea typeface="Meiryo UI" panose="020B0604030504040204" pitchFamily="50" charset="-128"/>
                        </a:rPr>
                        <a:t>事業期間</a:t>
                      </a:r>
                      <a:endParaRPr kumimoji="1" lang="en-US" altLang="ja-JP" sz="850"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600"/>
                        </a:spcAft>
                        <a:buClrTx/>
                        <a:buSzTx/>
                        <a:buFontTx/>
                        <a:buNone/>
                        <a:tabLst/>
                        <a:defRPr/>
                      </a:pPr>
                      <a:r>
                        <a:rPr kumimoji="1" lang="ja-JP" altLang="en-US" sz="850" dirty="0">
                          <a:latin typeface="Meiryo UI" panose="020B0604030504040204" pitchFamily="50" charset="-128"/>
                          <a:ea typeface="Meiryo UI" panose="020B0604030504040204" pitchFamily="50" charset="-128"/>
                        </a:rPr>
                        <a:t>対象施設</a:t>
                      </a:r>
                      <a:endParaRPr kumimoji="1" lang="en-US" altLang="ja-JP" sz="850"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600"/>
                        </a:spcAft>
                        <a:buClrTx/>
                        <a:buSzTx/>
                        <a:buFontTx/>
                        <a:buNone/>
                        <a:tabLst/>
                        <a:defRPr/>
                      </a:pPr>
                      <a:r>
                        <a:rPr kumimoji="1" lang="ja-JP" altLang="en-US" sz="850" dirty="0">
                          <a:latin typeface="Meiryo UI" panose="020B0604030504040204" pitchFamily="50" charset="-128"/>
                          <a:ea typeface="Meiryo UI" panose="020B0604030504040204" pitchFamily="50" charset="-128"/>
                        </a:rPr>
                        <a:t>業務範囲</a:t>
                      </a:r>
                      <a:endParaRPr kumimoji="1" lang="ja-JP" altLang="en-US" sz="850" dirty="0"/>
                    </a:p>
                  </a:txBody>
                  <a:tcPr marL="36000" marT="108000" marB="108000">
                    <a:lnL w="12700" cmpd="sng">
                      <a:noFill/>
                    </a:lnL>
                    <a:lnR w="12700" cmpd="sng">
                      <a:noFill/>
                    </a:lnR>
                    <a:lnT w="9525"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600"/>
                        </a:spcAft>
                      </a:pPr>
                      <a:r>
                        <a:rPr kumimoji="1" lang="en-US" altLang="ja-JP" sz="850" dirty="0">
                          <a:latin typeface="Meiryo UI" panose="020B0604030504040204" pitchFamily="50" charset="-128"/>
                          <a:ea typeface="Meiryo UI" panose="020B0604030504040204" pitchFamily="50" charset="-128"/>
                        </a:rPr>
                        <a:t>2023</a:t>
                      </a:r>
                      <a:r>
                        <a:rPr kumimoji="1" lang="ja-JP" altLang="en-US" sz="850" dirty="0">
                          <a:latin typeface="Meiryo UI" panose="020B0604030504040204" pitchFamily="50" charset="-128"/>
                          <a:ea typeface="Meiryo UI" panose="020B0604030504040204" pitchFamily="50" charset="-128"/>
                        </a:rPr>
                        <a:t>年４月</a:t>
                      </a:r>
                    </a:p>
                    <a:p>
                      <a:pPr marL="0" marR="0" lvl="0" indent="0" algn="just" defTabSz="685800" rtl="0" eaLnBrk="1" fontAlgn="auto" latinLnBrk="0" hangingPunct="1">
                        <a:lnSpc>
                          <a:spcPct val="100000"/>
                        </a:lnSpc>
                        <a:spcBef>
                          <a:spcPts val="0"/>
                        </a:spcBef>
                        <a:spcAft>
                          <a:spcPts val="600"/>
                        </a:spcAft>
                        <a:buClrTx/>
                        <a:buSzTx/>
                        <a:buFontTx/>
                        <a:buNone/>
                        <a:tabLst/>
                        <a:defRPr/>
                      </a:pPr>
                      <a:r>
                        <a:rPr kumimoji="1" lang="en-US" altLang="ja-JP" sz="850" dirty="0">
                          <a:latin typeface="Meiryo UI" panose="020B0604030504040204" pitchFamily="50" charset="-128"/>
                          <a:ea typeface="Meiryo UI" panose="020B0604030504040204" pitchFamily="50" charset="-128"/>
                        </a:rPr>
                        <a:t>20</a:t>
                      </a:r>
                      <a:r>
                        <a:rPr kumimoji="1" lang="ja-JP" altLang="en-US" sz="850" dirty="0">
                          <a:latin typeface="Meiryo UI" panose="020B0604030504040204" pitchFamily="50" charset="-128"/>
                          <a:ea typeface="Meiryo UI" panose="020B0604030504040204" pitchFamily="50" charset="-128"/>
                        </a:rPr>
                        <a:t>年</a:t>
                      </a:r>
                      <a:endParaRPr kumimoji="1" lang="en-US" altLang="ja-JP" sz="850" dirty="0">
                        <a:latin typeface="Meiryo UI" panose="020B0604030504040204" pitchFamily="50" charset="-128"/>
                        <a:ea typeface="Meiryo UI" panose="020B0604030504040204" pitchFamily="50" charset="-128"/>
                      </a:endParaRPr>
                    </a:p>
                    <a:p>
                      <a:pPr marL="0" marR="0" lvl="0" indent="0" algn="just" defTabSz="685800" rtl="0" eaLnBrk="1" fontAlgn="auto" latinLnBrk="0" hangingPunct="1">
                        <a:lnSpc>
                          <a:spcPct val="100000"/>
                        </a:lnSpc>
                        <a:spcBef>
                          <a:spcPts val="0"/>
                        </a:spcBef>
                        <a:spcAft>
                          <a:spcPts val="600"/>
                        </a:spcAft>
                        <a:buClrTx/>
                        <a:buSzTx/>
                        <a:buFontTx/>
                        <a:buNone/>
                        <a:tabLst/>
                        <a:defRPr/>
                      </a:pPr>
                      <a:r>
                        <a:rPr kumimoji="1" lang="ja-JP" altLang="en-US" sz="850" dirty="0">
                          <a:latin typeface="Meiryo UI" panose="020B0604030504040204" pitchFamily="50" charset="-128"/>
                          <a:ea typeface="Meiryo UI" panose="020B0604030504040204" pitchFamily="50" charset="-128"/>
                        </a:rPr>
                        <a:t>処理場、ポンプ場、管路施設等</a:t>
                      </a:r>
                    </a:p>
                    <a:p>
                      <a:pPr marL="0" marR="0" lvl="0" indent="0" algn="just" defTabSz="685800" rtl="0" eaLnBrk="1" fontAlgn="auto" latinLnBrk="0" hangingPunct="1">
                        <a:lnSpc>
                          <a:spcPct val="100000"/>
                        </a:lnSpc>
                        <a:spcBef>
                          <a:spcPts val="0"/>
                        </a:spcBef>
                        <a:spcAft>
                          <a:spcPts val="600"/>
                        </a:spcAft>
                        <a:buClrTx/>
                        <a:buSzTx/>
                        <a:buFontTx/>
                        <a:buNone/>
                        <a:tabLst/>
                        <a:defRPr/>
                      </a:pPr>
                      <a:r>
                        <a:rPr kumimoji="1" lang="zh-TW" altLang="en-US" sz="850" dirty="0">
                          <a:latin typeface="Meiryo UI" panose="020B0604030504040204" pitchFamily="50" charset="-128"/>
                          <a:ea typeface="Meiryo UI" panose="020B0604030504040204" pitchFamily="50" charset="-128"/>
                        </a:rPr>
                        <a:t>維持管理、改築等</a:t>
                      </a:r>
                    </a:p>
                  </a:txBody>
                  <a:tcPr marL="0" marR="72000" marT="108000" marB="108000">
                    <a:lnL w="12700" cmpd="sng">
                      <a:noFill/>
                    </a:lnL>
                    <a:lnR w="12700" cmpd="sng">
                      <a:noFill/>
                    </a:lnR>
                    <a:lnT w="9525"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61541820"/>
                  </a:ext>
                </a:extLst>
              </a:tr>
              <a:tr h="1909928">
                <a:tc>
                  <a:txBody>
                    <a:bodyPr/>
                    <a:lstStyle/>
                    <a:p>
                      <a:pPr algn="just">
                        <a:lnSpc>
                          <a:spcPct val="110000"/>
                        </a:lnSpc>
                      </a:pPr>
                      <a:r>
                        <a:rPr kumimoji="1" lang="ja-JP" altLang="en-US" sz="850" b="1" dirty="0">
                          <a:solidFill>
                            <a:schemeClr val="accent3"/>
                          </a:solidFill>
                          <a:latin typeface="Meiryo UI" panose="020B0604030504040204" pitchFamily="50" charset="-128"/>
                          <a:ea typeface="Meiryo UI" panose="020B0604030504040204" pitchFamily="50" charset="-128"/>
                        </a:rPr>
                        <a:t>効果・</a:t>
                      </a:r>
                      <a:endParaRPr kumimoji="1" lang="en-US" altLang="ja-JP" sz="850" b="1" dirty="0">
                        <a:solidFill>
                          <a:schemeClr val="accent3"/>
                        </a:solidFill>
                        <a:latin typeface="Meiryo UI" panose="020B0604030504040204" pitchFamily="50" charset="-128"/>
                        <a:ea typeface="Meiryo UI" panose="020B0604030504040204" pitchFamily="50" charset="-128"/>
                      </a:endParaRPr>
                    </a:p>
                    <a:p>
                      <a:pPr algn="just">
                        <a:lnSpc>
                          <a:spcPct val="110000"/>
                        </a:lnSpc>
                      </a:pPr>
                      <a:r>
                        <a:rPr kumimoji="1" lang="ja-JP" altLang="en-US" sz="850" b="1" dirty="0">
                          <a:solidFill>
                            <a:schemeClr val="accent3"/>
                          </a:solidFill>
                          <a:latin typeface="Meiryo UI" panose="020B0604030504040204" pitchFamily="50" charset="-128"/>
                          <a:ea typeface="Meiryo UI" panose="020B0604030504040204" pitchFamily="50" charset="-128"/>
                        </a:rPr>
                        <a:t>特徴等</a:t>
                      </a:r>
                      <a:endParaRPr kumimoji="1" lang="ja-JP" altLang="en-US" sz="850" b="1" dirty="0">
                        <a:solidFill>
                          <a:schemeClr val="accent3"/>
                        </a:solidFill>
                      </a:endParaRPr>
                    </a:p>
                  </a:txBody>
                  <a:tcPr marL="36000" marR="36000" marT="108000" marB="108000">
                    <a:lnL w="12700" cmpd="sng">
                      <a:noFill/>
                    </a:lnL>
                    <a:lnR w="12700" cmpd="sng">
                      <a:noFill/>
                    </a:lnR>
                    <a:lnT w="9525" cap="flat" cmpd="sng" algn="ctr">
                      <a:solidFill>
                        <a:schemeClr val="accent3"/>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44000" indent="-144000" algn="just">
                        <a:lnSpc>
                          <a:spcPct val="110000"/>
                        </a:lnSpc>
                        <a:spcAft>
                          <a:spcPts val="300"/>
                        </a:spcAft>
                        <a:buClr>
                          <a:schemeClr val="accent5"/>
                        </a:buClr>
                        <a:buSzPct val="70000"/>
                        <a:buFont typeface="Wingdings" panose="05000000000000000000" pitchFamily="2" charset="2"/>
                        <a:buChar char="l"/>
                      </a:pPr>
                      <a:r>
                        <a:rPr kumimoji="1" lang="ja-JP" altLang="en-US" sz="850" dirty="0">
                          <a:latin typeface="Meiryo UI" panose="020B0604030504040204" pitchFamily="50" charset="-128"/>
                          <a:ea typeface="Meiryo UI" panose="020B0604030504040204" pitchFamily="50" charset="-128"/>
                        </a:rPr>
                        <a:t>民間事業者の経営の手法などを効果的に取り込むことで、市の財政負担の軽減や事業継続に向けた体制の維持・強化等を見込む</a:t>
                      </a:r>
                    </a:p>
                    <a:p>
                      <a:pPr marL="144000" indent="-144000" algn="just">
                        <a:lnSpc>
                          <a:spcPct val="110000"/>
                        </a:lnSpc>
                        <a:spcAft>
                          <a:spcPts val="300"/>
                        </a:spcAft>
                        <a:buClr>
                          <a:schemeClr val="accent5"/>
                        </a:buClr>
                        <a:buSzPct val="70000"/>
                        <a:buFont typeface="Wingdings" panose="05000000000000000000" pitchFamily="2" charset="2"/>
                        <a:buChar char="l"/>
                      </a:pPr>
                      <a:r>
                        <a:rPr kumimoji="1" lang="ja-JP" altLang="en-US" sz="850" dirty="0">
                          <a:latin typeface="Meiryo UI" panose="020B0604030504040204" pitchFamily="50" charset="-128"/>
                          <a:ea typeface="Meiryo UI" panose="020B0604030504040204" pitchFamily="50" charset="-128"/>
                        </a:rPr>
                        <a:t>下水道分野で初めて管路施設の改築等のすべての施設を対象としたコンセッション方式</a:t>
                      </a:r>
                    </a:p>
                  </a:txBody>
                  <a:tcPr marL="36000" marR="72000" marT="108000" marB="108000">
                    <a:lnL w="12700" cmpd="sng">
                      <a:noFill/>
                    </a:lnL>
                    <a:lnR w="12700" cmpd="sng">
                      <a:noFill/>
                    </a:lnR>
                    <a:lnT w="9525" cap="flat" cmpd="sng" algn="ctr">
                      <a:solidFill>
                        <a:schemeClr val="accent3"/>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900" dirty="0"/>
                    </a:p>
                  </a:txBody>
                  <a:tcPr/>
                </a:tc>
                <a:extLst>
                  <a:ext uri="{0D108BD9-81ED-4DB2-BD59-A6C34878D82A}">
                    <a16:rowId xmlns:a16="http://schemas.microsoft.com/office/drawing/2014/main" val="3671214583"/>
                  </a:ext>
                </a:extLst>
              </a:tr>
            </a:tbl>
          </a:graphicData>
        </a:graphic>
      </p:graphicFrame>
      <p:sp>
        <p:nvSpPr>
          <p:cNvPr id="13" name="正方形/長方形 12">
            <a:extLst>
              <a:ext uri="{FF2B5EF4-FFF2-40B4-BE49-F238E27FC236}">
                <a16:creationId xmlns:a16="http://schemas.microsoft.com/office/drawing/2014/main" id="{983F3B29-1766-119F-74CE-00A5B097E11C}"/>
              </a:ext>
            </a:extLst>
          </p:cNvPr>
          <p:cNvSpPr/>
          <p:nvPr/>
        </p:nvSpPr>
        <p:spPr>
          <a:xfrm>
            <a:off x="3736956" y="1720102"/>
            <a:ext cx="2305845" cy="384305"/>
          </a:xfrm>
          <a:prstGeom prst="rect">
            <a:avLst/>
          </a:prstGeom>
          <a:noFill/>
          <a:ln w="12700" cap="flat" cmpd="sng" algn="ctr">
            <a:noFill/>
            <a:prstDash val="solid"/>
            <a:miter lim="800000"/>
          </a:ln>
          <a:effectLst/>
        </p:spPr>
        <p:txBody>
          <a:bodyPr lIns="54000" tIns="54000" rIns="54000" bIns="54000" rtlCol="0" anchor="t"/>
          <a:lstStyle/>
          <a:p>
            <a:pPr marR="0" lvl="0" defTabSz="914400" eaLnBrk="1" fontAlgn="auto" latinLnBrk="0" hangingPunct="1">
              <a:lnSpc>
                <a:spcPct val="120000"/>
              </a:lnSpc>
              <a:spcBef>
                <a:spcPts val="0"/>
              </a:spcBef>
              <a:spcAft>
                <a:spcPts val="600"/>
              </a:spcAft>
              <a:buClr>
                <a:schemeClr val="accent1"/>
              </a:buClr>
              <a:buSzPct val="80000"/>
              <a:tabLst/>
              <a:defRPr/>
            </a:pPr>
            <a:r>
              <a:rPr kumimoji="1" lang="zh-TW" altLang="en-US" sz="800" b="1" kern="0" dirty="0">
                <a:latin typeface="+mn-ea"/>
              </a:rPr>
              <a:t>神奈川県 企業庁</a:t>
            </a:r>
            <a:br>
              <a:rPr kumimoji="1" lang="zh-TW" altLang="en-US" sz="800" b="1" kern="0" dirty="0">
                <a:latin typeface="+mn-ea"/>
              </a:rPr>
            </a:br>
            <a:r>
              <a:rPr kumimoji="1" lang="zh-TW" altLang="en-US" sz="800" b="1" kern="0" dirty="0">
                <a:latin typeface="+mn-ea"/>
              </a:rPr>
              <a:t>給水人口：約</a:t>
            </a:r>
            <a:r>
              <a:rPr kumimoji="1" lang="en-US" altLang="zh-TW" sz="800" b="1" kern="0" dirty="0">
                <a:latin typeface="+mn-ea"/>
              </a:rPr>
              <a:t>0.5</a:t>
            </a:r>
            <a:r>
              <a:rPr kumimoji="1" lang="zh-TW" altLang="en-US" sz="800" b="1" kern="0" dirty="0">
                <a:latin typeface="+mn-ea"/>
              </a:rPr>
              <a:t>万人（令和</a:t>
            </a:r>
            <a:r>
              <a:rPr kumimoji="1" lang="en-US" altLang="zh-TW" sz="800" b="1" kern="0" dirty="0">
                <a:latin typeface="+mn-ea"/>
              </a:rPr>
              <a:t>6</a:t>
            </a:r>
            <a:r>
              <a:rPr kumimoji="1" lang="zh-TW" altLang="en-US" sz="800" b="1" kern="0" dirty="0">
                <a:latin typeface="+mn-ea"/>
              </a:rPr>
              <a:t>年</a:t>
            </a:r>
            <a:r>
              <a:rPr kumimoji="1" lang="en-US" altLang="zh-TW" sz="800" b="1" kern="0" dirty="0">
                <a:latin typeface="+mn-ea"/>
              </a:rPr>
              <a:t>3</a:t>
            </a:r>
            <a:r>
              <a:rPr kumimoji="1" lang="zh-TW" altLang="en-US" sz="800" b="1" kern="0" dirty="0">
                <a:latin typeface="+mn-ea"/>
              </a:rPr>
              <a:t>月）</a:t>
            </a:r>
          </a:p>
        </p:txBody>
      </p:sp>
      <p:sp>
        <p:nvSpPr>
          <p:cNvPr id="19" name="四角形: 角を丸くする 18">
            <a:extLst>
              <a:ext uri="{FF2B5EF4-FFF2-40B4-BE49-F238E27FC236}">
                <a16:creationId xmlns:a16="http://schemas.microsoft.com/office/drawing/2014/main" id="{DC84AC51-A8F2-8F1F-4AA2-D5B72936C299}"/>
              </a:ext>
            </a:extLst>
          </p:cNvPr>
          <p:cNvSpPr/>
          <p:nvPr/>
        </p:nvSpPr>
        <p:spPr>
          <a:xfrm>
            <a:off x="1280203" y="1534167"/>
            <a:ext cx="407310" cy="14400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800" b="1" dirty="0">
                <a:solidFill>
                  <a:schemeClr val="bg1"/>
                </a:solidFill>
                <a:latin typeface="+mn-ea"/>
              </a:rPr>
              <a:t>上水</a:t>
            </a:r>
          </a:p>
        </p:txBody>
      </p:sp>
      <p:pic>
        <p:nvPicPr>
          <p:cNvPr id="23" name="図 22">
            <a:extLst>
              <a:ext uri="{FF2B5EF4-FFF2-40B4-BE49-F238E27FC236}">
                <a16:creationId xmlns:a16="http://schemas.microsoft.com/office/drawing/2014/main" id="{05274609-189D-C536-5192-C041E91F7993}"/>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4121033" y="2146342"/>
            <a:ext cx="1508399" cy="1147119"/>
          </a:xfrm>
          <a:prstGeom prst="rect">
            <a:avLst/>
          </a:prstGeom>
        </p:spPr>
      </p:pic>
      <p:sp>
        <p:nvSpPr>
          <p:cNvPr id="32" name="四角形: 角を丸くする 31">
            <a:extLst>
              <a:ext uri="{FF2B5EF4-FFF2-40B4-BE49-F238E27FC236}">
                <a16:creationId xmlns:a16="http://schemas.microsoft.com/office/drawing/2014/main" id="{5F0ED114-F2DC-1E91-17BC-3B20BBAD64D9}"/>
              </a:ext>
            </a:extLst>
          </p:cNvPr>
          <p:cNvSpPr/>
          <p:nvPr/>
        </p:nvSpPr>
        <p:spPr>
          <a:xfrm>
            <a:off x="1280203" y="5858404"/>
            <a:ext cx="407310" cy="14400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800" b="1" dirty="0">
                <a:solidFill>
                  <a:schemeClr val="bg1"/>
                </a:solidFill>
                <a:latin typeface="+mn-ea"/>
              </a:rPr>
              <a:t>下水</a:t>
            </a:r>
          </a:p>
        </p:txBody>
      </p:sp>
      <p:pic>
        <p:nvPicPr>
          <p:cNvPr id="39" name="図 38">
            <a:extLst>
              <a:ext uri="{FF2B5EF4-FFF2-40B4-BE49-F238E27FC236}">
                <a16:creationId xmlns:a16="http://schemas.microsoft.com/office/drawing/2014/main" id="{1B2A19A5-4FD3-968E-D994-E8B307CD1C1D}"/>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4121033" y="6457479"/>
            <a:ext cx="1508400" cy="1147119"/>
          </a:xfrm>
          <a:prstGeom prst="rect">
            <a:avLst/>
          </a:prstGeom>
        </p:spPr>
      </p:pic>
      <p:sp>
        <p:nvSpPr>
          <p:cNvPr id="40" name="楕円 39">
            <a:extLst>
              <a:ext uri="{FF2B5EF4-FFF2-40B4-BE49-F238E27FC236}">
                <a16:creationId xmlns:a16="http://schemas.microsoft.com/office/drawing/2014/main" id="{FC6E66D2-4719-CAE0-F4CB-D8172C14359A}"/>
              </a:ext>
            </a:extLst>
          </p:cNvPr>
          <p:cNvSpPr/>
          <p:nvPr/>
        </p:nvSpPr>
        <p:spPr>
          <a:xfrm>
            <a:off x="5243983" y="7372331"/>
            <a:ext cx="291742" cy="291742"/>
          </a:xfrm>
          <a:prstGeom prst="ellipse">
            <a:avLst/>
          </a:prstGeom>
          <a:noFill/>
          <a:ln w="1905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2" name="表 41">
            <a:extLst>
              <a:ext uri="{FF2B5EF4-FFF2-40B4-BE49-F238E27FC236}">
                <a16:creationId xmlns:a16="http://schemas.microsoft.com/office/drawing/2014/main" id="{56270588-F26E-FBC1-EEC8-DBA3DB0BC0B1}"/>
              </a:ext>
            </a:extLst>
          </p:cNvPr>
          <p:cNvGraphicFramePr>
            <a:graphicFrameLocks noGrp="1"/>
          </p:cNvGraphicFramePr>
          <p:nvPr/>
        </p:nvGraphicFramePr>
        <p:xfrm>
          <a:off x="4926386" y="7762343"/>
          <a:ext cx="1080000" cy="358680"/>
        </p:xfrm>
        <a:graphic>
          <a:graphicData uri="http://schemas.openxmlformats.org/drawingml/2006/table">
            <a:tbl>
              <a:tblPr bandRow="1">
                <a:tableStyleId>{5C22544A-7EE6-4342-B048-85BDC9FD1C3A}</a:tableStyleId>
              </a:tblPr>
              <a:tblGrid>
                <a:gridCol w="491007">
                  <a:extLst>
                    <a:ext uri="{9D8B030D-6E8A-4147-A177-3AD203B41FA5}">
                      <a16:colId xmlns:a16="http://schemas.microsoft.com/office/drawing/2014/main" val="1130286574"/>
                    </a:ext>
                  </a:extLst>
                </a:gridCol>
                <a:gridCol w="588993">
                  <a:extLst>
                    <a:ext uri="{9D8B030D-6E8A-4147-A177-3AD203B41FA5}">
                      <a16:colId xmlns:a16="http://schemas.microsoft.com/office/drawing/2014/main" val="2227557190"/>
                    </a:ext>
                  </a:extLst>
                </a:gridCol>
              </a:tblGrid>
              <a:tr h="144000">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tx1"/>
                          </a:solidFill>
                        </a:rPr>
                        <a:t>東部浄化センター</a:t>
                      </a:r>
                    </a:p>
                  </a:txBody>
                  <a:tcPr marL="36000" marR="36000" marT="36000" marB="36000" anchor="b">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462200911"/>
                  </a:ext>
                </a:extLst>
              </a:tr>
              <a:tr h="180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650" dirty="0"/>
                        <a:t>計画下水量</a:t>
                      </a:r>
                    </a:p>
                  </a:txBody>
                  <a:tcPr marL="36000" marR="36000" marT="36000" marB="36000" anchor="ctr">
                    <a:lnL w="12700" cmpd="sng">
                      <a:noFill/>
                    </a:lnL>
                    <a:lnR w="12700" cmpd="sng">
                      <a:noFill/>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700" dirty="0"/>
                        <a:t>7,400㎥/</a:t>
                      </a:r>
                      <a:r>
                        <a:rPr kumimoji="1" lang="ja-JP" altLang="en-US" sz="700" dirty="0"/>
                        <a:t>日</a:t>
                      </a:r>
                    </a:p>
                  </a:txBody>
                  <a:tcPr marL="36000" marR="36000" marT="36000" marB="36000" anchor="ctr">
                    <a:lnL w="12700" cmpd="sng">
                      <a:noFill/>
                    </a:lnL>
                    <a:lnR w="12700" cmpd="sng">
                      <a:noFill/>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63270236"/>
                  </a:ext>
                </a:extLst>
              </a:tr>
            </a:tbl>
          </a:graphicData>
        </a:graphic>
      </p:graphicFrame>
      <p:sp>
        <p:nvSpPr>
          <p:cNvPr id="44" name="正方形/長方形 43">
            <a:extLst>
              <a:ext uri="{FF2B5EF4-FFF2-40B4-BE49-F238E27FC236}">
                <a16:creationId xmlns:a16="http://schemas.microsoft.com/office/drawing/2014/main" id="{0567BA6E-E2D4-68C2-FE5F-680214EB3619}"/>
              </a:ext>
            </a:extLst>
          </p:cNvPr>
          <p:cNvSpPr/>
          <p:nvPr/>
        </p:nvSpPr>
        <p:spPr>
          <a:xfrm>
            <a:off x="3736956" y="8732668"/>
            <a:ext cx="1568470" cy="234899"/>
          </a:xfrm>
          <a:prstGeom prst="rect">
            <a:avLst/>
          </a:prstGeom>
          <a:noFill/>
          <a:ln w="12700" cap="flat" cmpd="sng" algn="ctr">
            <a:noFill/>
            <a:prstDash val="solid"/>
            <a:miter lim="800000"/>
          </a:ln>
          <a:effectLst/>
        </p:spPr>
        <p:txBody>
          <a:bodyPr lIns="54000" tIns="54000" rIns="54000" bIns="54000" rtlCol="0" anchor="t"/>
          <a:lstStyle/>
          <a:p>
            <a:pPr marR="0" lvl="0" defTabSz="914400" eaLnBrk="1" fontAlgn="auto" latinLnBrk="0" hangingPunct="1">
              <a:lnSpc>
                <a:spcPct val="120000"/>
              </a:lnSpc>
              <a:spcBef>
                <a:spcPts val="0"/>
              </a:spcBef>
              <a:spcAft>
                <a:spcPts val="600"/>
              </a:spcAft>
              <a:buClr>
                <a:schemeClr val="accent1"/>
              </a:buClr>
              <a:buSzPct val="80000"/>
              <a:tabLst/>
              <a:defRPr/>
            </a:pPr>
            <a:r>
              <a:rPr kumimoji="1" lang="ja-JP" altLang="en-US" sz="800" kern="0" dirty="0">
                <a:solidFill>
                  <a:schemeClr val="accent3"/>
                </a:solidFill>
                <a:latin typeface="+mn-ea"/>
              </a:rPr>
              <a:t>事業規模：約</a:t>
            </a:r>
            <a:r>
              <a:rPr kumimoji="1" lang="en-US" altLang="ja-JP" sz="800" kern="0" dirty="0">
                <a:solidFill>
                  <a:schemeClr val="accent3"/>
                </a:solidFill>
                <a:latin typeface="+mn-ea"/>
              </a:rPr>
              <a:t>147</a:t>
            </a:r>
            <a:r>
              <a:rPr kumimoji="1" lang="ja-JP" altLang="en-US" sz="800" kern="0" dirty="0">
                <a:solidFill>
                  <a:schemeClr val="accent3"/>
                </a:solidFill>
                <a:latin typeface="+mn-ea"/>
              </a:rPr>
              <a:t>億円（税抜）</a:t>
            </a:r>
            <a:endParaRPr kumimoji="1" lang="en-US" altLang="ja-JP" sz="800" kern="0" dirty="0">
              <a:solidFill>
                <a:schemeClr val="accent3"/>
              </a:solidFill>
              <a:latin typeface="+mn-ea"/>
            </a:endParaRPr>
          </a:p>
        </p:txBody>
      </p:sp>
      <p:sp>
        <p:nvSpPr>
          <p:cNvPr id="48" name="テキスト ボックス 47">
            <a:extLst>
              <a:ext uri="{FF2B5EF4-FFF2-40B4-BE49-F238E27FC236}">
                <a16:creationId xmlns:a16="http://schemas.microsoft.com/office/drawing/2014/main" id="{BD53293B-1CE4-BCA2-C74C-47D4CAEB71E3}"/>
              </a:ext>
            </a:extLst>
          </p:cNvPr>
          <p:cNvSpPr txBox="1"/>
          <p:nvPr/>
        </p:nvSpPr>
        <p:spPr>
          <a:xfrm>
            <a:off x="5082854" y="8757164"/>
            <a:ext cx="1080000" cy="276999"/>
          </a:xfrm>
          <a:prstGeom prst="rect">
            <a:avLst/>
          </a:prstGeom>
          <a:noFill/>
        </p:spPr>
        <p:txBody>
          <a:bodyPr wrap="square">
            <a:spAutoFit/>
          </a:bodyPr>
          <a:lstStyle/>
          <a:p>
            <a:pPr>
              <a:tabLst>
                <a:tab pos="76200" algn="l"/>
              </a:tabLst>
            </a:pPr>
            <a:r>
              <a:rPr kumimoji="1" lang="en-US" altLang="ja-JP" sz="600" b="0" i="0" u="none" strike="noStrike" kern="0" cap="none" spc="0" normalizeH="0" baseline="0" noProof="0" dirty="0">
                <a:ln>
                  <a:noFill/>
                </a:ln>
                <a:solidFill>
                  <a:prstClr val="black"/>
                </a:solidFill>
                <a:effectLst/>
                <a:uLnTx/>
                <a:uFillTx/>
                <a:latin typeface="Meiryo UI"/>
                <a:ea typeface="Meiryo UI"/>
                <a:cs typeface="+mn-cs"/>
              </a:rPr>
              <a:t>※</a:t>
            </a:r>
            <a:r>
              <a:rPr kumimoji="1" lang="ja-JP" altLang="en-US" sz="600" b="0" i="0" u="none" strike="noStrike" kern="0" cap="none" spc="0" normalizeH="0" baseline="0" noProof="0" dirty="0">
                <a:ln>
                  <a:noFill/>
                </a:ln>
                <a:solidFill>
                  <a:prstClr val="black"/>
                </a:solidFill>
                <a:effectLst/>
                <a:uLnTx/>
                <a:uFillTx/>
                <a:latin typeface="Meiryo UI"/>
                <a:ea typeface="Meiryo UI"/>
                <a:cs typeface="+mn-cs"/>
              </a:rPr>
              <a:t>事業期間</a:t>
            </a:r>
            <a:r>
              <a:rPr kumimoji="1" lang="en-US" altLang="ja-JP" sz="600" b="0" i="0" u="none" strike="noStrike" kern="0" cap="none" spc="0" normalizeH="0" baseline="0" noProof="0" dirty="0">
                <a:ln>
                  <a:noFill/>
                </a:ln>
                <a:solidFill>
                  <a:prstClr val="black"/>
                </a:solidFill>
                <a:effectLst/>
                <a:uLnTx/>
                <a:uFillTx/>
                <a:latin typeface="Meiryo UI"/>
                <a:ea typeface="Meiryo UI"/>
                <a:cs typeface="+mn-cs"/>
              </a:rPr>
              <a:t>20</a:t>
            </a:r>
            <a:r>
              <a:rPr kumimoji="1" lang="ja-JP" altLang="en-US" sz="600" b="0" i="0" u="none" strike="noStrike" kern="0" cap="none" spc="0" normalizeH="0" baseline="0" noProof="0" dirty="0">
                <a:ln>
                  <a:noFill/>
                </a:ln>
                <a:solidFill>
                  <a:prstClr val="black"/>
                </a:solidFill>
                <a:effectLst/>
                <a:uLnTx/>
                <a:uFillTx/>
                <a:latin typeface="Meiryo UI"/>
                <a:ea typeface="Meiryo UI"/>
                <a:cs typeface="+mn-cs"/>
              </a:rPr>
              <a:t>年の</a:t>
            </a:r>
            <a:br>
              <a:rPr kumimoji="1" lang="en-US" altLang="ja-JP" sz="600" b="0" i="0" u="none" strike="noStrike" kern="0" cap="none" spc="0" normalizeH="0" baseline="0" noProof="0" dirty="0">
                <a:ln>
                  <a:noFill/>
                </a:ln>
                <a:solidFill>
                  <a:prstClr val="black"/>
                </a:solidFill>
                <a:effectLst/>
                <a:uLnTx/>
                <a:uFillTx/>
                <a:latin typeface="Meiryo UI"/>
                <a:ea typeface="Meiryo UI"/>
                <a:cs typeface="+mn-cs"/>
              </a:rPr>
            </a:br>
            <a:r>
              <a:rPr kumimoji="1" lang="en-US" altLang="ja-JP" sz="600" b="0" i="0" u="none" strike="noStrike" kern="0" cap="none" spc="0" normalizeH="0" baseline="0" noProof="0" dirty="0">
                <a:ln>
                  <a:noFill/>
                </a:ln>
                <a:solidFill>
                  <a:prstClr val="black"/>
                </a:solidFill>
                <a:effectLst/>
                <a:uLnTx/>
                <a:uFillTx/>
                <a:latin typeface="Meiryo UI"/>
                <a:ea typeface="Meiryo UI"/>
                <a:cs typeface="+mn-cs"/>
              </a:rPr>
              <a:t>	</a:t>
            </a:r>
            <a:r>
              <a:rPr kumimoji="1" lang="ja-JP" altLang="en-US" sz="600" b="0" i="0" u="none" strike="noStrike" kern="0" cap="none" spc="0" normalizeH="0" baseline="0" noProof="0" dirty="0">
                <a:ln>
                  <a:noFill/>
                </a:ln>
                <a:solidFill>
                  <a:prstClr val="black"/>
                </a:solidFill>
                <a:effectLst/>
                <a:uLnTx/>
                <a:uFillTx/>
                <a:latin typeface="Meiryo UI"/>
                <a:ea typeface="Meiryo UI"/>
                <a:cs typeface="+mn-cs"/>
              </a:rPr>
              <a:t>管理者と運営権者の総額</a:t>
            </a:r>
            <a:endParaRPr lang="ja-JP" altLang="en-US" dirty="0"/>
          </a:p>
        </p:txBody>
      </p:sp>
      <p:sp>
        <p:nvSpPr>
          <p:cNvPr id="2" name="正方形/長方形 1">
            <a:extLst>
              <a:ext uri="{FF2B5EF4-FFF2-40B4-BE49-F238E27FC236}">
                <a16:creationId xmlns:a16="http://schemas.microsoft.com/office/drawing/2014/main" id="{EFA76ADF-E015-84D2-EC44-BE9217FB3E61}"/>
              </a:ext>
            </a:extLst>
          </p:cNvPr>
          <p:cNvSpPr/>
          <p:nvPr/>
        </p:nvSpPr>
        <p:spPr>
          <a:xfrm>
            <a:off x="3736956" y="4432819"/>
            <a:ext cx="1568470" cy="234899"/>
          </a:xfrm>
          <a:prstGeom prst="rect">
            <a:avLst/>
          </a:prstGeom>
          <a:noFill/>
          <a:ln w="12700" cap="flat" cmpd="sng" algn="ctr">
            <a:noFill/>
            <a:prstDash val="solid"/>
            <a:miter lim="800000"/>
          </a:ln>
          <a:effectLst/>
        </p:spPr>
        <p:txBody>
          <a:bodyPr lIns="54000" tIns="54000" rIns="54000" bIns="54000" rtlCol="0" anchor="t"/>
          <a:lstStyle/>
          <a:p>
            <a:pPr marR="0" lvl="0" defTabSz="914400" eaLnBrk="1" fontAlgn="auto" latinLnBrk="0" hangingPunct="1">
              <a:lnSpc>
                <a:spcPct val="120000"/>
              </a:lnSpc>
              <a:spcBef>
                <a:spcPts val="0"/>
              </a:spcBef>
              <a:spcAft>
                <a:spcPts val="600"/>
              </a:spcAft>
              <a:buClr>
                <a:schemeClr val="accent1"/>
              </a:buClr>
              <a:buSzPct val="80000"/>
              <a:tabLst/>
              <a:defRPr/>
            </a:pPr>
            <a:r>
              <a:rPr kumimoji="1" lang="ja-JP" altLang="en-US" sz="800" kern="0" dirty="0">
                <a:solidFill>
                  <a:schemeClr val="accent3"/>
                </a:solidFill>
                <a:latin typeface="+mn-ea"/>
              </a:rPr>
              <a:t>事業規模：約</a:t>
            </a:r>
            <a:r>
              <a:rPr kumimoji="1" lang="en-US" altLang="ja-JP" sz="800" kern="0" dirty="0">
                <a:solidFill>
                  <a:schemeClr val="accent3"/>
                </a:solidFill>
                <a:latin typeface="+mn-ea"/>
              </a:rPr>
              <a:t>88</a:t>
            </a:r>
            <a:r>
              <a:rPr kumimoji="1" lang="ja-JP" altLang="en-US" sz="800" kern="0" dirty="0">
                <a:solidFill>
                  <a:schemeClr val="accent3"/>
                </a:solidFill>
                <a:latin typeface="+mn-ea"/>
              </a:rPr>
              <a:t>億円（税抜）</a:t>
            </a:r>
            <a:endParaRPr kumimoji="1" lang="en-US" altLang="ja-JP" sz="800" kern="0" dirty="0">
              <a:solidFill>
                <a:schemeClr val="accent3"/>
              </a:solidFill>
              <a:latin typeface="+mn-ea"/>
            </a:endParaRPr>
          </a:p>
        </p:txBody>
      </p:sp>
      <p:sp>
        <p:nvSpPr>
          <p:cNvPr id="3" name="テキスト ボックス 2">
            <a:extLst>
              <a:ext uri="{FF2B5EF4-FFF2-40B4-BE49-F238E27FC236}">
                <a16:creationId xmlns:a16="http://schemas.microsoft.com/office/drawing/2014/main" id="{AD78B24D-FC1F-B520-D48D-C29DC4140133}"/>
              </a:ext>
            </a:extLst>
          </p:cNvPr>
          <p:cNvSpPr txBox="1"/>
          <p:nvPr/>
        </p:nvSpPr>
        <p:spPr>
          <a:xfrm>
            <a:off x="5030805" y="4464285"/>
            <a:ext cx="1184097" cy="276999"/>
          </a:xfrm>
          <a:prstGeom prst="rect">
            <a:avLst/>
          </a:prstGeom>
          <a:noFill/>
        </p:spPr>
        <p:txBody>
          <a:bodyPr wrap="square">
            <a:spAutoFit/>
          </a:bodyPr>
          <a:lstStyle/>
          <a:p>
            <a:pPr>
              <a:tabLst>
                <a:tab pos="76200" algn="l"/>
              </a:tabLst>
            </a:pPr>
            <a:r>
              <a:rPr kumimoji="1" lang="en-US" altLang="ja-JP" sz="600" b="0" i="0" u="none" strike="noStrike" kern="0" cap="none" spc="0" normalizeH="0" baseline="0" noProof="0" dirty="0">
                <a:ln>
                  <a:noFill/>
                </a:ln>
                <a:solidFill>
                  <a:prstClr val="black"/>
                </a:solidFill>
                <a:effectLst/>
                <a:uLnTx/>
                <a:uFillTx/>
                <a:latin typeface="Meiryo UI"/>
                <a:ea typeface="Meiryo UI"/>
                <a:cs typeface="+mn-cs"/>
              </a:rPr>
              <a:t>※</a:t>
            </a:r>
            <a:r>
              <a:rPr kumimoji="1" lang="ja-JP" altLang="en-US" sz="600" b="0" i="0" u="none" strike="noStrike" kern="0" cap="none" spc="0" normalizeH="0" baseline="0" noProof="0" dirty="0">
                <a:ln>
                  <a:noFill/>
                </a:ln>
                <a:solidFill>
                  <a:prstClr val="black"/>
                </a:solidFill>
                <a:effectLst/>
                <a:uLnTx/>
                <a:uFillTx/>
                <a:latin typeface="Meiryo UI"/>
                <a:ea typeface="Meiryo UI"/>
                <a:cs typeface="+mn-cs"/>
              </a:rPr>
              <a:t>後半</a:t>
            </a:r>
            <a:r>
              <a:rPr kumimoji="1" lang="en-US" altLang="ja-JP" sz="600" b="0" i="0" u="none" strike="noStrike" kern="0" cap="none" spc="0" normalizeH="0" baseline="0" noProof="0" dirty="0">
                <a:ln>
                  <a:noFill/>
                </a:ln>
                <a:solidFill>
                  <a:prstClr val="black"/>
                </a:solidFill>
                <a:effectLst/>
                <a:uLnTx/>
                <a:uFillTx/>
                <a:latin typeface="Meiryo UI"/>
                <a:ea typeface="Meiryo UI"/>
                <a:cs typeface="+mn-cs"/>
              </a:rPr>
              <a:t>5</a:t>
            </a:r>
            <a:r>
              <a:rPr kumimoji="1" lang="ja-JP" altLang="en-US" sz="600" b="0" i="0" u="none" strike="noStrike" kern="0" cap="none" spc="0" normalizeH="0" baseline="0" noProof="0" dirty="0">
                <a:ln>
                  <a:noFill/>
                </a:ln>
                <a:solidFill>
                  <a:prstClr val="black"/>
                </a:solidFill>
                <a:effectLst/>
                <a:uLnTx/>
                <a:uFillTx/>
                <a:latin typeface="Meiryo UI"/>
                <a:ea typeface="Meiryo UI"/>
                <a:cs typeface="+mn-cs"/>
              </a:rPr>
              <a:t>年の施設更新費を</a:t>
            </a:r>
            <a:endParaRPr kumimoji="1" lang="en-US" altLang="ja-JP" sz="600" b="0" i="0" u="none" strike="noStrike" kern="0" cap="none" spc="0" normalizeH="0" baseline="0" noProof="0" dirty="0">
              <a:ln>
                <a:noFill/>
              </a:ln>
              <a:solidFill>
                <a:prstClr val="black"/>
              </a:solidFill>
              <a:effectLst/>
              <a:uLnTx/>
              <a:uFillTx/>
              <a:latin typeface="Meiryo UI"/>
              <a:ea typeface="Meiryo UI"/>
              <a:cs typeface="+mn-cs"/>
            </a:endParaRPr>
          </a:p>
          <a:p>
            <a:pPr>
              <a:tabLst>
                <a:tab pos="76200" algn="l"/>
              </a:tabLst>
            </a:pPr>
            <a:r>
              <a:rPr kumimoji="1" lang="ja-JP" altLang="en-US" sz="600" b="0" i="0" u="none" strike="noStrike" kern="0" cap="none" spc="0" normalizeH="0" baseline="0" noProof="0" dirty="0">
                <a:ln>
                  <a:noFill/>
                </a:ln>
                <a:solidFill>
                  <a:prstClr val="black"/>
                </a:solidFill>
                <a:effectLst/>
                <a:uLnTx/>
                <a:uFillTx/>
                <a:latin typeface="Meiryo UI"/>
                <a:ea typeface="Meiryo UI"/>
                <a:cs typeface="+mn-cs"/>
              </a:rPr>
              <a:t>　　含まない。</a:t>
            </a:r>
            <a:endParaRPr lang="ja-JP" altLang="en-US" dirty="0"/>
          </a:p>
        </p:txBody>
      </p:sp>
      <p:graphicFrame>
        <p:nvGraphicFramePr>
          <p:cNvPr id="5" name="表 4">
            <a:extLst>
              <a:ext uri="{FF2B5EF4-FFF2-40B4-BE49-F238E27FC236}">
                <a16:creationId xmlns:a16="http://schemas.microsoft.com/office/drawing/2014/main" id="{F7FC7126-B96F-9631-AF62-1485314F1A17}"/>
              </a:ext>
            </a:extLst>
          </p:cNvPr>
          <p:cNvGraphicFramePr>
            <a:graphicFrameLocks noGrp="1"/>
          </p:cNvGraphicFramePr>
          <p:nvPr/>
        </p:nvGraphicFramePr>
        <p:xfrm>
          <a:off x="3593274" y="3468746"/>
          <a:ext cx="1569782" cy="975604"/>
        </p:xfrm>
        <a:graphic>
          <a:graphicData uri="http://schemas.openxmlformats.org/drawingml/2006/table">
            <a:tbl>
              <a:tblPr bandRow="1">
                <a:tableStyleId>{5C22544A-7EE6-4342-B048-85BDC9FD1C3A}</a:tableStyleId>
              </a:tblPr>
              <a:tblGrid>
                <a:gridCol w="470718">
                  <a:extLst>
                    <a:ext uri="{9D8B030D-6E8A-4147-A177-3AD203B41FA5}">
                      <a16:colId xmlns:a16="http://schemas.microsoft.com/office/drawing/2014/main" val="1130286574"/>
                    </a:ext>
                  </a:extLst>
                </a:gridCol>
                <a:gridCol w="1099064">
                  <a:extLst>
                    <a:ext uri="{9D8B030D-6E8A-4147-A177-3AD203B41FA5}">
                      <a16:colId xmlns:a16="http://schemas.microsoft.com/office/drawing/2014/main" val="2227557190"/>
                    </a:ext>
                  </a:extLst>
                </a:gridCol>
              </a:tblGrid>
              <a:tr h="167947">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tx1"/>
                          </a:solidFill>
                        </a:rPr>
                        <a:t>浄水場、ポンプ所、配水池</a:t>
                      </a:r>
                      <a:endParaRPr kumimoji="1" lang="en-US" altLang="ja-JP" sz="700" b="1" dirty="0">
                        <a:solidFill>
                          <a:schemeClr val="tx1"/>
                        </a:solidFill>
                      </a:endParaRPr>
                    </a:p>
                  </a:txBody>
                  <a:tcPr marL="36000" marR="36000" marT="36000" marB="36000" anchor="b">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462200911"/>
                  </a:ext>
                </a:extLst>
              </a:tr>
              <a:tr h="29086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rPr>
                        <a:t>浄水場</a:t>
                      </a:r>
                      <a:endParaRPr kumimoji="1" lang="en-US" altLang="ja-JP" sz="700" dirty="0">
                        <a:solidFill>
                          <a:schemeClr val="tx1"/>
                        </a:solidFill>
                      </a:endParaRPr>
                    </a:p>
                  </a:txBody>
                  <a:tcPr marL="36000" marR="36000" marT="36000" marB="36000" anchor="ctr">
                    <a:lnL w="12700" cmpd="sng">
                      <a:noFill/>
                    </a:lnL>
                    <a:lnR w="12700" cmpd="sng">
                      <a:noFill/>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kumimoji="1" lang="ja-JP" altLang="en-US" sz="700" dirty="0">
                          <a:solidFill>
                            <a:schemeClr val="tx1"/>
                          </a:solidFill>
                        </a:rPr>
                        <a:t>浄水場</a:t>
                      </a:r>
                      <a:r>
                        <a:rPr kumimoji="1" lang="en-US" altLang="ja-JP" sz="700" dirty="0">
                          <a:solidFill>
                            <a:schemeClr val="tx1"/>
                          </a:solidFill>
                        </a:rPr>
                        <a:t>2</a:t>
                      </a:r>
                      <a:r>
                        <a:rPr kumimoji="1" lang="ja-JP" altLang="en-US" sz="700" dirty="0">
                          <a:solidFill>
                            <a:schemeClr val="tx1"/>
                          </a:solidFill>
                        </a:rPr>
                        <a:t>箇所</a:t>
                      </a:r>
                      <a:endParaRPr kumimoji="1" lang="en-US" altLang="ja-JP" sz="700" dirty="0">
                        <a:solidFill>
                          <a:schemeClr val="tx1"/>
                        </a:solidFill>
                      </a:endParaRPr>
                    </a:p>
                    <a:p>
                      <a:r>
                        <a:rPr kumimoji="1" lang="ja-JP" altLang="en-US" sz="700" dirty="0">
                          <a:solidFill>
                            <a:schemeClr val="tx1"/>
                          </a:solidFill>
                        </a:rPr>
                        <a:t>紫外線処理設備</a:t>
                      </a:r>
                      <a:r>
                        <a:rPr kumimoji="1" lang="en-US" altLang="ja-JP" sz="700" dirty="0">
                          <a:solidFill>
                            <a:schemeClr val="tx1"/>
                          </a:solidFill>
                        </a:rPr>
                        <a:t>1</a:t>
                      </a:r>
                      <a:r>
                        <a:rPr kumimoji="1" lang="ja-JP" altLang="en-US" sz="700" dirty="0">
                          <a:solidFill>
                            <a:schemeClr val="tx1"/>
                          </a:solidFill>
                        </a:rPr>
                        <a:t>箇所</a:t>
                      </a:r>
                      <a:endParaRPr kumimoji="1" lang="en-US" altLang="ja-JP" sz="700" dirty="0">
                        <a:solidFill>
                          <a:schemeClr val="tx1"/>
                        </a:solidFill>
                      </a:endParaRPr>
                    </a:p>
                    <a:p>
                      <a:r>
                        <a:rPr kumimoji="1" lang="ja-JP" altLang="en-US" sz="700" dirty="0">
                          <a:solidFill>
                            <a:schemeClr val="tx1"/>
                          </a:solidFill>
                        </a:rPr>
                        <a:t>計画水量</a:t>
                      </a:r>
                      <a:r>
                        <a:rPr kumimoji="1" lang="en-US" altLang="ja-JP" sz="700" baseline="0" dirty="0">
                          <a:solidFill>
                            <a:schemeClr val="tx1"/>
                          </a:solidFill>
                        </a:rPr>
                        <a:t> </a:t>
                      </a:r>
                      <a:r>
                        <a:rPr kumimoji="1" lang="ja-JP" altLang="en-US" sz="700" dirty="0">
                          <a:solidFill>
                            <a:schemeClr val="tx1"/>
                          </a:solidFill>
                        </a:rPr>
                        <a:t>計</a:t>
                      </a:r>
                      <a:r>
                        <a:rPr kumimoji="1" lang="en-US" altLang="ja-JP" sz="700" dirty="0">
                          <a:solidFill>
                            <a:schemeClr val="tx1"/>
                          </a:solidFill>
                        </a:rPr>
                        <a:t>20,000</a:t>
                      </a:r>
                      <a:r>
                        <a:rPr kumimoji="1" lang="ja-JP" altLang="en-US" sz="700" dirty="0">
                          <a:solidFill>
                            <a:schemeClr val="tx1"/>
                          </a:solidFill>
                        </a:rPr>
                        <a:t>㎥</a:t>
                      </a:r>
                      <a:r>
                        <a:rPr kumimoji="1" lang="en-US" altLang="ja-JP" sz="700" dirty="0">
                          <a:solidFill>
                            <a:schemeClr val="tx1"/>
                          </a:solidFill>
                        </a:rPr>
                        <a:t>/</a:t>
                      </a:r>
                      <a:r>
                        <a:rPr kumimoji="1" lang="ja-JP" altLang="en-US" sz="700" dirty="0">
                          <a:solidFill>
                            <a:schemeClr val="tx1"/>
                          </a:solidFill>
                        </a:rPr>
                        <a:t>日</a:t>
                      </a:r>
                    </a:p>
                  </a:txBody>
                  <a:tcPr marL="36000" marR="36000" marT="36000" marB="36000" anchor="ctr">
                    <a:lnL w="12700" cmpd="sng">
                      <a:noFill/>
                    </a:lnL>
                    <a:lnR w="12700" cmpd="sng">
                      <a:noFill/>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63270236"/>
                  </a:ext>
                </a:extLst>
              </a:tr>
              <a:tr h="19597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rPr>
                        <a:t>ポンプ所</a:t>
                      </a:r>
                      <a:endParaRPr kumimoji="1" lang="en-US" altLang="ja-JP" sz="700" dirty="0">
                        <a:solidFill>
                          <a:schemeClr val="tx1"/>
                        </a:solidFill>
                      </a:endParaRPr>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rPr>
                        <a:t>8</a:t>
                      </a:r>
                      <a:r>
                        <a:rPr kumimoji="1" lang="ja-JP" altLang="en-US" sz="700" dirty="0">
                          <a:solidFill>
                            <a:schemeClr val="tx1"/>
                          </a:solidFill>
                        </a:rPr>
                        <a:t>箇所</a:t>
                      </a:r>
                      <a:endParaRPr kumimoji="1" lang="en-US" altLang="ja-JP" sz="700" dirty="0">
                        <a:solidFill>
                          <a:schemeClr val="tx1"/>
                        </a:solidFill>
                      </a:endParaRPr>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7991915"/>
                  </a:ext>
                </a:extLst>
              </a:tr>
              <a:tr h="20891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rPr>
                        <a:t>配水池</a:t>
                      </a:r>
                      <a:endParaRPr kumimoji="1" lang="en-US" altLang="ja-JP" sz="700" dirty="0">
                        <a:solidFill>
                          <a:schemeClr val="tx1"/>
                        </a:solidFill>
                      </a:endParaRPr>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rPr>
                        <a:t>15</a:t>
                      </a:r>
                      <a:r>
                        <a:rPr kumimoji="1" lang="ja-JP" altLang="en-US" sz="700" dirty="0">
                          <a:solidFill>
                            <a:schemeClr val="tx1"/>
                          </a:solidFill>
                        </a:rPr>
                        <a:t>箇所</a:t>
                      </a:r>
                      <a:endParaRPr kumimoji="1" lang="en-US" altLang="ja-JP" sz="700" dirty="0">
                        <a:solidFill>
                          <a:schemeClr val="tx1"/>
                        </a:solidFill>
                      </a:endParaRPr>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72953518"/>
                  </a:ext>
                </a:extLst>
              </a:tr>
            </a:tbl>
          </a:graphicData>
        </a:graphic>
      </p:graphicFrame>
      <p:graphicFrame>
        <p:nvGraphicFramePr>
          <p:cNvPr id="17" name="表 16">
            <a:extLst>
              <a:ext uri="{FF2B5EF4-FFF2-40B4-BE49-F238E27FC236}">
                <a16:creationId xmlns:a16="http://schemas.microsoft.com/office/drawing/2014/main" id="{41609CC2-18D9-7E10-A790-107F09A26A20}"/>
              </a:ext>
            </a:extLst>
          </p:cNvPr>
          <p:cNvGraphicFramePr>
            <a:graphicFrameLocks noGrp="1"/>
          </p:cNvGraphicFramePr>
          <p:nvPr/>
        </p:nvGraphicFramePr>
        <p:xfrm>
          <a:off x="5156714" y="3468973"/>
          <a:ext cx="849672" cy="562258"/>
        </p:xfrm>
        <a:graphic>
          <a:graphicData uri="http://schemas.openxmlformats.org/drawingml/2006/table">
            <a:tbl>
              <a:tblPr bandRow="1">
                <a:tableStyleId>{5C22544A-7EE6-4342-B048-85BDC9FD1C3A}</a:tableStyleId>
              </a:tblPr>
              <a:tblGrid>
                <a:gridCol w="424836">
                  <a:extLst>
                    <a:ext uri="{9D8B030D-6E8A-4147-A177-3AD203B41FA5}">
                      <a16:colId xmlns:a16="http://schemas.microsoft.com/office/drawing/2014/main" val="1130286574"/>
                    </a:ext>
                  </a:extLst>
                </a:gridCol>
                <a:gridCol w="424836">
                  <a:extLst>
                    <a:ext uri="{9D8B030D-6E8A-4147-A177-3AD203B41FA5}">
                      <a16:colId xmlns:a16="http://schemas.microsoft.com/office/drawing/2014/main" val="2227557190"/>
                    </a:ext>
                  </a:extLst>
                </a:gridCol>
              </a:tblGrid>
              <a:tr h="144000">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tx1"/>
                          </a:solidFill>
                        </a:rPr>
                        <a:t>管路施設</a:t>
                      </a:r>
                    </a:p>
                  </a:txBody>
                  <a:tcPr marL="36000" marR="36000" marT="36000" marB="36000" anchor="b">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462200911"/>
                  </a:ext>
                </a:extLst>
              </a:tr>
              <a:tr h="19178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rPr>
                        <a:t>送水管</a:t>
                      </a:r>
                      <a:endParaRPr kumimoji="1" lang="en-US" altLang="ja-JP" sz="700" dirty="0">
                        <a:solidFill>
                          <a:schemeClr val="tx1"/>
                        </a:solidFill>
                      </a:endParaRPr>
                    </a:p>
                  </a:txBody>
                  <a:tcPr marL="36000" marR="36000" marT="36000" marB="36000" anchor="ctr">
                    <a:lnL w="12700" cmpd="sng">
                      <a:noFill/>
                    </a:lnL>
                    <a:lnR w="12700" cmpd="sng">
                      <a:noFill/>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ja-JP" altLang="en-US" sz="700" dirty="0">
                          <a:solidFill>
                            <a:schemeClr val="tx1"/>
                          </a:solidFill>
                        </a:rPr>
                        <a:t>約</a:t>
                      </a:r>
                      <a:r>
                        <a:rPr kumimoji="1" lang="en-US" altLang="ja-JP" sz="700" dirty="0">
                          <a:solidFill>
                            <a:schemeClr val="tx1"/>
                          </a:solidFill>
                        </a:rPr>
                        <a:t>16㎞</a:t>
                      </a:r>
                    </a:p>
                  </a:txBody>
                  <a:tcPr marL="36000" marR="36000" marT="36000" marB="36000" anchor="ctr">
                    <a:lnL w="12700" cmpd="sng">
                      <a:noFill/>
                    </a:lnL>
                    <a:lnR w="12700" cmpd="sng">
                      <a:noFill/>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63270236"/>
                  </a:ext>
                </a:extLst>
              </a:tr>
              <a:tr h="19178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rPr>
                        <a:t>配水管</a:t>
                      </a:r>
                      <a:endParaRPr kumimoji="1" lang="en-US" altLang="ja-JP" sz="700" dirty="0">
                        <a:solidFill>
                          <a:schemeClr val="tx1"/>
                        </a:solidFill>
                      </a:endParaRPr>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700" dirty="0">
                          <a:solidFill>
                            <a:schemeClr val="tx1"/>
                          </a:solidFill>
                        </a:rPr>
                        <a:t>約</a:t>
                      </a:r>
                      <a:r>
                        <a:rPr kumimoji="1" lang="en-US" altLang="ja-JP" sz="700" dirty="0">
                          <a:solidFill>
                            <a:schemeClr val="tx1"/>
                          </a:solidFill>
                        </a:rPr>
                        <a:t>76㎞</a:t>
                      </a:r>
                    </a:p>
                  </a:txBody>
                  <a:tcPr marL="36000" marR="36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72953518"/>
                  </a:ext>
                </a:extLst>
              </a:tr>
            </a:tbl>
          </a:graphicData>
        </a:graphic>
      </p:graphicFrame>
    </p:spTree>
    <p:extLst>
      <p:ext uri="{BB962C8B-B14F-4D97-AF65-F5344CB8AC3E}">
        <p14:creationId xmlns:p14="http://schemas.microsoft.com/office/powerpoint/2010/main" val="1077666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四角形: 角を丸くする 26">
            <a:extLst>
              <a:ext uri="{FF2B5EF4-FFF2-40B4-BE49-F238E27FC236}">
                <a16:creationId xmlns:a16="http://schemas.microsoft.com/office/drawing/2014/main" id="{3276E3FD-E93D-8827-6DD3-7DCE33D08562}"/>
              </a:ext>
            </a:extLst>
          </p:cNvPr>
          <p:cNvSpPr/>
          <p:nvPr/>
        </p:nvSpPr>
        <p:spPr>
          <a:xfrm>
            <a:off x="596843" y="5406627"/>
            <a:ext cx="5676957" cy="3866746"/>
          </a:xfrm>
          <a:prstGeom prst="roundRect">
            <a:avLst>
              <a:gd name="adj" fmla="val 3448"/>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9" name="四角形: 角を丸くする 18">
            <a:extLst>
              <a:ext uri="{FF2B5EF4-FFF2-40B4-BE49-F238E27FC236}">
                <a16:creationId xmlns:a16="http://schemas.microsoft.com/office/drawing/2014/main" id="{D9E6EE3F-2F7A-1F78-18C2-EDCB2B827C7B}"/>
              </a:ext>
            </a:extLst>
          </p:cNvPr>
          <p:cNvSpPr/>
          <p:nvPr/>
        </p:nvSpPr>
        <p:spPr>
          <a:xfrm>
            <a:off x="596843" y="1069962"/>
            <a:ext cx="5676957" cy="3905428"/>
          </a:xfrm>
          <a:prstGeom prst="roundRect">
            <a:avLst>
              <a:gd name="adj" fmla="val 3448"/>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8" name="正方形/長方形 17">
            <a:extLst>
              <a:ext uri="{FF2B5EF4-FFF2-40B4-BE49-F238E27FC236}">
                <a16:creationId xmlns:a16="http://schemas.microsoft.com/office/drawing/2014/main" id="{F8F08AEF-119B-8A71-D7AB-B2E565938737}"/>
              </a:ext>
            </a:extLst>
          </p:cNvPr>
          <p:cNvSpPr/>
          <p:nvPr/>
        </p:nvSpPr>
        <p:spPr>
          <a:xfrm>
            <a:off x="3586933" y="5999910"/>
            <a:ext cx="2576601" cy="306599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B5EE6EFE-9968-C471-0165-61174186FB14}"/>
              </a:ext>
            </a:extLst>
          </p:cNvPr>
          <p:cNvSpPr/>
          <p:nvPr/>
        </p:nvSpPr>
        <p:spPr>
          <a:xfrm>
            <a:off x="3736956" y="6041845"/>
            <a:ext cx="2305845" cy="384305"/>
          </a:xfrm>
          <a:prstGeom prst="rect">
            <a:avLst/>
          </a:prstGeom>
          <a:noFill/>
          <a:ln w="12700" cap="flat" cmpd="sng" algn="ctr">
            <a:noFill/>
            <a:prstDash val="solid"/>
            <a:miter lim="800000"/>
          </a:ln>
          <a:effectLst/>
        </p:spPr>
        <p:txBody>
          <a:bodyPr lIns="54000" tIns="54000" rIns="54000" bIns="54000" rtlCol="0" anchor="t"/>
          <a:lstStyle/>
          <a:p>
            <a:pPr marR="0" lvl="0" defTabSz="914400" eaLnBrk="1" fontAlgn="auto" latinLnBrk="0" hangingPunct="1">
              <a:lnSpc>
                <a:spcPct val="120000"/>
              </a:lnSpc>
              <a:spcBef>
                <a:spcPts val="0"/>
              </a:spcBef>
              <a:spcAft>
                <a:spcPts val="600"/>
              </a:spcAft>
              <a:buClr>
                <a:schemeClr val="accent1"/>
              </a:buClr>
              <a:buSzPct val="80000"/>
              <a:tabLst/>
              <a:defRPr/>
            </a:pPr>
            <a:r>
              <a:rPr kumimoji="1" lang="zh-TW" altLang="en-US" sz="800" b="1" kern="0" dirty="0">
                <a:latin typeface="+mn-ea"/>
              </a:rPr>
              <a:t>宮城県</a:t>
            </a:r>
            <a:br>
              <a:rPr kumimoji="1" lang="en-US" altLang="zh-TW" sz="800" kern="0" dirty="0">
                <a:latin typeface="+mn-ea"/>
              </a:rPr>
            </a:br>
            <a:r>
              <a:rPr kumimoji="1" lang="zh-TW" altLang="en-US" sz="800" kern="0" dirty="0">
                <a:latin typeface="+mn-ea"/>
              </a:rPr>
              <a:t>人口：約</a:t>
            </a:r>
            <a:r>
              <a:rPr kumimoji="1" lang="en-US" altLang="zh-TW" sz="800" kern="0" dirty="0">
                <a:latin typeface="+mn-ea"/>
              </a:rPr>
              <a:t>226.5</a:t>
            </a:r>
            <a:r>
              <a:rPr kumimoji="1" lang="zh-TW" altLang="en-US" sz="800" kern="0" dirty="0">
                <a:latin typeface="+mn-ea"/>
              </a:rPr>
              <a:t>万人</a:t>
            </a:r>
            <a:r>
              <a:rPr kumimoji="1" lang="zh-TW" altLang="en-US" sz="700" kern="0" dirty="0">
                <a:latin typeface="+mn-ea"/>
              </a:rPr>
              <a:t>（令和</a:t>
            </a:r>
            <a:r>
              <a:rPr kumimoji="1" lang="en-US" altLang="zh-TW" sz="700" kern="0" dirty="0">
                <a:latin typeface="+mn-ea"/>
              </a:rPr>
              <a:t>5</a:t>
            </a:r>
            <a:r>
              <a:rPr kumimoji="1" lang="zh-TW" altLang="en-US" sz="700" kern="0" dirty="0">
                <a:latin typeface="+mn-ea"/>
              </a:rPr>
              <a:t>年</a:t>
            </a:r>
            <a:r>
              <a:rPr kumimoji="1" lang="en-US" altLang="zh-TW" sz="700" kern="0" dirty="0">
                <a:latin typeface="+mn-ea"/>
              </a:rPr>
              <a:t>4</a:t>
            </a:r>
            <a:r>
              <a:rPr kumimoji="1" lang="zh-TW" altLang="en-US" sz="700" kern="0" dirty="0">
                <a:latin typeface="+mn-ea"/>
              </a:rPr>
              <a:t>月</a:t>
            </a:r>
            <a:r>
              <a:rPr kumimoji="1" lang="en-US" altLang="zh-TW" sz="700" kern="0" dirty="0">
                <a:latin typeface="+mn-ea"/>
              </a:rPr>
              <a:t>1</a:t>
            </a:r>
            <a:r>
              <a:rPr kumimoji="1" lang="zh-TW" altLang="en-US" sz="700" kern="0" dirty="0">
                <a:latin typeface="+mn-ea"/>
              </a:rPr>
              <a:t>日）</a:t>
            </a:r>
            <a:endParaRPr kumimoji="1" lang="zh-TW" altLang="en-US" sz="850" kern="0" dirty="0">
              <a:latin typeface="+mn-ea"/>
            </a:endParaRPr>
          </a:p>
        </p:txBody>
      </p:sp>
      <p:graphicFrame>
        <p:nvGraphicFramePr>
          <p:cNvPr id="28" name="表 27">
            <a:extLst>
              <a:ext uri="{FF2B5EF4-FFF2-40B4-BE49-F238E27FC236}">
                <a16:creationId xmlns:a16="http://schemas.microsoft.com/office/drawing/2014/main" id="{E85D3252-5275-EE30-93D6-68CFEDCF9587}"/>
              </a:ext>
            </a:extLst>
          </p:cNvPr>
          <p:cNvGraphicFramePr>
            <a:graphicFrameLocks noGrp="1"/>
          </p:cNvGraphicFramePr>
          <p:nvPr>
            <p:extLst>
              <p:ext uri="{D42A27DB-BD31-4B8C-83A1-F6EECF244321}">
                <p14:modId xmlns:p14="http://schemas.microsoft.com/office/powerpoint/2010/main" val="80688613"/>
              </p:ext>
            </p:extLst>
          </p:nvPr>
        </p:nvGraphicFramePr>
        <p:xfrm>
          <a:off x="3736956" y="7911708"/>
          <a:ext cx="2303026" cy="856599"/>
        </p:xfrm>
        <a:graphic>
          <a:graphicData uri="http://schemas.openxmlformats.org/drawingml/2006/table">
            <a:tbl>
              <a:tblPr bandRow="1">
                <a:tableStyleId>{5C22544A-7EE6-4342-B048-85BDC9FD1C3A}</a:tableStyleId>
              </a:tblPr>
              <a:tblGrid>
                <a:gridCol w="822078">
                  <a:extLst>
                    <a:ext uri="{9D8B030D-6E8A-4147-A177-3AD203B41FA5}">
                      <a16:colId xmlns:a16="http://schemas.microsoft.com/office/drawing/2014/main" val="1130286574"/>
                    </a:ext>
                  </a:extLst>
                </a:gridCol>
                <a:gridCol w="1480948">
                  <a:extLst>
                    <a:ext uri="{9D8B030D-6E8A-4147-A177-3AD203B41FA5}">
                      <a16:colId xmlns:a16="http://schemas.microsoft.com/office/drawing/2014/main" val="3662687344"/>
                    </a:ext>
                  </a:extLst>
                </a:gridCol>
              </a:tblGrid>
              <a:tr h="28553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tx1"/>
                          </a:solidFill>
                        </a:rPr>
                        <a:t>水道用水供給事業</a:t>
                      </a:r>
                    </a:p>
                  </a:txBody>
                  <a:tcPr marL="36000" marR="36000" marT="36000" marB="36000" anchor="ctr">
                    <a:lnL w="12700" cmpd="sng">
                      <a:noFill/>
                    </a:lnL>
                    <a:lnR w="12700" cmpd="sng">
                      <a:noFill/>
                    </a:lnR>
                    <a:lnT w="12700" cmpd="sng">
                      <a:noFill/>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700" b="0" dirty="0"/>
                        <a:t>南部山浄水場、麓山浄水場、</a:t>
                      </a:r>
                      <a:br>
                        <a:rPr kumimoji="1" lang="en-US" altLang="ja-JP" sz="700" b="0" dirty="0"/>
                      </a:br>
                      <a:r>
                        <a:rPr kumimoji="1" lang="ja-JP" altLang="en-US" sz="700" b="0" dirty="0"/>
                        <a:t>中峰浄水場　等</a:t>
                      </a:r>
                    </a:p>
                  </a:txBody>
                  <a:tcPr marL="36000" marR="36000" marT="36000" marB="36000" anchor="b">
                    <a:lnL w="12700" cmpd="sng">
                      <a:noFill/>
                    </a:lnL>
                    <a:lnR w="12700" cmpd="sng">
                      <a:noFill/>
                    </a:lnR>
                    <a:lnT w="12700" cmpd="sng">
                      <a:noFill/>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2200911"/>
                  </a:ext>
                </a:extLst>
              </a:tr>
              <a:tr h="17878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tx1"/>
                          </a:solidFill>
                        </a:rPr>
                        <a:t>工業用水道事業</a:t>
                      </a:r>
                    </a:p>
                  </a:txBody>
                  <a:tcPr marL="36000" marR="36000" marT="36000" marB="36000" anchor="ctr">
                    <a:lnL w="12700" cmpd="sng">
                      <a:noFill/>
                    </a:lnL>
                    <a:lnR w="12700" cmpd="sng">
                      <a:noFill/>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700" b="0" dirty="0"/>
                        <a:t>大梶浄水場、麓山浄水場 等</a:t>
                      </a:r>
                    </a:p>
                  </a:txBody>
                  <a:tcPr marL="36000" marR="36000" marT="36000" marB="36000" anchor="b">
                    <a:lnL w="12700" cmpd="sng">
                      <a:noFill/>
                    </a:lnL>
                    <a:lnR w="12700" cmpd="sng">
                      <a:noFill/>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1218215"/>
                  </a:ext>
                </a:extLst>
              </a:tr>
              <a:tr h="39227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tx1"/>
                          </a:solidFill>
                        </a:rPr>
                        <a:t>流域下水道事業</a:t>
                      </a:r>
                    </a:p>
                  </a:txBody>
                  <a:tcPr marL="36000" marR="36000" marT="36000" marB="36000" anchor="ctr">
                    <a:lnL w="12700" cmpd="sng">
                      <a:noFill/>
                    </a:lnL>
                    <a:lnR w="12700" cmpd="sng">
                      <a:noFill/>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700" b="0" dirty="0"/>
                        <a:t>仙塩浄化センター、県南浄化センター、</a:t>
                      </a:r>
                      <a:endParaRPr kumimoji="1" lang="en-US" altLang="ja-JP" sz="700" b="0" dirty="0"/>
                    </a:p>
                    <a:p>
                      <a:pPr algn="l"/>
                      <a:r>
                        <a:rPr kumimoji="1" lang="ja-JP" altLang="en-US" sz="700" b="0" dirty="0"/>
                        <a:t>大和浄化センター、鹿島台浄化センター等</a:t>
                      </a:r>
                    </a:p>
                  </a:txBody>
                  <a:tcPr marL="36000" marR="36000" marT="36000" marB="36000" anchor="b">
                    <a:lnL w="12700" cmpd="sng">
                      <a:noFill/>
                    </a:lnL>
                    <a:lnR w="12700" cmpd="sng">
                      <a:noFill/>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302000"/>
                  </a:ext>
                </a:extLst>
              </a:tr>
            </a:tbl>
          </a:graphicData>
        </a:graphic>
      </p:graphicFrame>
      <p:sp>
        <p:nvSpPr>
          <p:cNvPr id="30" name="正方形/長方形 29">
            <a:extLst>
              <a:ext uri="{FF2B5EF4-FFF2-40B4-BE49-F238E27FC236}">
                <a16:creationId xmlns:a16="http://schemas.microsoft.com/office/drawing/2014/main" id="{B9C3829E-9D00-F665-4FF0-650B2476E880}"/>
              </a:ext>
            </a:extLst>
          </p:cNvPr>
          <p:cNvSpPr/>
          <p:nvPr/>
        </p:nvSpPr>
        <p:spPr>
          <a:xfrm>
            <a:off x="3586933" y="1678167"/>
            <a:ext cx="2576601" cy="306599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576FC1F3-0BF0-62F5-2DCF-DBBE54F012AF}"/>
              </a:ext>
            </a:extLst>
          </p:cNvPr>
          <p:cNvSpPr/>
          <p:nvPr/>
        </p:nvSpPr>
        <p:spPr>
          <a:xfrm>
            <a:off x="3736956" y="1720102"/>
            <a:ext cx="2305845" cy="384305"/>
          </a:xfrm>
          <a:prstGeom prst="rect">
            <a:avLst/>
          </a:prstGeom>
          <a:noFill/>
          <a:ln w="12700" cap="flat" cmpd="sng" algn="ctr">
            <a:noFill/>
            <a:prstDash val="solid"/>
            <a:miter lim="800000"/>
          </a:ln>
          <a:effectLst/>
        </p:spPr>
        <p:txBody>
          <a:bodyPr lIns="54000" tIns="54000" rIns="54000" bIns="54000" rtlCol="0" anchor="t"/>
          <a:lstStyle/>
          <a:p>
            <a:pPr marR="0" lvl="0" defTabSz="914400" eaLnBrk="1" fontAlgn="auto" latinLnBrk="0" hangingPunct="1">
              <a:lnSpc>
                <a:spcPct val="120000"/>
              </a:lnSpc>
              <a:spcBef>
                <a:spcPts val="0"/>
              </a:spcBef>
              <a:spcAft>
                <a:spcPts val="600"/>
              </a:spcAft>
              <a:buClr>
                <a:schemeClr val="accent1"/>
              </a:buClr>
              <a:buSzPct val="80000"/>
              <a:tabLst/>
              <a:defRPr/>
            </a:pPr>
            <a:r>
              <a:rPr kumimoji="1" lang="ja-JP" altLang="en-US" sz="800" b="1" kern="0" dirty="0">
                <a:latin typeface="+mn-ea"/>
              </a:rPr>
              <a:t>茨城県守谷市 </a:t>
            </a:r>
            <a:br>
              <a:rPr kumimoji="1" lang="en-US" altLang="ja-JP" sz="800" kern="0" dirty="0">
                <a:latin typeface="+mn-ea"/>
              </a:rPr>
            </a:br>
            <a:r>
              <a:rPr kumimoji="1" lang="zh-TW" altLang="en-US" sz="800" kern="0" dirty="0">
                <a:latin typeface="+mn-ea"/>
              </a:rPr>
              <a:t>人口：約</a:t>
            </a:r>
            <a:r>
              <a:rPr kumimoji="1" lang="en-US" altLang="zh-TW" sz="800" kern="0" dirty="0">
                <a:latin typeface="+mn-ea"/>
              </a:rPr>
              <a:t>7.0</a:t>
            </a:r>
            <a:r>
              <a:rPr kumimoji="1" lang="zh-TW" altLang="en-US" sz="800" kern="0" dirty="0">
                <a:latin typeface="+mn-ea"/>
              </a:rPr>
              <a:t>万人</a:t>
            </a:r>
            <a:r>
              <a:rPr kumimoji="1" lang="ja-JP" altLang="en-US" sz="700" kern="0" dirty="0">
                <a:latin typeface="+mn-ea"/>
              </a:rPr>
              <a:t>（令和</a:t>
            </a:r>
            <a:r>
              <a:rPr kumimoji="1" lang="en-US" altLang="ja-JP" sz="700" kern="0" dirty="0">
                <a:latin typeface="+mn-ea"/>
              </a:rPr>
              <a:t>5</a:t>
            </a:r>
            <a:r>
              <a:rPr kumimoji="1" lang="ja-JP" altLang="en-US" sz="700" kern="0" dirty="0">
                <a:latin typeface="+mn-ea"/>
              </a:rPr>
              <a:t>年</a:t>
            </a:r>
            <a:r>
              <a:rPr kumimoji="1" lang="en-US" altLang="ja-JP" sz="700" kern="0" dirty="0">
                <a:latin typeface="+mn-ea"/>
              </a:rPr>
              <a:t>4</a:t>
            </a:r>
            <a:r>
              <a:rPr kumimoji="1" lang="ja-JP" altLang="en-US" sz="700" kern="0" dirty="0">
                <a:latin typeface="+mn-ea"/>
              </a:rPr>
              <a:t>月</a:t>
            </a:r>
            <a:r>
              <a:rPr kumimoji="1" lang="en-US" altLang="ja-JP" sz="700" kern="0" dirty="0">
                <a:latin typeface="+mn-ea"/>
              </a:rPr>
              <a:t>1</a:t>
            </a:r>
            <a:r>
              <a:rPr kumimoji="1" lang="ja-JP" altLang="en-US" sz="700" kern="0" dirty="0">
                <a:latin typeface="+mn-ea"/>
              </a:rPr>
              <a:t>日）</a:t>
            </a:r>
            <a:endParaRPr kumimoji="1" lang="en-US" altLang="ja-JP" sz="850" kern="0" dirty="0">
              <a:latin typeface="+mn-ea"/>
            </a:endParaRPr>
          </a:p>
        </p:txBody>
      </p:sp>
      <p:pic>
        <p:nvPicPr>
          <p:cNvPr id="32" name="図 31">
            <a:extLst>
              <a:ext uri="{FF2B5EF4-FFF2-40B4-BE49-F238E27FC236}">
                <a16:creationId xmlns:a16="http://schemas.microsoft.com/office/drawing/2014/main" id="{E6A38195-CE17-B26F-0C55-11567FCFD377}"/>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4121327" y="2136124"/>
            <a:ext cx="1343525" cy="1732060"/>
          </a:xfrm>
          <a:prstGeom prst="rect">
            <a:avLst/>
          </a:prstGeom>
        </p:spPr>
      </p:pic>
      <p:graphicFrame>
        <p:nvGraphicFramePr>
          <p:cNvPr id="33" name="表 32">
            <a:extLst>
              <a:ext uri="{FF2B5EF4-FFF2-40B4-BE49-F238E27FC236}">
                <a16:creationId xmlns:a16="http://schemas.microsoft.com/office/drawing/2014/main" id="{59EFD0BD-032C-8BF2-2EFF-4FA643C6CEFF}"/>
              </a:ext>
            </a:extLst>
          </p:cNvPr>
          <p:cNvGraphicFramePr>
            <a:graphicFrameLocks noGrp="1"/>
          </p:cNvGraphicFramePr>
          <p:nvPr/>
        </p:nvGraphicFramePr>
        <p:xfrm>
          <a:off x="3736956" y="3903842"/>
          <a:ext cx="2172777" cy="536040"/>
        </p:xfrm>
        <a:graphic>
          <a:graphicData uri="http://schemas.openxmlformats.org/drawingml/2006/table">
            <a:tbl>
              <a:tblPr bandRow="1">
                <a:tableStyleId>{5C22544A-7EE6-4342-B048-85BDC9FD1C3A}</a:tableStyleId>
              </a:tblPr>
              <a:tblGrid>
                <a:gridCol w="368863">
                  <a:extLst>
                    <a:ext uri="{9D8B030D-6E8A-4147-A177-3AD203B41FA5}">
                      <a16:colId xmlns:a16="http://schemas.microsoft.com/office/drawing/2014/main" val="1130286574"/>
                    </a:ext>
                  </a:extLst>
                </a:gridCol>
                <a:gridCol w="1803914">
                  <a:extLst>
                    <a:ext uri="{9D8B030D-6E8A-4147-A177-3AD203B41FA5}">
                      <a16:colId xmlns:a16="http://schemas.microsoft.com/office/drawing/2014/main" val="2227557190"/>
                    </a:ext>
                  </a:extLst>
                </a:gridCol>
              </a:tblGrid>
              <a:tr h="16388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tx1"/>
                          </a:solidFill>
                        </a:rPr>
                        <a:t>水道</a:t>
                      </a:r>
                      <a:endParaRPr kumimoji="1" lang="en-US" altLang="ja-JP" sz="700" b="1" dirty="0">
                        <a:solidFill>
                          <a:schemeClr val="tx1"/>
                        </a:solidFill>
                      </a:endParaRPr>
                    </a:p>
                  </a:txBody>
                  <a:tcPr marL="36000" marR="36000" marT="36000" marB="36000" anchor="ctr">
                    <a:lnL w="12700" cmpd="sng">
                      <a:noFill/>
                    </a:lnL>
                    <a:lnR w="12700" cmpd="sng">
                      <a:noFill/>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700" dirty="0"/>
                        <a:t>守谷配水場、関連水道施設</a:t>
                      </a:r>
                    </a:p>
                  </a:txBody>
                  <a:tcPr marL="36000" marR="36000" marT="36000" marB="36000" anchor="ctr">
                    <a:lnL w="12700" cmpd="sng">
                      <a:noFill/>
                    </a:lnL>
                    <a:lnR w="12700" cmpd="sng">
                      <a:noFill/>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3270236"/>
                  </a:ext>
                </a:extLst>
              </a:tr>
              <a:tr h="16388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tx1"/>
                          </a:solidFill>
                        </a:rPr>
                        <a:t>下水道</a:t>
                      </a:r>
                      <a:endParaRPr kumimoji="1" lang="en-US" altLang="ja-JP" sz="700" b="1" dirty="0">
                        <a:solidFill>
                          <a:schemeClr val="tx1"/>
                        </a:solidFill>
                      </a:endParaRPr>
                    </a:p>
                  </a:txBody>
                  <a:tcPr marL="36000" marR="36000" marT="36000" marB="36000" anchor="ctr">
                    <a:lnL w="12700" cmpd="sng">
                      <a:noFill/>
                    </a:lnL>
                    <a:lnR w="12700" cmpd="sng">
                      <a:noFill/>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dirty="0"/>
                        <a:t>守谷浄化センター、関連ポンプ場</a:t>
                      </a:r>
                      <a:endParaRPr kumimoji="1" lang="en-US" altLang="ja-JP" sz="700" dirty="0"/>
                    </a:p>
                  </a:txBody>
                  <a:tcPr marL="36000" marR="36000" marT="36000" marB="36000" anchor="ctr">
                    <a:lnL w="12700" cmpd="sng">
                      <a:noFill/>
                    </a:lnL>
                    <a:lnR w="12700" cmpd="sng">
                      <a:noFill/>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72953518"/>
                  </a:ext>
                </a:extLst>
              </a:tr>
              <a:tr h="16388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tx1"/>
                          </a:solidFill>
                        </a:rPr>
                        <a:t>農集排</a:t>
                      </a:r>
                      <a:endParaRPr kumimoji="1" lang="en-US" altLang="ja-JP" sz="700" b="1" dirty="0">
                        <a:solidFill>
                          <a:schemeClr val="tx1"/>
                        </a:solidFill>
                      </a:endParaRPr>
                    </a:p>
                  </a:txBody>
                  <a:tcPr marL="36000" marR="36000" marT="36000" marB="36000" anchor="ctr">
                    <a:lnL w="12700" cmpd="sng">
                      <a:noFill/>
                    </a:lnL>
                    <a:lnR w="12700" cmpd="sng">
                      <a:noFill/>
                    </a:lnR>
                    <a:lnT w="6350" cap="flat" cmpd="sng" algn="ctr">
                      <a:solidFill>
                        <a:schemeClr val="bg1">
                          <a:lumMod val="6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700" dirty="0"/>
                        <a:t>西板戸井地区農集排処理施設、関連ポンプ場</a:t>
                      </a:r>
                      <a:endParaRPr kumimoji="1" lang="en-US" altLang="ja-JP" sz="700" dirty="0"/>
                    </a:p>
                  </a:txBody>
                  <a:tcPr marL="36000" marR="36000" marT="36000" marB="36000" anchor="ctr">
                    <a:lnL w="12700" cmpd="sng">
                      <a:noFill/>
                    </a:lnL>
                    <a:lnR w="12700" cmpd="sng">
                      <a:noFill/>
                    </a:lnR>
                    <a:lnT w="6350" cap="flat" cmpd="sng" algn="ctr">
                      <a:solidFill>
                        <a:schemeClr val="bg1">
                          <a:lumMod val="6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60571175"/>
                  </a:ext>
                </a:extLst>
              </a:tr>
            </a:tbl>
          </a:graphicData>
        </a:graphic>
      </p:graphicFrame>
      <p:pic>
        <p:nvPicPr>
          <p:cNvPr id="36" name="図 35">
            <a:extLst>
              <a:ext uri="{FF2B5EF4-FFF2-40B4-BE49-F238E27FC236}">
                <a16:creationId xmlns:a16="http://schemas.microsoft.com/office/drawing/2014/main" id="{7629FDBC-37EF-662D-5785-162843506CC5}"/>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4145338" y="6402387"/>
            <a:ext cx="1319514" cy="1461922"/>
          </a:xfrm>
          <a:prstGeom prst="rect">
            <a:avLst/>
          </a:prstGeom>
        </p:spPr>
      </p:pic>
      <p:sp>
        <p:nvSpPr>
          <p:cNvPr id="39" name="正方形/長方形 38">
            <a:extLst>
              <a:ext uri="{FF2B5EF4-FFF2-40B4-BE49-F238E27FC236}">
                <a16:creationId xmlns:a16="http://schemas.microsoft.com/office/drawing/2014/main" id="{2D35A884-4B8D-1D31-7DB5-9AA5CE3C4AB7}"/>
              </a:ext>
            </a:extLst>
          </p:cNvPr>
          <p:cNvSpPr/>
          <p:nvPr/>
        </p:nvSpPr>
        <p:spPr>
          <a:xfrm>
            <a:off x="3736956" y="8732668"/>
            <a:ext cx="1787544" cy="234899"/>
          </a:xfrm>
          <a:prstGeom prst="rect">
            <a:avLst/>
          </a:prstGeom>
          <a:noFill/>
          <a:ln w="12700" cap="flat" cmpd="sng" algn="ctr">
            <a:noFill/>
            <a:prstDash val="solid"/>
            <a:miter lim="800000"/>
          </a:ln>
          <a:effectLst/>
        </p:spPr>
        <p:txBody>
          <a:bodyPr lIns="36000" tIns="54000" rIns="54000" bIns="54000" rtlCol="0" anchor="t"/>
          <a:lstStyle/>
          <a:p>
            <a:pPr marR="0" lvl="0" defTabSz="914400" eaLnBrk="1" fontAlgn="auto" latinLnBrk="0" hangingPunct="1">
              <a:lnSpc>
                <a:spcPct val="120000"/>
              </a:lnSpc>
              <a:spcBef>
                <a:spcPts val="0"/>
              </a:spcBef>
              <a:spcAft>
                <a:spcPts val="600"/>
              </a:spcAft>
              <a:buClr>
                <a:schemeClr val="accent1"/>
              </a:buClr>
              <a:buSzPct val="80000"/>
              <a:tabLst/>
              <a:defRPr/>
            </a:pPr>
            <a:r>
              <a:rPr kumimoji="1" lang="ja-JP" altLang="en-US" sz="800" kern="0" dirty="0">
                <a:solidFill>
                  <a:schemeClr val="accent3"/>
                </a:solidFill>
                <a:latin typeface="+mn-ea"/>
              </a:rPr>
              <a:t>契約金額：約</a:t>
            </a:r>
            <a:r>
              <a:rPr kumimoji="1" lang="en-US" altLang="ja-JP" sz="800" kern="0" dirty="0">
                <a:solidFill>
                  <a:schemeClr val="accent3"/>
                </a:solidFill>
                <a:latin typeface="+mn-ea"/>
              </a:rPr>
              <a:t>1,600</a:t>
            </a:r>
            <a:r>
              <a:rPr kumimoji="1" lang="ja-JP" altLang="en-US" sz="800" kern="0" dirty="0">
                <a:solidFill>
                  <a:schemeClr val="accent3"/>
                </a:solidFill>
                <a:latin typeface="+mn-ea"/>
              </a:rPr>
              <a:t>億円（税抜）</a:t>
            </a:r>
            <a:endParaRPr kumimoji="1" lang="en-US" altLang="ja-JP" sz="800" kern="0" dirty="0">
              <a:solidFill>
                <a:schemeClr val="accent3"/>
              </a:solidFill>
              <a:latin typeface="+mn-ea"/>
            </a:endParaRPr>
          </a:p>
        </p:txBody>
      </p:sp>
      <p:grpSp>
        <p:nvGrpSpPr>
          <p:cNvPr id="7" name="グループ化 6">
            <a:extLst>
              <a:ext uri="{FF2B5EF4-FFF2-40B4-BE49-F238E27FC236}">
                <a16:creationId xmlns:a16="http://schemas.microsoft.com/office/drawing/2014/main" id="{7BC9F732-D2F0-56AB-CC93-C660DE611111}"/>
              </a:ext>
            </a:extLst>
          </p:cNvPr>
          <p:cNvGrpSpPr/>
          <p:nvPr/>
        </p:nvGrpSpPr>
        <p:grpSpPr>
          <a:xfrm>
            <a:off x="587096" y="595035"/>
            <a:ext cx="196978" cy="307777"/>
            <a:chOff x="588684" y="1892105"/>
            <a:chExt cx="196978" cy="307777"/>
          </a:xfrm>
        </p:grpSpPr>
        <p:pic>
          <p:nvPicPr>
            <p:cNvPr id="8" name="グラフィックス 7">
              <a:extLst>
                <a:ext uri="{FF2B5EF4-FFF2-40B4-BE49-F238E27FC236}">
                  <a16:creationId xmlns:a16="http://schemas.microsoft.com/office/drawing/2014/main" id="{568E8717-951A-17FC-C00C-CBD91EE700C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88684" y="1892105"/>
              <a:ext cx="196978" cy="307777"/>
            </a:xfrm>
            <a:prstGeom prst="rect">
              <a:avLst/>
            </a:prstGeom>
          </p:spPr>
        </p:pic>
        <p:sp>
          <p:nvSpPr>
            <p:cNvPr id="9" name="テキスト ボックス 8">
              <a:extLst>
                <a:ext uri="{FF2B5EF4-FFF2-40B4-BE49-F238E27FC236}">
                  <a16:creationId xmlns:a16="http://schemas.microsoft.com/office/drawing/2014/main" id="{FE4005B5-61E0-AB51-FFEE-F4BCD7BA7767}"/>
                </a:ext>
              </a:extLst>
            </p:cNvPr>
            <p:cNvSpPr txBox="1"/>
            <p:nvPr/>
          </p:nvSpPr>
          <p:spPr>
            <a:xfrm>
              <a:off x="598431" y="1966303"/>
              <a:ext cx="177485" cy="200055"/>
            </a:xfrm>
            <a:prstGeom prst="rect">
              <a:avLst/>
            </a:prstGeom>
            <a:noFill/>
          </p:spPr>
          <p:txBody>
            <a:bodyPr wrap="square" tIns="0" bIns="0" rtlCol="0">
              <a:spAutoFit/>
            </a:bodyPr>
            <a:lstStyle/>
            <a:p>
              <a:pPr algn="ctr"/>
              <a:r>
                <a:rPr kumimoji="1" lang="en-US" altLang="ja-JP" sz="1300" b="1" dirty="0">
                  <a:solidFill>
                    <a:schemeClr val="bg1"/>
                  </a:solidFill>
                  <a:latin typeface="+mn-ea"/>
                </a:rPr>
                <a:t>6</a:t>
              </a:r>
              <a:endParaRPr kumimoji="1" lang="ja-JP" altLang="en-US" sz="1300" b="1" dirty="0">
                <a:solidFill>
                  <a:schemeClr val="bg1"/>
                </a:solidFill>
                <a:latin typeface="+mn-ea"/>
              </a:endParaRPr>
            </a:p>
          </p:txBody>
        </p:sp>
      </p:grpSp>
      <p:sp>
        <p:nvSpPr>
          <p:cNvPr id="10" name="テキスト ボックス 9">
            <a:extLst>
              <a:ext uri="{FF2B5EF4-FFF2-40B4-BE49-F238E27FC236}">
                <a16:creationId xmlns:a16="http://schemas.microsoft.com/office/drawing/2014/main" id="{E11C962A-D327-FE0E-CC7D-928D975441B8}"/>
              </a:ext>
            </a:extLst>
          </p:cNvPr>
          <p:cNvSpPr txBox="1"/>
          <p:nvPr/>
        </p:nvSpPr>
        <p:spPr>
          <a:xfrm>
            <a:off x="755499" y="632627"/>
            <a:ext cx="4874834" cy="292388"/>
          </a:xfrm>
          <a:prstGeom prst="rect">
            <a:avLst/>
          </a:prstGeom>
          <a:noFill/>
        </p:spPr>
        <p:txBody>
          <a:bodyPr wrap="square" rIns="0">
            <a:spAutoFit/>
          </a:bodyPr>
          <a:lstStyle/>
          <a:p>
            <a:r>
              <a:rPr lang="ja-JP" altLang="en-US" sz="1300" b="1" spc="40" dirty="0">
                <a:solidFill>
                  <a:schemeClr val="accent1"/>
                </a:solidFill>
                <a:latin typeface="+mn-ea"/>
              </a:rPr>
              <a:t>ウォーター</a:t>
            </a:r>
            <a:r>
              <a:rPr lang="en-US" altLang="ja-JP" sz="1300" b="1" spc="40" dirty="0">
                <a:solidFill>
                  <a:schemeClr val="accent1"/>
                </a:solidFill>
                <a:latin typeface="+mn-ea"/>
              </a:rPr>
              <a:t>PPP</a:t>
            </a:r>
            <a:r>
              <a:rPr lang="ja-JP" altLang="en-US" sz="1300" b="1" spc="40" dirty="0">
                <a:solidFill>
                  <a:schemeClr val="accent1"/>
                </a:solidFill>
                <a:latin typeface="+mn-ea"/>
              </a:rPr>
              <a:t>の先行事例（上下水道一体）</a:t>
            </a:r>
          </a:p>
        </p:txBody>
      </p:sp>
      <p:sp>
        <p:nvSpPr>
          <p:cNvPr id="15" name="テキスト ボックス 14">
            <a:extLst>
              <a:ext uri="{FF2B5EF4-FFF2-40B4-BE49-F238E27FC236}">
                <a16:creationId xmlns:a16="http://schemas.microsoft.com/office/drawing/2014/main" id="{2ACB5BD5-3858-37C4-3151-85CAB8570089}"/>
              </a:ext>
            </a:extLst>
          </p:cNvPr>
          <p:cNvSpPr txBox="1"/>
          <p:nvPr/>
        </p:nvSpPr>
        <p:spPr>
          <a:xfrm>
            <a:off x="6165850" y="9562456"/>
            <a:ext cx="495300" cy="215444"/>
          </a:xfrm>
          <a:prstGeom prst="rect">
            <a:avLst/>
          </a:prstGeom>
          <a:noFill/>
        </p:spPr>
        <p:txBody>
          <a:bodyPr wrap="square" rtlCol="0">
            <a:spAutoFit/>
          </a:bodyPr>
          <a:lstStyle/>
          <a:p>
            <a:pPr algn="ctr"/>
            <a:r>
              <a:rPr kumimoji="1" lang="en-US" altLang="ja-JP" sz="800" dirty="0">
                <a:solidFill>
                  <a:srgbClr val="0AA1DD"/>
                </a:solidFill>
                <a:latin typeface="+mn-ea"/>
              </a:rPr>
              <a:t>5/6</a:t>
            </a:r>
            <a:endParaRPr kumimoji="1" lang="ja-JP" altLang="en-US" sz="800" dirty="0">
              <a:solidFill>
                <a:srgbClr val="0AA1DD"/>
              </a:solidFill>
              <a:latin typeface="+mn-ea"/>
            </a:endParaRPr>
          </a:p>
        </p:txBody>
      </p:sp>
      <p:graphicFrame>
        <p:nvGraphicFramePr>
          <p:cNvPr id="16" name="表 15">
            <a:extLst>
              <a:ext uri="{FF2B5EF4-FFF2-40B4-BE49-F238E27FC236}">
                <a16:creationId xmlns:a16="http://schemas.microsoft.com/office/drawing/2014/main" id="{8F3D62B4-A59D-BDBC-92E6-64496C8D26B3}"/>
              </a:ext>
            </a:extLst>
          </p:cNvPr>
          <p:cNvGraphicFramePr>
            <a:graphicFrameLocks noGrp="1"/>
          </p:cNvGraphicFramePr>
          <p:nvPr>
            <p:extLst>
              <p:ext uri="{D42A27DB-BD31-4B8C-83A1-F6EECF244321}">
                <p14:modId xmlns:p14="http://schemas.microsoft.com/office/powerpoint/2010/main" val="1600892101"/>
              </p:ext>
            </p:extLst>
          </p:nvPr>
        </p:nvGraphicFramePr>
        <p:xfrm>
          <a:off x="705419" y="1280578"/>
          <a:ext cx="2723581" cy="3830697"/>
        </p:xfrm>
        <a:graphic>
          <a:graphicData uri="http://schemas.openxmlformats.org/drawingml/2006/table">
            <a:tbl>
              <a:tblPr bandRow="1">
                <a:tableStyleId>{5C22544A-7EE6-4342-B048-85BDC9FD1C3A}</a:tableStyleId>
              </a:tblPr>
              <a:tblGrid>
                <a:gridCol w="544776">
                  <a:extLst>
                    <a:ext uri="{9D8B030D-6E8A-4147-A177-3AD203B41FA5}">
                      <a16:colId xmlns:a16="http://schemas.microsoft.com/office/drawing/2014/main" val="171660188"/>
                    </a:ext>
                  </a:extLst>
                </a:gridCol>
                <a:gridCol w="622638">
                  <a:extLst>
                    <a:ext uri="{9D8B030D-6E8A-4147-A177-3AD203B41FA5}">
                      <a16:colId xmlns:a16="http://schemas.microsoft.com/office/drawing/2014/main" val="2994857070"/>
                    </a:ext>
                  </a:extLst>
                </a:gridCol>
                <a:gridCol w="1556167">
                  <a:extLst>
                    <a:ext uri="{9D8B030D-6E8A-4147-A177-3AD203B41FA5}">
                      <a16:colId xmlns:a16="http://schemas.microsoft.com/office/drawing/2014/main" val="2999263282"/>
                    </a:ext>
                  </a:extLst>
                </a:gridCol>
              </a:tblGrid>
              <a:tr h="569389">
                <a:tc>
                  <a:txBody>
                    <a:bodyPr/>
                    <a:lstStyle/>
                    <a:p>
                      <a:pPr algn="just">
                        <a:lnSpc>
                          <a:spcPct val="110000"/>
                        </a:lnSpc>
                      </a:pPr>
                      <a:r>
                        <a:rPr kumimoji="1" lang="ja-JP" altLang="en-US" sz="850" b="1" dirty="0">
                          <a:solidFill>
                            <a:schemeClr val="accent3"/>
                          </a:solidFill>
                          <a:latin typeface="Meiryo UI" panose="020B0604030504040204" pitchFamily="50" charset="-128"/>
                          <a:ea typeface="Meiryo UI" panose="020B0604030504040204" pitchFamily="50" charset="-128"/>
                        </a:rPr>
                        <a:t>事業名</a:t>
                      </a:r>
                      <a:endParaRPr kumimoji="1" lang="ja-JP" altLang="en-US" sz="850" b="1" dirty="0">
                        <a:solidFill>
                          <a:schemeClr val="accent3"/>
                        </a:solidFill>
                      </a:endParaRPr>
                    </a:p>
                  </a:txBody>
                  <a:tcPr marL="36000" marR="36000" marT="108000" marB="108000">
                    <a:lnL w="12700" cmpd="sng">
                      <a:noFill/>
                    </a:lnL>
                    <a:lnR w="12700" cmpd="sng">
                      <a:noFill/>
                    </a:lnR>
                    <a:lnT w="6350" cap="flat" cmpd="sng" algn="ctr">
                      <a:no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just">
                        <a:lnSpc>
                          <a:spcPct val="110000"/>
                        </a:lnSpc>
                      </a:pPr>
                      <a:r>
                        <a:rPr kumimoji="1" lang="ja-JP" altLang="en-US" sz="850" dirty="0">
                          <a:latin typeface="Meiryo UI" panose="020B0604030504040204" pitchFamily="50" charset="-128"/>
                          <a:ea typeface="Meiryo UI" panose="020B0604030504040204" pitchFamily="50" charset="-128"/>
                        </a:rPr>
                        <a:t>守谷市上下水道施設管理等包括業務委託</a:t>
                      </a:r>
                      <a:endParaRPr kumimoji="1" lang="en-US" altLang="ja-JP" sz="850" dirty="0">
                        <a:latin typeface="Meiryo UI" panose="020B0604030504040204" pitchFamily="50" charset="-128"/>
                        <a:ea typeface="Meiryo UI" panose="020B0604030504040204" pitchFamily="50" charset="-128"/>
                      </a:endParaRPr>
                    </a:p>
                    <a:p>
                      <a:pPr algn="just">
                        <a:lnSpc>
                          <a:spcPct val="110000"/>
                        </a:lnSpc>
                      </a:pPr>
                      <a:endParaRPr kumimoji="1" lang="en-US" altLang="ja-JP" sz="850" dirty="0"/>
                    </a:p>
                  </a:txBody>
                  <a:tcPr marL="36000" marR="72000" marT="108000" marB="108000">
                    <a:lnL w="12700" cmpd="sng">
                      <a:noFill/>
                    </a:lnL>
                    <a:lnR w="12700" cmpd="sng">
                      <a:noFill/>
                    </a:lnR>
                    <a:lnT w="6350" cap="flat" cmpd="sng" algn="ctr">
                      <a:no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900" dirty="0"/>
                    </a:p>
                  </a:txBody>
                  <a:tcPr/>
                </a:tc>
                <a:extLst>
                  <a:ext uri="{0D108BD9-81ED-4DB2-BD59-A6C34878D82A}">
                    <a16:rowId xmlns:a16="http://schemas.microsoft.com/office/drawing/2014/main" val="2727868578"/>
                  </a:ext>
                </a:extLst>
              </a:tr>
              <a:tr h="0">
                <a:tc>
                  <a:txBody>
                    <a:bodyPr/>
                    <a:lstStyle/>
                    <a:p>
                      <a:pPr algn="just">
                        <a:lnSpc>
                          <a:spcPct val="110000"/>
                        </a:lnSpc>
                      </a:pPr>
                      <a:r>
                        <a:rPr kumimoji="1" lang="ja-JP" altLang="en-US" sz="850" b="1" dirty="0">
                          <a:solidFill>
                            <a:schemeClr val="accent3"/>
                          </a:solidFill>
                          <a:latin typeface="Meiryo UI" panose="020B0604030504040204" pitchFamily="50" charset="-128"/>
                          <a:ea typeface="Meiryo UI" panose="020B0604030504040204" pitchFamily="50" charset="-128"/>
                        </a:rPr>
                        <a:t>事業概要</a:t>
                      </a:r>
                      <a:endParaRPr kumimoji="1" lang="ja-JP" altLang="en-US" sz="850" b="1" dirty="0">
                        <a:solidFill>
                          <a:schemeClr val="accent3"/>
                        </a:solidFill>
                      </a:endParaRPr>
                    </a:p>
                  </a:txBody>
                  <a:tcPr marL="36000" marR="36000" marT="108000" marB="108000">
                    <a:lnL w="12700" cmpd="sng">
                      <a:noFill/>
                    </a:lnL>
                    <a:lnR w="12700" cmpd="sng">
                      <a:noFill/>
                    </a:lnR>
                    <a:lnT w="9525"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600"/>
                        </a:spcAft>
                        <a:buClrTx/>
                        <a:buSzTx/>
                        <a:buFontTx/>
                        <a:buNone/>
                        <a:tabLst/>
                        <a:defRPr/>
                      </a:pPr>
                      <a:r>
                        <a:rPr kumimoji="1" lang="ja-JP" altLang="en-US" sz="850" dirty="0">
                          <a:latin typeface="Meiryo UI" panose="020B0604030504040204" pitchFamily="50" charset="-128"/>
                          <a:ea typeface="Meiryo UI" panose="020B0604030504040204" pitchFamily="50" charset="-128"/>
                        </a:rPr>
                        <a:t>事業開始</a:t>
                      </a:r>
                      <a:endParaRPr kumimoji="1" lang="en-US" altLang="ja-JP" sz="850"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600"/>
                        </a:spcAft>
                        <a:buClrTx/>
                        <a:buSzTx/>
                        <a:buFontTx/>
                        <a:buNone/>
                        <a:tabLst/>
                        <a:defRPr/>
                      </a:pPr>
                      <a:r>
                        <a:rPr kumimoji="1" lang="ja-JP" altLang="en-US" sz="850" dirty="0">
                          <a:latin typeface="Meiryo UI" panose="020B0604030504040204" pitchFamily="50" charset="-128"/>
                          <a:ea typeface="Meiryo UI" panose="020B0604030504040204" pitchFamily="50" charset="-128"/>
                        </a:rPr>
                        <a:t>事業期間</a:t>
                      </a:r>
                      <a:endParaRPr kumimoji="1" lang="en-US" altLang="ja-JP" sz="850"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600"/>
                        </a:spcAft>
                        <a:buClrTx/>
                        <a:buSzTx/>
                        <a:buFontTx/>
                        <a:buNone/>
                        <a:tabLst/>
                        <a:defRPr/>
                      </a:pPr>
                      <a:r>
                        <a:rPr kumimoji="1" lang="ja-JP" altLang="en-US" sz="850" dirty="0">
                          <a:latin typeface="Meiryo UI" panose="020B0604030504040204" pitchFamily="50" charset="-128"/>
                          <a:ea typeface="Meiryo UI" panose="020B0604030504040204" pitchFamily="50" charset="-128"/>
                        </a:rPr>
                        <a:t>対象施設</a:t>
                      </a:r>
                      <a:br>
                        <a:rPr kumimoji="1" lang="en-US" altLang="ja-JP" sz="850" dirty="0">
                          <a:latin typeface="Meiryo UI" panose="020B0604030504040204" pitchFamily="50" charset="-128"/>
                          <a:ea typeface="Meiryo UI" panose="020B0604030504040204" pitchFamily="50" charset="-128"/>
                        </a:rPr>
                      </a:br>
                      <a:endParaRPr kumimoji="1" lang="en-US" altLang="ja-JP" sz="850"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600"/>
                        </a:spcAft>
                        <a:buClrTx/>
                        <a:buSzTx/>
                        <a:buFontTx/>
                        <a:buNone/>
                        <a:tabLst/>
                        <a:defRPr/>
                      </a:pPr>
                      <a:r>
                        <a:rPr kumimoji="1" lang="ja-JP" altLang="en-US" sz="850" dirty="0">
                          <a:latin typeface="Meiryo UI" panose="020B0604030504040204" pitchFamily="50" charset="-128"/>
                          <a:ea typeface="Meiryo UI" panose="020B0604030504040204" pitchFamily="50" charset="-128"/>
                        </a:rPr>
                        <a:t>業務範囲</a:t>
                      </a:r>
                      <a:endParaRPr kumimoji="1" lang="ja-JP" altLang="en-US" sz="850" dirty="0"/>
                    </a:p>
                  </a:txBody>
                  <a:tcPr marL="36000" marT="108000" marB="108000">
                    <a:lnL w="12700" cmpd="sng">
                      <a:noFill/>
                    </a:lnL>
                    <a:lnR w="12700" cmpd="sng">
                      <a:noFill/>
                    </a:lnR>
                    <a:lnT w="9525"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600"/>
                        </a:spcAft>
                      </a:pPr>
                      <a:r>
                        <a:rPr kumimoji="1" lang="en-US" altLang="ja-JP" sz="850" dirty="0">
                          <a:latin typeface="Meiryo UI" panose="020B0604030504040204" pitchFamily="50" charset="-128"/>
                          <a:ea typeface="Meiryo UI" panose="020B0604030504040204" pitchFamily="50" charset="-128"/>
                        </a:rPr>
                        <a:t>2023</a:t>
                      </a:r>
                      <a:r>
                        <a:rPr kumimoji="1" lang="ja-JP" altLang="en-US" sz="850" dirty="0">
                          <a:latin typeface="Meiryo UI" panose="020B0604030504040204" pitchFamily="50" charset="-128"/>
                          <a:ea typeface="Meiryo UI" panose="020B0604030504040204" pitchFamily="50" charset="-128"/>
                        </a:rPr>
                        <a:t>年</a:t>
                      </a:r>
                      <a:r>
                        <a:rPr kumimoji="1" lang="en-US" altLang="ja-JP" sz="850" dirty="0">
                          <a:latin typeface="Meiryo UI" panose="020B0604030504040204" pitchFamily="50" charset="-128"/>
                          <a:ea typeface="Meiryo UI" panose="020B0604030504040204" pitchFamily="50" charset="-128"/>
                        </a:rPr>
                        <a:t>4</a:t>
                      </a:r>
                      <a:r>
                        <a:rPr kumimoji="1" lang="ja-JP" altLang="en-US" sz="850" dirty="0">
                          <a:latin typeface="Meiryo UI" panose="020B0604030504040204" pitchFamily="50" charset="-128"/>
                          <a:ea typeface="Meiryo UI" panose="020B0604030504040204" pitchFamily="50" charset="-128"/>
                        </a:rPr>
                        <a:t>月</a:t>
                      </a:r>
                    </a:p>
                    <a:p>
                      <a:pPr marL="0" marR="0" lvl="0" indent="0" algn="just" defTabSz="685800" rtl="0" eaLnBrk="1" fontAlgn="auto" latinLnBrk="0" hangingPunct="1">
                        <a:lnSpc>
                          <a:spcPct val="100000"/>
                        </a:lnSpc>
                        <a:spcBef>
                          <a:spcPts val="0"/>
                        </a:spcBef>
                        <a:spcAft>
                          <a:spcPts val="600"/>
                        </a:spcAft>
                        <a:buClrTx/>
                        <a:buSzTx/>
                        <a:buFontTx/>
                        <a:buNone/>
                        <a:tabLst/>
                        <a:defRPr/>
                      </a:pPr>
                      <a:r>
                        <a:rPr kumimoji="1" lang="en-US" altLang="ja-JP" sz="850" dirty="0">
                          <a:latin typeface="Meiryo UI" panose="020B0604030504040204" pitchFamily="50" charset="-128"/>
                          <a:ea typeface="Meiryo UI" panose="020B0604030504040204" pitchFamily="50" charset="-128"/>
                        </a:rPr>
                        <a:t>10</a:t>
                      </a:r>
                      <a:r>
                        <a:rPr kumimoji="1" lang="ja-JP" altLang="en-US" sz="850" dirty="0">
                          <a:latin typeface="Meiryo UI" panose="020B0604030504040204" pitchFamily="50" charset="-128"/>
                          <a:ea typeface="Meiryo UI" panose="020B0604030504040204" pitchFamily="50" charset="-128"/>
                        </a:rPr>
                        <a:t>年</a:t>
                      </a:r>
                      <a:endParaRPr kumimoji="1" lang="en-US" altLang="ja-JP" sz="850" dirty="0">
                        <a:latin typeface="Meiryo UI" panose="020B0604030504040204" pitchFamily="50" charset="-128"/>
                        <a:ea typeface="Meiryo UI" panose="020B0604030504040204" pitchFamily="50" charset="-128"/>
                      </a:endParaRPr>
                    </a:p>
                    <a:p>
                      <a:pPr marL="0" marR="0" lvl="0" indent="0" algn="just" defTabSz="685800" rtl="0" eaLnBrk="1" fontAlgn="auto" latinLnBrk="0" hangingPunct="1">
                        <a:lnSpc>
                          <a:spcPct val="100000"/>
                        </a:lnSpc>
                        <a:spcBef>
                          <a:spcPts val="0"/>
                        </a:spcBef>
                        <a:spcAft>
                          <a:spcPts val="600"/>
                        </a:spcAft>
                        <a:buClrTx/>
                        <a:buSzTx/>
                        <a:buFontTx/>
                        <a:buNone/>
                        <a:tabLst/>
                        <a:defRPr/>
                      </a:pPr>
                      <a:r>
                        <a:rPr kumimoji="1" lang="ja-JP" altLang="en-US" sz="850" dirty="0">
                          <a:latin typeface="Meiryo UI" panose="020B0604030504040204" pitchFamily="50" charset="-128"/>
                          <a:ea typeface="Meiryo UI" panose="020B0604030504040204" pitchFamily="50" charset="-128"/>
                        </a:rPr>
                        <a:t>配水場、処理場、ポンプ場、</a:t>
                      </a:r>
                      <a:br>
                        <a:rPr kumimoji="1" lang="ja-JP" altLang="en-US" sz="850" dirty="0">
                          <a:latin typeface="Meiryo UI" panose="020B0604030504040204" pitchFamily="50" charset="-128"/>
                          <a:ea typeface="Meiryo UI" panose="020B0604030504040204" pitchFamily="50" charset="-128"/>
                        </a:rPr>
                      </a:br>
                      <a:r>
                        <a:rPr kumimoji="1" lang="ja-JP" altLang="en-US" sz="850" dirty="0">
                          <a:latin typeface="Meiryo UI" panose="020B0604030504040204" pitchFamily="50" charset="-128"/>
                          <a:ea typeface="Meiryo UI" panose="020B0604030504040204" pitchFamily="50" charset="-128"/>
                        </a:rPr>
                        <a:t>農業集落排水施設</a:t>
                      </a:r>
                    </a:p>
                    <a:p>
                      <a:pPr marL="0" marR="0" lvl="0" indent="0" algn="just" defTabSz="685800" rtl="0" eaLnBrk="1" fontAlgn="auto" latinLnBrk="0" hangingPunct="1">
                        <a:lnSpc>
                          <a:spcPct val="100000"/>
                        </a:lnSpc>
                        <a:spcBef>
                          <a:spcPts val="0"/>
                        </a:spcBef>
                        <a:spcAft>
                          <a:spcPts val="600"/>
                        </a:spcAft>
                        <a:buClrTx/>
                        <a:buSzTx/>
                        <a:buFontTx/>
                        <a:buNone/>
                        <a:tabLst/>
                        <a:defRPr/>
                      </a:pPr>
                      <a:r>
                        <a:rPr kumimoji="1" lang="zh-TW" altLang="en-US" sz="850" dirty="0">
                          <a:latin typeface="Meiryo UI" panose="020B0604030504040204" pitchFamily="50" charset="-128"/>
                          <a:ea typeface="Meiryo UI" panose="020B0604030504040204" pitchFamily="50" charset="-128"/>
                        </a:rPr>
                        <a:t>維持管理、更新計画案作成、</a:t>
                      </a:r>
                      <a:br>
                        <a:rPr kumimoji="1" lang="zh-TW" altLang="en-US" sz="850" dirty="0">
                          <a:latin typeface="Meiryo UI" panose="020B0604030504040204" pitchFamily="50" charset="-128"/>
                          <a:ea typeface="Meiryo UI" panose="020B0604030504040204" pitchFamily="50" charset="-128"/>
                        </a:rPr>
                      </a:br>
                      <a:r>
                        <a:rPr kumimoji="1" lang="ja-JP" altLang="en-US" sz="850" dirty="0">
                          <a:latin typeface="Meiryo UI" panose="020B0604030504040204" pitchFamily="50" charset="-128"/>
                          <a:ea typeface="Meiryo UI" panose="020B0604030504040204" pitchFamily="50" charset="-128"/>
                        </a:rPr>
                        <a:t>コンストラクションマネジメント</a:t>
                      </a:r>
                      <a:r>
                        <a:rPr kumimoji="1" lang="zh-TW" altLang="en-US" sz="850" dirty="0">
                          <a:latin typeface="Meiryo UI" panose="020B0604030504040204" pitchFamily="50" charset="-128"/>
                          <a:ea typeface="Meiryo UI" panose="020B0604030504040204" pitchFamily="50" charset="-128"/>
                        </a:rPr>
                        <a:t>（設計、施工管理等）</a:t>
                      </a:r>
                    </a:p>
                  </a:txBody>
                  <a:tcPr marL="0" marR="72000" marT="108000" marB="108000">
                    <a:lnL w="12700" cmpd="sng">
                      <a:noFill/>
                    </a:lnL>
                    <a:lnR w="12700" cmpd="sng">
                      <a:noFill/>
                    </a:lnR>
                    <a:lnT w="9525"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61541820"/>
                  </a:ext>
                </a:extLst>
              </a:tr>
              <a:tr h="1909928">
                <a:tc>
                  <a:txBody>
                    <a:bodyPr/>
                    <a:lstStyle/>
                    <a:p>
                      <a:pPr algn="just">
                        <a:lnSpc>
                          <a:spcPct val="110000"/>
                        </a:lnSpc>
                      </a:pPr>
                      <a:r>
                        <a:rPr kumimoji="1" lang="ja-JP" altLang="en-US" sz="850" b="1" dirty="0">
                          <a:solidFill>
                            <a:schemeClr val="accent3"/>
                          </a:solidFill>
                          <a:latin typeface="Meiryo UI" panose="020B0604030504040204" pitchFamily="50" charset="-128"/>
                          <a:ea typeface="Meiryo UI" panose="020B0604030504040204" pitchFamily="50" charset="-128"/>
                        </a:rPr>
                        <a:t>効果・</a:t>
                      </a:r>
                      <a:endParaRPr kumimoji="1" lang="en-US" altLang="ja-JP" sz="850" b="1" dirty="0">
                        <a:solidFill>
                          <a:schemeClr val="accent3"/>
                        </a:solidFill>
                        <a:latin typeface="Meiryo UI" panose="020B0604030504040204" pitchFamily="50" charset="-128"/>
                        <a:ea typeface="Meiryo UI" panose="020B0604030504040204" pitchFamily="50" charset="-128"/>
                      </a:endParaRPr>
                    </a:p>
                    <a:p>
                      <a:pPr algn="just">
                        <a:lnSpc>
                          <a:spcPct val="110000"/>
                        </a:lnSpc>
                      </a:pPr>
                      <a:r>
                        <a:rPr kumimoji="1" lang="ja-JP" altLang="en-US" sz="850" b="1" dirty="0">
                          <a:solidFill>
                            <a:schemeClr val="accent3"/>
                          </a:solidFill>
                          <a:latin typeface="Meiryo UI" panose="020B0604030504040204" pitchFamily="50" charset="-128"/>
                          <a:ea typeface="Meiryo UI" panose="020B0604030504040204" pitchFamily="50" charset="-128"/>
                        </a:rPr>
                        <a:t>特徴等</a:t>
                      </a:r>
                      <a:endParaRPr kumimoji="1" lang="ja-JP" altLang="en-US" sz="850" b="1" dirty="0">
                        <a:solidFill>
                          <a:schemeClr val="accent3"/>
                        </a:solidFill>
                      </a:endParaRPr>
                    </a:p>
                  </a:txBody>
                  <a:tcPr marL="36000" marR="36000" marT="108000" marB="108000">
                    <a:lnL w="12700" cmpd="sng">
                      <a:noFill/>
                    </a:lnL>
                    <a:lnR w="12700" cmpd="sng">
                      <a:noFill/>
                    </a:lnR>
                    <a:lnT w="9525" cap="flat" cmpd="sng" algn="ctr">
                      <a:solidFill>
                        <a:schemeClr val="accent3"/>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44000" indent="-144000" algn="just">
                        <a:lnSpc>
                          <a:spcPct val="110000"/>
                        </a:lnSpc>
                        <a:spcAft>
                          <a:spcPts val="300"/>
                        </a:spcAft>
                        <a:buClr>
                          <a:schemeClr val="accent5"/>
                        </a:buClr>
                        <a:buSzPct val="70000"/>
                        <a:buFont typeface="Wingdings" panose="05000000000000000000" pitchFamily="2" charset="2"/>
                        <a:buChar char="l"/>
                      </a:pPr>
                      <a:r>
                        <a:rPr kumimoji="1" lang="ja-JP" altLang="en-US" sz="850" dirty="0">
                          <a:latin typeface="Meiryo UI" panose="020B0604030504040204" pitchFamily="50" charset="-128"/>
                          <a:ea typeface="Meiryo UI" panose="020B0604030504040204" pitchFamily="50" charset="-128"/>
                        </a:rPr>
                        <a:t>施設の老朽化等に対応する実施体制の</a:t>
                      </a:r>
                      <a:br>
                        <a:rPr kumimoji="1" lang="ja-JP" altLang="en-US" sz="850" dirty="0">
                          <a:latin typeface="Meiryo UI" panose="020B0604030504040204" pitchFamily="50" charset="-128"/>
                          <a:ea typeface="Meiryo UI" panose="020B0604030504040204" pitchFamily="50" charset="-128"/>
                        </a:rPr>
                      </a:br>
                      <a:r>
                        <a:rPr kumimoji="1" lang="ja-JP" altLang="en-US" sz="850" dirty="0">
                          <a:latin typeface="Meiryo UI" panose="020B0604030504040204" pitchFamily="50" charset="-128"/>
                          <a:ea typeface="Meiryo UI" panose="020B0604030504040204" pitchFamily="50" charset="-128"/>
                        </a:rPr>
                        <a:t>確保、ストック情報基盤の整備、安定した事業費の確保</a:t>
                      </a:r>
                    </a:p>
                    <a:p>
                      <a:pPr marL="144000" indent="-144000" algn="just">
                        <a:lnSpc>
                          <a:spcPct val="110000"/>
                        </a:lnSpc>
                        <a:spcAft>
                          <a:spcPts val="300"/>
                        </a:spcAft>
                        <a:buClr>
                          <a:schemeClr val="accent5"/>
                        </a:buClr>
                        <a:buSzPct val="70000"/>
                        <a:buFont typeface="Wingdings" panose="05000000000000000000" pitchFamily="2" charset="2"/>
                        <a:buChar char="l"/>
                      </a:pPr>
                      <a:r>
                        <a:rPr kumimoji="1" lang="en-US" altLang="ja-JP" sz="850" dirty="0">
                          <a:latin typeface="Meiryo UI" panose="020B0604030504040204" pitchFamily="50" charset="-128"/>
                          <a:ea typeface="Meiryo UI" panose="020B0604030504040204" pitchFamily="50" charset="-128"/>
                        </a:rPr>
                        <a:t>ICT/IoT</a:t>
                      </a:r>
                      <a:r>
                        <a:rPr kumimoji="1" lang="ja-JP" altLang="en-US" sz="850" dirty="0">
                          <a:latin typeface="Meiryo UI" panose="020B0604030504040204" pitchFamily="50" charset="-128"/>
                          <a:ea typeface="Meiryo UI" panose="020B0604030504040204" pitchFamily="50" charset="-128"/>
                        </a:rPr>
                        <a:t>技術の導入等（設備投資）に</a:t>
                      </a:r>
                      <a:br>
                        <a:rPr kumimoji="1" lang="ja-JP" altLang="en-US" sz="850" dirty="0">
                          <a:latin typeface="Meiryo UI" panose="020B0604030504040204" pitchFamily="50" charset="-128"/>
                          <a:ea typeface="Meiryo UI" panose="020B0604030504040204" pitchFamily="50" charset="-128"/>
                        </a:rPr>
                      </a:br>
                      <a:r>
                        <a:rPr kumimoji="1" lang="ja-JP" altLang="en-US" sz="850" dirty="0">
                          <a:latin typeface="Meiryo UI" panose="020B0604030504040204" pitchFamily="50" charset="-128"/>
                          <a:ea typeface="Meiryo UI" panose="020B0604030504040204" pitchFamily="50" charset="-128"/>
                        </a:rPr>
                        <a:t>よる作業の省力化・効率化</a:t>
                      </a:r>
                    </a:p>
                    <a:p>
                      <a:pPr marL="144000" indent="-144000" algn="just">
                        <a:lnSpc>
                          <a:spcPct val="110000"/>
                        </a:lnSpc>
                        <a:spcAft>
                          <a:spcPts val="300"/>
                        </a:spcAft>
                        <a:buClr>
                          <a:schemeClr val="accent5"/>
                        </a:buClr>
                        <a:buSzPct val="70000"/>
                        <a:buFont typeface="Wingdings" panose="05000000000000000000" pitchFamily="2" charset="2"/>
                        <a:buChar char="l"/>
                      </a:pPr>
                      <a:r>
                        <a:rPr kumimoji="1" lang="ja-JP" altLang="en-US" sz="850" dirty="0">
                          <a:latin typeface="Meiryo UI" panose="020B0604030504040204" pitchFamily="50" charset="-128"/>
                          <a:ea typeface="Meiryo UI" panose="020B0604030504040204" pitchFamily="50" charset="-128"/>
                        </a:rPr>
                        <a:t>長期契約、管理と更新一体マネジメントに</a:t>
                      </a:r>
                      <a:br>
                        <a:rPr kumimoji="1" lang="ja-JP" altLang="en-US" sz="850" dirty="0">
                          <a:latin typeface="Meiryo UI" panose="020B0604030504040204" pitchFamily="50" charset="-128"/>
                          <a:ea typeface="Meiryo UI" panose="020B0604030504040204" pitchFamily="50" charset="-128"/>
                        </a:rPr>
                      </a:br>
                      <a:r>
                        <a:rPr kumimoji="1" lang="ja-JP" altLang="en-US" sz="850" dirty="0">
                          <a:latin typeface="Meiryo UI" panose="020B0604030504040204" pitchFamily="50" charset="-128"/>
                          <a:ea typeface="Meiryo UI" panose="020B0604030504040204" pitchFamily="50" charset="-128"/>
                        </a:rPr>
                        <a:t>よる施設管理の最適化</a:t>
                      </a:r>
                    </a:p>
                    <a:p>
                      <a:pPr marL="144000" indent="-144000" algn="just">
                        <a:lnSpc>
                          <a:spcPct val="110000"/>
                        </a:lnSpc>
                        <a:spcAft>
                          <a:spcPts val="300"/>
                        </a:spcAft>
                        <a:buClr>
                          <a:schemeClr val="accent5"/>
                        </a:buClr>
                        <a:buSzPct val="70000"/>
                        <a:buFont typeface="Wingdings" panose="05000000000000000000" pitchFamily="2" charset="2"/>
                        <a:buChar char="l"/>
                      </a:pPr>
                      <a:r>
                        <a:rPr kumimoji="1" lang="ja-JP" altLang="en-US" sz="850" dirty="0">
                          <a:latin typeface="Meiryo UI" panose="020B0604030504040204" pitchFamily="50" charset="-128"/>
                          <a:ea typeface="Meiryo UI" panose="020B0604030504040204" pitchFamily="50" charset="-128"/>
                        </a:rPr>
                        <a:t>設計会社と維持管理会社の連携による</a:t>
                      </a:r>
                      <a:r>
                        <a:rPr kumimoji="1" lang="en-US" altLang="ja-JP" sz="850" dirty="0">
                          <a:latin typeface="Meiryo UI" panose="020B0604030504040204" pitchFamily="50" charset="-128"/>
                          <a:ea typeface="Meiryo UI" panose="020B0604030504040204" pitchFamily="50" charset="-128"/>
                        </a:rPr>
                        <a:t>DX</a:t>
                      </a:r>
                      <a:r>
                        <a:rPr kumimoji="1" lang="ja-JP" altLang="en-US" sz="850" dirty="0">
                          <a:latin typeface="Meiryo UI" panose="020B0604030504040204" pitchFamily="50" charset="-128"/>
                          <a:ea typeface="Meiryo UI" panose="020B0604030504040204" pitchFamily="50" charset="-128"/>
                        </a:rPr>
                        <a:t>基盤で、課題解決の迅速化</a:t>
                      </a:r>
                    </a:p>
                  </a:txBody>
                  <a:tcPr marL="36000" marR="72000" marT="108000" marB="108000">
                    <a:lnL w="12700" cmpd="sng">
                      <a:noFill/>
                    </a:lnL>
                    <a:lnR w="12700" cmpd="sng">
                      <a:noFill/>
                    </a:lnR>
                    <a:lnT w="9525" cap="flat" cmpd="sng" algn="ctr">
                      <a:solidFill>
                        <a:schemeClr val="accent3"/>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900" dirty="0"/>
                    </a:p>
                  </a:txBody>
                  <a:tcPr/>
                </a:tc>
                <a:extLst>
                  <a:ext uri="{0D108BD9-81ED-4DB2-BD59-A6C34878D82A}">
                    <a16:rowId xmlns:a16="http://schemas.microsoft.com/office/drawing/2014/main" val="3671214583"/>
                  </a:ext>
                </a:extLst>
              </a:tr>
            </a:tbl>
          </a:graphicData>
        </a:graphic>
      </p:graphicFrame>
      <p:graphicFrame>
        <p:nvGraphicFramePr>
          <p:cNvPr id="17" name="表 16">
            <a:extLst>
              <a:ext uri="{FF2B5EF4-FFF2-40B4-BE49-F238E27FC236}">
                <a16:creationId xmlns:a16="http://schemas.microsoft.com/office/drawing/2014/main" id="{24CC8F3E-4843-2719-223D-7FBFFA2F1602}"/>
              </a:ext>
            </a:extLst>
          </p:cNvPr>
          <p:cNvGraphicFramePr>
            <a:graphicFrameLocks noGrp="1"/>
          </p:cNvGraphicFramePr>
          <p:nvPr/>
        </p:nvGraphicFramePr>
        <p:xfrm>
          <a:off x="705419" y="5546739"/>
          <a:ext cx="2723581" cy="3522362"/>
        </p:xfrm>
        <a:graphic>
          <a:graphicData uri="http://schemas.openxmlformats.org/drawingml/2006/table">
            <a:tbl>
              <a:tblPr bandRow="1">
                <a:tableStyleId>{5C22544A-7EE6-4342-B048-85BDC9FD1C3A}</a:tableStyleId>
              </a:tblPr>
              <a:tblGrid>
                <a:gridCol w="544776">
                  <a:extLst>
                    <a:ext uri="{9D8B030D-6E8A-4147-A177-3AD203B41FA5}">
                      <a16:colId xmlns:a16="http://schemas.microsoft.com/office/drawing/2014/main" val="171660188"/>
                    </a:ext>
                  </a:extLst>
                </a:gridCol>
                <a:gridCol w="622638">
                  <a:extLst>
                    <a:ext uri="{9D8B030D-6E8A-4147-A177-3AD203B41FA5}">
                      <a16:colId xmlns:a16="http://schemas.microsoft.com/office/drawing/2014/main" val="2994857070"/>
                    </a:ext>
                  </a:extLst>
                </a:gridCol>
                <a:gridCol w="1556167">
                  <a:extLst>
                    <a:ext uri="{9D8B030D-6E8A-4147-A177-3AD203B41FA5}">
                      <a16:colId xmlns:a16="http://schemas.microsoft.com/office/drawing/2014/main" val="2999263282"/>
                    </a:ext>
                  </a:extLst>
                </a:gridCol>
              </a:tblGrid>
              <a:tr h="600738">
                <a:tc>
                  <a:txBody>
                    <a:bodyPr/>
                    <a:lstStyle/>
                    <a:p>
                      <a:pPr algn="just">
                        <a:lnSpc>
                          <a:spcPct val="110000"/>
                        </a:lnSpc>
                      </a:pPr>
                      <a:r>
                        <a:rPr kumimoji="1" lang="ja-JP" altLang="en-US" sz="850" b="1" dirty="0">
                          <a:solidFill>
                            <a:schemeClr val="accent3"/>
                          </a:solidFill>
                          <a:latin typeface="Meiryo UI" panose="020B0604030504040204" pitchFamily="50" charset="-128"/>
                          <a:ea typeface="Meiryo UI" panose="020B0604030504040204" pitchFamily="50" charset="-128"/>
                        </a:rPr>
                        <a:t>事業名</a:t>
                      </a:r>
                      <a:endParaRPr kumimoji="1" lang="ja-JP" altLang="en-US" sz="850" b="1" dirty="0">
                        <a:solidFill>
                          <a:schemeClr val="accent3"/>
                        </a:solidFill>
                      </a:endParaRPr>
                    </a:p>
                  </a:txBody>
                  <a:tcPr marL="36000" marR="36000" marT="36000" marB="36000">
                    <a:lnL w="12700" cmpd="sng">
                      <a:noFill/>
                    </a:lnL>
                    <a:lnR w="12700" cmpd="sng">
                      <a:noFill/>
                    </a:lnR>
                    <a:lnT w="6350" cap="flat" cmpd="sng" algn="ctr">
                      <a:no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just">
                        <a:lnSpc>
                          <a:spcPct val="110000"/>
                        </a:lnSpc>
                      </a:pPr>
                      <a:r>
                        <a:rPr kumimoji="1" lang="ja-JP" altLang="en-US" sz="850" dirty="0">
                          <a:latin typeface="Meiryo UI" panose="020B0604030504040204" pitchFamily="50" charset="-128"/>
                          <a:ea typeface="Meiryo UI" panose="020B0604030504040204" pitchFamily="50" charset="-128"/>
                        </a:rPr>
                        <a:t>宮城県上工下水一体官民連携運営事業</a:t>
                      </a:r>
                      <a:br>
                        <a:rPr kumimoji="1" lang="ja-JP" altLang="en-US" sz="850" dirty="0">
                          <a:latin typeface="Meiryo UI" panose="020B0604030504040204" pitchFamily="50" charset="-128"/>
                          <a:ea typeface="Meiryo UI" panose="020B0604030504040204" pitchFamily="50" charset="-128"/>
                        </a:rPr>
                      </a:br>
                      <a:r>
                        <a:rPr kumimoji="1" lang="ja-JP" altLang="en-US" sz="850" dirty="0">
                          <a:latin typeface="Meiryo UI" panose="020B0604030504040204" pitchFamily="50" charset="-128"/>
                          <a:ea typeface="Meiryo UI" panose="020B0604030504040204" pitchFamily="50" charset="-128"/>
                        </a:rPr>
                        <a:t>（みやぎ型管理運営方式）</a:t>
                      </a:r>
                      <a:endParaRPr kumimoji="1" lang="en-US" altLang="ja-JP" sz="850" dirty="0">
                        <a:latin typeface="Meiryo UI" panose="020B0604030504040204" pitchFamily="50" charset="-128"/>
                        <a:ea typeface="Meiryo UI" panose="020B0604030504040204" pitchFamily="50" charset="-128"/>
                      </a:endParaRPr>
                    </a:p>
                    <a:p>
                      <a:pPr algn="just">
                        <a:lnSpc>
                          <a:spcPct val="110000"/>
                        </a:lnSpc>
                      </a:pPr>
                      <a:r>
                        <a:rPr kumimoji="1" lang="ja-JP" altLang="en-US" sz="850" dirty="0">
                          <a:latin typeface="Meiryo UI" panose="020B0604030504040204" pitchFamily="50" charset="-128"/>
                          <a:ea typeface="Meiryo UI" panose="020B0604030504040204" pitchFamily="50" charset="-128"/>
                        </a:rPr>
                        <a:t> </a:t>
                      </a:r>
                      <a:endParaRPr kumimoji="1" lang="en-US" altLang="ja-JP" sz="850" dirty="0">
                        <a:latin typeface="Meiryo UI" panose="020B0604030504040204" pitchFamily="50" charset="-128"/>
                        <a:ea typeface="Meiryo UI" panose="020B0604030504040204" pitchFamily="50" charset="-128"/>
                      </a:endParaRPr>
                    </a:p>
                    <a:p>
                      <a:pPr algn="just">
                        <a:lnSpc>
                          <a:spcPct val="110000"/>
                        </a:lnSpc>
                      </a:pPr>
                      <a:endParaRPr kumimoji="1" lang="ja-JP" altLang="en-US" sz="850" dirty="0">
                        <a:latin typeface="Meiryo UI" panose="020B0604030504040204" pitchFamily="50" charset="-128"/>
                        <a:ea typeface="Meiryo UI" panose="020B0604030504040204" pitchFamily="50" charset="-128"/>
                      </a:endParaRPr>
                    </a:p>
                  </a:txBody>
                  <a:tcPr marL="36000" marR="72000" marT="36000" marB="36000">
                    <a:lnL w="12700" cmpd="sng">
                      <a:noFill/>
                    </a:lnL>
                    <a:lnR w="12700" cmpd="sng">
                      <a:noFill/>
                    </a:lnR>
                    <a:lnT w="6350" cap="flat" cmpd="sng" algn="ctr">
                      <a:no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900" dirty="0"/>
                    </a:p>
                  </a:txBody>
                  <a:tcPr/>
                </a:tc>
                <a:extLst>
                  <a:ext uri="{0D108BD9-81ED-4DB2-BD59-A6C34878D82A}">
                    <a16:rowId xmlns:a16="http://schemas.microsoft.com/office/drawing/2014/main" val="2727868578"/>
                  </a:ext>
                </a:extLst>
              </a:tr>
              <a:tr h="1306126">
                <a:tc>
                  <a:txBody>
                    <a:bodyPr/>
                    <a:lstStyle/>
                    <a:p>
                      <a:pPr algn="just">
                        <a:lnSpc>
                          <a:spcPct val="110000"/>
                        </a:lnSpc>
                      </a:pPr>
                      <a:r>
                        <a:rPr kumimoji="1" lang="ja-JP" altLang="en-US" sz="850" b="1" dirty="0">
                          <a:solidFill>
                            <a:schemeClr val="accent3"/>
                          </a:solidFill>
                          <a:latin typeface="Meiryo UI" panose="020B0604030504040204" pitchFamily="50" charset="-128"/>
                          <a:ea typeface="Meiryo UI" panose="020B0604030504040204" pitchFamily="50" charset="-128"/>
                        </a:rPr>
                        <a:t>事業概要</a:t>
                      </a:r>
                      <a:endParaRPr kumimoji="1" lang="ja-JP" altLang="en-US" sz="850" b="1" dirty="0">
                        <a:solidFill>
                          <a:schemeClr val="accent3"/>
                        </a:solidFill>
                      </a:endParaRPr>
                    </a:p>
                  </a:txBody>
                  <a:tcPr marL="36000" marR="36000" marT="36000" marB="36000">
                    <a:lnL w="12700" cmpd="sng">
                      <a:noFill/>
                    </a:lnL>
                    <a:lnR w="12700" cmpd="sng">
                      <a:noFill/>
                    </a:lnR>
                    <a:lnT w="9525"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400"/>
                        </a:spcAft>
                        <a:buClrTx/>
                        <a:buSzTx/>
                        <a:buFontTx/>
                        <a:buNone/>
                        <a:tabLst/>
                        <a:defRPr/>
                      </a:pPr>
                      <a:r>
                        <a:rPr kumimoji="1" lang="ja-JP" altLang="en-US" sz="850" dirty="0">
                          <a:latin typeface="Meiryo UI" panose="020B0604030504040204" pitchFamily="50" charset="-128"/>
                          <a:ea typeface="Meiryo UI" panose="020B0604030504040204" pitchFamily="50" charset="-128"/>
                        </a:rPr>
                        <a:t>事業開始</a:t>
                      </a:r>
                      <a:endParaRPr kumimoji="1" lang="en-US" altLang="ja-JP" sz="850"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400"/>
                        </a:spcAft>
                        <a:buClrTx/>
                        <a:buSzTx/>
                        <a:buFontTx/>
                        <a:buNone/>
                        <a:tabLst/>
                        <a:defRPr/>
                      </a:pPr>
                      <a:r>
                        <a:rPr kumimoji="1" lang="ja-JP" altLang="en-US" sz="850" dirty="0">
                          <a:latin typeface="Meiryo UI" panose="020B0604030504040204" pitchFamily="50" charset="-128"/>
                          <a:ea typeface="Meiryo UI" panose="020B0604030504040204" pitchFamily="50" charset="-128"/>
                        </a:rPr>
                        <a:t>事業期間</a:t>
                      </a:r>
                      <a:endParaRPr kumimoji="1" lang="en-US" altLang="ja-JP" sz="850"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400"/>
                        </a:spcAft>
                        <a:buClrTx/>
                        <a:buSzTx/>
                        <a:buFontTx/>
                        <a:buNone/>
                        <a:tabLst/>
                        <a:defRPr/>
                      </a:pPr>
                      <a:r>
                        <a:rPr kumimoji="1" lang="ja-JP" altLang="en-US" sz="850" dirty="0">
                          <a:latin typeface="Meiryo UI" panose="020B0604030504040204" pitchFamily="50" charset="-128"/>
                          <a:ea typeface="Meiryo UI" panose="020B0604030504040204" pitchFamily="50" charset="-128"/>
                        </a:rPr>
                        <a:t>対象施設</a:t>
                      </a:r>
                      <a:br>
                        <a:rPr kumimoji="1" lang="en-US" altLang="ja-JP" sz="850" dirty="0">
                          <a:latin typeface="Meiryo UI" panose="020B0604030504040204" pitchFamily="50" charset="-128"/>
                          <a:ea typeface="Meiryo UI" panose="020B0604030504040204" pitchFamily="50" charset="-128"/>
                        </a:rPr>
                      </a:br>
                      <a:endParaRPr kumimoji="1" lang="en-US" altLang="ja-JP" sz="850"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400"/>
                        </a:spcAft>
                        <a:buClrTx/>
                        <a:buSzTx/>
                        <a:buFontTx/>
                        <a:buNone/>
                        <a:tabLst/>
                        <a:defRPr/>
                      </a:pPr>
                      <a:r>
                        <a:rPr kumimoji="1" lang="ja-JP" altLang="en-US" sz="850" dirty="0">
                          <a:latin typeface="Meiryo UI" panose="020B0604030504040204" pitchFamily="50" charset="-128"/>
                          <a:ea typeface="Meiryo UI" panose="020B0604030504040204" pitchFamily="50" charset="-128"/>
                        </a:rPr>
                        <a:t>業務範囲</a:t>
                      </a:r>
                      <a:endParaRPr kumimoji="1" lang="ja-JP" altLang="en-US" sz="850" dirty="0"/>
                    </a:p>
                  </a:txBody>
                  <a:tcPr marL="36000" marT="36000" marB="36000">
                    <a:lnL w="12700" cmpd="sng">
                      <a:noFill/>
                    </a:lnL>
                    <a:lnR w="12700" cmpd="sng">
                      <a:noFill/>
                    </a:lnR>
                    <a:lnT w="9525"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400"/>
                        </a:spcAft>
                      </a:pPr>
                      <a:r>
                        <a:rPr kumimoji="1" lang="en-US" altLang="ja-JP" sz="850" dirty="0">
                          <a:latin typeface="Meiryo UI" panose="020B0604030504040204" pitchFamily="50" charset="-128"/>
                          <a:ea typeface="Meiryo UI" panose="020B0604030504040204" pitchFamily="50" charset="-128"/>
                        </a:rPr>
                        <a:t>2022</a:t>
                      </a:r>
                      <a:r>
                        <a:rPr kumimoji="1" lang="ja-JP" altLang="en-US" sz="850" dirty="0">
                          <a:latin typeface="Meiryo UI" panose="020B0604030504040204" pitchFamily="50" charset="-128"/>
                          <a:ea typeface="Meiryo UI" panose="020B0604030504040204" pitchFamily="50" charset="-128"/>
                        </a:rPr>
                        <a:t>年</a:t>
                      </a:r>
                      <a:r>
                        <a:rPr kumimoji="1" lang="en-US" altLang="ja-JP" sz="850" dirty="0">
                          <a:latin typeface="Meiryo UI" panose="020B0604030504040204" pitchFamily="50" charset="-128"/>
                          <a:ea typeface="Meiryo UI" panose="020B0604030504040204" pitchFamily="50" charset="-128"/>
                        </a:rPr>
                        <a:t>4</a:t>
                      </a:r>
                      <a:r>
                        <a:rPr kumimoji="1" lang="ja-JP" altLang="en-US" sz="850" dirty="0">
                          <a:latin typeface="Meiryo UI" panose="020B0604030504040204" pitchFamily="50" charset="-128"/>
                          <a:ea typeface="Meiryo UI" panose="020B0604030504040204" pitchFamily="50" charset="-128"/>
                        </a:rPr>
                        <a:t>月</a:t>
                      </a:r>
                    </a:p>
                    <a:p>
                      <a:pPr marL="0" marR="0" lvl="0" indent="0" algn="just" defTabSz="685800" rtl="0" eaLnBrk="1" fontAlgn="auto" latinLnBrk="0" hangingPunct="1">
                        <a:lnSpc>
                          <a:spcPct val="100000"/>
                        </a:lnSpc>
                        <a:spcBef>
                          <a:spcPts val="0"/>
                        </a:spcBef>
                        <a:spcAft>
                          <a:spcPts val="400"/>
                        </a:spcAft>
                        <a:buClrTx/>
                        <a:buSzTx/>
                        <a:buFontTx/>
                        <a:buNone/>
                        <a:tabLst/>
                        <a:defRPr/>
                      </a:pPr>
                      <a:r>
                        <a:rPr kumimoji="1" lang="en-US" altLang="ja-JP" sz="850" dirty="0">
                          <a:latin typeface="Meiryo UI" panose="020B0604030504040204" pitchFamily="50" charset="-128"/>
                          <a:ea typeface="Meiryo UI" panose="020B0604030504040204" pitchFamily="50" charset="-128"/>
                        </a:rPr>
                        <a:t>20</a:t>
                      </a:r>
                      <a:r>
                        <a:rPr kumimoji="1" lang="ja-JP" altLang="en-US" sz="850" dirty="0">
                          <a:latin typeface="Meiryo UI" panose="020B0604030504040204" pitchFamily="50" charset="-128"/>
                          <a:ea typeface="Meiryo UI" panose="020B0604030504040204" pitchFamily="50" charset="-128"/>
                        </a:rPr>
                        <a:t>年</a:t>
                      </a:r>
                      <a:endParaRPr kumimoji="1" lang="en-US" altLang="ja-JP" sz="850"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400"/>
                        </a:spcAft>
                        <a:buClrTx/>
                        <a:buSzTx/>
                        <a:buFontTx/>
                        <a:buNone/>
                        <a:tabLst/>
                        <a:defRPr/>
                      </a:pPr>
                      <a:r>
                        <a:rPr kumimoji="1" lang="ja-JP" altLang="en-US" sz="850" dirty="0">
                          <a:latin typeface="Meiryo UI" panose="020B0604030504040204" pitchFamily="50" charset="-128"/>
                          <a:ea typeface="Meiryo UI" panose="020B0604030504040204" pitchFamily="50" charset="-128"/>
                        </a:rPr>
                        <a:t>主に浄水場や下水処理場</a:t>
                      </a:r>
                      <a:br>
                        <a:rPr kumimoji="1" lang="ja-JP" altLang="en-US" sz="850" dirty="0">
                          <a:latin typeface="Meiryo UI" panose="020B0604030504040204" pitchFamily="50" charset="-128"/>
                          <a:ea typeface="Meiryo UI" panose="020B0604030504040204" pitchFamily="50" charset="-128"/>
                        </a:rPr>
                      </a:br>
                      <a:r>
                        <a:rPr kumimoji="1" lang="ja-JP" altLang="en-US" sz="850" dirty="0">
                          <a:latin typeface="Meiryo UI" panose="020B0604030504040204" pitchFamily="50" charset="-128"/>
                          <a:ea typeface="Meiryo UI" panose="020B0604030504040204" pitchFamily="50" charset="-128"/>
                        </a:rPr>
                        <a:t>（管路等は除く）</a:t>
                      </a:r>
                    </a:p>
                    <a:p>
                      <a:pPr marL="0" marR="0" lvl="0" indent="0" algn="just" defTabSz="685800" rtl="0" eaLnBrk="1" fontAlgn="auto" latinLnBrk="0" hangingPunct="1">
                        <a:lnSpc>
                          <a:spcPct val="100000"/>
                        </a:lnSpc>
                        <a:spcBef>
                          <a:spcPts val="0"/>
                        </a:spcBef>
                        <a:spcAft>
                          <a:spcPts val="400"/>
                        </a:spcAft>
                        <a:buClrTx/>
                        <a:buSzTx/>
                        <a:buFontTx/>
                        <a:buNone/>
                        <a:tabLst/>
                        <a:defRPr/>
                      </a:pPr>
                      <a:r>
                        <a:rPr kumimoji="1" lang="ja-JP" altLang="en-US" sz="850" dirty="0">
                          <a:latin typeface="Meiryo UI" panose="020B0604030504040204" pitchFamily="50" charset="-128"/>
                          <a:ea typeface="Meiryo UI" panose="020B0604030504040204" pitchFamily="50" charset="-128"/>
                        </a:rPr>
                        <a:t>水道用水供給（</a:t>
                      </a:r>
                      <a:r>
                        <a:rPr kumimoji="1" lang="en-US" altLang="ja-JP" sz="850" dirty="0">
                          <a:latin typeface="Meiryo UI" panose="020B0604030504040204" pitchFamily="50" charset="-128"/>
                          <a:ea typeface="Meiryo UI" panose="020B0604030504040204" pitchFamily="50" charset="-128"/>
                        </a:rPr>
                        <a:t>2</a:t>
                      </a:r>
                      <a:r>
                        <a:rPr kumimoji="1" lang="ja-JP" altLang="en-US" sz="850" dirty="0">
                          <a:latin typeface="Meiryo UI" panose="020B0604030504040204" pitchFamily="50" charset="-128"/>
                          <a:ea typeface="Meiryo UI" panose="020B0604030504040204" pitchFamily="50" charset="-128"/>
                        </a:rPr>
                        <a:t>事業）、工業用水道（</a:t>
                      </a:r>
                      <a:r>
                        <a:rPr kumimoji="1" lang="en-US" altLang="ja-JP" sz="850" dirty="0">
                          <a:latin typeface="Meiryo UI" panose="020B0604030504040204" pitchFamily="50" charset="-128"/>
                          <a:ea typeface="Meiryo UI" panose="020B0604030504040204" pitchFamily="50" charset="-128"/>
                        </a:rPr>
                        <a:t>3</a:t>
                      </a:r>
                      <a:r>
                        <a:rPr kumimoji="1" lang="ja-JP" altLang="en-US" sz="850" dirty="0">
                          <a:latin typeface="Meiryo UI" panose="020B0604030504040204" pitchFamily="50" charset="-128"/>
                          <a:ea typeface="Meiryo UI" panose="020B0604030504040204" pitchFamily="50" charset="-128"/>
                        </a:rPr>
                        <a:t>事業）、流域下水道（</a:t>
                      </a:r>
                      <a:r>
                        <a:rPr kumimoji="1" lang="en-US" altLang="ja-JP" sz="850" dirty="0">
                          <a:latin typeface="Meiryo UI" panose="020B0604030504040204" pitchFamily="50" charset="-128"/>
                          <a:ea typeface="Meiryo UI" panose="020B0604030504040204" pitchFamily="50" charset="-128"/>
                        </a:rPr>
                        <a:t>4</a:t>
                      </a:r>
                      <a:r>
                        <a:rPr kumimoji="1" lang="ja-JP" altLang="en-US" sz="850" dirty="0">
                          <a:latin typeface="Meiryo UI" panose="020B0604030504040204" pitchFamily="50" charset="-128"/>
                          <a:ea typeface="Meiryo UI" panose="020B0604030504040204" pitchFamily="50" charset="-128"/>
                        </a:rPr>
                        <a:t>事業）の維持管理、改築等</a:t>
                      </a:r>
                      <a:endParaRPr kumimoji="1" lang="en-US" altLang="ja-JP" sz="850" dirty="0">
                        <a:latin typeface="Meiryo UI" panose="020B0604030504040204" pitchFamily="50" charset="-128"/>
                        <a:ea typeface="Meiryo UI" panose="020B0604030504040204" pitchFamily="50" charset="-128"/>
                      </a:endParaRPr>
                    </a:p>
                    <a:p>
                      <a:pPr marL="90488" marR="0" lvl="0" indent="-90488" algn="just" defTabSz="685800" rtl="0" eaLnBrk="1" fontAlgn="auto" latinLnBrk="0" hangingPunct="1">
                        <a:lnSpc>
                          <a:spcPct val="100000"/>
                        </a:lnSpc>
                        <a:spcBef>
                          <a:spcPts val="0"/>
                        </a:spcBef>
                        <a:spcAft>
                          <a:spcPts val="400"/>
                        </a:spcAft>
                        <a:buClrTx/>
                        <a:buSzTx/>
                        <a:buFontTx/>
                        <a:buNone/>
                        <a:tabLst/>
                        <a:defRPr/>
                      </a:pPr>
                      <a:r>
                        <a:rPr kumimoji="1" lang="en-US" altLang="ja-JP" sz="600" dirty="0">
                          <a:latin typeface="Meiryo UI" panose="020B0604030504040204" pitchFamily="50" charset="-128"/>
                          <a:ea typeface="Meiryo UI" panose="020B0604030504040204" pitchFamily="50" charset="-128"/>
                        </a:rPr>
                        <a:t>※</a:t>
                      </a:r>
                      <a:r>
                        <a:rPr kumimoji="1" lang="ja-JP" altLang="en-US" sz="600" dirty="0">
                          <a:latin typeface="Meiryo UI" panose="020B0604030504040204" pitchFamily="50" charset="-128"/>
                          <a:ea typeface="Meiryo UI" panose="020B0604030504040204" pitchFamily="50" charset="-128"/>
                        </a:rPr>
                        <a:t>管路の維持管理・改築、土木構造物の改築を除く</a:t>
                      </a:r>
                    </a:p>
                  </a:txBody>
                  <a:tcPr marL="0" marR="72000" marT="36000" marB="36000">
                    <a:lnL w="12700" cmpd="sng">
                      <a:noFill/>
                    </a:lnL>
                    <a:lnR w="12700" cmpd="sng">
                      <a:noFill/>
                    </a:lnR>
                    <a:lnT w="9525" cap="flat" cmpd="sng" algn="ctr">
                      <a:solidFill>
                        <a:schemeClr val="accent3"/>
                      </a:solidFill>
                      <a:prstDash val="solid"/>
                      <a:round/>
                      <a:headEnd type="none" w="med" len="med"/>
                      <a:tailEnd type="none" w="med" len="med"/>
                    </a:lnT>
                    <a:lnB w="9525"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61541820"/>
                  </a:ext>
                </a:extLst>
              </a:tr>
              <a:tr h="1529750">
                <a:tc>
                  <a:txBody>
                    <a:bodyPr/>
                    <a:lstStyle/>
                    <a:p>
                      <a:pPr algn="just">
                        <a:lnSpc>
                          <a:spcPct val="110000"/>
                        </a:lnSpc>
                      </a:pPr>
                      <a:r>
                        <a:rPr kumimoji="1" lang="ja-JP" altLang="en-US" sz="850" b="1" dirty="0">
                          <a:solidFill>
                            <a:schemeClr val="accent3"/>
                          </a:solidFill>
                          <a:latin typeface="Meiryo UI" panose="020B0604030504040204" pitchFamily="50" charset="-128"/>
                          <a:ea typeface="Meiryo UI" panose="020B0604030504040204" pitchFamily="50" charset="-128"/>
                        </a:rPr>
                        <a:t>効果・</a:t>
                      </a:r>
                      <a:endParaRPr kumimoji="1" lang="en-US" altLang="ja-JP" sz="850" b="1" dirty="0">
                        <a:solidFill>
                          <a:schemeClr val="accent3"/>
                        </a:solidFill>
                        <a:latin typeface="Meiryo UI" panose="020B0604030504040204" pitchFamily="50" charset="-128"/>
                        <a:ea typeface="Meiryo UI" panose="020B0604030504040204" pitchFamily="50" charset="-128"/>
                      </a:endParaRPr>
                    </a:p>
                    <a:p>
                      <a:pPr algn="just">
                        <a:lnSpc>
                          <a:spcPct val="110000"/>
                        </a:lnSpc>
                      </a:pPr>
                      <a:r>
                        <a:rPr kumimoji="1" lang="ja-JP" altLang="en-US" sz="850" b="1" dirty="0">
                          <a:solidFill>
                            <a:schemeClr val="accent3"/>
                          </a:solidFill>
                          <a:latin typeface="Meiryo UI" panose="020B0604030504040204" pitchFamily="50" charset="-128"/>
                          <a:ea typeface="Meiryo UI" panose="020B0604030504040204" pitchFamily="50" charset="-128"/>
                        </a:rPr>
                        <a:t>特徴等</a:t>
                      </a:r>
                      <a:endParaRPr kumimoji="1" lang="ja-JP" altLang="en-US" sz="850" b="1" dirty="0">
                        <a:solidFill>
                          <a:schemeClr val="accent3"/>
                        </a:solidFill>
                      </a:endParaRPr>
                    </a:p>
                  </a:txBody>
                  <a:tcPr marL="36000" marR="36000" marT="36000" marB="36000">
                    <a:lnL w="12700" cmpd="sng">
                      <a:noFill/>
                    </a:lnL>
                    <a:lnR w="12700" cmpd="sng">
                      <a:noFill/>
                    </a:lnR>
                    <a:lnT w="9525" cap="flat" cmpd="sng" algn="ctr">
                      <a:solidFill>
                        <a:schemeClr val="accent3"/>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144000" indent="-144000" algn="just">
                        <a:lnSpc>
                          <a:spcPct val="100000"/>
                        </a:lnSpc>
                        <a:spcAft>
                          <a:spcPts val="200"/>
                        </a:spcAft>
                        <a:buClr>
                          <a:schemeClr val="accent5"/>
                        </a:buClr>
                        <a:buSzPct val="70000"/>
                        <a:buFont typeface="Wingdings" panose="05000000000000000000" pitchFamily="2" charset="2"/>
                        <a:buChar char="l"/>
                      </a:pPr>
                      <a:r>
                        <a:rPr kumimoji="1" lang="ja-JP" altLang="en-US" sz="850" dirty="0">
                          <a:latin typeface="Meiryo UI" panose="020B0604030504040204" pitchFamily="50" charset="-128"/>
                          <a:ea typeface="Meiryo UI" panose="020B0604030504040204" pitchFamily="50" charset="-128"/>
                        </a:rPr>
                        <a:t>現行体制継続時と提案の比較で総額約</a:t>
                      </a:r>
                      <a:r>
                        <a:rPr kumimoji="1" lang="en-US" altLang="ja-JP" sz="850" dirty="0">
                          <a:latin typeface="Meiryo UI" panose="020B0604030504040204" pitchFamily="50" charset="-128"/>
                          <a:ea typeface="Meiryo UI" panose="020B0604030504040204" pitchFamily="50" charset="-128"/>
                        </a:rPr>
                        <a:t>337</a:t>
                      </a:r>
                      <a:r>
                        <a:rPr kumimoji="1" lang="ja-JP" altLang="en-US" sz="850" dirty="0">
                          <a:latin typeface="Meiryo UI" panose="020B0604030504040204" pitchFamily="50" charset="-128"/>
                          <a:ea typeface="Meiryo UI" panose="020B0604030504040204" pitchFamily="50" charset="-128"/>
                        </a:rPr>
                        <a:t>億円の削減を予定（水道料金等の上昇抑制に寄与）</a:t>
                      </a:r>
                    </a:p>
                    <a:p>
                      <a:pPr marL="144000" indent="-144000" algn="just">
                        <a:lnSpc>
                          <a:spcPct val="100000"/>
                        </a:lnSpc>
                        <a:spcAft>
                          <a:spcPts val="200"/>
                        </a:spcAft>
                        <a:buClr>
                          <a:schemeClr val="accent5"/>
                        </a:buClr>
                        <a:buSzPct val="70000"/>
                        <a:buFont typeface="Wingdings" panose="05000000000000000000" pitchFamily="2" charset="2"/>
                        <a:buChar char="l"/>
                      </a:pPr>
                      <a:r>
                        <a:rPr kumimoji="1" lang="ja-JP" altLang="en-US" sz="850" dirty="0">
                          <a:latin typeface="Meiryo UI" panose="020B0604030504040204" pitchFamily="50" charset="-128"/>
                          <a:ea typeface="Meiryo UI" panose="020B0604030504040204" pitchFamily="50" charset="-128"/>
                        </a:rPr>
                        <a:t>コンセッション方式により、設計から運営まで一貫して技術力・ノウハウ・創意工夫を発揮</a:t>
                      </a:r>
                    </a:p>
                    <a:p>
                      <a:pPr marL="144000" indent="-144000" algn="just">
                        <a:lnSpc>
                          <a:spcPct val="100000"/>
                        </a:lnSpc>
                        <a:spcAft>
                          <a:spcPts val="200"/>
                        </a:spcAft>
                        <a:buClr>
                          <a:schemeClr val="accent5"/>
                        </a:buClr>
                        <a:buSzPct val="70000"/>
                        <a:buFont typeface="Wingdings" panose="05000000000000000000" pitchFamily="2" charset="2"/>
                        <a:buChar char="l"/>
                      </a:pPr>
                      <a:r>
                        <a:rPr kumimoji="1" lang="ja-JP" altLang="en-US" sz="850" dirty="0">
                          <a:latin typeface="Meiryo UI" panose="020B0604030504040204" pitchFamily="50" charset="-128"/>
                          <a:ea typeface="Meiryo UI" panose="020B0604030504040204" pitchFamily="50" charset="-128"/>
                        </a:rPr>
                        <a:t>新維持管理会社を県内に設立、</a:t>
                      </a:r>
                      <a:r>
                        <a:rPr kumimoji="1" lang="en-US" altLang="ja-JP" sz="850" dirty="0">
                          <a:latin typeface="Meiryo UI" panose="020B0604030504040204" pitchFamily="50" charset="-128"/>
                          <a:ea typeface="Meiryo UI" panose="020B0604030504040204" pitchFamily="50" charset="-128"/>
                        </a:rPr>
                        <a:t>ICT</a:t>
                      </a:r>
                      <a:r>
                        <a:rPr kumimoji="1" lang="ja-JP" altLang="en-US" sz="850" dirty="0">
                          <a:latin typeface="Meiryo UI" panose="020B0604030504040204" pitchFamily="50" charset="-128"/>
                          <a:ea typeface="Meiryo UI" panose="020B0604030504040204" pitchFamily="50" charset="-128"/>
                        </a:rPr>
                        <a:t>機器の導入等による組織体制の最適化等</a:t>
                      </a:r>
                    </a:p>
                    <a:p>
                      <a:pPr marL="144000" indent="-144000" algn="just">
                        <a:lnSpc>
                          <a:spcPct val="100000"/>
                        </a:lnSpc>
                        <a:spcAft>
                          <a:spcPts val="200"/>
                        </a:spcAft>
                        <a:buClr>
                          <a:schemeClr val="accent5"/>
                        </a:buClr>
                        <a:buSzPct val="70000"/>
                        <a:buFont typeface="Wingdings" panose="05000000000000000000" pitchFamily="2" charset="2"/>
                        <a:buChar char="l"/>
                      </a:pPr>
                      <a:r>
                        <a:rPr kumimoji="1" lang="ja-JP" altLang="en-US" sz="850" dirty="0">
                          <a:latin typeface="Meiryo UI" panose="020B0604030504040204" pitchFamily="50" charset="-128"/>
                          <a:ea typeface="Meiryo UI" panose="020B0604030504040204" pitchFamily="50" charset="-128"/>
                        </a:rPr>
                        <a:t>水道分野で</a:t>
                      </a:r>
                      <a:r>
                        <a:rPr kumimoji="1" lang="en-US" altLang="ja-JP" sz="850" dirty="0">
                          <a:latin typeface="Meiryo UI" panose="020B0604030504040204" pitchFamily="50" charset="-128"/>
                          <a:ea typeface="Meiryo UI" panose="020B0604030504040204" pitchFamily="50" charset="-128"/>
                        </a:rPr>
                        <a:t>1</a:t>
                      </a:r>
                      <a:r>
                        <a:rPr kumimoji="1" lang="ja-JP" altLang="en-US" sz="850" dirty="0">
                          <a:latin typeface="Meiryo UI" panose="020B0604030504040204" pitchFamily="50" charset="-128"/>
                          <a:ea typeface="Meiryo UI" panose="020B0604030504040204" pitchFamily="50" charset="-128"/>
                        </a:rPr>
                        <a:t>件目、下水道分野で</a:t>
                      </a:r>
                      <a:r>
                        <a:rPr kumimoji="1" lang="en-US" altLang="ja-JP" sz="850" dirty="0">
                          <a:latin typeface="Meiryo UI" panose="020B0604030504040204" pitchFamily="50" charset="-128"/>
                          <a:ea typeface="Meiryo UI" panose="020B0604030504040204" pitchFamily="50" charset="-128"/>
                        </a:rPr>
                        <a:t>3</a:t>
                      </a:r>
                      <a:r>
                        <a:rPr kumimoji="1" lang="ja-JP" altLang="en-US" sz="850" dirty="0">
                          <a:latin typeface="Meiryo UI" panose="020B0604030504040204" pitchFamily="50" charset="-128"/>
                          <a:ea typeface="Meiryo UI" panose="020B0604030504040204" pitchFamily="50" charset="-128"/>
                        </a:rPr>
                        <a:t>件目のコンセッション方式</a:t>
                      </a:r>
                    </a:p>
                  </a:txBody>
                  <a:tcPr marL="36000" marR="72000" marT="36000" marB="36000">
                    <a:lnL w="12700" cmpd="sng">
                      <a:noFill/>
                    </a:lnL>
                    <a:lnR w="12700" cmpd="sng">
                      <a:noFill/>
                    </a:lnR>
                    <a:lnT w="9525" cap="flat" cmpd="sng" algn="ctr">
                      <a:solidFill>
                        <a:schemeClr val="accent3"/>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900" dirty="0"/>
                    </a:p>
                  </a:txBody>
                  <a:tcPr/>
                </a:tc>
                <a:extLst>
                  <a:ext uri="{0D108BD9-81ED-4DB2-BD59-A6C34878D82A}">
                    <a16:rowId xmlns:a16="http://schemas.microsoft.com/office/drawing/2014/main" val="3671214583"/>
                  </a:ext>
                </a:extLst>
              </a:tr>
            </a:tbl>
          </a:graphicData>
        </a:graphic>
      </p:graphicFrame>
      <p:sp>
        <p:nvSpPr>
          <p:cNvPr id="4" name="四角形: 角を丸くする 3">
            <a:extLst>
              <a:ext uri="{FF2B5EF4-FFF2-40B4-BE49-F238E27FC236}">
                <a16:creationId xmlns:a16="http://schemas.microsoft.com/office/drawing/2014/main" id="{516CFECE-F354-30E7-9494-92153322BBDB}"/>
              </a:ext>
            </a:extLst>
          </p:cNvPr>
          <p:cNvSpPr/>
          <p:nvPr/>
        </p:nvSpPr>
        <p:spPr>
          <a:xfrm>
            <a:off x="3586933" y="1401222"/>
            <a:ext cx="2576602" cy="216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mn-ea"/>
              </a:rPr>
              <a:t>管理・更新一体マネジメント方式</a:t>
            </a:r>
          </a:p>
        </p:txBody>
      </p:sp>
      <p:sp>
        <p:nvSpPr>
          <p:cNvPr id="21" name="四角形: 角を丸くする 20">
            <a:extLst>
              <a:ext uri="{FF2B5EF4-FFF2-40B4-BE49-F238E27FC236}">
                <a16:creationId xmlns:a16="http://schemas.microsoft.com/office/drawing/2014/main" id="{2AC80EA4-A415-5A6E-24E3-6B263837FE88}"/>
              </a:ext>
            </a:extLst>
          </p:cNvPr>
          <p:cNvSpPr/>
          <p:nvPr/>
        </p:nvSpPr>
        <p:spPr>
          <a:xfrm>
            <a:off x="3586933" y="5714404"/>
            <a:ext cx="2576602" cy="21600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bg1"/>
                </a:solidFill>
                <a:latin typeface="+mn-ea"/>
              </a:rPr>
              <a:t>コンセッション方式</a:t>
            </a:r>
          </a:p>
        </p:txBody>
      </p:sp>
      <p:sp>
        <p:nvSpPr>
          <p:cNvPr id="14" name="四角形: 角を丸くする 13">
            <a:extLst>
              <a:ext uri="{FF2B5EF4-FFF2-40B4-BE49-F238E27FC236}">
                <a16:creationId xmlns:a16="http://schemas.microsoft.com/office/drawing/2014/main" id="{FEB00E43-0276-CDF9-24A6-1D4C3CD41B25}"/>
              </a:ext>
            </a:extLst>
          </p:cNvPr>
          <p:cNvSpPr/>
          <p:nvPr/>
        </p:nvSpPr>
        <p:spPr>
          <a:xfrm>
            <a:off x="1280203" y="1554739"/>
            <a:ext cx="463425" cy="196364"/>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bg1"/>
                </a:solidFill>
                <a:latin typeface="+mn-ea"/>
              </a:rPr>
              <a:t>上水</a:t>
            </a:r>
          </a:p>
        </p:txBody>
      </p:sp>
      <p:sp>
        <p:nvSpPr>
          <p:cNvPr id="20" name="四角形: 角を丸くする 19">
            <a:extLst>
              <a:ext uri="{FF2B5EF4-FFF2-40B4-BE49-F238E27FC236}">
                <a16:creationId xmlns:a16="http://schemas.microsoft.com/office/drawing/2014/main" id="{0176C8FC-F584-18F0-924C-85BA8A9EA897}"/>
              </a:ext>
            </a:extLst>
          </p:cNvPr>
          <p:cNvSpPr/>
          <p:nvPr/>
        </p:nvSpPr>
        <p:spPr>
          <a:xfrm>
            <a:off x="1768821" y="1554739"/>
            <a:ext cx="463425" cy="196364"/>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bg1"/>
                </a:solidFill>
                <a:latin typeface="+mn-ea"/>
              </a:rPr>
              <a:t>下水</a:t>
            </a:r>
          </a:p>
        </p:txBody>
      </p:sp>
      <p:sp>
        <p:nvSpPr>
          <p:cNvPr id="22" name="四角形: 角を丸くする 21">
            <a:extLst>
              <a:ext uri="{FF2B5EF4-FFF2-40B4-BE49-F238E27FC236}">
                <a16:creationId xmlns:a16="http://schemas.microsoft.com/office/drawing/2014/main" id="{1D0D887E-4D88-560C-2E0E-A37A8FE76D4C}"/>
              </a:ext>
            </a:extLst>
          </p:cNvPr>
          <p:cNvSpPr/>
          <p:nvPr/>
        </p:nvSpPr>
        <p:spPr>
          <a:xfrm>
            <a:off x="1280203" y="5895697"/>
            <a:ext cx="463425" cy="196364"/>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bg1"/>
                </a:solidFill>
                <a:latin typeface="+mn-ea"/>
              </a:rPr>
              <a:t>上水</a:t>
            </a:r>
          </a:p>
        </p:txBody>
      </p:sp>
      <p:sp>
        <p:nvSpPr>
          <p:cNvPr id="23" name="四角形: 角を丸くする 22">
            <a:extLst>
              <a:ext uri="{FF2B5EF4-FFF2-40B4-BE49-F238E27FC236}">
                <a16:creationId xmlns:a16="http://schemas.microsoft.com/office/drawing/2014/main" id="{082774AA-9692-421B-53F0-8AA7D9582178}"/>
              </a:ext>
            </a:extLst>
          </p:cNvPr>
          <p:cNvSpPr/>
          <p:nvPr/>
        </p:nvSpPr>
        <p:spPr>
          <a:xfrm>
            <a:off x="1768821" y="5895697"/>
            <a:ext cx="463425" cy="196364"/>
          </a:xfrm>
          <a:prstGeom prst="roundRect">
            <a:avLst>
              <a:gd name="adj" fmla="val 50000"/>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bg1"/>
                </a:solidFill>
                <a:latin typeface="+mn-ea"/>
              </a:rPr>
              <a:t>工水</a:t>
            </a:r>
          </a:p>
        </p:txBody>
      </p:sp>
      <p:sp>
        <p:nvSpPr>
          <p:cNvPr id="24" name="四角形: 角を丸くする 23">
            <a:extLst>
              <a:ext uri="{FF2B5EF4-FFF2-40B4-BE49-F238E27FC236}">
                <a16:creationId xmlns:a16="http://schemas.microsoft.com/office/drawing/2014/main" id="{0585BE78-AEC6-3826-0F3E-EDFCFE263ECD}"/>
              </a:ext>
            </a:extLst>
          </p:cNvPr>
          <p:cNvSpPr/>
          <p:nvPr/>
        </p:nvSpPr>
        <p:spPr>
          <a:xfrm>
            <a:off x="2252640" y="5895697"/>
            <a:ext cx="463425" cy="196364"/>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bg1"/>
                </a:solidFill>
                <a:latin typeface="+mn-ea"/>
              </a:rPr>
              <a:t>下水</a:t>
            </a:r>
          </a:p>
        </p:txBody>
      </p:sp>
      <p:sp>
        <p:nvSpPr>
          <p:cNvPr id="42" name="正方形/長方形 41">
            <a:extLst>
              <a:ext uri="{FF2B5EF4-FFF2-40B4-BE49-F238E27FC236}">
                <a16:creationId xmlns:a16="http://schemas.microsoft.com/office/drawing/2014/main" id="{978B539D-234E-B458-6891-B7BF1D93C7BF}"/>
              </a:ext>
            </a:extLst>
          </p:cNvPr>
          <p:cNvSpPr/>
          <p:nvPr/>
        </p:nvSpPr>
        <p:spPr>
          <a:xfrm>
            <a:off x="3736956" y="4444652"/>
            <a:ext cx="2339994" cy="234899"/>
          </a:xfrm>
          <a:prstGeom prst="rect">
            <a:avLst/>
          </a:prstGeom>
          <a:noFill/>
          <a:ln w="12700" cap="flat" cmpd="sng" algn="ctr">
            <a:noFill/>
            <a:prstDash val="solid"/>
            <a:miter lim="800000"/>
          </a:ln>
          <a:effectLst/>
        </p:spPr>
        <p:txBody>
          <a:bodyPr lIns="36000" tIns="54000" rIns="54000" bIns="54000" rtlCol="0" anchor="t"/>
          <a:lstStyle/>
          <a:p>
            <a:pPr marR="0" lvl="0" defTabSz="914400" eaLnBrk="1" fontAlgn="auto" latinLnBrk="0" hangingPunct="1">
              <a:lnSpc>
                <a:spcPct val="120000"/>
              </a:lnSpc>
              <a:spcBef>
                <a:spcPts val="0"/>
              </a:spcBef>
              <a:spcAft>
                <a:spcPts val="600"/>
              </a:spcAft>
              <a:buClr>
                <a:schemeClr val="accent1"/>
              </a:buClr>
              <a:buSzPct val="80000"/>
              <a:tabLst/>
              <a:defRPr/>
            </a:pPr>
            <a:r>
              <a:rPr kumimoji="1" lang="ja-JP" altLang="en-US" sz="800" kern="0" dirty="0">
                <a:solidFill>
                  <a:schemeClr val="accent1"/>
                </a:solidFill>
                <a:latin typeface="+mn-ea"/>
              </a:rPr>
              <a:t>事業規模（契約金額）：約</a:t>
            </a:r>
            <a:r>
              <a:rPr kumimoji="1" lang="en-US" altLang="ja-JP" sz="800" kern="0" dirty="0">
                <a:solidFill>
                  <a:schemeClr val="accent1"/>
                </a:solidFill>
                <a:latin typeface="+mn-ea"/>
              </a:rPr>
              <a:t>73</a:t>
            </a:r>
            <a:r>
              <a:rPr kumimoji="1" lang="ja-JP" altLang="en-US" sz="800" kern="0" dirty="0">
                <a:solidFill>
                  <a:schemeClr val="accent1"/>
                </a:solidFill>
                <a:latin typeface="+mn-ea"/>
              </a:rPr>
              <a:t>億円（税込）</a:t>
            </a:r>
            <a:endParaRPr kumimoji="1" lang="en-US" altLang="ja-JP" sz="800" kern="0" dirty="0">
              <a:solidFill>
                <a:schemeClr val="accent1"/>
              </a:solidFill>
              <a:latin typeface="+mn-ea"/>
            </a:endParaRPr>
          </a:p>
        </p:txBody>
      </p:sp>
      <p:grpSp>
        <p:nvGrpSpPr>
          <p:cNvPr id="25" name="グループ化 24">
            <a:extLst>
              <a:ext uri="{FF2B5EF4-FFF2-40B4-BE49-F238E27FC236}">
                <a16:creationId xmlns:a16="http://schemas.microsoft.com/office/drawing/2014/main" id="{07D9E78A-52B0-835B-04BF-FADD0626FE02}"/>
              </a:ext>
            </a:extLst>
          </p:cNvPr>
          <p:cNvGrpSpPr/>
          <p:nvPr/>
        </p:nvGrpSpPr>
        <p:grpSpPr>
          <a:xfrm>
            <a:off x="5081081" y="7402056"/>
            <a:ext cx="995869" cy="330588"/>
            <a:chOff x="5156712" y="6988689"/>
            <a:chExt cx="995869" cy="330588"/>
          </a:xfrm>
        </p:grpSpPr>
        <p:sp>
          <p:nvSpPr>
            <p:cNvPr id="2" name="正方形/長方形 1">
              <a:extLst>
                <a:ext uri="{FF2B5EF4-FFF2-40B4-BE49-F238E27FC236}">
                  <a16:creationId xmlns:a16="http://schemas.microsoft.com/office/drawing/2014/main" id="{9FCF3C29-72EE-DB9C-232F-2E38BB2369FB}"/>
                </a:ext>
              </a:extLst>
            </p:cNvPr>
            <p:cNvSpPr/>
            <p:nvPr/>
          </p:nvSpPr>
          <p:spPr>
            <a:xfrm>
              <a:off x="5156712" y="7040136"/>
              <a:ext cx="67733" cy="67733"/>
            </a:xfrm>
            <a:prstGeom prst="rect">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7BC6D1C9-5626-E904-8406-033D78B90ED5}"/>
                </a:ext>
              </a:extLst>
            </p:cNvPr>
            <p:cNvSpPr/>
            <p:nvPr/>
          </p:nvSpPr>
          <p:spPr>
            <a:xfrm>
              <a:off x="5211815" y="6988689"/>
              <a:ext cx="940766" cy="153046"/>
            </a:xfrm>
            <a:prstGeom prst="rect">
              <a:avLst/>
            </a:prstGeom>
            <a:noFill/>
            <a:ln w="12700" cap="flat" cmpd="sng" algn="ctr">
              <a:noFill/>
              <a:prstDash val="solid"/>
              <a:miter lim="800000"/>
            </a:ln>
            <a:effectLst/>
          </p:spPr>
          <p:txBody>
            <a:bodyPr lIns="54000" tIns="54000" rIns="54000" bIns="54000" rtlCol="0" anchor="ctr"/>
            <a:lstStyle/>
            <a:p>
              <a:pPr marR="0" lvl="0" defTabSz="914400" eaLnBrk="1" fontAlgn="auto" latinLnBrk="0" hangingPunct="1">
                <a:lnSpc>
                  <a:spcPct val="120000"/>
                </a:lnSpc>
                <a:spcBef>
                  <a:spcPts val="0"/>
                </a:spcBef>
                <a:spcAft>
                  <a:spcPts val="600"/>
                </a:spcAft>
                <a:buClr>
                  <a:schemeClr val="accent1"/>
                </a:buClr>
                <a:buSzPct val="80000"/>
                <a:tabLst/>
                <a:defRPr/>
              </a:pPr>
              <a:r>
                <a:rPr kumimoji="1" lang="ja-JP" altLang="en-US" sz="600" kern="0" dirty="0">
                  <a:latin typeface="+mn-ea"/>
                </a:rPr>
                <a:t>水道用水供給事業</a:t>
              </a:r>
              <a:endParaRPr kumimoji="1" lang="zh-TW" altLang="en-US" sz="700" kern="0" dirty="0">
                <a:latin typeface="+mn-ea"/>
              </a:endParaRPr>
            </a:p>
          </p:txBody>
        </p:sp>
        <p:sp>
          <p:nvSpPr>
            <p:cNvPr id="12" name="正方形/長方形 11">
              <a:extLst>
                <a:ext uri="{FF2B5EF4-FFF2-40B4-BE49-F238E27FC236}">
                  <a16:creationId xmlns:a16="http://schemas.microsoft.com/office/drawing/2014/main" id="{2E80D39C-F39E-88FC-92FE-EB4E09E9C242}"/>
                </a:ext>
              </a:extLst>
            </p:cNvPr>
            <p:cNvSpPr/>
            <p:nvPr/>
          </p:nvSpPr>
          <p:spPr>
            <a:xfrm>
              <a:off x="5156712" y="7217678"/>
              <a:ext cx="67733" cy="67733"/>
            </a:xfrm>
            <a:prstGeom prst="rect">
              <a:avLst/>
            </a:prstGeom>
            <a:solidFill>
              <a:schemeClr val="accent3"/>
            </a:solid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9A37B5AA-79A6-5F50-3C49-8B0B258AF520}"/>
                </a:ext>
              </a:extLst>
            </p:cNvPr>
            <p:cNvSpPr/>
            <p:nvPr/>
          </p:nvSpPr>
          <p:spPr>
            <a:xfrm>
              <a:off x="5211815" y="7166231"/>
              <a:ext cx="940766" cy="153046"/>
            </a:xfrm>
            <a:prstGeom prst="rect">
              <a:avLst/>
            </a:prstGeom>
            <a:noFill/>
            <a:ln w="12700" cap="flat" cmpd="sng" algn="ctr">
              <a:noFill/>
              <a:prstDash val="solid"/>
              <a:miter lim="800000"/>
            </a:ln>
            <a:effectLst/>
          </p:spPr>
          <p:txBody>
            <a:bodyPr lIns="54000" tIns="54000" rIns="54000" bIns="54000" rtlCol="0" anchor="ctr"/>
            <a:lstStyle/>
            <a:p>
              <a:pPr marR="0" lvl="0" defTabSz="914400" eaLnBrk="1" fontAlgn="auto" latinLnBrk="0" hangingPunct="1">
                <a:lnSpc>
                  <a:spcPct val="120000"/>
                </a:lnSpc>
                <a:spcBef>
                  <a:spcPts val="0"/>
                </a:spcBef>
                <a:spcAft>
                  <a:spcPts val="600"/>
                </a:spcAft>
                <a:buClr>
                  <a:schemeClr val="accent1"/>
                </a:buClr>
                <a:buSzPct val="80000"/>
                <a:tabLst/>
                <a:defRPr/>
              </a:pPr>
              <a:r>
                <a:rPr kumimoji="1" lang="ja-JP" altLang="en-US" sz="600" kern="0" dirty="0">
                  <a:latin typeface="+mn-ea"/>
                </a:rPr>
                <a:t>流域下水道事業</a:t>
              </a:r>
              <a:endParaRPr kumimoji="1" lang="zh-TW" altLang="en-US" sz="700" kern="0" dirty="0">
                <a:latin typeface="+mn-ea"/>
              </a:endParaRPr>
            </a:p>
          </p:txBody>
        </p:sp>
      </p:grpSp>
    </p:spTree>
    <p:extLst>
      <p:ext uri="{BB962C8B-B14F-4D97-AF65-F5344CB8AC3E}">
        <p14:creationId xmlns:p14="http://schemas.microsoft.com/office/powerpoint/2010/main" val="3363332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四角形: 角を丸くする 18">
            <a:extLst>
              <a:ext uri="{FF2B5EF4-FFF2-40B4-BE49-F238E27FC236}">
                <a16:creationId xmlns:a16="http://schemas.microsoft.com/office/drawing/2014/main" id="{95FB5C23-42ED-48EB-D9B8-38C413AD1977}"/>
              </a:ext>
            </a:extLst>
          </p:cNvPr>
          <p:cNvSpPr/>
          <p:nvPr/>
        </p:nvSpPr>
        <p:spPr>
          <a:xfrm>
            <a:off x="333375" y="415926"/>
            <a:ext cx="6191250" cy="5005480"/>
          </a:xfrm>
          <a:prstGeom prst="roundRect">
            <a:avLst>
              <a:gd name="adj" fmla="val 2683"/>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7" name="四角形: 角を丸くする 46">
            <a:extLst>
              <a:ext uri="{FF2B5EF4-FFF2-40B4-BE49-F238E27FC236}">
                <a16:creationId xmlns:a16="http://schemas.microsoft.com/office/drawing/2014/main" id="{37573712-7B13-94C8-80E8-283DA8125E53}"/>
              </a:ext>
            </a:extLst>
          </p:cNvPr>
          <p:cNvSpPr/>
          <p:nvPr/>
        </p:nvSpPr>
        <p:spPr>
          <a:xfrm>
            <a:off x="584200" y="1136789"/>
            <a:ext cx="5684688" cy="216000"/>
          </a:xfrm>
          <a:prstGeom prst="roundRect">
            <a:avLst/>
          </a:prstGeom>
          <a:solidFill>
            <a:srgbClr val="0AA1D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00" b="1" kern="0" dirty="0">
                <a:solidFill>
                  <a:schemeClr val="bg1"/>
                </a:solidFill>
                <a:latin typeface="+mn-ea"/>
              </a:rPr>
              <a:t>ウォーター</a:t>
            </a:r>
            <a:r>
              <a:rPr kumimoji="1" lang="en-US" altLang="ja-JP" sz="1000" b="1" kern="0" dirty="0">
                <a:solidFill>
                  <a:schemeClr val="bg1"/>
                </a:solidFill>
                <a:latin typeface="+mn-ea"/>
              </a:rPr>
              <a:t>PPP</a:t>
            </a:r>
            <a:r>
              <a:rPr kumimoji="1" lang="ja-JP" altLang="en-US" sz="1000" b="1" kern="0" dirty="0">
                <a:solidFill>
                  <a:schemeClr val="bg1"/>
                </a:solidFill>
                <a:latin typeface="+mn-ea"/>
              </a:rPr>
              <a:t>の導入検討費用に対する補助</a:t>
            </a:r>
          </a:p>
        </p:txBody>
      </p:sp>
      <p:sp>
        <p:nvSpPr>
          <p:cNvPr id="91" name="四角形: 角を丸くする 90">
            <a:extLst>
              <a:ext uri="{FF2B5EF4-FFF2-40B4-BE49-F238E27FC236}">
                <a16:creationId xmlns:a16="http://schemas.microsoft.com/office/drawing/2014/main" id="{28C5ABC8-E69D-1C56-C77B-04B3CC669F57}"/>
              </a:ext>
            </a:extLst>
          </p:cNvPr>
          <p:cNvSpPr/>
          <p:nvPr/>
        </p:nvSpPr>
        <p:spPr>
          <a:xfrm>
            <a:off x="333375" y="5617505"/>
            <a:ext cx="6191250" cy="3802645"/>
          </a:xfrm>
          <a:prstGeom prst="roundRect">
            <a:avLst>
              <a:gd name="adj" fmla="val 297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 name="グラフィックス 27">
            <a:extLst>
              <a:ext uri="{FF2B5EF4-FFF2-40B4-BE49-F238E27FC236}">
                <a16:creationId xmlns:a16="http://schemas.microsoft.com/office/drawing/2014/main" id="{D8E127BD-5876-7932-4173-CF79F02CEDCD}"/>
              </a:ext>
            </a:extLst>
          </p:cNvPr>
          <p:cNvSpPr/>
          <p:nvPr/>
        </p:nvSpPr>
        <p:spPr>
          <a:xfrm>
            <a:off x="0" y="8884476"/>
            <a:ext cx="6858000" cy="1021524"/>
          </a:xfrm>
          <a:custGeom>
            <a:avLst/>
            <a:gdLst>
              <a:gd name="connsiteX0" fmla="*/ 6422171 w 6934188"/>
              <a:gd name="connsiteY0" fmla="*/ 71192 h 1369134"/>
              <a:gd name="connsiteX1" fmla="*/ 5822912 w 6934188"/>
              <a:gd name="connsiteY1" fmla="*/ 144783 h 1369134"/>
              <a:gd name="connsiteX2" fmla="*/ 5223653 w 6934188"/>
              <a:gd name="connsiteY2" fmla="*/ 71192 h 1369134"/>
              <a:gd name="connsiteX3" fmla="*/ 4645003 w 6934188"/>
              <a:gd name="connsiteY3" fmla="*/ 0 h 1369134"/>
              <a:gd name="connsiteX4" fmla="*/ 4066353 w 6934188"/>
              <a:gd name="connsiteY4" fmla="*/ 71192 h 1369134"/>
              <a:gd name="connsiteX5" fmla="*/ 3467095 w 6934188"/>
              <a:gd name="connsiteY5" fmla="*/ 144783 h 1369134"/>
              <a:gd name="connsiteX6" fmla="*/ 2867836 w 6934188"/>
              <a:gd name="connsiteY6" fmla="*/ 71192 h 1369134"/>
              <a:gd name="connsiteX7" fmla="*/ 2289186 w 6934188"/>
              <a:gd name="connsiteY7" fmla="*/ 0 h 1369134"/>
              <a:gd name="connsiteX8" fmla="*/ 1710536 w 6934188"/>
              <a:gd name="connsiteY8" fmla="*/ 71192 h 1369134"/>
              <a:gd name="connsiteX9" fmla="*/ 1111277 w 6934188"/>
              <a:gd name="connsiteY9" fmla="*/ 144783 h 1369134"/>
              <a:gd name="connsiteX10" fmla="*/ 512018 w 6934188"/>
              <a:gd name="connsiteY10" fmla="*/ 71192 h 1369134"/>
              <a:gd name="connsiteX11" fmla="*/ 0 w 6934188"/>
              <a:gd name="connsiteY11" fmla="*/ 696 h 1369134"/>
              <a:gd name="connsiteX12" fmla="*/ 0 w 6934188"/>
              <a:gd name="connsiteY12" fmla="*/ 1369134 h 1369134"/>
              <a:gd name="connsiteX13" fmla="*/ 6934189 w 6934188"/>
              <a:gd name="connsiteY13" fmla="*/ 1369134 h 1369134"/>
              <a:gd name="connsiteX14" fmla="*/ 6934189 w 6934188"/>
              <a:gd name="connsiteY14" fmla="*/ 696 h 1369134"/>
              <a:gd name="connsiteX15" fmla="*/ 6422171 w 6934188"/>
              <a:gd name="connsiteY15" fmla="*/ 71192 h 1369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34188" h="1369134">
                <a:moveTo>
                  <a:pt x="6422171" y="71192"/>
                </a:moveTo>
                <a:cubicBezTo>
                  <a:pt x="6274919" y="107407"/>
                  <a:pt x="6122648" y="144783"/>
                  <a:pt x="5822912" y="144783"/>
                </a:cubicBezTo>
                <a:cubicBezTo>
                  <a:pt x="5523176" y="144783"/>
                  <a:pt x="5370905" y="107330"/>
                  <a:pt x="5223653" y="71192"/>
                </a:cubicBezTo>
                <a:cubicBezTo>
                  <a:pt x="5074800" y="34590"/>
                  <a:pt x="4934168" y="0"/>
                  <a:pt x="4645003" y="0"/>
                </a:cubicBezTo>
                <a:cubicBezTo>
                  <a:pt x="4355839" y="0"/>
                  <a:pt x="4215207" y="34590"/>
                  <a:pt x="4066353" y="71192"/>
                </a:cubicBezTo>
                <a:cubicBezTo>
                  <a:pt x="3919101" y="107407"/>
                  <a:pt x="3766831" y="144783"/>
                  <a:pt x="3467095" y="144783"/>
                </a:cubicBezTo>
                <a:cubicBezTo>
                  <a:pt x="3167358" y="144783"/>
                  <a:pt x="3015087" y="107330"/>
                  <a:pt x="2867836" y="71192"/>
                </a:cubicBezTo>
                <a:cubicBezTo>
                  <a:pt x="2718982" y="34590"/>
                  <a:pt x="2578351" y="0"/>
                  <a:pt x="2289186" y="0"/>
                </a:cubicBezTo>
                <a:cubicBezTo>
                  <a:pt x="2000021" y="0"/>
                  <a:pt x="1859389" y="34590"/>
                  <a:pt x="1710536" y="71192"/>
                </a:cubicBezTo>
                <a:cubicBezTo>
                  <a:pt x="1563284" y="107407"/>
                  <a:pt x="1411013" y="144783"/>
                  <a:pt x="1111277" y="144783"/>
                </a:cubicBezTo>
                <a:cubicBezTo>
                  <a:pt x="811541" y="144783"/>
                  <a:pt x="659270" y="107330"/>
                  <a:pt x="512018" y="71192"/>
                </a:cubicBezTo>
                <a:cubicBezTo>
                  <a:pt x="375124" y="37531"/>
                  <a:pt x="245064" y="5572"/>
                  <a:pt x="0" y="696"/>
                </a:cubicBezTo>
                <a:lnTo>
                  <a:pt x="0" y="1369134"/>
                </a:lnTo>
                <a:lnTo>
                  <a:pt x="6934189" y="1369134"/>
                </a:lnTo>
                <a:lnTo>
                  <a:pt x="6934189" y="696"/>
                </a:lnTo>
                <a:cubicBezTo>
                  <a:pt x="6689125" y="5572"/>
                  <a:pt x="6559065" y="37531"/>
                  <a:pt x="6422171" y="71192"/>
                </a:cubicBezTo>
                <a:close/>
              </a:path>
            </a:pathLst>
          </a:custGeom>
          <a:gradFill flip="none" rotWithShape="1">
            <a:gsLst>
              <a:gs pos="0">
                <a:srgbClr val="E5FBFF"/>
              </a:gs>
              <a:gs pos="100000">
                <a:srgbClr val="79DAE8"/>
              </a:gs>
            </a:gsLst>
            <a:lin ang="5400000" scaled="1"/>
            <a:tileRect/>
          </a:gradFill>
          <a:ln w="10670" cap="flat">
            <a:noFill/>
            <a:prstDash val="solid"/>
            <a:miter/>
          </a:ln>
        </p:spPr>
        <p:txBody>
          <a:bodyPr rtlCol="0" anchor="ctr"/>
          <a:lstStyle/>
          <a:p>
            <a:endParaRPr lang="ja-JP" altLang="en-US" dirty="0">
              <a:latin typeface="+mn-ea"/>
            </a:endParaRPr>
          </a:p>
        </p:txBody>
      </p:sp>
      <p:graphicFrame>
        <p:nvGraphicFramePr>
          <p:cNvPr id="5" name="think-cell data - do not delete" hidden="1">
            <a:extLst>
              <a:ext uri="{FF2B5EF4-FFF2-40B4-BE49-F238E27FC236}">
                <a16:creationId xmlns:a16="http://schemas.microsoft.com/office/drawing/2014/main" id="{A1EF4199-A554-CCE4-F0D2-7704D7446ADE}"/>
              </a:ext>
            </a:extLst>
          </p:cNvPr>
          <p:cNvGraphicFramePr>
            <a:graphicFrameLocks noChangeAspect="1"/>
          </p:cNvGraphicFramePr>
          <p:nvPr>
            <p:custDataLst>
              <p:tags r:id="rId1"/>
            </p:custDataLst>
          </p:nvPr>
        </p:nvGraphicFramePr>
        <p:xfrm>
          <a:off x="893" y="3025081"/>
          <a:ext cx="893" cy="893"/>
        </p:xfrm>
        <a:graphic>
          <a:graphicData uri="http://schemas.openxmlformats.org/presentationml/2006/ole">
            <mc:AlternateContent xmlns:mc="http://schemas.openxmlformats.org/markup-compatibility/2006">
              <mc:Choice xmlns:v="urn:schemas-microsoft-com:vml" Requires="v">
                <p:oleObj name="think-cell スライド" r:id="rId3" imgW="484" imgH="486" progId="TCLayout.ActiveDocument.1">
                  <p:embed/>
                </p:oleObj>
              </mc:Choice>
              <mc:Fallback>
                <p:oleObj name="think-cell スライド" r:id="rId3" imgW="484" imgH="486" progId="TCLayout.ActiveDocument.1">
                  <p:embed/>
                  <p:pic>
                    <p:nvPicPr>
                      <p:cNvPr id="5" name="think-cell data - do not delete" hidden="1">
                        <a:extLst>
                          <a:ext uri="{FF2B5EF4-FFF2-40B4-BE49-F238E27FC236}">
                            <a16:creationId xmlns:a16="http://schemas.microsoft.com/office/drawing/2014/main" id="{A1EF4199-A554-CCE4-F0D2-7704D7446ADE}"/>
                          </a:ext>
                        </a:extLst>
                      </p:cNvPr>
                      <p:cNvPicPr/>
                      <p:nvPr/>
                    </p:nvPicPr>
                    <p:blipFill>
                      <a:blip r:embed="rId4"/>
                      <a:stretch>
                        <a:fillRect/>
                      </a:stretch>
                    </p:blipFill>
                    <p:spPr>
                      <a:xfrm>
                        <a:off x="893" y="3025081"/>
                        <a:ext cx="893" cy="893"/>
                      </a:xfrm>
                      <a:prstGeom prst="rect">
                        <a:avLst/>
                      </a:prstGeom>
                    </p:spPr>
                  </p:pic>
                </p:oleObj>
              </mc:Fallback>
            </mc:AlternateContent>
          </a:graphicData>
        </a:graphic>
      </p:graphicFrame>
      <p:sp>
        <p:nvSpPr>
          <p:cNvPr id="23" name="正方形/長方形 22">
            <a:extLst>
              <a:ext uri="{FF2B5EF4-FFF2-40B4-BE49-F238E27FC236}">
                <a16:creationId xmlns:a16="http://schemas.microsoft.com/office/drawing/2014/main" id="{495057E4-8A44-91BB-065F-54DEF3806EA8}"/>
              </a:ext>
            </a:extLst>
          </p:cNvPr>
          <p:cNvSpPr/>
          <p:nvPr/>
        </p:nvSpPr>
        <p:spPr>
          <a:xfrm>
            <a:off x="784074" y="6552003"/>
            <a:ext cx="5024121" cy="940330"/>
          </a:xfrm>
          <a:prstGeom prst="rect">
            <a:avLst/>
          </a:prstGeom>
          <a:noFill/>
          <a:ln w="12700" cap="flat" cmpd="sng" algn="ctr">
            <a:noFill/>
            <a:prstDash val="solid"/>
            <a:miter lim="800000"/>
          </a:ln>
          <a:effectLst/>
        </p:spPr>
        <p:txBody>
          <a:bodyPr lIns="54000" tIns="54000" rIns="54000" bIns="54000" rtlCol="0" anchor="t"/>
          <a:lstStyle/>
          <a:p>
            <a:pPr marR="0" lvl="0" defTabSz="914400" eaLnBrk="1" fontAlgn="auto" latinLnBrk="0" hangingPunct="1">
              <a:lnSpc>
                <a:spcPct val="120000"/>
              </a:lnSpc>
              <a:spcBef>
                <a:spcPts val="0"/>
              </a:spcBef>
              <a:spcAft>
                <a:spcPts val="600"/>
              </a:spcAft>
              <a:buClr>
                <a:schemeClr val="accent1"/>
              </a:buClr>
              <a:buSzPct val="80000"/>
              <a:tabLst/>
              <a:defRPr/>
            </a:pPr>
            <a:r>
              <a:rPr kumimoji="1" lang="ja-JP" altLang="en-US" sz="850" kern="0" dirty="0">
                <a:solidFill>
                  <a:srgbClr val="000000"/>
                </a:solidFill>
                <a:latin typeface="+mn-ea"/>
              </a:rPr>
              <a:t>水道事業における官民連携に関する手引き</a:t>
            </a:r>
            <a:endParaRPr kumimoji="1" lang="en-US" altLang="ja-JP" sz="850" kern="0" dirty="0">
              <a:solidFill>
                <a:srgbClr val="000000"/>
              </a:solidFill>
              <a:latin typeface="+mn-ea"/>
            </a:endParaRPr>
          </a:p>
          <a:p>
            <a:pPr marR="0" lvl="0" defTabSz="914400" eaLnBrk="1" fontAlgn="auto" latinLnBrk="0" hangingPunct="1">
              <a:lnSpc>
                <a:spcPct val="120000"/>
              </a:lnSpc>
              <a:spcBef>
                <a:spcPts val="0"/>
              </a:spcBef>
              <a:spcAft>
                <a:spcPts val="600"/>
              </a:spcAft>
              <a:buClr>
                <a:schemeClr val="accent1"/>
              </a:buClr>
              <a:buSzPct val="80000"/>
              <a:tabLst/>
              <a:defRPr/>
            </a:pPr>
            <a:r>
              <a:rPr kumimoji="1" lang="ja-JP" altLang="en-US" sz="850" kern="0" dirty="0">
                <a:solidFill>
                  <a:srgbClr val="000000"/>
                </a:solidFill>
                <a:latin typeface="+mn-ea"/>
              </a:rPr>
              <a:t>下水道分野におけるウォーター</a:t>
            </a:r>
            <a:r>
              <a:rPr kumimoji="1" lang="en-US" altLang="ja-JP" sz="850" kern="0" dirty="0">
                <a:solidFill>
                  <a:srgbClr val="000000"/>
                </a:solidFill>
                <a:latin typeface="+mn-ea"/>
              </a:rPr>
              <a:t>PPP</a:t>
            </a:r>
            <a:r>
              <a:rPr kumimoji="1" lang="ja-JP" altLang="en-US" sz="850" kern="0" dirty="0">
                <a:solidFill>
                  <a:srgbClr val="000000"/>
                </a:solidFill>
                <a:latin typeface="+mn-ea"/>
              </a:rPr>
              <a:t>ガイドライン第</a:t>
            </a:r>
            <a:r>
              <a:rPr kumimoji="1" lang="en-US" altLang="ja-JP" sz="850" kern="0" dirty="0">
                <a:solidFill>
                  <a:srgbClr val="000000"/>
                </a:solidFill>
                <a:latin typeface="+mn-ea"/>
              </a:rPr>
              <a:t>2.0</a:t>
            </a:r>
            <a:r>
              <a:rPr kumimoji="1" lang="ja-JP" altLang="en-US" sz="850" kern="0" dirty="0">
                <a:solidFill>
                  <a:srgbClr val="000000"/>
                </a:solidFill>
                <a:latin typeface="+mn-ea"/>
              </a:rPr>
              <a:t>版</a:t>
            </a:r>
            <a:endParaRPr lang="en-US" altLang="ja-JP" sz="850" dirty="0">
              <a:latin typeface="+mn-ea"/>
            </a:endParaRPr>
          </a:p>
          <a:p>
            <a:pPr marR="0" lvl="0" defTabSz="914400" eaLnBrk="1" fontAlgn="auto" latinLnBrk="0" hangingPunct="1">
              <a:lnSpc>
                <a:spcPct val="150000"/>
              </a:lnSpc>
              <a:spcBef>
                <a:spcPts val="0"/>
              </a:spcBef>
              <a:buClr>
                <a:schemeClr val="accent1"/>
              </a:buClr>
              <a:buSzPct val="80000"/>
              <a:tabLst/>
              <a:defRPr/>
            </a:pPr>
            <a:r>
              <a:rPr kumimoji="1" lang="ja-JP" altLang="en-US" sz="850" kern="0" dirty="0">
                <a:solidFill>
                  <a:srgbClr val="000000"/>
                </a:solidFill>
                <a:latin typeface="+mn-ea"/>
              </a:rPr>
              <a:t>下水道分野におけるウォーター</a:t>
            </a:r>
            <a:r>
              <a:rPr kumimoji="1" lang="en-US" altLang="ja-JP" sz="850" kern="0" dirty="0">
                <a:solidFill>
                  <a:srgbClr val="000000"/>
                </a:solidFill>
                <a:latin typeface="+mn-ea"/>
              </a:rPr>
              <a:t>PPP</a:t>
            </a:r>
            <a:r>
              <a:rPr kumimoji="1" lang="ja-JP" altLang="en-US" sz="850" kern="0" dirty="0">
                <a:solidFill>
                  <a:srgbClr val="000000"/>
                </a:solidFill>
                <a:latin typeface="+mn-ea"/>
              </a:rPr>
              <a:t>（主に管理・更新一体マネジメント方式）に関する</a:t>
            </a:r>
            <a:r>
              <a:rPr kumimoji="1" lang="en-US" altLang="ja-JP" sz="850" kern="0" dirty="0">
                <a:solidFill>
                  <a:srgbClr val="000000"/>
                </a:solidFill>
                <a:latin typeface="+mn-ea"/>
              </a:rPr>
              <a:t>Q&amp;A</a:t>
            </a:r>
          </a:p>
          <a:p>
            <a:pPr marR="0" lvl="0" defTabSz="914400" eaLnBrk="1" fontAlgn="auto" latinLnBrk="0" hangingPunct="1">
              <a:lnSpc>
                <a:spcPct val="150000"/>
              </a:lnSpc>
              <a:spcBef>
                <a:spcPts val="0"/>
              </a:spcBef>
              <a:spcAft>
                <a:spcPts val="1200"/>
              </a:spcAft>
              <a:buClr>
                <a:schemeClr val="accent1"/>
              </a:buClr>
              <a:buSzPct val="80000"/>
              <a:tabLst/>
              <a:defRPr/>
            </a:pPr>
            <a:r>
              <a:rPr lang="en-US" altLang="ja-JP" sz="800" dirty="0">
                <a:latin typeface="+mn-ea"/>
              </a:rPr>
              <a:t>		                URL</a:t>
            </a:r>
            <a:r>
              <a:rPr lang="ja-JP" altLang="en-US" sz="800" dirty="0">
                <a:latin typeface="+mn-ea"/>
              </a:rPr>
              <a:t>が古くなってリンクが切れた場合は</a:t>
            </a:r>
            <a:endParaRPr kumimoji="1" lang="en-US" altLang="ja-JP" sz="850" kern="0" dirty="0">
              <a:latin typeface="+mn-ea"/>
            </a:endParaRPr>
          </a:p>
        </p:txBody>
      </p:sp>
      <p:sp>
        <p:nvSpPr>
          <p:cNvPr id="25" name="正方形/長方形 24">
            <a:extLst>
              <a:ext uri="{FF2B5EF4-FFF2-40B4-BE49-F238E27FC236}">
                <a16:creationId xmlns:a16="http://schemas.microsoft.com/office/drawing/2014/main" id="{FD69ED71-1333-1043-6313-C3B05FED6377}"/>
              </a:ext>
            </a:extLst>
          </p:cNvPr>
          <p:cNvSpPr/>
          <p:nvPr/>
        </p:nvSpPr>
        <p:spPr>
          <a:xfrm>
            <a:off x="784074" y="8294067"/>
            <a:ext cx="5024121" cy="403114"/>
          </a:xfrm>
          <a:prstGeom prst="rect">
            <a:avLst/>
          </a:prstGeom>
          <a:noFill/>
          <a:ln w="12700" cap="flat" cmpd="sng" algn="ctr">
            <a:noFill/>
            <a:prstDash val="solid"/>
            <a:miter lim="800000"/>
          </a:ln>
          <a:effectLst/>
        </p:spPr>
        <p:txBody>
          <a:bodyPr lIns="54000" tIns="54000" rIns="54000" bIns="54000" rtlCol="0" anchor="t"/>
          <a:lstStyle/>
          <a:p>
            <a:pPr marR="0" lvl="0" defTabSz="914400" eaLnBrk="1" fontAlgn="auto" latinLnBrk="0" hangingPunct="1">
              <a:lnSpc>
                <a:spcPct val="150000"/>
              </a:lnSpc>
              <a:spcBef>
                <a:spcPts val="0"/>
              </a:spcBef>
              <a:spcAft>
                <a:spcPts val="300"/>
              </a:spcAft>
              <a:buClr>
                <a:schemeClr val="accent1"/>
              </a:buClr>
              <a:buSzPct val="80000"/>
              <a:tabLst/>
              <a:defRPr/>
            </a:pPr>
            <a:r>
              <a:rPr kumimoji="1" lang="ja-JP" altLang="en-US" sz="850" kern="0" dirty="0">
                <a:solidFill>
                  <a:srgbClr val="000000"/>
                </a:solidFill>
                <a:latin typeface="+mn-ea"/>
              </a:rPr>
              <a:t>下水道事業における</a:t>
            </a:r>
            <a:r>
              <a:rPr kumimoji="1" lang="en-US" altLang="ja-JP" sz="850" kern="0" dirty="0">
                <a:solidFill>
                  <a:srgbClr val="000000"/>
                </a:solidFill>
                <a:latin typeface="+mn-ea"/>
              </a:rPr>
              <a:t>PPP/PFI</a:t>
            </a:r>
            <a:r>
              <a:rPr kumimoji="1" lang="ja-JP" altLang="en-US" sz="850" kern="0" dirty="0">
                <a:solidFill>
                  <a:srgbClr val="000000"/>
                </a:solidFill>
                <a:latin typeface="+mn-ea"/>
              </a:rPr>
              <a:t>手法選択のためのガイドライン（</a:t>
            </a:r>
            <a:r>
              <a:rPr kumimoji="1" lang="en-US" altLang="ja-JP" sz="850" kern="0" dirty="0">
                <a:solidFill>
                  <a:srgbClr val="000000"/>
                </a:solidFill>
                <a:latin typeface="+mn-ea"/>
              </a:rPr>
              <a:t>PPP/PFI</a:t>
            </a:r>
            <a:r>
              <a:rPr kumimoji="1" lang="ja-JP" altLang="en-US" sz="850" kern="0" dirty="0">
                <a:solidFill>
                  <a:srgbClr val="000000"/>
                </a:solidFill>
                <a:latin typeface="+mn-ea"/>
              </a:rPr>
              <a:t>手法選択</a:t>
            </a:r>
            <a:r>
              <a:rPr kumimoji="1" lang="en-US" altLang="ja-JP" sz="850" kern="0" dirty="0">
                <a:solidFill>
                  <a:srgbClr val="000000"/>
                </a:solidFill>
                <a:latin typeface="+mn-ea"/>
              </a:rPr>
              <a:t>GL</a:t>
            </a:r>
            <a:r>
              <a:rPr kumimoji="1" lang="ja-JP" altLang="en-US" sz="850" kern="0" dirty="0">
                <a:solidFill>
                  <a:srgbClr val="000000"/>
                </a:solidFill>
                <a:latin typeface="+mn-ea"/>
              </a:rPr>
              <a:t>、</a:t>
            </a:r>
            <a:r>
              <a:rPr kumimoji="1" lang="en-US" altLang="ja-JP" sz="850" kern="0" dirty="0">
                <a:solidFill>
                  <a:srgbClr val="000000"/>
                </a:solidFill>
                <a:latin typeface="+mn-ea"/>
              </a:rPr>
              <a:t>R5.3</a:t>
            </a:r>
            <a:r>
              <a:rPr kumimoji="1" lang="ja-JP" altLang="en-US" sz="850" kern="0" dirty="0">
                <a:solidFill>
                  <a:srgbClr val="000000"/>
                </a:solidFill>
                <a:latin typeface="+mn-ea"/>
              </a:rPr>
              <a:t>）</a:t>
            </a:r>
            <a:br>
              <a:rPr kumimoji="1" lang="en-US" altLang="ja-JP" sz="850" kern="0" dirty="0">
                <a:solidFill>
                  <a:srgbClr val="000000"/>
                </a:solidFill>
                <a:latin typeface="+mn-ea"/>
              </a:rPr>
            </a:br>
            <a:r>
              <a:rPr kumimoji="1" lang="ja-JP" altLang="en-US" sz="800" kern="0" dirty="0">
                <a:latin typeface="+mn-ea"/>
              </a:rPr>
              <a:t>説明資料にウォーター</a:t>
            </a:r>
            <a:r>
              <a:rPr kumimoji="1" lang="en-US" altLang="ja-JP" sz="800" kern="0" dirty="0">
                <a:latin typeface="+mn-ea"/>
              </a:rPr>
              <a:t>PPP</a:t>
            </a:r>
            <a:r>
              <a:rPr kumimoji="1" lang="ja-JP" altLang="en-US" sz="800" kern="0" dirty="0">
                <a:latin typeface="+mn-ea"/>
              </a:rPr>
              <a:t>の要素を追加（</a:t>
            </a:r>
            <a:r>
              <a:rPr kumimoji="1" lang="en-US" altLang="ja-JP" sz="800" kern="0" dirty="0">
                <a:latin typeface="+mn-ea"/>
              </a:rPr>
              <a:t>R5.6</a:t>
            </a:r>
            <a:r>
              <a:rPr kumimoji="1" lang="ja-JP" altLang="en-US" sz="800" kern="0" dirty="0">
                <a:latin typeface="+mn-ea"/>
              </a:rPr>
              <a:t>）</a:t>
            </a:r>
            <a:endParaRPr kumimoji="1" lang="en-US" altLang="ja-JP" sz="850" kern="0" dirty="0">
              <a:latin typeface="+mn-ea"/>
            </a:endParaRPr>
          </a:p>
        </p:txBody>
      </p:sp>
      <p:sp>
        <p:nvSpPr>
          <p:cNvPr id="26" name="正方形/長方形 25">
            <a:extLst>
              <a:ext uri="{FF2B5EF4-FFF2-40B4-BE49-F238E27FC236}">
                <a16:creationId xmlns:a16="http://schemas.microsoft.com/office/drawing/2014/main" id="{8090819B-42EA-555D-6AF5-77484782A9A7}"/>
              </a:ext>
            </a:extLst>
          </p:cNvPr>
          <p:cNvSpPr/>
          <p:nvPr/>
        </p:nvSpPr>
        <p:spPr>
          <a:xfrm>
            <a:off x="3575051" y="4214276"/>
            <a:ext cx="2698749" cy="773258"/>
          </a:xfrm>
          <a:prstGeom prst="rect">
            <a:avLst/>
          </a:prstGeom>
          <a:noFill/>
          <a:ln w="12700" cap="flat" cmpd="sng" algn="ctr">
            <a:noFill/>
            <a:prstDash val="solid"/>
            <a:miter lim="800000"/>
          </a:ln>
          <a:effectLst/>
        </p:spPr>
        <p:txBody>
          <a:bodyPr lIns="0" tIns="0" rIns="0" bIns="0" numCol="1" spcCol="360000" rtlCol="0" anchor="t"/>
          <a:lstStyle/>
          <a:p>
            <a:pPr marL="144000" marR="0" lvl="0" indent="-144000" algn="just" defTabSz="914400" eaLnBrk="1" fontAlgn="auto" latinLnBrk="0" hangingPunct="1">
              <a:lnSpc>
                <a:spcPct val="110000"/>
              </a:lnSpc>
              <a:spcBef>
                <a:spcPts val="0"/>
              </a:spcBef>
              <a:spcAft>
                <a:spcPts val="600"/>
              </a:spcAft>
              <a:buClr>
                <a:schemeClr val="accent1"/>
              </a:buClr>
              <a:buSzPct val="80000"/>
              <a:buFont typeface="Wingdings" panose="05000000000000000000" pitchFamily="2" charset="2"/>
              <a:buChar char="n"/>
              <a:tabLst/>
              <a:defRPr/>
            </a:pPr>
            <a:r>
              <a:rPr kumimoji="1" lang="ja-JP" altLang="en-US" sz="850" kern="0" dirty="0">
                <a:solidFill>
                  <a:srgbClr val="000000"/>
                </a:solidFill>
                <a:latin typeface="+mn-ea"/>
              </a:rPr>
              <a:t>ウォーター</a:t>
            </a:r>
            <a:r>
              <a:rPr kumimoji="1" lang="en-US" altLang="ja-JP" sz="850" kern="0" dirty="0">
                <a:solidFill>
                  <a:srgbClr val="000000"/>
                </a:solidFill>
                <a:latin typeface="+mn-ea"/>
              </a:rPr>
              <a:t>PPP</a:t>
            </a:r>
            <a:r>
              <a:rPr kumimoji="1" lang="ja-JP" altLang="en-US" sz="850" kern="0" dirty="0">
                <a:solidFill>
                  <a:srgbClr val="000000"/>
                </a:solidFill>
                <a:latin typeface="+mn-ea"/>
              </a:rPr>
              <a:t>等、先進的な</a:t>
            </a:r>
            <a:r>
              <a:rPr kumimoji="1" lang="en-US" altLang="ja-JP" sz="850" kern="0" dirty="0">
                <a:solidFill>
                  <a:srgbClr val="000000"/>
                </a:solidFill>
                <a:latin typeface="+mn-ea"/>
              </a:rPr>
              <a:t>PPP/PFI</a:t>
            </a:r>
            <a:r>
              <a:rPr kumimoji="1" lang="ja-JP" altLang="en-US" sz="850" kern="0" dirty="0">
                <a:solidFill>
                  <a:srgbClr val="000000"/>
                </a:solidFill>
                <a:latin typeface="+mn-ea"/>
              </a:rPr>
              <a:t>導入を検討する地方公共団体に対して、国が委託する専門家（コンサルタント等）を通じて課題整理やスキーム検討、効果分析等の具体的な</a:t>
            </a:r>
            <a:r>
              <a:rPr kumimoji="1" lang="en-US" altLang="ja-JP" sz="850" kern="0" dirty="0">
                <a:solidFill>
                  <a:srgbClr val="000000"/>
                </a:solidFill>
                <a:latin typeface="+mn-ea"/>
              </a:rPr>
              <a:t>PPP/PFI</a:t>
            </a:r>
            <a:r>
              <a:rPr kumimoji="1" lang="ja-JP" altLang="en-US" sz="850" kern="0" dirty="0">
                <a:solidFill>
                  <a:srgbClr val="000000"/>
                </a:solidFill>
                <a:latin typeface="+mn-ea"/>
              </a:rPr>
              <a:t>導入プロセスを支援。</a:t>
            </a:r>
            <a:r>
              <a:rPr kumimoji="1" lang="en-US" altLang="ja-JP" sz="850" kern="0" dirty="0">
                <a:solidFill>
                  <a:srgbClr val="000000"/>
                </a:solidFill>
                <a:latin typeface="+mn-ea"/>
              </a:rPr>
              <a:t>2024</a:t>
            </a:r>
            <a:r>
              <a:rPr kumimoji="1" lang="ja-JP" altLang="en-US" sz="850" kern="0" dirty="0">
                <a:solidFill>
                  <a:srgbClr val="000000"/>
                </a:solidFill>
                <a:latin typeface="+mn-ea"/>
              </a:rPr>
              <a:t>年度は、</a:t>
            </a:r>
            <a:r>
              <a:rPr kumimoji="1" lang="en-US" altLang="ja-JP" sz="850" kern="0" dirty="0">
                <a:solidFill>
                  <a:srgbClr val="000000"/>
                </a:solidFill>
                <a:latin typeface="+mn-ea"/>
              </a:rPr>
              <a:t>20</a:t>
            </a:r>
            <a:r>
              <a:rPr kumimoji="1" lang="ja-JP" altLang="en-US" sz="850" kern="0" dirty="0">
                <a:solidFill>
                  <a:srgbClr val="000000"/>
                </a:solidFill>
                <a:latin typeface="+mn-ea"/>
              </a:rPr>
              <a:t>の地方公共団体に対して支援が行われた。</a:t>
            </a:r>
            <a:endParaRPr kumimoji="1" lang="en-US" altLang="ja-JP" sz="850" kern="0" dirty="0">
              <a:solidFill>
                <a:srgbClr val="000000"/>
              </a:solidFill>
              <a:latin typeface="+mn-ea"/>
            </a:endParaRPr>
          </a:p>
        </p:txBody>
      </p:sp>
      <p:sp>
        <p:nvSpPr>
          <p:cNvPr id="33" name="正方形/長方形 32">
            <a:extLst>
              <a:ext uri="{FF2B5EF4-FFF2-40B4-BE49-F238E27FC236}">
                <a16:creationId xmlns:a16="http://schemas.microsoft.com/office/drawing/2014/main" id="{B51D889A-48D5-53E3-3438-7A6407882DDD}"/>
              </a:ext>
            </a:extLst>
          </p:cNvPr>
          <p:cNvSpPr/>
          <p:nvPr/>
        </p:nvSpPr>
        <p:spPr>
          <a:xfrm>
            <a:off x="616425" y="1415068"/>
            <a:ext cx="2668113" cy="645589"/>
          </a:xfrm>
          <a:prstGeom prst="rect">
            <a:avLst/>
          </a:prstGeom>
          <a:noFill/>
          <a:ln w="12700" cap="flat" cmpd="sng" algn="ctr">
            <a:noFill/>
            <a:prstDash val="solid"/>
            <a:miter lim="800000"/>
          </a:ln>
          <a:effectLst/>
        </p:spPr>
        <p:txBody>
          <a:bodyPr lIns="0" tIns="0" rIns="0" bIns="0" numCol="1" spcCol="360000" rtlCol="0" anchor="t"/>
          <a:lstStyle/>
          <a:p>
            <a:pPr marL="144000" marR="0" lvl="0" indent="-144000" algn="just" defTabSz="914400" eaLnBrk="1" fontAlgn="auto" latinLnBrk="0" hangingPunct="1">
              <a:lnSpc>
                <a:spcPct val="110000"/>
              </a:lnSpc>
              <a:spcBef>
                <a:spcPts val="0"/>
              </a:spcBef>
              <a:spcAft>
                <a:spcPts val="600"/>
              </a:spcAft>
              <a:buClr>
                <a:schemeClr val="accent1"/>
              </a:buClr>
              <a:buSzPct val="80000"/>
              <a:buFont typeface="Wingdings" panose="05000000000000000000" pitchFamily="2" charset="2"/>
              <a:buChar char="n"/>
              <a:tabLst/>
              <a:defRPr/>
            </a:pPr>
            <a:r>
              <a:rPr kumimoji="1" lang="ja-JP" altLang="en-US" sz="850" kern="0" dirty="0">
                <a:solidFill>
                  <a:srgbClr val="000000"/>
                </a:solidFill>
                <a:latin typeface="+mn-ea"/>
              </a:rPr>
              <a:t>ウォーター</a:t>
            </a:r>
            <a:r>
              <a:rPr kumimoji="1" lang="en-US" altLang="ja-JP" sz="850" kern="0" dirty="0">
                <a:solidFill>
                  <a:srgbClr val="000000"/>
                </a:solidFill>
                <a:latin typeface="+mn-ea"/>
              </a:rPr>
              <a:t>PPP</a:t>
            </a:r>
            <a:r>
              <a:rPr kumimoji="1" lang="ja-JP" altLang="en-US" sz="850" kern="0" dirty="0">
                <a:solidFill>
                  <a:srgbClr val="000000"/>
                </a:solidFill>
                <a:latin typeface="+mn-ea"/>
              </a:rPr>
              <a:t>を導入しようとする地方公共団体に対し、導入可能性調査（</a:t>
            </a:r>
            <a:r>
              <a:rPr kumimoji="1" lang="en-US" altLang="ja-JP" sz="850" kern="0" dirty="0">
                <a:solidFill>
                  <a:srgbClr val="000000"/>
                </a:solidFill>
                <a:latin typeface="+mn-ea"/>
              </a:rPr>
              <a:t>FS</a:t>
            </a:r>
            <a:r>
              <a:rPr kumimoji="1" lang="ja-JP" altLang="en-US" sz="850" kern="0" dirty="0">
                <a:solidFill>
                  <a:srgbClr val="000000"/>
                </a:solidFill>
                <a:latin typeface="+mn-ea"/>
              </a:rPr>
              <a:t>）、資産評価、実施方針・公募資料作成、事業者選定等について、国費による定額支援が行われている。</a:t>
            </a:r>
            <a:endParaRPr kumimoji="1" lang="en-US" altLang="ja-JP" sz="850" kern="0" dirty="0">
              <a:solidFill>
                <a:srgbClr val="000000"/>
              </a:solidFill>
              <a:latin typeface="+mn-ea"/>
            </a:endParaRPr>
          </a:p>
        </p:txBody>
      </p:sp>
      <p:sp>
        <p:nvSpPr>
          <p:cNvPr id="34" name="正方形/長方形 33">
            <a:extLst>
              <a:ext uri="{FF2B5EF4-FFF2-40B4-BE49-F238E27FC236}">
                <a16:creationId xmlns:a16="http://schemas.microsoft.com/office/drawing/2014/main" id="{21B39A4C-45BA-B1D8-A960-A6CB22FACE8A}"/>
              </a:ext>
            </a:extLst>
          </p:cNvPr>
          <p:cNvSpPr/>
          <p:nvPr/>
        </p:nvSpPr>
        <p:spPr>
          <a:xfrm>
            <a:off x="584201" y="4214276"/>
            <a:ext cx="2700338" cy="1058057"/>
          </a:xfrm>
          <a:prstGeom prst="rect">
            <a:avLst/>
          </a:prstGeom>
          <a:noFill/>
          <a:ln w="12700" cap="flat" cmpd="sng" algn="ctr">
            <a:noFill/>
            <a:prstDash val="solid"/>
            <a:miter lim="800000"/>
          </a:ln>
          <a:effectLst/>
        </p:spPr>
        <p:txBody>
          <a:bodyPr lIns="0" tIns="0" rIns="0" bIns="0" numCol="1" spcCol="360000" rtlCol="0" anchor="t"/>
          <a:lstStyle/>
          <a:p>
            <a:pPr marL="144000" indent="-144000" algn="just" defTabSz="914400">
              <a:lnSpc>
                <a:spcPct val="110000"/>
              </a:lnSpc>
              <a:spcAft>
                <a:spcPts val="600"/>
              </a:spcAft>
              <a:buClr>
                <a:schemeClr val="accent1"/>
              </a:buClr>
              <a:buSzPct val="80000"/>
              <a:buFont typeface="Wingdings" panose="05000000000000000000" pitchFamily="2" charset="2"/>
              <a:buChar char="n"/>
              <a:defRPr/>
            </a:pPr>
            <a:r>
              <a:rPr kumimoji="1" lang="ja-JP" altLang="en-US" sz="850" kern="0" dirty="0">
                <a:solidFill>
                  <a:srgbClr val="000000"/>
                </a:solidFill>
                <a:latin typeface="+mn-ea"/>
              </a:rPr>
              <a:t>コンセッション方式内の改築・更新等整備費用については、令和</a:t>
            </a:r>
            <a:r>
              <a:rPr kumimoji="1" lang="en-US" altLang="ja-JP" sz="850" kern="0" dirty="0">
                <a:solidFill>
                  <a:srgbClr val="000000"/>
                </a:solidFill>
                <a:latin typeface="+mn-ea"/>
              </a:rPr>
              <a:t>5</a:t>
            </a:r>
            <a:r>
              <a:rPr kumimoji="1" lang="ja-JP" altLang="en-US" sz="850" kern="0" dirty="0">
                <a:solidFill>
                  <a:srgbClr val="000000"/>
                </a:solidFill>
                <a:latin typeface="+mn-ea"/>
              </a:rPr>
              <a:t>年度から国費支援の重点配分の対象となっている。</a:t>
            </a:r>
            <a:endParaRPr kumimoji="1" lang="en-US" altLang="ja-JP" sz="850" kern="0" dirty="0">
              <a:solidFill>
                <a:srgbClr val="000000"/>
              </a:solidFill>
              <a:latin typeface="+mn-ea"/>
            </a:endParaRPr>
          </a:p>
          <a:p>
            <a:pPr marL="144000" marR="0" lvl="0" indent="-144000" algn="just" defTabSz="914400" eaLnBrk="1" fontAlgn="auto" latinLnBrk="0" hangingPunct="1">
              <a:lnSpc>
                <a:spcPct val="110000"/>
              </a:lnSpc>
              <a:spcBef>
                <a:spcPts val="0"/>
              </a:spcBef>
              <a:spcAft>
                <a:spcPts val="600"/>
              </a:spcAft>
              <a:buClr>
                <a:schemeClr val="accent1"/>
              </a:buClr>
              <a:buSzPct val="80000"/>
              <a:buFont typeface="Wingdings" panose="05000000000000000000" pitchFamily="2" charset="2"/>
              <a:buChar char="n"/>
              <a:tabLst/>
              <a:defRPr/>
            </a:pPr>
            <a:r>
              <a:rPr kumimoji="1" lang="ja-JP" altLang="en-US" sz="850" kern="0" dirty="0">
                <a:solidFill>
                  <a:srgbClr val="000000"/>
                </a:solidFill>
                <a:latin typeface="+mn-ea"/>
              </a:rPr>
              <a:t>上下水道一体のウォーター</a:t>
            </a:r>
            <a:r>
              <a:rPr kumimoji="1" lang="en-US" altLang="ja-JP" sz="850" kern="0" dirty="0">
                <a:solidFill>
                  <a:srgbClr val="000000"/>
                </a:solidFill>
                <a:latin typeface="+mn-ea"/>
              </a:rPr>
              <a:t>PPP</a:t>
            </a:r>
            <a:r>
              <a:rPr kumimoji="1" lang="ja-JP" altLang="en-US" sz="850" kern="0" dirty="0">
                <a:solidFill>
                  <a:srgbClr val="000000"/>
                </a:solidFill>
                <a:latin typeface="+mn-ea"/>
              </a:rPr>
              <a:t>内の改築・更新等整備費用については、令和</a:t>
            </a:r>
            <a:r>
              <a:rPr kumimoji="1" lang="en-US" altLang="ja-JP" sz="850" kern="0" dirty="0">
                <a:solidFill>
                  <a:srgbClr val="000000"/>
                </a:solidFill>
                <a:latin typeface="+mn-ea"/>
              </a:rPr>
              <a:t>6</a:t>
            </a:r>
            <a:r>
              <a:rPr kumimoji="1" lang="ja-JP" altLang="en-US" sz="850" kern="0" dirty="0">
                <a:solidFill>
                  <a:srgbClr val="000000"/>
                </a:solidFill>
                <a:latin typeface="+mn-ea"/>
              </a:rPr>
              <a:t>年度から国費支援の重点配分の対象となっている。</a:t>
            </a:r>
            <a:endParaRPr kumimoji="1" lang="en-US" altLang="ja-JP" sz="850" kern="0" dirty="0">
              <a:solidFill>
                <a:srgbClr val="000000"/>
              </a:solidFill>
              <a:latin typeface="+mn-ea"/>
            </a:endParaRPr>
          </a:p>
        </p:txBody>
      </p:sp>
      <p:sp>
        <p:nvSpPr>
          <p:cNvPr id="35" name="テキスト ボックス 34">
            <a:extLst>
              <a:ext uri="{FF2B5EF4-FFF2-40B4-BE49-F238E27FC236}">
                <a16:creationId xmlns:a16="http://schemas.microsoft.com/office/drawing/2014/main" id="{51C74975-D104-58D0-72BA-46977746B02F}"/>
              </a:ext>
            </a:extLst>
          </p:cNvPr>
          <p:cNvSpPr txBox="1"/>
          <p:nvPr/>
        </p:nvSpPr>
        <p:spPr>
          <a:xfrm>
            <a:off x="755499" y="632627"/>
            <a:ext cx="5518301" cy="292388"/>
          </a:xfrm>
          <a:prstGeom prst="rect">
            <a:avLst/>
          </a:prstGeom>
          <a:noFill/>
        </p:spPr>
        <p:txBody>
          <a:bodyPr wrap="square" rIns="0">
            <a:spAutoFit/>
          </a:bodyPr>
          <a:lstStyle/>
          <a:p>
            <a:r>
              <a:rPr lang="ja-JP" altLang="en-US" sz="1300" b="1" spc="40" dirty="0">
                <a:solidFill>
                  <a:schemeClr val="accent1"/>
                </a:solidFill>
                <a:latin typeface="+mn-ea"/>
              </a:rPr>
              <a:t>ウォーター</a:t>
            </a:r>
            <a:r>
              <a:rPr lang="en-US" altLang="ja-JP" sz="1300" b="1" spc="40" dirty="0">
                <a:solidFill>
                  <a:schemeClr val="accent1"/>
                </a:solidFill>
                <a:latin typeface="+mn-ea"/>
              </a:rPr>
              <a:t>PPP</a:t>
            </a:r>
            <a:r>
              <a:rPr lang="ja-JP" altLang="en-US" sz="1300" b="1" spc="40" dirty="0">
                <a:solidFill>
                  <a:schemeClr val="accent1"/>
                </a:solidFill>
                <a:latin typeface="+mn-ea"/>
              </a:rPr>
              <a:t>の促進に向けて、国が実施している地方公共団体への支援</a:t>
            </a:r>
          </a:p>
        </p:txBody>
      </p:sp>
      <p:grpSp>
        <p:nvGrpSpPr>
          <p:cNvPr id="36" name="グループ化 35">
            <a:extLst>
              <a:ext uri="{FF2B5EF4-FFF2-40B4-BE49-F238E27FC236}">
                <a16:creationId xmlns:a16="http://schemas.microsoft.com/office/drawing/2014/main" id="{78D41D26-C85A-E103-CDE5-890101CA2898}"/>
              </a:ext>
            </a:extLst>
          </p:cNvPr>
          <p:cNvGrpSpPr/>
          <p:nvPr/>
        </p:nvGrpSpPr>
        <p:grpSpPr>
          <a:xfrm>
            <a:off x="587096" y="595035"/>
            <a:ext cx="196978" cy="307777"/>
            <a:chOff x="588684" y="1892105"/>
            <a:chExt cx="196978" cy="307777"/>
          </a:xfrm>
        </p:grpSpPr>
        <p:pic>
          <p:nvPicPr>
            <p:cNvPr id="37" name="グラフィックス 36">
              <a:extLst>
                <a:ext uri="{FF2B5EF4-FFF2-40B4-BE49-F238E27FC236}">
                  <a16:creationId xmlns:a16="http://schemas.microsoft.com/office/drawing/2014/main" id="{9D66EE1F-2BBD-192E-1544-FE4170F8DB5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8684" y="1892105"/>
              <a:ext cx="196978" cy="307777"/>
            </a:xfrm>
            <a:prstGeom prst="rect">
              <a:avLst/>
            </a:prstGeom>
          </p:spPr>
        </p:pic>
        <p:sp>
          <p:nvSpPr>
            <p:cNvPr id="38" name="テキスト ボックス 37">
              <a:extLst>
                <a:ext uri="{FF2B5EF4-FFF2-40B4-BE49-F238E27FC236}">
                  <a16:creationId xmlns:a16="http://schemas.microsoft.com/office/drawing/2014/main" id="{D56D8441-EAD9-C87D-C3E5-C50E8E0E9CD9}"/>
                </a:ext>
              </a:extLst>
            </p:cNvPr>
            <p:cNvSpPr txBox="1"/>
            <p:nvPr/>
          </p:nvSpPr>
          <p:spPr>
            <a:xfrm>
              <a:off x="598431" y="1966303"/>
              <a:ext cx="177485" cy="200055"/>
            </a:xfrm>
            <a:prstGeom prst="rect">
              <a:avLst/>
            </a:prstGeom>
            <a:noFill/>
          </p:spPr>
          <p:txBody>
            <a:bodyPr wrap="square" tIns="0" bIns="0" rtlCol="0">
              <a:spAutoFit/>
            </a:bodyPr>
            <a:lstStyle/>
            <a:p>
              <a:pPr algn="ctr"/>
              <a:r>
                <a:rPr kumimoji="1" lang="en-US" altLang="ja-JP" sz="1300" b="1" dirty="0">
                  <a:solidFill>
                    <a:schemeClr val="bg1"/>
                  </a:solidFill>
                  <a:latin typeface="+mn-ea"/>
                </a:rPr>
                <a:t>7</a:t>
              </a:r>
              <a:endParaRPr kumimoji="1" lang="ja-JP" altLang="en-US" sz="1300" b="1" dirty="0">
                <a:solidFill>
                  <a:schemeClr val="bg1"/>
                </a:solidFill>
                <a:latin typeface="+mn-ea"/>
              </a:endParaRPr>
            </a:p>
          </p:txBody>
        </p:sp>
      </p:grpSp>
      <p:sp>
        <p:nvSpPr>
          <p:cNvPr id="39" name="テキスト ボックス 38">
            <a:extLst>
              <a:ext uri="{FF2B5EF4-FFF2-40B4-BE49-F238E27FC236}">
                <a16:creationId xmlns:a16="http://schemas.microsoft.com/office/drawing/2014/main" id="{F0F10EA4-2611-05D7-ECF3-F0AF118FA5C7}"/>
              </a:ext>
            </a:extLst>
          </p:cNvPr>
          <p:cNvSpPr txBox="1"/>
          <p:nvPr/>
        </p:nvSpPr>
        <p:spPr>
          <a:xfrm>
            <a:off x="755499" y="5844176"/>
            <a:ext cx="5518301" cy="292388"/>
          </a:xfrm>
          <a:prstGeom prst="rect">
            <a:avLst/>
          </a:prstGeom>
          <a:noFill/>
        </p:spPr>
        <p:txBody>
          <a:bodyPr wrap="square" rIns="0">
            <a:spAutoFit/>
          </a:bodyPr>
          <a:lstStyle/>
          <a:p>
            <a:r>
              <a:rPr lang="ja-JP" altLang="en-US" sz="1300" b="1" spc="40" dirty="0">
                <a:solidFill>
                  <a:schemeClr val="accent1"/>
                </a:solidFill>
                <a:latin typeface="+mn-ea"/>
              </a:rPr>
              <a:t>ウォーター</a:t>
            </a:r>
            <a:r>
              <a:rPr lang="en-US" altLang="ja-JP" sz="1300" b="1" spc="40" dirty="0">
                <a:solidFill>
                  <a:schemeClr val="accent1"/>
                </a:solidFill>
                <a:latin typeface="+mn-ea"/>
              </a:rPr>
              <a:t>PPP</a:t>
            </a:r>
            <a:r>
              <a:rPr lang="ja-JP" altLang="en-US" sz="1300" b="1" spc="40" dirty="0">
                <a:solidFill>
                  <a:schemeClr val="accent1"/>
                </a:solidFill>
                <a:latin typeface="+mn-ea"/>
              </a:rPr>
              <a:t>の導入検討を進める際の参考資料</a:t>
            </a:r>
          </a:p>
        </p:txBody>
      </p:sp>
      <p:grpSp>
        <p:nvGrpSpPr>
          <p:cNvPr id="40" name="グループ化 39">
            <a:extLst>
              <a:ext uri="{FF2B5EF4-FFF2-40B4-BE49-F238E27FC236}">
                <a16:creationId xmlns:a16="http://schemas.microsoft.com/office/drawing/2014/main" id="{7E4BBB80-9C01-055C-FF4B-2638DD5355DF}"/>
              </a:ext>
            </a:extLst>
          </p:cNvPr>
          <p:cNvGrpSpPr/>
          <p:nvPr/>
        </p:nvGrpSpPr>
        <p:grpSpPr>
          <a:xfrm>
            <a:off x="587096" y="5806584"/>
            <a:ext cx="196978" cy="307777"/>
            <a:chOff x="588684" y="1892105"/>
            <a:chExt cx="196978" cy="307777"/>
          </a:xfrm>
        </p:grpSpPr>
        <p:pic>
          <p:nvPicPr>
            <p:cNvPr id="42" name="グラフィックス 41">
              <a:extLst>
                <a:ext uri="{FF2B5EF4-FFF2-40B4-BE49-F238E27FC236}">
                  <a16:creationId xmlns:a16="http://schemas.microsoft.com/office/drawing/2014/main" id="{1D9FF51A-1C65-50A3-9BE6-3209892EB92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8684" y="1892105"/>
              <a:ext cx="196978" cy="307777"/>
            </a:xfrm>
            <a:prstGeom prst="rect">
              <a:avLst/>
            </a:prstGeom>
          </p:spPr>
        </p:pic>
        <p:sp>
          <p:nvSpPr>
            <p:cNvPr id="43" name="テキスト ボックス 42">
              <a:extLst>
                <a:ext uri="{FF2B5EF4-FFF2-40B4-BE49-F238E27FC236}">
                  <a16:creationId xmlns:a16="http://schemas.microsoft.com/office/drawing/2014/main" id="{0B8017A2-461F-70D7-3537-81F010E3F235}"/>
                </a:ext>
              </a:extLst>
            </p:cNvPr>
            <p:cNvSpPr txBox="1"/>
            <p:nvPr/>
          </p:nvSpPr>
          <p:spPr>
            <a:xfrm>
              <a:off x="598431" y="1966303"/>
              <a:ext cx="177485" cy="200055"/>
            </a:xfrm>
            <a:prstGeom prst="rect">
              <a:avLst/>
            </a:prstGeom>
            <a:noFill/>
          </p:spPr>
          <p:txBody>
            <a:bodyPr wrap="square" tIns="0" bIns="0" rtlCol="0">
              <a:spAutoFit/>
            </a:bodyPr>
            <a:lstStyle/>
            <a:p>
              <a:pPr algn="ctr"/>
              <a:r>
                <a:rPr kumimoji="1" lang="en-US" altLang="ja-JP" sz="1300" b="1" dirty="0">
                  <a:solidFill>
                    <a:schemeClr val="bg1"/>
                  </a:solidFill>
                  <a:latin typeface="+mn-ea"/>
                </a:rPr>
                <a:t>8</a:t>
              </a:r>
              <a:endParaRPr kumimoji="1" lang="ja-JP" altLang="en-US" sz="1300" b="1" dirty="0">
                <a:solidFill>
                  <a:schemeClr val="bg1"/>
                </a:solidFill>
                <a:latin typeface="+mn-ea"/>
              </a:endParaRPr>
            </a:p>
          </p:txBody>
        </p:sp>
      </p:grpSp>
      <p:sp>
        <p:nvSpPr>
          <p:cNvPr id="44" name="テキスト ボックス 43">
            <a:extLst>
              <a:ext uri="{FF2B5EF4-FFF2-40B4-BE49-F238E27FC236}">
                <a16:creationId xmlns:a16="http://schemas.microsoft.com/office/drawing/2014/main" id="{4E2F5595-20D7-FA6F-6988-2385518B98F9}"/>
              </a:ext>
            </a:extLst>
          </p:cNvPr>
          <p:cNvSpPr txBox="1"/>
          <p:nvPr/>
        </p:nvSpPr>
        <p:spPr>
          <a:xfrm>
            <a:off x="784074" y="6275738"/>
            <a:ext cx="1391650" cy="230832"/>
          </a:xfrm>
          <a:prstGeom prst="rect">
            <a:avLst/>
          </a:prstGeom>
          <a:noFill/>
        </p:spPr>
        <p:txBody>
          <a:bodyPr wrap="square" lIns="36000" rIns="36000">
            <a:spAutoFit/>
          </a:bodyPr>
          <a:lstStyle/>
          <a:p>
            <a:r>
              <a:rPr kumimoji="1" lang="ja-JP" altLang="en-US" sz="900" b="1" i="0" u="none" strike="noStrike" kern="0" cap="none" spc="0" normalizeH="0" baseline="0" noProof="0" dirty="0">
                <a:ln>
                  <a:noFill/>
                </a:ln>
                <a:solidFill>
                  <a:schemeClr val="accent3"/>
                </a:solidFill>
                <a:effectLst/>
                <a:uLnTx/>
                <a:uFillTx/>
                <a:latin typeface="+mn-ea"/>
                <a:cs typeface="+mn-cs"/>
              </a:rPr>
              <a:t>ガイドライン等について</a:t>
            </a:r>
            <a:endParaRPr lang="ja-JP" altLang="en-US" b="1" dirty="0">
              <a:solidFill>
                <a:schemeClr val="accent3"/>
              </a:solidFill>
              <a:latin typeface="+mn-ea"/>
            </a:endParaRPr>
          </a:p>
        </p:txBody>
      </p:sp>
      <p:sp>
        <p:nvSpPr>
          <p:cNvPr id="45" name="四角形: 角を丸くする 44">
            <a:hlinkClick r:id="rId7"/>
            <a:extLst>
              <a:ext uri="{FF2B5EF4-FFF2-40B4-BE49-F238E27FC236}">
                <a16:creationId xmlns:a16="http://schemas.microsoft.com/office/drawing/2014/main" id="{B95C62C4-924C-B3F4-D277-C338701F0635}"/>
              </a:ext>
            </a:extLst>
          </p:cNvPr>
          <p:cNvSpPr/>
          <p:nvPr/>
        </p:nvSpPr>
        <p:spPr>
          <a:xfrm>
            <a:off x="2776266" y="6617868"/>
            <a:ext cx="425506" cy="113339"/>
          </a:xfrm>
          <a:prstGeom prst="roundRect">
            <a:avLst>
              <a:gd name="adj" fmla="val 23111"/>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a:latin typeface="+mn-ea"/>
              </a:rPr>
              <a:t>LINK</a:t>
            </a:r>
          </a:p>
        </p:txBody>
      </p:sp>
      <p:cxnSp>
        <p:nvCxnSpPr>
          <p:cNvPr id="57" name="直線コネクタ 56">
            <a:extLst>
              <a:ext uri="{FF2B5EF4-FFF2-40B4-BE49-F238E27FC236}">
                <a16:creationId xmlns:a16="http://schemas.microsoft.com/office/drawing/2014/main" id="{AB5E4F6E-D963-9A29-DEED-912E11E32928}"/>
              </a:ext>
            </a:extLst>
          </p:cNvPr>
          <p:cNvCxnSpPr>
            <a:cxnSpLocks/>
          </p:cNvCxnSpPr>
          <p:nvPr/>
        </p:nvCxnSpPr>
        <p:spPr>
          <a:xfrm>
            <a:off x="784074" y="6506570"/>
            <a:ext cx="5299598"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61" name="テキスト ボックス 60">
            <a:extLst>
              <a:ext uri="{FF2B5EF4-FFF2-40B4-BE49-F238E27FC236}">
                <a16:creationId xmlns:a16="http://schemas.microsoft.com/office/drawing/2014/main" id="{919E4704-3198-9304-6FD4-2FAA4491C95F}"/>
              </a:ext>
            </a:extLst>
          </p:cNvPr>
          <p:cNvSpPr txBox="1"/>
          <p:nvPr/>
        </p:nvSpPr>
        <p:spPr>
          <a:xfrm>
            <a:off x="784074" y="7473939"/>
            <a:ext cx="1995805" cy="230832"/>
          </a:xfrm>
          <a:prstGeom prst="rect">
            <a:avLst/>
          </a:prstGeom>
          <a:noFill/>
        </p:spPr>
        <p:txBody>
          <a:bodyPr wrap="square" lIns="36000" rIns="36000">
            <a:spAutoFit/>
          </a:bodyPr>
          <a:lstStyle/>
          <a:p>
            <a:r>
              <a:rPr kumimoji="1" lang="en-US" altLang="ja-JP" sz="900" b="1" i="0" u="none" strike="noStrike" kern="0" cap="none" spc="0" normalizeH="0" baseline="0" noProof="0" dirty="0">
                <a:ln>
                  <a:noFill/>
                </a:ln>
                <a:solidFill>
                  <a:schemeClr val="accent3"/>
                </a:solidFill>
                <a:effectLst/>
                <a:uLnTx/>
                <a:uFillTx/>
                <a:latin typeface="+mn-ea"/>
                <a:cs typeface="+mn-cs"/>
              </a:rPr>
              <a:t>PFI</a:t>
            </a:r>
            <a:r>
              <a:rPr kumimoji="1" lang="ja-JP" altLang="en-US" sz="900" b="1" i="0" u="none" strike="noStrike" kern="0" cap="none" spc="0" normalizeH="0" baseline="0" noProof="0" dirty="0">
                <a:ln>
                  <a:noFill/>
                </a:ln>
                <a:solidFill>
                  <a:schemeClr val="accent3"/>
                </a:solidFill>
                <a:effectLst/>
                <a:uLnTx/>
                <a:uFillTx/>
                <a:latin typeface="+mn-ea"/>
                <a:cs typeface="+mn-cs"/>
              </a:rPr>
              <a:t>（コンセッション）方式について</a:t>
            </a:r>
          </a:p>
        </p:txBody>
      </p:sp>
      <p:cxnSp>
        <p:nvCxnSpPr>
          <p:cNvPr id="62" name="直線コネクタ 61">
            <a:extLst>
              <a:ext uri="{FF2B5EF4-FFF2-40B4-BE49-F238E27FC236}">
                <a16:creationId xmlns:a16="http://schemas.microsoft.com/office/drawing/2014/main" id="{66717F7C-08A6-D49D-D246-4A1AB89ECB6F}"/>
              </a:ext>
            </a:extLst>
          </p:cNvPr>
          <p:cNvCxnSpPr/>
          <p:nvPr/>
        </p:nvCxnSpPr>
        <p:spPr>
          <a:xfrm>
            <a:off x="784074" y="7704771"/>
            <a:ext cx="5489726"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71" name="正方形/長方形 70">
            <a:extLst>
              <a:ext uri="{FF2B5EF4-FFF2-40B4-BE49-F238E27FC236}">
                <a16:creationId xmlns:a16="http://schemas.microsoft.com/office/drawing/2014/main" id="{46535609-B2D1-7905-945F-B3EC261D3E7A}"/>
              </a:ext>
            </a:extLst>
          </p:cNvPr>
          <p:cNvSpPr/>
          <p:nvPr/>
        </p:nvSpPr>
        <p:spPr>
          <a:xfrm>
            <a:off x="784074" y="7756652"/>
            <a:ext cx="5024121" cy="254684"/>
          </a:xfrm>
          <a:prstGeom prst="rect">
            <a:avLst/>
          </a:prstGeom>
          <a:noFill/>
          <a:ln w="12700" cap="flat" cmpd="sng" algn="ctr">
            <a:noFill/>
            <a:prstDash val="solid"/>
            <a:miter lim="800000"/>
          </a:ln>
          <a:effectLst/>
        </p:spPr>
        <p:txBody>
          <a:bodyPr lIns="54000" tIns="54000" rIns="54000" bIns="54000" rtlCol="0" anchor="t"/>
          <a:lstStyle/>
          <a:p>
            <a:pPr marR="0" lvl="0" defTabSz="914400" eaLnBrk="1" fontAlgn="auto" latinLnBrk="0" hangingPunct="1">
              <a:lnSpc>
                <a:spcPct val="100000"/>
              </a:lnSpc>
              <a:spcBef>
                <a:spcPts val="0"/>
              </a:spcBef>
              <a:spcAft>
                <a:spcPts val="300"/>
              </a:spcAft>
              <a:buClr>
                <a:schemeClr val="accent1"/>
              </a:buClr>
              <a:buSzPct val="80000"/>
              <a:tabLst/>
              <a:defRPr/>
            </a:pPr>
            <a:r>
              <a:rPr kumimoji="1" lang="ja-JP" altLang="en-US" sz="850" kern="0" dirty="0">
                <a:solidFill>
                  <a:srgbClr val="000000"/>
                </a:solidFill>
                <a:latin typeface="+mn-ea"/>
              </a:rPr>
              <a:t>下水道事業における公共施設等運営事業の実施に関するガイドライン（</a:t>
            </a:r>
            <a:r>
              <a:rPr kumimoji="1" lang="en-US" altLang="ja-JP" sz="850" kern="0" dirty="0">
                <a:solidFill>
                  <a:srgbClr val="000000"/>
                </a:solidFill>
                <a:latin typeface="+mn-ea"/>
              </a:rPr>
              <a:t>R4.3</a:t>
            </a:r>
            <a:r>
              <a:rPr kumimoji="1" lang="ja-JP" altLang="en-US" sz="850" kern="0" dirty="0">
                <a:solidFill>
                  <a:srgbClr val="000000"/>
                </a:solidFill>
                <a:latin typeface="+mn-ea"/>
              </a:rPr>
              <a:t>）</a:t>
            </a:r>
            <a:br>
              <a:rPr kumimoji="1" lang="en-US" altLang="ja-JP" sz="850" kern="0" dirty="0">
                <a:solidFill>
                  <a:srgbClr val="000000"/>
                </a:solidFill>
                <a:latin typeface="+mn-ea"/>
              </a:rPr>
            </a:br>
            <a:endParaRPr kumimoji="1" lang="en-US" altLang="ja-JP" sz="850" kern="0" dirty="0">
              <a:solidFill>
                <a:srgbClr val="000000"/>
              </a:solidFill>
              <a:latin typeface="+mn-ea"/>
            </a:endParaRPr>
          </a:p>
        </p:txBody>
      </p:sp>
      <p:sp>
        <p:nvSpPr>
          <p:cNvPr id="72" name="テキスト ボックス 71">
            <a:extLst>
              <a:ext uri="{FF2B5EF4-FFF2-40B4-BE49-F238E27FC236}">
                <a16:creationId xmlns:a16="http://schemas.microsoft.com/office/drawing/2014/main" id="{92D88B8D-E6F9-56B4-B342-34B26E335F4E}"/>
              </a:ext>
            </a:extLst>
          </p:cNvPr>
          <p:cNvSpPr txBox="1"/>
          <p:nvPr/>
        </p:nvSpPr>
        <p:spPr>
          <a:xfrm>
            <a:off x="784074" y="8053142"/>
            <a:ext cx="1995805" cy="230832"/>
          </a:xfrm>
          <a:prstGeom prst="rect">
            <a:avLst/>
          </a:prstGeom>
          <a:noFill/>
        </p:spPr>
        <p:txBody>
          <a:bodyPr wrap="square" lIns="36000" rIns="36000">
            <a:spAutoFit/>
          </a:bodyPr>
          <a:lstStyle/>
          <a:p>
            <a:r>
              <a:rPr kumimoji="1" lang="ja-JP" altLang="en-US" sz="900" b="1" i="0" u="none" strike="noStrike" kern="0" cap="none" spc="0" normalizeH="0" baseline="0" noProof="0" dirty="0">
                <a:ln>
                  <a:noFill/>
                </a:ln>
                <a:solidFill>
                  <a:schemeClr val="accent3"/>
                </a:solidFill>
                <a:effectLst/>
                <a:uLnTx/>
                <a:uFillTx/>
                <a:latin typeface="+mn-ea"/>
                <a:cs typeface="+mn-cs"/>
              </a:rPr>
              <a:t>共通</a:t>
            </a:r>
          </a:p>
        </p:txBody>
      </p:sp>
      <p:cxnSp>
        <p:nvCxnSpPr>
          <p:cNvPr id="74" name="直線コネクタ 73">
            <a:extLst>
              <a:ext uri="{FF2B5EF4-FFF2-40B4-BE49-F238E27FC236}">
                <a16:creationId xmlns:a16="http://schemas.microsoft.com/office/drawing/2014/main" id="{75393353-C381-3154-D94F-F6C23C26BE29}"/>
              </a:ext>
            </a:extLst>
          </p:cNvPr>
          <p:cNvCxnSpPr/>
          <p:nvPr/>
        </p:nvCxnSpPr>
        <p:spPr>
          <a:xfrm>
            <a:off x="784074" y="8283974"/>
            <a:ext cx="5489726"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5B9884CB-62C0-CF5F-AF6A-17EA5509EB56}"/>
              </a:ext>
            </a:extLst>
          </p:cNvPr>
          <p:cNvSpPr txBox="1"/>
          <p:nvPr/>
        </p:nvSpPr>
        <p:spPr>
          <a:xfrm>
            <a:off x="6165850" y="9562456"/>
            <a:ext cx="495300" cy="215444"/>
          </a:xfrm>
          <a:prstGeom prst="rect">
            <a:avLst/>
          </a:prstGeom>
          <a:noFill/>
        </p:spPr>
        <p:txBody>
          <a:bodyPr wrap="square" rtlCol="0">
            <a:spAutoFit/>
          </a:bodyPr>
          <a:lstStyle/>
          <a:p>
            <a:pPr algn="ctr"/>
            <a:r>
              <a:rPr kumimoji="1" lang="en-US" altLang="ja-JP" sz="800" dirty="0">
                <a:solidFill>
                  <a:srgbClr val="0AA1DD"/>
                </a:solidFill>
                <a:latin typeface="+mn-ea"/>
              </a:rPr>
              <a:t>6/6</a:t>
            </a:r>
            <a:endParaRPr kumimoji="1" lang="ja-JP" altLang="en-US" sz="800" dirty="0">
              <a:solidFill>
                <a:srgbClr val="0AA1DD"/>
              </a:solidFill>
              <a:latin typeface="+mn-ea"/>
            </a:endParaRPr>
          </a:p>
        </p:txBody>
      </p:sp>
      <p:sp>
        <p:nvSpPr>
          <p:cNvPr id="6" name="四角形: 角を丸くする 5">
            <a:hlinkClick r:id="rId8"/>
            <a:extLst>
              <a:ext uri="{FF2B5EF4-FFF2-40B4-BE49-F238E27FC236}">
                <a16:creationId xmlns:a16="http://schemas.microsoft.com/office/drawing/2014/main" id="{B624ADEF-1EA1-72AF-6355-8AE07A0C9ADF}"/>
              </a:ext>
            </a:extLst>
          </p:cNvPr>
          <p:cNvSpPr/>
          <p:nvPr/>
        </p:nvSpPr>
        <p:spPr>
          <a:xfrm>
            <a:off x="3254897" y="6859644"/>
            <a:ext cx="425506" cy="113339"/>
          </a:xfrm>
          <a:prstGeom prst="roundRect">
            <a:avLst>
              <a:gd name="adj" fmla="val 23111"/>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a:latin typeface="+mn-ea"/>
              </a:rPr>
              <a:t>LINK</a:t>
            </a:r>
          </a:p>
        </p:txBody>
      </p:sp>
      <p:sp>
        <p:nvSpPr>
          <p:cNvPr id="7" name="四角形: 角を丸くする 6">
            <a:hlinkClick r:id="rId9"/>
            <a:extLst>
              <a:ext uri="{FF2B5EF4-FFF2-40B4-BE49-F238E27FC236}">
                <a16:creationId xmlns:a16="http://schemas.microsoft.com/office/drawing/2014/main" id="{CA4DCE23-7A9A-F747-E5F7-6256367215B0}"/>
              </a:ext>
            </a:extLst>
          </p:cNvPr>
          <p:cNvSpPr/>
          <p:nvPr/>
        </p:nvSpPr>
        <p:spPr>
          <a:xfrm>
            <a:off x="4805091" y="7122053"/>
            <a:ext cx="425506" cy="113339"/>
          </a:xfrm>
          <a:prstGeom prst="roundRect">
            <a:avLst>
              <a:gd name="adj" fmla="val 23111"/>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a:latin typeface="+mn-ea"/>
              </a:rPr>
              <a:t>LINK</a:t>
            </a:r>
          </a:p>
        </p:txBody>
      </p:sp>
      <p:sp>
        <p:nvSpPr>
          <p:cNvPr id="11" name="四角形: 角を丸くする 10">
            <a:hlinkClick r:id="rId10"/>
            <a:extLst>
              <a:ext uri="{FF2B5EF4-FFF2-40B4-BE49-F238E27FC236}">
                <a16:creationId xmlns:a16="http://schemas.microsoft.com/office/drawing/2014/main" id="{6382F175-16EA-0D4D-A4F2-0BB1CC4A2251}"/>
              </a:ext>
            </a:extLst>
          </p:cNvPr>
          <p:cNvSpPr/>
          <p:nvPr/>
        </p:nvSpPr>
        <p:spPr>
          <a:xfrm>
            <a:off x="4805091" y="7309199"/>
            <a:ext cx="425506" cy="113339"/>
          </a:xfrm>
          <a:prstGeom prst="roundRect">
            <a:avLst>
              <a:gd name="adj" fmla="val 23111"/>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a:latin typeface="+mn-ea"/>
              </a:rPr>
              <a:t>LINK</a:t>
            </a:r>
          </a:p>
        </p:txBody>
      </p:sp>
      <p:sp>
        <p:nvSpPr>
          <p:cNvPr id="16" name="四角形: 角を丸くする 15">
            <a:hlinkClick r:id="rId11"/>
            <a:extLst>
              <a:ext uri="{FF2B5EF4-FFF2-40B4-BE49-F238E27FC236}">
                <a16:creationId xmlns:a16="http://schemas.microsoft.com/office/drawing/2014/main" id="{8AB259C6-6DF5-D0E5-B8D9-59F1B06577FC}"/>
              </a:ext>
            </a:extLst>
          </p:cNvPr>
          <p:cNvSpPr/>
          <p:nvPr/>
        </p:nvSpPr>
        <p:spPr>
          <a:xfrm>
            <a:off x="4327968" y="7818553"/>
            <a:ext cx="425506" cy="113339"/>
          </a:xfrm>
          <a:prstGeom prst="roundRect">
            <a:avLst>
              <a:gd name="adj" fmla="val 23111"/>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a:latin typeface="+mn-ea"/>
              </a:rPr>
              <a:t>LINK</a:t>
            </a:r>
          </a:p>
        </p:txBody>
      </p:sp>
      <p:sp>
        <p:nvSpPr>
          <p:cNvPr id="17" name="四角形: 角を丸くする 16">
            <a:hlinkClick r:id="rId12"/>
            <a:extLst>
              <a:ext uri="{FF2B5EF4-FFF2-40B4-BE49-F238E27FC236}">
                <a16:creationId xmlns:a16="http://schemas.microsoft.com/office/drawing/2014/main" id="{D44F8911-90C6-55AD-21B5-B952492E9F16}"/>
              </a:ext>
            </a:extLst>
          </p:cNvPr>
          <p:cNvSpPr/>
          <p:nvPr/>
        </p:nvSpPr>
        <p:spPr>
          <a:xfrm>
            <a:off x="4924425" y="8387743"/>
            <a:ext cx="425506" cy="113339"/>
          </a:xfrm>
          <a:prstGeom prst="roundRect">
            <a:avLst>
              <a:gd name="adj" fmla="val 23111"/>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a:latin typeface="+mn-ea"/>
              </a:rPr>
              <a:t>LINK</a:t>
            </a:r>
          </a:p>
        </p:txBody>
      </p:sp>
      <p:sp>
        <p:nvSpPr>
          <p:cNvPr id="18" name="四角形: 角を丸くする 17">
            <a:hlinkClick r:id="rId13"/>
            <a:extLst>
              <a:ext uri="{FF2B5EF4-FFF2-40B4-BE49-F238E27FC236}">
                <a16:creationId xmlns:a16="http://schemas.microsoft.com/office/drawing/2014/main" id="{9E0A8E49-A689-1824-766C-20E907D26388}"/>
              </a:ext>
            </a:extLst>
          </p:cNvPr>
          <p:cNvSpPr/>
          <p:nvPr/>
        </p:nvSpPr>
        <p:spPr>
          <a:xfrm>
            <a:off x="2887875" y="8577838"/>
            <a:ext cx="425506" cy="113339"/>
          </a:xfrm>
          <a:prstGeom prst="roundRect">
            <a:avLst>
              <a:gd name="adj" fmla="val 23111"/>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a:latin typeface="+mn-ea"/>
              </a:rPr>
              <a:t>LINK</a:t>
            </a:r>
          </a:p>
        </p:txBody>
      </p:sp>
      <p:sp>
        <p:nvSpPr>
          <p:cNvPr id="31" name="四角形: 角を丸くする 30">
            <a:extLst>
              <a:ext uri="{FF2B5EF4-FFF2-40B4-BE49-F238E27FC236}">
                <a16:creationId xmlns:a16="http://schemas.microsoft.com/office/drawing/2014/main" id="{98368D07-8237-37D0-57F9-DB5714259AC9}"/>
              </a:ext>
            </a:extLst>
          </p:cNvPr>
          <p:cNvSpPr/>
          <p:nvPr/>
        </p:nvSpPr>
        <p:spPr>
          <a:xfrm>
            <a:off x="584200" y="3943972"/>
            <a:ext cx="2700338" cy="216000"/>
          </a:xfrm>
          <a:prstGeom prst="roundRect">
            <a:avLst/>
          </a:prstGeom>
          <a:solidFill>
            <a:srgbClr val="0AA1D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zh-TW" altLang="en-US" sz="1000" b="1" kern="0" dirty="0">
                <a:solidFill>
                  <a:schemeClr val="bg1"/>
                </a:solidFill>
                <a:latin typeface="+mn-ea"/>
              </a:rPr>
              <a:t>社会資本整備総合交付金等</a:t>
            </a:r>
            <a:endParaRPr lang="ja-JP" altLang="en-US" sz="1000" b="1" dirty="0">
              <a:solidFill>
                <a:schemeClr val="bg1"/>
              </a:solidFill>
              <a:latin typeface="+mn-ea"/>
            </a:endParaRPr>
          </a:p>
        </p:txBody>
      </p:sp>
      <p:sp>
        <p:nvSpPr>
          <p:cNvPr id="41" name="四角形: 角を丸くする 40">
            <a:extLst>
              <a:ext uri="{FF2B5EF4-FFF2-40B4-BE49-F238E27FC236}">
                <a16:creationId xmlns:a16="http://schemas.microsoft.com/office/drawing/2014/main" id="{99073B06-E7E1-DDAF-2A11-47544C91819A}"/>
              </a:ext>
            </a:extLst>
          </p:cNvPr>
          <p:cNvSpPr/>
          <p:nvPr/>
        </p:nvSpPr>
        <p:spPr>
          <a:xfrm>
            <a:off x="3575051" y="3943972"/>
            <a:ext cx="2700338" cy="216000"/>
          </a:xfrm>
          <a:prstGeom prst="roundRect">
            <a:avLst/>
          </a:prstGeom>
          <a:solidFill>
            <a:srgbClr val="0AA1D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00" b="1" kern="0" dirty="0">
                <a:solidFill>
                  <a:schemeClr val="bg1"/>
                </a:solidFill>
                <a:latin typeface="+mn-ea"/>
              </a:rPr>
              <a:t>モデル都市支援</a:t>
            </a:r>
          </a:p>
        </p:txBody>
      </p:sp>
      <p:graphicFrame>
        <p:nvGraphicFramePr>
          <p:cNvPr id="14" name="表 13">
            <a:extLst>
              <a:ext uri="{FF2B5EF4-FFF2-40B4-BE49-F238E27FC236}">
                <a16:creationId xmlns:a16="http://schemas.microsoft.com/office/drawing/2014/main" id="{263BCCBA-E698-8CDD-5FB7-1B1766EC2615}"/>
              </a:ext>
            </a:extLst>
          </p:cNvPr>
          <p:cNvGraphicFramePr>
            <a:graphicFrameLocks noGrp="1"/>
          </p:cNvGraphicFramePr>
          <p:nvPr/>
        </p:nvGraphicFramePr>
        <p:xfrm>
          <a:off x="594599" y="2192453"/>
          <a:ext cx="5680789" cy="1479360"/>
        </p:xfrm>
        <a:graphic>
          <a:graphicData uri="http://schemas.openxmlformats.org/drawingml/2006/table">
            <a:tbl>
              <a:tblPr bandRow="1">
                <a:tableStyleId>{5C22544A-7EE6-4342-B048-85BDC9FD1C3A}</a:tableStyleId>
              </a:tblPr>
              <a:tblGrid>
                <a:gridCol w="1675407">
                  <a:extLst>
                    <a:ext uri="{9D8B030D-6E8A-4147-A177-3AD203B41FA5}">
                      <a16:colId xmlns:a16="http://schemas.microsoft.com/office/drawing/2014/main" val="2690891909"/>
                    </a:ext>
                  </a:extLst>
                </a:gridCol>
                <a:gridCol w="685606">
                  <a:extLst>
                    <a:ext uri="{9D8B030D-6E8A-4147-A177-3AD203B41FA5}">
                      <a16:colId xmlns:a16="http://schemas.microsoft.com/office/drawing/2014/main" val="3778480385"/>
                    </a:ext>
                  </a:extLst>
                </a:gridCol>
                <a:gridCol w="829944">
                  <a:extLst>
                    <a:ext uri="{9D8B030D-6E8A-4147-A177-3AD203B41FA5}">
                      <a16:colId xmlns:a16="http://schemas.microsoft.com/office/drawing/2014/main" val="2647774609"/>
                    </a:ext>
                  </a:extLst>
                </a:gridCol>
                <a:gridCol w="829944">
                  <a:extLst>
                    <a:ext uri="{9D8B030D-6E8A-4147-A177-3AD203B41FA5}">
                      <a16:colId xmlns:a16="http://schemas.microsoft.com/office/drawing/2014/main" val="12175587"/>
                    </a:ext>
                  </a:extLst>
                </a:gridCol>
                <a:gridCol w="829944">
                  <a:extLst>
                    <a:ext uri="{9D8B030D-6E8A-4147-A177-3AD203B41FA5}">
                      <a16:colId xmlns:a16="http://schemas.microsoft.com/office/drawing/2014/main" val="4019097370"/>
                    </a:ext>
                  </a:extLst>
                </a:gridCol>
                <a:gridCol w="829944">
                  <a:extLst>
                    <a:ext uri="{9D8B030D-6E8A-4147-A177-3AD203B41FA5}">
                      <a16:colId xmlns:a16="http://schemas.microsoft.com/office/drawing/2014/main" val="4165863145"/>
                    </a:ext>
                  </a:extLst>
                </a:gridCol>
              </a:tblGrid>
              <a:tr h="157341">
                <a:tc>
                  <a:txBody>
                    <a:bodyPr/>
                    <a:lstStyle/>
                    <a:p>
                      <a:endParaRPr kumimoji="1" lang="ja-JP" altLang="en-US" sz="700"/>
                    </a:p>
                  </a:txBody>
                  <a:tcPr marL="72000" marR="72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2">
                  <a:txBody>
                    <a:bodyPr/>
                    <a:lstStyle/>
                    <a:p>
                      <a:pPr algn="ctr"/>
                      <a:r>
                        <a:rPr kumimoji="1" lang="ja-JP" altLang="en-US" sz="800" b="1" dirty="0">
                          <a:solidFill>
                            <a:schemeClr val="accent3"/>
                          </a:solidFill>
                        </a:rPr>
                        <a:t>コンセッション</a:t>
                      </a:r>
                      <a:br>
                        <a:rPr kumimoji="1" lang="en-US" altLang="ja-JP" sz="800" b="1" dirty="0">
                          <a:solidFill>
                            <a:schemeClr val="accent3"/>
                          </a:solidFill>
                        </a:rPr>
                      </a:br>
                      <a:r>
                        <a:rPr kumimoji="1" lang="ja-JP" altLang="en-US" sz="800" b="1" dirty="0">
                          <a:solidFill>
                            <a:schemeClr val="accent3"/>
                          </a:solidFill>
                        </a:rPr>
                        <a:t>方式</a:t>
                      </a:r>
                    </a:p>
                  </a:txBody>
                  <a:tcPr marL="72000" marR="72000" marT="36000" marB="36000" anchor="ctr">
                    <a:lnL w="12700" cmpd="sng">
                      <a:noFill/>
                    </a:lnL>
                    <a:lnR w="6350" cap="flat" cmpd="sng" algn="ctr">
                      <a:solidFill>
                        <a:schemeClr val="bg1">
                          <a:lumMod val="50000"/>
                        </a:schemeClr>
                      </a:solid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4">
                  <a:txBody>
                    <a:bodyPr/>
                    <a:lstStyle/>
                    <a:p>
                      <a:pPr algn="ctr"/>
                      <a:r>
                        <a:rPr kumimoji="1" lang="ja-JP" altLang="en-US" sz="800" b="1" dirty="0">
                          <a:solidFill>
                            <a:schemeClr val="accent1"/>
                          </a:solidFill>
                        </a:rPr>
                        <a:t>レベル</a:t>
                      </a:r>
                      <a:r>
                        <a:rPr kumimoji="1" lang="en-US" altLang="ja-JP" sz="800" b="1" dirty="0">
                          <a:solidFill>
                            <a:schemeClr val="accent1"/>
                          </a:solidFill>
                        </a:rPr>
                        <a:t>3.5</a:t>
                      </a:r>
                      <a:endParaRPr kumimoji="1" lang="ja-JP" altLang="en-US" sz="800" b="1" dirty="0">
                        <a:solidFill>
                          <a:schemeClr val="accent1"/>
                        </a:solidFill>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12700" cmpd="sng">
                      <a:noFill/>
                    </a:lnR>
                    <a:lnT w="12700" cmpd="sng">
                      <a:noFill/>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kumimoji="1" lang="ja-JP" altLang="en-US" sz="800" dirty="0"/>
                    </a:p>
                  </a:txBody>
                  <a:tcPr anchor="ctr"/>
                </a:tc>
                <a:tc hMerge="1">
                  <a:txBody>
                    <a:bodyPr/>
                    <a:lstStyle/>
                    <a:p>
                      <a:endParaRPr kumimoji="1" lang="ja-JP" altLang="en-US" sz="800" dirty="0"/>
                    </a:p>
                  </a:txBody>
                  <a:tcPr anchor="ctr"/>
                </a:tc>
                <a:tc hMerge="1">
                  <a:txBody>
                    <a:bodyPr/>
                    <a:lstStyle/>
                    <a:p>
                      <a:endParaRPr kumimoji="1" lang="ja-JP" altLang="en-US" sz="800" dirty="0"/>
                    </a:p>
                  </a:txBody>
                  <a:tcPr anchor="ctr"/>
                </a:tc>
                <a:extLst>
                  <a:ext uri="{0D108BD9-81ED-4DB2-BD59-A6C34878D82A}">
                    <a16:rowId xmlns:a16="http://schemas.microsoft.com/office/drawing/2014/main" val="864993068"/>
                  </a:ext>
                </a:extLst>
              </a:tr>
              <a:tr h="318089">
                <a:tc>
                  <a:txBody>
                    <a:bodyPr/>
                    <a:lstStyle/>
                    <a:p>
                      <a:endParaRPr kumimoji="1" lang="ja-JP" altLang="en-US" sz="700" dirty="0"/>
                    </a:p>
                  </a:txBody>
                  <a:tcPr marL="72000" marR="72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vMerge="1">
                  <a:txBody>
                    <a:bodyPr/>
                    <a:lstStyle/>
                    <a:p>
                      <a:endParaRPr kumimoji="1" lang="ja-JP" altLang="en-US" sz="800" dirty="0"/>
                    </a:p>
                  </a:txBody>
                  <a:tcPr anchor="ctr"/>
                </a:tc>
                <a:tc>
                  <a:txBody>
                    <a:bodyPr/>
                    <a:lstStyle/>
                    <a:p>
                      <a:pPr algn="just"/>
                      <a:r>
                        <a:rPr kumimoji="1" lang="ja-JP" altLang="en-US" sz="700" dirty="0"/>
                        <a:t>他分野連携＋</a:t>
                      </a:r>
                      <a:br>
                        <a:rPr kumimoji="1" lang="en-US" altLang="ja-JP" sz="700" dirty="0"/>
                      </a:br>
                      <a:r>
                        <a:rPr kumimoji="1" lang="ja-JP" altLang="en-US" sz="700" dirty="0"/>
                        <a:t>他地方公共団体連携</a:t>
                      </a: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just"/>
                      <a:r>
                        <a:rPr kumimoji="1" lang="ja-JP" altLang="en-US" sz="700" dirty="0"/>
                        <a:t>他分野連携</a:t>
                      </a:r>
                      <a:endParaRPr kumimoji="1" lang="en-US" altLang="ja-JP" sz="700" dirty="0"/>
                    </a:p>
                    <a:p>
                      <a:pPr algn="just"/>
                      <a:r>
                        <a:rPr kumimoji="1" lang="ja-JP" altLang="en-US" sz="600" spc="-60" baseline="0" dirty="0"/>
                        <a:t>（特に上下水道一体）</a:t>
                      </a:r>
                    </a:p>
                  </a:txBody>
                  <a:tcPr marL="72000" marR="72000" marT="36000" marB="36000" anchor="ctr">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just"/>
                      <a:r>
                        <a:rPr kumimoji="1" lang="ja-JP" altLang="en-US" sz="700" dirty="0"/>
                        <a:t>他地方公共団体連携</a:t>
                      </a:r>
                      <a:r>
                        <a:rPr kumimoji="1" lang="ja-JP" altLang="en-US" sz="600" dirty="0"/>
                        <a:t>（広域・共同）</a:t>
                      </a:r>
                      <a:endParaRPr kumimoji="1" lang="ja-JP" altLang="en-US" sz="700" dirty="0"/>
                    </a:p>
                  </a:txBody>
                  <a:tcPr marL="72000" marR="72000" marT="36000" marB="36000" anchor="ctr">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just"/>
                      <a:r>
                        <a:rPr kumimoji="1" lang="ja-JP" altLang="en-US" sz="700" dirty="0"/>
                        <a:t>下水道もしくは</a:t>
                      </a:r>
                      <a:br>
                        <a:rPr kumimoji="1" lang="en-US" altLang="ja-JP" sz="700" dirty="0"/>
                      </a:br>
                      <a:r>
                        <a:rPr kumimoji="1" lang="ja-JP" altLang="en-US" sz="700" dirty="0"/>
                        <a:t>水道分野のみ</a:t>
                      </a:r>
                    </a:p>
                  </a:txBody>
                  <a:tcPr marL="72000" marR="72000" marT="36000" marB="36000" anchor="ctr">
                    <a:lnL w="6350" cap="flat" cmpd="sng" algn="ctr">
                      <a:solidFill>
                        <a:schemeClr val="bg1">
                          <a:lumMod val="50000"/>
                        </a:schemeClr>
                      </a:solidFill>
                      <a:prstDash val="sysDot"/>
                      <a:round/>
                      <a:headEnd type="none" w="med" len="med"/>
                      <a:tailEnd type="none" w="med" len="med"/>
                    </a:lnL>
                    <a:lnR w="12700" cmpd="sng">
                      <a:noFill/>
                    </a:lnR>
                    <a:lnT w="6350" cap="flat" cmpd="sng" algn="ctr">
                      <a:solidFill>
                        <a:schemeClr val="bg1">
                          <a:lumMod val="50000"/>
                        </a:schemeClr>
                      </a:solidFill>
                      <a:prstDash val="sysDot"/>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639670632"/>
                  </a:ext>
                </a:extLst>
              </a:tr>
              <a:tr h="144975">
                <a:tc>
                  <a:txBody>
                    <a:bodyPr/>
                    <a:lstStyle/>
                    <a:p>
                      <a:endParaRPr kumimoji="1" lang="ja-JP" altLang="en-US" sz="700"/>
                    </a:p>
                  </a:txBody>
                  <a:tcPr marL="72000" marR="72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700" dirty="0"/>
                        <a:t>上限</a:t>
                      </a:r>
                      <a:r>
                        <a:rPr kumimoji="1" lang="en-US" altLang="ja-JP" sz="700" dirty="0"/>
                        <a:t>5</a:t>
                      </a:r>
                      <a:r>
                        <a:rPr kumimoji="1" lang="ja-JP" altLang="en-US" sz="700" dirty="0"/>
                        <a:t>千万円</a:t>
                      </a:r>
                    </a:p>
                  </a:txBody>
                  <a:tcPr marL="72000" marR="72000" marT="36000" marB="36000" anchor="ctr">
                    <a:lnL w="12700" cmpd="sng">
                      <a:noFill/>
                    </a:lnL>
                    <a:lnR w="6350" cap="flat" cmpd="sng" algn="ctr">
                      <a:solidFill>
                        <a:schemeClr val="bg1">
                          <a:lumMod val="50000"/>
                        </a:schemeClr>
                      </a:solidFill>
                      <a:prstDash val="solid"/>
                      <a:round/>
                      <a:headEnd type="none" w="med" len="med"/>
                      <a:tailEnd type="none" w="med" len="med"/>
                    </a:lnR>
                    <a:lnT w="952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gridSpan="3">
                  <a:txBody>
                    <a:bodyPr/>
                    <a:lstStyle/>
                    <a:p>
                      <a:pPr algn="ctr"/>
                      <a:r>
                        <a:rPr kumimoji="1" lang="ja-JP" altLang="en-US" sz="700" dirty="0"/>
                        <a:t>上限</a:t>
                      </a:r>
                      <a:r>
                        <a:rPr kumimoji="1" lang="en-US" altLang="ja-JP" sz="700" dirty="0"/>
                        <a:t>4</a:t>
                      </a:r>
                      <a:r>
                        <a:rPr kumimoji="1" lang="ja-JP" altLang="en-US" sz="700" dirty="0"/>
                        <a:t>千万円</a:t>
                      </a: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pPr algn="ctr"/>
                      <a:endParaRPr kumimoji="1" lang="ja-JP" altLang="en-US" sz="700" dirty="0"/>
                    </a:p>
                  </a:txBody>
                  <a:tcPr marL="72000" marR="72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a:endParaRPr kumimoji="1" lang="ja-JP" altLang="en-US" sz="700" dirty="0"/>
                    </a:p>
                  </a:txBody>
                  <a:tcPr marL="72000" marR="72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700" dirty="0"/>
                        <a:t>上限</a:t>
                      </a:r>
                      <a:r>
                        <a:rPr kumimoji="1" lang="en-US" altLang="ja-JP" sz="700" dirty="0"/>
                        <a:t>2</a:t>
                      </a:r>
                      <a:r>
                        <a:rPr kumimoji="1" lang="ja-JP" altLang="en-US" sz="700" dirty="0"/>
                        <a:t>千万円</a:t>
                      </a:r>
                    </a:p>
                  </a:txBody>
                  <a:tcPr marL="72000" marR="72000" marT="36000" marB="36000" anchor="ctr">
                    <a:lnL w="6350" cap="flat" cmpd="sng" algn="ctr">
                      <a:solidFill>
                        <a:schemeClr val="bg1">
                          <a:lumMod val="50000"/>
                        </a:schemeClr>
                      </a:solidFill>
                      <a:prstDash val="sys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01389696"/>
                  </a:ext>
                </a:extLst>
              </a:tr>
              <a:tr h="144975">
                <a:tc>
                  <a:txBody>
                    <a:bodyPr/>
                    <a:lstStyle/>
                    <a:p>
                      <a:r>
                        <a:rPr kumimoji="1" lang="en-US" altLang="ja-JP" sz="700" b="1" dirty="0"/>
                        <a:t>1</a:t>
                      </a:r>
                      <a:r>
                        <a:rPr kumimoji="1" lang="ja-JP" altLang="en-US" sz="700" b="1" dirty="0"/>
                        <a:t>）導入可能性調査（</a:t>
                      </a:r>
                      <a:r>
                        <a:rPr kumimoji="1" lang="en-US" altLang="ja-JP" sz="700" b="1" dirty="0"/>
                        <a:t>FS</a:t>
                      </a:r>
                      <a:r>
                        <a:rPr kumimoji="1" lang="ja-JP" altLang="en-US" sz="700" b="1" dirty="0"/>
                        <a:t>）</a:t>
                      </a:r>
                    </a:p>
                  </a:txBody>
                  <a:tcPr marL="72000" marR="72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a:r>
                        <a:rPr kumimoji="1" lang="ja-JP" altLang="en-US" sz="700" dirty="0"/>
                        <a:t>〇</a:t>
                      </a:r>
                    </a:p>
                  </a:txBody>
                  <a:tcPr marL="72000" marR="72000" marT="36000" marB="36000" anchor="ctr">
                    <a:lnL w="12700" cmpd="sng">
                      <a:noFill/>
                    </a:lnL>
                    <a:lnR w="635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a:r>
                        <a:rPr kumimoji="1" lang="ja-JP" altLang="en-US" sz="700" dirty="0"/>
                        <a:t>〇</a:t>
                      </a:r>
                    </a:p>
                  </a:txBody>
                  <a:tcPr marL="72000" marR="72000" marT="36000" marB="36000" anchor="ctr">
                    <a:lnL w="6350" cap="flat" cmpd="sng" algn="ctr">
                      <a:solidFill>
                        <a:schemeClr val="bg1">
                          <a:lumMod val="5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a:r>
                        <a:rPr kumimoji="1" lang="ja-JP" altLang="en-US" sz="700" dirty="0"/>
                        <a:t>〇</a:t>
                      </a:r>
                    </a:p>
                  </a:txBody>
                  <a:tcPr marL="72000" marR="72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a:r>
                        <a:rPr kumimoji="1" lang="ja-JP" altLang="en-US" sz="700" dirty="0"/>
                        <a:t>〇</a:t>
                      </a:r>
                    </a:p>
                  </a:txBody>
                  <a:tcPr marL="72000" marR="72000" marT="36000" marB="36000" anchor="ctr">
                    <a:lnL w="12700" cmpd="sng">
                      <a:noFill/>
                    </a:lnL>
                    <a:lnR w="6350" cap="flat" cmpd="sng" algn="ctr">
                      <a:solidFill>
                        <a:schemeClr val="bg1">
                          <a:lumMod val="50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a:r>
                        <a:rPr kumimoji="1" lang="ja-JP" altLang="en-US" sz="700" dirty="0"/>
                        <a:t>〇</a:t>
                      </a:r>
                    </a:p>
                  </a:txBody>
                  <a:tcPr marL="72000" marR="72000" marT="36000" marB="36000" anchor="ctr">
                    <a:lnL w="6350" cap="flat" cmpd="sng" algn="ctr">
                      <a:solidFill>
                        <a:schemeClr val="bg1">
                          <a:lumMod val="50000"/>
                        </a:schemeClr>
                      </a:solidFill>
                      <a:prstDash val="sys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569919701"/>
                  </a:ext>
                </a:extLst>
              </a:tr>
              <a:tr h="144975">
                <a:tc>
                  <a:txBody>
                    <a:bodyPr/>
                    <a:lstStyle/>
                    <a:p>
                      <a:r>
                        <a:rPr kumimoji="1" lang="en-US" altLang="ja-JP" sz="700" b="1" dirty="0"/>
                        <a:t>2</a:t>
                      </a:r>
                      <a:r>
                        <a:rPr kumimoji="1" lang="ja-JP" altLang="en-US" sz="700" b="1" dirty="0"/>
                        <a:t>）資産評価（デューデリジェンス、</a:t>
                      </a:r>
                      <a:r>
                        <a:rPr kumimoji="1" lang="en-US" altLang="ja-JP" sz="700" b="1" dirty="0"/>
                        <a:t>DD</a:t>
                      </a:r>
                      <a:r>
                        <a:rPr kumimoji="1" lang="ja-JP" altLang="en-US" sz="700" b="1" dirty="0"/>
                        <a:t>）</a:t>
                      </a:r>
                    </a:p>
                  </a:txBody>
                  <a:tcPr marL="72000" marR="72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700" dirty="0"/>
                        <a:t>〇</a:t>
                      </a:r>
                    </a:p>
                  </a:txBody>
                  <a:tcPr marL="72000" marR="72000" marT="36000" marB="36000" anchor="ctr">
                    <a:lnL w="12700" cmpd="sng">
                      <a:noFill/>
                    </a:lnL>
                    <a:lnR w="635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700" dirty="0"/>
                        <a:t>〇</a:t>
                      </a:r>
                    </a:p>
                  </a:txBody>
                  <a:tcPr marL="72000" marR="72000" marT="36000" marB="36000" anchor="ctr">
                    <a:lnL w="6350" cap="flat" cmpd="sng" algn="ctr">
                      <a:solidFill>
                        <a:schemeClr val="bg1">
                          <a:lumMod val="5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700" dirty="0"/>
                        <a:t>〇</a:t>
                      </a:r>
                    </a:p>
                  </a:txBody>
                  <a:tcPr marL="72000" marR="72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700" dirty="0"/>
                        <a:t>〇</a:t>
                      </a:r>
                    </a:p>
                  </a:txBody>
                  <a:tcPr marL="72000" marR="72000" marT="36000" marB="36000" anchor="ctr">
                    <a:lnL w="12700" cmpd="sng">
                      <a:noFill/>
                    </a:lnL>
                    <a:lnR w="6350" cap="flat" cmpd="sng" algn="ctr">
                      <a:solidFill>
                        <a:schemeClr val="bg1">
                          <a:lumMod val="50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ja-JP" altLang="en-US" sz="700" dirty="0"/>
                        <a:t>〇</a:t>
                      </a:r>
                    </a:p>
                  </a:txBody>
                  <a:tcPr marL="72000" marR="72000" marT="36000" marB="36000" anchor="ctr">
                    <a:lnL w="6350" cap="flat" cmpd="sng" algn="ctr">
                      <a:solidFill>
                        <a:schemeClr val="bg1">
                          <a:lumMod val="50000"/>
                        </a:schemeClr>
                      </a:solidFill>
                      <a:prstDash val="sys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54220029"/>
                  </a:ext>
                </a:extLst>
              </a:tr>
              <a:tr h="144975">
                <a:tc>
                  <a:txBody>
                    <a:bodyPr/>
                    <a:lstStyle/>
                    <a:p>
                      <a:r>
                        <a:rPr kumimoji="1" lang="en-US" altLang="ja-JP" sz="700" b="1" dirty="0"/>
                        <a:t>3</a:t>
                      </a:r>
                      <a:r>
                        <a:rPr kumimoji="1" lang="ja-JP" altLang="en-US" sz="700" b="1" dirty="0"/>
                        <a:t>）実施方針・公募資料作成</a:t>
                      </a:r>
                      <a:endParaRPr kumimoji="1" lang="en-US" altLang="ja-JP" sz="700" b="1" dirty="0"/>
                    </a:p>
                  </a:txBody>
                  <a:tcPr marL="72000" marR="72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a:r>
                        <a:rPr kumimoji="1" lang="ja-JP" altLang="en-US" sz="700" dirty="0"/>
                        <a:t>〇</a:t>
                      </a:r>
                      <a:endParaRPr kumimoji="1" lang="en-US" altLang="ja-JP" sz="700" dirty="0"/>
                    </a:p>
                  </a:txBody>
                  <a:tcPr marL="72000" marR="72000" marT="36000" marB="36000" anchor="ctr">
                    <a:lnL w="12700" cmpd="sng">
                      <a:noFill/>
                    </a:lnL>
                    <a:lnR w="635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a:r>
                        <a:rPr kumimoji="1" lang="ja-JP" altLang="en-US" sz="700" dirty="0"/>
                        <a:t>〇</a:t>
                      </a:r>
                      <a:endParaRPr kumimoji="1" lang="en-US" altLang="ja-JP" sz="700" dirty="0"/>
                    </a:p>
                  </a:txBody>
                  <a:tcPr marL="72000" marR="72000" marT="36000" marB="36000" anchor="ctr">
                    <a:lnL w="6350" cap="flat" cmpd="sng" algn="ctr">
                      <a:solidFill>
                        <a:schemeClr val="bg1">
                          <a:lumMod val="5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a:r>
                        <a:rPr kumimoji="1" lang="ja-JP" altLang="en-US" sz="700" dirty="0"/>
                        <a:t>〇</a:t>
                      </a:r>
                      <a:endParaRPr kumimoji="1" lang="en-US" altLang="ja-JP" sz="700" dirty="0"/>
                    </a:p>
                  </a:txBody>
                  <a:tcPr marL="72000" marR="72000" marT="36000" marB="36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a:r>
                        <a:rPr kumimoji="1" lang="ja-JP" altLang="en-US" sz="700" dirty="0"/>
                        <a:t>〇</a:t>
                      </a:r>
                      <a:endParaRPr kumimoji="1" lang="en-US" altLang="ja-JP" sz="700" dirty="0"/>
                    </a:p>
                  </a:txBody>
                  <a:tcPr marL="72000" marR="72000" marT="36000" marB="36000" anchor="ctr">
                    <a:lnL w="12700" cmpd="sng">
                      <a:noFill/>
                    </a:lnL>
                    <a:lnR w="6350" cap="flat" cmpd="sng" algn="ctr">
                      <a:solidFill>
                        <a:schemeClr val="bg1">
                          <a:lumMod val="50000"/>
                        </a:schemeClr>
                      </a:solidFill>
                      <a:prstDash val="sysDot"/>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a:r>
                        <a:rPr kumimoji="1" lang="en-US" altLang="ja-JP" sz="700" dirty="0"/>
                        <a:t>×</a:t>
                      </a:r>
                    </a:p>
                  </a:txBody>
                  <a:tcPr marL="72000" marR="72000" marT="36000" marB="36000" anchor="ctr">
                    <a:lnL w="6350" cap="flat" cmpd="sng" algn="ctr">
                      <a:solidFill>
                        <a:schemeClr val="bg1">
                          <a:lumMod val="50000"/>
                        </a:schemeClr>
                      </a:solidFill>
                      <a:prstDash val="sys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86808261"/>
                  </a:ext>
                </a:extLst>
              </a:tr>
              <a:tr h="144975">
                <a:tc>
                  <a:txBody>
                    <a:bodyPr/>
                    <a:lstStyle/>
                    <a:p>
                      <a:r>
                        <a:rPr kumimoji="1" lang="en-US" altLang="ja-JP" sz="700" b="1" dirty="0"/>
                        <a:t>4</a:t>
                      </a:r>
                      <a:r>
                        <a:rPr kumimoji="1" lang="ja-JP" altLang="en-US" sz="700" b="1" dirty="0"/>
                        <a:t>）事業者選定</a:t>
                      </a:r>
                    </a:p>
                  </a:txBody>
                  <a:tcPr marL="72000" marR="72000" marT="36000" marB="36000" anchor="ctr">
                    <a:lnL w="12700" cmpd="sng">
                      <a:noFill/>
                    </a:lnL>
                    <a:lnR w="12700" cmpd="sng">
                      <a:noFill/>
                    </a:lnR>
                    <a:lnT w="127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t>〇</a:t>
                      </a:r>
                    </a:p>
                  </a:txBody>
                  <a:tcPr marL="72000" marR="72000" marT="36000" marB="36000" anchor="ctr">
                    <a:lnL w="12700" cmpd="sng">
                      <a:noFill/>
                    </a:lnL>
                    <a:lnR w="6350" cap="flat" cmpd="sng" algn="ctr">
                      <a:solidFill>
                        <a:schemeClr val="bg1">
                          <a:lumMod val="50000"/>
                        </a:schemeClr>
                      </a:solidFill>
                      <a:prstDash val="solid"/>
                      <a:round/>
                      <a:headEnd type="none" w="med" len="med"/>
                      <a:tailEnd type="none" w="med" len="med"/>
                    </a:lnR>
                    <a:lnT w="127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t>〇</a:t>
                      </a:r>
                    </a:p>
                  </a:txBody>
                  <a:tcPr marL="72000" marR="72000" marT="36000" marB="36000" anchor="ctr">
                    <a:lnL w="6350" cap="flat" cmpd="sng" algn="ctr">
                      <a:solidFill>
                        <a:schemeClr val="bg1">
                          <a:lumMod val="50000"/>
                        </a:schemeClr>
                      </a:solidFill>
                      <a:prstDash val="solid"/>
                      <a:round/>
                      <a:headEnd type="none" w="med" len="med"/>
                      <a:tailEnd type="none" w="med" len="med"/>
                    </a:lnL>
                    <a:lnR w="12700" cmpd="sng">
                      <a:noFill/>
                    </a:lnR>
                    <a:lnT w="127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t>〇</a:t>
                      </a:r>
                    </a:p>
                  </a:txBody>
                  <a:tcPr marL="72000" marR="72000" marT="36000" marB="36000" anchor="ctr">
                    <a:lnL w="12700" cmpd="sng">
                      <a:noFill/>
                    </a:lnL>
                    <a:lnR w="12700" cmpd="sng">
                      <a:noFill/>
                    </a:lnR>
                    <a:lnT w="127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t>〇</a:t>
                      </a:r>
                    </a:p>
                  </a:txBody>
                  <a:tcPr marL="72000" marR="72000" marT="36000" marB="36000" anchor="ctr">
                    <a:lnL w="12700" cmpd="sng">
                      <a:noFill/>
                    </a:lnL>
                    <a:lnR w="6350" cap="flat" cmpd="sng" algn="ctr">
                      <a:solidFill>
                        <a:schemeClr val="bg1">
                          <a:lumMod val="50000"/>
                        </a:schemeClr>
                      </a:solidFill>
                      <a:prstDash val="sysDot"/>
                      <a:round/>
                      <a:headEnd type="none" w="med" len="med"/>
                      <a:tailEnd type="none" w="med" len="med"/>
                    </a:lnR>
                    <a:lnT w="127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t>×</a:t>
                      </a:r>
                      <a:endParaRPr kumimoji="1" lang="ja-JP" altLang="en-US" sz="700" dirty="0"/>
                    </a:p>
                  </a:txBody>
                  <a:tcPr marL="72000" marR="72000" marT="36000" marB="36000" anchor="ctr">
                    <a:lnL w="6350" cap="flat" cmpd="sng" algn="ctr">
                      <a:solidFill>
                        <a:schemeClr val="bg1">
                          <a:lumMod val="50000"/>
                        </a:schemeClr>
                      </a:solidFill>
                      <a:prstDash val="sysDot"/>
                      <a:round/>
                      <a:headEnd type="none" w="med" len="med"/>
                      <a:tailEnd type="none" w="med" len="med"/>
                    </a:lnL>
                    <a:lnR w="12700" cmpd="sng">
                      <a:noFill/>
                    </a:lnR>
                    <a:lnT w="127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0146660"/>
                  </a:ext>
                </a:extLst>
              </a:tr>
            </a:tbl>
          </a:graphicData>
        </a:graphic>
      </p:graphicFrame>
      <p:sp>
        <p:nvSpPr>
          <p:cNvPr id="21" name="正方形/長方形 20">
            <a:extLst>
              <a:ext uri="{FF2B5EF4-FFF2-40B4-BE49-F238E27FC236}">
                <a16:creationId xmlns:a16="http://schemas.microsoft.com/office/drawing/2014/main" id="{902134A6-593F-5C2C-002E-C71A0708E34A}"/>
              </a:ext>
            </a:extLst>
          </p:cNvPr>
          <p:cNvSpPr/>
          <p:nvPr/>
        </p:nvSpPr>
        <p:spPr>
          <a:xfrm>
            <a:off x="3605687" y="1415068"/>
            <a:ext cx="2668113" cy="645589"/>
          </a:xfrm>
          <a:prstGeom prst="rect">
            <a:avLst/>
          </a:prstGeom>
          <a:noFill/>
          <a:ln w="12700" cap="flat" cmpd="sng" algn="ctr">
            <a:noFill/>
            <a:prstDash val="solid"/>
            <a:miter lim="800000"/>
          </a:ln>
          <a:effectLst/>
        </p:spPr>
        <p:txBody>
          <a:bodyPr lIns="0" tIns="0" rIns="0" bIns="0" numCol="1" spcCol="360000" rtlCol="0" anchor="t"/>
          <a:lstStyle/>
          <a:p>
            <a:pPr marL="144000" marR="0" lvl="0" indent="-144000" algn="just" defTabSz="914400" eaLnBrk="1" fontAlgn="auto" latinLnBrk="0" hangingPunct="1">
              <a:lnSpc>
                <a:spcPct val="110000"/>
              </a:lnSpc>
              <a:spcBef>
                <a:spcPts val="0"/>
              </a:spcBef>
              <a:spcAft>
                <a:spcPts val="600"/>
              </a:spcAft>
              <a:buClr>
                <a:schemeClr val="accent1"/>
              </a:buClr>
              <a:buSzPct val="80000"/>
              <a:buFont typeface="Wingdings" panose="05000000000000000000" pitchFamily="2" charset="2"/>
              <a:buChar char="n"/>
              <a:tabLst/>
              <a:defRPr/>
            </a:pPr>
            <a:r>
              <a:rPr kumimoji="1" lang="ja-JP" altLang="en-US" sz="850" kern="0" dirty="0">
                <a:solidFill>
                  <a:srgbClr val="000000"/>
                </a:solidFill>
                <a:latin typeface="+mn-ea"/>
              </a:rPr>
              <a:t>コンセッション方式、他地方公共団体連携（広域・共同）のほか、他分野連携（上下水道一体等）を伴う事業については、上限額等のインセンティブが設定されている。</a:t>
            </a:r>
          </a:p>
        </p:txBody>
      </p:sp>
      <p:sp>
        <p:nvSpPr>
          <p:cNvPr id="8" name="正方形/長方形 7">
            <a:extLst>
              <a:ext uri="{FF2B5EF4-FFF2-40B4-BE49-F238E27FC236}">
                <a16:creationId xmlns:a16="http://schemas.microsoft.com/office/drawing/2014/main" id="{468459B2-A755-375F-101E-63EB04394534}"/>
              </a:ext>
            </a:extLst>
          </p:cNvPr>
          <p:cNvSpPr/>
          <p:nvPr/>
        </p:nvSpPr>
        <p:spPr>
          <a:xfrm>
            <a:off x="1934017" y="9073170"/>
            <a:ext cx="1500405" cy="254102"/>
          </a:xfrm>
          <a:prstGeom prst="rect">
            <a:avLst/>
          </a:prstGeom>
          <a:noFill/>
          <a:ln w="12700" cap="flat" cmpd="sng" algn="ctr">
            <a:noFill/>
            <a:prstDash val="solid"/>
            <a:miter lim="800000"/>
          </a:ln>
          <a:effectLst/>
        </p:spPr>
        <p:txBody>
          <a:bodyPr lIns="54000" tIns="54000" rIns="54000" bIns="54000" rtlCol="0" anchor="ctr"/>
          <a:lstStyle/>
          <a:p>
            <a:pPr marR="0" lvl="0" defTabSz="914400" eaLnBrk="1" fontAlgn="auto" latinLnBrk="0" hangingPunct="1">
              <a:lnSpc>
                <a:spcPct val="100000"/>
              </a:lnSpc>
              <a:spcAft>
                <a:spcPts val="600"/>
              </a:spcAft>
              <a:buClrTx/>
              <a:buSzTx/>
              <a:tabLst/>
              <a:defRPr/>
            </a:pPr>
            <a:r>
              <a:rPr kumimoji="1" lang="ja-JP" altLang="en-US" sz="1200" i="0" u="none" strike="noStrike" kern="0" cap="none" spc="0" normalizeH="0" baseline="0" noProof="0" dirty="0">
                <a:ln>
                  <a:noFill/>
                </a:ln>
                <a:solidFill>
                  <a:srgbClr val="0AA1DD"/>
                </a:solidFill>
                <a:effectLst/>
                <a:uLnTx/>
                <a:uFillTx/>
                <a:latin typeface="+mn-ea"/>
                <a:cs typeface="+mn-cs"/>
              </a:rPr>
              <a:t>●●市●●局●●課</a:t>
            </a:r>
            <a:endParaRPr kumimoji="1" lang="en-US" altLang="ja-JP" sz="1200" i="0" u="none" strike="noStrike" kern="0" cap="none" spc="0" normalizeH="0" baseline="0" noProof="0" dirty="0">
              <a:ln>
                <a:noFill/>
              </a:ln>
              <a:solidFill>
                <a:srgbClr val="0AA1DD"/>
              </a:solidFill>
              <a:effectLst/>
              <a:uLnTx/>
              <a:uFillTx/>
              <a:latin typeface="+mn-ea"/>
              <a:cs typeface="+mn-cs"/>
            </a:endParaRPr>
          </a:p>
        </p:txBody>
      </p:sp>
      <p:sp>
        <p:nvSpPr>
          <p:cNvPr id="10" name="テキスト ボックス 9">
            <a:extLst>
              <a:ext uri="{FF2B5EF4-FFF2-40B4-BE49-F238E27FC236}">
                <a16:creationId xmlns:a16="http://schemas.microsoft.com/office/drawing/2014/main" id="{3C418762-3AC5-62EC-0E2C-8DF044B1A185}"/>
              </a:ext>
            </a:extLst>
          </p:cNvPr>
          <p:cNvSpPr txBox="1"/>
          <p:nvPr/>
        </p:nvSpPr>
        <p:spPr>
          <a:xfrm>
            <a:off x="347981" y="9136512"/>
            <a:ext cx="751544" cy="165303"/>
          </a:xfrm>
          <a:prstGeom prst="rect">
            <a:avLst/>
          </a:prstGeom>
          <a:solidFill>
            <a:schemeClr val="accent1"/>
          </a:solidFill>
        </p:spPr>
        <p:txBody>
          <a:bodyPr wrap="square" tIns="0" bIns="0" anchor="ctr">
            <a:noAutofit/>
          </a:bodyPr>
          <a:lstStyle/>
          <a:p>
            <a:pPr marR="0" lvl="0" algn="ctr" defTabSz="914400" eaLnBrk="1" fontAlgn="auto" latinLnBrk="0" hangingPunct="1">
              <a:lnSpc>
                <a:spcPct val="100000"/>
              </a:lnSpc>
              <a:spcBef>
                <a:spcPts val="0"/>
              </a:spcBef>
              <a:spcAft>
                <a:spcPts val="0"/>
              </a:spcAft>
              <a:buClrTx/>
              <a:buSzTx/>
              <a:tabLst/>
              <a:defRPr/>
            </a:pPr>
            <a:r>
              <a:rPr kumimoji="1" lang="ja-JP" altLang="en-US" sz="800" kern="0" dirty="0">
                <a:solidFill>
                  <a:schemeClr val="bg1"/>
                </a:solidFill>
                <a:latin typeface="+mn-ea"/>
              </a:rPr>
              <a:t>問い合わせ先</a:t>
            </a:r>
            <a:endParaRPr kumimoji="1" lang="en-US" altLang="ja-JP" sz="800" kern="0" dirty="0">
              <a:solidFill>
                <a:schemeClr val="bg1"/>
              </a:solidFill>
              <a:latin typeface="+mn-ea"/>
            </a:endParaRPr>
          </a:p>
        </p:txBody>
      </p:sp>
      <p:sp>
        <p:nvSpPr>
          <p:cNvPr id="13" name="テキスト ボックス 12">
            <a:extLst>
              <a:ext uri="{FF2B5EF4-FFF2-40B4-BE49-F238E27FC236}">
                <a16:creationId xmlns:a16="http://schemas.microsoft.com/office/drawing/2014/main" id="{70396C84-72E4-0CC1-3913-EA8BDCD0E141}"/>
              </a:ext>
            </a:extLst>
          </p:cNvPr>
          <p:cNvSpPr txBox="1"/>
          <p:nvPr/>
        </p:nvSpPr>
        <p:spPr>
          <a:xfrm>
            <a:off x="1925095" y="9323514"/>
            <a:ext cx="1409523" cy="261610"/>
          </a:xfrm>
          <a:prstGeom prst="rect">
            <a:avLst/>
          </a:prstGeom>
          <a:noFill/>
        </p:spPr>
        <p:txBody>
          <a:bodyPr wrap="square" lIns="36000" rIns="36000">
            <a:spAutoFit/>
          </a:bodyPr>
          <a:lstStyle/>
          <a:p>
            <a:r>
              <a:rPr kumimoji="1" lang="ja-JP" altLang="en-US" sz="1050" kern="0" dirty="0">
                <a:solidFill>
                  <a:schemeClr val="accent1"/>
                </a:solidFill>
                <a:latin typeface="+mn-ea"/>
              </a:rPr>
              <a:t> </a:t>
            </a:r>
            <a:r>
              <a:rPr kumimoji="1" lang="ja-JP" altLang="en-US" sz="1050" i="0" u="none" strike="noStrike" kern="0" cap="none" spc="0" normalizeH="0" baseline="0" noProof="0" dirty="0">
                <a:ln>
                  <a:noFill/>
                </a:ln>
                <a:solidFill>
                  <a:schemeClr val="accent1"/>
                </a:solidFill>
                <a:effectLst/>
                <a:uLnTx/>
                <a:uFillTx/>
                <a:latin typeface="+mn-ea"/>
                <a:cs typeface="+mn-cs"/>
              </a:rPr>
              <a:t>●●●</a:t>
            </a:r>
            <a:r>
              <a:rPr kumimoji="1" lang="en-US" altLang="ja-JP" sz="1050" i="0" u="none" strike="noStrike" kern="0" cap="none" spc="0" normalizeH="0" baseline="0" noProof="0" dirty="0">
                <a:ln>
                  <a:noFill/>
                </a:ln>
                <a:solidFill>
                  <a:schemeClr val="accent1"/>
                </a:solidFill>
                <a:effectLst/>
                <a:uLnTx/>
                <a:uFillTx/>
                <a:latin typeface="+mn-ea"/>
                <a:cs typeface="+mn-cs"/>
              </a:rPr>
              <a:t>@</a:t>
            </a:r>
            <a:r>
              <a:rPr kumimoji="1" lang="ja-JP" altLang="en-US" sz="1050" i="0" u="none" strike="noStrike" kern="0" cap="none" spc="0" normalizeH="0" baseline="0" noProof="0" dirty="0">
                <a:ln>
                  <a:noFill/>
                </a:ln>
                <a:solidFill>
                  <a:schemeClr val="accent1"/>
                </a:solidFill>
                <a:effectLst/>
                <a:uLnTx/>
                <a:uFillTx/>
                <a:latin typeface="+mn-ea"/>
                <a:cs typeface="+mn-cs"/>
              </a:rPr>
              <a:t>●●</a:t>
            </a:r>
            <a:r>
              <a:rPr kumimoji="1" lang="en-US" altLang="ja-JP" sz="1050" i="0" u="none" strike="noStrike" kern="0" cap="none" spc="0" normalizeH="0" baseline="0" noProof="0" dirty="0">
                <a:ln>
                  <a:noFill/>
                </a:ln>
                <a:solidFill>
                  <a:schemeClr val="accent1"/>
                </a:solidFill>
                <a:effectLst/>
                <a:uLnTx/>
                <a:uFillTx/>
                <a:latin typeface="+mn-ea"/>
                <a:cs typeface="+mn-cs"/>
              </a:rPr>
              <a:t>.</a:t>
            </a:r>
            <a:r>
              <a:rPr kumimoji="1" lang="ja-JP" altLang="en-US" sz="1050" i="0" u="none" strike="noStrike" kern="0" cap="none" spc="0" normalizeH="0" baseline="0" noProof="0" dirty="0">
                <a:ln>
                  <a:noFill/>
                </a:ln>
                <a:solidFill>
                  <a:schemeClr val="accent1"/>
                </a:solidFill>
                <a:effectLst/>
                <a:uLnTx/>
                <a:uFillTx/>
                <a:latin typeface="+mn-ea"/>
                <a:cs typeface="+mn-cs"/>
              </a:rPr>
              <a:t>●●</a:t>
            </a:r>
            <a:r>
              <a:rPr kumimoji="1" lang="en-US" altLang="ja-JP" sz="1050" i="0" u="none" strike="noStrike" kern="0" cap="none" spc="0" normalizeH="0" baseline="0" noProof="0" dirty="0">
                <a:ln>
                  <a:noFill/>
                </a:ln>
                <a:solidFill>
                  <a:schemeClr val="accent1"/>
                </a:solidFill>
                <a:effectLst/>
                <a:uLnTx/>
                <a:uFillTx/>
                <a:latin typeface="+mn-ea"/>
                <a:cs typeface="+mn-cs"/>
              </a:rPr>
              <a:t>.</a:t>
            </a:r>
            <a:r>
              <a:rPr kumimoji="1" lang="en-US" altLang="ja-JP" sz="1050" i="0" u="none" strike="noStrike" kern="0" cap="none" spc="0" normalizeH="0" baseline="0" noProof="0" dirty="0" err="1">
                <a:ln>
                  <a:noFill/>
                </a:ln>
                <a:solidFill>
                  <a:schemeClr val="accent1"/>
                </a:solidFill>
                <a:effectLst/>
                <a:uLnTx/>
                <a:uFillTx/>
                <a:latin typeface="+mn-ea"/>
                <a:cs typeface="+mn-cs"/>
              </a:rPr>
              <a:t>jp</a:t>
            </a:r>
            <a:endParaRPr lang="ja-JP" altLang="en-US" sz="1050" dirty="0">
              <a:solidFill>
                <a:schemeClr val="accent1"/>
              </a:solidFill>
              <a:latin typeface="+mn-ea"/>
            </a:endParaRPr>
          </a:p>
        </p:txBody>
      </p:sp>
      <p:grpSp>
        <p:nvGrpSpPr>
          <p:cNvPr id="15" name="グラフィックス 17">
            <a:extLst>
              <a:ext uri="{FF2B5EF4-FFF2-40B4-BE49-F238E27FC236}">
                <a16:creationId xmlns:a16="http://schemas.microsoft.com/office/drawing/2014/main" id="{106FDAFE-3280-0217-4296-8513A379D330}"/>
              </a:ext>
            </a:extLst>
          </p:cNvPr>
          <p:cNvGrpSpPr/>
          <p:nvPr/>
        </p:nvGrpSpPr>
        <p:grpSpPr>
          <a:xfrm>
            <a:off x="1635608" y="9400848"/>
            <a:ext cx="159928" cy="106942"/>
            <a:chOff x="7677327" y="4416038"/>
            <a:chExt cx="535590" cy="358139"/>
          </a:xfrm>
          <a:noFill/>
        </p:grpSpPr>
        <p:sp>
          <p:nvSpPr>
            <p:cNvPr id="20" name="フリーフォーム: 図形 19">
              <a:extLst>
                <a:ext uri="{FF2B5EF4-FFF2-40B4-BE49-F238E27FC236}">
                  <a16:creationId xmlns:a16="http://schemas.microsoft.com/office/drawing/2014/main" id="{A61B27E9-6959-CDFD-E647-E69F301E1088}"/>
                </a:ext>
              </a:extLst>
            </p:cNvPr>
            <p:cNvSpPr/>
            <p:nvPr/>
          </p:nvSpPr>
          <p:spPr>
            <a:xfrm>
              <a:off x="7677327" y="4416038"/>
              <a:ext cx="535590" cy="358139"/>
            </a:xfrm>
            <a:custGeom>
              <a:avLst/>
              <a:gdLst>
                <a:gd name="connsiteX0" fmla="*/ 0 w 535590"/>
                <a:gd name="connsiteY0" fmla="*/ 0 h 358139"/>
                <a:gd name="connsiteX1" fmla="*/ 535591 w 535590"/>
                <a:gd name="connsiteY1" fmla="*/ 0 h 358139"/>
                <a:gd name="connsiteX2" fmla="*/ 535591 w 535590"/>
                <a:gd name="connsiteY2" fmla="*/ 358140 h 358139"/>
                <a:gd name="connsiteX3" fmla="*/ 0 w 535590"/>
                <a:gd name="connsiteY3" fmla="*/ 358140 h 358139"/>
              </a:gdLst>
              <a:ahLst/>
              <a:cxnLst>
                <a:cxn ang="0">
                  <a:pos x="connsiteX0" y="connsiteY0"/>
                </a:cxn>
                <a:cxn ang="0">
                  <a:pos x="connsiteX1" y="connsiteY1"/>
                </a:cxn>
                <a:cxn ang="0">
                  <a:pos x="connsiteX2" y="connsiteY2"/>
                </a:cxn>
                <a:cxn ang="0">
                  <a:pos x="connsiteX3" y="connsiteY3"/>
                </a:cxn>
              </a:cxnLst>
              <a:rect l="l" t="t" r="r" b="b"/>
              <a:pathLst>
                <a:path w="535590" h="358139">
                  <a:moveTo>
                    <a:pt x="0" y="0"/>
                  </a:moveTo>
                  <a:lnTo>
                    <a:pt x="535591" y="0"/>
                  </a:lnTo>
                  <a:lnTo>
                    <a:pt x="535591" y="358140"/>
                  </a:lnTo>
                  <a:lnTo>
                    <a:pt x="0" y="358140"/>
                  </a:lnTo>
                  <a:close/>
                </a:path>
              </a:pathLst>
            </a:custGeom>
            <a:noFill/>
            <a:ln w="9525" cap="rnd">
              <a:solidFill>
                <a:schemeClr val="accent1"/>
              </a:solidFill>
              <a:prstDash val="solid"/>
              <a:round/>
            </a:ln>
          </p:spPr>
          <p:txBody>
            <a:bodyPr rtlCol="0" anchor="ctr"/>
            <a:lstStyle/>
            <a:p>
              <a:endParaRPr lang="ja-JP" altLang="en-US">
                <a:latin typeface="+mn-ea"/>
              </a:endParaRPr>
            </a:p>
          </p:txBody>
        </p:sp>
        <p:sp>
          <p:nvSpPr>
            <p:cNvPr id="27" name="フリーフォーム: 図形 26">
              <a:extLst>
                <a:ext uri="{FF2B5EF4-FFF2-40B4-BE49-F238E27FC236}">
                  <a16:creationId xmlns:a16="http://schemas.microsoft.com/office/drawing/2014/main" id="{1AEEAE24-2A84-2A9C-39FB-E7C1F3B83713}"/>
                </a:ext>
              </a:extLst>
            </p:cNvPr>
            <p:cNvSpPr/>
            <p:nvPr/>
          </p:nvSpPr>
          <p:spPr>
            <a:xfrm>
              <a:off x="7692853" y="4422706"/>
              <a:ext cx="507871" cy="239474"/>
            </a:xfrm>
            <a:custGeom>
              <a:avLst/>
              <a:gdLst>
                <a:gd name="connsiteX0" fmla="*/ 0 w 507872"/>
                <a:gd name="connsiteY0" fmla="*/ 0 h 239474"/>
                <a:gd name="connsiteX1" fmla="*/ 252222 w 507872"/>
                <a:gd name="connsiteY1" fmla="*/ 239459 h 239474"/>
                <a:gd name="connsiteX2" fmla="*/ 339947 w 507872"/>
                <a:gd name="connsiteY2" fmla="*/ 162497 h 239474"/>
                <a:gd name="connsiteX3" fmla="*/ 507873 w 507872"/>
                <a:gd name="connsiteY3" fmla="*/ 0 h 239474"/>
              </a:gdLst>
              <a:ahLst/>
              <a:cxnLst>
                <a:cxn ang="0">
                  <a:pos x="connsiteX0" y="connsiteY0"/>
                </a:cxn>
                <a:cxn ang="0">
                  <a:pos x="connsiteX1" y="connsiteY1"/>
                </a:cxn>
                <a:cxn ang="0">
                  <a:pos x="connsiteX2" y="connsiteY2"/>
                </a:cxn>
                <a:cxn ang="0">
                  <a:pos x="connsiteX3" y="connsiteY3"/>
                </a:cxn>
              </a:cxnLst>
              <a:rect l="l" t="t" r="r" b="b"/>
              <a:pathLst>
                <a:path w="507872" h="239474">
                  <a:moveTo>
                    <a:pt x="0" y="0"/>
                  </a:moveTo>
                  <a:cubicBezTo>
                    <a:pt x="0" y="0"/>
                    <a:pt x="237268" y="241744"/>
                    <a:pt x="252222" y="239459"/>
                  </a:cubicBezTo>
                  <a:cubicBezTo>
                    <a:pt x="257842" y="238601"/>
                    <a:pt x="295275" y="204597"/>
                    <a:pt x="339947" y="162497"/>
                  </a:cubicBezTo>
                  <a:cubicBezTo>
                    <a:pt x="414052" y="92488"/>
                    <a:pt x="507873" y="0"/>
                    <a:pt x="507873" y="0"/>
                  </a:cubicBezTo>
                </a:path>
              </a:pathLst>
            </a:custGeom>
            <a:noFill/>
            <a:ln w="9525" cap="rnd">
              <a:solidFill>
                <a:schemeClr val="accent1"/>
              </a:solidFill>
              <a:prstDash val="solid"/>
              <a:round/>
            </a:ln>
          </p:spPr>
          <p:txBody>
            <a:bodyPr rtlCol="0" anchor="ctr"/>
            <a:lstStyle/>
            <a:p>
              <a:endParaRPr lang="ja-JP" altLang="en-US">
                <a:latin typeface="+mn-ea"/>
              </a:endParaRPr>
            </a:p>
          </p:txBody>
        </p:sp>
        <p:sp>
          <p:nvSpPr>
            <p:cNvPr id="28" name="フリーフォーム: 図形 27">
              <a:extLst>
                <a:ext uri="{FF2B5EF4-FFF2-40B4-BE49-F238E27FC236}">
                  <a16:creationId xmlns:a16="http://schemas.microsoft.com/office/drawing/2014/main" id="{4DC5994A-1F53-5380-215B-556BADA2833D}"/>
                </a:ext>
              </a:extLst>
            </p:cNvPr>
            <p:cNvSpPr/>
            <p:nvPr/>
          </p:nvSpPr>
          <p:spPr>
            <a:xfrm>
              <a:off x="8032800" y="4585202"/>
              <a:ext cx="173354" cy="188975"/>
            </a:xfrm>
            <a:custGeom>
              <a:avLst/>
              <a:gdLst>
                <a:gd name="connsiteX0" fmla="*/ 173355 w 173354"/>
                <a:gd name="connsiteY0" fmla="*/ 188976 h 188975"/>
                <a:gd name="connsiteX1" fmla="*/ 0 w 173354"/>
                <a:gd name="connsiteY1" fmla="*/ 0 h 188975"/>
              </a:gdLst>
              <a:ahLst/>
              <a:cxnLst>
                <a:cxn ang="0">
                  <a:pos x="connsiteX0" y="connsiteY0"/>
                </a:cxn>
                <a:cxn ang="0">
                  <a:pos x="connsiteX1" y="connsiteY1"/>
                </a:cxn>
              </a:cxnLst>
              <a:rect l="l" t="t" r="r" b="b"/>
              <a:pathLst>
                <a:path w="173354" h="188975">
                  <a:moveTo>
                    <a:pt x="173355" y="188976"/>
                  </a:moveTo>
                  <a:lnTo>
                    <a:pt x="0" y="0"/>
                  </a:lnTo>
                </a:path>
              </a:pathLst>
            </a:custGeom>
            <a:ln w="9525" cap="rnd">
              <a:solidFill>
                <a:schemeClr val="accent1"/>
              </a:solidFill>
              <a:prstDash val="solid"/>
              <a:round/>
            </a:ln>
          </p:spPr>
          <p:txBody>
            <a:bodyPr rtlCol="0" anchor="ctr"/>
            <a:lstStyle/>
            <a:p>
              <a:endParaRPr lang="ja-JP" altLang="en-US">
                <a:latin typeface="+mn-ea"/>
              </a:endParaRPr>
            </a:p>
          </p:txBody>
        </p:sp>
        <p:sp>
          <p:nvSpPr>
            <p:cNvPr id="29" name="フリーフォーム: 図形 28">
              <a:extLst>
                <a:ext uri="{FF2B5EF4-FFF2-40B4-BE49-F238E27FC236}">
                  <a16:creationId xmlns:a16="http://schemas.microsoft.com/office/drawing/2014/main" id="{970A1E73-5F2F-E3FF-B957-2F5973B0978E}"/>
                </a:ext>
              </a:extLst>
            </p:cNvPr>
            <p:cNvSpPr/>
            <p:nvPr/>
          </p:nvSpPr>
          <p:spPr>
            <a:xfrm>
              <a:off x="7684566" y="4585202"/>
              <a:ext cx="173450" cy="188975"/>
            </a:xfrm>
            <a:custGeom>
              <a:avLst/>
              <a:gdLst>
                <a:gd name="connsiteX0" fmla="*/ 0 w 173450"/>
                <a:gd name="connsiteY0" fmla="*/ 188976 h 188975"/>
                <a:gd name="connsiteX1" fmla="*/ 173450 w 173450"/>
                <a:gd name="connsiteY1" fmla="*/ 0 h 188975"/>
              </a:gdLst>
              <a:ahLst/>
              <a:cxnLst>
                <a:cxn ang="0">
                  <a:pos x="connsiteX0" y="connsiteY0"/>
                </a:cxn>
                <a:cxn ang="0">
                  <a:pos x="connsiteX1" y="connsiteY1"/>
                </a:cxn>
              </a:cxnLst>
              <a:rect l="l" t="t" r="r" b="b"/>
              <a:pathLst>
                <a:path w="173450" h="188975">
                  <a:moveTo>
                    <a:pt x="0" y="188976"/>
                  </a:moveTo>
                  <a:lnTo>
                    <a:pt x="173450" y="0"/>
                  </a:lnTo>
                </a:path>
              </a:pathLst>
            </a:custGeom>
            <a:ln w="9525" cap="rnd">
              <a:solidFill>
                <a:schemeClr val="accent1"/>
              </a:solidFill>
              <a:prstDash val="solid"/>
              <a:round/>
            </a:ln>
          </p:spPr>
          <p:txBody>
            <a:bodyPr rtlCol="0" anchor="ctr"/>
            <a:lstStyle/>
            <a:p>
              <a:endParaRPr lang="ja-JP" altLang="en-US">
                <a:latin typeface="+mn-ea"/>
              </a:endParaRPr>
            </a:p>
          </p:txBody>
        </p:sp>
      </p:grpSp>
      <p:sp>
        <p:nvSpPr>
          <p:cNvPr id="30" name="テキスト ボックス 29">
            <a:extLst>
              <a:ext uri="{FF2B5EF4-FFF2-40B4-BE49-F238E27FC236}">
                <a16:creationId xmlns:a16="http://schemas.microsoft.com/office/drawing/2014/main" id="{87AE795A-8276-3F7E-6F8D-49503869A301}"/>
              </a:ext>
            </a:extLst>
          </p:cNvPr>
          <p:cNvSpPr txBox="1"/>
          <p:nvPr/>
        </p:nvSpPr>
        <p:spPr>
          <a:xfrm>
            <a:off x="1180169" y="9108070"/>
            <a:ext cx="678518" cy="215444"/>
          </a:xfrm>
          <a:prstGeom prst="rect">
            <a:avLst/>
          </a:prstGeom>
          <a:noFill/>
        </p:spPr>
        <p:txBody>
          <a:bodyPr wrap="square" lIns="36000" rIns="36000" rtlCol="0">
            <a:spAutoFit/>
          </a:bodyPr>
          <a:lstStyle/>
          <a:p>
            <a:pPr algn="ctr"/>
            <a:r>
              <a:rPr kumimoji="1" lang="ja-JP" altLang="en-US" sz="800" dirty="0">
                <a:solidFill>
                  <a:schemeClr val="accent1"/>
                </a:solidFill>
                <a:latin typeface="+mn-ea"/>
              </a:rPr>
              <a:t>担当部署</a:t>
            </a:r>
          </a:p>
        </p:txBody>
      </p:sp>
      <p:cxnSp>
        <p:nvCxnSpPr>
          <p:cNvPr id="32" name="直線コネクタ 31">
            <a:extLst>
              <a:ext uri="{FF2B5EF4-FFF2-40B4-BE49-F238E27FC236}">
                <a16:creationId xmlns:a16="http://schemas.microsoft.com/office/drawing/2014/main" id="{7F499F5C-D898-B831-1800-BF1E5718B586}"/>
              </a:ext>
            </a:extLst>
          </p:cNvPr>
          <p:cNvCxnSpPr>
            <a:cxnSpLocks/>
          </p:cNvCxnSpPr>
          <p:nvPr/>
        </p:nvCxnSpPr>
        <p:spPr>
          <a:xfrm>
            <a:off x="1858687" y="9136512"/>
            <a:ext cx="0" cy="170568"/>
          </a:xfrm>
          <a:prstGeom prst="line">
            <a:avLst/>
          </a:prstGeom>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DCBAE8C0-A6AD-92A0-B596-242E0B472074}"/>
              </a:ext>
            </a:extLst>
          </p:cNvPr>
          <p:cNvSpPr txBox="1"/>
          <p:nvPr/>
        </p:nvSpPr>
        <p:spPr>
          <a:xfrm>
            <a:off x="3503931" y="9136512"/>
            <a:ext cx="751544" cy="165303"/>
          </a:xfrm>
          <a:prstGeom prst="rect">
            <a:avLst/>
          </a:prstGeom>
          <a:solidFill>
            <a:schemeClr val="accent1"/>
          </a:solidFill>
        </p:spPr>
        <p:txBody>
          <a:bodyPr wrap="square" tIns="0" bIns="0" anchor="ctr">
            <a:noAutofit/>
          </a:bodyPr>
          <a:lstStyle/>
          <a:p>
            <a:pPr marR="0" lvl="0" algn="ctr" defTabSz="914400" eaLnBrk="1" fontAlgn="auto" latinLnBrk="0" hangingPunct="1">
              <a:lnSpc>
                <a:spcPct val="100000"/>
              </a:lnSpc>
              <a:spcBef>
                <a:spcPts val="0"/>
              </a:spcBef>
              <a:spcAft>
                <a:spcPts val="0"/>
              </a:spcAft>
              <a:buClrTx/>
              <a:buSzTx/>
              <a:tabLst/>
              <a:defRPr/>
            </a:pPr>
            <a:r>
              <a:rPr kumimoji="1" lang="ja-JP" altLang="en-US" sz="800" kern="0" dirty="0">
                <a:solidFill>
                  <a:schemeClr val="bg1"/>
                </a:solidFill>
                <a:latin typeface="+mn-ea"/>
              </a:rPr>
              <a:t>作成</a:t>
            </a:r>
            <a:endParaRPr kumimoji="1" lang="en-US" altLang="ja-JP" sz="800" kern="0" dirty="0">
              <a:solidFill>
                <a:schemeClr val="bg1"/>
              </a:solidFill>
              <a:latin typeface="+mn-ea"/>
            </a:endParaRPr>
          </a:p>
        </p:txBody>
      </p:sp>
      <p:sp>
        <p:nvSpPr>
          <p:cNvPr id="48" name="テキスト ボックス 47">
            <a:extLst>
              <a:ext uri="{FF2B5EF4-FFF2-40B4-BE49-F238E27FC236}">
                <a16:creationId xmlns:a16="http://schemas.microsoft.com/office/drawing/2014/main" id="{596D590F-5405-A8F2-D7A1-F9890ED67879}"/>
              </a:ext>
            </a:extLst>
          </p:cNvPr>
          <p:cNvSpPr txBox="1"/>
          <p:nvPr/>
        </p:nvSpPr>
        <p:spPr>
          <a:xfrm>
            <a:off x="4336118" y="9108070"/>
            <a:ext cx="2388531" cy="215444"/>
          </a:xfrm>
          <a:prstGeom prst="rect">
            <a:avLst/>
          </a:prstGeom>
          <a:noFill/>
        </p:spPr>
        <p:txBody>
          <a:bodyPr wrap="square" lIns="36000" rIns="36000" rtlCol="0">
            <a:spAutoFit/>
          </a:bodyPr>
          <a:lstStyle/>
          <a:p>
            <a:r>
              <a:rPr kumimoji="1" lang="ja-JP" altLang="en-US" sz="800" dirty="0">
                <a:solidFill>
                  <a:schemeClr val="accent1"/>
                </a:solidFill>
                <a:latin typeface="+mn-ea"/>
              </a:rPr>
              <a:t>国土交通省　水管理・国土保全局　上下水道企画課</a:t>
            </a:r>
          </a:p>
        </p:txBody>
      </p:sp>
      <p:sp>
        <p:nvSpPr>
          <p:cNvPr id="3" name="吹き出し: 四角形 2">
            <a:extLst>
              <a:ext uri="{FF2B5EF4-FFF2-40B4-BE49-F238E27FC236}">
                <a16:creationId xmlns:a16="http://schemas.microsoft.com/office/drawing/2014/main" id="{4704635E-CDB9-DF60-5620-3C78F44B9FD2}"/>
              </a:ext>
            </a:extLst>
          </p:cNvPr>
          <p:cNvSpPr/>
          <p:nvPr/>
        </p:nvSpPr>
        <p:spPr>
          <a:xfrm>
            <a:off x="7203143" y="7983787"/>
            <a:ext cx="2593601" cy="1177667"/>
          </a:xfrm>
          <a:prstGeom prst="wedgeRectCallout">
            <a:avLst>
              <a:gd name="adj1" fmla="val -50085"/>
              <a:gd name="adj2" fmla="val 64801"/>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0000"/>
                </a:solidFill>
              </a:rPr>
              <a:t>「問合せ先」の欄は、使用する地方公共団体が編集してください。</a:t>
            </a:r>
          </a:p>
        </p:txBody>
      </p:sp>
    </p:spTree>
    <p:extLst>
      <p:ext uri="{BB962C8B-B14F-4D97-AF65-F5344CB8AC3E}">
        <p14:creationId xmlns:p14="http://schemas.microsoft.com/office/powerpoint/2010/main" val="28637396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ユーザー定義 2">
      <a:dk1>
        <a:sysClr val="windowText" lastClr="000000"/>
      </a:dk1>
      <a:lt1>
        <a:sysClr val="window" lastClr="FFFFFF"/>
      </a:lt1>
      <a:dk2>
        <a:srgbClr val="44546A"/>
      </a:dk2>
      <a:lt2>
        <a:srgbClr val="E7E6E6"/>
      </a:lt2>
      <a:accent1>
        <a:srgbClr val="0AA1DD"/>
      </a:accent1>
      <a:accent2>
        <a:srgbClr val="ECFCFF"/>
      </a:accent2>
      <a:accent3>
        <a:srgbClr val="4CCEE0"/>
      </a:accent3>
      <a:accent4>
        <a:srgbClr val="2155CD"/>
      </a:accent4>
      <a:accent5>
        <a:srgbClr val="79DAE8"/>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AA1DD"/>
        </a:solidFill>
        <a:ln>
          <a:noFill/>
        </a:ln>
      </a:spPr>
      <a:bodyPr rtlCol="0" anchor="ctr"/>
      <a:lstStyle>
        <a:defPPr algn="ctr">
          <a:defRPr kumimoji="1"/>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 2013 - 2022</Template>
  <Words>3089</Words>
  <PresentationFormat>A4 210 x 297 mm</PresentationFormat>
  <Paragraphs>323</Paragraphs>
  <Slides>6</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12" baseType="lpstr">
      <vt:lpstr>Meiryo UI</vt:lpstr>
      <vt:lpstr>游ゴシック</vt:lpstr>
      <vt:lpstr>Arial</vt:lpstr>
      <vt:lpstr>Wingdings</vt:lpstr>
      <vt:lpstr>Office テーマ</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