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x-wmf" Extension="wmf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9906000" cy="6858000" type="A4"/>
  <p:notesSz cx="7099300" cy="102346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12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00" userDrawn="1">
          <p15:clr>
            <a:srgbClr val="A4A3A4"/>
          </p15:clr>
        </p15:guide>
        <p15:guide id="2" pos="2212" userDrawn="1">
          <p15:clr>
            <a:srgbClr val="A4A3A4"/>
          </p15:clr>
        </p15:guide>
        <p15:guide id="3" orient="horz" pos="3224" userDrawn="1">
          <p15:clr>
            <a:srgbClr val="A4A3A4"/>
          </p15:clr>
        </p15:guide>
        <p15:guide id="4" pos="223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72" autoAdjust="0"/>
  </p:normalViewPr>
  <p:slideViewPr>
    <p:cSldViewPr>
      <p:cViewPr varScale="1">
        <p:scale>
          <a:sx n="64" d="100"/>
          <a:sy n="64" d="100"/>
        </p:scale>
        <p:origin x="1332" y="90"/>
      </p:cViewPr>
      <p:guideLst>
        <p:guide orient="horz" pos="2183"/>
        <p:guide pos="312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984" y="96"/>
      </p:cViewPr>
      <p:guideLst>
        <p:guide orient="horz" pos="3200"/>
        <p:guide pos="2212"/>
        <p:guide orient="horz" pos="3224"/>
        <p:guide pos="2235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notesMasters/notesMaster1.xml" Type="http://schemas.openxmlformats.org/officeDocument/2006/relationships/notesMaster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977" cy="513789"/>
          </a:xfrm>
          <a:prstGeom prst="rect">
            <a:avLst/>
          </a:prstGeom>
        </p:spPr>
        <p:txBody>
          <a:bodyPr vert="horz" lIns="95448" tIns="47724" rIns="95448" bIns="477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0650" y="0"/>
            <a:ext cx="3076976" cy="513789"/>
          </a:xfrm>
          <a:prstGeom prst="rect">
            <a:avLst/>
          </a:prstGeom>
        </p:spPr>
        <p:txBody>
          <a:bodyPr vert="horz" lIns="95448" tIns="47724" rIns="95448" bIns="47724" rtlCol="0"/>
          <a:lstStyle>
            <a:lvl1pPr algn="r">
              <a:defRPr sz="1300"/>
            </a:lvl1pPr>
          </a:lstStyle>
          <a:p>
            <a:fld id="{D00CC2C1-70F1-4743-91AA-2B45CDA3D435}" type="datetimeFigureOut">
              <a:rPr kumimoji="1" lang="ja-JP" altLang="en-US" smtClean="0"/>
              <a:t>2020/6/30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55688" y="1279525"/>
            <a:ext cx="498792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48" tIns="47724" rIns="95448" bIns="477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430" y="4925459"/>
            <a:ext cx="5680444" cy="4029621"/>
          </a:xfrm>
          <a:prstGeom prst="rect">
            <a:avLst/>
          </a:prstGeom>
        </p:spPr>
        <p:txBody>
          <a:bodyPr vert="horz" lIns="95448" tIns="47724" rIns="95448" bIns="4772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0825"/>
            <a:ext cx="3076977" cy="513789"/>
          </a:xfrm>
          <a:prstGeom prst="rect">
            <a:avLst/>
          </a:prstGeom>
        </p:spPr>
        <p:txBody>
          <a:bodyPr vert="horz" lIns="95448" tIns="47724" rIns="95448" bIns="477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0650" y="9720825"/>
            <a:ext cx="3076976" cy="513789"/>
          </a:xfrm>
          <a:prstGeom prst="rect">
            <a:avLst/>
          </a:prstGeom>
        </p:spPr>
        <p:txBody>
          <a:bodyPr vert="horz" lIns="95448" tIns="47724" rIns="95448" bIns="47724" rtlCol="0" anchor="b"/>
          <a:lstStyle>
            <a:lvl1pPr algn="r">
              <a:defRPr sz="1300"/>
            </a:lvl1pPr>
          </a:lstStyle>
          <a:p>
            <a:fld id="{44C7AB83-31E5-4417-80C9-AFABCFE317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6672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2.png" Type="http://schemas.openxmlformats.org/officeDocument/2006/relationships/image"/><Relationship Id="rId3" Target="../media/image4.wmf" Type="http://schemas.openxmlformats.org/officeDocument/2006/relationships/image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lit_top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230"/>
          <a:stretch>
            <a:fillRect/>
          </a:stretch>
        </p:blipFill>
        <p:spPr bwMode="auto">
          <a:xfrm>
            <a:off x="0" y="6524638"/>
            <a:ext cx="9906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1833305" y="3284551"/>
            <a:ext cx="8072702" cy="73025"/>
          </a:xfrm>
          <a:prstGeom prst="rect">
            <a:avLst/>
          </a:prstGeom>
          <a:solidFill>
            <a:srgbClr val="00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" y="6051563"/>
            <a:ext cx="2301081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1" y="6524637"/>
            <a:ext cx="364292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200" i="1">
                <a:solidFill>
                  <a:schemeClr val="bg1"/>
                </a:solidFill>
                <a:latin typeface="Times New Roman" pitchFamily="18" charset="0"/>
              </a:rPr>
              <a:t>Ministry of Land, Infrastructure, Transport and Tourism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4187" y="2133613"/>
            <a:ext cx="8151813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94600" y="6237288"/>
            <a:ext cx="23114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84585-ECC3-4132-ACBA-E671381620A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4AA5F-3DC5-4579-833B-69EA5E93B4C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58025" y="10"/>
            <a:ext cx="2352675" cy="612616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0" y="10"/>
            <a:ext cx="6892925" cy="612616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59B1B-717B-492A-B0B5-8402FE99266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84585-ECC3-4132-ACBA-E671381620A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13FEA-DB88-4E11-B134-D54C0E3F105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A9961-2976-49FE-BA18-54AABB4B02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9E34F-E255-46A3-8EAA-F9069BC6D83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C197C-34E4-4AA7-A5E0-FC15796E1B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119E-7544-4245-B396-D68484ED34F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CDE48-F338-4FDB-9BC5-283A76F8E5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アイコンをクリックして図を追加</a:t>
            </a:r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EA77A-09AF-4E2F-A961-AD5AB2FC2D4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1.png" Type="http://schemas.openxmlformats.org/officeDocument/2006/relationships/image"/><Relationship Id="rId14" Target="../media/image2.png" Type="http://schemas.openxmlformats.org/officeDocument/2006/relationships/image"/><Relationship Id="rId15" Target="../media/image3.png" Type="http://schemas.openxmlformats.org/officeDocument/2006/relationships/image"/><Relationship Id="rId16" Target="../media/image4.wmf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4600" y="6237288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8089128-6FBE-49A1-904D-15C6640993E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0" y="0"/>
            <a:ext cx="9906000" cy="546100"/>
            <a:chOff x="0" y="0"/>
            <a:chExt cx="5760" cy="344"/>
          </a:xfrm>
        </p:grpSpPr>
        <p:pic>
          <p:nvPicPr>
            <p:cNvPr id="1033" name="Picture 9" descr="mlit_top"/>
            <p:cNvPicPr>
              <a:picLocks noChangeAspect="1" noChangeArrowheads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6801" b="65286"/>
            <a:stretch>
              <a:fillRect/>
            </a:stretch>
          </p:blipFill>
          <p:spPr bwMode="auto">
            <a:xfrm>
              <a:off x="0" y="300"/>
              <a:ext cx="5760" cy="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34" name="Group 17"/>
            <p:cNvGrpSpPr>
              <a:grpSpLocks/>
            </p:cNvGrpSpPr>
            <p:nvPr userDrawn="1"/>
          </p:nvGrpSpPr>
          <p:grpSpPr bwMode="auto">
            <a:xfrm>
              <a:off x="0" y="0"/>
              <a:ext cx="5760" cy="318"/>
              <a:chOff x="0" y="0"/>
              <a:chExt cx="5760" cy="318"/>
            </a:xfrm>
          </p:grpSpPr>
          <p:pic>
            <p:nvPicPr>
              <p:cNvPr id="1035" name="Picture 11" descr="mlit_top"/>
              <p:cNvPicPr>
                <a:picLocks noChangeAspect="1" noChangeArrowheads="1"/>
              </p:cNvPicPr>
              <p:nvPr userDrawn="1"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66945" b="42805"/>
              <a:stretch>
                <a:fillRect/>
              </a:stretch>
            </p:blipFill>
            <p:spPr bwMode="auto">
              <a:xfrm>
                <a:off x="3856" y="0"/>
                <a:ext cx="1904" cy="3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6" name="Picture 16" descr="mlit_top"/>
              <p:cNvPicPr>
                <a:picLocks noChangeAspect="1" noChangeArrowheads="1"/>
              </p:cNvPicPr>
              <p:nvPr userDrawn="1"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50000" b="42805"/>
              <a:stretch>
                <a:fillRect/>
              </a:stretch>
            </p:blipFill>
            <p:spPr bwMode="auto">
              <a:xfrm>
                <a:off x="1043" y="0"/>
                <a:ext cx="2880" cy="3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7" name="Picture 10" descr="mlit_top"/>
              <p:cNvPicPr>
                <a:picLocks noChangeAspect="1" noChangeArrowheads="1"/>
              </p:cNvPicPr>
              <p:nvPr userDrawn="1"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8906" b="42805"/>
              <a:stretch>
                <a:fillRect/>
              </a:stretch>
            </p:blipFill>
            <p:spPr bwMode="auto">
              <a:xfrm>
                <a:off x="0" y="0"/>
                <a:ext cx="1791" cy="3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" y="0"/>
            <a:ext cx="760491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pic>
        <p:nvPicPr>
          <p:cNvPr id="1032" name="Picture 14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70"/>
          <a:stretch>
            <a:fillRect/>
          </a:stretch>
        </p:blipFill>
        <p:spPr bwMode="auto">
          <a:xfrm>
            <a:off x="8225771" y="10"/>
            <a:ext cx="1680236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jpeg" Type="http://schemas.openxmlformats.org/officeDocument/2006/relationships/image"/><Relationship Id="rId5" Target="../media/image8.jpeg" Type="http://schemas.openxmlformats.org/officeDocument/2006/relationships/image"/><Relationship Id="rId6" Target="../media/image9.jpeg" Type="http://schemas.openxmlformats.org/officeDocument/2006/relationships/image"/><Relationship Id="rId7" Target="../media/image10.jpeg" Type="http://schemas.openxmlformats.org/officeDocument/2006/relationships/image"/><Relationship Id="rId8" Target="../media/image1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512" y="635145"/>
            <a:ext cx="8687179" cy="610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○○県○○市における施設被害箇所</a:t>
            </a:r>
            <a:r>
              <a:rPr lang="ja-JP" altLang="en-US" sz="2000" dirty="0" smtClean="0">
                <a:solidFill>
                  <a:schemeClr val="tx1"/>
                </a:solidFill>
              </a:rPr>
              <a:t>（○月○日時点）</a:t>
            </a:r>
            <a:endParaRPr kumimoji="1"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840212" y="3260912"/>
            <a:ext cx="428107" cy="355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コネクタ 27"/>
          <p:cNvCxnSpPr/>
          <p:nvPr/>
        </p:nvCxnSpPr>
        <p:spPr>
          <a:xfrm flipH="1" flipV="1">
            <a:off x="1286415" y="3473727"/>
            <a:ext cx="246749" cy="974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円/楕円 41"/>
          <p:cNvSpPr/>
          <p:nvPr/>
        </p:nvSpPr>
        <p:spPr>
          <a:xfrm>
            <a:off x="8889726" y="4313296"/>
            <a:ext cx="428107" cy="355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3" name="直線コネクタ 42"/>
          <p:cNvCxnSpPr>
            <a:endCxn id="42" idx="1"/>
          </p:cNvCxnSpPr>
          <p:nvPr/>
        </p:nvCxnSpPr>
        <p:spPr>
          <a:xfrm>
            <a:off x="8307896" y="4047944"/>
            <a:ext cx="644525" cy="3174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円/楕円 46"/>
          <p:cNvSpPr/>
          <p:nvPr/>
        </p:nvSpPr>
        <p:spPr>
          <a:xfrm>
            <a:off x="5788257" y="4179058"/>
            <a:ext cx="428107" cy="324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8" name="直線コネクタ 47"/>
          <p:cNvCxnSpPr/>
          <p:nvPr/>
        </p:nvCxnSpPr>
        <p:spPr>
          <a:xfrm>
            <a:off x="6193979" y="4412846"/>
            <a:ext cx="1225113" cy="7050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テキスト ボックス 50"/>
          <p:cNvSpPr txBox="1"/>
          <p:nvPr/>
        </p:nvSpPr>
        <p:spPr>
          <a:xfrm>
            <a:off x="50808" y="599855"/>
            <a:ext cx="4131048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＜</a:t>
            </a:r>
            <a:r>
              <a:rPr kumimoji="1" lang="ja-JP" altLang="en-US" sz="1200" dirty="0" smtClean="0"/>
              <a:t>記載要領＞</a:t>
            </a:r>
            <a:endParaRPr kumimoji="1" lang="en-US" altLang="ja-JP" sz="1200" dirty="0" smtClean="0"/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ja-JP" altLang="en-US" sz="1200" dirty="0"/>
              <a:t>被害が確認された場合</a:t>
            </a:r>
            <a:r>
              <a:rPr lang="ja-JP" altLang="en-US" sz="1200" dirty="0" smtClean="0"/>
              <a:t>、作成</a:t>
            </a:r>
            <a:r>
              <a:rPr lang="ja-JP" altLang="en-US" sz="1200" dirty="0"/>
              <a:t>時点で可能な範囲</a:t>
            </a:r>
            <a:r>
              <a:rPr lang="ja-JP" altLang="en-US" sz="1200" dirty="0" smtClean="0"/>
              <a:t>で本様式の作成をお願いします。</a:t>
            </a:r>
            <a:endParaRPr lang="en-US" altLang="ja-JP" sz="1200" dirty="0"/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 smtClean="0"/>
              <a:t>被害箇所の位置図（市町村全域及び被害箇所）と被害状況が分かる</a:t>
            </a:r>
            <a:r>
              <a:rPr lang="ja-JP" altLang="en-US" sz="1200" dirty="0" smtClean="0"/>
              <a:t>写真（</a:t>
            </a:r>
            <a:r>
              <a:rPr lang="ja-JP" altLang="en-US" sz="1200" dirty="0"/>
              <a:t>被害</a:t>
            </a:r>
            <a:r>
              <a:rPr lang="ja-JP" altLang="en-US" sz="1200" dirty="0" smtClean="0"/>
              <a:t>箇所が多い場合は、代表的な</a:t>
            </a:r>
            <a:r>
              <a:rPr lang="ja-JP" altLang="en-US" sz="1200" dirty="0"/>
              <a:t>箇所の写真</a:t>
            </a:r>
            <a:r>
              <a:rPr lang="ja-JP" altLang="en-US" sz="1200" dirty="0" smtClean="0"/>
              <a:t>で可</a:t>
            </a:r>
            <a:r>
              <a:rPr lang="ja-JP" altLang="en-US" sz="1200" dirty="0"/>
              <a:t>）を記載・添付してください</a:t>
            </a:r>
            <a:r>
              <a:rPr lang="ja-JP" altLang="en-US" sz="1200" dirty="0" smtClean="0"/>
              <a:t>。</a:t>
            </a:r>
            <a:r>
              <a:rPr lang="ja-JP" altLang="en-US" sz="1200" dirty="0"/>
              <a:t>その</a:t>
            </a:r>
            <a:r>
              <a:rPr lang="ja-JP" altLang="en-US" sz="1200" dirty="0" smtClean="0"/>
              <a:t>際、被害</a:t>
            </a:r>
            <a:r>
              <a:rPr lang="ja-JP" altLang="en-US" sz="1200" dirty="0"/>
              <a:t>状況が分かるよう、必要に応じてコメント等を記載してください</a:t>
            </a:r>
            <a:r>
              <a:rPr lang="ja-JP" altLang="en-US" sz="1200" dirty="0" smtClean="0"/>
              <a:t>。</a:t>
            </a:r>
            <a:endParaRPr lang="en-US" altLang="ja-JP" sz="1200" dirty="0"/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ja-JP" altLang="en-US" sz="1200" dirty="0" smtClean="0"/>
              <a:t>被害箇所</a:t>
            </a:r>
            <a:r>
              <a:rPr lang="ja-JP" altLang="en-US" sz="1200" dirty="0"/>
              <a:t>数</a:t>
            </a:r>
            <a:r>
              <a:rPr lang="ja-JP" altLang="en-US" sz="1200" dirty="0" smtClean="0"/>
              <a:t>は、報告様式</a:t>
            </a:r>
            <a:r>
              <a:rPr lang="en-US" altLang="ja-JP" sz="1200" dirty="0" smtClean="0"/>
              <a:t>1</a:t>
            </a:r>
            <a:r>
              <a:rPr lang="ja-JP" altLang="en-US" sz="1200" dirty="0" smtClean="0"/>
              <a:t>で記載している被害</a:t>
            </a:r>
            <a:r>
              <a:rPr lang="ja-JP" altLang="en-US" sz="1200" dirty="0"/>
              <a:t>状況</a:t>
            </a:r>
            <a:r>
              <a:rPr lang="ja-JP" altLang="en-US" sz="1200" dirty="0" smtClean="0"/>
              <a:t>等（</a:t>
            </a:r>
            <a:r>
              <a:rPr lang="ja-JP" altLang="en-US" sz="1200" dirty="0"/>
              <a:t>応急復旧が必要な箇所</a:t>
            </a:r>
            <a:r>
              <a:rPr lang="ja-JP" altLang="en-US" sz="1200" dirty="0" smtClean="0"/>
              <a:t>）の数量と整合を図ってください。</a:t>
            </a:r>
            <a:endParaRPr lang="en-US" altLang="ja-JP" sz="1200" dirty="0"/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ja-JP" altLang="en-US" sz="1200" dirty="0" smtClean="0"/>
              <a:t>被害箇所の位置図については、市役所や主要駅等</a:t>
            </a:r>
            <a:r>
              <a:rPr lang="ja-JP" altLang="en-US" sz="1200" dirty="0"/>
              <a:t>の</a:t>
            </a:r>
            <a:r>
              <a:rPr lang="ja-JP" altLang="en-US" sz="1200" dirty="0" smtClean="0"/>
              <a:t>ランドマークを記載してください。</a:t>
            </a:r>
            <a:endParaRPr lang="en-US" altLang="ja-JP" sz="1200" dirty="0"/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en-US" altLang="ja-JP" sz="1200" dirty="0" smtClean="0"/>
              <a:t>1</a:t>
            </a:r>
            <a:r>
              <a:rPr kumimoji="1" lang="ja-JP" altLang="en-US" sz="1200" dirty="0"/>
              <a:t>枚</a:t>
            </a:r>
            <a:r>
              <a:rPr kumimoji="1" lang="ja-JP" altLang="en-US" sz="1200" dirty="0" smtClean="0"/>
              <a:t>で</a:t>
            </a:r>
            <a:r>
              <a:rPr lang="ja-JP" altLang="en-US" sz="1200" dirty="0" smtClean="0"/>
              <a:t>収まらない場合は、複数枚になっても構いません。</a:t>
            </a:r>
            <a:endParaRPr kumimoji="1" lang="ja-JP" altLang="en-US" sz="1200" dirty="0"/>
          </a:p>
        </p:txBody>
      </p:sp>
      <p:sp>
        <p:nvSpPr>
          <p:cNvPr id="4" name="正方形/長方形 3"/>
          <p:cNvSpPr/>
          <p:nvPr/>
        </p:nvSpPr>
        <p:spPr>
          <a:xfrm>
            <a:off x="8130827" y="0"/>
            <a:ext cx="1775173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140554" y="2564109"/>
            <a:ext cx="2799192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dirty="0" smtClean="0"/>
          </a:p>
          <a:p>
            <a:pPr algn="ctr"/>
            <a:endParaRPr lang="en-US" altLang="ja-JP" dirty="0"/>
          </a:p>
          <a:p>
            <a:pPr algn="ctr"/>
            <a:r>
              <a:rPr kumimoji="1" lang="ja-JP" altLang="en-US" dirty="0" smtClean="0"/>
              <a:t>（写真２）</a:t>
            </a:r>
            <a:endParaRPr lang="en-US" altLang="ja-JP" dirty="0"/>
          </a:p>
          <a:p>
            <a:pPr algn="ctr"/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27" name="正方形/長方形 26"/>
          <p:cNvSpPr/>
          <p:nvPr/>
        </p:nvSpPr>
        <p:spPr>
          <a:xfrm>
            <a:off x="6195758" y="2605677"/>
            <a:ext cx="2044149" cy="400110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＜○○浄化センターの被害状況＞</a:t>
            </a:r>
            <a:endParaRPr kumimoji="0" lang="en-US" altLang="ja-JP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○○</a:t>
            </a:r>
            <a:r>
              <a:rPr kumimoji="0" lang="ja-JP" altLang="en-US" sz="1000" kern="0" noProof="0" dirty="0" smtClean="0">
                <a:solidFill>
                  <a:prstClr val="black"/>
                </a:solidFill>
                <a:latin typeface="Calibri" panose="020F0502020204030204"/>
              </a:rPr>
              <a:t>による機能停止</a:t>
            </a:r>
            <a:endParaRPr kumimoji="0" lang="en-US" altLang="ja-JP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9097404" y="127517"/>
            <a:ext cx="635110" cy="307777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kern="0" dirty="0" smtClean="0">
                <a:solidFill>
                  <a:prstClr val="black"/>
                </a:solidFill>
                <a:latin typeface="Calibri" panose="020F0502020204030204"/>
              </a:rPr>
              <a:t>様式</a:t>
            </a:r>
            <a:r>
              <a:rPr kumimoji="0" lang="en-US" altLang="ja-JP" sz="1400" kern="0" dirty="0" smtClean="0">
                <a:solidFill>
                  <a:prstClr val="black"/>
                </a:solidFill>
                <a:latin typeface="Calibri" panose="020F0502020204030204"/>
              </a:rPr>
              <a:t>2</a:t>
            </a:r>
            <a:endParaRPr kumimoji="0" lang="en-US" altLang="ja-JP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609184" y="5117851"/>
            <a:ext cx="2799192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dirty="0" smtClean="0"/>
          </a:p>
          <a:p>
            <a:pPr algn="ctr"/>
            <a:endParaRPr lang="en-US" altLang="ja-JP" dirty="0"/>
          </a:p>
          <a:p>
            <a:pPr algn="ctr"/>
            <a:r>
              <a:rPr kumimoji="1" lang="ja-JP" altLang="en-US" dirty="0" smtClean="0"/>
              <a:t>（写真</a:t>
            </a:r>
            <a:r>
              <a:rPr lang="ja-JP" altLang="en-US" dirty="0" smtClean="0"/>
              <a:t>３</a:t>
            </a:r>
            <a:r>
              <a:rPr kumimoji="1" lang="ja-JP" altLang="en-US" dirty="0" smtClean="0"/>
              <a:t>）</a:t>
            </a:r>
            <a:endParaRPr lang="en-US" altLang="ja-JP" dirty="0"/>
          </a:p>
          <a:p>
            <a:pPr algn="ctr"/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32" name="正方形/長方形 31"/>
          <p:cNvSpPr/>
          <p:nvPr/>
        </p:nvSpPr>
        <p:spPr>
          <a:xfrm>
            <a:off x="6685558" y="5166730"/>
            <a:ext cx="1467068" cy="400110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＜</a:t>
            </a:r>
            <a:r>
              <a:rPr kumimoji="0" lang="ja-JP" altLang="en-US" sz="1000" kern="0" dirty="0">
                <a:solidFill>
                  <a:prstClr val="black"/>
                </a:solidFill>
                <a:latin typeface="Calibri" panose="020F0502020204030204"/>
              </a:rPr>
              <a:t>○○処理区</a:t>
            </a: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＞</a:t>
            </a:r>
            <a:endParaRPr kumimoji="0" lang="ja-JP" altLang="en-US" sz="1000" kern="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汚水管渠</a:t>
            </a:r>
            <a:r>
              <a:rPr kumimoji="0" lang="ja-JP" altLang="en-US" sz="1000" kern="0" dirty="0">
                <a:solidFill>
                  <a:prstClr val="black"/>
                </a:solidFill>
                <a:latin typeface="Calibri" panose="020F0502020204030204"/>
              </a:rPr>
              <a:t>の破損○箇所</a:t>
            </a: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1441909" y="2961885"/>
            <a:ext cx="2799192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dirty="0" smtClean="0"/>
          </a:p>
          <a:p>
            <a:pPr algn="ctr"/>
            <a:endParaRPr lang="en-US" altLang="ja-JP" dirty="0"/>
          </a:p>
          <a:p>
            <a:pPr algn="ctr"/>
            <a:r>
              <a:rPr kumimoji="1" lang="ja-JP" altLang="en-US" dirty="0" smtClean="0"/>
              <a:t>（写真</a:t>
            </a:r>
            <a:r>
              <a:rPr lang="ja-JP" altLang="en-US" dirty="0" smtClean="0"/>
              <a:t>１</a:t>
            </a:r>
            <a:r>
              <a:rPr kumimoji="1" lang="ja-JP" altLang="en-US" dirty="0" smtClean="0"/>
              <a:t>）</a:t>
            </a:r>
            <a:endParaRPr lang="en-US" altLang="ja-JP" dirty="0"/>
          </a:p>
          <a:p>
            <a:pPr algn="ctr"/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49" name="正方形/長方形 48"/>
          <p:cNvSpPr/>
          <p:nvPr/>
        </p:nvSpPr>
        <p:spPr>
          <a:xfrm>
            <a:off x="1548019" y="3005787"/>
            <a:ext cx="2069797" cy="400110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＜○○雨水ポンプ場の被害状況＞</a:t>
            </a:r>
            <a:endParaRPr kumimoji="0" lang="ja-JP" altLang="en-US" sz="1000" kern="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kern="0" dirty="0">
                <a:solidFill>
                  <a:prstClr val="black"/>
                </a:solidFill>
                <a:latin typeface="Calibri" panose="020F0502020204030204"/>
              </a:rPr>
              <a:t>○○による機能停止</a:t>
            </a:r>
          </a:p>
        </p:txBody>
      </p:sp>
      <p:sp>
        <p:nvSpPr>
          <p:cNvPr id="7" name="円/楕円 6"/>
          <p:cNvSpPr/>
          <p:nvPr/>
        </p:nvSpPr>
        <p:spPr>
          <a:xfrm>
            <a:off x="4304928" y="2461661"/>
            <a:ext cx="288032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吹き出し 9"/>
          <p:cNvSpPr/>
          <p:nvPr/>
        </p:nvSpPr>
        <p:spPr>
          <a:xfrm>
            <a:off x="4477517" y="1791339"/>
            <a:ext cx="1368813" cy="380426"/>
          </a:xfrm>
          <a:prstGeom prst="wedgeRectCallout">
            <a:avLst>
              <a:gd name="adj1" fmla="val -43533"/>
              <a:gd name="adj2" fmla="val 11617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○○市役所</a:t>
            </a:r>
            <a:endParaRPr kumimoji="1"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39539" y="4709031"/>
            <a:ext cx="3168352" cy="191683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99827" y="4754337"/>
            <a:ext cx="279919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1400" dirty="0" smtClean="0"/>
              <a:t>○○市全域図</a:t>
            </a:r>
            <a:endParaRPr kumimoji="1" lang="ja-JP" altLang="en-US" sz="1400" dirty="0"/>
          </a:p>
        </p:txBody>
      </p:sp>
      <p:sp>
        <p:nvSpPr>
          <p:cNvPr id="29" name="正方形/長方形 28"/>
          <p:cNvSpPr/>
          <p:nvPr/>
        </p:nvSpPr>
        <p:spPr>
          <a:xfrm>
            <a:off x="449464" y="5208415"/>
            <a:ext cx="2749555" cy="124492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178887" y="5424467"/>
            <a:ext cx="6480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左矢印 13"/>
          <p:cNvSpPr/>
          <p:nvPr/>
        </p:nvSpPr>
        <p:spPr>
          <a:xfrm rot="8358047">
            <a:off x="2982982" y="4860919"/>
            <a:ext cx="739614" cy="582557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42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512" y="635145"/>
            <a:ext cx="8687179" cy="610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○○県○○市における施設被害箇所</a:t>
            </a:r>
            <a:r>
              <a:rPr lang="ja-JP" altLang="en-US" sz="2000" dirty="0" smtClean="0">
                <a:solidFill>
                  <a:schemeClr val="tx1"/>
                </a:solidFill>
              </a:rPr>
              <a:t>（○月○日時点）</a:t>
            </a:r>
            <a:endParaRPr kumimoji="1"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2331459" y="2528446"/>
            <a:ext cx="428107" cy="355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コネクタ 27"/>
          <p:cNvCxnSpPr/>
          <p:nvPr/>
        </p:nvCxnSpPr>
        <p:spPr>
          <a:xfrm flipH="1" flipV="1">
            <a:off x="2545512" y="2884012"/>
            <a:ext cx="573949" cy="7410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761" y="3187945"/>
            <a:ext cx="4356000" cy="1664461"/>
          </a:xfrm>
          <a:prstGeom prst="rect">
            <a:avLst/>
          </a:prstGeom>
        </p:spPr>
      </p:pic>
      <p:sp>
        <p:nvSpPr>
          <p:cNvPr id="34" name="正方形/長方形 33"/>
          <p:cNvSpPr/>
          <p:nvPr/>
        </p:nvSpPr>
        <p:spPr>
          <a:xfrm>
            <a:off x="533817" y="3228612"/>
            <a:ext cx="1404552" cy="400110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algn="ctr" defTabSz="53876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black"/>
                </a:solidFill>
                <a:latin typeface="Calibri" panose="020F0502020204030204"/>
              </a:rPr>
              <a:t>＜○○処理</a:t>
            </a: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区</a:t>
            </a:r>
            <a:r>
              <a:rPr kumimoji="0" lang="ja-JP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＞</a:t>
            </a:r>
            <a:endParaRPr kumimoji="0" lang="en-US" altLang="ja-JP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algn="ctr" defTabSz="53876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black"/>
                </a:solidFill>
                <a:latin typeface="Calibri" panose="020F0502020204030204"/>
              </a:rPr>
              <a:t>汚水管渠の</a:t>
            </a: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破損</a:t>
            </a:r>
            <a:r>
              <a:rPr kumimoji="0" lang="en-US" altLang="ja-JP" sz="1000" kern="0" dirty="0" smtClean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箇所</a:t>
            </a:r>
            <a:endParaRPr kumimoji="0" lang="en-US" altLang="ja-JP" sz="1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5" name="グループ化 34"/>
          <p:cNvGrpSpPr/>
          <p:nvPr/>
        </p:nvGrpSpPr>
        <p:grpSpPr>
          <a:xfrm>
            <a:off x="5383974" y="1806193"/>
            <a:ext cx="4356000" cy="2375296"/>
            <a:chOff x="439080" y="682873"/>
            <a:chExt cx="5626120" cy="3256070"/>
          </a:xfrm>
        </p:grpSpPr>
        <p:pic>
          <p:nvPicPr>
            <p:cNvPr id="36" name="図 35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"/>
            <a:stretch/>
          </p:blipFill>
          <p:spPr>
            <a:xfrm>
              <a:off x="439080" y="682873"/>
              <a:ext cx="3414827" cy="3241257"/>
            </a:xfrm>
            <a:prstGeom prst="rect">
              <a:avLst/>
            </a:prstGeom>
          </p:spPr>
        </p:pic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686" y="2082670"/>
              <a:ext cx="2468514" cy="1851385"/>
            </a:xfrm>
            <a:prstGeom prst="rect">
              <a:avLst/>
            </a:prstGeom>
          </p:spPr>
        </p:pic>
        <p:pic>
          <p:nvPicPr>
            <p:cNvPr id="38" name="図 37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88755" y="682873"/>
              <a:ext cx="2476445" cy="1622416"/>
            </a:xfrm>
            <a:prstGeom prst="rect">
              <a:avLst/>
            </a:prstGeom>
          </p:spPr>
        </p:pic>
        <p:sp>
          <p:nvSpPr>
            <p:cNvPr id="39" name="正方形/長方形 38"/>
            <p:cNvSpPr/>
            <p:nvPr/>
          </p:nvSpPr>
          <p:spPr>
            <a:xfrm>
              <a:off x="582399" y="823034"/>
              <a:ext cx="2725216" cy="548473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Text" lastClr="00000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3876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＜</a:t>
              </a:r>
              <a:r>
                <a:rPr kumimoji="0" lang="ja-JP" altLang="en-US" sz="1000" kern="0" dirty="0" smtClean="0">
                  <a:solidFill>
                    <a:prstClr val="black"/>
                  </a:solidFill>
                  <a:latin typeface="Calibri" panose="020F0502020204030204"/>
                </a:rPr>
                <a:t>○○</a:t>
              </a:r>
              <a:r>
                <a:rPr kumimoji="0" lang="ja-JP" alt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浄化センターの被害状況＞</a:t>
              </a:r>
              <a:endParaRPr kumimoji="0" lang="en-US" altLang="ja-JP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53876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kern="0" dirty="0">
                  <a:solidFill>
                    <a:prstClr val="black"/>
                  </a:solidFill>
                  <a:latin typeface="Calibri" panose="020F0502020204030204"/>
                </a:rPr>
                <a:t>浸水に</a:t>
              </a:r>
              <a:r>
                <a:rPr kumimoji="0" lang="ja-JP" altLang="en-US" sz="1000" kern="0" dirty="0" smtClean="0">
                  <a:solidFill>
                    <a:prstClr val="black"/>
                  </a:solidFill>
                  <a:latin typeface="Calibri" panose="020F0502020204030204"/>
                </a:rPr>
                <a:t>よる機能停止</a:t>
              </a:r>
              <a:endParaRPr kumimoji="0" lang="ja-JP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1472523" y="3572271"/>
              <a:ext cx="1053459" cy="337521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Text" lastClr="00000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3876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浸水状況</a:t>
              </a:r>
            </a:p>
          </p:txBody>
        </p:sp>
        <p:sp>
          <p:nvSpPr>
            <p:cNvPr id="41" name="正方形/長方形 40"/>
            <p:cNvSpPr/>
            <p:nvPr/>
          </p:nvSpPr>
          <p:spPr>
            <a:xfrm>
              <a:off x="3931383" y="3601422"/>
              <a:ext cx="1562252" cy="337521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Text" lastClr="00000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3876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施設内の被害状況</a:t>
              </a:r>
            </a:p>
          </p:txBody>
        </p:sp>
      </p:grpSp>
      <p:sp>
        <p:nvSpPr>
          <p:cNvPr id="42" name="円/楕円 41"/>
          <p:cNvSpPr/>
          <p:nvPr/>
        </p:nvSpPr>
        <p:spPr>
          <a:xfrm>
            <a:off x="8942879" y="4260936"/>
            <a:ext cx="428107" cy="355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5" name="図 4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25516" y="676101"/>
            <a:ext cx="2305943" cy="2034125"/>
          </a:xfrm>
          <a:prstGeom prst="rect">
            <a:avLst/>
          </a:prstGeom>
        </p:spPr>
      </p:pic>
      <p:sp>
        <p:nvSpPr>
          <p:cNvPr id="46" name="正方形/長方形 45"/>
          <p:cNvSpPr/>
          <p:nvPr/>
        </p:nvSpPr>
        <p:spPr>
          <a:xfrm>
            <a:off x="68229" y="753914"/>
            <a:ext cx="1306768" cy="400110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＜</a:t>
            </a:r>
            <a:r>
              <a:rPr kumimoji="0" lang="ja-JP" altLang="en-US" sz="1000" kern="0" dirty="0">
                <a:solidFill>
                  <a:prstClr val="black"/>
                </a:solidFill>
                <a:latin typeface="Calibri" panose="020F0502020204030204"/>
              </a:rPr>
              <a:t> ○○処理</a:t>
            </a: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区</a:t>
            </a:r>
            <a:r>
              <a:rPr kumimoji="0" lang="ja-JP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＞</a:t>
            </a:r>
            <a:endParaRPr kumimoji="0" lang="en-US" altLang="ja-JP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kern="0" dirty="0">
                <a:solidFill>
                  <a:prstClr val="black"/>
                </a:solidFill>
                <a:latin typeface="Calibri" panose="020F0502020204030204"/>
              </a:rPr>
              <a:t>水管橋の破損</a:t>
            </a:r>
            <a:r>
              <a:rPr kumimoji="0" lang="en-US" altLang="ja-JP" sz="1000" kern="0" dirty="0" smtClean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kumimoji="0" lang="ja-JP" altLang="en-US" sz="1000" kern="0" dirty="0" smtClean="0">
                <a:solidFill>
                  <a:prstClr val="black"/>
                </a:solidFill>
                <a:latin typeface="Calibri" panose="020F0502020204030204"/>
              </a:rPr>
              <a:t>箇所</a:t>
            </a:r>
            <a:endParaRPr kumimoji="0" lang="ja-JP" altLang="en-US" sz="1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7" name="円/楕円 46"/>
          <p:cNvSpPr/>
          <p:nvPr/>
        </p:nvSpPr>
        <p:spPr>
          <a:xfrm>
            <a:off x="3119461" y="1435527"/>
            <a:ext cx="428107" cy="324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8" name="直線コネクタ 47"/>
          <p:cNvCxnSpPr>
            <a:endCxn id="47" idx="1"/>
          </p:cNvCxnSpPr>
          <p:nvPr/>
        </p:nvCxnSpPr>
        <p:spPr>
          <a:xfrm>
            <a:off x="2313442" y="1219759"/>
            <a:ext cx="868714" cy="2632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/>
          <p:cNvSpPr/>
          <p:nvPr/>
        </p:nvSpPr>
        <p:spPr>
          <a:xfrm>
            <a:off x="8130827" y="0"/>
            <a:ext cx="1775173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8409384" y="127517"/>
            <a:ext cx="1353256" cy="307777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5387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kern="0" dirty="0" smtClean="0">
                <a:solidFill>
                  <a:prstClr val="black"/>
                </a:solidFill>
                <a:latin typeface="Calibri" panose="020F0502020204030204"/>
              </a:rPr>
              <a:t>様式</a:t>
            </a:r>
            <a:r>
              <a:rPr kumimoji="0" lang="en-US" altLang="ja-JP" sz="1400" kern="0" dirty="0" smtClean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kumimoji="0" lang="ja-JP" altLang="en-US" sz="1400" kern="0" dirty="0" smtClean="0">
                <a:solidFill>
                  <a:prstClr val="black"/>
                </a:solidFill>
                <a:latin typeface="Calibri" panose="020F0502020204030204"/>
              </a:rPr>
              <a:t>（作成例）</a:t>
            </a:r>
            <a:endParaRPr kumimoji="0" lang="en-US" altLang="ja-JP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26" name="直線コネクタ 25"/>
          <p:cNvCxnSpPr>
            <a:stCxn id="41" idx="2"/>
          </p:cNvCxnSpPr>
          <p:nvPr/>
        </p:nvCxnSpPr>
        <p:spPr>
          <a:xfrm>
            <a:off x="8692659" y="4181489"/>
            <a:ext cx="309003" cy="1443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676" y="5156339"/>
            <a:ext cx="1752831" cy="15850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 Box 57"/>
          <p:cNvSpPr txBox="1">
            <a:spLocks noChangeArrowheads="1"/>
          </p:cNvSpPr>
          <p:nvPr/>
        </p:nvSpPr>
        <p:spPr bwMode="auto">
          <a:xfrm>
            <a:off x="245453" y="5167313"/>
            <a:ext cx="1445441" cy="2647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69840" tIns="13320" rIns="91440" bIns="133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○○市全域図</a:t>
            </a:r>
            <a:endParaRPr kumimoji="0" lang="ja-JP" altLang="ja-JP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四角形吹き出し 28"/>
          <p:cNvSpPr/>
          <p:nvPr/>
        </p:nvSpPr>
        <p:spPr>
          <a:xfrm>
            <a:off x="1085461" y="6451800"/>
            <a:ext cx="851445" cy="191468"/>
          </a:xfrm>
          <a:prstGeom prst="wedgeRectCallout">
            <a:avLst>
              <a:gd name="adj1" fmla="val -17091"/>
              <a:gd name="adj2" fmla="val -118895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dirty="0" smtClean="0">
                <a:solidFill>
                  <a:schemeClr val="tx1"/>
                </a:solidFill>
              </a:rPr>
              <a:t>JR</a:t>
            </a:r>
            <a:r>
              <a:rPr kumimoji="1" lang="ja-JP" altLang="en-US" sz="1050" dirty="0" smtClean="0">
                <a:solidFill>
                  <a:schemeClr val="tx1"/>
                </a:solidFill>
              </a:rPr>
              <a:t>○○駅</a:t>
            </a:r>
            <a:endParaRPr kumimoji="1" lang="ja-JP" altLang="en-US" sz="1050" dirty="0">
              <a:solidFill>
                <a:schemeClr val="tx1"/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837364" y="6074835"/>
            <a:ext cx="396691" cy="2788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四角形吹き出し 31"/>
          <p:cNvSpPr/>
          <p:nvPr/>
        </p:nvSpPr>
        <p:spPr>
          <a:xfrm>
            <a:off x="132072" y="6555653"/>
            <a:ext cx="903638" cy="175230"/>
          </a:xfrm>
          <a:prstGeom prst="wedgeRectCallout">
            <a:avLst>
              <a:gd name="adj1" fmla="val 46731"/>
              <a:gd name="adj2" fmla="val -209798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dirty="0" smtClean="0">
                <a:solidFill>
                  <a:schemeClr val="tx1"/>
                </a:solidFill>
              </a:rPr>
              <a:t>○○</a:t>
            </a:r>
            <a:r>
              <a:rPr kumimoji="1" lang="ja-JP" altLang="en-US" sz="1050" dirty="0" smtClean="0">
                <a:solidFill>
                  <a:schemeClr val="tx1"/>
                </a:solidFill>
              </a:rPr>
              <a:t>市役所</a:t>
            </a:r>
            <a:endParaRPr kumimoji="1" lang="ja-JP" altLang="en-US" sz="1050" dirty="0">
              <a:solidFill>
                <a:schemeClr val="tx1"/>
              </a:solidFill>
            </a:endParaRPr>
          </a:p>
        </p:txBody>
      </p:sp>
      <p:sp>
        <p:nvSpPr>
          <p:cNvPr id="44" name="左矢印 43"/>
          <p:cNvSpPr/>
          <p:nvPr/>
        </p:nvSpPr>
        <p:spPr>
          <a:xfrm rot="8358047">
            <a:off x="1334553" y="5546576"/>
            <a:ext cx="739614" cy="582557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/>
        </p:nvSpPr>
        <p:spPr>
          <a:xfrm>
            <a:off x="4304928" y="2461661"/>
            <a:ext cx="288032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四角形吹き出し 49"/>
          <p:cNvSpPr/>
          <p:nvPr/>
        </p:nvSpPr>
        <p:spPr>
          <a:xfrm>
            <a:off x="3633842" y="1714403"/>
            <a:ext cx="1368813" cy="380426"/>
          </a:xfrm>
          <a:prstGeom prst="wedgeRectCallout">
            <a:avLst>
              <a:gd name="adj1" fmla="val 14223"/>
              <a:gd name="adj2" fmla="val 14121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○○市役所</a:t>
            </a:r>
            <a:endParaRPr kumimoji="1" lang="en-US" altLang="ja-JP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HGP創英角ｺﾞｼｯｸUB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Words>284</Words>
  <PresentationFormat>A4 210 x 297 mm</PresentationFormat>
  <Paragraphs>39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HGP創英角ｺﾞｼｯｸUB</vt:lpstr>
      <vt:lpstr>ＭＳ Ｐゴシック</vt:lpstr>
      <vt:lpstr>Arial</vt:lpstr>
      <vt:lpstr>Calibri</vt:lpstr>
      <vt:lpstr>Times New Roman</vt:lpstr>
      <vt:lpstr>Wingdings</vt:lpstr>
      <vt:lpstr>Default Theme</vt:lpstr>
      <vt:lpstr>○○県○○市における施設被害箇所（○月○日時点）</vt:lpstr>
      <vt:lpstr>○○県○○市における施設被害箇所（○月○日時点）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