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58" r:id="rId4"/>
    <p:sldId id="259" r:id="rId5"/>
  </p:sldIdLst>
  <p:sldSz cx="9906000" cy="6858000" type="A4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4D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4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B7A57-F352-4BA3-82E9-4CDCD99FB771}" type="datetimeFigureOut">
              <a:rPr kumimoji="1" lang="ja-JP" altLang="en-US" smtClean="0"/>
              <a:t>2024/5/22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608386-09D2-434C-9E58-519417AF4D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4923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4" indent="-172784">
              <a:spcBef>
                <a:spcPct val="20000"/>
              </a:spcBef>
              <a:buFont typeface="Wingdings" panose="05000000000000000000" pitchFamily="2" charset="2"/>
              <a:buChar char="p"/>
              <a:defRPr/>
            </a:pPr>
            <a:endParaRPr lang="ja-JP" altLang="en-US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B3F74A-05CB-479A-BE3E-CA817FF033D7}" type="slidenum">
              <a: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メイリオ" panose="020B0604030504040204" pitchFamily="50" charset="-128"/>
                <a:cs typeface="+mn-cs"/>
              </a:rPr>
              <a:pPr marL="0" marR="0" lvl="0" indent="0" algn="r" defTabSz="914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2863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4" indent="-172784">
              <a:spcBef>
                <a:spcPct val="20000"/>
              </a:spcBef>
              <a:buFont typeface="Wingdings" panose="05000000000000000000" pitchFamily="2" charset="2"/>
              <a:buChar char="p"/>
              <a:defRPr/>
            </a:pPr>
            <a:endParaRPr lang="ja-JP" altLang="en-US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B3F74A-05CB-479A-BE3E-CA817FF033D7}" type="slidenum">
              <a: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メイリオ" panose="020B0604030504040204" pitchFamily="50" charset="-128"/>
                <a:cs typeface="+mn-cs"/>
              </a:rPr>
              <a:pPr marL="0" marR="0" lvl="0" indent="0" algn="r" defTabSz="914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09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4" indent="-172784">
              <a:spcBef>
                <a:spcPct val="20000"/>
              </a:spcBef>
              <a:buFont typeface="Wingdings" panose="05000000000000000000" pitchFamily="2" charset="2"/>
              <a:buChar char="p"/>
              <a:defRPr/>
            </a:pPr>
            <a:endParaRPr lang="ja-JP" altLang="en-US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B3F74A-05CB-479A-BE3E-CA817FF033D7}" type="slidenum">
              <a: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メイリオ" panose="020B0604030504040204" pitchFamily="50" charset="-128"/>
                <a:cs typeface="+mn-cs"/>
              </a:rPr>
              <a:pPr marL="0" marR="0" lvl="0" indent="0" algn="r" defTabSz="914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3972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ロゴ無し-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4B66BDE1-5ABE-1A49-831A-CACBD5DC5471}"/>
              </a:ext>
            </a:extLst>
          </p:cNvPr>
          <p:cNvSpPr txBox="1">
            <a:spLocks/>
          </p:cNvSpPr>
          <p:nvPr userDrawn="1"/>
        </p:nvSpPr>
        <p:spPr>
          <a:xfrm>
            <a:off x="0" y="3027"/>
            <a:ext cx="9907200" cy="473645"/>
          </a:xfrm>
          <a:prstGeom prst="rect">
            <a:avLst/>
          </a:prstGeom>
          <a:pattFill prst="dkUpDiag">
            <a:fgClr>
              <a:srgbClr val="003579"/>
            </a:fgClr>
            <a:bgClr>
              <a:srgbClr val="00429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26585" rIns="326585" bIns="130634" rtlCol="0" anchor="b"/>
          <a:lstStyle>
            <a:defPPr>
              <a:defRPr lang="en-US"/>
            </a:defPPr>
            <a:lvl1pPr algn="ctr">
              <a:defRPr kumimoji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endParaRPr lang="en" altLang="ja-JP" sz="1814" b="1" spc="272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128C7BBE-DA91-2546-9948-0ECF38C7D752}"/>
              </a:ext>
            </a:extLst>
          </p:cNvPr>
          <p:cNvSpPr txBox="1">
            <a:spLocks/>
          </p:cNvSpPr>
          <p:nvPr userDrawn="1"/>
        </p:nvSpPr>
        <p:spPr>
          <a:xfrm>
            <a:off x="6019800" y="0"/>
            <a:ext cx="3896710" cy="449863"/>
          </a:xfrm>
          <a:custGeom>
            <a:avLst/>
            <a:gdLst>
              <a:gd name="connsiteX0" fmla="*/ 0 w 9907200"/>
              <a:gd name="connsiteY0" fmla="*/ 0 h 827999"/>
              <a:gd name="connsiteX1" fmla="*/ 9907200 w 9907200"/>
              <a:gd name="connsiteY1" fmla="*/ 0 h 827999"/>
              <a:gd name="connsiteX2" fmla="*/ 9907200 w 9907200"/>
              <a:gd name="connsiteY2" fmla="*/ 827999 h 827999"/>
              <a:gd name="connsiteX3" fmla="*/ 0 w 9907200"/>
              <a:gd name="connsiteY3" fmla="*/ 827999 h 827999"/>
              <a:gd name="connsiteX4" fmla="*/ 0 w 9907200"/>
              <a:gd name="connsiteY4" fmla="*/ 0 h 827999"/>
              <a:gd name="connsiteX0" fmla="*/ 770562 w 9907200"/>
              <a:gd name="connsiteY0" fmla="*/ 0 h 827999"/>
              <a:gd name="connsiteX1" fmla="*/ 9907200 w 9907200"/>
              <a:gd name="connsiteY1" fmla="*/ 0 h 827999"/>
              <a:gd name="connsiteX2" fmla="*/ 9907200 w 9907200"/>
              <a:gd name="connsiteY2" fmla="*/ 827999 h 827999"/>
              <a:gd name="connsiteX3" fmla="*/ 0 w 9907200"/>
              <a:gd name="connsiteY3" fmla="*/ 827999 h 827999"/>
              <a:gd name="connsiteX4" fmla="*/ 770562 w 9907200"/>
              <a:gd name="connsiteY4" fmla="*/ 0 h 827999"/>
              <a:gd name="connsiteX0" fmla="*/ 1860369 w 9907200"/>
              <a:gd name="connsiteY0" fmla="*/ 0 h 827999"/>
              <a:gd name="connsiteX1" fmla="*/ 9907200 w 9907200"/>
              <a:gd name="connsiteY1" fmla="*/ 0 h 827999"/>
              <a:gd name="connsiteX2" fmla="*/ 9907200 w 9907200"/>
              <a:gd name="connsiteY2" fmla="*/ 827999 h 827999"/>
              <a:gd name="connsiteX3" fmla="*/ 0 w 9907200"/>
              <a:gd name="connsiteY3" fmla="*/ 827999 h 827999"/>
              <a:gd name="connsiteX4" fmla="*/ 1860369 w 9907200"/>
              <a:gd name="connsiteY4" fmla="*/ 0 h 827999"/>
              <a:gd name="connsiteX0" fmla="*/ 2088851 w 9907200"/>
              <a:gd name="connsiteY0" fmla="*/ 0 h 827999"/>
              <a:gd name="connsiteX1" fmla="*/ 9907200 w 9907200"/>
              <a:gd name="connsiteY1" fmla="*/ 0 h 827999"/>
              <a:gd name="connsiteX2" fmla="*/ 9907200 w 9907200"/>
              <a:gd name="connsiteY2" fmla="*/ 827999 h 827999"/>
              <a:gd name="connsiteX3" fmla="*/ 0 w 9907200"/>
              <a:gd name="connsiteY3" fmla="*/ 827999 h 827999"/>
              <a:gd name="connsiteX4" fmla="*/ 2088851 w 9907200"/>
              <a:gd name="connsiteY4" fmla="*/ 0 h 827999"/>
              <a:gd name="connsiteX0" fmla="*/ 2146971 w 9907200"/>
              <a:gd name="connsiteY0" fmla="*/ 82296 h 827999"/>
              <a:gd name="connsiteX1" fmla="*/ 9907200 w 9907200"/>
              <a:gd name="connsiteY1" fmla="*/ 0 h 827999"/>
              <a:gd name="connsiteX2" fmla="*/ 9907200 w 9907200"/>
              <a:gd name="connsiteY2" fmla="*/ 827999 h 827999"/>
              <a:gd name="connsiteX3" fmla="*/ 0 w 9907200"/>
              <a:gd name="connsiteY3" fmla="*/ 827999 h 827999"/>
              <a:gd name="connsiteX4" fmla="*/ 2146971 w 9907200"/>
              <a:gd name="connsiteY4" fmla="*/ 82296 h 827999"/>
              <a:gd name="connsiteX0" fmla="*/ 2100475 w 9907200"/>
              <a:gd name="connsiteY0" fmla="*/ 4572 h 827999"/>
              <a:gd name="connsiteX1" fmla="*/ 9907200 w 9907200"/>
              <a:gd name="connsiteY1" fmla="*/ 0 h 827999"/>
              <a:gd name="connsiteX2" fmla="*/ 9907200 w 9907200"/>
              <a:gd name="connsiteY2" fmla="*/ 827999 h 827999"/>
              <a:gd name="connsiteX3" fmla="*/ 0 w 9907200"/>
              <a:gd name="connsiteY3" fmla="*/ 827999 h 827999"/>
              <a:gd name="connsiteX4" fmla="*/ 2100475 w 9907200"/>
              <a:gd name="connsiteY4" fmla="*/ 4572 h 82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7200" h="827999">
                <a:moveTo>
                  <a:pt x="2100475" y="4572"/>
                </a:moveTo>
                <a:lnTo>
                  <a:pt x="9907200" y="0"/>
                </a:lnTo>
                <a:lnTo>
                  <a:pt x="9907200" y="827999"/>
                </a:lnTo>
                <a:lnTo>
                  <a:pt x="0" y="827999"/>
                </a:lnTo>
                <a:lnTo>
                  <a:pt x="2100475" y="4572"/>
                </a:lnTo>
                <a:close/>
              </a:path>
            </a:pathLst>
          </a:custGeom>
          <a:gradFill flip="none" rotWithShape="1">
            <a:gsLst>
              <a:gs pos="0">
                <a:srgbClr val="0064DF">
                  <a:alpha val="50196"/>
                </a:srgbClr>
              </a:gs>
              <a:gs pos="62000">
                <a:srgbClr val="0C338E">
                  <a:alpha val="5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26585" rIns="326585" bIns="130634" rtlCol="0" anchor="b"/>
          <a:lstStyle>
            <a:defPPr>
              <a:defRPr lang="en-US"/>
            </a:defPPr>
            <a:lvl1pPr algn="ctr">
              <a:defRPr kumimoji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endParaRPr lang="en" altLang="ja-JP" sz="1814" b="1" spc="272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636362-6DC1-7D45-87A6-A2F4247CD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9906000" cy="476673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7A7A2EE5-AF89-5B47-A63C-DED06F0883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06040" y="32980"/>
            <a:ext cx="222885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5C1C095-3D5F-3846-A68B-623E5D5B3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15314" y="6536158"/>
            <a:ext cx="630513" cy="27842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  <a:latin typeface="メイリオ" panose="020B0604030504040204" pitchFamily="50" charset="-128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テキスト プレースホルダー 12">
            <a:extLst>
              <a:ext uri="{FF2B5EF4-FFF2-40B4-BE49-F238E27FC236}">
                <a16:creationId xmlns:a16="http://schemas.microsoft.com/office/drawing/2014/main" id="{E32FF9E2-AACC-F14F-A96C-A0E9FD2730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449863"/>
            <a:ext cx="9907200" cy="535880"/>
          </a:xfr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44000" rIns="360000" bIns="144000" rtlCol="0" anchor="t">
            <a:spAutoFit/>
          </a:bodyPr>
          <a:lstStyle>
            <a:lvl1pPr marL="0" indent="0">
              <a:buNone/>
              <a:defRPr lang="ja-JP" altLang="en-US" sz="1300" kern="900" spc="69" smtClean="0">
                <a:solidFill>
                  <a:schemeClr val="tx1"/>
                </a:solidFill>
              </a:defRPr>
            </a:lvl1pPr>
            <a:lvl2pPr>
              <a:defRPr lang="ja-JP" altLang="en-US" sz="1800" smtClean="0">
                <a:solidFill>
                  <a:schemeClr val="tx1"/>
                </a:solidFill>
                <a:latin typeface="+mn-lt"/>
                <a:ea typeface="+mn-ea"/>
              </a:defRPr>
            </a:lvl2pPr>
            <a:lvl3pPr>
              <a:defRPr lang="ja-JP" altLang="en-US" sz="1800" smtClean="0">
                <a:solidFill>
                  <a:schemeClr val="tx1"/>
                </a:solidFill>
                <a:latin typeface="+mn-lt"/>
                <a:ea typeface="+mn-ea"/>
              </a:defRPr>
            </a:lvl3pPr>
            <a:lvl4pPr>
              <a:defRPr lang="ja-JP" altLang="en-US" sz="1800" smtClean="0">
                <a:solidFill>
                  <a:schemeClr val="tx1"/>
                </a:solidFill>
                <a:latin typeface="+mn-lt"/>
                <a:ea typeface="+mn-ea"/>
              </a:defRPr>
            </a:lvl4pPr>
            <a:lvl5pPr>
              <a:defRPr lang="ja-JP" altLang="en-US" sz="18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defTabSz="457200">
              <a:spcAft>
                <a:spcPts val="1000"/>
              </a:spcAft>
            </a:pPr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15137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-1"/>
            <a:ext cx="9906000" cy="827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26585" rIns="326585" bIns="130634" rtlCol="0" anchor="b"/>
          <a:lstStyle/>
          <a:p>
            <a:pPr marL="0" lvl="0" defTabSz="457200"/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0" y="1879525"/>
            <a:ext cx="9185828" cy="4652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06040" y="427034"/>
            <a:ext cx="222885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6228" y="6551316"/>
            <a:ext cx="3757975" cy="26326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15314" y="6536158"/>
            <a:ext cx="630513" cy="27842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  <a:latin typeface="メイリオ" panose="020B0604030504040204" pitchFamily="50" charset="-128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885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lang="en-US" altLang="en-US" sz="1814" b="1" i="0" kern="1200" spc="272" dirty="0">
          <a:solidFill>
            <a:schemeClr val="bg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1pPr>
    </p:titleStyle>
    <p:bodyStyle>
      <a:lvl1pPr marL="180975" indent="-180975" algn="l" defTabSz="914400" rtl="0" eaLnBrk="1" latinLnBrk="0" hangingPunct="1">
        <a:lnSpc>
          <a:spcPct val="130000"/>
        </a:lnSpc>
        <a:spcBef>
          <a:spcPts val="100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•"/>
        <a:defRPr kumimoji="1" sz="1400" b="0" i="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1pPr>
      <a:lvl2pPr marL="357188" indent="-176213" algn="l" defTabSz="914400" rtl="0" eaLnBrk="1" latinLnBrk="0" hangingPunct="1">
        <a:lnSpc>
          <a:spcPct val="130000"/>
        </a:lnSpc>
        <a:spcBef>
          <a:spcPts val="50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•"/>
        <a:defRPr kumimoji="1" sz="1400" b="0" i="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2pPr>
      <a:lvl3pPr marL="627063" indent="-180975" algn="l" defTabSz="914400" rtl="0" eaLnBrk="1" latinLnBrk="0" hangingPunct="1">
        <a:lnSpc>
          <a:spcPct val="130000"/>
        </a:lnSpc>
        <a:spcBef>
          <a:spcPts val="50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•"/>
        <a:defRPr kumimoji="1" sz="1400" b="0" i="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3pPr>
      <a:lvl4pPr marL="808038" indent="-180975" algn="l" defTabSz="914400" rtl="0" eaLnBrk="1" latinLnBrk="0" hangingPunct="1">
        <a:lnSpc>
          <a:spcPct val="130000"/>
        </a:lnSpc>
        <a:spcBef>
          <a:spcPts val="50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•"/>
        <a:defRPr kumimoji="1" sz="1400" b="0" i="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4pPr>
      <a:lvl5pPr marL="984250" indent="-176213" algn="l" defTabSz="914400" rtl="0" eaLnBrk="1" latinLnBrk="0" hangingPunct="1">
        <a:lnSpc>
          <a:spcPct val="130000"/>
        </a:lnSpc>
        <a:spcBef>
          <a:spcPts val="500"/>
        </a:spcBef>
        <a:spcAft>
          <a:spcPts val="800"/>
        </a:spcAft>
        <a:buClr>
          <a:schemeClr val="tx2"/>
        </a:buClr>
        <a:buFont typeface="Arial" panose="020B0604020202020204" pitchFamily="34" charset="0"/>
        <a:buChar char="•"/>
        <a:defRPr kumimoji="1" sz="1400" b="0" i="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ja-JP" altLang="en-US" dirty="0"/>
              <a:t>水道情報活用システム導入支援事業（●●市水道局）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3"/>
          </p:nvPr>
        </p:nvSpPr>
        <p:spPr>
          <a:xfrm>
            <a:off x="0" y="449863"/>
            <a:ext cx="9907200" cy="697078"/>
          </a:xfrm>
        </p:spPr>
        <p:txBody>
          <a:bodyPr/>
          <a:lstStyle/>
          <a:p>
            <a:pPr marL="172800" lvl="0" indent="-1728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defRPr/>
            </a:pPr>
            <a:r>
              <a:rPr lang="ja-JP" altLang="en-US" sz="1200" kern="1200" spc="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令和●年より、●●（複数のシステム又はアプリケーションを対象とする連携）を導入する。</a:t>
            </a:r>
            <a:endParaRPr lang="en-US" altLang="ja-JP" sz="1200" kern="1200" spc="0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2800" lvl="0" indent="-1728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defRPr/>
            </a:pPr>
            <a:r>
              <a:rPr lang="ja-JP" altLang="en-US" sz="1200" kern="1200" spc="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当該事業を通じて、●●が効率化されるほか、●●など</a:t>
            </a:r>
            <a:r>
              <a:rPr lang="ja-JP" altLang="en-US" sz="1200" b="1" kern="1200" spc="0" dirty="0">
                <a:latin typeface="Meiryo UI" panose="020B0604030504040204" pitchFamily="50" charset="-128"/>
                <a:ea typeface="Meiryo UI" panose="020B0604030504040204" pitchFamily="50" charset="-128"/>
              </a:rPr>
              <a:t>のデータの利活用を図る。</a:t>
            </a:r>
            <a:endParaRPr lang="ja-JP" altLang="en-US" sz="1200" b="1" strike="sngStrike" kern="1200" spc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プレースホルダー 2"/>
          <p:cNvSpPr txBox="1">
            <a:spLocks/>
          </p:cNvSpPr>
          <p:nvPr/>
        </p:nvSpPr>
        <p:spPr>
          <a:xfrm>
            <a:off x="126620" y="1183954"/>
            <a:ext cx="4752381" cy="1147606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ja-JP" sz="1050" dirty="0">
              <a:solidFill>
                <a:prstClr val="black"/>
              </a:solidFill>
            </a:endParaRP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事業期間：令和●年～令和●年</a:t>
            </a:r>
            <a:endParaRPr lang="en-US" altLang="ja-JP" sz="1050" dirty="0">
              <a:solidFill>
                <a:prstClr val="black"/>
              </a:solidFill>
            </a:endParaRPr>
          </a:p>
          <a:p>
            <a:pPr marL="171450" marR="0" lvl="0" indent="-1714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実施個所：●●市●●地区</a:t>
            </a:r>
            <a:endParaRPr lang="en-US" altLang="ja-JP" sz="1050" dirty="0">
              <a:solidFill>
                <a:prstClr val="black"/>
              </a:solidFill>
            </a:endParaRPr>
          </a:p>
          <a:p>
            <a:pPr marL="171450" lvl="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事業概要：●● と●● の連携（</a:t>
            </a:r>
            <a:r>
              <a:rPr lang="ja-JP" altLang="en-US" sz="1050" dirty="0"/>
              <a:t>導入するアプリケーションと、連携する複数の事業者間システム又はアプリケーションを追記ください（複数可）。</a:t>
            </a:r>
            <a:r>
              <a:rPr lang="ja-JP" altLang="en-US" sz="1050" dirty="0">
                <a:solidFill>
                  <a:prstClr val="black"/>
                </a:solidFill>
              </a:rPr>
              <a:t>）</a:t>
            </a:r>
            <a:endParaRPr lang="ja-JP" altLang="ja-JP" sz="1050" dirty="0">
              <a:solidFill>
                <a:prstClr val="black"/>
              </a:solidFill>
            </a:endParaRPr>
          </a:p>
        </p:txBody>
      </p:sp>
      <p:sp>
        <p:nvSpPr>
          <p:cNvPr id="8" name="テキスト プレースホルダー 2"/>
          <p:cNvSpPr txBox="1">
            <a:spLocks/>
          </p:cNvSpPr>
          <p:nvPr/>
        </p:nvSpPr>
        <p:spPr>
          <a:xfrm>
            <a:off x="126620" y="2428516"/>
            <a:ext cx="4752381" cy="2218321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vert="horz" wrap="square" lIns="91440" tIns="28800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●●●●●●●●●●●●●●●●●●●●●●●●●●●●●●●●●●●●●●●●●●●●●●●●●●●●●●●●●●●●●●。（←導入により目指す効果を追記ください。）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126620" y="1183954"/>
            <a:ext cx="723275" cy="253916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/>
                <a:ea typeface="Meiryo UI"/>
                <a:cs typeface="Meiryo UI" panose="020B0604030504040204" pitchFamily="50" charset="-128"/>
              </a:rPr>
              <a:t>事業概要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126620" y="2428516"/>
            <a:ext cx="1824538" cy="253916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/>
                <a:ea typeface="Meiryo UI"/>
                <a:cs typeface="Meiryo UI" panose="020B0604030504040204" pitchFamily="50" charset="-128"/>
              </a:rPr>
              <a:t>導入により</a:t>
            </a:r>
            <a:r>
              <a:rPr kumimoji="1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 UI"/>
                <a:ea typeface="Meiryo UI"/>
                <a:cs typeface="Meiryo UI" panose="020B0604030504040204" pitchFamily="50" charset="-128"/>
              </a:rPr>
              <a:t>目指す</a:t>
            </a:r>
            <a:r>
              <a:rPr lang="ja-JP" altLang="en-US" sz="1050" b="1" kern="0" dirty="0">
                <a:solidFill>
                  <a:schemeClr val="bg1"/>
                </a:solidFill>
                <a:latin typeface="Meiryo UI"/>
                <a:ea typeface="Meiryo UI"/>
                <a:cs typeface="Meiryo UI" panose="020B0604030504040204" pitchFamily="50" charset="-128"/>
              </a:rPr>
              <a:t>業務効率化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407437" y="3207034"/>
            <a:ext cx="1896357" cy="1335028"/>
          </a:xfrm>
          <a:prstGeom prst="rect">
            <a:avLst/>
          </a:prstGeom>
          <a:solidFill>
            <a:srgbClr val="DB4D6D">
              <a:alpha val="50196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</a:rPr>
              <a:t>もしあれば導入により目指す効果が分かる写真・図等を追加ください。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45443" y="340606"/>
            <a:ext cx="2218170" cy="82484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chemeClr val="tx2"/>
              </a:buClr>
            </a:pPr>
            <a:r>
              <a:rPr kumimoji="1" lang="en-US" altLang="ja-JP" sz="1200" dirty="0"/>
              <a:t>【</a:t>
            </a:r>
            <a:r>
              <a:rPr lang="ja-JP" altLang="en-US" sz="1200" dirty="0"/>
              <a:t>一枚紙用</a:t>
            </a:r>
            <a:r>
              <a:rPr kumimoji="1" lang="en-US" altLang="ja-JP" sz="1200" dirty="0"/>
              <a:t>】</a:t>
            </a:r>
          </a:p>
          <a:p>
            <a:pPr>
              <a:lnSpc>
                <a:spcPct val="120000"/>
              </a:lnSpc>
              <a:spcAft>
                <a:spcPts val="600"/>
              </a:spcAft>
              <a:buClr>
                <a:schemeClr val="tx2"/>
              </a:buClr>
            </a:pPr>
            <a:r>
              <a:rPr kumimoji="1" lang="ja-JP" altLang="en-US" sz="1200" dirty="0"/>
              <a:t>こちらの</a:t>
            </a:r>
            <a:r>
              <a:rPr lang="ja-JP" altLang="en-US" sz="1200" dirty="0"/>
              <a:t>様式を参考としつつ、作成をお願いします。</a:t>
            </a:r>
            <a:endParaRPr kumimoji="1" lang="ja-JP" altLang="en-US" sz="1200" dirty="0"/>
          </a:p>
        </p:txBody>
      </p:sp>
      <p:sp>
        <p:nvSpPr>
          <p:cNvPr id="14" name="正方形/長方形 13"/>
          <p:cNvSpPr/>
          <p:nvPr/>
        </p:nvSpPr>
        <p:spPr>
          <a:xfrm>
            <a:off x="5026618" y="1185772"/>
            <a:ext cx="1917447" cy="253916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lvl="0">
              <a:defRPr/>
            </a:pPr>
            <a:r>
              <a:rPr lang="ja-JP" altLang="en-US" sz="1050" b="1" kern="0" dirty="0">
                <a:solidFill>
                  <a:prstClr val="white"/>
                </a:solidFill>
                <a:latin typeface="Meiryo UI"/>
                <a:ea typeface="Meiryo UI"/>
                <a:cs typeface="Meiryo UI" panose="020B0604030504040204" pitchFamily="50" charset="-128"/>
              </a:rPr>
              <a:t>データの利活用・付加効果</a:t>
            </a:r>
          </a:p>
        </p:txBody>
      </p:sp>
      <p:grpSp>
        <p:nvGrpSpPr>
          <p:cNvPr id="35" name="グループ化 34"/>
          <p:cNvGrpSpPr/>
          <p:nvPr/>
        </p:nvGrpSpPr>
        <p:grpSpPr>
          <a:xfrm>
            <a:off x="2626521" y="3274861"/>
            <a:ext cx="2037961" cy="1187558"/>
            <a:chOff x="6129338" y="1951623"/>
            <a:chExt cx="2224561" cy="2050263"/>
          </a:xfrm>
        </p:grpSpPr>
        <p:sp>
          <p:nvSpPr>
            <p:cNvPr id="37" name="正方形/長方形 36"/>
            <p:cNvSpPr/>
            <p:nvPr/>
          </p:nvSpPr>
          <p:spPr>
            <a:xfrm>
              <a:off x="6129338" y="2349298"/>
              <a:ext cx="581025" cy="16525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ja-JP" altLang="en-US" sz="1100" dirty="0"/>
                <a:t>業務時間</a:t>
              </a:r>
            </a:p>
          </p:txBody>
        </p:sp>
        <p:grpSp>
          <p:nvGrpSpPr>
            <p:cNvPr id="38" name="グループ化 37"/>
            <p:cNvGrpSpPr/>
            <p:nvPr/>
          </p:nvGrpSpPr>
          <p:grpSpPr>
            <a:xfrm>
              <a:off x="7712272" y="2349299"/>
              <a:ext cx="641627" cy="1652587"/>
              <a:chOff x="8582856" y="2084362"/>
              <a:chExt cx="641627" cy="1652587"/>
            </a:xfrm>
          </p:grpSpPr>
          <p:sp>
            <p:nvSpPr>
              <p:cNvPr id="42" name="正方形/長方形 41"/>
              <p:cNvSpPr/>
              <p:nvPr/>
            </p:nvSpPr>
            <p:spPr>
              <a:xfrm>
                <a:off x="8582856" y="2792386"/>
                <a:ext cx="641627" cy="94456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kumimoji="1" lang="ja-JP" altLang="en-US" sz="1100" dirty="0"/>
                  <a:t>業務時間</a:t>
                </a:r>
                <a:endParaRPr kumimoji="1" lang="en-US" altLang="ja-JP" sz="1100" dirty="0"/>
              </a:p>
            </p:txBody>
          </p:sp>
          <p:sp>
            <p:nvSpPr>
              <p:cNvPr id="43" name="正方形/長方形 42"/>
              <p:cNvSpPr/>
              <p:nvPr/>
            </p:nvSpPr>
            <p:spPr>
              <a:xfrm>
                <a:off x="8582856" y="2084362"/>
                <a:ext cx="641627" cy="701232"/>
              </a:xfrm>
              <a:prstGeom prst="rect">
                <a:avLst/>
              </a:prstGeom>
              <a:solidFill>
                <a:schemeClr val="accent5"/>
              </a:solidFill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kumimoji="1" lang="ja-JP" altLang="en-US" sz="800" b="1" dirty="0">
                    <a:solidFill>
                      <a:schemeClr val="tx1"/>
                    </a:solidFill>
                  </a:rPr>
                  <a:t>業務</a:t>
                </a:r>
                <a:endParaRPr kumimoji="1" lang="en-US" altLang="ja-JP" sz="800" b="1" dirty="0">
                  <a:solidFill>
                    <a:schemeClr val="tx1"/>
                  </a:solidFill>
                </a:endParaRPr>
              </a:p>
              <a:p>
                <a:pPr algn="ctr"/>
                <a:r>
                  <a:rPr kumimoji="1" lang="ja-JP" altLang="en-US" sz="800" b="1" dirty="0">
                    <a:solidFill>
                      <a:schemeClr val="tx1"/>
                    </a:solidFill>
                  </a:rPr>
                  <a:t>効率化</a:t>
                </a:r>
                <a:endParaRPr kumimoji="1" lang="en-US" altLang="ja-JP" sz="800" b="1" dirty="0">
                  <a:solidFill>
                    <a:schemeClr val="tx1"/>
                  </a:solidFill>
                </a:endParaRPr>
              </a:p>
              <a:p>
                <a:pPr algn="ctr"/>
                <a:r>
                  <a:rPr kumimoji="1" lang="ja-JP" altLang="en-US" sz="800" b="1" dirty="0">
                    <a:solidFill>
                      <a:schemeClr val="tx1"/>
                    </a:solidFill>
                  </a:rPr>
                  <a:t>効果</a:t>
                </a:r>
              </a:p>
            </p:txBody>
          </p:sp>
        </p:grpSp>
        <p:sp>
          <p:nvSpPr>
            <p:cNvPr id="39" name="右矢印 38"/>
            <p:cNvSpPr/>
            <p:nvPr/>
          </p:nvSpPr>
          <p:spPr>
            <a:xfrm>
              <a:off x="6809110" y="2096112"/>
              <a:ext cx="827188" cy="1861719"/>
            </a:xfrm>
            <a:prstGeom prst="rightArrow">
              <a:avLst>
                <a:gd name="adj1" fmla="val 50000"/>
                <a:gd name="adj2" fmla="val 26214"/>
              </a:avLst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600" dirty="0"/>
                <a:t>●●（</a:t>
              </a:r>
              <a:r>
                <a:rPr lang="ja-JP" altLang="en-US" sz="6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複数のシステム又はアプリケーションを対象とする連携</a:t>
              </a:r>
              <a:r>
                <a:rPr lang="ja-JP" altLang="en-US" sz="600" dirty="0"/>
                <a:t>）の導入</a:t>
              </a:r>
            </a:p>
          </p:txBody>
        </p:sp>
        <p:sp>
          <p:nvSpPr>
            <p:cNvPr id="40" name="テキスト ボックス 8"/>
            <p:cNvSpPr txBox="1"/>
            <p:nvPr/>
          </p:nvSpPr>
          <p:spPr>
            <a:xfrm>
              <a:off x="6129338" y="1972021"/>
              <a:ext cx="680523" cy="541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Aft>
                  <a:spcPts val="600"/>
                </a:spcAft>
                <a:buClr>
                  <a:schemeClr val="tx2"/>
                </a:buClr>
              </a:pPr>
              <a:r>
                <a:rPr kumimoji="1" lang="en-US" altLang="ja-JP" sz="1200" dirty="0"/>
                <a:t>before</a:t>
              </a:r>
              <a:endParaRPr kumimoji="1" lang="ja-JP" altLang="en-US" sz="1200" dirty="0"/>
            </a:p>
          </p:txBody>
        </p:sp>
        <p:sp>
          <p:nvSpPr>
            <p:cNvPr id="41" name="テキスト ボックス 9"/>
            <p:cNvSpPr txBox="1"/>
            <p:nvPr/>
          </p:nvSpPr>
          <p:spPr>
            <a:xfrm>
              <a:off x="7771610" y="1951623"/>
              <a:ext cx="544461" cy="541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Aft>
                  <a:spcPts val="600"/>
                </a:spcAft>
                <a:buClr>
                  <a:schemeClr val="tx2"/>
                </a:buClr>
              </a:pPr>
              <a:r>
                <a:rPr kumimoji="1" lang="en-US" altLang="ja-JP" sz="1200" dirty="0"/>
                <a:t>after</a:t>
              </a:r>
              <a:endParaRPr kumimoji="1" lang="ja-JP" altLang="en-US" sz="1200" dirty="0"/>
            </a:p>
          </p:txBody>
        </p:sp>
      </p:grpSp>
      <p:sp>
        <p:nvSpPr>
          <p:cNvPr id="33" name="テキスト プレースホルダー 2"/>
          <p:cNvSpPr txBox="1">
            <a:spLocks/>
          </p:cNvSpPr>
          <p:nvPr/>
        </p:nvSpPr>
        <p:spPr>
          <a:xfrm>
            <a:off x="5026619" y="1119701"/>
            <a:ext cx="4765636" cy="4359089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vert="horz" wrap="square" lIns="91440" tIns="28800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 altLang="ja-JP" sz="1050" dirty="0">
              <a:solidFill>
                <a:prstClr val="black"/>
              </a:solidFill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 altLang="ja-JP" sz="1050" dirty="0">
              <a:solidFill>
                <a:prstClr val="black"/>
              </a:solidFill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●●●●●●●●●●●●●●●●●●●●●●●●●●●●●●●●●●●●●●●●●。（ ←どのようにデータの利活用を行い、付加効果が得られるのか追記ください。 ）</a:t>
            </a:r>
          </a:p>
          <a:p>
            <a:pPr>
              <a:spcBef>
                <a:spcPts val="0"/>
              </a:spcBef>
              <a:defRPr/>
            </a:pPr>
            <a:endParaRPr lang="ja-JP" altLang="en-US" sz="1050" dirty="0">
              <a:solidFill>
                <a:prstClr val="black"/>
              </a:solidFill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ja-JP" altLang="en-US" sz="1050" dirty="0">
              <a:solidFill>
                <a:prstClr val="black"/>
              </a:solidFill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ja-JP" altLang="en-US" sz="1050" dirty="0">
              <a:solidFill>
                <a:prstClr val="black"/>
              </a:solidFill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ja-JP" altLang="en-US" sz="1050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5796868" y="2839916"/>
            <a:ext cx="3272112" cy="2013438"/>
          </a:xfrm>
          <a:prstGeom prst="rect">
            <a:avLst/>
          </a:prstGeom>
          <a:solidFill>
            <a:srgbClr val="DB4D6D">
              <a:alpha val="50196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</a:rPr>
              <a:t>もしあれば、データ利活用のイメージが分かる写真・図など</a:t>
            </a:r>
          </a:p>
        </p:txBody>
      </p:sp>
      <p:grpSp>
        <p:nvGrpSpPr>
          <p:cNvPr id="6" name="グループ化 5"/>
          <p:cNvGrpSpPr/>
          <p:nvPr/>
        </p:nvGrpSpPr>
        <p:grpSpPr>
          <a:xfrm>
            <a:off x="126620" y="4743793"/>
            <a:ext cx="4765636" cy="2031475"/>
            <a:chOff x="5013364" y="4830880"/>
            <a:chExt cx="4765636" cy="2031475"/>
          </a:xfrm>
        </p:grpSpPr>
        <p:sp>
          <p:nvSpPr>
            <p:cNvPr id="32" name="テキスト プレースホルダー 2"/>
            <p:cNvSpPr txBox="1">
              <a:spLocks/>
            </p:cNvSpPr>
            <p:nvPr/>
          </p:nvSpPr>
          <p:spPr>
            <a:xfrm>
              <a:off x="5013364" y="4830880"/>
              <a:ext cx="4765636" cy="203147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txBody>
            <a:bodyPr vert="horz" wrap="square" lIns="91440" tIns="288000" rIns="91440" bIns="45720" rtlCol="0" anchor="t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kumimoji="1" sz="1800" kern="120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ja-JP" altLang="en-US" sz="1050" dirty="0">
                  <a:solidFill>
                    <a:prstClr val="black"/>
                  </a:solidFill>
                </a:rPr>
                <a:t>●●●●●●●●●●●●●●●●●●●●●●●●●●●●●。（←</a:t>
              </a:r>
              <a:r>
                <a:rPr lang="ja-JP" altLang="en-US" sz="1050" dirty="0"/>
                <a:t>複数の事業者間システム又はアプリケー</a:t>
              </a:r>
              <a:r>
                <a:rPr lang="ja-JP" altLang="en-US" sz="1050" dirty="0">
                  <a:solidFill>
                    <a:prstClr val="black"/>
                  </a:solidFill>
                </a:rPr>
                <a:t>ションをどのように連携するのか、具体的に追記ください。）</a:t>
              </a:r>
              <a:endParaRPr lang="en-US" altLang="ja-JP" sz="1050" dirty="0">
                <a:solidFill>
                  <a:prstClr val="black"/>
                </a:solidFill>
              </a:endParaRPr>
            </a:p>
            <a:p>
              <a:pPr>
                <a:spcBef>
                  <a:spcPts val="0"/>
                </a:spcBef>
                <a:defRPr/>
              </a:pPr>
              <a:endParaRPr lang="en-US" altLang="ja-JP" sz="1050" dirty="0">
                <a:solidFill>
                  <a:prstClr val="black"/>
                </a:solidFill>
              </a:endParaRPr>
            </a:p>
            <a:p>
              <a:pPr>
                <a:spcBef>
                  <a:spcPts val="0"/>
                </a:spcBef>
                <a:defRPr/>
              </a:pPr>
              <a:endParaRPr lang="ja-JP" altLang="en-US" sz="1050" dirty="0">
                <a:solidFill>
                  <a:prstClr val="black"/>
                </a:solidFill>
              </a:endParaRPr>
            </a:p>
            <a:p>
              <a:pPr marL="171450" indent="-171450"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endParaRPr lang="ja-JP" altLang="en-US" sz="1050" dirty="0">
                <a:solidFill>
                  <a:prstClr val="black"/>
                </a:solidFill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5013364" y="4857114"/>
              <a:ext cx="1727908" cy="253916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iryo UI"/>
                  <a:ea typeface="Meiryo UI"/>
                  <a:cs typeface="Meiryo UI" panose="020B0604030504040204" pitchFamily="50" charset="-128"/>
                </a:rPr>
                <a:t>具体的な連携の内容</a:t>
              </a:r>
            </a:p>
          </p:txBody>
        </p:sp>
      </p:grpSp>
      <p:sp>
        <p:nvSpPr>
          <p:cNvPr id="36" name="テキスト プレースホルダー 2"/>
          <p:cNvSpPr txBox="1">
            <a:spLocks/>
          </p:cNvSpPr>
          <p:nvPr/>
        </p:nvSpPr>
        <p:spPr>
          <a:xfrm>
            <a:off x="5026619" y="5597804"/>
            <a:ext cx="4752381" cy="1177464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vert="horz" wrap="square" lIns="91440" tIns="28800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 </a:t>
            </a:r>
            <a:endParaRPr lang="en-US" altLang="ja-JP" sz="105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defRPr/>
            </a:pPr>
            <a:endParaRPr lang="en-US" altLang="ja-JP" sz="105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●●市●●局●●係</a:t>
            </a:r>
            <a:endParaRPr lang="en-US" altLang="ja-JP" sz="105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defRPr/>
            </a:pPr>
            <a:r>
              <a:rPr lang="en-US" altLang="ja-JP" sz="1050" dirty="0">
                <a:solidFill>
                  <a:prstClr val="black"/>
                </a:solidFill>
              </a:rPr>
              <a:t>TEL:0</a:t>
            </a:r>
            <a:r>
              <a:rPr lang="ja-JP" altLang="en-US" sz="1050" dirty="0">
                <a:solidFill>
                  <a:prstClr val="black"/>
                </a:solidFill>
              </a:rPr>
              <a:t>●</a:t>
            </a:r>
            <a:r>
              <a:rPr lang="en-US" altLang="ja-JP" sz="1050" dirty="0">
                <a:solidFill>
                  <a:prstClr val="black"/>
                </a:solidFill>
              </a:rPr>
              <a:t>-</a:t>
            </a:r>
            <a:r>
              <a:rPr lang="ja-JP" altLang="en-US" sz="1050" dirty="0">
                <a:solidFill>
                  <a:prstClr val="black"/>
                </a:solidFill>
              </a:rPr>
              <a:t> ●●●●</a:t>
            </a:r>
            <a:r>
              <a:rPr lang="en-US" altLang="ja-JP" sz="1050" dirty="0">
                <a:solidFill>
                  <a:prstClr val="black"/>
                </a:solidFill>
              </a:rPr>
              <a:t>-</a:t>
            </a:r>
            <a:r>
              <a:rPr lang="ja-JP" altLang="en-US" sz="1050" dirty="0">
                <a:solidFill>
                  <a:prstClr val="black"/>
                </a:solidFill>
              </a:rPr>
              <a:t> ●●●●   </a:t>
            </a:r>
            <a:r>
              <a:rPr lang="en-US" altLang="ja-JP" sz="1050" dirty="0">
                <a:solidFill>
                  <a:prstClr val="black"/>
                </a:solidFill>
              </a:rPr>
              <a:t>/  Email:</a:t>
            </a:r>
            <a:r>
              <a:rPr lang="ja-JP" altLang="en-US" sz="1050" dirty="0">
                <a:solidFill>
                  <a:prstClr val="black"/>
                </a:solidFill>
              </a:rPr>
              <a:t> </a:t>
            </a:r>
            <a:r>
              <a:rPr lang="en-US" altLang="ja-JP" sz="1050" dirty="0">
                <a:solidFill>
                  <a:prstClr val="black"/>
                </a:solidFill>
              </a:rPr>
              <a:t>xxxxx-xxxx@xx.jp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5026618" y="5608661"/>
            <a:ext cx="702436" cy="253917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/>
                <a:ea typeface="Meiryo UI"/>
                <a:cs typeface="Meiryo UI" panose="020B0604030504040204" pitchFamily="50" charset="-128"/>
              </a:rPr>
              <a:t>問合せ先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7881119" y="114066"/>
            <a:ext cx="1263605" cy="5355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  <a:buClr>
                <a:schemeClr val="tx2"/>
              </a:buClr>
            </a:pPr>
            <a:r>
              <a:rPr kumimoji="1" lang="ja-JP" altLang="en-US" sz="1200" dirty="0"/>
              <a:t>ロゴ等あれば適宜追記ください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9202196" y="90120"/>
            <a:ext cx="646331" cy="3139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  <a:buClr>
                <a:schemeClr val="tx2"/>
              </a:buClr>
            </a:pPr>
            <a:r>
              <a:rPr kumimoji="1" lang="ja-JP" altLang="en-US" sz="1200" dirty="0"/>
              <a:t>別添２</a:t>
            </a:r>
          </a:p>
        </p:txBody>
      </p:sp>
      <p:sp>
        <p:nvSpPr>
          <p:cNvPr id="48" name="四角形吹き出し 47"/>
          <p:cNvSpPr/>
          <p:nvPr/>
        </p:nvSpPr>
        <p:spPr>
          <a:xfrm>
            <a:off x="8178296" y="691069"/>
            <a:ext cx="1613959" cy="675353"/>
          </a:xfrm>
          <a:prstGeom prst="wedgeRectCallout">
            <a:avLst>
              <a:gd name="adj1" fmla="val 30142"/>
              <a:gd name="adj2" fmla="val -93763"/>
            </a:avLst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>
                <a:solidFill>
                  <a:sysClr val="windowText" lastClr="000000"/>
                </a:solidFill>
              </a:rPr>
              <a:t>提出時は「別添２」枠を削除ください。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413358" y="5574849"/>
            <a:ext cx="1743915" cy="1001476"/>
          </a:xfrm>
          <a:prstGeom prst="rect">
            <a:avLst/>
          </a:prstGeom>
          <a:solidFill>
            <a:srgbClr val="DB4D6D">
              <a:alpha val="50196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</a:rPr>
              <a:t>もしあれば、具体的な連携の内容がわかる写真・図など</a:t>
            </a:r>
          </a:p>
        </p:txBody>
      </p:sp>
      <p:grpSp>
        <p:nvGrpSpPr>
          <p:cNvPr id="246" name="グループ化 245"/>
          <p:cNvGrpSpPr/>
          <p:nvPr/>
        </p:nvGrpSpPr>
        <p:grpSpPr>
          <a:xfrm>
            <a:off x="2781387" y="5366937"/>
            <a:ext cx="2019126" cy="1355360"/>
            <a:chOff x="2566228" y="2253895"/>
            <a:chExt cx="4292743" cy="3250044"/>
          </a:xfrm>
        </p:grpSpPr>
        <p:cxnSp>
          <p:nvCxnSpPr>
            <p:cNvPr id="247" name="直線コネクタ 246"/>
            <p:cNvCxnSpPr/>
            <p:nvPr/>
          </p:nvCxnSpPr>
          <p:spPr>
            <a:xfrm>
              <a:off x="6311363" y="4299752"/>
              <a:ext cx="0" cy="98803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線コネクタ 247"/>
            <p:cNvCxnSpPr/>
            <p:nvPr/>
          </p:nvCxnSpPr>
          <p:spPr>
            <a:xfrm>
              <a:off x="3255192" y="4334721"/>
              <a:ext cx="0" cy="98803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9" name="フローチャート: 和接合 248"/>
            <p:cNvSpPr/>
            <p:nvPr/>
          </p:nvSpPr>
          <p:spPr>
            <a:xfrm>
              <a:off x="3164038" y="4527152"/>
              <a:ext cx="180207" cy="108000"/>
            </a:xfrm>
            <a:prstGeom prst="flowChartSummingJunction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50" name="フローチャート: 和接合 249"/>
            <p:cNvSpPr/>
            <p:nvPr/>
          </p:nvSpPr>
          <p:spPr>
            <a:xfrm>
              <a:off x="6220217" y="4523129"/>
              <a:ext cx="180207" cy="108000"/>
            </a:xfrm>
            <a:prstGeom prst="flowChartSummingJunction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grpSp>
          <p:nvGrpSpPr>
            <p:cNvPr id="251" name="グループ化 250"/>
            <p:cNvGrpSpPr/>
            <p:nvPr/>
          </p:nvGrpSpPr>
          <p:grpSpPr>
            <a:xfrm>
              <a:off x="2744067" y="2253895"/>
              <a:ext cx="4078420" cy="1336107"/>
              <a:chOff x="2570650" y="2675902"/>
              <a:chExt cx="4078420" cy="1336107"/>
            </a:xfrm>
          </p:grpSpPr>
          <p:grpSp>
            <p:nvGrpSpPr>
              <p:cNvPr id="282" name="グループ化 281"/>
              <p:cNvGrpSpPr/>
              <p:nvPr/>
            </p:nvGrpSpPr>
            <p:grpSpPr>
              <a:xfrm>
                <a:off x="2570650" y="2675902"/>
                <a:ext cx="1022249" cy="1282335"/>
                <a:chOff x="2935630" y="2808000"/>
                <a:chExt cx="1022249" cy="1282335"/>
              </a:xfrm>
            </p:grpSpPr>
            <p:sp>
              <p:nvSpPr>
                <p:cNvPr id="291" name="テキスト ボックス 290"/>
                <p:cNvSpPr txBox="1"/>
                <p:nvPr/>
              </p:nvSpPr>
              <p:spPr>
                <a:xfrm>
                  <a:off x="2935630" y="2808000"/>
                  <a:ext cx="1022249" cy="40011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txBody>
                <a:bodyPr wrap="none" lIns="72000" rIns="72000" rtlCol="0" anchor="ctr">
                  <a:noAutofit/>
                </a:bodyPr>
                <a:lstStyle/>
                <a:p>
                  <a:pPr algn="ctr"/>
                  <a:r>
                    <a:rPr lang="ja-JP" altLang="en-US" sz="500" b="1" dirty="0">
                      <a:latin typeface="+mn-ea"/>
                    </a:rPr>
                    <a:t>アプリケーション</a:t>
                  </a:r>
                  <a:endParaRPr lang="en-US" altLang="ja-JP" sz="500" b="1" dirty="0">
                    <a:latin typeface="+mn-ea"/>
                  </a:endParaRPr>
                </a:p>
                <a:p>
                  <a:pPr algn="ctr"/>
                  <a:r>
                    <a:rPr lang="en-US" altLang="ja-JP" sz="500" b="1" dirty="0">
                      <a:latin typeface="+mn-ea"/>
                    </a:rPr>
                    <a:t>A</a:t>
                  </a:r>
                  <a:endParaRPr lang="ja-JP" altLang="en-US" sz="500" b="1" dirty="0">
                    <a:latin typeface="+mn-ea"/>
                  </a:endParaRPr>
                </a:p>
              </p:txBody>
            </p:sp>
            <p:cxnSp>
              <p:nvCxnSpPr>
                <p:cNvPr id="292" name="直線コネクタ 291"/>
                <p:cNvCxnSpPr>
                  <a:stCxn id="291" idx="2"/>
                </p:cNvCxnSpPr>
                <p:nvPr/>
              </p:nvCxnSpPr>
              <p:spPr>
                <a:xfrm>
                  <a:off x="3446755" y="3208110"/>
                  <a:ext cx="0" cy="882225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3" name="フローチャート: 和接合 292"/>
                <p:cNvSpPr/>
                <p:nvPr/>
              </p:nvSpPr>
              <p:spPr>
                <a:xfrm>
                  <a:off x="3356650" y="3604108"/>
                  <a:ext cx="180207" cy="108000"/>
                </a:xfrm>
                <a:prstGeom prst="flowChartSummingJunction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00"/>
                </a:p>
              </p:txBody>
            </p:sp>
          </p:grpSp>
          <p:grpSp>
            <p:nvGrpSpPr>
              <p:cNvPr id="283" name="グループ化 282"/>
              <p:cNvGrpSpPr/>
              <p:nvPr/>
            </p:nvGrpSpPr>
            <p:grpSpPr>
              <a:xfrm>
                <a:off x="4114875" y="2675902"/>
                <a:ext cx="1022249" cy="1320103"/>
                <a:chOff x="4114875" y="2808000"/>
                <a:chExt cx="1022249" cy="1320103"/>
              </a:xfrm>
            </p:grpSpPr>
            <p:sp>
              <p:nvSpPr>
                <p:cNvPr id="288" name="テキスト ボックス 287"/>
                <p:cNvSpPr txBox="1"/>
                <p:nvPr/>
              </p:nvSpPr>
              <p:spPr>
                <a:xfrm>
                  <a:off x="4114875" y="2808000"/>
                  <a:ext cx="1022249" cy="40011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txBody>
                <a:bodyPr wrap="none" lIns="72000" rIns="72000" rtlCol="0" anchor="ctr">
                  <a:noAutofit/>
                </a:bodyPr>
                <a:lstStyle/>
                <a:p>
                  <a:pPr algn="ctr"/>
                  <a:r>
                    <a:rPr lang="ja-JP" altLang="en-US" sz="500" b="1" dirty="0">
                      <a:latin typeface="+mn-ea"/>
                    </a:rPr>
                    <a:t>アプリケーション</a:t>
                  </a:r>
                  <a:br>
                    <a:rPr lang="en-US" altLang="ja-JP" sz="500" b="1" dirty="0">
                      <a:latin typeface="+mn-ea"/>
                    </a:rPr>
                  </a:br>
                  <a:r>
                    <a:rPr lang="en-US" altLang="ja-JP" sz="500" b="1" dirty="0">
                      <a:latin typeface="+mn-ea"/>
                    </a:rPr>
                    <a:t>B</a:t>
                  </a:r>
                  <a:endParaRPr lang="ja-JP" altLang="en-US" sz="500" b="1" dirty="0">
                    <a:latin typeface="+mn-ea"/>
                  </a:endParaRPr>
                </a:p>
              </p:txBody>
            </p:sp>
            <p:cxnSp>
              <p:nvCxnSpPr>
                <p:cNvPr id="289" name="直線コネクタ 288"/>
                <p:cNvCxnSpPr>
                  <a:stCxn id="288" idx="2"/>
                </p:cNvCxnSpPr>
                <p:nvPr/>
              </p:nvCxnSpPr>
              <p:spPr>
                <a:xfrm>
                  <a:off x="4626000" y="3208110"/>
                  <a:ext cx="0" cy="919993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0" name="フローチャート: 和接合 289"/>
                <p:cNvSpPr/>
                <p:nvPr/>
              </p:nvSpPr>
              <p:spPr>
                <a:xfrm>
                  <a:off x="4539183" y="3604108"/>
                  <a:ext cx="180207" cy="108000"/>
                </a:xfrm>
                <a:prstGeom prst="flowChartSummingJunction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00"/>
                </a:p>
              </p:txBody>
            </p:sp>
          </p:grpSp>
          <p:grpSp>
            <p:nvGrpSpPr>
              <p:cNvPr id="284" name="グループ化 283"/>
              <p:cNvGrpSpPr/>
              <p:nvPr/>
            </p:nvGrpSpPr>
            <p:grpSpPr>
              <a:xfrm>
                <a:off x="5626821" y="2675902"/>
                <a:ext cx="1022249" cy="1336107"/>
                <a:chOff x="5294121" y="2808000"/>
                <a:chExt cx="1022249" cy="1336107"/>
              </a:xfrm>
            </p:grpSpPr>
            <p:sp>
              <p:nvSpPr>
                <p:cNvPr id="285" name="テキスト ボックス 284"/>
                <p:cNvSpPr txBox="1"/>
                <p:nvPr/>
              </p:nvSpPr>
              <p:spPr>
                <a:xfrm>
                  <a:off x="5294121" y="2808000"/>
                  <a:ext cx="1022249" cy="40011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txBody>
                <a:bodyPr wrap="none" lIns="72000" rIns="72000" rtlCol="0" anchor="ctr">
                  <a:noAutofit/>
                </a:bodyPr>
                <a:lstStyle/>
                <a:p>
                  <a:pPr algn="ctr"/>
                  <a:r>
                    <a:rPr lang="ja-JP" altLang="en-US" sz="500" b="1" dirty="0">
                      <a:latin typeface="+mn-ea"/>
                    </a:rPr>
                    <a:t>アプリケーション</a:t>
                  </a:r>
                  <a:br>
                    <a:rPr lang="en-US" altLang="ja-JP" sz="500" b="1" dirty="0">
                      <a:latin typeface="+mn-ea"/>
                    </a:rPr>
                  </a:br>
                  <a:r>
                    <a:rPr lang="en-US" altLang="ja-JP" sz="500" b="1" dirty="0">
                      <a:latin typeface="+mn-ea"/>
                    </a:rPr>
                    <a:t>C</a:t>
                  </a:r>
                  <a:endParaRPr lang="ja-JP" altLang="en-US" sz="500" b="1" dirty="0">
                    <a:latin typeface="+mn-ea"/>
                  </a:endParaRPr>
                </a:p>
              </p:txBody>
            </p:sp>
            <p:cxnSp>
              <p:nvCxnSpPr>
                <p:cNvPr id="286" name="直線コネクタ 285"/>
                <p:cNvCxnSpPr>
                  <a:stCxn id="285" idx="2"/>
                </p:cNvCxnSpPr>
                <p:nvPr/>
              </p:nvCxnSpPr>
              <p:spPr>
                <a:xfrm>
                  <a:off x="5805246" y="3208110"/>
                  <a:ext cx="0" cy="935997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7" name="フローチャート: 和接合 286"/>
                <p:cNvSpPr/>
                <p:nvPr/>
              </p:nvSpPr>
              <p:spPr>
                <a:xfrm>
                  <a:off x="5718980" y="3604108"/>
                  <a:ext cx="180207" cy="108000"/>
                </a:xfrm>
                <a:prstGeom prst="flowChartSummingJunction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00"/>
                </a:p>
              </p:txBody>
            </p:sp>
          </p:grpSp>
        </p:grpSp>
        <p:sp>
          <p:nvSpPr>
            <p:cNvPr id="252" name="下矢印 251"/>
            <p:cNvSpPr/>
            <p:nvPr/>
          </p:nvSpPr>
          <p:spPr>
            <a:xfrm rot="10800000">
              <a:off x="4423357" y="2685182"/>
              <a:ext cx="347923" cy="725694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53" name="正方形/長方形 252"/>
            <p:cNvSpPr/>
            <p:nvPr/>
          </p:nvSpPr>
          <p:spPr>
            <a:xfrm>
              <a:off x="2997678" y="3235987"/>
              <a:ext cx="1550031" cy="173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54" name="下矢印 253"/>
            <p:cNvSpPr/>
            <p:nvPr/>
          </p:nvSpPr>
          <p:spPr>
            <a:xfrm>
              <a:off x="3282865" y="4398931"/>
              <a:ext cx="347923" cy="725694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55" name="正方形/長方形 254"/>
            <p:cNvSpPr/>
            <p:nvPr/>
          </p:nvSpPr>
          <p:spPr>
            <a:xfrm rot="10800000">
              <a:off x="3447591" y="4400378"/>
              <a:ext cx="2593970" cy="17853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56" name="上下矢印 255"/>
            <p:cNvSpPr/>
            <p:nvPr/>
          </p:nvSpPr>
          <p:spPr>
            <a:xfrm>
              <a:off x="5920121" y="2675387"/>
              <a:ext cx="324455" cy="2449238"/>
            </a:xfrm>
            <a:prstGeom prst="up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57" name="上下矢印 256"/>
            <p:cNvSpPr/>
            <p:nvPr/>
          </p:nvSpPr>
          <p:spPr>
            <a:xfrm>
              <a:off x="2854987" y="2679238"/>
              <a:ext cx="324455" cy="2449238"/>
            </a:xfrm>
            <a:prstGeom prst="upDown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grpSp>
          <p:nvGrpSpPr>
            <p:cNvPr id="260" name="グループ化 259"/>
            <p:cNvGrpSpPr/>
            <p:nvPr/>
          </p:nvGrpSpPr>
          <p:grpSpPr>
            <a:xfrm>
              <a:off x="2566228" y="3451974"/>
              <a:ext cx="4292743" cy="901358"/>
              <a:chOff x="2879998" y="3707996"/>
              <a:chExt cx="3456003" cy="1080004"/>
            </a:xfrm>
          </p:grpSpPr>
          <p:grpSp>
            <p:nvGrpSpPr>
              <p:cNvPr id="274" name="グループ化 273"/>
              <p:cNvGrpSpPr/>
              <p:nvPr/>
            </p:nvGrpSpPr>
            <p:grpSpPr>
              <a:xfrm>
                <a:off x="2879998" y="3707996"/>
                <a:ext cx="3456003" cy="1080004"/>
                <a:chOff x="2879998" y="2159996"/>
                <a:chExt cx="3456003" cy="1080004"/>
              </a:xfrm>
            </p:grpSpPr>
            <p:grpSp>
              <p:nvGrpSpPr>
                <p:cNvPr id="276" name="グループ化 275"/>
                <p:cNvGrpSpPr/>
                <p:nvPr/>
              </p:nvGrpSpPr>
              <p:grpSpPr>
                <a:xfrm>
                  <a:off x="2879999" y="2160000"/>
                  <a:ext cx="3456000" cy="1080000"/>
                  <a:chOff x="2880000" y="2160000"/>
                  <a:chExt cx="4275218" cy="1080000"/>
                </a:xfrm>
              </p:grpSpPr>
              <p:sp>
                <p:nvSpPr>
                  <p:cNvPr id="280" name="台形 279"/>
                  <p:cNvSpPr/>
                  <p:nvPr/>
                </p:nvSpPr>
                <p:spPr>
                  <a:xfrm flipH="1" flipV="1">
                    <a:off x="2880000" y="2160000"/>
                    <a:ext cx="4275218" cy="290769"/>
                  </a:xfrm>
                  <a:prstGeom prst="trapezoid">
                    <a:avLst>
                      <a:gd name="adj" fmla="val 93931"/>
                    </a:avLst>
                  </a:prstGeom>
                  <a:solidFill>
                    <a:schemeClr val="bg1">
                      <a:lumMod val="50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ja-JP" altLang="en-US" sz="1000" dirty="0"/>
                  </a:p>
                </p:txBody>
              </p:sp>
              <p:sp>
                <p:nvSpPr>
                  <p:cNvPr id="281" name="台形 280"/>
                  <p:cNvSpPr/>
                  <p:nvPr/>
                </p:nvSpPr>
                <p:spPr>
                  <a:xfrm rot="5400000">
                    <a:off x="2495869" y="2544132"/>
                    <a:ext cx="1080000" cy="311735"/>
                  </a:xfrm>
                  <a:prstGeom prst="trapezoid">
                    <a:avLst>
                      <a:gd name="adj" fmla="val 95053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ja-JP" altLang="en-US" sz="1000"/>
                  </a:p>
                </p:txBody>
              </p:sp>
            </p:grpSp>
            <p:grpSp>
              <p:nvGrpSpPr>
                <p:cNvPr id="277" name="グループ化 276"/>
                <p:cNvGrpSpPr/>
                <p:nvPr/>
              </p:nvGrpSpPr>
              <p:grpSpPr>
                <a:xfrm rot="10800000">
                  <a:off x="2879998" y="2159996"/>
                  <a:ext cx="3456003" cy="1080002"/>
                  <a:chOff x="2879997" y="2160000"/>
                  <a:chExt cx="4275221" cy="1080002"/>
                </a:xfrm>
              </p:grpSpPr>
              <p:sp>
                <p:nvSpPr>
                  <p:cNvPr id="278" name="台形 277"/>
                  <p:cNvSpPr/>
                  <p:nvPr/>
                </p:nvSpPr>
                <p:spPr>
                  <a:xfrm flipH="1" flipV="1">
                    <a:off x="2880000" y="2160000"/>
                    <a:ext cx="4275218" cy="290769"/>
                  </a:xfrm>
                  <a:prstGeom prst="trapezoid">
                    <a:avLst>
                      <a:gd name="adj" fmla="val 93931"/>
                    </a:avLst>
                  </a:prstGeom>
                  <a:solidFill>
                    <a:schemeClr val="bg1">
                      <a:lumMod val="50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ja-JP" altLang="en-US" sz="1000"/>
                  </a:p>
                </p:txBody>
              </p:sp>
              <p:sp>
                <p:nvSpPr>
                  <p:cNvPr id="279" name="台形 278"/>
                  <p:cNvSpPr/>
                  <p:nvPr/>
                </p:nvSpPr>
                <p:spPr>
                  <a:xfrm rot="5400000">
                    <a:off x="2495865" y="2544134"/>
                    <a:ext cx="1080000" cy="311735"/>
                  </a:xfrm>
                  <a:prstGeom prst="trapezoid">
                    <a:avLst>
                      <a:gd name="adj" fmla="val 87086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ja-JP" altLang="en-US" sz="1000"/>
                  </a:p>
                </p:txBody>
              </p:sp>
            </p:grpSp>
          </p:grpSp>
          <p:sp>
            <p:nvSpPr>
              <p:cNvPr id="275" name="テキスト ボックス 274"/>
              <p:cNvSpPr txBox="1"/>
              <p:nvPr/>
            </p:nvSpPr>
            <p:spPr>
              <a:xfrm>
                <a:off x="3091006" y="3998766"/>
                <a:ext cx="3012165" cy="49846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lIns="72000" rIns="72000" rtlCol="0" anchor="ctr">
                <a:noAutofit/>
              </a:bodyPr>
              <a:lstStyle/>
              <a:p>
                <a:pPr algn="ctr"/>
                <a:r>
                  <a:rPr kumimoji="1" lang="ja-JP" altLang="en-US" sz="700" b="1" dirty="0">
                    <a:latin typeface="+mn-ea"/>
                  </a:rPr>
                  <a:t>水道標準プラットフォーム</a:t>
                </a:r>
                <a:endParaRPr kumimoji="1" lang="en-US" altLang="ja-JP" sz="700" b="1" dirty="0">
                  <a:latin typeface="+mn-ea"/>
                </a:endParaRPr>
              </a:p>
            </p:txBody>
          </p:sp>
        </p:grpSp>
        <p:sp>
          <p:nvSpPr>
            <p:cNvPr id="261" name="正方形/長方形 260"/>
            <p:cNvSpPr/>
            <p:nvPr/>
          </p:nvSpPr>
          <p:spPr>
            <a:xfrm>
              <a:off x="5998859" y="3493354"/>
              <a:ext cx="166979" cy="1076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62" name="正方形/長方形 261"/>
            <p:cNvSpPr/>
            <p:nvPr/>
          </p:nvSpPr>
          <p:spPr>
            <a:xfrm>
              <a:off x="5998859" y="3669936"/>
              <a:ext cx="166979" cy="1076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63" name="正方形/長方形 262"/>
            <p:cNvSpPr/>
            <p:nvPr/>
          </p:nvSpPr>
          <p:spPr>
            <a:xfrm>
              <a:off x="5998859" y="3846518"/>
              <a:ext cx="166979" cy="1076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64" name="正方形/長方形 263"/>
            <p:cNvSpPr/>
            <p:nvPr/>
          </p:nvSpPr>
          <p:spPr>
            <a:xfrm>
              <a:off x="5998859" y="4023100"/>
              <a:ext cx="166979" cy="1076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65" name="正方形/長方形 264"/>
            <p:cNvSpPr/>
            <p:nvPr/>
          </p:nvSpPr>
          <p:spPr>
            <a:xfrm>
              <a:off x="5998859" y="4199683"/>
              <a:ext cx="166979" cy="1076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66" name="正方形/長方形 265"/>
            <p:cNvSpPr/>
            <p:nvPr/>
          </p:nvSpPr>
          <p:spPr>
            <a:xfrm>
              <a:off x="2933725" y="3488870"/>
              <a:ext cx="166979" cy="1076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67" name="正方形/長方形 266"/>
            <p:cNvSpPr/>
            <p:nvPr/>
          </p:nvSpPr>
          <p:spPr>
            <a:xfrm>
              <a:off x="2933725" y="3665452"/>
              <a:ext cx="166979" cy="1076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68" name="正方形/長方形 267"/>
            <p:cNvSpPr/>
            <p:nvPr/>
          </p:nvSpPr>
          <p:spPr>
            <a:xfrm>
              <a:off x="2933725" y="3842034"/>
              <a:ext cx="166979" cy="1076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69" name="正方形/長方形 268"/>
            <p:cNvSpPr/>
            <p:nvPr/>
          </p:nvSpPr>
          <p:spPr>
            <a:xfrm>
              <a:off x="2933725" y="4018616"/>
              <a:ext cx="166979" cy="1076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70" name="正方形/長方形 269"/>
            <p:cNvSpPr/>
            <p:nvPr/>
          </p:nvSpPr>
          <p:spPr>
            <a:xfrm>
              <a:off x="2933725" y="4195199"/>
              <a:ext cx="166979" cy="1076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/>
            </a:p>
          </p:txBody>
        </p:sp>
        <p:sp>
          <p:nvSpPr>
            <p:cNvPr id="271" name="テキスト ボックス 270"/>
            <p:cNvSpPr txBox="1"/>
            <p:nvPr/>
          </p:nvSpPr>
          <p:spPr>
            <a:xfrm>
              <a:off x="2750003" y="5103829"/>
              <a:ext cx="1022249" cy="40011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lIns="72000" rIns="72000" rtlCol="0" anchor="ctr">
              <a:noAutofit/>
            </a:bodyPr>
            <a:lstStyle/>
            <a:p>
              <a:pPr algn="ctr"/>
              <a:r>
                <a:rPr lang="en-US" altLang="ja-JP" sz="500" b="1" dirty="0">
                  <a:latin typeface="+mn-ea"/>
                </a:rPr>
                <a:t>A</a:t>
              </a:r>
              <a:r>
                <a:rPr lang="ja-JP" altLang="en-US" sz="500" b="1" dirty="0">
                  <a:latin typeface="+mn-ea"/>
                </a:rPr>
                <a:t>水道事業者</a:t>
              </a:r>
            </a:p>
          </p:txBody>
        </p:sp>
        <p:sp>
          <p:nvSpPr>
            <p:cNvPr id="272" name="テキスト ボックス 271"/>
            <p:cNvSpPr txBox="1"/>
            <p:nvPr/>
          </p:nvSpPr>
          <p:spPr>
            <a:xfrm>
              <a:off x="4294228" y="5103829"/>
              <a:ext cx="1022249" cy="40011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lIns="72000" rIns="72000" rtlCol="0" anchor="ctr">
              <a:noAutofit/>
            </a:bodyPr>
            <a:lstStyle/>
            <a:p>
              <a:pPr algn="ctr"/>
              <a:r>
                <a:rPr lang="en-US" altLang="ja-JP" sz="500" b="1" dirty="0">
                  <a:latin typeface="+mn-ea"/>
                </a:rPr>
                <a:t>B</a:t>
              </a:r>
              <a:r>
                <a:rPr lang="ja-JP" altLang="en-US" sz="500" b="1" dirty="0">
                  <a:latin typeface="+mn-ea"/>
                </a:rPr>
                <a:t>水道事業者</a:t>
              </a:r>
            </a:p>
          </p:txBody>
        </p:sp>
        <p:sp>
          <p:nvSpPr>
            <p:cNvPr id="273" name="テキスト ボックス 272"/>
            <p:cNvSpPr txBox="1"/>
            <p:nvPr/>
          </p:nvSpPr>
          <p:spPr>
            <a:xfrm>
              <a:off x="5806174" y="5103829"/>
              <a:ext cx="1022249" cy="40011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lIns="72000" rIns="72000" rtlCol="0" anchor="ctr">
              <a:noAutofit/>
            </a:bodyPr>
            <a:lstStyle/>
            <a:p>
              <a:pPr algn="ctr"/>
              <a:r>
                <a:rPr lang="en-US" altLang="ja-JP" sz="500" b="1" dirty="0">
                  <a:latin typeface="+mn-ea"/>
                </a:rPr>
                <a:t>C</a:t>
              </a:r>
              <a:r>
                <a:rPr lang="ja-JP" altLang="en-US" sz="500" b="1" dirty="0">
                  <a:latin typeface="+mn-ea"/>
                </a:rPr>
                <a:t>水道事業者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1490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697712" y="1941991"/>
            <a:ext cx="6510576" cy="363791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  <a:buClr>
                <a:schemeClr val="tx2"/>
              </a:buClr>
            </a:pPr>
            <a:r>
              <a:rPr kumimoji="1" lang="en-US" altLang="ja-JP" sz="3200" dirty="0"/>
              <a:t>【</a:t>
            </a:r>
            <a:r>
              <a:rPr kumimoji="1" lang="ja-JP" altLang="en-US" sz="3200" dirty="0"/>
              <a:t>任意</a:t>
            </a:r>
            <a:r>
              <a:rPr kumimoji="1" lang="en-US" altLang="ja-JP" sz="3200" dirty="0"/>
              <a:t>】</a:t>
            </a:r>
            <a:r>
              <a:rPr kumimoji="1" lang="ja-JP" altLang="en-US" sz="3200" dirty="0"/>
              <a:t>事業概要資料については１枚紙の作成・提出をお願いしてますが、もし一枚紙だけでは伝えきれない場合は、以降の</a:t>
            </a:r>
            <a:r>
              <a:rPr lang="ja-JP" altLang="en-US" sz="3200" dirty="0"/>
              <a:t>様式を参考としつつ、一枚紙とは別にして作成をお願いします。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41042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水道情報活用システム導入支援事業（●●市水道局）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3"/>
          </p:nvPr>
        </p:nvSpPr>
        <p:spPr>
          <a:xfrm>
            <a:off x="-1200" y="476672"/>
            <a:ext cx="9907200" cy="697078"/>
          </a:xfrm>
        </p:spPr>
        <p:txBody>
          <a:bodyPr/>
          <a:lstStyle/>
          <a:p>
            <a:pPr marL="172800" lvl="0" indent="-1728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defRPr/>
            </a:pPr>
            <a:r>
              <a:rPr lang="ja-JP" altLang="en-US" sz="1200" kern="1200" spc="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令和●年より、●●（複数のシステム又はアプリケーションを対象とする連携）を導入する。</a:t>
            </a:r>
            <a:endParaRPr lang="en-US" altLang="ja-JP" sz="1200" kern="1200" spc="0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2800" lvl="0" indent="-1728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defRPr/>
            </a:pPr>
            <a:r>
              <a:rPr lang="ja-JP" altLang="en-US" sz="1200" kern="1200" spc="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当該事業を通じて、●●が効率化されるほか、●●などの</a:t>
            </a:r>
            <a:r>
              <a:rPr lang="ja-JP" altLang="en-US" sz="1200" kern="1200" spc="0" dirty="0">
                <a:latin typeface="Meiryo UI" panose="020B0604030504040204" pitchFamily="50" charset="-128"/>
                <a:ea typeface="Meiryo UI" panose="020B0604030504040204" pitchFamily="50" charset="-128"/>
              </a:rPr>
              <a:t>データの利活用を図る。</a:t>
            </a:r>
            <a:endParaRPr lang="ja-JP" altLang="en-US" sz="1200" strike="sngStrike" kern="1200" spc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プレースホルダー 2"/>
          <p:cNvSpPr txBox="1">
            <a:spLocks/>
          </p:cNvSpPr>
          <p:nvPr/>
        </p:nvSpPr>
        <p:spPr>
          <a:xfrm>
            <a:off x="75703" y="1170855"/>
            <a:ext cx="4752381" cy="5512937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ja-JP" sz="1050" dirty="0">
              <a:solidFill>
                <a:prstClr val="black"/>
              </a:solidFill>
            </a:endParaRPr>
          </a:p>
          <a:p>
            <a:pPr marL="171450" lvl="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事業期間：令和●年～令和●年</a:t>
            </a:r>
            <a:endParaRPr lang="en-US" altLang="ja-JP" sz="1050" dirty="0">
              <a:solidFill>
                <a:prstClr val="black"/>
              </a:solidFill>
            </a:endParaRPr>
          </a:p>
          <a:p>
            <a:pPr marL="171450" lvl="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実施個所：●●市●●地区</a:t>
            </a:r>
            <a:endParaRPr lang="en-US" altLang="ja-JP" sz="1050" dirty="0">
              <a:solidFill>
                <a:prstClr val="black"/>
              </a:solidFill>
            </a:endParaRPr>
          </a:p>
          <a:p>
            <a:pPr marL="171450" lvl="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事業概要：（</a:t>
            </a:r>
            <a:r>
              <a:rPr lang="ja-JP" altLang="en-US" sz="1050" dirty="0"/>
              <a:t>連携する複数の事業者間システム又はアプリケーションを追記ください。</a:t>
            </a:r>
            <a:r>
              <a:rPr lang="ja-JP" altLang="en-US" sz="1050" dirty="0">
                <a:solidFill>
                  <a:prstClr val="black"/>
                </a:solidFill>
              </a:rPr>
              <a:t>）</a:t>
            </a:r>
            <a:endParaRPr lang="ja-JP" altLang="ja-JP" sz="1050" dirty="0">
              <a:solidFill>
                <a:prstClr val="black"/>
              </a:solidFill>
            </a:endParaRPr>
          </a:p>
        </p:txBody>
      </p:sp>
      <p:sp>
        <p:nvSpPr>
          <p:cNvPr id="8" name="テキスト プレースホルダー 2"/>
          <p:cNvSpPr txBox="1">
            <a:spLocks/>
          </p:cNvSpPr>
          <p:nvPr/>
        </p:nvSpPr>
        <p:spPr>
          <a:xfrm>
            <a:off x="5026619" y="1183953"/>
            <a:ext cx="4752381" cy="5512937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vert="horz" wrap="square" lIns="91440" tIns="28800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●●●●●●●●●●●●●●●●●●●●●●●●●●●●●●●●●●●●●●●●●。 （←導入により目指す効果を追記ください。）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126620" y="1183954"/>
            <a:ext cx="723275" cy="253916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/>
                <a:ea typeface="Meiryo UI"/>
                <a:cs typeface="Meiryo UI" panose="020B0604030504040204" pitchFamily="50" charset="-128"/>
              </a:rPr>
              <a:t>事業概要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5026619" y="1183954"/>
            <a:ext cx="1824538" cy="253916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wrap="none" rtlCol="0" anchor="ctr">
            <a:spAutoFit/>
          </a:bodyPr>
          <a:lstStyle/>
          <a:p>
            <a:pPr lvl="0">
              <a:defRPr/>
            </a:pPr>
            <a:r>
              <a:rPr lang="ja-JP" altLang="en-US" sz="1050" b="1" kern="0" dirty="0">
                <a:solidFill>
                  <a:prstClr val="white"/>
                </a:solidFill>
                <a:latin typeface="Meiryo UI"/>
                <a:ea typeface="Meiryo UI"/>
                <a:cs typeface="Meiryo UI" panose="020B0604030504040204" pitchFamily="50" charset="-128"/>
              </a:rPr>
              <a:t>導入により</a:t>
            </a:r>
            <a:r>
              <a:rPr lang="ja-JP" altLang="en-US" sz="1050" b="1" kern="0" dirty="0">
                <a:solidFill>
                  <a:schemeClr val="bg1"/>
                </a:solidFill>
                <a:latin typeface="Meiryo UI"/>
                <a:ea typeface="Meiryo UI"/>
                <a:cs typeface="Meiryo UI" panose="020B0604030504040204" pitchFamily="50" charset="-128"/>
              </a:rPr>
              <a:t>目指す業務効率化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5196254" y="4224358"/>
            <a:ext cx="4413738" cy="2378665"/>
          </a:xfrm>
          <a:prstGeom prst="rect">
            <a:avLst/>
          </a:prstGeom>
          <a:solidFill>
            <a:srgbClr val="DB4D6D">
              <a:alpha val="50196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</a:rPr>
              <a:t>もしあれば導入により目指す</a:t>
            </a:r>
            <a:r>
              <a:rPr lang="ja-JP" altLang="en-US" sz="1200" kern="0" dirty="0">
                <a:solidFill>
                  <a:schemeClr val="bg1"/>
                </a:solidFill>
                <a:latin typeface="Meiryo UI"/>
                <a:ea typeface="Meiryo UI"/>
                <a:cs typeface="Meiryo UI" panose="020B0604030504040204" pitchFamily="50" charset="-128"/>
              </a:rPr>
              <a:t>業務効率化</a:t>
            </a:r>
          </a:p>
          <a:p>
            <a:pPr algn="ctr"/>
            <a:r>
              <a:rPr lang="ja-JP" altLang="en-US" sz="1200" dirty="0">
                <a:solidFill>
                  <a:schemeClr val="bg1"/>
                </a:solidFill>
              </a:rPr>
              <a:t>が分かる写真・図等を追加ください。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68174" y="348248"/>
            <a:ext cx="2218170" cy="97872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  <a:buClr>
                <a:schemeClr val="tx2"/>
              </a:buClr>
            </a:pPr>
            <a:r>
              <a:rPr kumimoji="1" lang="ja-JP" altLang="en-US" sz="1200" dirty="0"/>
              <a:t>もし一枚紙だけでは伝えきれない場合は、こちらの</a:t>
            </a:r>
            <a:r>
              <a:rPr lang="ja-JP" altLang="en-US" sz="1200" dirty="0"/>
              <a:t>様式を参考としつつ、別途作成をお願いします。</a:t>
            </a:r>
            <a:endParaRPr kumimoji="1" lang="ja-JP" altLang="en-US" sz="1200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8063907" y="80483"/>
            <a:ext cx="1775822" cy="5355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  <a:buClr>
                <a:schemeClr val="tx2"/>
              </a:buClr>
            </a:pPr>
            <a:r>
              <a:rPr kumimoji="1" lang="ja-JP" altLang="en-US" sz="1200" dirty="0"/>
              <a:t>ロゴ等あれば適宜追記ください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290146" y="3045441"/>
            <a:ext cx="4413739" cy="3557582"/>
          </a:xfrm>
          <a:prstGeom prst="rect">
            <a:avLst/>
          </a:prstGeom>
          <a:solidFill>
            <a:srgbClr val="DB4D6D">
              <a:alpha val="50196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</a:rPr>
              <a:t>事業概要がわかる写真・図等を追加ください。</a:t>
            </a:r>
          </a:p>
        </p:txBody>
      </p:sp>
      <p:grpSp>
        <p:nvGrpSpPr>
          <p:cNvPr id="16" name="グループ化 15"/>
          <p:cNvGrpSpPr/>
          <p:nvPr/>
        </p:nvGrpSpPr>
        <p:grpSpPr>
          <a:xfrm>
            <a:off x="6099696" y="2147063"/>
            <a:ext cx="2619481" cy="1553555"/>
            <a:chOff x="6129338" y="1972021"/>
            <a:chExt cx="2163960" cy="2029865"/>
          </a:xfrm>
        </p:grpSpPr>
        <p:sp>
          <p:nvSpPr>
            <p:cNvPr id="17" name="正方形/長方形 16"/>
            <p:cNvSpPr/>
            <p:nvPr/>
          </p:nvSpPr>
          <p:spPr>
            <a:xfrm>
              <a:off x="6129338" y="2349298"/>
              <a:ext cx="581025" cy="16525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ja-JP" altLang="en-US" sz="1400" dirty="0"/>
                <a:t>業務時間</a:t>
              </a:r>
            </a:p>
          </p:txBody>
        </p:sp>
        <p:grpSp>
          <p:nvGrpSpPr>
            <p:cNvPr id="19" name="グループ化 18"/>
            <p:cNvGrpSpPr/>
            <p:nvPr/>
          </p:nvGrpSpPr>
          <p:grpSpPr>
            <a:xfrm>
              <a:off x="7712272" y="2349299"/>
              <a:ext cx="581026" cy="1652587"/>
              <a:chOff x="8582856" y="2084362"/>
              <a:chExt cx="581026" cy="1652587"/>
            </a:xfrm>
          </p:grpSpPr>
          <p:sp>
            <p:nvSpPr>
              <p:cNvPr id="23" name="正方形/長方形 22"/>
              <p:cNvSpPr/>
              <p:nvPr/>
            </p:nvSpPr>
            <p:spPr>
              <a:xfrm>
                <a:off x="8582856" y="2792386"/>
                <a:ext cx="581025" cy="94456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kumimoji="1" lang="ja-JP" altLang="en-US" sz="1400" dirty="0"/>
                  <a:t>業務時間</a:t>
                </a:r>
                <a:endParaRPr kumimoji="1" lang="en-US" altLang="ja-JP" sz="1400" dirty="0"/>
              </a:p>
            </p:txBody>
          </p:sp>
          <p:sp>
            <p:nvSpPr>
              <p:cNvPr id="24" name="正方形/長方形 23"/>
              <p:cNvSpPr/>
              <p:nvPr/>
            </p:nvSpPr>
            <p:spPr>
              <a:xfrm>
                <a:off x="8582857" y="2084362"/>
                <a:ext cx="581025" cy="701232"/>
              </a:xfrm>
              <a:prstGeom prst="rect">
                <a:avLst/>
              </a:prstGeom>
              <a:solidFill>
                <a:schemeClr val="accent5"/>
              </a:solidFill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kumimoji="1" lang="ja-JP" altLang="en-US" sz="800" b="1" dirty="0">
                    <a:solidFill>
                      <a:schemeClr val="tx1"/>
                    </a:solidFill>
                  </a:rPr>
                  <a:t>業務</a:t>
                </a:r>
                <a:endParaRPr kumimoji="1" lang="en-US" altLang="ja-JP" sz="800" b="1" dirty="0">
                  <a:solidFill>
                    <a:schemeClr val="tx1"/>
                  </a:solidFill>
                </a:endParaRPr>
              </a:p>
              <a:p>
                <a:pPr algn="ctr"/>
                <a:r>
                  <a:rPr kumimoji="1" lang="ja-JP" altLang="en-US" sz="800" b="1" dirty="0">
                    <a:solidFill>
                      <a:schemeClr val="tx1"/>
                    </a:solidFill>
                  </a:rPr>
                  <a:t>効率化</a:t>
                </a:r>
                <a:endParaRPr kumimoji="1" lang="en-US" altLang="ja-JP" sz="800" b="1" dirty="0">
                  <a:solidFill>
                    <a:schemeClr val="tx1"/>
                  </a:solidFill>
                </a:endParaRPr>
              </a:p>
              <a:p>
                <a:pPr algn="ctr"/>
                <a:r>
                  <a:rPr kumimoji="1" lang="ja-JP" altLang="en-US" sz="800" b="1" dirty="0">
                    <a:solidFill>
                      <a:schemeClr val="tx1"/>
                    </a:solidFill>
                  </a:rPr>
                  <a:t>効果</a:t>
                </a:r>
              </a:p>
            </p:txBody>
          </p:sp>
        </p:grpSp>
        <p:sp>
          <p:nvSpPr>
            <p:cNvPr id="20" name="右矢印 19"/>
            <p:cNvSpPr/>
            <p:nvPr/>
          </p:nvSpPr>
          <p:spPr>
            <a:xfrm>
              <a:off x="6809110" y="2096112"/>
              <a:ext cx="827188" cy="1861719"/>
            </a:xfrm>
            <a:prstGeom prst="rightArrow">
              <a:avLst>
                <a:gd name="adj1" fmla="val 50000"/>
                <a:gd name="adj2" fmla="val 26214"/>
              </a:avLst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900" dirty="0"/>
                <a:t>●●（</a:t>
              </a:r>
              <a:r>
                <a:rPr lang="ja-JP" altLang="en-US" sz="9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複数のシステム又はアプリケーションを対象とする連携</a:t>
              </a:r>
              <a:r>
                <a:rPr lang="ja-JP" altLang="en-US" sz="900" dirty="0"/>
                <a:t>）の導入</a:t>
              </a:r>
            </a:p>
          </p:txBody>
        </p:sp>
        <p:sp>
          <p:nvSpPr>
            <p:cNvPr id="21" name="テキスト ボックス 8"/>
            <p:cNvSpPr txBox="1"/>
            <p:nvPr/>
          </p:nvSpPr>
          <p:spPr>
            <a:xfrm>
              <a:off x="6129338" y="1972021"/>
              <a:ext cx="638975" cy="5139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Aft>
                  <a:spcPts val="600"/>
                </a:spcAft>
                <a:buClr>
                  <a:schemeClr val="tx2"/>
                </a:buClr>
              </a:pPr>
              <a:r>
                <a:rPr kumimoji="1" lang="en-US" altLang="ja-JP" sz="1600" dirty="0"/>
                <a:t>before</a:t>
              </a:r>
              <a:endParaRPr kumimoji="1" lang="ja-JP" altLang="en-US" sz="1600" dirty="0"/>
            </a:p>
          </p:txBody>
        </p:sp>
        <p:sp>
          <p:nvSpPr>
            <p:cNvPr id="22" name="テキスト ボックス 9"/>
            <p:cNvSpPr txBox="1"/>
            <p:nvPr/>
          </p:nvSpPr>
          <p:spPr>
            <a:xfrm>
              <a:off x="7763067" y="1972021"/>
              <a:ext cx="498605" cy="5139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Aft>
                  <a:spcPts val="600"/>
                </a:spcAft>
                <a:buClr>
                  <a:schemeClr val="tx2"/>
                </a:buClr>
              </a:pPr>
              <a:r>
                <a:rPr kumimoji="1" lang="en-US" altLang="ja-JP" sz="1600" dirty="0"/>
                <a:t>after</a:t>
              </a:r>
              <a:endParaRPr kumimoji="1" lang="ja-JP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67368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テキスト プレースホルダー 2"/>
          <p:cNvSpPr txBox="1">
            <a:spLocks/>
          </p:cNvSpPr>
          <p:nvPr/>
        </p:nvSpPr>
        <p:spPr>
          <a:xfrm>
            <a:off x="115319" y="1297166"/>
            <a:ext cx="4765636" cy="536127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vert="horz" wrap="square" lIns="91440" tIns="28800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●●●●●●●●●●●●●●●●●●●●●●●●●●●●●。（←</a:t>
            </a:r>
            <a:r>
              <a:rPr lang="ja-JP" altLang="en-US" sz="1050" dirty="0"/>
              <a:t>複数の事業者間システム又はアプリケーションをどのように連携するのか、具体的に追</a:t>
            </a:r>
            <a:r>
              <a:rPr lang="ja-JP" altLang="en-US" sz="1050" dirty="0">
                <a:solidFill>
                  <a:prstClr val="black"/>
                </a:solidFill>
              </a:rPr>
              <a:t>記ください。）</a:t>
            </a:r>
            <a:endParaRPr lang="en-US" altLang="ja-JP" sz="1050" dirty="0">
              <a:solidFill>
                <a:prstClr val="black"/>
              </a:solidFill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ja-JP" altLang="en-US" sz="1050" dirty="0">
              <a:solidFill>
                <a:prstClr val="black"/>
              </a:solidFill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ja-JP" altLang="en-US" sz="1050" dirty="0">
              <a:solidFill>
                <a:prstClr val="black"/>
              </a:solidFill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ja-JP" altLang="en-US" sz="1050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水道情報活用システム導入支援事業（●●市水道局）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3"/>
          </p:nvPr>
        </p:nvSpPr>
        <p:spPr>
          <a:xfrm>
            <a:off x="0" y="449863"/>
            <a:ext cx="9907200" cy="697078"/>
          </a:xfrm>
        </p:spPr>
        <p:txBody>
          <a:bodyPr/>
          <a:lstStyle/>
          <a:p>
            <a:pPr marL="172800" lvl="0" indent="-1728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defRPr/>
            </a:pPr>
            <a:r>
              <a:rPr lang="ja-JP" altLang="en-US" sz="1200" kern="1200" spc="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令和●年より、●●（複数のシステム又はアプリケーションを対象とする連携）を導入する。</a:t>
            </a:r>
            <a:endParaRPr lang="en-US" altLang="ja-JP" sz="1200" kern="1200" spc="0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2800" lvl="0" indent="-1728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defRPr/>
            </a:pPr>
            <a:r>
              <a:rPr lang="ja-JP" altLang="en-US" sz="1200" kern="1200" spc="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当該事業を通じて、●●が効率化されるほか、●●など</a:t>
            </a:r>
            <a:r>
              <a:rPr lang="ja-JP" altLang="en-US" sz="1200" kern="1200" spc="0" dirty="0">
                <a:latin typeface="Meiryo UI" panose="020B0604030504040204" pitchFamily="50" charset="-128"/>
                <a:ea typeface="Meiryo UI" panose="020B0604030504040204" pitchFamily="50" charset="-128"/>
              </a:rPr>
              <a:t>のデータの利活用を図る。</a:t>
            </a:r>
            <a:endParaRPr lang="ja-JP" altLang="en-US" sz="1200" strike="sngStrike" kern="1200" spc="0" dirty="0">
              <a:solidFill>
                <a:schemeClr val="accent3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30735" y="529375"/>
            <a:ext cx="2218170" cy="5355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  <a:buClr>
                <a:schemeClr val="tx2"/>
              </a:buClr>
            </a:pPr>
            <a:r>
              <a:rPr kumimoji="1" lang="ja-JP" altLang="en-US" sz="1200" dirty="0"/>
              <a:t>こちらの</a:t>
            </a:r>
            <a:r>
              <a:rPr lang="ja-JP" altLang="en-US" sz="1200" dirty="0"/>
              <a:t>様式を参考としつつ、作成をお願いします。</a:t>
            </a:r>
            <a:endParaRPr kumimoji="1" lang="ja-JP" altLang="en-US" sz="1200" dirty="0"/>
          </a:p>
        </p:txBody>
      </p:sp>
      <p:sp>
        <p:nvSpPr>
          <p:cNvPr id="14" name="正方形/長方形 13"/>
          <p:cNvSpPr/>
          <p:nvPr/>
        </p:nvSpPr>
        <p:spPr>
          <a:xfrm>
            <a:off x="126620" y="1297166"/>
            <a:ext cx="1625814" cy="257550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lvl="0">
              <a:defRPr/>
            </a:pPr>
            <a:r>
              <a:rPr lang="ja-JP" altLang="en-US" sz="1050" b="1" kern="0" dirty="0">
                <a:solidFill>
                  <a:prstClr val="white"/>
                </a:solidFill>
                <a:latin typeface="Meiryo UI"/>
                <a:ea typeface="Meiryo UI"/>
                <a:cs typeface="Meiryo UI" panose="020B0604030504040204" pitchFamily="50" charset="-128"/>
              </a:rPr>
              <a:t>具体的な連携の内容</a:t>
            </a:r>
          </a:p>
        </p:txBody>
      </p:sp>
      <p:grpSp>
        <p:nvGrpSpPr>
          <p:cNvPr id="6" name="グループ化 5"/>
          <p:cNvGrpSpPr/>
          <p:nvPr/>
        </p:nvGrpSpPr>
        <p:grpSpPr>
          <a:xfrm>
            <a:off x="4985523" y="1297166"/>
            <a:ext cx="4765636" cy="4681603"/>
            <a:chOff x="5013364" y="4830880"/>
            <a:chExt cx="4765636" cy="4681603"/>
          </a:xfrm>
        </p:grpSpPr>
        <p:sp>
          <p:nvSpPr>
            <p:cNvPr id="32" name="テキスト プレースホルダー 2"/>
            <p:cNvSpPr txBox="1">
              <a:spLocks/>
            </p:cNvSpPr>
            <p:nvPr/>
          </p:nvSpPr>
          <p:spPr>
            <a:xfrm>
              <a:off x="5013364" y="4830880"/>
              <a:ext cx="4765636" cy="4681603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txBody>
            <a:bodyPr vert="horz" wrap="square" lIns="91440" tIns="288000" rIns="91440" bIns="45720" rtlCol="0" anchor="t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kumimoji="1" sz="1800" kern="120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ja-JP" altLang="en-US" sz="1050" dirty="0">
                  <a:solidFill>
                    <a:prstClr val="black"/>
                  </a:solidFill>
                </a:rPr>
                <a:t>●●●●●●●●●●●●●●●●●●●●●●●●●●●●●●●●●●●●●●●●●●●●●●●●●●●●●●●●●●●●●●。（ ←どのようにデータの利活用を行い、付加効果が得られるのか追記ください。 ）</a:t>
              </a:r>
            </a:p>
            <a:p>
              <a:pPr>
                <a:spcBef>
                  <a:spcPts val="0"/>
                </a:spcBef>
                <a:defRPr/>
              </a:pPr>
              <a:endParaRPr lang="en-US" altLang="ja-JP" sz="1050" dirty="0">
                <a:solidFill>
                  <a:prstClr val="black"/>
                </a:solidFill>
              </a:endParaRPr>
            </a:p>
            <a:p>
              <a:pPr marL="171450" indent="-171450"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endParaRPr lang="en-US" altLang="ja-JP" sz="1050" dirty="0">
                <a:solidFill>
                  <a:prstClr val="black"/>
                </a:solidFill>
              </a:endParaRPr>
            </a:p>
            <a:p>
              <a:pPr>
                <a:spcBef>
                  <a:spcPts val="0"/>
                </a:spcBef>
                <a:defRPr/>
              </a:pPr>
              <a:endParaRPr lang="ja-JP" altLang="en-US" sz="1050" dirty="0">
                <a:solidFill>
                  <a:prstClr val="black"/>
                </a:solidFill>
              </a:endParaRPr>
            </a:p>
            <a:p>
              <a:pPr marL="171450" indent="-171450">
                <a:spcBef>
                  <a:spcPts val="0"/>
                </a:spcBef>
                <a:buFont typeface="Arial" panose="020B0604020202020204" pitchFamily="34" charset="0"/>
                <a:buChar char="•"/>
                <a:defRPr/>
              </a:pPr>
              <a:endParaRPr lang="ja-JP" altLang="en-US" sz="1050" dirty="0">
                <a:solidFill>
                  <a:prstClr val="black"/>
                </a:solidFill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5013364" y="4830880"/>
              <a:ext cx="1727908" cy="253916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ja-JP" altLang="en-US" sz="1050" b="1" kern="0" dirty="0">
                  <a:solidFill>
                    <a:prstClr val="white"/>
                  </a:solidFill>
                  <a:latin typeface="Meiryo UI"/>
                  <a:ea typeface="Meiryo UI"/>
                  <a:cs typeface="Meiryo UI" panose="020B0604030504040204" pitchFamily="50" charset="-128"/>
                </a:rPr>
                <a:t>データの利活用・付加効果</a:t>
              </a:r>
            </a:p>
          </p:txBody>
        </p:sp>
        <p:sp>
          <p:nvSpPr>
            <p:cNvPr id="78" name="正方形/長方形 77"/>
            <p:cNvSpPr/>
            <p:nvPr/>
          </p:nvSpPr>
          <p:spPr>
            <a:xfrm>
              <a:off x="5205833" y="7324533"/>
              <a:ext cx="4408262" cy="2090306"/>
            </a:xfrm>
            <a:prstGeom prst="rect">
              <a:avLst/>
            </a:prstGeom>
            <a:solidFill>
              <a:srgbClr val="DB4D6D">
                <a:alpha val="50196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200" dirty="0">
                  <a:solidFill>
                    <a:schemeClr val="bg1"/>
                  </a:solidFill>
                </a:rPr>
                <a:t>もしあれば、付加効果がわかる写真など</a:t>
              </a:r>
            </a:p>
          </p:txBody>
        </p:sp>
      </p:grpSp>
      <p:sp>
        <p:nvSpPr>
          <p:cNvPr id="45" name="テキスト ボックス 44"/>
          <p:cNvSpPr txBox="1"/>
          <p:nvPr/>
        </p:nvSpPr>
        <p:spPr>
          <a:xfrm>
            <a:off x="8156789" y="235258"/>
            <a:ext cx="1263605" cy="5355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  <a:buClr>
                <a:schemeClr val="tx2"/>
              </a:buClr>
            </a:pPr>
            <a:r>
              <a:rPr kumimoji="1" lang="ja-JP" altLang="en-US" sz="1200" dirty="0"/>
              <a:t>ロゴ等あれば適宜追記ください</a:t>
            </a:r>
          </a:p>
        </p:txBody>
      </p:sp>
      <p:sp>
        <p:nvSpPr>
          <p:cNvPr id="30" name="テキスト プレースホルダー 2"/>
          <p:cNvSpPr txBox="1">
            <a:spLocks/>
          </p:cNvSpPr>
          <p:nvPr/>
        </p:nvSpPr>
        <p:spPr>
          <a:xfrm>
            <a:off x="4985524" y="6068970"/>
            <a:ext cx="4765636" cy="589468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vert="horz" wrap="square" lIns="91440" tIns="28800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ja-JP" altLang="en-US" sz="1050" dirty="0">
                <a:solidFill>
                  <a:prstClr val="black"/>
                </a:solidFill>
              </a:rPr>
              <a:t>●●市●●局●●係</a:t>
            </a:r>
            <a:endParaRPr lang="en-US" altLang="ja-JP" sz="105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defRPr/>
            </a:pPr>
            <a:r>
              <a:rPr lang="en-US" altLang="ja-JP" sz="1050" dirty="0">
                <a:solidFill>
                  <a:prstClr val="black"/>
                </a:solidFill>
              </a:rPr>
              <a:t>TEL:0</a:t>
            </a:r>
            <a:r>
              <a:rPr lang="ja-JP" altLang="en-US" sz="1050" dirty="0">
                <a:solidFill>
                  <a:prstClr val="black"/>
                </a:solidFill>
              </a:rPr>
              <a:t>●</a:t>
            </a:r>
            <a:r>
              <a:rPr lang="en-US" altLang="ja-JP" sz="1050" dirty="0">
                <a:solidFill>
                  <a:prstClr val="black"/>
                </a:solidFill>
              </a:rPr>
              <a:t>-</a:t>
            </a:r>
            <a:r>
              <a:rPr lang="ja-JP" altLang="en-US" sz="1050" dirty="0">
                <a:solidFill>
                  <a:prstClr val="black"/>
                </a:solidFill>
              </a:rPr>
              <a:t> ●●●●</a:t>
            </a:r>
            <a:r>
              <a:rPr lang="en-US" altLang="ja-JP" sz="1050" dirty="0">
                <a:solidFill>
                  <a:prstClr val="black"/>
                </a:solidFill>
              </a:rPr>
              <a:t>-</a:t>
            </a:r>
            <a:r>
              <a:rPr lang="ja-JP" altLang="en-US" sz="1050" dirty="0">
                <a:solidFill>
                  <a:prstClr val="black"/>
                </a:solidFill>
              </a:rPr>
              <a:t> ●●●●   </a:t>
            </a:r>
            <a:r>
              <a:rPr lang="en-US" altLang="ja-JP" sz="1050" dirty="0">
                <a:solidFill>
                  <a:prstClr val="black"/>
                </a:solidFill>
              </a:rPr>
              <a:t>/  Email:</a:t>
            </a:r>
            <a:r>
              <a:rPr lang="ja-JP" altLang="en-US" sz="1050" dirty="0">
                <a:solidFill>
                  <a:prstClr val="black"/>
                </a:solidFill>
              </a:rPr>
              <a:t> </a:t>
            </a:r>
            <a:r>
              <a:rPr lang="en-US" altLang="ja-JP" sz="1050" dirty="0">
                <a:solidFill>
                  <a:prstClr val="black"/>
                </a:solidFill>
              </a:rPr>
              <a:t>xxxxx-xxxx@xx.jp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4985523" y="6068970"/>
            <a:ext cx="702436" cy="253917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/>
                <a:ea typeface="Meiryo UI"/>
                <a:cs typeface="Meiryo UI" panose="020B0604030504040204" pitchFamily="50" charset="-128"/>
              </a:rPr>
              <a:t>問合せ先</a:t>
            </a:r>
          </a:p>
        </p:txBody>
      </p:sp>
      <p:grpSp>
        <p:nvGrpSpPr>
          <p:cNvPr id="34" name="グループ化 33"/>
          <p:cNvGrpSpPr/>
          <p:nvPr/>
        </p:nvGrpSpPr>
        <p:grpSpPr>
          <a:xfrm>
            <a:off x="783192" y="4053477"/>
            <a:ext cx="2901105" cy="2196432"/>
            <a:chOff x="2566228" y="2253895"/>
            <a:chExt cx="4292743" cy="3250044"/>
          </a:xfrm>
        </p:grpSpPr>
        <p:cxnSp>
          <p:nvCxnSpPr>
            <p:cNvPr id="35" name="直線コネクタ 34"/>
            <p:cNvCxnSpPr/>
            <p:nvPr/>
          </p:nvCxnSpPr>
          <p:spPr>
            <a:xfrm>
              <a:off x="6311363" y="4299752"/>
              <a:ext cx="0" cy="98803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/>
            <p:cNvCxnSpPr/>
            <p:nvPr/>
          </p:nvCxnSpPr>
          <p:spPr>
            <a:xfrm>
              <a:off x="3255192" y="4334721"/>
              <a:ext cx="0" cy="98803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フローチャート: 和接合 36"/>
            <p:cNvSpPr/>
            <p:nvPr/>
          </p:nvSpPr>
          <p:spPr>
            <a:xfrm>
              <a:off x="3164038" y="4527152"/>
              <a:ext cx="180207" cy="108000"/>
            </a:xfrm>
            <a:prstGeom prst="flowChartSummingJunction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38" name="フローチャート: 和接合 37"/>
            <p:cNvSpPr/>
            <p:nvPr/>
          </p:nvSpPr>
          <p:spPr>
            <a:xfrm>
              <a:off x="6220217" y="4523129"/>
              <a:ext cx="180207" cy="108000"/>
            </a:xfrm>
            <a:prstGeom prst="flowChartSummingJunction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grpSp>
          <p:nvGrpSpPr>
            <p:cNvPr id="39" name="グループ化 38"/>
            <p:cNvGrpSpPr/>
            <p:nvPr/>
          </p:nvGrpSpPr>
          <p:grpSpPr>
            <a:xfrm>
              <a:off x="2744067" y="2253895"/>
              <a:ext cx="4078420" cy="1336107"/>
              <a:chOff x="2570650" y="2675902"/>
              <a:chExt cx="4078420" cy="1336107"/>
            </a:xfrm>
          </p:grpSpPr>
          <p:grpSp>
            <p:nvGrpSpPr>
              <p:cNvPr id="71" name="グループ化 70"/>
              <p:cNvGrpSpPr/>
              <p:nvPr/>
            </p:nvGrpSpPr>
            <p:grpSpPr>
              <a:xfrm>
                <a:off x="2570650" y="2675902"/>
                <a:ext cx="1022249" cy="1282335"/>
                <a:chOff x="2935630" y="2808000"/>
                <a:chExt cx="1022249" cy="1282335"/>
              </a:xfrm>
            </p:grpSpPr>
            <p:sp>
              <p:nvSpPr>
                <p:cNvPr id="82" name="テキスト ボックス 81"/>
                <p:cNvSpPr txBox="1"/>
                <p:nvPr/>
              </p:nvSpPr>
              <p:spPr>
                <a:xfrm>
                  <a:off x="2935630" y="2808000"/>
                  <a:ext cx="1022249" cy="40011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txBody>
                <a:bodyPr wrap="none" lIns="72000" rIns="72000" rtlCol="0" anchor="ctr">
                  <a:noAutofit/>
                </a:bodyPr>
                <a:lstStyle/>
                <a:p>
                  <a:pPr algn="ctr"/>
                  <a:r>
                    <a:rPr lang="ja-JP" altLang="en-US" sz="700" b="1" dirty="0">
                      <a:latin typeface="+mn-ea"/>
                    </a:rPr>
                    <a:t>アプリケーション</a:t>
                  </a:r>
                  <a:endParaRPr lang="en-US" altLang="ja-JP" sz="700" b="1" dirty="0">
                    <a:latin typeface="+mn-ea"/>
                  </a:endParaRPr>
                </a:p>
                <a:p>
                  <a:pPr algn="ctr"/>
                  <a:r>
                    <a:rPr lang="en-US" altLang="ja-JP" sz="700" b="1" dirty="0">
                      <a:latin typeface="+mn-ea"/>
                    </a:rPr>
                    <a:t>A</a:t>
                  </a:r>
                  <a:endParaRPr kumimoji="1" lang="ja-JP" altLang="en-US" sz="600" b="1" dirty="0">
                    <a:latin typeface="+mn-ea"/>
                  </a:endParaRPr>
                </a:p>
              </p:txBody>
            </p:sp>
            <p:cxnSp>
              <p:nvCxnSpPr>
                <p:cNvPr id="83" name="直線コネクタ 82"/>
                <p:cNvCxnSpPr>
                  <a:stCxn id="82" idx="2"/>
                </p:cNvCxnSpPr>
                <p:nvPr/>
              </p:nvCxnSpPr>
              <p:spPr>
                <a:xfrm>
                  <a:off x="3446755" y="3208110"/>
                  <a:ext cx="0" cy="882225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フローチャート: 和接合 83"/>
                <p:cNvSpPr/>
                <p:nvPr/>
              </p:nvSpPr>
              <p:spPr>
                <a:xfrm>
                  <a:off x="3356650" y="3604108"/>
                  <a:ext cx="180207" cy="108000"/>
                </a:xfrm>
                <a:prstGeom prst="flowChartSummingJunction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</p:grpSp>
          <p:grpSp>
            <p:nvGrpSpPr>
              <p:cNvPr id="72" name="グループ化 71"/>
              <p:cNvGrpSpPr/>
              <p:nvPr/>
            </p:nvGrpSpPr>
            <p:grpSpPr>
              <a:xfrm>
                <a:off x="4114875" y="2675902"/>
                <a:ext cx="1022249" cy="1320103"/>
                <a:chOff x="4114875" y="2808000"/>
                <a:chExt cx="1022249" cy="1320103"/>
              </a:xfrm>
            </p:grpSpPr>
            <p:sp>
              <p:nvSpPr>
                <p:cNvPr id="79" name="テキスト ボックス 78"/>
                <p:cNvSpPr txBox="1"/>
                <p:nvPr/>
              </p:nvSpPr>
              <p:spPr>
                <a:xfrm>
                  <a:off x="4114875" y="2808000"/>
                  <a:ext cx="1022249" cy="40011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txBody>
                <a:bodyPr wrap="none" lIns="72000" rIns="72000" rtlCol="0" anchor="ctr">
                  <a:noAutofit/>
                </a:bodyPr>
                <a:lstStyle/>
                <a:p>
                  <a:pPr algn="ctr"/>
                  <a:r>
                    <a:rPr lang="ja-JP" altLang="en-US" sz="700" b="1" dirty="0">
                      <a:latin typeface="+mn-ea"/>
                    </a:rPr>
                    <a:t>アプリケーション</a:t>
                  </a:r>
                  <a:br>
                    <a:rPr lang="en-US" altLang="ja-JP" sz="700" b="1" dirty="0">
                      <a:latin typeface="+mn-ea"/>
                    </a:rPr>
                  </a:br>
                  <a:r>
                    <a:rPr lang="en-US" altLang="ja-JP" sz="600" b="1" dirty="0">
                      <a:latin typeface="+mn-ea"/>
                    </a:rPr>
                    <a:t>B</a:t>
                  </a:r>
                  <a:endParaRPr kumimoji="1" lang="ja-JP" altLang="en-US" sz="600" b="1" dirty="0">
                    <a:latin typeface="+mn-ea"/>
                  </a:endParaRPr>
                </a:p>
              </p:txBody>
            </p:sp>
            <p:cxnSp>
              <p:nvCxnSpPr>
                <p:cNvPr id="80" name="直線コネクタ 79"/>
                <p:cNvCxnSpPr>
                  <a:stCxn id="79" idx="2"/>
                </p:cNvCxnSpPr>
                <p:nvPr/>
              </p:nvCxnSpPr>
              <p:spPr>
                <a:xfrm>
                  <a:off x="4626000" y="3208110"/>
                  <a:ext cx="0" cy="919993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" name="フローチャート: 和接合 80"/>
                <p:cNvSpPr/>
                <p:nvPr/>
              </p:nvSpPr>
              <p:spPr>
                <a:xfrm>
                  <a:off x="4539183" y="3604108"/>
                  <a:ext cx="180207" cy="108000"/>
                </a:xfrm>
                <a:prstGeom prst="flowChartSummingJunction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</p:grpSp>
          <p:grpSp>
            <p:nvGrpSpPr>
              <p:cNvPr id="73" name="グループ化 72"/>
              <p:cNvGrpSpPr/>
              <p:nvPr/>
            </p:nvGrpSpPr>
            <p:grpSpPr>
              <a:xfrm>
                <a:off x="5626821" y="2675902"/>
                <a:ext cx="1022249" cy="1336107"/>
                <a:chOff x="5294121" y="2808000"/>
                <a:chExt cx="1022249" cy="1336107"/>
              </a:xfrm>
            </p:grpSpPr>
            <p:sp>
              <p:nvSpPr>
                <p:cNvPr id="74" name="テキスト ボックス 73"/>
                <p:cNvSpPr txBox="1"/>
                <p:nvPr/>
              </p:nvSpPr>
              <p:spPr>
                <a:xfrm>
                  <a:off x="5294121" y="2808000"/>
                  <a:ext cx="1022249" cy="40011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txBody>
                <a:bodyPr wrap="none" lIns="72000" rIns="72000" rtlCol="0" anchor="ctr">
                  <a:noAutofit/>
                </a:bodyPr>
                <a:lstStyle/>
                <a:p>
                  <a:pPr algn="ctr"/>
                  <a:r>
                    <a:rPr lang="ja-JP" altLang="en-US" sz="700" b="1" dirty="0">
                      <a:latin typeface="+mn-ea"/>
                    </a:rPr>
                    <a:t>アプリケーション</a:t>
                  </a:r>
                  <a:br>
                    <a:rPr lang="en-US" altLang="ja-JP" sz="700" b="1" dirty="0">
                      <a:latin typeface="+mn-ea"/>
                    </a:rPr>
                  </a:br>
                  <a:r>
                    <a:rPr lang="en-US" altLang="ja-JP" sz="600" b="1" dirty="0">
                      <a:latin typeface="+mn-ea"/>
                    </a:rPr>
                    <a:t>C</a:t>
                  </a:r>
                  <a:endParaRPr kumimoji="1" lang="ja-JP" altLang="en-US" sz="600" b="1" dirty="0">
                    <a:latin typeface="+mn-ea"/>
                  </a:endParaRPr>
                </a:p>
              </p:txBody>
            </p:sp>
            <p:cxnSp>
              <p:nvCxnSpPr>
                <p:cNvPr id="75" name="直線コネクタ 74"/>
                <p:cNvCxnSpPr>
                  <a:stCxn id="74" idx="2"/>
                </p:cNvCxnSpPr>
                <p:nvPr/>
              </p:nvCxnSpPr>
              <p:spPr>
                <a:xfrm>
                  <a:off x="5805246" y="3208110"/>
                  <a:ext cx="0" cy="935997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フローチャート: 和接合 75"/>
                <p:cNvSpPr/>
                <p:nvPr/>
              </p:nvSpPr>
              <p:spPr>
                <a:xfrm>
                  <a:off x="5718980" y="3604108"/>
                  <a:ext cx="180207" cy="108000"/>
                </a:xfrm>
                <a:prstGeom prst="flowChartSummingJunction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200"/>
                </a:p>
              </p:txBody>
            </p:sp>
          </p:grpSp>
        </p:grpSp>
        <p:sp>
          <p:nvSpPr>
            <p:cNvPr id="40" name="下矢印 39"/>
            <p:cNvSpPr/>
            <p:nvPr/>
          </p:nvSpPr>
          <p:spPr>
            <a:xfrm rot="10800000">
              <a:off x="4423357" y="2685182"/>
              <a:ext cx="347923" cy="725694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1" name="正方形/長方形 40"/>
            <p:cNvSpPr/>
            <p:nvPr/>
          </p:nvSpPr>
          <p:spPr>
            <a:xfrm>
              <a:off x="2997678" y="3235987"/>
              <a:ext cx="1550031" cy="173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2" name="下矢印 41"/>
            <p:cNvSpPr/>
            <p:nvPr/>
          </p:nvSpPr>
          <p:spPr>
            <a:xfrm>
              <a:off x="3282865" y="4398931"/>
              <a:ext cx="347923" cy="725694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3" name="正方形/長方形 42"/>
            <p:cNvSpPr/>
            <p:nvPr/>
          </p:nvSpPr>
          <p:spPr>
            <a:xfrm rot="10800000">
              <a:off x="3447591" y="4400378"/>
              <a:ext cx="2593970" cy="17853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4" name="上下矢印 43"/>
            <p:cNvSpPr/>
            <p:nvPr/>
          </p:nvSpPr>
          <p:spPr>
            <a:xfrm>
              <a:off x="5920121" y="2675387"/>
              <a:ext cx="324455" cy="2449238"/>
            </a:xfrm>
            <a:prstGeom prst="up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6" name="上下矢印 45"/>
            <p:cNvSpPr/>
            <p:nvPr/>
          </p:nvSpPr>
          <p:spPr>
            <a:xfrm>
              <a:off x="2854987" y="2679238"/>
              <a:ext cx="324455" cy="2449238"/>
            </a:xfrm>
            <a:prstGeom prst="upDown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3246703" y="2987781"/>
              <a:ext cx="1353694" cy="27324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72000" rIns="72000" rtlCol="0" anchor="ctr">
              <a:spAutoFit/>
            </a:bodyPr>
            <a:lstStyle/>
            <a:p>
              <a:pPr algn="ctr"/>
              <a:r>
                <a:rPr lang="ja-JP" altLang="en-US" sz="600" b="1" dirty="0">
                  <a:latin typeface="+mn-ea"/>
                </a:rPr>
                <a:t>連携・</a:t>
              </a:r>
              <a:r>
                <a:rPr kumimoji="1" lang="ja-JP" altLang="en-US" sz="600" b="1" dirty="0">
                  <a:latin typeface="+mn-ea"/>
                </a:rPr>
                <a:t>データの利活用</a:t>
              </a:r>
            </a:p>
          </p:txBody>
        </p:sp>
        <p:sp>
          <p:nvSpPr>
            <p:cNvPr id="48" name="テキスト ボックス 47"/>
            <p:cNvSpPr txBox="1"/>
            <p:nvPr/>
          </p:nvSpPr>
          <p:spPr>
            <a:xfrm>
              <a:off x="4090644" y="4541728"/>
              <a:ext cx="1353694" cy="27324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72000" rIns="72000" rtlCol="0" anchor="ctr">
              <a:spAutoFit/>
            </a:bodyPr>
            <a:lstStyle/>
            <a:p>
              <a:pPr algn="ctr"/>
              <a:r>
                <a:rPr lang="ja-JP" altLang="en-US" sz="600" b="1" dirty="0">
                  <a:latin typeface="+mn-ea"/>
                </a:rPr>
                <a:t>連携・</a:t>
              </a:r>
              <a:r>
                <a:rPr kumimoji="1" lang="ja-JP" altLang="en-US" sz="600" b="1" dirty="0">
                  <a:latin typeface="+mn-ea"/>
                </a:rPr>
                <a:t>データの利活用</a:t>
              </a:r>
            </a:p>
          </p:txBody>
        </p:sp>
        <p:grpSp>
          <p:nvGrpSpPr>
            <p:cNvPr id="49" name="グループ化 48"/>
            <p:cNvGrpSpPr/>
            <p:nvPr/>
          </p:nvGrpSpPr>
          <p:grpSpPr>
            <a:xfrm>
              <a:off x="2566228" y="3451974"/>
              <a:ext cx="4292743" cy="901358"/>
              <a:chOff x="2879998" y="3707996"/>
              <a:chExt cx="3456003" cy="1080004"/>
            </a:xfrm>
          </p:grpSpPr>
          <p:grpSp>
            <p:nvGrpSpPr>
              <p:cNvPr id="63" name="グループ化 62"/>
              <p:cNvGrpSpPr/>
              <p:nvPr/>
            </p:nvGrpSpPr>
            <p:grpSpPr>
              <a:xfrm>
                <a:off x="2879998" y="3707996"/>
                <a:ext cx="3456003" cy="1080004"/>
                <a:chOff x="2879998" y="2159996"/>
                <a:chExt cx="3456003" cy="1080004"/>
              </a:xfrm>
            </p:grpSpPr>
            <p:grpSp>
              <p:nvGrpSpPr>
                <p:cNvPr id="65" name="グループ化 64"/>
                <p:cNvGrpSpPr/>
                <p:nvPr/>
              </p:nvGrpSpPr>
              <p:grpSpPr>
                <a:xfrm>
                  <a:off x="2879999" y="2160000"/>
                  <a:ext cx="3456000" cy="1080000"/>
                  <a:chOff x="2880000" y="2160000"/>
                  <a:chExt cx="4275218" cy="1080000"/>
                </a:xfrm>
              </p:grpSpPr>
              <p:sp>
                <p:nvSpPr>
                  <p:cNvPr id="69" name="台形 68"/>
                  <p:cNvSpPr/>
                  <p:nvPr/>
                </p:nvSpPr>
                <p:spPr>
                  <a:xfrm flipH="1" flipV="1">
                    <a:off x="2880000" y="2160000"/>
                    <a:ext cx="4275218" cy="290769"/>
                  </a:xfrm>
                  <a:prstGeom prst="trapezoid">
                    <a:avLst>
                      <a:gd name="adj" fmla="val 93931"/>
                    </a:avLst>
                  </a:prstGeom>
                  <a:solidFill>
                    <a:schemeClr val="bg1">
                      <a:lumMod val="50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ja-JP" altLang="en-US" sz="1200" dirty="0"/>
                  </a:p>
                </p:txBody>
              </p:sp>
              <p:sp>
                <p:nvSpPr>
                  <p:cNvPr id="70" name="台形 69"/>
                  <p:cNvSpPr/>
                  <p:nvPr/>
                </p:nvSpPr>
                <p:spPr>
                  <a:xfrm rot="5400000">
                    <a:off x="2495869" y="2544132"/>
                    <a:ext cx="1080000" cy="311735"/>
                  </a:xfrm>
                  <a:prstGeom prst="trapezoid">
                    <a:avLst>
                      <a:gd name="adj" fmla="val 95053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ja-JP" altLang="en-US" sz="1200"/>
                  </a:p>
                </p:txBody>
              </p:sp>
            </p:grpSp>
            <p:grpSp>
              <p:nvGrpSpPr>
                <p:cNvPr id="66" name="グループ化 65"/>
                <p:cNvGrpSpPr/>
                <p:nvPr/>
              </p:nvGrpSpPr>
              <p:grpSpPr>
                <a:xfrm rot="10800000">
                  <a:off x="2879998" y="2159996"/>
                  <a:ext cx="3456003" cy="1080002"/>
                  <a:chOff x="2879997" y="2160000"/>
                  <a:chExt cx="4275221" cy="1080002"/>
                </a:xfrm>
              </p:grpSpPr>
              <p:sp>
                <p:nvSpPr>
                  <p:cNvPr id="67" name="台形 66"/>
                  <p:cNvSpPr/>
                  <p:nvPr/>
                </p:nvSpPr>
                <p:spPr>
                  <a:xfrm flipH="1" flipV="1">
                    <a:off x="2880000" y="2160000"/>
                    <a:ext cx="4275218" cy="290769"/>
                  </a:xfrm>
                  <a:prstGeom prst="trapezoid">
                    <a:avLst>
                      <a:gd name="adj" fmla="val 93931"/>
                    </a:avLst>
                  </a:prstGeom>
                  <a:solidFill>
                    <a:schemeClr val="bg1">
                      <a:lumMod val="50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ja-JP" altLang="en-US" sz="1200"/>
                  </a:p>
                </p:txBody>
              </p:sp>
              <p:sp>
                <p:nvSpPr>
                  <p:cNvPr id="68" name="台形 67"/>
                  <p:cNvSpPr/>
                  <p:nvPr/>
                </p:nvSpPr>
                <p:spPr>
                  <a:xfrm rot="5400000">
                    <a:off x="2495865" y="2544134"/>
                    <a:ext cx="1080000" cy="311735"/>
                  </a:xfrm>
                  <a:prstGeom prst="trapezoid">
                    <a:avLst>
                      <a:gd name="adj" fmla="val 87086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ja-JP" altLang="en-US" sz="1200"/>
                  </a:p>
                </p:txBody>
              </p:sp>
            </p:grpSp>
          </p:grpSp>
          <p:sp>
            <p:nvSpPr>
              <p:cNvPr id="64" name="テキスト ボックス 63"/>
              <p:cNvSpPr txBox="1"/>
              <p:nvPr/>
            </p:nvSpPr>
            <p:spPr>
              <a:xfrm>
                <a:off x="3091006" y="3998766"/>
                <a:ext cx="3012165" cy="49846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wrap="square" lIns="72000" rIns="72000" rtlCol="0" anchor="ctr">
                <a:noAutofit/>
              </a:bodyPr>
              <a:lstStyle/>
              <a:p>
                <a:pPr algn="ctr"/>
                <a:r>
                  <a:rPr kumimoji="1" lang="ja-JP" altLang="en-US" sz="1000" b="1" dirty="0">
                    <a:latin typeface="+mn-ea"/>
                  </a:rPr>
                  <a:t>水道標準プラットフォーム</a:t>
                </a:r>
                <a:endParaRPr kumimoji="1" lang="en-US" altLang="ja-JP" sz="1000" b="1" dirty="0">
                  <a:latin typeface="+mn-ea"/>
                </a:endParaRPr>
              </a:p>
            </p:txBody>
          </p:sp>
        </p:grpSp>
        <p:sp>
          <p:nvSpPr>
            <p:cNvPr id="50" name="正方形/長方形 49"/>
            <p:cNvSpPr/>
            <p:nvPr/>
          </p:nvSpPr>
          <p:spPr>
            <a:xfrm>
              <a:off x="5998859" y="3493354"/>
              <a:ext cx="166979" cy="1076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51" name="正方形/長方形 50"/>
            <p:cNvSpPr/>
            <p:nvPr/>
          </p:nvSpPr>
          <p:spPr>
            <a:xfrm>
              <a:off x="5998859" y="3669936"/>
              <a:ext cx="166979" cy="1076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52" name="正方形/長方形 51"/>
            <p:cNvSpPr/>
            <p:nvPr/>
          </p:nvSpPr>
          <p:spPr>
            <a:xfrm>
              <a:off x="5998859" y="3846518"/>
              <a:ext cx="166979" cy="1076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53" name="正方形/長方形 52"/>
            <p:cNvSpPr/>
            <p:nvPr/>
          </p:nvSpPr>
          <p:spPr>
            <a:xfrm>
              <a:off x="5998859" y="4023100"/>
              <a:ext cx="166979" cy="1076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54" name="正方形/長方形 53"/>
            <p:cNvSpPr/>
            <p:nvPr/>
          </p:nvSpPr>
          <p:spPr>
            <a:xfrm>
              <a:off x="5998859" y="4199683"/>
              <a:ext cx="166979" cy="1076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55" name="正方形/長方形 54"/>
            <p:cNvSpPr/>
            <p:nvPr/>
          </p:nvSpPr>
          <p:spPr>
            <a:xfrm>
              <a:off x="2933725" y="3488870"/>
              <a:ext cx="166979" cy="1076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56" name="正方形/長方形 55"/>
            <p:cNvSpPr/>
            <p:nvPr/>
          </p:nvSpPr>
          <p:spPr>
            <a:xfrm>
              <a:off x="2933725" y="3665452"/>
              <a:ext cx="166979" cy="1076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57" name="正方形/長方形 56"/>
            <p:cNvSpPr/>
            <p:nvPr/>
          </p:nvSpPr>
          <p:spPr>
            <a:xfrm>
              <a:off x="2933725" y="3842034"/>
              <a:ext cx="166979" cy="1076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58" name="正方形/長方形 57"/>
            <p:cNvSpPr/>
            <p:nvPr/>
          </p:nvSpPr>
          <p:spPr>
            <a:xfrm>
              <a:off x="2933725" y="4018616"/>
              <a:ext cx="166979" cy="1076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59" name="正方形/長方形 58"/>
            <p:cNvSpPr/>
            <p:nvPr/>
          </p:nvSpPr>
          <p:spPr>
            <a:xfrm>
              <a:off x="2933725" y="4195199"/>
              <a:ext cx="166979" cy="1076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60" name="テキスト ボックス 59"/>
            <p:cNvSpPr txBox="1"/>
            <p:nvPr/>
          </p:nvSpPr>
          <p:spPr>
            <a:xfrm>
              <a:off x="2750003" y="5103829"/>
              <a:ext cx="1022249" cy="40011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lIns="72000" rIns="72000" rtlCol="0" anchor="ctr">
              <a:noAutofit/>
            </a:bodyPr>
            <a:lstStyle/>
            <a:p>
              <a:pPr algn="ctr"/>
              <a:r>
                <a:rPr lang="en-US" altLang="ja-JP" sz="700" b="1" dirty="0">
                  <a:latin typeface="+mn-ea"/>
                </a:rPr>
                <a:t>A</a:t>
              </a:r>
              <a:r>
                <a:rPr lang="ja-JP" altLang="en-US" sz="700" b="1" dirty="0">
                  <a:latin typeface="+mn-ea"/>
                </a:rPr>
                <a:t>水道事業者</a:t>
              </a:r>
            </a:p>
          </p:txBody>
        </p:sp>
        <p:sp>
          <p:nvSpPr>
            <p:cNvPr id="61" name="テキスト ボックス 60"/>
            <p:cNvSpPr txBox="1"/>
            <p:nvPr/>
          </p:nvSpPr>
          <p:spPr>
            <a:xfrm>
              <a:off x="4294228" y="5103829"/>
              <a:ext cx="1022249" cy="40011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lIns="72000" rIns="72000" rtlCol="0" anchor="ctr">
              <a:noAutofit/>
            </a:bodyPr>
            <a:lstStyle/>
            <a:p>
              <a:pPr algn="ctr"/>
              <a:r>
                <a:rPr lang="en-US" altLang="ja-JP" sz="700" b="1" dirty="0">
                  <a:latin typeface="+mn-ea"/>
                </a:rPr>
                <a:t>B</a:t>
              </a:r>
              <a:r>
                <a:rPr lang="ja-JP" altLang="en-US" sz="700" b="1" dirty="0">
                  <a:latin typeface="+mn-ea"/>
                </a:rPr>
                <a:t>水道事業者</a:t>
              </a:r>
            </a:p>
          </p:txBody>
        </p:sp>
        <p:sp>
          <p:nvSpPr>
            <p:cNvPr id="62" name="テキスト ボックス 61"/>
            <p:cNvSpPr txBox="1"/>
            <p:nvPr/>
          </p:nvSpPr>
          <p:spPr>
            <a:xfrm>
              <a:off x="5806174" y="5103829"/>
              <a:ext cx="1022249" cy="40011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lIns="72000" rIns="72000" rtlCol="0" anchor="ctr">
              <a:noAutofit/>
            </a:bodyPr>
            <a:lstStyle/>
            <a:p>
              <a:pPr algn="ctr"/>
              <a:r>
                <a:rPr lang="en-US" altLang="ja-JP" sz="700" b="1" dirty="0">
                  <a:latin typeface="+mn-ea"/>
                </a:rPr>
                <a:t>C</a:t>
              </a:r>
              <a:r>
                <a:rPr lang="ja-JP" altLang="en-US" sz="700" b="1" dirty="0">
                  <a:latin typeface="+mn-ea"/>
                </a:rPr>
                <a:t>水道事業者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9109489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テーマ">
  <a:themeElements>
    <a:clrScheme name="Co-color">
      <a:dk1>
        <a:srgbClr val="000000"/>
      </a:dk1>
      <a:lt1>
        <a:srgbClr val="FFFFFF"/>
      </a:lt1>
      <a:dk2>
        <a:srgbClr val="103185"/>
      </a:dk2>
      <a:lt2>
        <a:srgbClr val="E4E2ED"/>
      </a:lt2>
      <a:accent1>
        <a:srgbClr val="005CAF"/>
      </a:accent1>
      <a:accent2>
        <a:srgbClr val="DB4D6D"/>
      </a:accent2>
      <a:accent3>
        <a:srgbClr val="66BAB7"/>
      </a:accent3>
      <a:accent4>
        <a:srgbClr val="FEDFE1"/>
      </a:accent4>
      <a:accent5>
        <a:srgbClr val="C9E7E7"/>
      </a:accent5>
      <a:accent6>
        <a:srgbClr val="FDF3B9"/>
      </a:accent6>
      <a:hlink>
        <a:srgbClr val="00489E"/>
      </a:hlink>
      <a:folHlink>
        <a:srgbClr val="00489E"/>
      </a:folHlink>
    </a:clrScheme>
    <a:fontScheme name="Co-font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kumimoji="1" sz="1200" dirty="0" smtClean="0">
            <a:solidFill>
              <a:sysClr val="windowText" lastClr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spcAft>
            <a:spcPts val="600"/>
          </a:spcAft>
          <a:buClr>
            <a:schemeClr val="tx2"/>
          </a:buClr>
          <a:defRPr kumimoji="1" sz="12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パワーポイント統一様式_A4横標準v17.pptx" id="{F0F9EB48-4B3A-42BD-907A-8B1AD5082EB9}" vid="{55FF7287-9BBA-43EC-971E-C85BFACE1BC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3511</TotalTime>
  <Words>1081</Words>
  <PresentationFormat>A4 210 x 297 mm</PresentationFormat>
  <Paragraphs>108</Paragraphs>
  <Slides>4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3" baseType="lpstr">
      <vt:lpstr>Meiryo UI</vt:lpstr>
      <vt:lpstr>メイリオ</vt:lpstr>
      <vt:lpstr>メイリオ</vt:lpstr>
      <vt:lpstr>游ゴシック</vt:lpstr>
      <vt:lpstr>Arial</vt:lpstr>
      <vt:lpstr>Calibri</vt:lpstr>
      <vt:lpstr>Segoe UI</vt:lpstr>
      <vt:lpstr>Wingdings</vt:lpstr>
      <vt:lpstr>5_Office テーマ</vt:lpstr>
      <vt:lpstr>水道情報活用システム導入支援事業（●●市水道局）</vt:lpstr>
      <vt:lpstr>PowerPoint プレゼンテーション</vt:lpstr>
      <vt:lpstr>水道情報活用システム導入支援事業（●●市水道局）</vt:lpstr>
      <vt:lpstr>水道情報活用システム導入支援事業（●●市水道局）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2022-04-27T06:51:38Z</cp:lastPrinted>
  <dcterms:created xsi:type="dcterms:W3CDTF">2020-01-15T13:40:31Z</dcterms:created>
  <dcterms:modified xsi:type="dcterms:W3CDTF">2024-05-22T01:53:48Z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220405_IoTポンチ絵集</vt:lpwstr>
  </property>
  <property fmtid="{D5CDD505-2E9C-101B-9397-08002B2CF9AE}" pid="3" name="SlideDescription">
    <vt:lpwstr>IoT活用推進モデル事業（東京都水道局）</vt:lpwstr>
  </property>
</Properties>
</file>