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4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4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B7A57-F352-4BA3-82E9-4CDCD99FB771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8386-09D2-434C-9E58-519417AF4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92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84" indent="-172784">
              <a:spcBef>
                <a:spcPct val="20000"/>
              </a:spcBef>
              <a:buFont typeface="Wingdings" panose="05000000000000000000" pitchFamily="2" charset="2"/>
              <a:buChar char="p"/>
              <a:defRPr/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B3F74A-05CB-479A-BE3E-CA817FF033D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 panose="020B0604030504040204" pitchFamily="50" charset="-128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863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84" indent="-172784">
              <a:spcBef>
                <a:spcPct val="20000"/>
              </a:spcBef>
              <a:buFont typeface="Wingdings" panose="05000000000000000000" pitchFamily="2" charset="2"/>
              <a:buChar char="p"/>
              <a:defRPr/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B3F74A-05CB-479A-BE3E-CA817FF033D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 panose="020B0604030504040204" pitchFamily="50" charset="-128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09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84" indent="-172784">
              <a:spcBef>
                <a:spcPct val="20000"/>
              </a:spcBef>
              <a:buFont typeface="Wingdings" panose="05000000000000000000" pitchFamily="2" charset="2"/>
              <a:buChar char="p"/>
              <a:defRPr/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B3F74A-05CB-479A-BE3E-CA817FF033D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 panose="020B0604030504040204" pitchFamily="50" charset="-128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97239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ロゴ無し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9907200" cy="473645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449863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476673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32980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449863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513725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/>
          <a:p>
            <a:pPr marL="0" lvl="0" defTabSz="45720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79525"/>
            <a:ext cx="9185828" cy="465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6040" y="427034"/>
            <a:ext cx="22288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6228" y="6551316"/>
            <a:ext cx="3757975" cy="26326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814" b="1" i="0" kern="1200" spc="272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80975" indent="-180975" algn="l" defTabSz="914400" rtl="0" eaLnBrk="1" latinLnBrk="0" hangingPunct="1">
        <a:lnSpc>
          <a:spcPct val="130000"/>
        </a:lnSpc>
        <a:spcBef>
          <a:spcPts val="10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357188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627063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808038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984250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水道情報活用システム導入支援事業（●●市水道局）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0" y="449863"/>
            <a:ext cx="9907200" cy="697078"/>
          </a:xfrm>
        </p:spPr>
        <p:txBody>
          <a:bodyPr/>
          <a:lstStyle/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令和●年より、●●（複数のシステム又はアプリケーションを対象とする連携）を導入する。</a:t>
            </a:r>
            <a:endParaRPr lang="en-US" altLang="ja-JP" sz="1200" kern="1200" spc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当該事業を通じて、●●が効率化されるほか、●●など</a:t>
            </a:r>
            <a:r>
              <a:rPr lang="ja-JP" altLang="en-US" sz="1200" b="1" kern="1200" spc="0" dirty="0">
                <a:latin typeface="Meiryo UI" panose="020B0604030504040204" pitchFamily="50" charset="-128"/>
                <a:ea typeface="Meiryo UI" panose="020B0604030504040204" pitchFamily="50" charset="-128"/>
              </a:rPr>
              <a:t>のデータの利活用を図る。</a:t>
            </a:r>
            <a:endParaRPr lang="ja-JP" altLang="en-US" sz="1200" b="1" strike="sngStrike" kern="1200" spc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プレースホルダー 2"/>
          <p:cNvSpPr txBox="1">
            <a:spLocks/>
          </p:cNvSpPr>
          <p:nvPr/>
        </p:nvSpPr>
        <p:spPr>
          <a:xfrm>
            <a:off x="126620" y="1183954"/>
            <a:ext cx="4752381" cy="114760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050" dirty="0">
              <a:solidFill>
                <a:prstClr val="black"/>
              </a:solidFill>
            </a:endParaRP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事業期間：令和●年～令和●年</a:t>
            </a:r>
            <a:endParaRPr lang="en-US" altLang="ja-JP" sz="1050" dirty="0">
              <a:solidFill>
                <a:prstClr val="black"/>
              </a:solidFill>
            </a:endParaRP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実施個所：●●市●●地区</a:t>
            </a:r>
            <a:endParaRPr lang="en-US" altLang="ja-JP" sz="1050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事業概要：●● と●● の連携（</a:t>
            </a:r>
            <a:r>
              <a:rPr lang="ja-JP" altLang="en-US" sz="1050" dirty="0"/>
              <a:t>導入するアプリケーションと、連携する複数の事業者間システム又はアプリケーションを追記ください（複数可）。</a:t>
            </a:r>
            <a:r>
              <a:rPr lang="ja-JP" altLang="en-US" sz="1050" dirty="0">
                <a:solidFill>
                  <a:prstClr val="black"/>
                </a:solidFill>
              </a:rPr>
              <a:t>）</a:t>
            </a:r>
            <a:endParaRPr lang="ja-JP" altLang="ja-JP" sz="1050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 txBox="1">
            <a:spLocks/>
          </p:cNvSpPr>
          <p:nvPr/>
        </p:nvSpPr>
        <p:spPr>
          <a:xfrm>
            <a:off x="126620" y="2428516"/>
            <a:ext cx="4752381" cy="221832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●●●●●●●●●●●●●●●●●●●●●●●●●●●●●●●●●●●●●●●●●●●●●●●●●●●●●●●●●●●●●●。（←導入により目指す効果を追記ください。）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6620" y="1183954"/>
            <a:ext cx="723275" cy="253916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事業概要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6620" y="2428516"/>
            <a:ext cx="1824538" cy="253916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導入により</a:t>
            </a: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目指す</a:t>
            </a:r>
            <a:r>
              <a:rPr lang="ja-JP" altLang="en-US" sz="1050" b="1" kern="0" dirty="0">
                <a:solidFill>
                  <a:schemeClr val="bg1"/>
                </a:solidFill>
                <a:latin typeface="Meiryo UI"/>
                <a:ea typeface="Meiryo UI"/>
                <a:cs typeface="Meiryo UI" panose="020B0604030504040204" pitchFamily="50" charset="-128"/>
              </a:rPr>
              <a:t>業務効率化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07437" y="3207034"/>
            <a:ext cx="1896357" cy="1335028"/>
          </a:xfrm>
          <a:prstGeom prst="rect">
            <a:avLst/>
          </a:prstGeom>
          <a:solidFill>
            <a:srgbClr val="DB4D6D">
              <a:alpha val="5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もしあれば導入により目指す効果が分かる写真・図等を追加ください。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5443" y="340606"/>
            <a:ext cx="2218170" cy="824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en-US" altLang="ja-JP" sz="1200" dirty="0"/>
              <a:t>【</a:t>
            </a:r>
            <a:r>
              <a:rPr lang="ja-JP" altLang="en-US" sz="1200" dirty="0"/>
              <a:t>一枚紙用</a:t>
            </a:r>
            <a:r>
              <a:rPr kumimoji="1" lang="en-US" altLang="ja-JP" sz="1200" dirty="0"/>
              <a:t>】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こちらの</a:t>
            </a:r>
            <a:r>
              <a:rPr lang="ja-JP" altLang="en-US" sz="1200" dirty="0"/>
              <a:t>様式を参考としつつ、作成をお願いします。</a:t>
            </a:r>
            <a:endParaRPr kumimoji="1" lang="ja-JP" altLang="en-US" sz="1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026618" y="1185772"/>
            <a:ext cx="1917447" cy="253916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ja-JP" altLang="en-US" sz="1050" b="1" kern="0" dirty="0">
                <a:solidFill>
                  <a:prstClr val="white"/>
                </a:solidFill>
                <a:latin typeface="Meiryo UI"/>
                <a:ea typeface="Meiryo UI"/>
                <a:cs typeface="Meiryo UI" panose="020B0604030504040204" pitchFamily="50" charset="-128"/>
              </a:rPr>
              <a:t>データの利活用・付加効果</a:t>
            </a:r>
          </a:p>
        </p:txBody>
      </p:sp>
      <p:grpSp>
        <p:nvGrpSpPr>
          <p:cNvPr id="35" name="グループ化 34"/>
          <p:cNvGrpSpPr/>
          <p:nvPr/>
        </p:nvGrpSpPr>
        <p:grpSpPr>
          <a:xfrm>
            <a:off x="2626521" y="3274861"/>
            <a:ext cx="2037961" cy="1187558"/>
            <a:chOff x="6129338" y="1951623"/>
            <a:chExt cx="2224561" cy="2050263"/>
          </a:xfrm>
        </p:grpSpPr>
        <p:sp>
          <p:nvSpPr>
            <p:cNvPr id="37" name="正方形/長方形 36"/>
            <p:cNvSpPr/>
            <p:nvPr/>
          </p:nvSpPr>
          <p:spPr>
            <a:xfrm>
              <a:off x="6129338" y="2349298"/>
              <a:ext cx="581025" cy="16525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dirty="0"/>
                <a:t>業務時間</a:t>
              </a: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7712272" y="2349299"/>
              <a:ext cx="641627" cy="1652587"/>
              <a:chOff x="8582856" y="2084362"/>
              <a:chExt cx="641627" cy="1652587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8582856" y="2792386"/>
                <a:ext cx="641627" cy="9445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/>
                  <a:t>業務時間</a:t>
                </a:r>
                <a:endParaRPr kumimoji="1" lang="en-US" altLang="ja-JP" sz="1100" dirty="0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8582856" y="2084362"/>
                <a:ext cx="641627" cy="701232"/>
              </a:xfrm>
              <a:prstGeom prst="rect">
                <a:avLst/>
              </a:prstGeom>
              <a:solidFill>
                <a:schemeClr val="accent5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業務</a:t>
                </a:r>
                <a:endParaRPr kumimoji="1" lang="en-US" altLang="ja-JP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効率化</a:t>
                </a:r>
                <a:endParaRPr kumimoji="1" lang="en-US" altLang="ja-JP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効果</a:t>
                </a:r>
              </a:p>
            </p:txBody>
          </p:sp>
        </p:grpSp>
        <p:sp>
          <p:nvSpPr>
            <p:cNvPr id="39" name="右矢印 38"/>
            <p:cNvSpPr/>
            <p:nvPr/>
          </p:nvSpPr>
          <p:spPr>
            <a:xfrm>
              <a:off x="6809110" y="2096112"/>
              <a:ext cx="827188" cy="1861719"/>
            </a:xfrm>
            <a:prstGeom prst="rightArrow">
              <a:avLst>
                <a:gd name="adj1" fmla="val 50000"/>
                <a:gd name="adj2" fmla="val 26214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600" dirty="0"/>
                <a:t>●●（</a:t>
              </a:r>
              <a:r>
                <a:rPr lang="ja-JP" altLang="en-US" sz="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複数のシステム又はアプリケーションを対象とする連携</a:t>
              </a:r>
              <a:r>
                <a:rPr lang="ja-JP" altLang="en-US" sz="600" dirty="0"/>
                <a:t>）の導入</a:t>
              </a:r>
            </a:p>
          </p:txBody>
        </p:sp>
        <p:sp>
          <p:nvSpPr>
            <p:cNvPr id="40" name="テキスト ボックス 8"/>
            <p:cNvSpPr txBox="1"/>
            <p:nvPr/>
          </p:nvSpPr>
          <p:spPr>
            <a:xfrm>
              <a:off x="6129338" y="1972021"/>
              <a:ext cx="680523" cy="541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kumimoji="1" lang="en-US" altLang="ja-JP" sz="1200" dirty="0"/>
                <a:t>before</a:t>
              </a:r>
              <a:endParaRPr kumimoji="1" lang="ja-JP" altLang="en-US" sz="1200" dirty="0"/>
            </a:p>
          </p:txBody>
        </p:sp>
        <p:sp>
          <p:nvSpPr>
            <p:cNvPr id="41" name="テキスト ボックス 9"/>
            <p:cNvSpPr txBox="1"/>
            <p:nvPr/>
          </p:nvSpPr>
          <p:spPr>
            <a:xfrm>
              <a:off x="7771610" y="1951623"/>
              <a:ext cx="544461" cy="541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kumimoji="1" lang="en-US" altLang="ja-JP" sz="1200" dirty="0"/>
                <a:t>after</a:t>
              </a:r>
              <a:endParaRPr kumimoji="1" lang="ja-JP" altLang="en-US" sz="1200" dirty="0"/>
            </a:p>
          </p:txBody>
        </p:sp>
      </p:grpSp>
      <p:sp>
        <p:nvSpPr>
          <p:cNvPr id="33" name="テキスト プレースホルダー 2"/>
          <p:cNvSpPr txBox="1">
            <a:spLocks/>
          </p:cNvSpPr>
          <p:nvPr/>
        </p:nvSpPr>
        <p:spPr>
          <a:xfrm>
            <a:off x="5026619" y="1119701"/>
            <a:ext cx="4765636" cy="435908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ja-JP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ja-JP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●●●●●●●●●●●●●●●●●●●●●●●●●●●●●●●●●●●●●●●●●。（ ←どのようにデータの利活用を行い、付加効果が得られるのか追記ください。 ）</a:t>
            </a:r>
          </a:p>
          <a:p>
            <a:pPr>
              <a:spcBef>
                <a:spcPts val="0"/>
              </a:spcBef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5796868" y="2839916"/>
            <a:ext cx="3272112" cy="2013438"/>
          </a:xfrm>
          <a:prstGeom prst="rect">
            <a:avLst/>
          </a:prstGeom>
          <a:solidFill>
            <a:srgbClr val="DB4D6D">
              <a:alpha val="5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もしあれば、データ利活用のイメージが分かる写真・図など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26620" y="4743793"/>
            <a:ext cx="4765636" cy="2031475"/>
            <a:chOff x="5013364" y="4830880"/>
            <a:chExt cx="4765636" cy="2031475"/>
          </a:xfrm>
        </p:grpSpPr>
        <p:sp>
          <p:nvSpPr>
            <p:cNvPr id="32" name="テキスト プレースホルダー 2"/>
            <p:cNvSpPr txBox="1">
              <a:spLocks/>
            </p:cNvSpPr>
            <p:nvPr/>
          </p:nvSpPr>
          <p:spPr>
            <a:xfrm>
              <a:off x="5013364" y="4830880"/>
              <a:ext cx="4765636" cy="203147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vert="horz" wrap="square" lIns="91440" tIns="288000" rIns="91440" bIns="45720" rtlCol="0" anchor="t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spcBef>
                  <a:spcPts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ja-JP" altLang="en-US" sz="1050" dirty="0">
                  <a:solidFill>
                    <a:prstClr val="black"/>
                  </a:solidFill>
                </a:rPr>
                <a:t>●●●●●●●●●●●●●●●●●●●●●●●●●●●●●。（←</a:t>
              </a:r>
              <a:r>
                <a:rPr lang="ja-JP" altLang="en-US" sz="1050" dirty="0"/>
                <a:t>複数の事業者間システム又はアプリケー</a:t>
              </a:r>
              <a:r>
                <a:rPr lang="ja-JP" altLang="en-US" sz="1050" dirty="0">
                  <a:solidFill>
                    <a:prstClr val="black"/>
                  </a:solidFill>
                </a:rPr>
                <a:t>ションをどのように連携するのか、具体的に追記ください。）</a:t>
              </a:r>
              <a:endParaRPr lang="en-US" altLang="ja-JP" sz="1050" dirty="0">
                <a:solidFill>
                  <a:prstClr val="black"/>
                </a:solidFill>
              </a:endParaRPr>
            </a:p>
            <a:p>
              <a:pPr>
                <a:spcBef>
                  <a:spcPts val="0"/>
                </a:spcBef>
                <a:defRPr/>
              </a:pPr>
              <a:endParaRPr lang="en-US" altLang="ja-JP" sz="1050" dirty="0">
                <a:solidFill>
                  <a:prstClr val="black"/>
                </a:solidFill>
              </a:endParaRPr>
            </a:p>
            <a:p>
              <a:pPr>
                <a:spcBef>
                  <a:spcPts val="0"/>
                </a:spcBef>
                <a:defRPr/>
              </a:pPr>
              <a:endParaRPr lang="ja-JP" altLang="en-US" sz="1050" dirty="0">
                <a:solidFill>
                  <a:prstClr val="black"/>
                </a:solidFill>
              </a:endParaRPr>
            </a:p>
            <a:p>
              <a:pPr marL="171450" indent="-171450">
                <a:spcBef>
                  <a:spcPts val="0"/>
                </a:spcBef>
                <a:buFont typeface="Arial" panose="020B0604020202020204" pitchFamily="34" charset="0"/>
                <a:buChar char="•"/>
                <a:defRPr/>
              </a:pPr>
              <a:endParaRPr lang="ja-JP" altLang="en-US" sz="1050" dirty="0">
                <a:solidFill>
                  <a:prstClr val="black"/>
                </a:solidFill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013364" y="4857114"/>
              <a:ext cx="1727908" cy="253916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wrap="square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Meiryo UI" panose="020B0604030504040204" pitchFamily="50" charset="-128"/>
                </a:rPr>
                <a:t>具体的な連携の内容</a:t>
              </a:r>
            </a:p>
          </p:txBody>
        </p:sp>
      </p:grpSp>
      <p:sp>
        <p:nvSpPr>
          <p:cNvPr id="36" name="テキスト プレースホルダー 2"/>
          <p:cNvSpPr txBox="1">
            <a:spLocks/>
          </p:cNvSpPr>
          <p:nvPr/>
        </p:nvSpPr>
        <p:spPr>
          <a:xfrm>
            <a:off x="5026619" y="5597804"/>
            <a:ext cx="4752381" cy="117746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 </a:t>
            </a:r>
            <a:endParaRPr lang="en-US" altLang="ja-JP" sz="105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ja-JP" sz="105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●●市●●局●●係</a:t>
            </a:r>
            <a:endParaRPr lang="en-US" altLang="ja-JP" sz="105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050" dirty="0">
                <a:solidFill>
                  <a:prstClr val="black"/>
                </a:solidFill>
              </a:rPr>
              <a:t>TEL:0</a:t>
            </a:r>
            <a:r>
              <a:rPr lang="ja-JP" altLang="en-US" sz="1050" dirty="0">
                <a:solidFill>
                  <a:prstClr val="black"/>
                </a:solidFill>
              </a:rPr>
              <a:t>●</a:t>
            </a:r>
            <a:r>
              <a:rPr lang="en-US" altLang="ja-JP" sz="1050" dirty="0">
                <a:solidFill>
                  <a:prstClr val="black"/>
                </a:solidFill>
              </a:rPr>
              <a:t>-</a:t>
            </a:r>
            <a:r>
              <a:rPr lang="ja-JP" altLang="en-US" sz="1050" dirty="0">
                <a:solidFill>
                  <a:prstClr val="black"/>
                </a:solidFill>
              </a:rPr>
              <a:t> ●●●●</a:t>
            </a:r>
            <a:r>
              <a:rPr lang="en-US" altLang="ja-JP" sz="1050" dirty="0">
                <a:solidFill>
                  <a:prstClr val="black"/>
                </a:solidFill>
              </a:rPr>
              <a:t>-</a:t>
            </a:r>
            <a:r>
              <a:rPr lang="ja-JP" altLang="en-US" sz="1050" dirty="0">
                <a:solidFill>
                  <a:prstClr val="black"/>
                </a:solidFill>
              </a:rPr>
              <a:t> ●●●●   </a:t>
            </a:r>
            <a:r>
              <a:rPr lang="en-US" altLang="ja-JP" sz="1050" dirty="0">
                <a:solidFill>
                  <a:prstClr val="black"/>
                </a:solidFill>
              </a:rPr>
              <a:t>/  Email:</a:t>
            </a:r>
            <a:r>
              <a:rPr lang="ja-JP" altLang="en-US" sz="1050" dirty="0">
                <a:solidFill>
                  <a:prstClr val="black"/>
                </a:solidFill>
              </a:rPr>
              <a:t> </a:t>
            </a:r>
            <a:r>
              <a:rPr lang="en-US" altLang="ja-JP" sz="1050" dirty="0">
                <a:solidFill>
                  <a:prstClr val="black"/>
                </a:solidFill>
              </a:rPr>
              <a:t>xxxxx-xxxx@xx.jp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026618" y="5608661"/>
            <a:ext cx="702436" cy="253917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問合せ先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881119" y="114066"/>
            <a:ext cx="1263605" cy="5355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ロゴ等あれば適宜追記ください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202196" y="90120"/>
            <a:ext cx="646331" cy="3139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別添２</a:t>
            </a:r>
          </a:p>
        </p:txBody>
      </p:sp>
      <p:sp>
        <p:nvSpPr>
          <p:cNvPr id="48" name="四角形吹き出し 47"/>
          <p:cNvSpPr/>
          <p:nvPr/>
        </p:nvSpPr>
        <p:spPr>
          <a:xfrm>
            <a:off x="8178296" y="691069"/>
            <a:ext cx="1613959" cy="675353"/>
          </a:xfrm>
          <a:prstGeom prst="wedgeRectCallout">
            <a:avLst>
              <a:gd name="adj1" fmla="val 30142"/>
              <a:gd name="adj2" fmla="val -93763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提出時は「別添２」枠を削除ください。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13358" y="5574849"/>
            <a:ext cx="1743915" cy="1001476"/>
          </a:xfrm>
          <a:prstGeom prst="rect">
            <a:avLst/>
          </a:prstGeom>
          <a:solidFill>
            <a:srgbClr val="DB4D6D">
              <a:alpha val="5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もしあれば、具体的な連携の内容がわかる写真・図など</a:t>
            </a:r>
          </a:p>
        </p:txBody>
      </p:sp>
      <p:grpSp>
        <p:nvGrpSpPr>
          <p:cNvPr id="246" name="グループ化 245"/>
          <p:cNvGrpSpPr/>
          <p:nvPr/>
        </p:nvGrpSpPr>
        <p:grpSpPr>
          <a:xfrm>
            <a:off x="2781387" y="5366937"/>
            <a:ext cx="2019126" cy="1355360"/>
            <a:chOff x="2566228" y="2253895"/>
            <a:chExt cx="4292743" cy="3250044"/>
          </a:xfrm>
        </p:grpSpPr>
        <p:cxnSp>
          <p:nvCxnSpPr>
            <p:cNvPr id="247" name="直線コネクタ 246"/>
            <p:cNvCxnSpPr/>
            <p:nvPr/>
          </p:nvCxnSpPr>
          <p:spPr>
            <a:xfrm>
              <a:off x="6311363" y="4299752"/>
              <a:ext cx="0" cy="988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コネクタ 247"/>
            <p:cNvCxnSpPr/>
            <p:nvPr/>
          </p:nvCxnSpPr>
          <p:spPr>
            <a:xfrm>
              <a:off x="3255192" y="4334721"/>
              <a:ext cx="0" cy="988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フローチャート: 和接合 248"/>
            <p:cNvSpPr/>
            <p:nvPr/>
          </p:nvSpPr>
          <p:spPr>
            <a:xfrm>
              <a:off x="3164038" y="4527152"/>
              <a:ext cx="180207" cy="108000"/>
            </a:xfrm>
            <a:prstGeom prst="flowChartSummingJunction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0" name="フローチャート: 和接合 249"/>
            <p:cNvSpPr/>
            <p:nvPr/>
          </p:nvSpPr>
          <p:spPr>
            <a:xfrm>
              <a:off x="6220217" y="4523129"/>
              <a:ext cx="180207" cy="108000"/>
            </a:xfrm>
            <a:prstGeom prst="flowChartSummingJunction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251" name="グループ化 250"/>
            <p:cNvGrpSpPr/>
            <p:nvPr/>
          </p:nvGrpSpPr>
          <p:grpSpPr>
            <a:xfrm>
              <a:off x="2744067" y="2253895"/>
              <a:ext cx="4078420" cy="1336107"/>
              <a:chOff x="2570650" y="2675902"/>
              <a:chExt cx="4078420" cy="1336107"/>
            </a:xfrm>
          </p:grpSpPr>
          <p:grpSp>
            <p:nvGrpSpPr>
              <p:cNvPr id="282" name="グループ化 281"/>
              <p:cNvGrpSpPr/>
              <p:nvPr/>
            </p:nvGrpSpPr>
            <p:grpSpPr>
              <a:xfrm>
                <a:off x="2570650" y="2675902"/>
                <a:ext cx="1022249" cy="1282335"/>
                <a:chOff x="2935630" y="2808000"/>
                <a:chExt cx="1022249" cy="1282335"/>
              </a:xfrm>
            </p:grpSpPr>
            <p:sp>
              <p:nvSpPr>
                <p:cNvPr id="291" name="テキスト ボックス 290"/>
                <p:cNvSpPr txBox="1"/>
                <p:nvPr/>
              </p:nvSpPr>
              <p:spPr>
                <a:xfrm>
                  <a:off x="2935630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500" b="1" dirty="0">
                      <a:latin typeface="+mn-ea"/>
                    </a:rPr>
                    <a:t>アプリケーション</a:t>
                  </a:r>
                  <a:endParaRPr lang="en-US" altLang="ja-JP" sz="500" b="1" dirty="0">
                    <a:latin typeface="+mn-ea"/>
                  </a:endParaRPr>
                </a:p>
                <a:p>
                  <a:pPr algn="ctr"/>
                  <a:r>
                    <a:rPr lang="en-US" altLang="ja-JP" sz="500" b="1" dirty="0">
                      <a:latin typeface="+mn-ea"/>
                    </a:rPr>
                    <a:t>A</a:t>
                  </a:r>
                  <a:endParaRPr lang="ja-JP" altLang="en-US" sz="500" b="1" dirty="0">
                    <a:latin typeface="+mn-ea"/>
                  </a:endParaRPr>
                </a:p>
              </p:txBody>
            </p:sp>
            <p:cxnSp>
              <p:nvCxnSpPr>
                <p:cNvPr id="292" name="直線コネクタ 291"/>
                <p:cNvCxnSpPr>
                  <a:stCxn id="291" idx="2"/>
                </p:cNvCxnSpPr>
                <p:nvPr/>
              </p:nvCxnSpPr>
              <p:spPr>
                <a:xfrm>
                  <a:off x="3446755" y="3208110"/>
                  <a:ext cx="0" cy="882225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フローチャート: 和接合 292"/>
                <p:cNvSpPr/>
                <p:nvPr/>
              </p:nvSpPr>
              <p:spPr>
                <a:xfrm>
                  <a:off x="3356650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</p:grpSp>
          <p:grpSp>
            <p:nvGrpSpPr>
              <p:cNvPr id="283" name="グループ化 282"/>
              <p:cNvGrpSpPr/>
              <p:nvPr/>
            </p:nvGrpSpPr>
            <p:grpSpPr>
              <a:xfrm>
                <a:off x="4114875" y="2675902"/>
                <a:ext cx="1022249" cy="1320103"/>
                <a:chOff x="4114875" y="2808000"/>
                <a:chExt cx="1022249" cy="1320103"/>
              </a:xfrm>
            </p:grpSpPr>
            <p:sp>
              <p:nvSpPr>
                <p:cNvPr id="288" name="テキスト ボックス 287"/>
                <p:cNvSpPr txBox="1"/>
                <p:nvPr/>
              </p:nvSpPr>
              <p:spPr>
                <a:xfrm>
                  <a:off x="4114875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500" b="1" dirty="0">
                      <a:latin typeface="+mn-ea"/>
                    </a:rPr>
                    <a:t>アプリケーション</a:t>
                  </a:r>
                  <a:br>
                    <a:rPr lang="en-US" altLang="ja-JP" sz="500" b="1" dirty="0">
                      <a:latin typeface="+mn-ea"/>
                    </a:rPr>
                  </a:br>
                  <a:r>
                    <a:rPr lang="en-US" altLang="ja-JP" sz="500" b="1" dirty="0">
                      <a:latin typeface="+mn-ea"/>
                    </a:rPr>
                    <a:t>B</a:t>
                  </a:r>
                  <a:endParaRPr lang="ja-JP" altLang="en-US" sz="500" b="1" dirty="0">
                    <a:latin typeface="+mn-ea"/>
                  </a:endParaRPr>
                </a:p>
              </p:txBody>
            </p:sp>
            <p:cxnSp>
              <p:nvCxnSpPr>
                <p:cNvPr id="289" name="直線コネクタ 288"/>
                <p:cNvCxnSpPr>
                  <a:stCxn id="288" idx="2"/>
                </p:cNvCxnSpPr>
                <p:nvPr/>
              </p:nvCxnSpPr>
              <p:spPr>
                <a:xfrm>
                  <a:off x="4626000" y="3208110"/>
                  <a:ext cx="0" cy="919993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0" name="フローチャート: 和接合 289"/>
                <p:cNvSpPr/>
                <p:nvPr/>
              </p:nvSpPr>
              <p:spPr>
                <a:xfrm>
                  <a:off x="4539183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</p:grpSp>
          <p:grpSp>
            <p:nvGrpSpPr>
              <p:cNvPr id="284" name="グループ化 283"/>
              <p:cNvGrpSpPr/>
              <p:nvPr/>
            </p:nvGrpSpPr>
            <p:grpSpPr>
              <a:xfrm>
                <a:off x="5626821" y="2675902"/>
                <a:ext cx="1022249" cy="1336107"/>
                <a:chOff x="5294121" y="2808000"/>
                <a:chExt cx="1022249" cy="1336107"/>
              </a:xfrm>
            </p:grpSpPr>
            <p:sp>
              <p:nvSpPr>
                <p:cNvPr id="285" name="テキスト ボックス 284"/>
                <p:cNvSpPr txBox="1"/>
                <p:nvPr/>
              </p:nvSpPr>
              <p:spPr>
                <a:xfrm>
                  <a:off x="5294121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500" b="1" dirty="0">
                      <a:latin typeface="+mn-ea"/>
                    </a:rPr>
                    <a:t>アプリケーション</a:t>
                  </a:r>
                  <a:br>
                    <a:rPr lang="en-US" altLang="ja-JP" sz="500" b="1" dirty="0">
                      <a:latin typeface="+mn-ea"/>
                    </a:rPr>
                  </a:br>
                  <a:r>
                    <a:rPr lang="en-US" altLang="ja-JP" sz="500" b="1" dirty="0">
                      <a:latin typeface="+mn-ea"/>
                    </a:rPr>
                    <a:t>C</a:t>
                  </a:r>
                  <a:endParaRPr lang="ja-JP" altLang="en-US" sz="500" b="1" dirty="0">
                    <a:latin typeface="+mn-ea"/>
                  </a:endParaRPr>
                </a:p>
              </p:txBody>
            </p:sp>
            <p:cxnSp>
              <p:nvCxnSpPr>
                <p:cNvPr id="286" name="直線コネクタ 285"/>
                <p:cNvCxnSpPr>
                  <a:stCxn id="285" idx="2"/>
                </p:cNvCxnSpPr>
                <p:nvPr/>
              </p:nvCxnSpPr>
              <p:spPr>
                <a:xfrm>
                  <a:off x="5805246" y="3208110"/>
                  <a:ext cx="0" cy="93599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フローチャート: 和接合 286"/>
                <p:cNvSpPr/>
                <p:nvPr/>
              </p:nvSpPr>
              <p:spPr>
                <a:xfrm>
                  <a:off x="5718980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</p:grpSp>
        </p:grpSp>
        <p:sp>
          <p:nvSpPr>
            <p:cNvPr id="252" name="下矢印 251"/>
            <p:cNvSpPr/>
            <p:nvPr/>
          </p:nvSpPr>
          <p:spPr>
            <a:xfrm rot="10800000">
              <a:off x="4423357" y="2685182"/>
              <a:ext cx="347923" cy="725694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2997678" y="3235987"/>
              <a:ext cx="1550031" cy="173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4" name="下矢印 253"/>
            <p:cNvSpPr/>
            <p:nvPr/>
          </p:nvSpPr>
          <p:spPr>
            <a:xfrm>
              <a:off x="3282865" y="4398931"/>
              <a:ext cx="347923" cy="72569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5" name="正方形/長方形 254"/>
            <p:cNvSpPr/>
            <p:nvPr/>
          </p:nvSpPr>
          <p:spPr>
            <a:xfrm rot="10800000">
              <a:off x="3447591" y="4400378"/>
              <a:ext cx="2593970" cy="17853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6" name="上下矢印 255"/>
            <p:cNvSpPr/>
            <p:nvPr/>
          </p:nvSpPr>
          <p:spPr>
            <a:xfrm>
              <a:off x="5920121" y="2675387"/>
              <a:ext cx="324455" cy="2449238"/>
            </a:xfrm>
            <a:prstGeom prst="up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57" name="上下矢印 256"/>
            <p:cNvSpPr/>
            <p:nvPr/>
          </p:nvSpPr>
          <p:spPr>
            <a:xfrm>
              <a:off x="2854987" y="2679238"/>
              <a:ext cx="324455" cy="2449238"/>
            </a:xfrm>
            <a:prstGeom prst="up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260" name="グループ化 259"/>
            <p:cNvGrpSpPr/>
            <p:nvPr/>
          </p:nvGrpSpPr>
          <p:grpSpPr>
            <a:xfrm>
              <a:off x="2566228" y="3451974"/>
              <a:ext cx="4292743" cy="901358"/>
              <a:chOff x="2879998" y="3707996"/>
              <a:chExt cx="3456003" cy="1080004"/>
            </a:xfrm>
          </p:grpSpPr>
          <p:grpSp>
            <p:nvGrpSpPr>
              <p:cNvPr id="274" name="グループ化 273"/>
              <p:cNvGrpSpPr/>
              <p:nvPr/>
            </p:nvGrpSpPr>
            <p:grpSpPr>
              <a:xfrm>
                <a:off x="2879998" y="3707996"/>
                <a:ext cx="3456003" cy="1080004"/>
                <a:chOff x="2879998" y="2159996"/>
                <a:chExt cx="3456003" cy="1080004"/>
              </a:xfrm>
            </p:grpSpPr>
            <p:grpSp>
              <p:nvGrpSpPr>
                <p:cNvPr id="276" name="グループ化 275"/>
                <p:cNvGrpSpPr/>
                <p:nvPr/>
              </p:nvGrpSpPr>
              <p:grpSpPr>
                <a:xfrm>
                  <a:off x="2879999" y="2160000"/>
                  <a:ext cx="3456000" cy="1080000"/>
                  <a:chOff x="2880000" y="2160000"/>
                  <a:chExt cx="4275218" cy="1080000"/>
                </a:xfrm>
              </p:grpSpPr>
              <p:sp>
                <p:nvSpPr>
                  <p:cNvPr id="280" name="台形 279"/>
                  <p:cNvSpPr/>
                  <p:nvPr/>
                </p:nvSpPr>
                <p:spPr>
                  <a:xfrm flipH="1" flipV="1">
                    <a:off x="2880000" y="2160000"/>
                    <a:ext cx="4275218" cy="290769"/>
                  </a:xfrm>
                  <a:prstGeom prst="trapezoid">
                    <a:avLst>
                      <a:gd name="adj" fmla="val 93931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000" dirty="0"/>
                  </a:p>
                </p:txBody>
              </p:sp>
              <p:sp>
                <p:nvSpPr>
                  <p:cNvPr id="281" name="台形 280"/>
                  <p:cNvSpPr/>
                  <p:nvPr/>
                </p:nvSpPr>
                <p:spPr>
                  <a:xfrm rot="5400000">
                    <a:off x="2495869" y="2544132"/>
                    <a:ext cx="1080000" cy="311735"/>
                  </a:xfrm>
                  <a:prstGeom prst="trapezoid">
                    <a:avLst>
                      <a:gd name="adj" fmla="val 95053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000"/>
                  </a:p>
                </p:txBody>
              </p:sp>
            </p:grpSp>
            <p:grpSp>
              <p:nvGrpSpPr>
                <p:cNvPr id="277" name="グループ化 276"/>
                <p:cNvGrpSpPr/>
                <p:nvPr/>
              </p:nvGrpSpPr>
              <p:grpSpPr>
                <a:xfrm rot="10800000">
                  <a:off x="2879998" y="2159996"/>
                  <a:ext cx="3456003" cy="1080002"/>
                  <a:chOff x="2879997" y="2160000"/>
                  <a:chExt cx="4275221" cy="1080002"/>
                </a:xfrm>
              </p:grpSpPr>
              <p:sp>
                <p:nvSpPr>
                  <p:cNvPr id="278" name="台形 277"/>
                  <p:cNvSpPr/>
                  <p:nvPr/>
                </p:nvSpPr>
                <p:spPr>
                  <a:xfrm flipH="1" flipV="1">
                    <a:off x="2880000" y="2160000"/>
                    <a:ext cx="4275218" cy="290769"/>
                  </a:xfrm>
                  <a:prstGeom prst="trapezoid">
                    <a:avLst>
                      <a:gd name="adj" fmla="val 93931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000"/>
                  </a:p>
                </p:txBody>
              </p:sp>
              <p:sp>
                <p:nvSpPr>
                  <p:cNvPr id="279" name="台形 278"/>
                  <p:cNvSpPr/>
                  <p:nvPr/>
                </p:nvSpPr>
                <p:spPr>
                  <a:xfrm rot="5400000">
                    <a:off x="2495865" y="2544134"/>
                    <a:ext cx="1080000" cy="311735"/>
                  </a:xfrm>
                  <a:prstGeom prst="trapezoid">
                    <a:avLst>
                      <a:gd name="adj" fmla="val 87086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000"/>
                  </a:p>
                </p:txBody>
              </p:sp>
            </p:grpSp>
          </p:grpSp>
          <p:sp>
            <p:nvSpPr>
              <p:cNvPr id="275" name="テキスト ボックス 274"/>
              <p:cNvSpPr txBox="1"/>
              <p:nvPr/>
            </p:nvSpPr>
            <p:spPr>
              <a:xfrm>
                <a:off x="3091006" y="3998766"/>
                <a:ext cx="3012165" cy="4984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lIns="72000" rIns="72000" rtlCol="0" anchor="ctr">
                <a:noAutofit/>
              </a:bodyPr>
              <a:lstStyle/>
              <a:p>
                <a:pPr algn="ctr"/>
                <a:r>
                  <a:rPr kumimoji="1" lang="ja-JP" altLang="en-US" sz="700" b="1" dirty="0">
                    <a:latin typeface="+mn-ea"/>
                  </a:rPr>
                  <a:t>水道標準プラットフォーム</a:t>
                </a:r>
                <a:endParaRPr kumimoji="1" lang="en-US" altLang="ja-JP" sz="700" b="1" dirty="0">
                  <a:latin typeface="+mn-ea"/>
                </a:endParaRPr>
              </a:p>
            </p:txBody>
          </p:sp>
        </p:grpSp>
        <p:sp>
          <p:nvSpPr>
            <p:cNvPr id="261" name="正方形/長方形 260"/>
            <p:cNvSpPr/>
            <p:nvPr/>
          </p:nvSpPr>
          <p:spPr>
            <a:xfrm>
              <a:off x="5998859" y="3493354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5998859" y="3669936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3" name="正方形/長方形 262"/>
            <p:cNvSpPr/>
            <p:nvPr/>
          </p:nvSpPr>
          <p:spPr>
            <a:xfrm>
              <a:off x="5998859" y="3846518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5998859" y="4023100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5" name="正方形/長方形 264"/>
            <p:cNvSpPr/>
            <p:nvPr/>
          </p:nvSpPr>
          <p:spPr>
            <a:xfrm>
              <a:off x="5998859" y="4199683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6" name="正方形/長方形 265"/>
            <p:cNvSpPr/>
            <p:nvPr/>
          </p:nvSpPr>
          <p:spPr>
            <a:xfrm>
              <a:off x="2933725" y="3488870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7" name="正方形/長方形 266"/>
            <p:cNvSpPr/>
            <p:nvPr/>
          </p:nvSpPr>
          <p:spPr>
            <a:xfrm>
              <a:off x="2933725" y="3665452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8" name="正方形/長方形 267"/>
            <p:cNvSpPr/>
            <p:nvPr/>
          </p:nvSpPr>
          <p:spPr>
            <a:xfrm>
              <a:off x="2933725" y="3842034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69" name="正方形/長方形 268"/>
            <p:cNvSpPr/>
            <p:nvPr/>
          </p:nvSpPr>
          <p:spPr>
            <a:xfrm>
              <a:off x="2933725" y="4018616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70" name="正方形/長方形 269"/>
            <p:cNvSpPr/>
            <p:nvPr/>
          </p:nvSpPr>
          <p:spPr>
            <a:xfrm>
              <a:off x="2933725" y="4195199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271" name="テキスト ボックス 270"/>
            <p:cNvSpPr txBox="1"/>
            <p:nvPr/>
          </p:nvSpPr>
          <p:spPr>
            <a:xfrm>
              <a:off x="2750003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500" b="1" dirty="0">
                  <a:latin typeface="+mn-ea"/>
                </a:rPr>
                <a:t>A</a:t>
              </a:r>
              <a:r>
                <a:rPr lang="ja-JP" altLang="en-US" sz="500" b="1" dirty="0">
                  <a:latin typeface="+mn-ea"/>
                </a:rPr>
                <a:t>水道事業者</a:t>
              </a:r>
            </a:p>
          </p:txBody>
        </p:sp>
        <p:sp>
          <p:nvSpPr>
            <p:cNvPr id="272" name="テキスト ボックス 271"/>
            <p:cNvSpPr txBox="1"/>
            <p:nvPr/>
          </p:nvSpPr>
          <p:spPr>
            <a:xfrm>
              <a:off x="4294228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500" b="1" dirty="0">
                  <a:latin typeface="+mn-ea"/>
                </a:rPr>
                <a:t>B</a:t>
              </a:r>
              <a:r>
                <a:rPr lang="ja-JP" altLang="en-US" sz="500" b="1" dirty="0">
                  <a:latin typeface="+mn-ea"/>
                </a:rPr>
                <a:t>水道事業者</a:t>
              </a:r>
            </a:p>
          </p:txBody>
        </p:sp>
        <p:sp>
          <p:nvSpPr>
            <p:cNvPr id="273" name="テキスト ボックス 272"/>
            <p:cNvSpPr txBox="1"/>
            <p:nvPr/>
          </p:nvSpPr>
          <p:spPr>
            <a:xfrm>
              <a:off x="5806174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500" b="1" dirty="0">
                  <a:latin typeface="+mn-ea"/>
                </a:rPr>
                <a:t>C</a:t>
              </a:r>
              <a:r>
                <a:rPr lang="ja-JP" altLang="en-US" sz="500" b="1" dirty="0">
                  <a:latin typeface="+mn-ea"/>
                </a:rPr>
                <a:t>水道事業者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149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97712" y="1941991"/>
            <a:ext cx="6510576" cy="36379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en-US" altLang="ja-JP" sz="3200" dirty="0"/>
              <a:t>【</a:t>
            </a:r>
            <a:r>
              <a:rPr kumimoji="1" lang="ja-JP" altLang="en-US" sz="3200" dirty="0"/>
              <a:t>任意</a:t>
            </a:r>
            <a:r>
              <a:rPr kumimoji="1" lang="en-US" altLang="ja-JP" sz="3200" dirty="0"/>
              <a:t>】</a:t>
            </a:r>
            <a:r>
              <a:rPr kumimoji="1" lang="ja-JP" altLang="en-US" sz="3200" dirty="0"/>
              <a:t>事業概要資料については１枚紙の作成・提出をお願いしてますが、もし一枚紙だけでは伝えきれない場合は、以降の</a:t>
            </a:r>
            <a:r>
              <a:rPr lang="ja-JP" altLang="en-US" sz="3200" dirty="0"/>
              <a:t>様式を参考としつつ、一枚紙とは別にして作成をお願いします。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4104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水道情報活用システム導入支援事業（●●市水道局）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-1200" y="476672"/>
            <a:ext cx="9907200" cy="697078"/>
          </a:xfrm>
        </p:spPr>
        <p:txBody>
          <a:bodyPr/>
          <a:lstStyle/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令和●年より、●●（複数のシステム又はアプリケーションを対象とする連携）を導入する。</a:t>
            </a:r>
            <a:endParaRPr lang="en-US" altLang="ja-JP" sz="1200" kern="1200" spc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当該事業を通じて、●●が効率化されるほか、●●などの</a:t>
            </a:r>
            <a:r>
              <a:rPr lang="ja-JP" altLang="en-US" sz="1200" kern="1200" spc="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データの利活用を図る。</a:t>
            </a:r>
            <a:endParaRPr lang="ja-JP" altLang="en-US" sz="1200" strike="sngStrike" kern="1200" spc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プレースホルダー 2"/>
          <p:cNvSpPr txBox="1">
            <a:spLocks/>
          </p:cNvSpPr>
          <p:nvPr/>
        </p:nvSpPr>
        <p:spPr>
          <a:xfrm>
            <a:off x="75703" y="1170855"/>
            <a:ext cx="4752381" cy="551293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050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事業期間：令和●年～令和●年</a:t>
            </a:r>
            <a:endParaRPr lang="en-US" altLang="ja-JP" sz="1050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実施個所：●●市●●地区</a:t>
            </a:r>
            <a:endParaRPr lang="en-US" altLang="ja-JP" sz="1050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事業概要：（</a:t>
            </a:r>
            <a:r>
              <a:rPr lang="ja-JP" altLang="en-US" sz="1050" dirty="0"/>
              <a:t>連携する複数の事業者間システム又はアプリケーションを追記ください。</a:t>
            </a:r>
            <a:r>
              <a:rPr lang="ja-JP" altLang="en-US" sz="1050" dirty="0">
                <a:solidFill>
                  <a:prstClr val="black"/>
                </a:solidFill>
              </a:rPr>
              <a:t>）</a:t>
            </a:r>
            <a:endParaRPr lang="ja-JP" altLang="ja-JP" sz="1050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 txBox="1">
            <a:spLocks/>
          </p:cNvSpPr>
          <p:nvPr/>
        </p:nvSpPr>
        <p:spPr>
          <a:xfrm>
            <a:off x="5026619" y="1183953"/>
            <a:ext cx="4752381" cy="551293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●●●●●●●●●●●●●●●●●●●●●●●●●●●●●●●●●●●●●●●●●。 （←導入により目指す効果を追記ください。）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6620" y="1183954"/>
            <a:ext cx="723275" cy="253916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事業概要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026619" y="1183954"/>
            <a:ext cx="1824538" cy="253916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lvl="0">
              <a:defRPr/>
            </a:pPr>
            <a:r>
              <a:rPr lang="ja-JP" altLang="en-US" sz="1050" b="1" kern="0" dirty="0">
                <a:solidFill>
                  <a:prstClr val="white"/>
                </a:solidFill>
                <a:latin typeface="Meiryo UI"/>
                <a:ea typeface="Meiryo UI"/>
                <a:cs typeface="Meiryo UI" panose="020B0604030504040204" pitchFamily="50" charset="-128"/>
              </a:rPr>
              <a:t>導入により</a:t>
            </a:r>
            <a:r>
              <a:rPr lang="ja-JP" altLang="en-US" sz="1050" b="1" kern="0" dirty="0">
                <a:solidFill>
                  <a:schemeClr val="bg1"/>
                </a:solidFill>
                <a:latin typeface="Meiryo UI"/>
                <a:ea typeface="Meiryo UI"/>
                <a:cs typeface="Meiryo UI" panose="020B0604030504040204" pitchFamily="50" charset="-128"/>
              </a:rPr>
              <a:t>目指す業務効率化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196254" y="4224358"/>
            <a:ext cx="4413738" cy="2378665"/>
          </a:xfrm>
          <a:prstGeom prst="rect">
            <a:avLst/>
          </a:prstGeom>
          <a:solidFill>
            <a:srgbClr val="DB4D6D">
              <a:alpha val="5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もしあれば導入により目指す</a:t>
            </a:r>
            <a:r>
              <a:rPr lang="ja-JP" altLang="en-US" sz="1200" kern="0" dirty="0">
                <a:solidFill>
                  <a:schemeClr val="bg1"/>
                </a:solidFill>
                <a:latin typeface="Meiryo UI"/>
                <a:ea typeface="Meiryo UI"/>
                <a:cs typeface="Meiryo UI" panose="020B0604030504040204" pitchFamily="50" charset="-128"/>
              </a:rPr>
              <a:t>業務効率化</a:t>
            </a:r>
          </a:p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が分かる写真・図等を追加ください。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8174" y="348248"/>
            <a:ext cx="2218170" cy="9787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もし一枚紙だけでは伝えきれない場合は、こちらの</a:t>
            </a:r>
            <a:r>
              <a:rPr lang="ja-JP" altLang="en-US" sz="1200" dirty="0"/>
              <a:t>様式を参考としつつ、別途作成をお願いします。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063907" y="80483"/>
            <a:ext cx="1775822" cy="5355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ロゴ等あれば適宜追記ください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90146" y="3045441"/>
            <a:ext cx="4413739" cy="3557582"/>
          </a:xfrm>
          <a:prstGeom prst="rect">
            <a:avLst/>
          </a:prstGeom>
          <a:solidFill>
            <a:srgbClr val="DB4D6D">
              <a:alpha val="5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事業概要がわかる写真・図等を追加ください。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6099696" y="2147063"/>
            <a:ext cx="2619481" cy="1553555"/>
            <a:chOff x="6129338" y="1972021"/>
            <a:chExt cx="2163960" cy="2029865"/>
          </a:xfrm>
        </p:grpSpPr>
        <p:sp>
          <p:nvSpPr>
            <p:cNvPr id="17" name="正方形/長方形 16"/>
            <p:cNvSpPr/>
            <p:nvPr/>
          </p:nvSpPr>
          <p:spPr>
            <a:xfrm>
              <a:off x="6129338" y="2349298"/>
              <a:ext cx="581025" cy="16525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/>
                <a:t>業務時間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7712272" y="2349299"/>
              <a:ext cx="581026" cy="1652587"/>
              <a:chOff x="8582856" y="2084362"/>
              <a:chExt cx="581026" cy="1652587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8582856" y="2792386"/>
                <a:ext cx="581025" cy="9445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400" dirty="0"/>
                  <a:t>業務時間</a:t>
                </a:r>
                <a:endParaRPr kumimoji="1" lang="en-US" altLang="ja-JP" sz="1400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8582857" y="2084362"/>
                <a:ext cx="581025" cy="701232"/>
              </a:xfrm>
              <a:prstGeom prst="rect">
                <a:avLst/>
              </a:prstGeom>
              <a:solidFill>
                <a:schemeClr val="accent5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業務</a:t>
                </a:r>
                <a:endParaRPr kumimoji="1" lang="en-US" altLang="ja-JP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効率化</a:t>
                </a:r>
                <a:endParaRPr kumimoji="1" lang="en-US" altLang="ja-JP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800" b="1" dirty="0">
                    <a:solidFill>
                      <a:schemeClr val="tx1"/>
                    </a:solidFill>
                  </a:rPr>
                  <a:t>効果</a:t>
                </a:r>
              </a:p>
            </p:txBody>
          </p:sp>
        </p:grpSp>
        <p:sp>
          <p:nvSpPr>
            <p:cNvPr id="20" name="右矢印 19"/>
            <p:cNvSpPr/>
            <p:nvPr/>
          </p:nvSpPr>
          <p:spPr>
            <a:xfrm>
              <a:off x="6809110" y="2096112"/>
              <a:ext cx="827188" cy="1861719"/>
            </a:xfrm>
            <a:prstGeom prst="rightArrow">
              <a:avLst>
                <a:gd name="adj1" fmla="val 50000"/>
                <a:gd name="adj2" fmla="val 26214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900" dirty="0"/>
                <a:t>●●（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複数のシステム又はアプリケーションを対象とする連携</a:t>
              </a:r>
              <a:r>
                <a:rPr lang="ja-JP" altLang="en-US" sz="900" dirty="0"/>
                <a:t>）の導入</a:t>
              </a:r>
            </a:p>
          </p:txBody>
        </p:sp>
        <p:sp>
          <p:nvSpPr>
            <p:cNvPr id="21" name="テキスト ボックス 8"/>
            <p:cNvSpPr txBox="1"/>
            <p:nvPr/>
          </p:nvSpPr>
          <p:spPr>
            <a:xfrm>
              <a:off x="6129338" y="1972021"/>
              <a:ext cx="638975" cy="513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kumimoji="1" lang="en-US" altLang="ja-JP" sz="1600" dirty="0"/>
                <a:t>before</a:t>
              </a:r>
              <a:endParaRPr kumimoji="1" lang="ja-JP" altLang="en-US" sz="1600" dirty="0"/>
            </a:p>
          </p:txBody>
        </p:sp>
        <p:sp>
          <p:nvSpPr>
            <p:cNvPr id="22" name="テキスト ボックス 9"/>
            <p:cNvSpPr txBox="1"/>
            <p:nvPr/>
          </p:nvSpPr>
          <p:spPr>
            <a:xfrm>
              <a:off x="7763067" y="1972021"/>
              <a:ext cx="498605" cy="513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kumimoji="1" lang="en-US" altLang="ja-JP" sz="1600" dirty="0"/>
                <a:t>after</a:t>
              </a:r>
              <a:endParaRPr kumimoji="1" lang="ja-JP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6736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プレースホルダー 2"/>
          <p:cNvSpPr txBox="1">
            <a:spLocks/>
          </p:cNvSpPr>
          <p:nvPr/>
        </p:nvSpPr>
        <p:spPr>
          <a:xfrm>
            <a:off x="115319" y="1297166"/>
            <a:ext cx="4765636" cy="536127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●●●●●●●●●●●●●●●●●●●●●●●●●●●●●。（←</a:t>
            </a:r>
            <a:r>
              <a:rPr lang="ja-JP" altLang="en-US" sz="1050" dirty="0"/>
              <a:t>複数の事業者間システム又はアプリケーションをどのように連携するのか、具体的に追</a:t>
            </a:r>
            <a:r>
              <a:rPr lang="ja-JP" altLang="en-US" sz="1050" dirty="0">
                <a:solidFill>
                  <a:prstClr val="black"/>
                </a:solidFill>
              </a:rPr>
              <a:t>記ください。）</a:t>
            </a:r>
            <a:endParaRPr lang="en-US" altLang="ja-JP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ja-JP" altLang="en-US" sz="105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水道情報活用システム導入支援事業（●●市水道局）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0" y="449863"/>
            <a:ext cx="9907200" cy="697078"/>
          </a:xfrm>
        </p:spPr>
        <p:txBody>
          <a:bodyPr/>
          <a:lstStyle/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令和●年より、●●（複数のシステム又はアプリケーションを対象とする連携）を導入する。</a:t>
            </a:r>
            <a:endParaRPr lang="en-US" altLang="ja-JP" sz="1200" kern="1200" spc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" lvl="0" indent="-1728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p"/>
              <a:defRPr/>
            </a:pPr>
            <a:r>
              <a:rPr lang="ja-JP" altLang="en-US" sz="1200" kern="1200" spc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当該事業を通じて、●●が効率化されるほか、●●など</a:t>
            </a:r>
            <a:r>
              <a:rPr lang="ja-JP" altLang="en-US" sz="1200" kern="1200" spc="0" dirty="0">
                <a:latin typeface="Meiryo UI" panose="020B0604030504040204" pitchFamily="50" charset="-128"/>
                <a:ea typeface="Meiryo UI" panose="020B0604030504040204" pitchFamily="50" charset="-128"/>
              </a:rPr>
              <a:t>のデータの利活用を図る。</a:t>
            </a:r>
            <a:endParaRPr lang="ja-JP" altLang="en-US" sz="1200" strike="sngStrike" kern="1200" spc="0" dirty="0">
              <a:solidFill>
                <a:schemeClr val="accent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0735" y="529375"/>
            <a:ext cx="2218170" cy="5355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こちらの</a:t>
            </a:r>
            <a:r>
              <a:rPr lang="ja-JP" altLang="en-US" sz="1200" dirty="0"/>
              <a:t>様式を参考としつつ、作成をお願いします。</a:t>
            </a:r>
            <a:endParaRPr kumimoji="1" lang="ja-JP" altLang="en-US" sz="1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26620" y="1297166"/>
            <a:ext cx="1625814" cy="25755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ja-JP" altLang="en-US" sz="1050" b="1" kern="0" dirty="0">
                <a:solidFill>
                  <a:prstClr val="white"/>
                </a:solidFill>
                <a:latin typeface="Meiryo UI"/>
                <a:ea typeface="Meiryo UI"/>
                <a:cs typeface="Meiryo UI" panose="020B0604030504040204" pitchFamily="50" charset="-128"/>
              </a:rPr>
              <a:t>具体的な連携の内容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985523" y="1297166"/>
            <a:ext cx="4765636" cy="4681603"/>
            <a:chOff x="5013364" y="4830880"/>
            <a:chExt cx="4765636" cy="4681603"/>
          </a:xfrm>
        </p:grpSpPr>
        <p:sp>
          <p:nvSpPr>
            <p:cNvPr id="32" name="テキスト プレースホルダー 2"/>
            <p:cNvSpPr txBox="1">
              <a:spLocks/>
            </p:cNvSpPr>
            <p:nvPr/>
          </p:nvSpPr>
          <p:spPr>
            <a:xfrm>
              <a:off x="5013364" y="4830880"/>
              <a:ext cx="4765636" cy="468160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vert="horz" wrap="square" lIns="91440" tIns="288000" rIns="91440" bIns="45720" rtlCol="0" anchor="t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spcBef>
                  <a:spcPts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ja-JP" altLang="en-US" sz="1050" dirty="0">
                  <a:solidFill>
                    <a:prstClr val="black"/>
                  </a:solidFill>
                </a:rPr>
                <a:t>●●●●●●●●●●●●●●●●●●●●●●●●●●●●●●●●●●●●●●●●●●●●●●●●●●●●●●●●●●●●●●。（ ←どのようにデータの利活用を行い、付加効果が得られるのか追記ください。 ）</a:t>
              </a:r>
            </a:p>
            <a:p>
              <a:pPr>
                <a:spcBef>
                  <a:spcPts val="0"/>
                </a:spcBef>
                <a:defRPr/>
              </a:pPr>
              <a:endParaRPr lang="en-US" altLang="ja-JP" sz="1050" dirty="0">
                <a:solidFill>
                  <a:prstClr val="black"/>
                </a:solidFill>
              </a:endParaRPr>
            </a:p>
            <a:p>
              <a:pPr marL="171450" indent="-171450">
                <a:spcBef>
                  <a:spcPts val="0"/>
                </a:spcBef>
                <a:buFont typeface="Arial" panose="020B0604020202020204" pitchFamily="34" charset="0"/>
                <a:buChar char="•"/>
                <a:defRPr/>
              </a:pPr>
              <a:endParaRPr lang="en-US" altLang="ja-JP" sz="1050" dirty="0">
                <a:solidFill>
                  <a:prstClr val="black"/>
                </a:solidFill>
              </a:endParaRPr>
            </a:p>
            <a:p>
              <a:pPr>
                <a:spcBef>
                  <a:spcPts val="0"/>
                </a:spcBef>
                <a:defRPr/>
              </a:pPr>
              <a:endParaRPr lang="ja-JP" altLang="en-US" sz="1050" dirty="0">
                <a:solidFill>
                  <a:prstClr val="black"/>
                </a:solidFill>
              </a:endParaRPr>
            </a:p>
            <a:p>
              <a:pPr marL="171450" indent="-171450">
                <a:spcBef>
                  <a:spcPts val="0"/>
                </a:spcBef>
                <a:buFont typeface="Arial" panose="020B0604020202020204" pitchFamily="34" charset="0"/>
                <a:buChar char="•"/>
                <a:defRPr/>
              </a:pPr>
              <a:endParaRPr lang="ja-JP" altLang="en-US" sz="1050" dirty="0">
                <a:solidFill>
                  <a:prstClr val="black"/>
                </a:solidFill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013364" y="4830880"/>
              <a:ext cx="1727908" cy="253916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wrap="square" rtlCol="0" anchor="ctr">
              <a:spAutoFit/>
            </a:bodyPr>
            <a:lstStyle/>
            <a:p>
              <a:pPr lvl="0">
                <a:defRPr/>
              </a:pPr>
              <a:r>
                <a:rPr lang="ja-JP" altLang="en-US" sz="1050" b="1" kern="0" dirty="0">
                  <a:solidFill>
                    <a:prstClr val="white"/>
                  </a:solidFill>
                  <a:latin typeface="Meiryo UI"/>
                  <a:ea typeface="Meiryo UI"/>
                  <a:cs typeface="Meiryo UI" panose="020B0604030504040204" pitchFamily="50" charset="-128"/>
                </a:rPr>
                <a:t>データの利活用・付加効果</a:t>
              </a: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5205833" y="7324533"/>
              <a:ext cx="4408262" cy="2090306"/>
            </a:xfrm>
            <a:prstGeom prst="rect">
              <a:avLst/>
            </a:prstGeom>
            <a:solidFill>
              <a:srgbClr val="DB4D6D">
                <a:alpha val="50196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</a:rPr>
                <a:t>もしあれば、付加効果がわかる写真など</a:t>
              </a: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8156789" y="235258"/>
            <a:ext cx="1263605" cy="5355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/>
              <a:t>ロゴ等あれば適宜追記ください</a:t>
            </a:r>
          </a:p>
        </p:txBody>
      </p:sp>
      <p:sp>
        <p:nvSpPr>
          <p:cNvPr id="30" name="テキスト プレースホルダー 2"/>
          <p:cNvSpPr txBox="1">
            <a:spLocks/>
          </p:cNvSpPr>
          <p:nvPr/>
        </p:nvSpPr>
        <p:spPr>
          <a:xfrm>
            <a:off x="4985524" y="6068970"/>
            <a:ext cx="4765636" cy="58946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28800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</a:rPr>
              <a:t>●●市●●局●●係</a:t>
            </a:r>
            <a:endParaRPr lang="en-US" altLang="ja-JP" sz="105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050" dirty="0">
                <a:solidFill>
                  <a:prstClr val="black"/>
                </a:solidFill>
              </a:rPr>
              <a:t>TEL:0</a:t>
            </a:r>
            <a:r>
              <a:rPr lang="ja-JP" altLang="en-US" sz="1050" dirty="0">
                <a:solidFill>
                  <a:prstClr val="black"/>
                </a:solidFill>
              </a:rPr>
              <a:t>●</a:t>
            </a:r>
            <a:r>
              <a:rPr lang="en-US" altLang="ja-JP" sz="1050" dirty="0">
                <a:solidFill>
                  <a:prstClr val="black"/>
                </a:solidFill>
              </a:rPr>
              <a:t>-</a:t>
            </a:r>
            <a:r>
              <a:rPr lang="ja-JP" altLang="en-US" sz="1050" dirty="0">
                <a:solidFill>
                  <a:prstClr val="black"/>
                </a:solidFill>
              </a:rPr>
              <a:t> ●●●●</a:t>
            </a:r>
            <a:r>
              <a:rPr lang="en-US" altLang="ja-JP" sz="1050" dirty="0">
                <a:solidFill>
                  <a:prstClr val="black"/>
                </a:solidFill>
              </a:rPr>
              <a:t>-</a:t>
            </a:r>
            <a:r>
              <a:rPr lang="ja-JP" altLang="en-US" sz="1050" dirty="0">
                <a:solidFill>
                  <a:prstClr val="black"/>
                </a:solidFill>
              </a:rPr>
              <a:t> ●●●●   </a:t>
            </a:r>
            <a:r>
              <a:rPr lang="en-US" altLang="ja-JP" sz="1050" dirty="0">
                <a:solidFill>
                  <a:prstClr val="black"/>
                </a:solidFill>
              </a:rPr>
              <a:t>/  Email:</a:t>
            </a:r>
            <a:r>
              <a:rPr lang="ja-JP" altLang="en-US" sz="1050" dirty="0">
                <a:solidFill>
                  <a:prstClr val="black"/>
                </a:solidFill>
              </a:rPr>
              <a:t> </a:t>
            </a:r>
            <a:r>
              <a:rPr lang="en-US" altLang="ja-JP" sz="1050" dirty="0">
                <a:solidFill>
                  <a:prstClr val="black"/>
                </a:solidFill>
              </a:rPr>
              <a:t>xxxxx-xxxx@xx.jp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985523" y="6068970"/>
            <a:ext cx="702436" cy="253917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Meiryo UI" panose="020B0604030504040204" pitchFamily="50" charset="-128"/>
              </a:rPr>
              <a:t>問合せ先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783192" y="4053477"/>
            <a:ext cx="2901105" cy="2196432"/>
            <a:chOff x="2566228" y="2253895"/>
            <a:chExt cx="4292743" cy="3250044"/>
          </a:xfrm>
        </p:grpSpPr>
        <p:cxnSp>
          <p:nvCxnSpPr>
            <p:cNvPr id="35" name="直線コネクタ 34"/>
            <p:cNvCxnSpPr/>
            <p:nvPr/>
          </p:nvCxnSpPr>
          <p:spPr>
            <a:xfrm>
              <a:off x="6311363" y="4299752"/>
              <a:ext cx="0" cy="988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3255192" y="4334721"/>
              <a:ext cx="0" cy="988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フローチャート: 和接合 36"/>
            <p:cNvSpPr/>
            <p:nvPr/>
          </p:nvSpPr>
          <p:spPr>
            <a:xfrm>
              <a:off x="3164038" y="4527152"/>
              <a:ext cx="180207" cy="108000"/>
            </a:xfrm>
            <a:prstGeom prst="flowChartSummingJunction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38" name="フローチャート: 和接合 37"/>
            <p:cNvSpPr/>
            <p:nvPr/>
          </p:nvSpPr>
          <p:spPr>
            <a:xfrm>
              <a:off x="6220217" y="4523129"/>
              <a:ext cx="180207" cy="108000"/>
            </a:xfrm>
            <a:prstGeom prst="flowChartSummingJunction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2744067" y="2253895"/>
              <a:ext cx="4078420" cy="1336107"/>
              <a:chOff x="2570650" y="2675902"/>
              <a:chExt cx="4078420" cy="1336107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2570650" y="2675902"/>
                <a:ext cx="1022249" cy="1282335"/>
                <a:chOff x="2935630" y="2808000"/>
                <a:chExt cx="1022249" cy="1282335"/>
              </a:xfrm>
            </p:grpSpPr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935630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700" b="1" dirty="0">
                      <a:latin typeface="+mn-ea"/>
                    </a:rPr>
                    <a:t>アプリケーション</a:t>
                  </a:r>
                  <a:endParaRPr lang="en-US" altLang="ja-JP" sz="700" b="1" dirty="0">
                    <a:latin typeface="+mn-ea"/>
                  </a:endParaRPr>
                </a:p>
                <a:p>
                  <a:pPr algn="ctr"/>
                  <a:r>
                    <a:rPr lang="en-US" altLang="ja-JP" sz="700" b="1" dirty="0">
                      <a:latin typeface="+mn-ea"/>
                    </a:rPr>
                    <a:t>A</a:t>
                  </a:r>
                  <a:endParaRPr kumimoji="1" lang="ja-JP" altLang="en-US" sz="600" b="1" dirty="0">
                    <a:latin typeface="+mn-ea"/>
                  </a:endParaRPr>
                </a:p>
              </p:txBody>
            </p:sp>
            <p:cxnSp>
              <p:nvCxnSpPr>
                <p:cNvPr id="83" name="直線コネクタ 82"/>
                <p:cNvCxnSpPr>
                  <a:stCxn id="82" idx="2"/>
                </p:cNvCxnSpPr>
                <p:nvPr/>
              </p:nvCxnSpPr>
              <p:spPr>
                <a:xfrm>
                  <a:off x="3446755" y="3208110"/>
                  <a:ext cx="0" cy="882225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フローチャート: 和接合 83"/>
                <p:cNvSpPr/>
                <p:nvPr/>
              </p:nvSpPr>
              <p:spPr>
                <a:xfrm>
                  <a:off x="3356650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</p:grpSp>
          <p:grpSp>
            <p:nvGrpSpPr>
              <p:cNvPr id="72" name="グループ化 71"/>
              <p:cNvGrpSpPr/>
              <p:nvPr/>
            </p:nvGrpSpPr>
            <p:grpSpPr>
              <a:xfrm>
                <a:off x="4114875" y="2675902"/>
                <a:ext cx="1022249" cy="1320103"/>
                <a:chOff x="4114875" y="2808000"/>
                <a:chExt cx="1022249" cy="1320103"/>
              </a:xfrm>
            </p:grpSpPr>
            <p:sp>
              <p:nvSpPr>
                <p:cNvPr id="79" name="テキスト ボックス 78"/>
                <p:cNvSpPr txBox="1"/>
                <p:nvPr/>
              </p:nvSpPr>
              <p:spPr>
                <a:xfrm>
                  <a:off x="4114875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700" b="1" dirty="0">
                      <a:latin typeface="+mn-ea"/>
                    </a:rPr>
                    <a:t>アプリケーション</a:t>
                  </a:r>
                  <a:br>
                    <a:rPr lang="en-US" altLang="ja-JP" sz="700" b="1" dirty="0">
                      <a:latin typeface="+mn-ea"/>
                    </a:rPr>
                  </a:br>
                  <a:r>
                    <a:rPr lang="en-US" altLang="ja-JP" sz="600" b="1" dirty="0">
                      <a:latin typeface="+mn-ea"/>
                    </a:rPr>
                    <a:t>B</a:t>
                  </a:r>
                  <a:endParaRPr kumimoji="1" lang="ja-JP" altLang="en-US" sz="600" b="1" dirty="0">
                    <a:latin typeface="+mn-ea"/>
                  </a:endParaRPr>
                </a:p>
              </p:txBody>
            </p:sp>
            <p:cxnSp>
              <p:nvCxnSpPr>
                <p:cNvPr id="80" name="直線コネクタ 79"/>
                <p:cNvCxnSpPr>
                  <a:stCxn id="79" idx="2"/>
                </p:cNvCxnSpPr>
                <p:nvPr/>
              </p:nvCxnSpPr>
              <p:spPr>
                <a:xfrm>
                  <a:off x="4626000" y="3208110"/>
                  <a:ext cx="0" cy="919993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フローチャート: 和接合 80"/>
                <p:cNvSpPr/>
                <p:nvPr/>
              </p:nvSpPr>
              <p:spPr>
                <a:xfrm>
                  <a:off x="4539183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</p:grpSp>
          <p:grpSp>
            <p:nvGrpSpPr>
              <p:cNvPr id="73" name="グループ化 72"/>
              <p:cNvGrpSpPr/>
              <p:nvPr/>
            </p:nvGrpSpPr>
            <p:grpSpPr>
              <a:xfrm>
                <a:off x="5626821" y="2675902"/>
                <a:ext cx="1022249" cy="1336107"/>
                <a:chOff x="5294121" y="2808000"/>
                <a:chExt cx="1022249" cy="1336107"/>
              </a:xfrm>
            </p:grpSpPr>
            <p:sp>
              <p:nvSpPr>
                <p:cNvPr id="74" name="テキスト ボックス 73"/>
                <p:cNvSpPr txBox="1"/>
                <p:nvPr/>
              </p:nvSpPr>
              <p:spPr>
                <a:xfrm>
                  <a:off x="5294121" y="2808000"/>
                  <a:ext cx="1022249" cy="40011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txBody>
                <a:bodyPr wrap="none" lIns="72000" rIns="72000" rtlCol="0" anchor="ctr">
                  <a:noAutofit/>
                </a:bodyPr>
                <a:lstStyle/>
                <a:p>
                  <a:pPr algn="ctr"/>
                  <a:r>
                    <a:rPr lang="ja-JP" altLang="en-US" sz="700" b="1" dirty="0">
                      <a:latin typeface="+mn-ea"/>
                    </a:rPr>
                    <a:t>アプリケーション</a:t>
                  </a:r>
                  <a:br>
                    <a:rPr lang="en-US" altLang="ja-JP" sz="700" b="1" dirty="0">
                      <a:latin typeface="+mn-ea"/>
                    </a:rPr>
                  </a:br>
                  <a:r>
                    <a:rPr lang="en-US" altLang="ja-JP" sz="600" b="1" dirty="0">
                      <a:latin typeface="+mn-ea"/>
                    </a:rPr>
                    <a:t>C</a:t>
                  </a:r>
                  <a:endParaRPr kumimoji="1" lang="ja-JP" altLang="en-US" sz="600" b="1" dirty="0">
                    <a:latin typeface="+mn-ea"/>
                  </a:endParaRPr>
                </a:p>
              </p:txBody>
            </p:sp>
            <p:cxnSp>
              <p:nvCxnSpPr>
                <p:cNvPr id="75" name="直線コネクタ 74"/>
                <p:cNvCxnSpPr>
                  <a:stCxn id="74" idx="2"/>
                </p:cNvCxnSpPr>
                <p:nvPr/>
              </p:nvCxnSpPr>
              <p:spPr>
                <a:xfrm>
                  <a:off x="5805246" y="3208110"/>
                  <a:ext cx="0" cy="93599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5718980" y="3604108"/>
                  <a:ext cx="180207" cy="1080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</p:grpSp>
        </p:grpSp>
        <p:sp>
          <p:nvSpPr>
            <p:cNvPr id="40" name="下矢印 39"/>
            <p:cNvSpPr/>
            <p:nvPr/>
          </p:nvSpPr>
          <p:spPr>
            <a:xfrm rot="10800000">
              <a:off x="4423357" y="2685182"/>
              <a:ext cx="347923" cy="725694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997678" y="3235987"/>
              <a:ext cx="1550031" cy="173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2" name="下矢印 41"/>
            <p:cNvSpPr/>
            <p:nvPr/>
          </p:nvSpPr>
          <p:spPr>
            <a:xfrm>
              <a:off x="3282865" y="4398931"/>
              <a:ext cx="347923" cy="72569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3" name="正方形/長方形 42"/>
            <p:cNvSpPr/>
            <p:nvPr/>
          </p:nvSpPr>
          <p:spPr>
            <a:xfrm rot="10800000">
              <a:off x="3447591" y="4400378"/>
              <a:ext cx="2593970" cy="17853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4" name="上下矢印 43"/>
            <p:cNvSpPr/>
            <p:nvPr/>
          </p:nvSpPr>
          <p:spPr>
            <a:xfrm>
              <a:off x="5920121" y="2675387"/>
              <a:ext cx="324455" cy="2449238"/>
            </a:xfrm>
            <a:prstGeom prst="up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6" name="上下矢印 45"/>
            <p:cNvSpPr/>
            <p:nvPr/>
          </p:nvSpPr>
          <p:spPr>
            <a:xfrm>
              <a:off x="2854987" y="2679238"/>
              <a:ext cx="324455" cy="2449238"/>
            </a:xfrm>
            <a:prstGeom prst="up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246703" y="2987781"/>
              <a:ext cx="1353694" cy="27324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rIns="72000" rtlCol="0" anchor="ctr">
              <a:spAutoFit/>
            </a:bodyPr>
            <a:lstStyle/>
            <a:p>
              <a:pPr algn="ctr"/>
              <a:r>
                <a:rPr lang="ja-JP" altLang="en-US" sz="600" b="1" dirty="0">
                  <a:latin typeface="+mn-ea"/>
                </a:rPr>
                <a:t>連携・</a:t>
              </a:r>
              <a:r>
                <a:rPr kumimoji="1" lang="ja-JP" altLang="en-US" sz="600" b="1" dirty="0">
                  <a:latin typeface="+mn-ea"/>
                </a:rPr>
                <a:t>データの利活用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090644" y="4541728"/>
              <a:ext cx="1353694" cy="27324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72000" rIns="72000" rtlCol="0" anchor="ctr">
              <a:spAutoFit/>
            </a:bodyPr>
            <a:lstStyle/>
            <a:p>
              <a:pPr algn="ctr"/>
              <a:r>
                <a:rPr lang="ja-JP" altLang="en-US" sz="600" b="1" dirty="0">
                  <a:latin typeface="+mn-ea"/>
                </a:rPr>
                <a:t>連携・</a:t>
              </a:r>
              <a:r>
                <a:rPr kumimoji="1" lang="ja-JP" altLang="en-US" sz="600" b="1" dirty="0">
                  <a:latin typeface="+mn-ea"/>
                </a:rPr>
                <a:t>データの利活用</a:t>
              </a:r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2566228" y="3451974"/>
              <a:ext cx="4292743" cy="901358"/>
              <a:chOff x="2879998" y="3707996"/>
              <a:chExt cx="3456003" cy="1080004"/>
            </a:xfrm>
          </p:grpSpPr>
          <p:grpSp>
            <p:nvGrpSpPr>
              <p:cNvPr id="63" name="グループ化 62"/>
              <p:cNvGrpSpPr/>
              <p:nvPr/>
            </p:nvGrpSpPr>
            <p:grpSpPr>
              <a:xfrm>
                <a:off x="2879998" y="3707996"/>
                <a:ext cx="3456003" cy="1080004"/>
                <a:chOff x="2879998" y="2159996"/>
                <a:chExt cx="3456003" cy="1080004"/>
              </a:xfrm>
            </p:grpSpPr>
            <p:grpSp>
              <p:nvGrpSpPr>
                <p:cNvPr id="65" name="グループ化 64"/>
                <p:cNvGrpSpPr/>
                <p:nvPr/>
              </p:nvGrpSpPr>
              <p:grpSpPr>
                <a:xfrm>
                  <a:off x="2879999" y="2160000"/>
                  <a:ext cx="3456000" cy="1080000"/>
                  <a:chOff x="2880000" y="2160000"/>
                  <a:chExt cx="4275218" cy="1080000"/>
                </a:xfrm>
              </p:grpSpPr>
              <p:sp>
                <p:nvSpPr>
                  <p:cNvPr id="69" name="台形 68"/>
                  <p:cNvSpPr/>
                  <p:nvPr/>
                </p:nvSpPr>
                <p:spPr>
                  <a:xfrm flipH="1" flipV="1">
                    <a:off x="2880000" y="2160000"/>
                    <a:ext cx="4275218" cy="290769"/>
                  </a:xfrm>
                  <a:prstGeom prst="trapezoid">
                    <a:avLst>
                      <a:gd name="adj" fmla="val 93931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00" dirty="0"/>
                  </a:p>
                </p:txBody>
              </p:sp>
              <p:sp>
                <p:nvSpPr>
                  <p:cNvPr id="70" name="台形 69"/>
                  <p:cNvSpPr/>
                  <p:nvPr/>
                </p:nvSpPr>
                <p:spPr>
                  <a:xfrm rot="5400000">
                    <a:off x="2495869" y="2544132"/>
                    <a:ext cx="1080000" cy="311735"/>
                  </a:xfrm>
                  <a:prstGeom prst="trapezoid">
                    <a:avLst>
                      <a:gd name="adj" fmla="val 95053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00"/>
                  </a:p>
                </p:txBody>
              </p:sp>
            </p:grpSp>
            <p:grpSp>
              <p:nvGrpSpPr>
                <p:cNvPr id="66" name="グループ化 65"/>
                <p:cNvGrpSpPr/>
                <p:nvPr/>
              </p:nvGrpSpPr>
              <p:grpSpPr>
                <a:xfrm rot="10800000">
                  <a:off x="2879998" y="2159996"/>
                  <a:ext cx="3456003" cy="1080002"/>
                  <a:chOff x="2879997" y="2160000"/>
                  <a:chExt cx="4275221" cy="1080002"/>
                </a:xfrm>
              </p:grpSpPr>
              <p:sp>
                <p:nvSpPr>
                  <p:cNvPr id="67" name="台形 66"/>
                  <p:cNvSpPr/>
                  <p:nvPr/>
                </p:nvSpPr>
                <p:spPr>
                  <a:xfrm flipH="1" flipV="1">
                    <a:off x="2880000" y="2160000"/>
                    <a:ext cx="4275218" cy="290769"/>
                  </a:xfrm>
                  <a:prstGeom prst="trapezoid">
                    <a:avLst>
                      <a:gd name="adj" fmla="val 93931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8" name="台形 67"/>
                  <p:cNvSpPr/>
                  <p:nvPr/>
                </p:nvSpPr>
                <p:spPr>
                  <a:xfrm rot="5400000">
                    <a:off x="2495865" y="2544134"/>
                    <a:ext cx="1080000" cy="311735"/>
                  </a:xfrm>
                  <a:prstGeom prst="trapezoid">
                    <a:avLst>
                      <a:gd name="adj" fmla="val 87086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00"/>
                  </a:p>
                </p:txBody>
              </p:sp>
            </p:grpSp>
          </p:grpSp>
          <p:sp>
            <p:nvSpPr>
              <p:cNvPr id="64" name="テキスト ボックス 63"/>
              <p:cNvSpPr txBox="1"/>
              <p:nvPr/>
            </p:nvSpPr>
            <p:spPr>
              <a:xfrm>
                <a:off x="3091006" y="3998766"/>
                <a:ext cx="3012165" cy="4984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lIns="72000" rIns="72000" rtlCol="0" anchor="ctr">
                <a:noAutofit/>
              </a:bodyPr>
              <a:lstStyle/>
              <a:p>
                <a:pPr algn="ctr"/>
                <a:r>
                  <a:rPr kumimoji="1" lang="ja-JP" altLang="en-US" sz="1000" b="1" dirty="0">
                    <a:latin typeface="+mn-ea"/>
                  </a:rPr>
                  <a:t>水道標準プラットフォーム</a:t>
                </a:r>
                <a:endParaRPr kumimoji="1" lang="en-US" altLang="ja-JP" sz="1000" b="1" dirty="0">
                  <a:latin typeface="+mn-ea"/>
                </a:endParaRPr>
              </a:p>
            </p:txBody>
          </p:sp>
        </p:grpSp>
        <p:sp>
          <p:nvSpPr>
            <p:cNvPr id="50" name="正方形/長方形 49"/>
            <p:cNvSpPr/>
            <p:nvPr/>
          </p:nvSpPr>
          <p:spPr>
            <a:xfrm>
              <a:off x="5998859" y="3493354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5998859" y="3669936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5998859" y="3846518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998859" y="4023100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998859" y="4199683"/>
              <a:ext cx="166979" cy="10768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2933725" y="3488870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933725" y="3665452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933725" y="3842034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933725" y="4018616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933725" y="4195199"/>
              <a:ext cx="166979" cy="1076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750003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700" b="1" dirty="0">
                  <a:latin typeface="+mn-ea"/>
                </a:rPr>
                <a:t>A</a:t>
              </a:r>
              <a:r>
                <a:rPr lang="ja-JP" altLang="en-US" sz="700" b="1" dirty="0">
                  <a:latin typeface="+mn-ea"/>
                </a:rPr>
                <a:t>水道事業者</a:t>
              </a: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4294228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700" b="1" dirty="0">
                  <a:latin typeface="+mn-ea"/>
                </a:rPr>
                <a:t>B</a:t>
              </a:r>
              <a:r>
                <a:rPr lang="ja-JP" altLang="en-US" sz="700" b="1" dirty="0">
                  <a:latin typeface="+mn-ea"/>
                </a:rPr>
                <a:t>水道事業者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5806174" y="5103829"/>
              <a:ext cx="1022249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none" lIns="72000" rIns="72000" rtlCol="0" anchor="ctr">
              <a:noAutofit/>
            </a:bodyPr>
            <a:lstStyle/>
            <a:p>
              <a:pPr algn="ctr"/>
              <a:r>
                <a:rPr lang="en-US" altLang="ja-JP" sz="700" b="1" dirty="0">
                  <a:latin typeface="+mn-ea"/>
                </a:rPr>
                <a:t>C</a:t>
              </a:r>
              <a:r>
                <a:rPr lang="ja-JP" altLang="en-US" sz="700" b="1" dirty="0">
                  <a:latin typeface="+mn-ea"/>
                </a:rPr>
                <a:t>水道事業者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109489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テーマ">
  <a:themeElements>
    <a:clrScheme name="Co-color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Co-font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ーポイント統一様式_A4横標準v17.pptx" id="{F0F9EB48-4B3A-42BD-907A-8B1AD5082EB9}" vid="{55FF7287-9BBA-43EC-971E-C85BFACE1BC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1081</Words>
  <PresentationFormat>A4 210 x 297 mm</PresentationFormat>
  <Paragraphs>108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メイリオ</vt:lpstr>
      <vt:lpstr>メイリオ</vt:lpstr>
      <vt:lpstr>游ゴシック</vt:lpstr>
      <vt:lpstr>Arial</vt:lpstr>
      <vt:lpstr>Calibri</vt:lpstr>
      <vt:lpstr>Segoe UI</vt:lpstr>
      <vt:lpstr>Wingdings</vt:lpstr>
      <vt:lpstr>5_Office テーマ</vt:lpstr>
      <vt:lpstr>水道情報活用システム導入支援事業（●●市水道局）</vt:lpstr>
      <vt:lpstr>PowerPoint プレゼンテーション</vt:lpstr>
      <vt:lpstr>水道情報活用システム導入支援事業（●●市水道局）</vt:lpstr>
      <vt:lpstr>水道情報活用システム導入支援事業（●●市水道局）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220405_IoTポンチ絵集</vt:lpwstr>
  </property>
  <property fmtid="{D5CDD505-2E9C-101B-9397-08002B2CF9AE}" pid="3" name="SlideDescription">
    <vt:lpwstr>IoT活用推進モデル事業（東京都水道局）</vt:lpwstr>
  </property>
</Properties>
</file>