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0" r:id="rId2"/>
    <p:sldId id="263" r:id="rId3"/>
    <p:sldId id="262" r:id="rId4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67"/>
    <p:restoredTop sz="94660"/>
  </p:normalViewPr>
  <p:slideViewPr>
    <p:cSldViewPr>
      <p:cViewPr varScale="1">
        <p:scale>
          <a:sx n="65" d="100"/>
          <a:sy n="65" d="100"/>
        </p:scale>
        <p:origin x="1194" y="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413" cy="495300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200"/>
            </a:lvl1pPr>
          </a:lstStyle>
          <a:p>
            <a:fld id="{E34A91B7-06D4-4E49-8C73-6214C7A67EA4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3" rIns="91425" bIns="45713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1" y="4748213"/>
            <a:ext cx="5389563" cy="3884612"/>
          </a:xfrm>
          <a:prstGeom prst="rect">
            <a:avLst/>
          </a:prstGeom>
        </p:spPr>
        <p:txBody>
          <a:bodyPr vert="horz" lIns="91425" tIns="45713" rIns="91425" bIns="4571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014"/>
            <a:ext cx="2919413" cy="495300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D3B80F1B-5D94-4B54-BF96-4F7A916EF9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049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8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119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120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B80F1B-5D94-4B54-BF96-4F7A916EF995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450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7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148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149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B80F1B-5D94-4B54-BF96-4F7A916EF995}" type="slidenum">
              <a:rPr lang="ja-JP" altLang="en-US" smtClean="0">
                <a:solidFill>
                  <a:prstClr val="black"/>
                </a:solidFill>
              </a:rPr>
              <a:pPr/>
              <a:t>2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0606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13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13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B80F1B-5D94-4B54-BF96-4F7A916EF995}" type="slidenum">
              <a:rPr lang="ja-JP" altLang="en-US" smtClean="0">
                <a:solidFill>
                  <a:prstClr val="black"/>
                </a:solidFill>
              </a:rPr>
              <a:pPr/>
              <a:t>3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894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103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103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89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0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1091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95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109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3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1040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44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4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104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50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1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2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1053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57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58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9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60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61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1062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66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1067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1071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75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76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77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1078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82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1083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84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661A-7B19-46CA-941E-B314278E6D60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1085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26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27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4661A-7B19-46CA-941E-B314278E6D60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1028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94404-18A1-4919-9781-208C73A490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正方形/長方形 16"/>
          <p:cNvSpPr/>
          <p:nvPr/>
        </p:nvSpPr>
        <p:spPr>
          <a:xfrm>
            <a:off x="344488" y="3645024"/>
            <a:ext cx="4189018" cy="29178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108" name="テキスト ボックス 21"/>
          <p:cNvSpPr txBox="1"/>
          <p:nvPr/>
        </p:nvSpPr>
        <p:spPr>
          <a:xfrm>
            <a:off x="128465" y="1328786"/>
            <a:ext cx="4405042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prstClr val="black"/>
                </a:solidFill>
              </a:rPr>
              <a:t>【</a:t>
            </a:r>
            <a:r>
              <a:rPr lang="ja-JP" altLang="en-US" sz="1400" dirty="0" smtClean="0">
                <a:solidFill>
                  <a:prstClr val="black"/>
                </a:solidFill>
              </a:rPr>
              <a:t>事業概要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</a:p>
          <a:p>
            <a:r>
              <a:rPr lang="ja-JP" altLang="en-US" sz="1400" dirty="0" smtClean="0">
                <a:solidFill>
                  <a:prstClr val="black"/>
                </a:solidFill>
              </a:rPr>
              <a:t>総事業費：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</a:rPr>
              <a:t>事業期間：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endParaRPr lang="en-US" altLang="ja-JP" sz="1200" dirty="0" smtClean="0">
              <a:solidFill>
                <a:prstClr val="black"/>
              </a:solidFill>
            </a:endParaRPr>
          </a:p>
          <a:p>
            <a:r>
              <a:rPr lang="en-US" altLang="ja-JP" sz="1400" dirty="0" smtClean="0">
                <a:solidFill>
                  <a:prstClr val="black"/>
                </a:solidFill>
              </a:rPr>
              <a:t>【</a:t>
            </a:r>
            <a:r>
              <a:rPr lang="ja-JP" altLang="en-US" sz="1400" dirty="0" smtClean="0">
                <a:solidFill>
                  <a:prstClr val="black"/>
                </a:solidFill>
              </a:rPr>
              <a:t>令和２年度補助</a:t>
            </a:r>
            <a:r>
              <a:rPr lang="ja-JP" altLang="en-US" sz="1400" dirty="0">
                <a:solidFill>
                  <a:prstClr val="black"/>
                </a:solidFill>
              </a:rPr>
              <a:t>要望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  <a:endParaRPr lang="en-US" altLang="ja-JP" sz="1400" dirty="0">
              <a:solidFill>
                <a:prstClr val="black"/>
              </a:solidFill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</a:rPr>
              <a:t>補助金額：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</a:rPr>
              <a:t>補助内容：</a:t>
            </a:r>
            <a:endParaRPr lang="en-US" altLang="ja-JP" sz="1400" dirty="0" smtClean="0">
              <a:solidFill>
                <a:prstClr val="black"/>
              </a:solidFill>
            </a:endParaRPr>
          </a:p>
        </p:txBody>
      </p:sp>
      <p:sp>
        <p:nvSpPr>
          <p:cNvPr id="1109" name="正方形/長方形 20"/>
          <p:cNvSpPr/>
          <p:nvPr/>
        </p:nvSpPr>
        <p:spPr>
          <a:xfrm>
            <a:off x="56456" y="35116"/>
            <a:ext cx="9777536" cy="369548"/>
          </a:xfrm>
          <a:prstGeom prst="rect">
            <a:avLst/>
          </a:prstGeom>
          <a:solidFill>
            <a:schemeClr val="bg1">
              <a:lumMod val="7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solidFill>
                  <a:prstClr val="black"/>
                </a:solidFill>
                <a:latin typeface="+mj-ea"/>
                <a:ea typeface="+mj-ea"/>
              </a:rPr>
              <a:t>○○空港　補助対象事業名</a:t>
            </a:r>
            <a:endParaRPr lang="ja-JP" altLang="en-US" sz="1600" b="1" dirty="0">
              <a:solidFill>
                <a:prstClr val="black"/>
              </a:solidFill>
              <a:latin typeface="+mj-ea"/>
              <a:ea typeface="+mj-ea"/>
            </a:endParaRPr>
          </a:p>
        </p:txBody>
      </p:sp>
      <p:sp>
        <p:nvSpPr>
          <p:cNvPr id="1110" name="テキスト ボックス 24"/>
          <p:cNvSpPr txBox="1"/>
          <p:nvPr/>
        </p:nvSpPr>
        <p:spPr>
          <a:xfrm>
            <a:off x="128464" y="497393"/>
            <a:ext cx="9649072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prstClr val="black"/>
                </a:solidFill>
              </a:rPr>
              <a:t>【</a:t>
            </a:r>
            <a:r>
              <a:rPr lang="ja-JP" altLang="en-US" sz="1400" dirty="0" smtClean="0">
                <a:solidFill>
                  <a:prstClr val="black"/>
                </a:solidFill>
              </a:rPr>
              <a:t>事業の概要と目的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</a:p>
          <a:p>
            <a:pPr marL="285750" indent="-193675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solidFill>
                  <a:prstClr val="black"/>
                </a:solidFill>
              </a:rPr>
              <a:t>・・・・・・・・・・・・・・・・</a:t>
            </a:r>
            <a:endParaRPr lang="en-US" altLang="ja-JP" sz="1400" dirty="0" smtClean="0">
              <a:solidFill>
                <a:prstClr val="black"/>
              </a:solidFill>
            </a:endParaRPr>
          </a:p>
          <a:p>
            <a:pPr marL="285750" indent="-193675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solidFill>
                  <a:prstClr val="black"/>
                </a:solidFill>
              </a:rPr>
              <a:t>・・・・・・・・・・・・・・・・</a:t>
            </a:r>
            <a:endParaRPr lang="en-US" altLang="ja-JP" sz="1400" dirty="0" smtClean="0">
              <a:solidFill>
                <a:prstClr val="black"/>
              </a:solidFill>
            </a:endParaRPr>
          </a:p>
        </p:txBody>
      </p:sp>
      <p:sp>
        <p:nvSpPr>
          <p:cNvPr id="1111" name="テキスト ボックス 27"/>
          <p:cNvSpPr txBox="1"/>
          <p:nvPr/>
        </p:nvSpPr>
        <p:spPr>
          <a:xfrm>
            <a:off x="138425" y="3250960"/>
            <a:ext cx="3590439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prstClr val="black"/>
                </a:solidFill>
              </a:rPr>
              <a:t>【</a:t>
            </a:r>
            <a:r>
              <a:rPr lang="ja-JP" altLang="en-US" sz="1400" dirty="0" smtClean="0">
                <a:solidFill>
                  <a:prstClr val="black"/>
                </a:solidFill>
              </a:rPr>
              <a:t>位置図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</a:p>
        </p:txBody>
      </p:sp>
      <p:sp>
        <p:nvSpPr>
          <p:cNvPr id="1112" name="テキスト ボックス 28"/>
          <p:cNvSpPr txBox="1"/>
          <p:nvPr/>
        </p:nvSpPr>
        <p:spPr>
          <a:xfrm>
            <a:off x="4808985" y="1346088"/>
            <a:ext cx="432048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prstClr val="black"/>
                </a:solidFill>
              </a:rPr>
              <a:t>【</a:t>
            </a:r>
            <a:r>
              <a:rPr lang="ja-JP" altLang="en-US" sz="1400" dirty="0" smtClean="0">
                <a:solidFill>
                  <a:prstClr val="black"/>
                </a:solidFill>
              </a:rPr>
              <a:t>事業</a:t>
            </a:r>
            <a:r>
              <a:rPr lang="ja-JP" altLang="en-US" sz="1400" dirty="0">
                <a:solidFill>
                  <a:prstClr val="black"/>
                </a:solidFill>
              </a:rPr>
              <a:t>工程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</a:p>
        </p:txBody>
      </p:sp>
      <p:sp>
        <p:nvSpPr>
          <p:cNvPr id="1113" name="テキスト ボックス 29"/>
          <p:cNvSpPr txBox="1"/>
          <p:nvPr/>
        </p:nvSpPr>
        <p:spPr>
          <a:xfrm>
            <a:off x="4808985" y="3250960"/>
            <a:ext cx="3590439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prstClr val="black"/>
                </a:solidFill>
              </a:rPr>
              <a:t>【</a:t>
            </a:r>
            <a:r>
              <a:rPr lang="ja-JP" altLang="en-US" sz="1400" dirty="0" smtClean="0">
                <a:solidFill>
                  <a:prstClr val="black"/>
                </a:solidFill>
              </a:rPr>
              <a:t>整備計画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</a:p>
        </p:txBody>
      </p:sp>
      <p:sp>
        <p:nvSpPr>
          <p:cNvPr id="1114" name="正方形/長方形 31"/>
          <p:cNvSpPr/>
          <p:nvPr/>
        </p:nvSpPr>
        <p:spPr>
          <a:xfrm>
            <a:off x="5169024" y="3645024"/>
            <a:ext cx="4392489" cy="29178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115" name="テキスト ボックス 33"/>
          <p:cNvSpPr txBox="1"/>
          <p:nvPr/>
        </p:nvSpPr>
        <p:spPr>
          <a:xfrm>
            <a:off x="8609856" y="81544"/>
            <a:ext cx="1296144" cy="31864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 smtClean="0">
                <a:solidFill>
                  <a:prstClr val="black"/>
                </a:solidFill>
              </a:rPr>
              <a:t>【</a:t>
            </a:r>
            <a:r>
              <a:rPr lang="ja-JP" altLang="en-US" sz="1400" dirty="0" smtClean="0">
                <a:solidFill>
                  <a:prstClr val="black"/>
                </a:solidFill>
              </a:rPr>
              <a:t>別紙－３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</a:p>
        </p:txBody>
      </p:sp>
      <p:sp>
        <p:nvSpPr>
          <p:cNvPr id="1116" name="正方形/長方形 11"/>
          <p:cNvSpPr/>
          <p:nvPr/>
        </p:nvSpPr>
        <p:spPr>
          <a:xfrm>
            <a:off x="6418388" y="5279045"/>
            <a:ext cx="3359148" cy="1370094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2000" b="1" dirty="0" smtClean="0">
                <a:solidFill>
                  <a:srgbClr val="FF0000"/>
                </a:solidFill>
                <a:latin typeface="+mn-ea"/>
              </a:rPr>
              <a:t>【</a:t>
            </a:r>
            <a:r>
              <a:rPr kumimoji="1" lang="ja-JP" altLang="en-US" sz="2000" b="1" dirty="0" smtClean="0">
                <a:solidFill>
                  <a:srgbClr val="FF0000"/>
                </a:solidFill>
                <a:latin typeface="+mn-ea"/>
              </a:rPr>
              <a:t>注意</a:t>
            </a:r>
            <a:r>
              <a:rPr kumimoji="1" lang="en-US" altLang="ja-JP" sz="2000" b="1" dirty="0" smtClean="0">
                <a:solidFill>
                  <a:srgbClr val="FF0000"/>
                </a:solidFill>
                <a:latin typeface="+mn-ea"/>
              </a:rPr>
              <a:t>】</a:t>
            </a:r>
            <a:endParaRPr kumimoji="1" lang="en-US" altLang="ja-JP" sz="2000" b="1" dirty="0" smtClean="0">
              <a:solidFill>
                <a:schemeClr val="tx1"/>
              </a:solidFill>
              <a:latin typeface="+mn-ea"/>
            </a:endParaRPr>
          </a:p>
          <a:p>
            <a:r>
              <a:rPr kumimoji="1" lang="en-US" altLang="ja-JP" sz="2000" b="1" dirty="0" smtClean="0">
                <a:solidFill>
                  <a:schemeClr val="tx1"/>
                </a:solidFill>
                <a:latin typeface="+mn-ea"/>
              </a:rPr>
              <a:t>PowerPoint2016</a:t>
            </a:r>
            <a:r>
              <a:rPr kumimoji="1" lang="ja-JP" altLang="en-US" sz="2000" b="1" dirty="0" smtClean="0">
                <a:solidFill>
                  <a:schemeClr val="tx1"/>
                </a:solidFill>
                <a:latin typeface="+mn-ea"/>
              </a:rPr>
              <a:t>形式以下、</a:t>
            </a:r>
            <a:endParaRPr kumimoji="1" lang="en-US" altLang="ja-JP" sz="2000" b="1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2000" b="1" dirty="0">
                <a:solidFill>
                  <a:schemeClr val="tx1"/>
                </a:solidFill>
                <a:latin typeface="+mn-ea"/>
              </a:rPr>
              <a:t>フォント</a:t>
            </a:r>
            <a:r>
              <a:rPr lang="ja-JP" altLang="en-US" sz="2000" b="1" dirty="0" smtClean="0">
                <a:solidFill>
                  <a:schemeClr val="tx1"/>
                </a:solidFill>
                <a:latin typeface="+mn-ea"/>
              </a:rPr>
              <a:t>は</a:t>
            </a:r>
            <a:r>
              <a:rPr lang="en-US" altLang="ja-JP" sz="2000" b="1" dirty="0" smtClean="0">
                <a:solidFill>
                  <a:schemeClr val="tx1"/>
                </a:solidFill>
                <a:latin typeface="+mn-ea"/>
              </a:rPr>
              <a:t>MSP</a:t>
            </a:r>
            <a:r>
              <a:rPr lang="ja-JP" altLang="en-US" sz="2000" b="1" dirty="0">
                <a:solidFill>
                  <a:schemeClr val="tx1"/>
                </a:solidFill>
                <a:latin typeface="+mn-ea"/>
              </a:rPr>
              <a:t>ゴシック</a:t>
            </a:r>
            <a:r>
              <a:rPr lang="en-US" altLang="ja-JP" sz="2000" b="1" dirty="0" smtClean="0">
                <a:solidFill>
                  <a:schemeClr val="tx1"/>
                </a:solidFill>
                <a:latin typeface="+mn-ea"/>
              </a:rPr>
              <a:t>14pt</a:t>
            </a:r>
            <a:r>
              <a:rPr kumimoji="1" lang="ja-JP" altLang="en-US" sz="2000" b="1" dirty="0" smtClean="0">
                <a:solidFill>
                  <a:schemeClr val="tx1"/>
                </a:solidFill>
                <a:latin typeface="+mn-ea"/>
              </a:rPr>
              <a:t>で作成してください。</a:t>
            </a:r>
            <a:endParaRPr kumimoji="1" lang="en-US" altLang="ja-JP" sz="2000" b="1" dirty="0" smtClean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16506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" name="正方形/長方形 20"/>
          <p:cNvSpPr/>
          <p:nvPr/>
        </p:nvSpPr>
        <p:spPr>
          <a:xfrm>
            <a:off x="70408" y="35116"/>
            <a:ext cx="9777535" cy="369548"/>
          </a:xfrm>
          <a:prstGeom prst="rect">
            <a:avLst/>
          </a:prstGeom>
          <a:solidFill>
            <a:schemeClr val="bg1">
              <a:lumMod val="7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prstClr val="black"/>
                </a:solidFill>
                <a:latin typeface="+mj-ea"/>
              </a:rPr>
              <a:t>○○空港　補助対象事業名</a:t>
            </a:r>
          </a:p>
        </p:txBody>
      </p:sp>
      <p:sp>
        <p:nvSpPr>
          <p:cNvPr id="1137" name="テキスト ボックス 24"/>
          <p:cNvSpPr txBox="1"/>
          <p:nvPr/>
        </p:nvSpPr>
        <p:spPr>
          <a:xfrm>
            <a:off x="128464" y="497393"/>
            <a:ext cx="9649072" cy="7377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solidFill>
                  <a:prstClr val="black"/>
                </a:solidFill>
              </a:rPr>
              <a:t>【感染症リスクに関する施設面の</a:t>
            </a:r>
            <a:r>
              <a:rPr lang="ja-JP" altLang="en-US" sz="1400" dirty="0">
                <a:solidFill>
                  <a:prstClr val="black"/>
                </a:solidFill>
              </a:rPr>
              <a:t>課題と解決策、事業実施による効果等</a:t>
            </a:r>
            <a:r>
              <a:rPr lang="en-US" altLang="ja-JP" sz="1400" dirty="0">
                <a:solidFill>
                  <a:prstClr val="black"/>
                </a:solidFill>
              </a:rPr>
              <a:t>】</a:t>
            </a:r>
          </a:p>
          <a:p>
            <a:pPr marL="285750" indent="-193675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solidFill>
                  <a:prstClr val="black"/>
                </a:solidFill>
              </a:rPr>
              <a:t>・</a:t>
            </a:r>
            <a:r>
              <a:rPr lang="ja-JP" altLang="en-US" sz="1400" dirty="0">
                <a:solidFill>
                  <a:prstClr val="black"/>
                </a:solidFill>
              </a:rPr>
              <a:t>・・・・・・・・・・・・・・・</a:t>
            </a:r>
            <a:endParaRPr lang="en-US" altLang="ja-JP" sz="1400" dirty="0">
              <a:solidFill>
                <a:prstClr val="black"/>
              </a:solidFill>
            </a:endParaRPr>
          </a:p>
          <a:p>
            <a:pPr marL="285750" indent="-193675">
              <a:buFont typeface="Arial" panose="020B0604020202020204" pitchFamily="34" charset="0"/>
              <a:buChar char="•"/>
            </a:pPr>
            <a:r>
              <a:rPr lang="ja-JP" altLang="en-US" sz="1400" dirty="0">
                <a:solidFill>
                  <a:prstClr val="black"/>
                </a:solidFill>
              </a:rPr>
              <a:t>・・・・・・・・・・・・・・・・</a:t>
            </a:r>
            <a:endParaRPr lang="en-US" altLang="ja-JP" sz="1400" dirty="0">
              <a:solidFill>
                <a:prstClr val="black"/>
              </a:solidFill>
            </a:endParaRPr>
          </a:p>
        </p:txBody>
      </p:sp>
      <p:sp>
        <p:nvSpPr>
          <p:cNvPr id="1138" name="テキスト ボックス 28"/>
          <p:cNvSpPr txBox="1"/>
          <p:nvPr/>
        </p:nvSpPr>
        <p:spPr>
          <a:xfrm>
            <a:off x="128464" y="1328787"/>
            <a:ext cx="5760640" cy="30688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prstClr val="black"/>
                </a:solidFill>
              </a:rPr>
              <a:t>【感染症リスクに関する</a:t>
            </a:r>
            <a:r>
              <a:rPr lang="ja-JP" altLang="en-US" sz="1400" dirty="0" smtClean="0">
                <a:solidFill>
                  <a:prstClr val="black"/>
                </a:solidFill>
              </a:rPr>
              <a:t>施設面の課題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</a:p>
        </p:txBody>
      </p:sp>
      <p:sp>
        <p:nvSpPr>
          <p:cNvPr id="1139" name="テキスト ボックス 5"/>
          <p:cNvSpPr txBox="1"/>
          <p:nvPr/>
        </p:nvSpPr>
        <p:spPr>
          <a:xfrm>
            <a:off x="128464" y="3212976"/>
            <a:ext cx="5184576" cy="30688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prstClr val="black"/>
                </a:solidFill>
              </a:rPr>
              <a:t>【上記</a:t>
            </a:r>
            <a:r>
              <a:rPr lang="ja-JP" altLang="en-US" sz="1400" dirty="0" smtClean="0">
                <a:solidFill>
                  <a:prstClr val="black"/>
                </a:solidFill>
              </a:rPr>
              <a:t>課題についての解決策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</a:p>
        </p:txBody>
      </p:sp>
      <p:sp>
        <p:nvSpPr>
          <p:cNvPr id="1140" name="テキスト ボックス 6"/>
          <p:cNvSpPr txBox="1"/>
          <p:nvPr/>
        </p:nvSpPr>
        <p:spPr>
          <a:xfrm>
            <a:off x="200472" y="3553271"/>
            <a:ext cx="568863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prstClr val="black"/>
                </a:solidFill>
              </a:rPr>
              <a:t>補助事業の活用以外にも、ソフト対策等を実施していれば、記載する。</a:t>
            </a:r>
            <a:endParaRPr lang="en-US" altLang="ja-JP" sz="1400" dirty="0" smtClean="0">
              <a:solidFill>
                <a:prstClr val="black"/>
              </a:solidFill>
            </a:endParaRPr>
          </a:p>
        </p:txBody>
      </p:sp>
      <p:sp>
        <p:nvSpPr>
          <p:cNvPr id="1141" name="テキスト ボックス 7"/>
          <p:cNvSpPr txBox="1"/>
          <p:nvPr/>
        </p:nvSpPr>
        <p:spPr>
          <a:xfrm>
            <a:off x="128464" y="4964648"/>
            <a:ext cx="964907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prstClr val="black"/>
                </a:solidFill>
              </a:rPr>
              <a:t>【</a:t>
            </a:r>
            <a:r>
              <a:rPr lang="ja-JP" altLang="en-US" sz="1400" dirty="0" smtClean="0">
                <a:solidFill>
                  <a:prstClr val="black"/>
                </a:solidFill>
              </a:rPr>
              <a:t>事業</a:t>
            </a:r>
            <a:r>
              <a:rPr lang="ja-JP" altLang="en-US" sz="1400" dirty="0">
                <a:solidFill>
                  <a:prstClr val="black"/>
                </a:solidFill>
              </a:rPr>
              <a:t>実施による効果と</a:t>
            </a:r>
            <a:r>
              <a:rPr lang="ja-JP" altLang="en-US" sz="1400" dirty="0" smtClean="0">
                <a:solidFill>
                  <a:prstClr val="black"/>
                </a:solidFill>
              </a:rPr>
              <a:t>効率性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</a:p>
        </p:txBody>
      </p:sp>
      <p:sp>
        <p:nvSpPr>
          <p:cNvPr id="1142" name="テキスト ボックス 8"/>
          <p:cNvSpPr txBox="1"/>
          <p:nvPr/>
        </p:nvSpPr>
        <p:spPr>
          <a:xfrm>
            <a:off x="200919" y="5279007"/>
            <a:ext cx="5832062" cy="30688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prstClr val="black"/>
                </a:solidFill>
              </a:rPr>
              <a:t>〇〇をすることにより、感染症リスクの最小化が図られる。　等</a:t>
            </a:r>
            <a:endParaRPr lang="en-US" altLang="ja-JP" sz="1400" dirty="0" smtClean="0">
              <a:solidFill>
                <a:prstClr val="black"/>
              </a:solidFill>
            </a:endParaRPr>
          </a:p>
        </p:txBody>
      </p:sp>
      <p:sp>
        <p:nvSpPr>
          <p:cNvPr id="1143" name="テキスト ボックス 9"/>
          <p:cNvSpPr txBox="1"/>
          <p:nvPr/>
        </p:nvSpPr>
        <p:spPr>
          <a:xfrm>
            <a:off x="200472" y="1653064"/>
            <a:ext cx="5328592" cy="52232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prstClr val="black"/>
                </a:solidFill>
              </a:rPr>
              <a:t>施設面の問題点を、</a:t>
            </a:r>
            <a:r>
              <a:rPr lang="ja-JP" altLang="en-US" sz="1400" dirty="0" smtClean="0">
                <a:solidFill>
                  <a:prstClr val="black"/>
                </a:solidFill>
              </a:rPr>
              <a:t>具体的（</a:t>
            </a:r>
            <a:r>
              <a:rPr lang="ja-JP" altLang="en-US" sz="1400" dirty="0">
                <a:solidFill>
                  <a:prstClr val="black"/>
                </a:solidFill>
              </a:rPr>
              <a:t>出来るだけ</a:t>
            </a:r>
            <a:r>
              <a:rPr lang="ja-JP" altLang="en-US" sz="1400" dirty="0" smtClean="0">
                <a:solidFill>
                  <a:prstClr val="black"/>
                </a:solidFill>
              </a:rPr>
              <a:t>定量的）に記載</a:t>
            </a:r>
            <a:r>
              <a:rPr lang="ja-JP" altLang="en-US" sz="1400" dirty="0">
                <a:solidFill>
                  <a:prstClr val="black"/>
                </a:solidFill>
              </a:rPr>
              <a:t>するとともに、航空会社等の意見があれば記載する</a:t>
            </a:r>
            <a:r>
              <a:rPr lang="ja-JP" altLang="en-US" sz="1400" dirty="0" smtClean="0">
                <a:solidFill>
                  <a:prstClr val="black"/>
                </a:solidFill>
              </a:rPr>
              <a:t>。</a:t>
            </a:r>
            <a:endParaRPr lang="ja-JP" altLang="en-US" sz="1400" dirty="0">
              <a:solidFill>
                <a:prstClr val="black"/>
              </a:solidFill>
            </a:endParaRPr>
          </a:p>
        </p:txBody>
      </p:sp>
      <p:sp>
        <p:nvSpPr>
          <p:cNvPr id="1144" name="正方形/長方形 10"/>
          <p:cNvSpPr/>
          <p:nvPr/>
        </p:nvSpPr>
        <p:spPr>
          <a:xfrm>
            <a:off x="6033120" y="1636564"/>
            <a:ext cx="3744417" cy="27848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prstClr val="white"/>
                </a:solidFill>
              </a:rPr>
              <a:t>必要に応じて、</a:t>
            </a:r>
            <a:endParaRPr lang="en-US" altLang="ja-JP" dirty="0" smtClean="0">
              <a:solidFill>
                <a:prstClr val="white"/>
              </a:solidFill>
            </a:endParaRPr>
          </a:p>
          <a:p>
            <a:pPr algn="ctr"/>
            <a:r>
              <a:rPr lang="ja-JP" altLang="en-US" dirty="0" smtClean="0">
                <a:solidFill>
                  <a:prstClr val="white"/>
                </a:solidFill>
              </a:rPr>
              <a:t>図表、写真等を掲載</a:t>
            </a:r>
            <a:endParaRPr lang="en-US" altLang="ja-JP" dirty="0" smtClean="0">
              <a:solidFill>
                <a:prstClr val="white"/>
              </a:solidFill>
            </a:endParaRPr>
          </a:p>
        </p:txBody>
      </p:sp>
      <p:sp>
        <p:nvSpPr>
          <p:cNvPr id="1145" name="正方形/長方形 12"/>
          <p:cNvSpPr/>
          <p:nvPr/>
        </p:nvSpPr>
        <p:spPr>
          <a:xfrm>
            <a:off x="6418388" y="5279045"/>
            <a:ext cx="3359148" cy="1370094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2000" b="1" dirty="0" smtClean="0">
                <a:solidFill>
                  <a:srgbClr val="FF0000"/>
                </a:solidFill>
                <a:latin typeface="+mn-ea"/>
              </a:rPr>
              <a:t>【</a:t>
            </a:r>
            <a:r>
              <a:rPr kumimoji="1" lang="ja-JP" altLang="en-US" sz="2000" b="1" dirty="0" smtClean="0">
                <a:solidFill>
                  <a:srgbClr val="FF0000"/>
                </a:solidFill>
                <a:latin typeface="+mn-ea"/>
              </a:rPr>
              <a:t>注意</a:t>
            </a:r>
            <a:r>
              <a:rPr kumimoji="1" lang="en-US" altLang="ja-JP" sz="2000" b="1" dirty="0" smtClean="0">
                <a:solidFill>
                  <a:srgbClr val="FF0000"/>
                </a:solidFill>
                <a:latin typeface="+mn-ea"/>
              </a:rPr>
              <a:t>】</a:t>
            </a:r>
            <a:endParaRPr kumimoji="1" lang="en-US" altLang="ja-JP" sz="2000" b="1" dirty="0" smtClean="0">
              <a:solidFill>
                <a:schemeClr val="tx1"/>
              </a:solidFill>
              <a:latin typeface="+mn-ea"/>
            </a:endParaRPr>
          </a:p>
          <a:p>
            <a:r>
              <a:rPr kumimoji="1" lang="en-US" altLang="ja-JP" sz="2000" b="1" dirty="0" smtClean="0">
                <a:solidFill>
                  <a:schemeClr val="tx1"/>
                </a:solidFill>
                <a:latin typeface="+mn-ea"/>
              </a:rPr>
              <a:t>PowerPoint2016</a:t>
            </a:r>
            <a:r>
              <a:rPr kumimoji="1" lang="ja-JP" altLang="en-US" sz="2000" b="1" dirty="0" smtClean="0">
                <a:solidFill>
                  <a:schemeClr val="tx1"/>
                </a:solidFill>
                <a:latin typeface="+mn-ea"/>
              </a:rPr>
              <a:t>形式以下、</a:t>
            </a:r>
            <a:endParaRPr kumimoji="1" lang="en-US" altLang="ja-JP" sz="2000" b="1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2000" b="1" dirty="0">
                <a:solidFill>
                  <a:schemeClr val="tx1"/>
                </a:solidFill>
                <a:latin typeface="+mn-ea"/>
              </a:rPr>
              <a:t>フォント</a:t>
            </a:r>
            <a:r>
              <a:rPr lang="ja-JP" altLang="en-US" sz="2000" b="1" dirty="0" smtClean="0">
                <a:solidFill>
                  <a:schemeClr val="tx1"/>
                </a:solidFill>
                <a:latin typeface="+mn-ea"/>
              </a:rPr>
              <a:t>は</a:t>
            </a:r>
            <a:r>
              <a:rPr lang="en-US" altLang="ja-JP" sz="2000" b="1" dirty="0" smtClean="0">
                <a:solidFill>
                  <a:schemeClr val="tx1"/>
                </a:solidFill>
                <a:latin typeface="+mn-ea"/>
              </a:rPr>
              <a:t>MSP</a:t>
            </a:r>
            <a:r>
              <a:rPr lang="ja-JP" altLang="en-US" sz="2000" b="1" dirty="0">
                <a:solidFill>
                  <a:schemeClr val="tx1"/>
                </a:solidFill>
                <a:latin typeface="+mn-ea"/>
              </a:rPr>
              <a:t>ゴシック</a:t>
            </a:r>
            <a:r>
              <a:rPr lang="en-US" altLang="ja-JP" sz="2000" b="1" dirty="0" smtClean="0">
                <a:solidFill>
                  <a:schemeClr val="tx1"/>
                </a:solidFill>
                <a:latin typeface="+mn-ea"/>
              </a:rPr>
              <a:t>14pt</a:t>
            </a:r>
            <a:r>
              <a:rPr kumimoji="1" lang="ja-JP" altLang="en-US" sz="2000" b="1" dirty="0" smtClean="0">
                <a:solidFill>
                  <a:schemeClr val="tx1"/>
                </a:solidFill>
                <a:latin typeface="+mn-ea"/>
              </a:rPr>
              <a:t>で作成してください。</a:t>
            </a:r>
            <a:endParaRPr kumimoji="1" lang="en-US" altLang="ja-JP" sz="2000" b="1" dirty="0" smtClean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72990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2" name="正方形/長方形 20"/>
          <p:cNvSpPr/>
          <p:nvPr/>
        </p:nvSpPr>
        <p:spPr>
          <a:xfrm>
            <a:off x="55894" y="35116"/>
            <a:ext cx="9763021" cy="369548"/>
          </a:xfrm>
          <a:prstGeom prst="rect">
            <a:avLst/>
          </a:prstGeom>
          <a:solidFill>
            <a:schemeClr val="bg1">
              <a:lumMod val="7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prstClr val="black"/>
                </a:solidFill>
                <a:latin typeface="+mj-ea"/>
              </a:rPr>
              <a:t>○○空港　補助対象事業名</a:t>
            </a:r>
          </a:p>
        </p:txBody>
      </p:sp>
      <p:sp>
        <p:nvSpPr>
          <p:cNvPr id="1123" name="テキスト ボックス 24"/>
          <p:cNvSpPr txBox="1"/>
          <p:nvPr/>
        </p:nvSpPr>
        <p:spPr>
          <a:xfrm>
            <a:off x="128464" y="497393"/>
            <a:ext cx="9649072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prstClr val="black"/>
                </a:solidFill>
              </a:rPr>
              <a:t>【</a:t>
            </a:r>
            <a:r>
              <a:rPr lang="ja-JP" altLang="en-US" sz="1400" dirty="0" smtClean="0">
                <a:solidFill>
                  <a:prstClr val="black"/>
                </a:solidFill>
              </a:rPr>
              <a:t>利用状況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</a:p>
          <a:p>
            <a:pPr marL="285750" indent="-193675">
              <a:buFont typeface="Arial" panose="020B0604020202020204" pitchFamily="34" charset="0"/>
              <a:buChar char="•"/>
            </a:pPr>
            <a:r>
              <a:rPr lang="ja-JP" altLang="en-US" sz="1400" dirty="0">
                <a:solidFill>
                  <a:prstClr val="black"/>
                </a:solidFill>
              </a:rPr>
              <a:t>・・・・・・・・・・・・・・・・</a:t>
            </a:r>
            <a:endParaRPr lang="en-US" altLang="ja-JP" sz="1400" dirty="0">
              <a:solidFill>
                <a:prstClr val="black"/>
              </a:solidFill>
            </a:endParaRPr>
          </a:p>
          <a:p>
            <a:pPr marL="285750" indent="-193675">
              <a:buFont typeface="Arial" panose="020B0604020202020204" pitchFamily="34" charset="0"/>
              <a:buChar char="•"/>
            </a:pPr>
            <a:r>
              <a:rPr lang="ja-JP" altLang="en-US" sz="1400" dirty="0">
                <a:solidFill>
                  <a:prstClr val="black"/>
                </a:solidFill>
              </a:rPr>
              <a:t>・・・・・・・・・・・・・・・・</a:t>
            </a:r>
            <a:endParaRPr lang="en-US" altLang="ja-JP" sz="1400" dirty="0">
              <a:solidFill>
                <a:prstClr val="black"/>
              </a:solidFill>
            </a:endParaRPr>
          </a:p>
        </p:txBody>
      </p:sp>
      <p:sp>
        <p:nvSpPr>
          <p:cNvPr id="1124" name="テキスト ボックス 27"/>
          <p:cNvSpPr txBox="1"/>
          <p:nvPr/>
        </p:nvSpPr>
        <p:spPr>
          <a:xfrm>
            <a:off x="187918" y="4219041"/>
            <a:ext cx="3590439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prstClr val="black"/>
                </a:solidFill>
              </a:rPr>
              <a:t>【</a:t>
            </a:r>
            <a:r>
              <a:rPr lang="ja-JP" altLang="en-US" sz="1400" dirty="0" smtClean="0">
                <a:solidFill>
                  <a:prstClr val="black"/>
                </a:solidFill>
              </a:rPr>
              <a:t>〇〇空港就航路線の運休・減便の状況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</a:p>
        </p:txBody>
      </p:sp>
      <p:sp>
        <p:nvSpPr>
          <p:cNvPr id="1125" name="テキスト ボックス 28"/>
          <p:cNvSpPr txBox="1"/>
          <p:nvPr/>
        </p:nvSpPr>
        <p:spPr>
          <a:xfrm>
            <a:off x="187918" y="1345287"/>
            <a:ext cx="432048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prstClr val="black"/>
                </a:solidFill>
              </a:rPr>
              <a:t>【</a:t>
            </a:r>
            <a:r>
              <a:rPr lang="ja-JP" altLang="en-US" sz="1400" dirty="0" smtClean="0">
                <a:solidFill>
                  <a:prstClr val="black"/>
                </a:solidFill>
              </a:rPr>
              <a:t>年間旅客数の推移（国内線・国際線）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</a:p>
        </p:txBody>
      </p:sp>
      <p:sp>
        <p:nvSpPr>
          <p:cNvPr id="1126" name="正方形/長方形 31"/>
          <p:cNvSpPr/>
          <p:nvPr/>
        </p:nvSpPr>
        <p:spPr>
          <a:xfrm>
            <a:off x="346978" y="1762294"/>
            <a:ext cx="4392489" cy="22472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prstClr val="white"/>
                </a:solidFill>
              </a:rPr>
              <a:t>グラフ（５カ年程度）</a:t>
            </a: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127" name="テキスト ボックス 9"/>
          <p:cNvSpPr txBox="1"/>
          <p:nvPr/>
        </p:nvSpPr>
        <p:spPr>
          <a:xfrm>
            <a:off x="4818248" y="1356903"/>
            <a:ext cx="432048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prstClr val="black"/>
                </a:solidFill>
              </a:rPr>
              <a:t>【</a:t>
            </a:r>
            <a:r>
              <a:rPr lang="ja-JP" altLang="en-US" sz="1400" dirty="0" smtClean="0">
                <a:solidFill>
                  <a:prstClr val="black"/>
                </a:solidFill>
              </a:rPr>
              <a:t>月別旅客数者数の推移</a:t>
            </a:r>
            <a:r>
              <a:rPr lang="en-US" altLang="ja-JP" sz="1400" dirty="0" smtClean="0">
                <a:solidFill>
                  <a:prstClr val="black"/>
                </a:solidFill>
              </a:rPr>
              <a:t>】</a:t>
            </a:r>
          </a:p>
        </p:txBody>
      </p:sp>
      <p:sp>
        <p:nvSpPr>
          <p:cNvPr id="1128" name="正方形/長方形 10"/>
          <p:cNvSpPr/>
          <p:nvPr/>
        </p:nvSpPr>
        <p:spPr>
          <a:xfrm>
            <a:off x="5169024" y="1757810"/>
            <a:ext cx="4392489" cy="22472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prstClr val="white"/>
                </a:solidFill>
              </a:rPr>
              <a:t>グラフ（</a:t>
            </a:r>
            <a:r>
              <a:rPr lang="en-US" altLang="ja-JP" dirty="0" smtClean="0">
                <a:solidFill>
                  <a:prstClr val="white"/>
                </a:solidFill>
              </a:rPr>
              <a:t>2019</a:t>
            </a:r>
            <a:r>
              <a:rPr lang="ja-JP" altLang="en-US" dirty="0" smtClean="0">
                <a:solidFill>
                  <a:prstClr val="white"/>
                </a:solidFill>
              </a:rPr>
              <a:t>年、</a:t>
            </a:r>
            <a:r>
              <a:rPr lang="en-US" altLang="ja-JP" dirty="0" smtClean="0">
                <a:solidFill>
                  <a:prstClr val="white"/>
                </a:solidFill>
              </a:rPr>
              <a:t>2020</a:t>
            </a:r>
            <a:r>
              <a:rPr lang="ja-JP" altLang="en-US" dirty="0" smtClean="0">
                <a:solidFill>
                  <a:prstClr val="white"/>
                </a:solidFill>
              </a:rPr>
              <a:t>年（暦年））</a:t>
            </a: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129" name="正方形/長方形 11"/>
          <p:cNvSpPr/>
          <p:nvPr/>
        </p:nvSpPr>
        <p:spPr>
          <a:xfrm>
            <a:off x="346977" y="4567985"/>
            <a:ext cx="9214536" cy="20507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4"/>
            <a:r>
              <a:rPr lang="ja-JP" altLang="en-US" dirty="0" smtClean="0">
                <a:solidFill>
                  <a:prstClr val="white"/>
                </a:solidFill>
              </a:rPr>
              <a:t>航空会社、就航路線、</a:t>
            </a:r>
            <a:r>
              <a:rPr lang="en-US" altLang="ja-JP" dirty="0" smtClean="0">
                <a:solidFill>
                  <a:prstClr val="white"/>
                </a:solidFill>
              </a:rPr>
              <a:t/>
            </a:r>
            <a:br>
              <a:rPr lang="en-US" altLang="ja-JP" dirty="0" smtClean="0">
                <a:solidFill>
                  <a:prstClr val="white"/>
                </a:solidFill>
              </a:rPr>
            </a:br>
            <a:r>
              <a:rPr lang="ja-JP" altLang="en-US" dirty="0" smtClean="0">
                <a:solidFill>
                  <a:prstClr val="white"/>
                </a:solidFill>
              </a:rPr>
              <a:t>就航便数、就航機材を記載する</a:t>
            </a: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130" name="正方形/長方形 14"/>
          <p:cNvSpPr/>
          <p:nvPr/>
        </p:nvSpPr>
        <p:spPr>
          <a:xfrm>
            <a:off x="6418388" y="5279045"/>
            <a:ext cx="3359148" cy="1370094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2000" b="1" dirty="0" smtClean="0">
                <a:solidFill>
                  <a:srgbClr val="FF0000"/>
                </a:solidFill>
                <a:latin typeface="+mn-ea"/>
              </a:rPr>
              <a:t>【</a:t>
            </a:r>
            <a:r>
              <a:rPr kumimoji="1" lang="ja-JP" altLang="en-US" sz="2000" b="1" dirty="0" smtClean="0">
                <a:solidFill>
                  <a:srgbClr val="FF0000"/>
                </a:solidFill>
                <a:latin typeface="+mn-ea"/>
              </a:rPr>
              <a:t>注意</a:t>
            </a:r>
            <a:r>
              <a:rPr kumimoji="1" lang="en-US" altLang="ja-JP" sz="2000" b="1" dirty="0" smtClean="0">
                <a:solidFill>
                  <a:srgbClr val="FF0000"/>
                </a:solidFill>
                <a:latin typeface="+mn-ea"/>
              </a:rPr>
              <a:t>】</a:t>
            </a:r>
            <a:endParaRPr kumimoji="1" lang="en-US" altLang="ja-JP" sz="2000" b="1" dirty="0" smtClean="0">
              <a:solidFill>
                <a:schemeClr val="tx1"/>
              </a:solidFill>
              <a:latin typeface="+mn-ea"/>
            </a:endParaRPr>
          </a:p>
          <a:p>
            <a:r>
              <a:rPr kumimoji="1" lang="en-US" altLang="ja-JP" sz="2000" b="1" dirty="0" smtClean="0">
                <a:solidFill>
                  <a:schemeClr val="tx1"/>
                </a:solidFill>
                <a:latin typeface="+mn-ea"/>
              </a:rPr>
              <a:t>PowerPoint2016</a:t>
            </a:r>
            <a:r>
              <a:rPr kumimoji="1" lang="ja-JP" altLang="en-US" sz="2000" b="1" dirty="0" smtClean="0">
                <a:solidFill>
                  <a:schemeClr val="tx1"/>
                </a:solidFill>
                <a:latin typeface="+mn-ea"/>
              </a:rPr>
              <a:t>形式以下、</a:t>
            </a:r>
            <a:endParaRPr kumimoji="1" lang="en-US" altLang="ja-JP" sz="2000" b="1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2000" b="1" dirty="0">
                <a:solidFill>
                  <a:schemeClr val="tx1"/>
                </a:solidFill>
                <a:latin typeface="+mn-ea"/>
              </a:rPr>
              <a:t>フォント</a:t>
            </a:r>
            <a:r>
              <a:rPr lang="ja-JP" altLang="en-US" sz="2000" b="1" dirty="0" smtClean="0">
                <a:solidFill>
                  <a:schemeClr val="tx1"/>
                </a:solidFill>
                <a:latin typeface="+mn-ea"/>
              </a:rPr>
              <a:t>は</a:t>
            </a:r>
            <a:r>
              <a:rPr lang="en-US" altLang="ja-JP" sz="2000" b="1" dirty="0" smtClean="0">
                <a:solidFill>
                  <a:schemeClr val="tx1"/>
                </a:solidFill>
                <a:latin typeface="+mn-ea"/>
              </a:rPr>
              <a:t>MSP</a:t>
            </a:r>
            <a:r>
              <a:rPr lang="ja-JP" altLang="en-US" sz="2000" b="1" dirty="0">
                <a:solidFill>
                  <a:schemeClr val="tx1"/>
                </a:solidFill>
                <a:latin typeface="+mn-ea"/>
              </a:rPr>
              <a:t>ゴシック</a:t>
            </a:r>
            <a:r>
              <a:rPr lang="en-US" altLang="ja-JP" sz="2000" b="1" dirty="0" smtClean="0">
                <a:solidFill>
                  <a:schemeClr val="tx1"/>
                </a:solidFill>
                <a:latin typeface="+mn-ea"/>
              </a:rPr>
              <a:t>14pt</a:t>
            </a:r>
            <a:r>
              <a:rPr kumimoji="1" lang="ja-JP" altLang="en-US" sz="2000" b="1" dirty="0" smtClean="0">
                <a:solidFill>
                  <a:schemeClr val="tx1"/>
                </a:solidFill>
                <a:latin typeface="+mn-ea"/>
              </a:rPr>
              <a:t>で作成してください。</a:t>
            </a:r>
            <a:endParaRPr kumimoji="1" lang="en-US" altLang="ja-JP" sz="2000" b="1" dirty="0" smtClean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67387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838</TotalTime>
  <Words>391</Words>
  <Application>Microsoft Office PowerPoint</Application>
  <PresentationFormat>A4 210 x 297 mm</PresentationFormat>
  <Paragraphs>49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ＭＳ Ｐゴシック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>行政情報化推進課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国土交通省</dc:creator>
  <cp:lastModifiedBy>ㅤ</cp:lastModifiedBy>
  <cp:revision>64</cp:revision>
  <cp:lastPrinted>2020-12-21T10:10:18Z</cp:lastPrinted>
  <dcterms:created xsi:type="dcterms:W3CDTF">2016-11-17T04:32:10Z</dcterms:created>
  <dcterms:modified xsi:type="dcterms:W3CDTF">2021-03-26T10:46:18Z</dcterms:modified>
</cp:coreProperties>
</file>