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67" r:id="rId4"/>
    <p:sldId id="268" r:id="rId5"/>
    <p:sldId id="261" r:id="rId6"/>
    <p:sldId id="262" r:id="rId7"/>
    <p:sldId id="260" r:id="rId8"/>
    <p:sldId id="259" r:id="rId9"/>
    <p:sldId id="265" r:id="rId10"/>
    <p:sldId id="266" r:id="rId11"/>
    <p:sldId id="263" r:id="rId12"/>
    <p:sldId id="264" r:id="rId1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>
        <p:scale>
          <a:sx n="66" d="100"/>
          <a:sy n="66" d="100"/>
        </p:scale>
        <p:origin x="-171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681567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2021/8/7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image" Target="../media/image10.png" /><Relationship Id="rId2" Type="http://schemas.openxmlformats.org/officeDocument/2006/relationships/image" Target="../media/image11.png" /><Relationship Id="rId3" Type="http://schemas.openxmlformats.org/officeDocument/2006/relationships/image" Target="../media/image12.png" /><Relationship Id="rId4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hyperlink" Target="https://gi-platform.com/project/#examples" TargetMode="External" /><Relationship Id="rId4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Relationship Id="rId6" Type="http://schemas.openxmlformats.org/officeDocument/2006/relationships/image" Target="../media/image9.png" /><Relationship Id="rId7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10.png" /><Relationship Id="rId2" Type="http://schemas.openxmlformats.org/officeDocument/2006/relationships/image" Target="../media/image11.png" /><Relationship Id="rId3" Type="http://schemas.openxmlformats.org/officeDocument/2006/relationships/image" Target="../media/image12.png" /><Relationship Id="rId4" Type="http://schemas.openxmlformats.org/officeDocument/2006/relationships/slideLayout" Target="../slideLayouts/slideLayout1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Relationship Id="rId6" Type="http://schemas.openxmlformats.org/officeDocument/2006/relationships/image" Target="../media/image9.png" /><Relationship Id="rId7" Type="http://schemas.openxmlformats.org/officeDocument/2006/relationships/slideLayout" Target="../slideLayouts/slideLayout1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image" Target="../media/image10.png" /><Relationship Id="rId2" Type="http://schemas.openxmlformats.org/officeDocument/2006/relationships/image" Target="../media/image11.png" /><Relationship Id="rId3" Type="http://schemas.openxmlformats.org/officeDocument/2006/relationships/image" Target="../media/image12.png" /><Relationship Id="rId4" Type="http://schemas.openxmlformats.org/officeDocument/2006/relationships/slideLayout" Target="../slideLayouts/slideLayout1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Relationship Id="rId6" Type="http://schemas.openxmlformats.org/officeDocument/2006/relationships/image" Target="../media/image9.png" /><Relationship Id="rId7" Type="http://schemas.openxmlformats.org/officeDocument/2006/relationships/slideLayout" Target="../slideLayouts/slideLayout1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image" Target="../media/image10.png" /><Relationship Id="rId2" Type="http://schemas.openxmlformats.org/officeDocument/2006/relationships/image" Target="../media/image11.png" /><Relationship Id="rId3" Type="http://schemas.openxmlformats.org/officeDocument/2006/relationships/image" Target="../media/image12.png" /><Relationship Id="rId4" Type="http://schemas.openxmlformats.org/officeDocument/2006/relationships/slideLayout" Target="../slideLayouts/slideLayout1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Relationship Id="rId6" Type="http://schemas.openxmlformats.org/officeDocument/2006/relationships/image" Target="../media/image9.png" /><Relationship Id="rId7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56524" y="3925272"/>
            <a:ext cx="6498328" cy="858868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1108" name="グループ化 18"/>
          <p:cNvGrpSpPr/>
          <p:nvPr/>
        </p:nvGrpSpPr>
        <p:grpSpPr>
          <a:xfrm>
            <a:off x="734117" y="3710603"/>
            <a:ext cx="6553021" cy="8633101"/>
            <a:chOff x="1053041" y="569250"/>
            <a:chExt cx="6553021" cy="8633101"/>
          </a:xfrm>
        </p:grpSpPr>
        <p:sp>
          <p:nvSpPr>
            <p:cNvPr id="1109" name="正方形/長方形 16"/>
            <p:cNvSpPr/>
            <p:nvPr/>
          </p:nvSpPr>
          <p:spPr>
            <a:xfrm>
              <a:off x="1053042" y="569250"/>
              <a:ext cx="6498328" cy="85886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10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3041" y="613670"/>
              <a:ext cx="6553021" cy="858868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  <p:sp>
        <p:nvSpPr>
          <p:cNvPr id="1111" name="吹き出し: 四角形 4"/>
          <p:cNvSpPr/>
          <p:nvPr/>
        </p:nvSpPr>
        <p:spPr>
          <a:xfrm>
            <a:off x="3905943" y="3297956"/>
            <a:ext cx="3060000" cy="375627"/>
          </a:xfrm>
          <a:prstGeom prst="wedgeRectCallout">
            <a:avLst>
              <a:gd name="adj1" fmla="val -43762"/>
              <a:gd name="adj2" fmla="val 1182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その他関連する部門を選択して〇</a:t>
            </a:r>
          </a:p>
        </p:txBody>
      </p:sp>
      <p:grpSp>
        <p:nvGrpSpPr>
          <p:cNvPr id="1112" name="グループ化 12"/>
          <p:cNvGrpSpPr/>
          <p:nvPr/>
        </p:nvGrpSpPr>
        <p:grpSpPr>
          <a:xfrm>
            <a:off x="215900" y="344510"/>
            <a:ext cx="9169400" cy="2622706"/>
            <a:chOff x="215899" y="10315552"/>
            <a:chExt cx="9169400" cy="2622706"/>
          </a:xfrm>
        </p:grpSpPr>
        <p:sp>
          <p:nvSpPr>
            <p:cNvPr id="1113" name="テキスト ボックス 3"/>
            <p:cNvSpPr txBox="1"/>
            <p:nvPr/>
          </p:nvSpPr>
          <p:spPr>
            <a:xfrm>
              <a:off x="215899" y="10315552"/>
              <a:ext cx="9169400" cy="262270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第２回グリーンインフラ大賞では、２枚組のポスター形式で作成いただきます。必ず両方の作成が必要です。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テキストは印刷時の見やすさを踏まえ、８</a:t>
              </a:r>
              <a:r>
                <a:rPr kumimoji="1" lang="en-US" altLang="ja-JP" sz="1400" dirty="0" err="1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pt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以上を推奨します。</a:t>
              </a:r>
              <a:r>
                <a:rPr kumimoji="1" lang="en-US" altLang="ja-JP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事例集はＡ４版で作成されます</a:t>
              </a:r>
              <a:r>
                <a:rPr kumimoji="1" lang="en-US" altLang="ja-JP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複数部門に跨る取組については、最も関係性のある部門の様式を使用し、その他関連する部門の中から、関連する部門に〇をしてください。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問合せ先は可能な範囲で記載ください。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本文テキストを画像化しての作成はおやめください。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様式は改変せずポスターを作成ください。「　　　　　　　　」マーク等の順序の入れ替え等は改変とみなします。ただし、各項目の記載量に応じた比率変更は可能です。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1114" name="図 6"/>
            <p:cNvPicPr>
              <a:picLocks noChangeAspect="1"/>
            </p:cNvPicPr>
            <p:nvPr/>
          </p:nvPicPr>
          <p:blipFill>
            <a:blip r:embed="rId3"/>
            <a:srcRect l="-412" t="-1970" r="18552" b="1970"/>
            <a:stretch>
              <a:fillRect/>
            </a:stretch>
          </p:blipFill>
          <p:spPr>
            <a:xfrm>
              <a:off x="4255347" y="12282187"/>
              <a:ext cx="1234440" cy="31557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115" name="吹き出し: 四角形 37"/>
          <p:cNvSpPr/>
          <p:nvPr/>
        </p:nvSpPr>
        <p:spPr>
          <a:xfrm>
            <a:off x="755073" y="3293753"/>
            <a:ext cx="3060000" cy="375627"/>
          </a:xfrm>
          <a:prstGeom prst="wedgeRectCallout">
            <a:avLst>
              <a:gd name="adj1" fmla="val 42"/>
              <a:gd name="adj2" fmla="val 1182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最も関係性のある部門の様式を使用</a:t>
            </a:r>
          </a:p>
        </p:txBody>
      </p:sp>
      <p:sp>
        <p:nvSpPr>
          <p:cNvPr id="1116" name="吹き出し: 四角形 42"/>
          <p:cNvSpPr/>
          <p:nvPr/>
        </p:nvSpPr>
        <p:spPr>
          <a:xfrm>
            <a:off x="734117" y="12380603"/>
            <a:ext cx="3060000" cy="375627"/>
          </a:xfrm>
          <a:prstGeom prst="wedgeRectCallout">
            <a:avLst>
              <a:gd name="adj1" fmla="val -29841"/>
              <a:gd name="adj2" fmla="val -9471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公開可能な範囲で記載ください</a:t>
            </a:r>
          </a:p>
        </p:txBody>
      </p:sp>
      <p:sp>
        <p:nvSpPr>
          <p:cNvPr id="1117" name="テキスト ボックス 19"/>
          <p:cNvSpPr txBox="1"/>
          <p:nvPr/>
        </p:nvSpPr>
        <p:spPr>
          <a:xfrm>
            <a:off x="177800" y="32328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ポスター作成時の注意事項</a:t>
            </a:r>
          </a:p>
        </p:txBody>
      </p:sp>
      <p:sp>
        <p:nvSpPr>
          <p:cNvPr id="1118" name="テキスト ボックス 44"/>
          <p:cNvSpPr txBox="1"/>
          <p:nvPr/>
        </p:nvSpPr>
        <p:spPr>
          <a:xfrm>
            <a:off x="2645450" y="3002507"/>
            <a:ext cx="6955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不明な点については、事務局（㈱創建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green-infra@soken.co.jp)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までお問い合わせください。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9" name="テキスト ボックス 180"/>
          <p:cNvSpPr txBox="1"/>
          <p:nvPr/>
        </p:nvSpPr>
        <p:spPr>
          <a:xfrm>
            <a:off x="7407057" y="3464"/>
            <a:ext cx="1978243" cy="306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【別紙５】応募様式２</a:t>
            </a:r>
            <a:endParaRPr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77" name="図 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278" name="正方形/長方形 13"/>
          <p:cNvSpPr/>
          <p:nvPr/>
        </p:nvSpPr>
        <p:spPr>
          <a:xfrm>
            <a:off x="131586" y="1299408"/>
            <a:ext cx="5054935" cy="312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80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8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67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テキスト ボックス 12"/>
          <p:cNvSpPr txBox="1"/>
          <p:nvPr/>
        </p:nvSpPr>
        <p:spPr>
          <a:xfrm>
            <a:off x="215900" y="344510"/>
            <a:ext cx="9169400" cy="12384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2" name="テキスト ボックス 87"/>
          <p:cNvSpPr/>
          <p:nvPr/>
        </p:nvSpPr>
        <p:spPr>
          <a:xfrm>
            <a:off x="287399" y="10806601"/>
            <a:ext cx="4141234" cy="646331"/>
          </a:xfrm>
          <a:prstGeom prst="wedgeRectCallout">
            <a:avLst>
              <a:gd name="adj1" fmla="val 63268"/>
              <a:gd name="adj2" fmla="val 32698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1200" dirty="0"/>
              <a:t>今後期待される効果の発現に向けて、更なる取組の実施、推進体制の構築、周辺エリアとの連携、他の地域への展開などについて記載ください。</a:t>
            </a:r>
          </a:p>
        </p:txBody>
      </p:sp>
      <p:pic>
        <p:nvPicPr>
          <p:cNvPr id="1123" name="図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0161" y="6603998"/>
            <a:ext cx="4586704" cy="606213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24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161" y="440262"/>
            <a:ext cx="4625308" cy="606213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125" name="テキスト ボックス 39"/>
          <p:cNvSpPr/>
          <p:nvPr/>
        </p:nvSpPr>
        <p:spPr>
          <a:xfrm>
            <a:off x="305775" y="7296898"/>
            <a:ext cx="4122858" cy="646331"/>
          </a:xfrm>
          <a:prstGeom prst="wedgeRectCallout">
            <a:avLst>
              <a:gd name="adj1" fmla="val 65885"/>
              <a:gd name="adj2" fmla="val 37283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取組を進めるにあたって地域のどのような課題（複数の部門に関わるものも含め）をどのように解決したかなど、工夫した点について記載ください。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6" name="テキスト ボックス 95"/>
          <p:cNvSpPr/>
          <p:nvPr/>
        </p:nvSpPr>
        <p:spPr>
          <a:xfrm>
            <a:off x="287399" y="8882026"/>
            <a:ext cx="4141234" cy="1384995"/>
          </a:xfrm>
          <a:prstGeom prst="wedgeRectCallout">
            <a:avLst>
              <a:gd name="adj1" fmla="val 65872"/>
              <a:gd name="adj2" fmla="val 31817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1200" dirty="0"/>
              <a:t>自然環境を活用するグリーンインフラは、時間とともに機能を発揮するという特徴があります。</a:t>
            </a:r>
            <a:endParaRPr lang="en-US" altLang="ja-JP" sz="1200" dirty="0"/>
          </a:p>
          <a:p>
            <a:r>
              <a:rPr lang="ja-JP" altLang="en-US" sz="1200" dirty="0"/>
              <a:t>本取組を適切に維持・改善していくことで、今後どのような効果が期待されるか記載ください。</a:t>
            </a:r>
            <a:endParaRPr lang="en-US" altLang="ja-JP" sz="1200" dirty="0"/>
          </a:p>
          <a:p>
            <a:r>
              <a:rPr lang="ja-JP" altLang="en-US" sz="1200" dirty="0"/>
              <a:t>現時点では確認されていない効果を記載いただいても結構です。また、定量的な効果・定性的な効果、どちらを記載いただいて構いません。</a:t>
            </a:r>
          </a:p>
        </p:txBody>
      </p:sp>
      <p:sp>
        <p:nvSpPr>
          <p:cNvPr id="1127" name="テキスト ボックス 39"/>
          <p:cNvSpPr/>
          <p:nvPr/>
        </p:nvSpPr>
        <p:spPr>
          <a:xfrm>
            <a:off x="287399" y="1762327"/>
            <a:ext cx="4122858" cy="830997"/>
          </a:xfrm>
          <a:prstGeom prst="wedgeRectCallout">
            <a:avLst>
              <a:gd name="adj1" fmla="val 54796"/>
              <a:gd name="adj2" fmla="val 137131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各項目に沿って内容を記載し、作成ください。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作成にあたっては、グリーンインフラ事例集を参考にしてください。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https://gi-platform.com/project/#examples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8" name="テキスト ボックス 11"/>
          <p:cNvSpPr txBox="1"/>
          <p:nvPr/>
        </p:nvSpPr>
        <p:spPr>
          <a:xfrm>
            <a:off x="177800" y="3232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作成のポイント</a:t>
            </a:r>
          </a:p>
        </p:txBody>
      </p:sp>
      <p:sp>
        <p:nvSpPr>
          <p:cNvPr id="1129" name="テキスト ボックス 24"/>
          <p:cNvSpPr/>
          <p:nvPr/>
        </p:nvSpPr>
        <p:spPr>
          <a:xfrm>
            <a:off x="305776" y="3471329"/>
            <a:ext cx="4122858" cy="460772"/>
          </a:xfrm>
          <a:prstGeom prst="wedgeRectCallout">
            <a:avLst>
              <a:gd name="adj1" fmla="val 120439"/>
              <a:gd name="adj2" fmla="val 168137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取組によって既に確認された効果（定量的・定性的）について記載ください。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0" name="テキスト ボックス 25"/>
          <p:cNvSpPr txBox="1"/>
          <p:nvPr/>
        </p:nvSpPr>
        <p:spPr>
          <a:xfrm>
            <a:off x="323955" y="496793"/>
            <a:ext cx="4276610" cy="73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just"/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複数の部門にまたがる取組は、その他関連する　部門の取組や効果についても記載してください。　評価の対象となります。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35051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133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134" name="表 10"/>
          <p:cNvGraphicFramePr>
            <a:graphicFrameLocks noGrp="1"/>
          </p:cNvGraphicFramePr>
          <p:nvPr/>
        </p:nvGraphicFramePr>
        <p:xfrm>
          <a:off x="-1" y="12175953"/>
          <a:ext cx="9601201" cy="6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/>
                  </a:extLst>
                </a:gridCol>
                <a:gridCol w="8027199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3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防災・減災部門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6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137" name="テキスト ボックス 15"/>
          <p:cNvSpPr txBox="1"/>
          <p:nvPr/>
        </p:nvSpPr>
        <p:spPr>
          <a:xfrm>
            <a:off x="89521" y="570214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8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139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0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41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42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3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4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46" name="図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147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148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149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150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151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152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53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54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155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156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31144"/>
              </p:ext>
            </p:extLst>
          </p:nvPr>
        </p:nvGraphicFramePr>
        <p:xfrm>
          <a:off x="3441084" y="0"/>
          <a:ext cx="3377118" cy="50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66">
                  <a:extLst>
                    <a:ext uri="{9D8B030D-6E8A-4147-A177-3AD203B41FA5}"/>
                  </a:extLst>
                </a:gridCol>
                <a:gridCol w="3052652">
                  <a:extLst>
                    <a:ext uri="{9D8B030D-6E8A-4147-A177-3AD203B41FA5}"/>
                  </a:extLst>
                </a:gridCol>
              </a:tblGrid>
              <a:tr h="168495"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8495"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8495"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7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4086"/>
              </p:ext>
            </p:extLst>
          </p:nvPr>
        </p:nvGraphicFramePr>
        <p:xfrm>
          <a:off x="3527004" y="-34697"/>
          <a:ext cx="1761277" cy="5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/>
                  </a:extLst>
                </a:gridCol>
                <a:gridCol w="203896">
                  <a:extLst>
                    <a:ext uri="{9D8B030D-6E8A-4147-A177-3AD203B41FA5}"/>
                  </a:extLst>
                </a:gridCol>
                <a:gridCol w="929641">
                  <a:extLst>
                    <a:ext uri="{9D8B030D-6E8A-4147-A177-3AD203B41FA5}"/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9" name="図 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160" name="正方形/長方形 13"/>
          <p:cNvSpPr/>
          <p:nvPr/>
        </p:nvSpPr>
        <p:spPr>
          <a:xfrm>
            <a:off x="131586" y="1299408"/>
            <a:ext cx="5054935" cy="312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61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162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6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16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8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0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13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173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174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9041"/>
              </p:ext>
            </p:extLst>
          </p:nvPr>
        </p:nvGraphicFramePr>
        <p:xfrm>
          <a:off x="-1" y="12175953"/>
          <a:ext cx="9601201" cy="6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/>
                  </a:extLst>
                </a:gridCol>
                <a:gridCol w="8027199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7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部門：生活空間部門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6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177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8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179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0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81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82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3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4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86" name="図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187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188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189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190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191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192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93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94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195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196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602367"/>
              </p:ext>
            </p:extLst>
          </p:nvPr>
        </p:nvGraphicFramePr>
        <p:xfrm>
          <a:off x="3527004" y="-34697"/>
          <a:ext cx="1761277" cy="5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/>
                  </a:extLst>
                </a:gridCol>
                <a:gridCol w="203896">
                  <a:extLst>
                    <a:ext uri="{9D8B030D-6E8A-4147-A177-3AD203B41FA5}"/>
                  </a:extLst>
                </a:gridCol>
                <a:gridCol w="929641">
                  <a:extLst>
                    <a:ext uri="{9D8B030D-6E8A-4147-A177-3AD203B41FA5}"/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05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" name="図 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199" name="正方形/長方形 13"/>
          <p:cNvSpPr/>
          <p:nvPr/>
        </p:nvSpPr>
        <p:spPr>
          <a:xfrm>
            <a:off x="131586" y="1299408"/>
            <a:ext cx="5054935" cy="312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00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0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02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03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4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6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7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8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9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22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12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13" name="表 10"/>
          <p:cNvGraphicFramePr>
            <a:graphicFrameLocks noGrp="1"/>
          </p:cNvGraphicFramePr>
          <p:nvPr/>
        </p:nvGraphicFramePr>
        <p:xfrm>
          <a:off x="-1" y="12175953"/>
          <a:ext cx="9601201" cy="6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/>
                  </a:extLst>
                </a:gridCol>
                <a:gridCol w="8027199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14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都市空間部門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5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16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7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18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9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20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21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2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3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4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25" name="図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226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227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228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229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30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31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32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33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34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235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748473"/>
              </p:ext>
            </p:extLst>
          </p:nvPr>
        </p:nvGraphicFramePr>
        <p:xfrm>
          <a:off x="3527004" y="-34697"/>
          <a:ext cx="1761277" cy="5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/>
                  </a:extLst>
                </a:gridCol>
                <a:gridCol w="203896">
                  <a:extLst>
                    <a:ext uri="{9D8B030D-6E8A-4147-A177-3AD203B41FA5}"/>
                  </a:extLst>
                </a:gridCol>
                <a:gridCol w="929641">
                  <a:extLst>
                    <a:ext uri="{9D8B030D-6E8A-4147-A177-3AD203B41FA5}"/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0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38" name="図 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239" name="正方形/長方形 13"/>
          <p:cNvSpPr/>
          <p:nvPr/>
        </p:nvSpPr>
        <p:spPr>
          <a:xfrm>
            <a:off x="131586" y="1299408"/>
            <a:ext cx="5054935" cy="312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0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41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42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3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44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45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6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7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61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/>
                  </a:extLst>
                </a:gridCol>
                <a:gridCol w="8027199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部門：生態系保全部門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4" name="図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265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266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267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268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274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89583"/>
              </p:ext>
            </p:extLst>
          </p:nvPr>
        </p:nvGraphicFramePr>
        <p:xfrm>
          <a:off x="3527004" y="-34697"/>
          <a:ext cx="1761277" cy="5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/>
                  </a:extLst>
                </a:gridCol>
                <a:gridCol w="203896">
                  <a:extLst>
                    <a:ext uri="{9D8B030D-6E8A-4147-A177-3AD203B41FA5}"/>
                  </a:extLst>
                </a:gridCol>
                <a:gridCol w="929641">
                  <a:extLst>
                    <a:ext uri="{9D8B030D-6E8A-4147-A177-3AD203B41FA5}"/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3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425</TotalTime>
  <Words>4568</Words>
  <Application>JUST Focus</Application>
  <Paragraphs>204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BIZ UDゴシック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10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所 功治</dc:creator>
  <cp:lastModifiedBy>大上 慧太</cp:lastModifiedBy>
  <dcterms:created xsi:type="dcterms:W3CDTF">2020-07-21T11:04:12Z</dcterms:created>
  <dcterms:modified xsi:type="dcterms:W3CDTF">2021-08-10T01:45:06Z</dcterms:modified>
  <cp:revision>61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