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2"/>
  </p:sldMasterIdLst>
  <p:notesMasterIdLst>
    <p:notesMasterId r:id="rId3"/>
  </p:notesMasterIdLst>
  <p:sldIdLst>
    <p:sldId id="259" r:id="rId4"/>
    <p:sldId id="260" r:id="rId5"/>
    <p:sldId id="261" r:id="rId6"/>
    <p:sldId id="262" r:id="rId7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F4E7"/>
    <a:srgbClr val="99E5E5"/>
    <a:srgbClr val="33CCCC"/>
    <a:srgbClr val="FBE5D6"/>
    <a:srgbClr val="D9D9D9"/>
    <a:srgbClr val="1DA793"/>
    <a:srgbClr val="C55A11"/>
    <a:srgbClr val="FFCC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66"/>
    <p:restoredTop sz="94660"/>
  </p:normalViewPr>
  <p:slideViewPr>
    <p:cSldViewPr snapToGrid="0">
      <p:cViewPr>
        <p:scale>
          <a:sx n="66" d="100"/>
          <a:sy n="66" d="100"/>
        </p:scale>
        <p:origin x="-1560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10524"/>
    </p:cViewPr>
  </p:sorter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presProps" Target="presProps.xml" /><Relationship Id="rId9" Type="http://schemas.openxmlformats.org/officeDocument/2006/relationships/viewProps" Target="viewProps.xml" /><Relationship Id="rId10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81050" y="768350"/>
            <a:ext cx="554196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4787" tIns="47393" rIns="94787" bIns="4739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734F-E7F6-4A5B-BD4E-31E372A3CE2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86E0-362A-4479-A8C6-74E6A1F583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557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734F-E7F6-4A5B-BD4E-31E372A3CE2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86E0-362A-4479-A8C6-74E6A1F583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33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734F-E7F6-4A5B-BD4E-31E372A3CE2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86E0-362A-4479-A8C6-74E6A1F583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93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734F-E7F6-4A5B-BD4E-31E372A3CE2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86E0-362A-4479-A8C6-74E6A1F583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13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734F-E7F6-4A5B-BD4E-31E372A3CE2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86E0-362A-4479-A8C6-74E6A1F583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31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734F-E7F6-4A5B-BD4E-31E372A3CE2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86E0-362A-4479-A8C6-74E6A1F583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1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734F-E7F6-4A5B-BD4E-31E372A3CE2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86E0-362A-4479-A8C6-74E6A1F583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1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734F-E7F6-4A5B-BD4E-31E372A3CE2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86E0-362A-4479-A8C6-74E6A1F583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630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734F-E7F6-4A5B-BD4E-31E372A3CE2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86E0-362A-4479-A8C6-74E6A1F583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85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734F-E7F6-4A5B-BD4E-31E372A3CE2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86E0-362A-4479-A8C6-74E6A1F583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006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5734F-E7F6-4A5B-BD4E-31E372A3CE2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86E0-362A-4479-A8C6-74E6A1F583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211604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5734F-E7F6-4A5B-BD4E-31E372A3CE29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B86E0-362A-4479-A8C6-74E6A1F583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59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9"/>
          <p:cNvSpPr/>
          <p:nvPr/>
        </p:nvSpPr>
        <p:spPr>
          <a:xfrm>
            <a:off x="0" y="0"/>
            <a:ext cx="9906000" cy="36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～表題～</a:t>
            </a:r>
          </a:p>
        </p:txBody>
      </p:sp>
      <p:sp>
        <p:nvSpPr>
          <p:cNvPr id="1108" name="正方形/長方形 13"/>
          <p:cNvSpPr/>
          <p:nvPr/>
        </p:nvSpPr>
        <p:spPr>
          <a:xfrm>
            <a:off x="190019" y="508991"/>
            <a:ext cx="3672000" cy="792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lIns="72000" tIns="252000" rIns="72000" bIns="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09" name="テキスト ボックス 15"/>
          <p:cNvSpPr/>
          <p:nvPr/>
        </p:nvSpPr>
        <p:spPr>
          <a:xfrm>
            <a:off x="190019" y="500901"/>
            <a:ext cx="1260000" cy="216000"/>
          </a:xfrm>
          <a:prstGeom prst="roundRect">
            <a:avLst>
              <a:gd name="adj" fmla="val 0"/>
            </a:avLst>
          </a:prstGeom>
          <a:solidFill>
            <a:srgbClr val="C00000"/>
          </a:solidFill>
        </p:spPr>
        <p:txBody>
          <a:bodyPr wrap="square" lIns="72000" tIns="36000" rIns="72000" bIns="3600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主な目的</a:t>
            </a:r>
          </a:p>
        </p:txBody>
      </p:sp>
      <p:graphicFrame>
        <p:nvGraphicFramePr>
          <p:cNvPr id="1110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240410"/>
              </p:ext>
            </p:extLst>
          </p:nvPr>
        </p:nvGraphicFramePr>
        <p:xfrm>
          <a:off x="321764" y="5675577"/>
          <a:ext cx="9256993" cy="25200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332000">
                  <a:extLst>
                    <a:ext uri="{9D8B030D-6E8A-4147-A177-3AD203B41FA5}"/>
                  </a:extLst>
                </a:gridCol>
                <a:gridCol w="216000">
                  <a:extLst>
                    <a:ext uri="{9D8B030D-6E8A-4147-A177-3AD203B41FA5}"/>
                  </a:extLst>
                </a:gridCol>
                <a:gridCol w="937667">
                  <a:extLst>
                    <a:ext uri="{9D8B030D-6E8A-4147-A177-3AD203B41FA5}"/>
                  </a:extLst>
                </a:gridCol>
                <a:gridCol w="216000">
                  <a:extLst>
                    <a:ext uri="{9D8B030D-6E8A-4147-A177-3AD203B41FA5}"/>
                  </a:extLst>
                </a:gridCol>
                <a:gridCol w="920658">
                  <a:extLst>
                    <a:ext uri="{9D8B030D-6E8A-4147-A177-3AD203B41FA5}"/>
                  </a:extLst>
                </a:gridCol>
                <a:gridCol w="216000">
                  <a:extLst>
                    <a:ext uri="{9D8B030D-6E8A-4147-A177-3AD203B41FA5}"/>
                  </a:extLst>
                </a:gridCol>
                <a:gridCol w="926509">
                  <a:extLst>
                    <a:ext uri="{9D8B030D-6E8A-4147-A177-3AD203B41FA5}"/>
                  </a:extLst>
                </a:gridCol>
                <a:gridCol w="216000">
                  <a:extLst>
                    <a:ext uri="{9D8B030D-6E8A-4147-A177-3AD203B41FA5}"/>
                  </a:extLst>
                </a:gridCol>
                <a:gridCol w="856159">
                  <a:extLst>
                    <a:ext uri="{9D8B030D-6E8A-4147-A177-3AD203B41FA5}"/>
                  </a:extLst>
                </a:gridCol>
                <a:gridCol w="3420000">
                  <a:extLst>
                    <a:ext uri="{9D8B030D-6E8A-4147-A177-3AD203B41FA5}"/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133350" indent="-133350" algn="ctr"/>
                      <a:r>
                        <a:rPr lang="ja-JP" altLang="en-US" sz="1000" b="0" u="none" kern="100" dirty="0">
                          <a:solidFill>
                            <a:srgbClr val="C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手法適用段階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272030" algn="l"/>
                        </a:tabLst>
                      </a:pPr>
                      <a:endParaRPr lang="ja-JP" sz="800" b="0" i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政策立案</a:t>
                      </a:r>
                    </a:p>
                  </a:txBody>
                  <a:tcPr marL="7905" marR="7905" marT="790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800" b="0" i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905" marR="7905" marT="790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計画策定</a:t>
                      </a:r>
                    </a:p>
                  </a:txBody>
                  <a:tcPr marL="7905" marR="7905" marT="790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800" b="0" i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905" marR="7905" marT="790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実施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70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70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設計等含む</a:t>
                      </a:r>
                      <a:r>
                        <a:rPr lang="en-US" altLang="ja-JP" sz="70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lang="ja-JP" altLang="en-US" sz="700" b="0" i="0" u="none" strike="noStrike" spc="-50" baseline="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7905" marR="7905" marT="790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800" b="0" i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905" marR="7905" marT="790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維持管理</a:t>
                      </a:r>
                    </a:p>
                  </a:txBody>
                  <a:tcPr marL="7905" marR="7905" marT="790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272030" algn="l"/>
                        </a:tabLst>
                      </a:pPr>
                      <a:endParaRPr lang="ja-JP" sz="1000" b="0" i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11" name="表 28"/>
          <p:cNvGraphicFramePr>
            <a:graphicFrameLocks noGrp="1"/>
          </p:cNvGraphicFramePr>
          <p:nvPr/>
        </p:nvGraphicFramePr>
        <p:xfrm>
          <a:off x="198406" y="6341295"/>
          <a:ext cx="9509182" cy="40872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403971">
                  <a:extLst>
                    <a:ext uri="{9D8B030D-6E8A-4147-A177-3AD203B41FA5}"/>
                  </a:extLst>
                </a:gridCol>
                <a:gridCol w="8105211">
                  <a:extLst>
                    <a:ext uri="{9D8B030D-6E8A-4147-A177-3AD203B41FA5}"/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33350" indent="-133350" algn="ctr"/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問い合わせ先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2272030" algn="l"/>
                        </a:tabLst>
                      </a:pPr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団体名：</a:t>
                      </a:r>
                      <a:endParaRPr lang="en-US" altLang="ja-JP" sz="1100" b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tabLst>
                          <a:tab pos="2272030" algn="l"/>
                        </a:tabLst>
                      </a:pPr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連絡先：　　　　　　　　　　　　　　　　　　　　　</a:t>
                      </a:r>
                      <a:r>
                        <a:rPr lang="en-US" altLang="ja-JP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E-mail</a:t>
                      </a:r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：</a:t>
                      </a:r>
                      <a:endParaRPr lang="ja-JP" sz="1100" b="0" i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2" name="正方形/長方形 24"/>
          <p:cNvSpPr/>
          <p:nvPr/>
        </p:nvSpPr>
        <p:spPr>
          <a:xfrm>
            <a:off x="3944909" y="508991"/>
            <a:ext cx="5771072" cy="792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lIns="72000" tIns="252000" rIns="72000" bIns="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13" name="テキスト ボックス 25"/>
          <p:cNvSpPr/>
          <p:nvPr/>
        </p:nvSpPr>
        <p:spPr>
          <a:xfrm>
            <a:off x="3944909" y="500901"/>
            <a:ext cx="1260000" cy="216000"/>
          </a:xfrm>
          <a:prstGeom prst="roundRect">
            <a:avLst>
              <a:gd name="adj" fmla="val 0"/>
            </a:avLst>
          </a:prstGeom>
          <a:solidFill>
            <a:srgbClr val="C00000"/>
          </a:solidFill>
        </p:spPr>
        <p:txBody>
          <a:bodyPr wrap="square" lIns="72000" tIns="36000" rIns="72000" bIns="3600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期待される効果</a:t>
            </a:r>
          </a:p>
        </p:txBody>
      </p:sp>
      <p:sp>
        <p:nvSpPr>
          <p:cNvPr id="1114" name="正方形/長方形 26"/>
          <p:cNvSpPr/>
          <p:nvPr/>
        </p:nvSpPr>
        <p:spPr>
          <a:xfrm>
            <a:off x="190019" y="1381696"/>
            <a:ext cx="9509179" cy="487105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lIns="72000" tIns="216000" rIns="7200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15" name="テキスト ボックス 30"/>
          <p:cNvSpPr/>
          <p:nvPr/>
        </p:nvSpPr>
        <p:spPr>
          <a:xfrm>
            <a:off x="190019" y="1381697"/>
            <a:ext cx="1260000" cy="216000"/>
          </a:xfrm>
          <a:prstGeom prst="roundRect">
            <a:avLst>
              <a:gd name="adj" fmla="val 0"/>
            </a:avLst>
          </a:prstGeom>
          <a:solidFill>
            <a:srgbClr val="C00000"/>
          </a:solidFill>
        </p:spPr>
        <p:txBody>
          <a:bodyPr wrap="square" lIns="72000" tIns="36000" rIns="72000" bIns="3600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手法の概要</a:t>
            </a:r>
          </a:p>
        </p:txBody>
      </p:sp>
      <p:sp>
        <p:nvSpPr>
          <p:cNvPr id="1116" name="テキスト ボックス 16"/>
          <p:cNvSpPr txBox="1"/>
          <p:nvPr/>
        </p:nvSpPr>
        <p:spPr>
          <a:xfrm>
            <a:off x="107208" y="56890"/>
            <a:ext cx="108000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-10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推進・計画設計手法</a:t>
            </a:r>
          </a:p>
        </p:txBody>
      </p:sp>
      <p:sp>
        <p:nvSpPr>
          <p:cNvPr id="1117" name="CustomShape 4"/>
          <p:cNvSpPr/>
          <p:nvPr/>
        </p:nvSpPr>
        <p:spPr>
          <a:xfrm>
            <a:off x="7753200" y="6576780"/>
            <a:ext cx="222804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41A7C-7D0A-4AAC-AF89-5EA87ECE6D50}" type="slidenum">
              <a:rPr kumimoji="1" lang="en-US" sz="1400" b="1" i="0" u="none" strike="noStrike" kern="1200" cap="none" spc="-1" normalizeH="0" baseline="0" noProof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en-US" sz="1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graphicFrame>
        <p:nvGraphicFramePr>
          <p:cNvPr id="1118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553885"/>
              </p:ext>
            </p:extLst>
          </p:nvPr>
        </p:nvGraphicFramePr>
        <p:xfrm>
          <a:off x="321764" y="5930457"/>
          <a:ext cx="9258827" cy="252000"/>
        </p:xfrm>
        <a:graphic>
          <a:graphicData uri="http://schemas.openxmlformats.org/drawingml/2006/table">
            <a:tbl>
              <a:tblPr/>
              <a:tblGrid>
                <a:gridCol w="1332000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88000">
                  <a:extLst>
                    <a:ext uri="{9D8B030D-6E8A-4147-A177-3AD203B41FA5}"/>
                  </a:extLst>
                </a:gridCol>
                <a:gridCol w="1260000">
                  <a:extLst>
                    <a:ext uri="{9D8B030D-6E8A-4147-A177-3AD203B41FA5}"/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000" b="0" u="none" kern="100" dirty="0">
                          <a:solidFill>
                            <a:srgbClr val="C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適用場所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都市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緑化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公園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庭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都市</a:t>
                      </a:r>
                      <a:endParaRPr kumimoji="1" lang="en-US" altLang="ja-JP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農地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緑道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河川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道路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空地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遊水地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森林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海岸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農地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集落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他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9" name="テキスト 63"/>
          <p:cNvSpPr txBox="1"/>
          <p:nvPr/>
        </p:nvSpPr>
        <p:spPr>
          <a:xfrm>
            <a:off x="1572247" y="5473450"/>
            <a:ext cx="22148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000" dirty="0" smtClean="0">
                <a:latin typeface="メイリオ"/>
                <a:ea typeface="メイリオ"/>
              </a:rPr>
              <a:t>該当する項目に○を付けて下さい。</a:t>
            </a:r>
            <a:r>
              <a:rPr lang="ja-JP" altLang="en-US" sz="1000" dirty="0">
                <a:latin typeface="メイリオ"/>
                <a:ea typeface="メイリオ"/>
              </a:rPr>
              <a:t>　　</a:t>
            </a:r>
          </a:p>
        </p:txBody>
      </p:sp>
      <p:sp>
        <p:nvSpPr>
          <p:cNvPr id="1120" name="テキスト ボックス 82"/>
          <p:cNvSpPr txBox="1"/>
          <p:nvPr/>
        </p:nvSpPr>
        <p:spPr>
          <a:xfrm>
            <a:off x="7096125" y="22705"/>
            <a:ext cx="2755473" cy="306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別紙６</a:t>
            </a:r>
            <a:r>
              <a:rPr kumimoji="1" lang="en-US" altLang="ja-JP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応募様式３－１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586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2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822358"/>
              </p:ext>
            </p:extLst>
          </p:nvPr>
        </p:nvGraphicFramePr>
        <p:xfrm>
          <a:off x="321764" y="5685101"/>
          <a:ext cx="9258827" cy="252000"/>
        </p:xfrm>
        <a:graphic>
          <a:graphicData uri="http://schemas.openxmlformats.org/drawingml/2006/table">
            <a:tbl>
              <a:tblPr/>
              <a:tblGrid>
                <a:gridCol w="1332000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88000">
                  <a:extLst>
                    <a:ext uri="{9D8B030D-6E8A-4147-A177-3AD203B41FA5}"/>
                  </a:extLst>
                </a:gridCol>
                <a:gridCol w="1260000">
                  <a:extLst>
                    <a:ext uri="{9D8B030D-6E8A-4147-A177-3AD203B41FA5}"/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000" b="0" u="none" kern="100" dirty="0">
                          <a:solidFill>
                            <a:srgbClr val="0070C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適用場所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都市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緑化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公園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庭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都市</a:t>
                      </a:r>
                      <a:endParaRPr kumimoji="1" lang="en-US" altLang="ja-JP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農地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緑道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河川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道路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空地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遊水地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森林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海岸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農地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集落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他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23" name="正方形/長方形 9"/>
          <p:cNvSpPr/>
          <p:nvPr/>
        </p:nvSpPr>
        <p:spPr>
          <a:xfrm>
            <a:off x="0" y="0"/>
            <a:ext cx="9906000" cy="36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～表題～</a:t>
            </a:r>
          </a:p>
        </p:txBody>
      </p:sp>
      <p:sp>
        <p:nvSpPr>
          <p:cNvPr id="1124" name="正方形/長方形 13"/>
          <p:cNvSpPr/>
          <p:nvPr/>
        </p:nvSpPr>
        <p:spPr>
          <a:xfrm>
            <a:off x="190019" y="508991"/>
            <a:ext cx="3672000" cy="79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72000" tIns="252000" rIns="72000" bIns="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25" name="テキスト ボックス 15"/>
          <p:cNvSpPr/>
          <p:nvPr/>
        </p:nvSpPr>
        <p:spPr>
          <a:xfrm>
            <a:off x="190019" y="500901"/>
            <a:ext cx="1260000" cy="216000"/>
          </a:xfrm>
          <a:prstGeom prst="roundRect">
            <a:avLst>
              <a:gd name="adj" fmla="val 0"/>
            </a:avLst>
          </a:prstGeom>
          <a:solidFill>
            <a:srgbClr val="0070C0"/>
          </a:solidFill>
        </p:spPr>
        <p:txBody>
          <a:bodyPr wrap="square" lIns="72000" tIns="36000" rIns="72000" bIns="3600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主な目的</a:t>
            </a:r>
          </a:p>
        </p:txBody>
      </p:sp>
      <p:graphicFrame>
        <p:nvGraphicFramePr>
          <p:cNvPr id="1126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70589"/>
              </p:ext>
            </p:extLst>
          </p:nvPr>
        </p:nvGraphicFramePr>
        <p:xfrm>
          <a:off x="198406" y="6341295"/>
          <a:ext cx="9509182" cy="40872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403971">
                  <a:extLst>
                    <a:ext uri="{9D8B030D-6E8A-4147-A177-3AD203B41FA5}"/>
                  </a:extLst>
                </a:gridCol>
                <a:gridCol w="8105211">
                  <a:extLst>
                    <a:ext uri="{9D8B030D-6E8A-4147-A177-3AD203B41FA5}"/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33350" indent="-133350" algn="ctr"/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問い合わせ先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2272030" algn="l"/>
                        </a:tabLst>
                      </a:pPr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団体名：</a:t>
                      </a:r>
                      <a:endParaRPr lang="en-US" altLang="ja-JP" sz="1100" b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tabLst>
                          <a:tab pos="2272030" algn="l"/>
                        </a:tabLst>
                      </a:pPr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連絡先：　　　　　　　　　　　　　　　　　　　　　</a:t>
                      </a:r>
                      <a:r>
                        <a:rPr lang="en-US" altLang="ja-JP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E-mail</a:t>
                      </a:r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：</a:t>
                      </a:r>
                      <a:endParaRPr lang="ja-JP" sz="1100" b="0" i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27" name="正方形/長方形 24"/>
          <p:cNvSpPr/>
          <p:nvPr/>
        </p:nvSpPr>
        <p:spPr>
          <a:xfrm>
            <a:off x="3944909" y="508991"/>
            <a:ext cx="5771072" cy="79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72000" tIns="252000" rIns="72000" bIns="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28" name="テキスト ボックス 25"/>
          <p:cNvSpPr/>
          <p:nvPr/>
        </p:nvSpPr>
        <p:spPr>
          <a:xfrm>
            <a:off x="3944908" y="500901"/>
            <a:ext cx="2136805" cy="216000"/>
          </a:xfrm>
          <a:prstGeom prst="roundRect">
            <a:avLst>
              <a:gd name="adj" fmla="val 0"/>
            </a:avLst>
          </a:prstGeom>
          <a:solidFill>
            <a:srgbClr val="0070C0"/>
          </a:solidFill>
        </p:spPr>
        <p:txBody>
          <a:bodyPr wrap="square" lIns="72000" tIns="36000" rIns="72000" bIns="3600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期待される効果（アウトカム）</a:t>
            </a:r>
          </a:p>
        </p:txBody>
      </p:sp>
      <p:sp>
        <p:nvSpPr>
          <p:cNvPr id="1129" name="正方形/長方形 26"/>
          <p:cNvSpPr/>
          <p:nvPr/>
        </p:nvSpPr>
        <p:spPr>
          <a:xfrm>
            <a:off x="190019" y="1381696"/>
            <a:ext cx="9509179" cy="48710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72000" tIns="216000" rIns="7200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30" name="テキスト ボックス 30"/>
          <p:cNvSpPr/>
          <p:nvPr/>
        </p:nvSpPr>
        <p:spPr>
          <a:xfrm>
            <a:off x="190019" y="1381697"/>
            <a:ext cx="1260000" cy="216000"/>
          </a:xfrm>
          <a:prstGeom prst="roundRect">
            <a:avLst>
              <a:gd name="adj" fmla="val 0"/>
            </a:avLst>
          </a:prstGeom>
          <a:solidFill>
            <a:srgbClr val="0070C0"/>
          </a:solidFill>
        </p:spPr>
        <p:txBody>
          <a:bodyPr wrap="square" lIns="72000" tIns="36000" rIns="72000" bIns="3600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技術の概要</a:t>
            </a:r>
          </a:p>
        </p:txBody>
      </p:sp>
      <p:sp>
        <p:nvSpPr>
          <p:cNvPr id="1131" name="テキスト ボックス 16"/>
          <p:cNvSpPr txBox="1"/>
          <p:nvPr/>
        </p:nvSpPr>
        <p:spPr>
          <a:xfrm>
            <a:off x="107208" y="56890"/>
            <a:ext cx="108000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-10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要素技術</a:t>
            </a:r>
          </a:p>
        </p:txBody>
      </p:sp>
      <p:sp>
        <p:nvSpPr>
          <p:cNvPr id="1132" name="CustomShape 4"/>
          <p:cNvSpPr/>
          <p:nvPr/>
        </p:nvSpPr>
        <p:spPr>
          <a:xfrm>
            <a:off x="7753200" y="6576780"/>
            <a:ext cx="222804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41A7C-7D0A-4AAC-AF89-5EA87ECE6D50}" type="slidenum">
              <a:rPr kumimoji="1" lang="en-US" sz="1400" b="1" i="0" u="none" strike="noStrike" kern="1200" cap="none" spc="-1" normalizeH="0" baseline="0" noProof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sz="1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133" name="正方形/長方形 14"/>
          <p:cNvSpPr/>
          <p:nvPr/>
        </p:nvSpPr>
        <p:spPr>
          <a:xfrm>
            <a:off x="6622869" y="3331030"/>
            <a:ext cx="3010222" cy="2266576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lIns="72000" tIns="252000" rIns="72000" bIns="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34" name="テキスト ボックス 19"/>
          <p:cNvSpPr/>
          <p:nvPr/>
        </p:nvSpPr>
        <p:spPr>
          <a:xfrm>
            <a:off x="6622869" y="3331029"/>
            <a:ext cx="2395091" cy="315819"/>
          </a:xfrm>
          <a:prstGeom prst="roundRect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72000" tIns="36000" rIns="72000" bIns="3600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要素技術の能力（アウトプット）</a:t>
            </a:r>
            <a:endParaRPr dirty="0">
              <a:solidFill>
                <a:schemeClr val="bg1"/>
              </a:solidFill>
            </a:endParaRPr>
          </a:p>
        </p:txBody>
      </p:sp>
      <p:graphicFrame>
        <p:nvGraphicFramePr>
          <p:cNvPr id="1135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490564"/>
              </p:ext>
            </p:extLst>
          </p:nvPr>
        </p:nvGraphicFramePr>
        <p:xfrm>
          <a:off x="321764" y="5936562"/>
          <a:ext cx="9256993" cy="25200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332000">
                  <a:extLst>
                    <a:ext uri="{9D8B030D-6E8A-4147-A177-3AD203B41FA5}"/>
                  </a:extLst>
                </a:gridCol>
                <a:gridCol w="7924993">
                  <a:extLst>
                    <a:ext uri="{9D8B030D-6E8A-4147-A177-3AD203B41FA5}"/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133350" indent="-133350" algn="ctr"/>
                      <a:r>
                        <a:rPr lang="ja-JP" altLang="en-US" sz="1000" b="0" u="none" kern="100" dirty="0">
                          <a:solidFill>
                            <a:srgbClr val="0070C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適用事例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272030" algn="l"/>
                        </a:tabLst>
                      </a:pPr>
                      <a:endParaRPr lang="ja-JP" sz="800" b="0" i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36" name="テキスト 62"/>
          <p:cNvSpPr txBox="1"/>
          <p:nvPr/>
        </p:nvSpPr>
        <p:spPr>
          <a:xfrm>
            <a:off x="4130228" y="743483"/>
            <a:ext cx="5376609" cy="5377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 lang="ja-JP" altLang="en-US"/>
            </a:pPr>
            <a:r>
              <a:rPr lang="ja-JP" altLang="en-US" sz="1000" dirty="0">
                <a:latin typeface="メイリオ"/>
                <a:ea typeface="メイリオ"/>
              </a:rPr>
              <a:t>※要素技術の活用による社会的な意味（波及効果）をアウトカムと定義し、</a:t>
            </a:r>
          </a:p>
          <a:p>
            <a:pPr>
              <a:defRPr lang="ja-JP" altLang="en-US"/>
            </a:pPr>
            <a:r>
              <a:rPr lang="ja-JP" altLang="en-US" sz="1000" dirty="0">
                <a:latin typeface="メイリオ"/>
                <a:ea typeface="メイリオ"/>
              </a:rPr>
              <a:t>　その内容を主に文章で記載していただくことを想定しています。</a:t>
            </a:r>
          </a:p>
          <a:p>
            <a:pPr>
              <a:defRPr lang="ja-JP" altLang="en-US"/>
            </a:pPr>
            <a:r>
              <a:rPr lang="ja-JP" altLang="en-US" sz="900" dirty="0">
                <a:latin typeface="メイリオ"/>
                <a:ea typeface="メイリオ"/>
              </a:rPr>
              <a:t>　　例：魅力的な生活空間の創出、資源循環の達成、美しい景観の創出、生物の生息環境の保全　等</a:t>
            </a:r>
            <a:endParaRPr lang="ja-JP" altLang="en-US" sz="1000" dirty="0">
              <a:latin typeface="メイリオ"/>
              <a:ea typeface="メイリオ"/>
            </a:endParaRPr>
          </a:p>
        </p:txBody>
      </p:sp>
      <p:sp>
        <p:nvSpPr>
          <p:cNvPr id="1137" name="テキスト 63"/>
          <p:cNvSpPr txBox="1"/>
          <p:nvPr/>
        </p:nvSpPr>
        <p:spPr>
          <a:xfrm>
            <a:off x="6703067" y="3746502"/>
            <a:ext cx="287651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000" dirty="0">
                <a:latin typeface="メイリオ"/>
                <a:ea typeface="メイリオ"/>
              </a:rPr>
              <a:t>※要素技術が持つ機能などにより、</a:t>
            </a:r>
          </a:p>
          <a:p>
            <a:pPr>
              <a:defRPr lang="ja-JP" altLang="en-US"/>
            </a:pPr>
            <a:r>
              <a:rPr lang="ja-JP" altLang="en-US" sz="1000" dirty="0">
                <a:latin typeface="メイリオ"/>
                <a:ea typeface="メイリオ"/>
              </a:rPr>
              <a:t>　製品等を使用した場合の結果として表れる</a:t>
            </a:r>
          </a:p>
          <a:p>
            <a:pPr>
              <a:defRPr lang="ja-JP" altLang="en-US"/>
            </a:pPr>
            <a:r>
              <a:rPr lang="ja-JP" altLang="en-US" sz="1000" dirty="0">
                <a:latin typeface="メイリオ"/>
                <a:ea typeface="メイリオ"/>
              </a:rPr>
              <a:t>　能力をアウトプットと定義し、その内容を記　</a:t>
            </a:r>
          </a:p>
          <a:p>
            <a:pPr>
              <a:defRPr lang="ja-JP" altLang="en-US"/>
            </a:pPr>
            <a:r>
              <a:rPr lang="ja-JP" altLang="en-US" sz="1000" dirty="0">
                <a:latin typeface="メイリオ"/>
                <a:ea typeface="メイリオ"/>
              </a:rPr>
              <a:t>　</a:t>
            </a:r>
            <a:r>
              <a:rPr lang="ja-JP" altLang="en-US" sz="1000" dirty="0" err="1">
                <a:latin typeface="メイリオ"/>
                <a:ea typeface="メイリオ"/>
              </a:rPr>
              <a:t>載して</a:t>
            </a:r>
            <a:r>
              <a:rPr lang="ja-JP" altLang="en-US" sz="1000" dirty="0">
                <a:latin typeface="メイリオ"/>
                <a:ea typeface="メイリオ"/>
              </a:rPr>
              <a:t>いただくことを想定しています。</a:t>
            </a:r>
          </a:p>
          <a:p>
            <a:pPr marL="180975" indent="-180975">
              <a:defRPr lang="ja-JP" altLang="en-US"/>
            </a:pPr>
            <a:r>
              <a:rPr lang="ja-JP" altLang="en-US" sz="1000" dirty="0">
                <a:latin typeface="メイリオ"/>
                <a:ea typeface="メイリオ"/>
              </a:rPr>
              <a:t>　（本欄は、必要に応じて削除して</a:t>
            </a:r>
            <a:r>
              <a:rPr lang="ja-JP" altLang="en-US" sz="1000" dirty="0" smtClean="0">
                <a:latin typeface="メイリオ"/>
                <a:ea typeface="メイリオ"/>
              </a:rPr>
              <a:t>いただいて</a:t>
            </a:r>
            <a:r>
              <a:rPr lang="ja-JP" altLang="en-US" sz="1000" dirty="0">
                <a:latin typeface="メイリオ"/>
                <a:ea typeface="メイリオ"/>
              </a:rPr>
              <a:t>かまいません。）</a:t>
            </a:r>
          </a:p>
          <a:p>
            <a:pPr>
              <a:defRPr lang="ja-JP" altLang="en-US"/>
            </a:pPr>
            <a:endParaRPr lang="ja-JP" altLang="en-US" sz="1000" dirty="0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1000" dirty="0">
                <a:latin typeface="メイリオ"/>
                <a:ea typeface="メイリオ"/>
              </a:rPr>
              <a:t>例：人の体感温度が２℃低下、管理頻度が３割</a:t>
            </a:r>
          </a:p>
          <a:p>
            <a:pPr>
              <a:defRPr lang="ja-JP" altLang="en-US"/>
            </a:pPr>
            <a:r>
              <a:rPr lang="ja-JP" altLang="en-US" sz="1000" dirty="0">
                <a:latin typeface="メイリオ"/>
                <a:ea typeface="メイリオ"/>
              </a:rPr>
              <a:t>　　減少、ＣＯ2排出量の低減　</a:t>
            </a:r>
            <a:r>
              <a:rPr lang="ja-JP" altLang="en-US" sz="1000" dirty="0" smtClean="0">
                <a:latin typeface="メイリオ"/>
                <a:ea typeface="メイリオ"/>
              </a:rPr>
              <a:t>等</a:t>
            </a:r>
            <a:endParaRPr lang="ja-JP" altLang="en-US" sz="1000" dirty="0">
              <a:latin typeface="メイリオ"/>
              <a:ea typeface="メイリオ"/>
            </a:endParaRPr>
          </a:p>
        </p:txBody>
      </p:sp>
      <p:sp>
        <p:nvSpPr>
          <p:cNvPr id="1138" name="テキスト 63"/>
          <p:cNvSpPr txBox="1"/>
          <p:nvPr/>
        </p:nvSpPr>
        <p:spPr>
          <a:xfrm>
            <a:off x="1572247" y="5473450"/>
            <a:ext cx="22148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000" dirty="0" smtClean="0">
                <a:latin typeface="メイリオ"/>
                <a:ea typeface="メイリオ"/>
              </a:rPr>
              <a:t>該当する項目に○を付けて下さい。</a:t>
            </a:r>
            <a:r>
              <a:rPr lang="ja-JP" altLang="en-US" sz="1000" dirty="0">
                <a:latin typeface="メイリオ"/>
                <a:ea typeface="メイリオ"/>
              </a:rPr>
              <a:t>　　</a:t>
            </a:r>
          </a:p>
        </p:txBody>
      </p:sp>
      <p:sp>
        <p:nvSpPr>
          <p:cNvPr id="1139" name="テキスト ボックス 82"/>
          <p:cNvSpPr txBox="1"/>
          <p:nvPr/>
        </p:nvSpPr>
        <p:spPr>
          <a:xfrm>
            <a:off x="7096125" y="22705"/>
            <a:ext cx="2755473" cy="306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別紙６</a:t>
            </a:r>
            <a:r>
              <a:rPr kumimoji="1" lang="en-US" altLang="ja-JP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応募様式３－２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4809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正方形/長方形 9"/>
          <p:cNvSpPr/>
          <p:nvPr/>
        </p:nvSpPr>
        <p:spPr>
          <a:xfrm>
            <a:off x="0" y="0"/>
            <a:ext cx="9906000" cy="36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～表題～</a:t>
            </a:r>
          </a:p>
        </p:txBody>
      </p:sp>
      <p:sp>
        <p:nvSpPr>
          <p:cNvPr id="1142" name="正方形/長方形 13"/>
          <p:cNvSpPr/>
          <p:nvPr/>
        </p:nvSpPr>
        <p:spPr>
          <a:xfrm>
            <a:off x="190019" y="508991"/>
            <a:ext cx="3672000" cy="7920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lIns="72000" tIns="252000" rIns="72000" bIns="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43" name="テキスト ボックス 15"/>
          <p:cNvSpPr/>
          <p:nvPr/>
        </p:nvSpPr>
        <p:spPr>
          <a:xfrm>
            <a:off x="190019" y="500901"/>
            <a:ext cx="1260000" cy="216000"/>
          </a:xfrm>
          <a:prstGeom prst="roundRect">
            <a:avLst>
              <a:gd name="adj" fmla="val 0"/>
            </a:avLst>
          </a:prstGeom>
          <a:solidFill>
            <a:srgbClr val="FFC000"/>
          </a:solidFill>
        </p:spPr>
        <p:txBody>
          <a:bodyPr wrap="square" lIns="72000" tIns="36000" rIns="72000" bIns="3600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主な目的</a:t>
            </a:r>
          </a:p>
        </p:txBody>
      </p:sp>
      <p:graphicFrame>
        <p:nvGraphicFramePr>
          <p:cNvPr id="1144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02402"/>
              </p:ext>
            </p:extLst>
          </p:nvPr>
        </p:nvGraphicFramePr>
        <p:xfrm>
          <a:off x="198406" y="6341295"/>
          <a:ext cx="9509182" cy="408720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403971">
                  <a:extLst>
                    <a:ext uri="{9D8B030D-6E8A-4147-A177-3AD203B41FA5}"/>
                  </a:extLst>
                </a:gridCol>
                <a:gridCol w="8105211">
                  <a:extLst>
                    <a:ext uri="{9D8B030D-6E8A-4147-A177-3AD203B41FA5}"/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33350" indent="-133350" algn="ctr"/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問い合わせ先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2272030" algn="l"/>
                        </a:tabLst>
                      </a:pPr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団体名：</a:t>
                      </a:r>
                      <a:endParaRPr lang="en-US" altLang="ja-JP" sz="1100" b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tabLst>
                          <a:tab pos="2272030" algn="l"/>
                        </a:tabLst>
                      </a:pPr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連絡先：　　　　　　　　　　　　　　　　　　　　　</a:t>
                      </a:r>
                      <a:r>
                        <a:rPr lang="en-US" altLang="ja-JP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E-mail</a:t>
                      </a:r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：</a:t>
                      </a:r>
                      <a:endParaRPr lang="ja-JP" sz="1100" b="0" i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45" name="正方形/長方形 24"/>
          <p:cNvSpPr/>
          <p:nvPr/>
        </p:nvSpPr>
        <p:spPr>
          <a:xfrm>
            <a:off x="3944909" y="508991"/>
            <a:ext cx="5771072" cy="7920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lIns="72000" tIns="252000" rIns="72000" bIns="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46" name="テキスト ボックス 25"/>
          <p:cNvSpPr/>
          <p:nvPr/>
        </p:nvSpPr>
        <p:spPr>
          <a:xfrm>
            <a:off x="3944909" y="500901"/>
            <a:ext cx="1260000" cy="216000"/>
          </a:xfrm>
          <a:prstGeom prst="roundRect">
            <a:avLst>
              <a:gd name="adj" fmla="val 0"/>
            </a:avLst>
          </a:prstGeom>
          <a:solidFill>
            <a:srgbClr val="FFC000"/>
          </a:solidFill>
        </p:spPr>
        <p:txBody>
          <a:bodyPr wrap="square" lIns="72000" tIns="36000" rIns="72000" bIns="3600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期待される効果</a:t>
            </a:r>
          </a:p>
        </p:txBody>
      </p:sp>
      <p:sp>
        <p:nvSpPr>
          <p:cNvPr id="1147" name="正方形/長方形 26"/>
          <p:cNvSpPr/>
          <p:nvPr/>
        </p:nvSpPr>
        <p:spPr>
          <a:xfrm>
            <a:off x="190019" y="1381696"/>
            <a:ext cx="9509179" cy="487105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lIns="72000" tIns="216000" rIns="7200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48" name="テキスト ボックス 30"/>
          <p:cNvSpPr/>
          <p:nvPr/>
        </p:nvSpPr>
        <p:spPr>
          <a:xfrm>
            <a:off x="190019" y="1381697"/>
            <a:ext cx="1260000" cy="216000"/>
          </a:xfrm>
          <a:prstGeom prst="roundRect">
            <a:avLst>
              <a:gd name="adj" fmla="val 0"/>
            </a:avLst>
          </a:prstGeom>
          <a:solidFill>
            <a:srgbClr val="FFC000"/>
          </a:solidFill>
        </p:spPr>
        <p:txBody>
          <a:bodyPr wrap="square" lIns="72000" tIns="36000" rIns="72000" bIns="3600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手法の概要</a:t>
            </a:r>
          </a:p>
        </p:txBody>
      </p:sp>
      <p:sp>
        <p:nvSpPr>
          <p:cNvPr id="1149" name="テキスト ボックス 16"/>
          <p:cNvSpPr txBox="1"/>
          <p:nvPr/>
        </p:nvSpPr>
        <p:spPr>
          <a:xfrm>
            <a:off x="107208" y="56890"/>
            <a:ext cx="108000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-10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評価手法</a:t>
            </a:r>
          </a:p>
        </p:txBody>
      </p:sp>
      <p:sp>
        <p:nvSpPr>
          <p:cNvPr id="1150" name="CustomShape 4"/>
          <p:cNvSpPr/>
          <p:nvPr/>
        </p:nvSpPr>
        <p:spPr>
          <a:xfrm>
            <a:off x="7753200" y="6576780"/>
            <a:ext cx="222804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41A7C-7D0A-4AAC-AF89-5EA87ECE6D50}" type="slidenum">
              <a:rPr kumimoji="1" lang="en-US" sz="1400" b="1" i="0" u="none" strike="noStrike" kern="1200" cap="none" spc="-1" normalizeH="0" baseline="0" noProof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sz="1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graphicFrame>
        <p:nvGraphicFramePr>
          <p:cNvPr id="1151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852996"/>
              </p:ext>
            </p:extLst>
          </p:nvPr>
        </p:nvGraphicFramePr>
        <p:xfrm>
          <a:off x="321764" y="5685101"/>
          <a:ext cx="9258827" cy="252000"/>
        </p:xfrm>
        <a:graphic>
          <a:graphicData uri="http://schemas.openxmlformats.org/drawingml/2006/table">
            <a:tbl>
              <a:tblPr/>
              <a:tblGrid>
                <a:gridCol w="1332000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88000">
                  <a:extLst>
                    <a:ext uri="{9D8B030D-6E8A-4147-A177-3AD203B41FA5}"/>
                  </a:extLst>
                </a:gridCol>
                <a:gridCol w="1260000">
                  <a:extLst>
                    <a:ext uri="{9D8B030D-6E8A-4147-A177-3AD203B41FA5}"/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000" b="0" u="none" kern="100" dirty="0">
                          <a:solidFill>
                            <a:schemeClr val="accent2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適用場所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都市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緑化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公園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庭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都市</a:t>
                      </a:r>
                      <a:endParaRPr kumimoji="1" lang="en-US" altLang="ja-JP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農地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緑道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河川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道路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空地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遊水地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森林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海岸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農地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集落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他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52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316138"/>
              </p:ext>
            </p:extLst>
          </p:nvPr>
        </p:nvGraphicFramePr>
        <p:xfrm>
          <a:off x="321764" y="5936562"/>
          <a:ext cx="9256993" cy="25200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332000">
                  <a:extLst>
                    <a:ext uri="{9D8B030D-6E8A-4147-A177-3AD203B41FA5}"/>
                  </a:extLst>
                </a:gridCol>
                <a:gridCol w="7924993">
                  <a:extLst>
                    <a:ext uri="{9D8B030D-6E8A-4147-A177-3AD203B41FA5}"/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133350" indent="-133350" algn="ctr"/>
                      <a:r>
                        <a:rPr lang="ja-JP" altLang="en-US" sz="1000" b="0" u="none" kern="100" dirty="0">
                          <a:solidFill>
                            <a:schemeClr val="accent2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適用スケール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272030" algn="l"/>
                        </a:tabLst>
                      </a:pPr>
                      <a:endParaRPr lang="ja-JP" sz="800" b="0" i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53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967347"/>
              </p:ext>
            </p:extLst>
          </p:nvPr>
        </p:nvGraphicFramePr>
        <p:xfrm>
          <a:off x="321469" y="5033962"/>
          <a:ext cx="9260681" cy="653776"/>
        </p:xfrm>
        <a:graphic>
          <a:graphicData uri="http://schemas.openxmlformats.org/drawingml/2006/table">
            <a:tbl>
              <a:tblPr/>
              <a:tblGrid>
                <a:gridCol w="1333500">
                  <a:extLst>
                    <a:ext uri="{9D8B030D-6E8A-4147-A177-3AD203B41FA5}"/>
                  </a:extLst>
                </a:gridCol>
                <a:gridCol w="884684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40607">
                  <a:extLst>
                    <a:ext uri="{9D8B030D-6E8A-4147-A177-3AD203B41FA5}"/>
                  </a:extLst>
                </a:gridCol>
                <a:gridCol w="433392">
                  <a:extLst>
                    <a:ext uri="{9D8B030D-6E8A-4147-A177-3AD203B41FA5}"/>
                  </a:extLst>
                </a:gridCol>
              </a:tblGrid>
              <a:tr h="49004">
                <a:tc row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ja-JP" altLang="en-US" sz="1000" b="0" u="none" kern="100" dirty="0">
                          <a:solidFill>
                            <a:schemeClr val="accent2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評価内容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4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総合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評価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個別評価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589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防災・減災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環境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地域振興（社会）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1589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風水害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震災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避難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気候変動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温暖化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防止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水質改善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生物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多様性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自然環境保全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景観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経済効果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産業振興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コミュニティ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居住環境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医療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健康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58914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514" marR="6514" marT="65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6514" marR="6514" marT="6514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54" name="テキスト 63"/>
          <p:cNvSpPr txBox="1"/>
          <p:nvPr/>
        </p:nvSpPr>
        <p:spPr>
          <a:xfrm>
            <a:off x="1647125" y="4830146"/>
            <a:ext cx="22148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000" dirty="0" smtClean="0">
                <a:latin typeface="メイリオ"/>
                <a:ea typeface="メイリオ"/>
              </a:rPr>
              <a:t>該当する項目に○を付けて下さい。</a:t>
            </a:r>
            <a:r>
              <a:rPr lang="ja-JP" altLang="en-US" sz="1000" dirty="0">
                <a:latin typeface="メイリオ"/>
                <a:ea typeface="メイリオ"/>
              </a:rPr>
              <a:t>　　</a:t>
            </a:r>
          </a:p>
        </p:txBody>
      </p:sp>
      <p:sp>
        <p:nvSpPr>
          <p:cNvPr id="1155" name="テキスト ボックス 82"/>
          <p:cNvSpPr txBox="1"/>
          <p:nvPr/>
        </p:nvSpPr>
        <p:spPr>
          <a:xfrm>
            <a:off x="7096125" y="22705"/>
            <a:ext cx="2755473" cy="306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別紙６</a:t>
            </a:r>
            <a:r>
              <a:rPr kumimoji="1" lang="en-US" altLang="ja-JP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応募様式３－３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3004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正方形/長方形 9"/>
          <p:cNvSpPr/>
          <p:nvPr/>
        </p:nvSpPr>
        <p:spPr>
          <a:xfrm>
            <a:off x="0" y="0"/>
            <a:ext cx="9906000" cy="360000"/>
          </a:xfrm>
          <a:prstGeom prst="rect">
            <a:avLst/>
          </a:prstGeom>
          <a:solidFill>
            <a:srgbClr val="33CCCC"/>
          </a:solidFill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～表題～</a:t>
            </a:r>
          </a:p>
        </p:txBody>
      </p:sp>
      <p:sp>
        <p:nvSpPr>
          <p:cNvPr id="1158" name="正方形/長方形 13"/>
          <p:cNvSpPr/>
          <p:nvPr/>
        </p:nvSpPr>
        <p:spPr>
          <a:xfrm>
            <a:off x="190019" y="508991"/>
            <a:ext cx="3672000" cy="792000"/>
          </a:xfrm>
          <a:prstGeom prst="rect">
            <a:avLst/>
          </a:prstGeom>
          <a:solidFill>
            <a:schemeClr val="bg1"/>
          </a:solidFill>
          <a:ln>
            <a:solidFill>
              <a:srgbClr val="33CCCC"/>
            </a:solidFill>
          </a:ln>
        </p:spPr>
        <p:txBody>
          <a:bodyPr wrap="square" lIns="72000" tIns="252000" rIns="72000" bIns="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59" name="テキスト ボックス 15"/>
          <p:cNvSpPr/>
          <p:nvPr/>
        </p:nvSpPr>
        <p:spPr>
          <a:xfrm>
            <a:off x="190019" y="500901"/>
            <a:ext cx="1260000" cy="216000"/>
          </a:xfrm>
          <a:prstGeom prst="roundRect">
            <a:avLst>
              <a:gd name="adj" fmla="val 0"/>
            </a:avLst>
          </a:prstGeom>
          <a:solidFill>
            <a:srgbClr val="33CCCC"/>
          </a:solidFill>
          <a:ln>
            <a:solidFill>
              <a:srgbClr val="33CCCC"/>
            </a:solidFill>
          </a:ln>
        </p:spPr>
        <p:txBody>
          <a:bodyPr wrap="square" lIns="72000" tIns="36000" rIns="72000" bIns="3600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主な目的</a:t>
            </a:r>
          </a:p>
        </p:txBody>
      </p:sp>
      <p:graphicFrame>
        <p:nvGraphicFramePr>
          <p:cNvPr id="1160" name="表 17"/>
          <p:cNvGraphicFramePr>
            <a:graphicFrameLocks noGrp="1"/>
          </p:cNvGraphicFramePr>
          <p:nvPr/>
        </p:nvGraphicFramePr>
        <p:xfrm>
          <a:off x="276044" y="5719392"/>
          <a:ext cx="9368287" cy="45168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326333">
                  <a:extLst>
                    <a:ext uri="{9D8B030D-6E8A-4147-A177-3AD203B41FA5}"/>
                  </a:extLst>
                </a:gridCol>
                <a:gridCol w="8041954">
                  <a:extLst>
                    <a:ext uri="{9D8B030D-6E8A-4147-A177-3AD203B41FA5}"/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33350" indent="-133350"/>
                      <a:r>
                        <a:rPr lang="ja-JP" altLang="en-US" sz="1000" b="0" u="none" kern="100" dirty="0">
                          <a:solidFill>
                            <a:srgbClr val="FFC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手法適用段階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272030" algn="l"/>
                        </a:tabLst>
                      </a:pPr>
                      <a:endParaRPr lang="ja-JP" sz="1000" b="0" i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/>
                      <a:r>
                        <a:rPr lang="ja-JP" altLang="en-US" sz="1000" b="0" u="none" kern="100" dirty="0">
                          <a:solidFill>
                            <a:srgbClr val="FFC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手法適用スケール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2272030" algn="l"/>
                        </a:tabLst>
                      </a:pPr>
                      <a:endParaRPr lang="ja-JP" sz="1000" b="0" i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61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842138"/>
              </p:ext>
            </p:extLst>
          </p:nvPr>
        </p:nvGraphicFramePr>
        <p:xfrm>
          <a:off x="198406" y="6341295"/>
          <a:ext cx="9509182" cy="408720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403971">
                  <a:extLst>
                    <a:ext uri="{9D8B030D-6E8A-4147-A177-3AD203B41FA5}"/>
                  </a:extLst>
                </a:gridCol>
                <a:gridCol w="8105211">
                  <a:extLst>
                    <a:ext uri="{9D8B030D-6E8A-4147-A177-3AD203B41FA5}"/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33350" indent="-133350" algn="ctr"/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問い合わせ先</a:t>
                      </a: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33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2272030" algn="l"/>
                        </a:tabLst>
                      </a:pPr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団体名：</a:t>
                      </a:r>
                      <a:endParaRPr lang="en-US" altLang="ja-JP" sz="1100" b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>
                        <a:tabLst>
                          <a:tab pos="2272030" algn="l"/>
                        </a:tabLst>
                      </a:pPr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連絡先：　　　　　　　　　　　　　　　　　　　　　</a:t>
                      </a:r>
                      <a:r>
                        <a:rPr lang="en-US" altLang="ja-JP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E-mail</a:t>
                      </a:r>
                      <a:r>
                        <a:rPr lang="ja-JP" altLang="en-US" sz="1100" b="0" u="none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：</a:t>
                      </a:r>
                      <a:endParaRPr lang="ja-JP" sz="1100" b="0" i="0" u="none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rgbClr val="33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62" name="正方形/長方形 24"/>
          <p:cNvSpPr/>
          <p:nvPr/>
        </p:nvSpPr>
        <p:spPr>
          <a:xfrm>
            <a:off x="3928126" y="500901"/>
            <a:ext cx="5771072" cy="792000"/>
          </a:xfrm>
          <a:prstGeom prst="rect">
            <a:avLst/>
          </a:prstGeom>
          <a:solidFill>
            <a:schemeClr val="bg1"/>
          </a:solidFill>
          <a:ln>
            <a:solidFill>
              <a:srgbClr val="33CCCC"/>
            </a:solidFill>
          </a:ln>
        </p:spPr>
        <p:txBody>
          <a:bodyPr wrap="square" lIns="72000" tIns="252000" rIns="72000" bIns="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63" name="テキスト ボックス 25"/>
          <p:cNvSpPr/>
          <p:nvPr/>
        </p:nvSpPr>
        <p:spPr>
          <a:xfrm>
            <a:off x="3944909" y="500901"/>
            <a:ext cx="1260000" cy="216000"/>
          </a:xfrm>
          <a:prstGeom prst="roundRect">
            <a:avLst>
              <a:gd name="adj" fmla="val 0"/>
            </a:avLst>
          </a:prstGeom>
          <a:solidFill>
            <a:srgbClr val="33CCCC"/>
          </a:solidFill>
          <a:ln>
            <a:solidFill>
              <a:srgbClr val="33CCCC"/>
            </a:solidFill>
          </a:ln>
        </p:spPr>
        <p:txBody>
          <a:bodyPr wrap="square" lIns="72000" tIns="36000" rIns="72000" bIns="3600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期待される効果</a:t>
            </a:r>
          </a:p>
        </p:txBody>
      </p:sp>
      <p:sp>
        <p:nvSpPr>
          <p:cNvPr id="1164" name="正方形/長方形 26"/>
          <p:cNvSpPr/>
          <p:nvPr/>
        </p:nvSpPr>
        <p:spPr>
          <a:xfrm>
            <a:off x="196127" y="1381697"/>
            <a:ext cx="9509179" cy="4871059"/>
          </a:xfrm>
          <a:prstGeom prst="rect">
            <a:avLst/>
          </a:prstGeom>
          <a:solidFill>
            <a:schemeClr val="bg1"/>
          </a:solidFill>
          <a:ln>
            <a:solidFill>
              <a:srgbClr val="33CCCC"/>
            </a:solidFill>
          </a:ln>
        </p:spPr>
        <p:txBody>
          <a:bodyPr wrap="square" lIns="72000" tIns="216000" rIns="72000" rtlCol="0" anchor="t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  <a:cs typeface="+mn-cs"/>
            </a:endParaRPr>
          </a:p>
        </p:txBody>
      </p:sp>
      <p:sp>
        <p:nvSpPr>
          <p:cNvPr id="1165" name="テキスト ボックス 30"/>
          <p:cNvSpPr/>
          <p:nvPr/>
        </p:nvSpPr>
        <p:spPr>
          <a:xfrm>
            <a:off x="190019" y="1381697"/>
            <a:ext cx="1260000" cy="216000"/>
          </a:xfrm>
          <a:prstGeom prst="roundRect">
            <a:avLst>
              <a:gd name="adj" fmla="val 0"/>
            </a:avLst>
          </a:prstGeom>
          <a:solidFill>
            <a:srgbClr val="33CCCC"/>
          </a:solidFill>
          <a:ln>
            <a:solidFill>
              <a:srgbClr val="33CCCC"/>
            </a:solidFill>
          </a:ln>
        </p:spPr>
        <p:txBody>
          <a:bodyPr wrap="square" lIns="72000" tIns="36000" rIns="72000" bIns="3600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手法の概要</a:t>
            </a:r>
          </a:p>
        </p:txBody>
      </p:sp>
      <p:sp>
        <p:nvSpPr>
          <p:cNvPr id="1166" name="テキスト ボックス 16"/>
          <p:cNvSpPr txBox="1"/>
          <p:nvPr/>
        </p:nvSpPr>
        <p:spPr>
          <a:xfrm>
            <a:off x="107208" y="56890"/>
            <a:ext cx="1080000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-100" normalizeH="0" baseline="0" noProof="0" dirty="0">
                <a:ln>
                  <a:noFill/>
                </a:ln>
                <a:solidFill>
                  <a:srgbClr val="009999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rPr>
              <a:t>資金調達手法</a:t>
            </a:r>
          </a:p>
        </p:txBody>
      </p:sp>
      <p:sp>
        <p:nvSpPr>
          <p:cNvPr id="1167" name="CustomShape 4"/>
          <p:cNvSpPr/>
          <p:nvPr/>
        </p:nvSpPr>
        <p:spPr>
          <a:xfrm>
            <a:off x="7753200" y="6576780"/>
            <a:ext cx="222804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441A7C-7D0A-4AAC-AF89-5EA87ECE6D50}" type="slidenum">
              <a:rPr kumimoji="1" lang="en-US" sz="1400" b="1" i="0" u="none" strike="noStrike" kern="1200" cap="none" spc="-1" normalizeH="0" baseline="0" noProof="0">
                <a:ln>
                  <a:noFill/>
                </a:ln>
                <a:solidFill>
                  <a:srgbClr val="8B8B8B"/>
                </a:solidFill>
                <a:effectLst/>
                <a:uLnTx/>
                <a:uFillTx/>
                <a:latin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sz="1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graphicFrame>
        <p:nvGraphicFramePr>
          <p:cNvPr id="1168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312131"/>
              </p:ext>
            </p:extLst>
          </p:nvPr>
        </p:nvGraphicFramePr>
        <p:xfrm>
          <a:off x="321764" y="5923226"/>
          <a:ext cx="9258827" cy="252000"/>
        </p:xfrm>
        <a:graphic>
          <a:graphicData uri="http://schemas.openxmlformats.org/drawingml/2006/table">
            <a:tbl>
              <a:tblPr/>
              <a:tblGrid>
                <a:gridCol w="1332000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10291">
                  <a:extLst>
                    <a:ext uri="{9D8B030D-6E8A-4147-A177-3AD203B41FA5}"/>
                  </a:extLst>
                </a:gridCol>
                <a:gridCol w="280388">
                  <a:extLst>
                    <a:ext uri="{9D8B030D-6E8A-4147-A177-3AD203B41FA5}"/>
                  </a:extLst>
                </a:gridCol>
                <a:gridCol w="288000">
                  <a:extLst>
                    <a:ext uri="{9D8B030D-6E8A-4147-A177-3AD203B41FA5}"/>
                  </a:extLst>
                </a:gridCol>
                <a:gridCol w="1260000">
                  <a:extLst>
                    <a:ext uri="{9D8B030D-6E8A-4147-A177-3AD203B41FA5}"/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000" b="1" u="none" kern="100" dirty="0">
                          <a:solidFill>
                            <a:srgbClr val="009999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+mn-cs"/>
                        </a:rPr>
                        <a:t>適用場所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都市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緑化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公園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庭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都市</a:t>
                      </a:r>
                      <a:endParaRPr kumimoji="1" lang="en-US" altLang="ja-JP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農地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緑道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河川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道路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空地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遊水地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森林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海岸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農地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集落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</a:t>
                      </a:r>
                      <a:endParaRPr lang="en-US" altLang="ja-JP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他</a:t>
                      </a: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0586" marR="10586" marT="10586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69" name="テキスト 63"/>
          <p:cNvSpPr txBox="1"/>
          <p:nvPr/>
        </p:nvSpPr>
        <p:spPr>
          <a:xfrm>
            <a:off x="1647125" y="5719392"/>
            <a:ext cx="22148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000" dirty="0" smtClean="0">
                <a:latin typeface="メイリオ"/>
                <a:ea typeface="メイリオ"/>
              </a:rPr>
              <a:t>該当する項目に○を付けて下さい。</a:t>
            </a:r>
            <a:r>
              <a:rPr lang="ja-JP" altLang="en-US" sz="1000" dirty="0">
                <a:latin typeface="メイリオ"/>
                <a:ea typeface="メイリオ"/>
              </a:rPr>
              <a:t>　　</a:t>
            </a:r>
          </a:p>
        </p:txBody>
      </p:sp>
      <p:sp>
        <p:nvSpPr>
          <p:cNvPr id="1170" name="テキスト ボックス 82"/>
          <p:cNvSpPr txBox="1"/>
          <p:nvPr/>
        </p:nvSpPr>
        <p:spPr>
          <a:xfrm>
            <a:off x="7096125" y="22705"/>
            <a:ext cx="2755473" cy="306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defTabSz="960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別紙６</a:t>
            </a:r>
            <a:r>
              <a:rPr kumimoji="1" lang="en-US" altLang="ja-JP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r>
              <a:rPr kumimoji="1" lang="ja-JP" altLang="en-US" sz="1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応募様式３－４</a:t>
            </a:r>
            <a:endParaRPr kumimoji="1" lang="en-US" altLang="ja-JP" sz="1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7617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11432</TotalTime>
  <Words>571</Words>
  <Application>JUST Focus</Application>
  <Paragraphs>180</Paragraph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BIZ UDゴシック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4.1.6</AppVersion>
  <PresentationFormat>ユーザー設定</PresentationFormat>
  <Slides>4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栁澤 茉利</dc:creator>
  <cp:lastModifiedBy>大上 慧太</cp:lastModifiedBy>
  <cp:lastPrinted>2021-07-29T02:20:08Z</cp:lastPrinted>
  <dcterms:created xsi:type="dcterms:W3CDTF">2020-12-09T04:01:14Z</dcterms:created>
  <dcterms:modified xsi:type="dcterms:W3CDTF">2021-08-10T01:44:47Z</dcterms:modified>
  <cp:revision>330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0x010100C88E241924B8794EAEDF5AC48D420F82</vt:lpwstr>
  </property>
</Properties>
</file>