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1500" y="24"/>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5036BCF-7124-43A1-88B4-E71F7160F1ED}" type="datetimeFigureOut">
              <a:rPr kumimoji="1" lang="ja-JP" altLang="en-US" smtClean="0"/>
              <a:pPr/>
              <a:t>2020/6/15</a:t>
            </a:fld>
            <a:endParaRPr kumimoji="1"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910A612-4DD6-4659-9E4B-BF50D8535E03}" type="slidenum">
              <a:rPr kumimoji="1" lang="ja-JP" altLang="en-US" smtClean="0"/>
              <a:pPr/>
              <a:t>‹#›</a:t>
            </a:fld>
            <a:endParaRPr kumimoji="1" lang="ja-JP" altLang="en-US"/>
          </a:p>
        </p:txBody>
      </p:sp>
    </p:spTree>
    <p:extLst>
      <p:ext uri="{BB962C8B-B14F-4D97-AF65-F5344CB8AC3E}">
        <p14:creationId xmlns:p14="http://schemas.microsoft.com/office/powerpoint/2010/main" val="3217745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2020/6/15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2B891-972D-48B1-BAE3-C3EA23766E82}" type="datetimeFigureOut">
              <a:rPr kumimoji="1" lang="ja-JP" altLang="en-US" smtClean="0"/>
              <a:pPr/>
              <a:t>2020/6/15</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B3491-9EF8-4F8F-A839-0322AB42512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45" name="正方形/長方形 44"/>
          <p:cNvSpPr/>
          <p:nvPr/>
        </p:nvSpPr>
        <p:spPr>
          <a:xfrm>
            <a:off x="0" y="627915"/>
            <a:ext cx="2433962" cy="110799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○推進主体：○○協議会</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構成員：○○市</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○代 表 者：○○市長　○○○○</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marL="1343025" indent="-1343025"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○整備状況：完成供用中</a:t>
            </a:r>
            <a:endParaRPr lang="ja-JP" altLang="en-US" sz="1100" dirty="0">
              <a:solidFill>
                <a:schemeClr val="tx1"/>
              </a:solidFill>
              <a:latin typeface="HGPｺﾞｼｯｸM" panose="020B0600000000000000" pitchFamily="50" charset="-128"/>
              <a:ea typeface="HGPｺﾞｼｯｸM" panose="020B0600000000000000" pitchFamily="50" charset="-128"/>
            </a:endParaRPr>
          </a:p>
        </p:txBody>
      </p:sp>
      <p:sp>
        <p:nvSpPr>
          <p:cNvPr id="33" name="テキスト ボックス 29"/>
          <p:cNvSpPr txBox="1">
            <a:spLocks noChangeArrowheads="1"/>
          </p:cNvSpPr>
          <p:nvPr/>
        </p:nvSpPr>
        <p:spPr bwMode="auto">
          <a:xfrm>
            <a:off x="2621886" y="1917259"/>
            <a:ext cx="574356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施設整備の状況図（</a:t>
            </a:r>
            <a:r>
              <a:rPr lang="ja-JP" altLang="en-US" sz="1100" dirty="0" smtClean="0">
                <a:solidFill>
                  <a:srgbClr val="FF0000"/>
                </a:solidFill>
                <a:latin typeface="HGPｺﾞｼｯｸM" panose="020B0600000000000000" pitchFamily="50" charset="-128"/>
                <a:ea typeface="HGPｺﾞｼｯｸM" panose="020B0600000000000000" pitchFamily="50" charset="-128"/>
              </a:rPr>
              <a:t>河川管理者の整備と市町村等の整備がそれぞれ分かるように記載してください</a:t>
            </a:r>
            <a:r>
              <a:rPr lang="ja-JP" altLang="en-US" sz="1100" dirty="0" smtClean="0">
                <a:latin typeface="HGPｺﾞｼｯｸM" panose="020B0600000000000000" pitchFamily="50" charset="-128"/>
                <a:ea typeface="HGPｺﾞｼｯｸM" panose="020B0600000000000000" pitchFamily="50" charset="-128"/>
              </a:rPr>
              <a:t>）</a:t>
            </a:r>
            <a:endParaRPr lang="ja-JP" altLang="en-US" sz="1100" dirty="0">
              <a:latin typeface="HGPｺﾞｼｯｸM" panose="020B0600000000000000" pitchFamily="50" charset="-128"/>
              <a:ea typeface="HGPｺﾞｼｯｸM" panose="020B0600000000000000" pitchFamily="50" charset="-128"/>
            </a:endParaRPr>
          </a:p>
        </p:txBody>
      </p:sp>
      <p:sp>
        <p:nvSpPr>
          <p:cNvPr id="47" name="テキスト ボックス 44"/>
          <p:cNvSpPr txBox="1">
            <a:spLocks noChangeArrowheads="1"/>
          </p:cNvSpPr>
          <p:nvPr/>
        </p:nvSpPr>
        <p:spPr bwMode="auto">
          <a:xfrm>
            <a:off x="134112" y="4402372"/>
            <a:ext cx="98745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管理運営体制図</a:t>
            </a:r>
            <a:endParaRPr lang="en-US" altLang="ja-JP" sz="1100" dirty="0">
              <a:latin typeface="HGPｺﾞｼｯｸM" panose="020B0600000000000000" pitchFamily="50" charset="-128"/>
              <a:ea typeface="HGPｺﾞｼｯｸM" panose="020B0600000000000000" pitchFamily="50" charset="-128"/>
            </a:endParaRPr>
          </a:p>
        </p:txBody>
      </p:sp>
      <p:sp>
        <p:nvSpPr>
          <p:cNvPr id="41" name="正方形/長方形 40"/>
          <p:cNvSpPr/>
          <p:nvPr/>
        </p:nvSpPr>
        <p:spPr>
          <a:xfrm>
            <a:off x="47030" y="1891570"/>
            <a:ext cx="2433961" cy="2377496"/>
          </a:xfrm>
          <a:prstGeom prst="rect">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 name="Rectangle 17"/>
          <p:cNvSpPr>
            <a:spLocks noChangeArrowheads="1"/>
          </p:cNvSpPr>
          <p:nvPr/>
        </p:nvSpPr>
        <p:spPr bwMode="auto">
          <a:xfrm>
            <a:off x="47028" y="4343637"/>
            <a:ext cx="4257899" cy="246239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2568093" y="1891570"/>
            <a:ext cx="7247210" cy="2357619"/>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92" name="Text Box 1"/>
          <p:cNvSpPr txBox="1">
            <a:spLocks noChangeArrowheads="1"/>
          </p:cNvSpPr>
          <p:nvPr/>
        </p:nvSpPr>
        <p:spPr bwMode="auto">
          <a:xfrm>
            <a:off x="30446" y="1921773"/>
            <a:ext cx="569387" cy="246221"/>
          </a:xfrm>
          <a:prstGeom prst="rect">
            <a:avLst/>
          </a:prstGeom>
          <a:noFill/>
          <a:ln w="6350">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dirty="0">
                <a:latin typeface="HGPｺﾞｼｯｸM" panose="020B0600000000000000" pitchFamily="50" charset="-128"/>
                <a:ea typeface="HGPｺﾞｼｯｸM" panose="020B0600000000000000" pitchFamily="50" charset="-128"/>
                <a:cs typeface="Times New Roman" panose="02020603050405020304" pitchFamily="18" charset="0"/>
              </a:rPr>
              <a:t>位置図</a:t>
            </a: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5" name="Rectangle 17"/>
          <p:cNvSpPr>
            <a:spLocks noChangeArrowheads="1"/>
          </p:cNvSpPr>
          <p:nvPr/>
        </p:nvSpPr>
        <p:spPr bwMode="auto">
          <a:xfrm>
            <a:off x="4520952" y="4571649"/>
            <a:ext cx="5294351" cy="2185751"/>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6" name="Rectangle 1"/>
          <p:cNvSpPr>
            <a:spLocks noChangeArrowheads="1"/>
          </p:cNvSpPr>
          <p:nvPr/>
        </p:nvSpPr>
        <p:spPr bwMode="auto">
          <a:xfrm>
            <a:off x="6537176" y="4343637"/>
            <a:ext cx="1181734" cy="276999"/>
          </a:xfrm>
          <a:prstGeom prst="rect">
            <a:avLst/>
          </a:prstGeom>
          <a:solidFill>
            <a:schemeClr val="accent1">
              <a:lumMod val="60000"/>
              <a:lumOff val="40000"/>
            </a:schemeClr>
          </a:solidFill>
          <a:ln w="12700" cap="flat" cmpd="sng" algn="ctr">
            <a:solidFill>
              <a:schemeClr val="tx1"/>
            </a:solidFill>
            <a:prstDash val="solid"/>
            <a:miter lim="800000"/>
            <a:headEnd/>
            <a:tailEnd/>
          </a:ln>
          <a:effectLst/>
        </p:spPr>
        <p:txBody>
          <a:bodyPr wrap="none" anchor="ctr">
            <a:spAutoFit/>
          </a:bodyPr>
          <a:lstStyle/>
          <a:p>
            <a:pPr algn="ctr"/>
            <a:r>
              <a:rPr lang="ja-JP" altLang="en-US" sz="1200" dirty="0" smtClean="0">
                <a:latin typeface="HGPｺﾞｼｯｸM" panose="020B0600000000000000" pitchFamily="50" charset="-128"/>
                <a:ea typeface="HGPｺﾞｼｯｸM" panose="020B0600000000000000" pitchFamily="50" charset="-128"/>
              </a:rPr>
              <a:t>取組による効果</a:t>
            </a:r>
            <a:endParaRPr lang="en-US" altLang="ja-JP" sz="1200" dirty="0" smtClean="0">
              <a:latin typeface="HGPｺﾞｼｯｸM" panose="020B0600000000000000" pitchFamily="50" charset="-128"/>
              <a:ea typeface="HGPｺﾞｼｯｸM" panose="020B0600000000000000" pitchFamily="50" charset="-128"/>
            </a:endParaRPr>
          </a:p>
        </p:txBody>
      </p:sp>
      <p:sp>
        <p:nvSpPr>
          <p:cNvPr id="17" name="Rectangle 17"/>
          <p:cNvSpPr>
            <a:spLocks noChangeArrowheads="1"/>
          </p:cNvSpPr>
          <p:nvPr/>
        </p:nvSpPr>
        <p:spPr bwMode="auto">
          <a:xfrm>
            <a:off x="2568093" y="609084"/>
            <a:ext cx="7247210" cy="118803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8" name="テキスト ボックス 29"/>
          <p:cNvSpPr txBox="1">
            <a:spLocks noChangeArrowheads="1"/>
          </p:cNvSpPr>
          <p:nvPr/>
        </p:nvSpPr>
        <p:spPr bwMode="auto">
          <a:xfrm>
            <a:off x="2659611" y="675654"/>
            <a:ext cx="2005357"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「かわまち大賞」としての</a:t>
            </a:r>
            <a:r>
              <a:rPr lang="en-US" altLang="ja-JP" sz="1100" dirty="0" smtClean="0">
                <a:latin typeface="HGPｺﾞｼｯｸM" panose="020B0600000000000000" pitchFamily="50" charset="-128"/>
                <a:ea typeface="HGPｺﾞｼｯｸM" panose="020B0600000000000000" pitchFamily="50" charset="-128"/>
              </a:rPr>
              <a:t>PR</a:t>
            </a:r>
            <a:r>
              <a:rPr lang="ja-JP" altLang="en-US" sz="1100" dirty="0" smtClean="0">
                <a:latin typeface="HGPｺﾞｼｯｸM" panose="020B0600000000000000" pitchFamily="50" charset="-128"/>
                <a:ea typeface="HGPｺﾞｼｯｸM" panose="020B0600000000000000" pitchFamily="50" charset="-128"/>
              </a:rPr>
              <a:t>ポイント</a:t>
            </a:r>
            <a:endParaRPr lang="ja-JP" altLang="en-US" sz="1100" dirty="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16" name="正方形/長方形 15"/>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0766" y="595227"/>
            <a:ext cx="9742341" cy="10335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b="1" u="sng" dirty="0" smtClean="0">
                <a:solidFill>
                  <a:schemeClr val="tx1"/>
                </a:solidFill>
                <a:latin typeface="HGPｺﾞｼｯｸM" panose="020B0600000000000000" pitchFamily="50" charset="-128"/>
                <a:ea typeface="HGPｺﾞｼｯｸM" panose="020B0600000000000000" pitchFamily="50" charset="-128"/>
              </a:rPr>
              <a:t>取組内容：○○○○○○○○○</a:t>
            </a:r>
            <a:endParaRPr lang="en-US" altLang="ja-JP" sz="1400" b="1" u="sng" dirty="0" smtClean="0">
              <a:solidFill>
                <a:schemeClr val="tx1"/>
              </a:solidFill>
              <a:latin typeface="HGPｺﾞｼｯｸM" panose="020B0600000000000000" pitchFamily="50" charset="-128"/>
              <a:ea typeface="HGPｺﾞｼｯｸM" panose="020B0600000000000000" pitchFamily="50" charset="-128"/>
            </a:endParaRPr>
          </a:p>
          <a:p>
            <a:pPr marL="177800" indent="-177800"/>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58605"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4" name="テキスト ボックス 44"/>
          <p:cNvSpPr txBox="1">
            <a:spLocks noChangeArrowheads="1"/>
          </p:cNvSpPr>
          <p:nvPr/>
        </p:nvSpPr>
        <p:spPr bwMode="auto">
          <a:xfrm>
            <a:off x="692068" y="3782883"/>
            <a:ext cx="3555460" cy="492443"/>
          </a:xfrm>
          <a:prstGeom prst="rect">
            <a:avLst/>
          </a:prstGeom>
          <a:noFill/>
          <a:ln w="9525">
            <a:noFill/>
            <a:miter lim="800000"/>
            <a:headEnd/>
            <a:tailEnd/>
          </a:ln>
        </p:spPr>
        <p:txBody>
          <a:bodyPr wrap="none" lIns="0" tIns="0" rIns="0" bIns="0">
            <a:spAutoFit/>
          </a:bodyPr>
          <a:lstStyle/>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取組を象徴する写真を添付してください。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（水辺の賑わいが分かるものとしてください）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4" name="正方形/長方形 3"/>
          <p:cNvSpPr/>
          <p:nvPr/>
        </p:nvSpPr>
        <p:spPr>
          <a:xfrm>
            <a:off x="781405" y="1147408"/>
            <a:ext cx="4535216" cy="276999"/>
          </a:xfrm>
          <a:prstGeom prst="rect">
            <a:avLst/>
          </a:prstGeom>
        </p:spPr>
        <p:txBody>
          <a:bodyPr wrap="none">
            <a:spAutoFit/>
          </a:bodyPr>
          <a:lstStyle/>
          <a:p>
            <a:r>
              <a:rPr lang="en-US" altLang="ja-JP" sz="1200" dirty="0" smtClean="0">
                <a:solidFill>
                  <a:srgbClr val="FF0000"/>
                </a:solidFill>
                <a:latin typeface="HGPｺﾞｼｯｸM" panose="020B0600000000000000" pitchFamily="50" charset="-128"/>
                <a:ea typeface="HGPｺﾞｼｯｸM" panose="020B0600000000000000" pitchFamily="50" charset="-128"/>
              </a:rPr>
              <a:t>※</a:t>
            </a:r>
            <a:r>
              <a:rPr lang="ja-JP" altLang="en-US" sz="1200" dirty="0" smtClean="0">
                <a:solidFill>
                  <a:srgbClr val="FF0000"/>
                </a:solidFill>
                <a:latin typeface="HGPｺﾞｼｯｸM" panose="020B0600000000000000" pitchFamily="50" charset="-128"/>
                <a:ea typeface="HGPｺﾞｼｯｸM" panose="020B0600000000000000" pitchFamily="50" charset="-128"/>
              </a:rPr>
              <a:t>どのような取組概要及びそれによる効果を簡潔に記載してください。</a:t>
            </a:r>
            <a:endParaRPr lang="ja-JP" altLang="en-US" sz="1200" dirty="0">
              <a:solidFill>
                <a:srgbClr val="FF0000"/>
              </a:solidFill>
              <a:latin typeface="HGPｺﾞｼｯｸM" panose="020B0600000000000000" pitchFamily="50" charset="-128"/>
              <a:ea typeface="HGPｺﾞｼｯｸM" panose="020B0600000000000000" pitchFamily="50" charset="-128"/>
            </a:endParaRPr>
          </a:p>
        </p:txBody>
      </p:sp>
      <p:sp>
        <p:nvSpPr>
          <p:cNvPr id="29" name="正方形/長方形 28"/>
          <p:cNvSpPr/>
          <p:nvPr/>
        </p:nvSpPr>
        <p:spPr>
          <a:xfrm>
            <a:off x="2648744" y="643096"/>
            <a:ext cx="954107" cy="276999"/>
          </a:xfrm>
          <a:prstGeom prst="rect">
            <a:avLst/>
          </a:prstGeom>
        </p:spPr>
        <p:txBody>
          <a:bodyPr wrap="none">
            <a:spAutoFit/>
          </a:bodyPr>
          <a:lstStyle/>
          <a:p>
            <a:r>
              <a:rPr lang="ja-JP" altLang="en-US" sz="1200" dirty="0" smtClean="0">
                <a:solidFill>
                  <a:srgbClr val="FF0000"/>
                </a:solidFill>
                <a:latin typeface="HGPｺﾞｼｯｸM" panose="020B0600000000000000" pitchFamily="50" charset="-128"/>
                <a:ea typeface="HGPｺﾞｼｯｸM" panose="020B0600000000000000" pitchFamily="50" charset="-128"/>
              </a:rPr>
              <a:t>←取組名称</a:t>
            </a:r>
            <a:endParaRPr lang="en-US" altLang="ja-JP" sz="1200" dirty="0" smtClean="0">
              <a:solidFill>
                <a:srgbClr val="FF0000"/>
              </a:solidFill>
              <a:latin typeface="HGPｺﾞｼｯｸM" panose="020B0600000000000000" pitchFamily="50" charset="-128"/>
              <a:ea typeface="HGPｺﾞｼｯｸM" panose="020B0600000000000000" pitchFamily="50" charset="-128"/>
            </a:endParaRPr>
          </a:p>
        </p:txBody>
      </p:sp>
      <p:sp>
        <p:nvSpPr>
          <p:cNvPr id="10" name="正方形/長方形 9"/>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
        <p:nvSpPr>
          <p:cNvPr id="11" name="Rectangle 17"/>
          <p:cNvSpPr>
            <a:spLocks noChangeArrowheads="1"/>
          </p:cNvSpPr>
          <p:nvPr/>
        </p:nvSpPr>
        <p:spPr bwMode="auto">
          <a:xfrm>
            <a:off x="4932809"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2" name="テキスト ボックス 44"/>
          <p:cNvSpPr txBox="1">
            <a:spLocks noChangeArrowheads="1"/>
          </p:cNvSpPr>
          <p:nvPr/>
        </p:nvSpPr>
        <p:spPr bwMode="auto">
          <a:xfrm>
            <a:off x="5097016" y="3793866"/>
            <a:ext cx="4536504" cy="738664"/>
          </a:xfrm>
          <a:prstGeom prst="rect">
            <a:avLst/>
          </a:prstGeom>
          <a:noFill/>
          <a:ln w="9525">
            <a:noFill/>
            <a:miter lim="800000"/>
            <a:headEnd/>
            <a:tailEnd/>
          </a:ln>
        </p:spPr>
        <p:txBody>
          <a:bodyPr wrap="square" lIns="0" tIns="0" rIns="0" bIns="0">
            <a:spAutoFit/>
          </a:bodyPr>
          <a:lstStyle/>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かわまちづくり</a:t>
            </a:r>
            <a:r>
              <a:rPr lang="ja-JP" altLang="en-US" sz="1600" dirty="0" smtClean="0">
                <a:solidFill>
                  <a:srgbClr val="FF0000"/>
                </a:solidFill>
                <a:latin typeface="HGPｺﾞｼｯｸM" panose="020B0600000000000000" pitchFamily="50" charset="-128"/>
                <a:ea typeface="HGPｺﾞｼｯｸM" panose="020B0600000000000000" pitchFamily="50" charset="-128"/>
              </a:rPr>
              <a:t>前後の</a:t>
            </a:r>
            <a:r>
              <a:rPr lang="ja-JP" altLang="en-US" sz="1600" dirty="0">
                <a:solidFill>
                  <a:srgbClr val="FF0000"/>
                </a:solidFill>
                <a:latin typeface="HGPｺﾞｼｯｸM" panose="020B0600000000000000" pitchFamily="50" charset="-128"/>
                <a:ea typeface="HGPｺﾞｼｯｸM" panose="020B0600000000000000" pitchFamily="50" charset="-128"/>
              </a:rPr>
              <a:t>利</a:t>
            </a:r>
            <a:r>
              <a:rPr lang="ja-JP" altLang="en-US" sz="1600" dirty="0" smtClean="0">
                <a:solidFill>
                  <a:srgbClr val="FF0000"/>
                </a:solidFill>
                <a:latin typeface="HGPｺﾞｼｯｸM" panose="020B0600000000000000" pitchFamily="50" charset="-128"/>
                <a:ea typeface="HGPｺﾞｼｯｸM" panose="020B0600000000000000" pitchFamily="50" charset="-128"/>
              </a:rPr>
              <a:t>活用状況が</a:t>
            </a:r>
            <a:r>
              <a:rPr lang="ja-JP" altLang="en-US" sz="1600" dirty="0" smtClean="0">
                <a:solidFill>
                  <a:srgbClr val="FF0000"/>
                </a:solidFill>
                <a:latin typeface="HGPｺﾞｼｯｸM" panose="020B0600000000000000" pitchFamily="50" charset="-128"/>
                <a:ea typeface="HGPｺﾞｼｯｸM" panose="020B0600000000000000" pitchFamily="50" charset="-128"/>
              </a:rPr>
              <a:t>対比可能な写真</a:t>
            </a:r>
            <a:r>
              <a:rPr lang="ja-JP" altLang="en-US" sz="1600" dirty="0" smtClean="0">
                <a:solidFill>
                  <a:srgbClr val="FF0000"/>
                </a:solidFill>
                <a:latin typeface="HGPｺﾞｼｯｸM" panose="020B0600000000000000" pitchFamily="50" charset="-128"/>
                <a:ea typeface="HGPｺﾞｼｯｸM" panose="020B0600000000000000" pitchFamily="50" charset="-128"/>
              </a:rPr>
              <a:t>を添付してください。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（撮影年月日を記載してください）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890320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4851</TotalTime>
  <Words>365</Words>
  <Application>Microsoft Office PowerPoint</Application>
  <PresentationFormat>A4 210 x 297 mm</PresentationFormat>
  <Paragraphs>27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Arial</vt:lpstr>
      <vt:lpstr>Calibri</vt:lpstr>
      <vt:lpstr>Times New Roman</vt:lpstr>
      <vt:lpstr>Office テーマ</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行政情報化推進課</dc:creator>
  <cp:lastModifiedBy>ㅤ</cp:lastModifiedBy>
  <cp:revision>151</cp:revision>
  <cp:lastPrinted>2019-07-23T07:14:18Z</cp:lastPrinted>
  <dcterms:created xsi:type="dcterms:W3CDTF">2014-03-11T04:31:45Z</dcterms:created>
  <dcterms:modified xsi:type="dcterms:W3CDTF">2020-06-15T02:05:50Z</dcterms:modified>
</cp:coreProperties>
</file>