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772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2022/4/20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2022/4/20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273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令和４年</a:t>
            </a:r>
            <a:r>
              <a:rPr kumimoji="1" lang="ja-JP" altLang="en-US" sz="1200" dirty="0" smtClean="0"/>
              <a:t>度</a:t>
            </a:r>
            <a:r>
              <a:rPr lang="ja-JP" altLang="en-US" sz="1200" dirty="0"/>
              <a:t>（第</a:t>
            </a:r>
            <a:r>
              <a:rPr lang="en-US" altLang="ja-JP" sz="1200" dirty="0" smtClean="0"/>
              <a:t>15</a:t>
            </a:r>
            <a:r>
              <a:rPr lang="ja-JP" altLang="en-US" sz="1200" dirty="0" smtClean="0"/>
              <a:t>回</a:t>
            </a:r>
            <a:r>
              <a:rPr lang="ja-JP" altLang="en-US" sz="1200" dirty="0"/>
              <a:t>）「国土</a:t>
            </a:r>
            <a:r>
              <a:rPr kumimoji="1" lang="ja-JP" altLang="en-US" sz="1200" dirty="0"/>
              <a:t>交通大臣賞（</a:t>
            </a:r>
            <a:r>
              <a:rPr lang="ja-JP" altLang="en-US" sz="1200" dirty="0"/>
              <a:t>循環のみち下水道賞）」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6693637"/>
            <a:ext cx="6858000" cy="1355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ＰＲポイント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応募事例名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応募団体名）●●●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●●●部門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5912" y="9518885"/>
            <a:ext cx="17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例）所属、</a:t>
            </a:r>
            <a:r>
              <a:rPr lang="ja-JP" altLang="en-US" sz="900" dirty="0"/>
              <a:t>役職</a:t>
            </a:r>
            <a:endParaRPr kumimoji="1" lang="en-US" altLang="ja-JP" sz="900" dirty="0"/>
          </a:p>
          <a:p>
            <a:pPr algn="ctr"/>
            <a:r>
              <a:rPr lang="ja-JP" altLang="en-US" sz="900" dirty="0"/>
              <a:t>氏名</a:t>
            </a:r>
            <a:endParaRPr kumimoji="1" lang="ja-JP" altLang="en-US" sz="900" dirty="0"/>
          </a:p>
        </p:txBody>
      </p:sp>
      <p:sp>
        <p:nvSpPr>
          <p:cNvPr id="22" name="四角形吹き出し 21"/>
          <p:cNvSpPr/>
          <p:nvPr/>
        </p:nvSpPr>
        <p:spPr>
          <a:xfrm>
            <a:off x="1484784" y="8193359"/>
            <a:ext cx="5373216" cy="1694857"/>
          </a:xfrm>
          <a:prstGeom prst="wedgeRectCallout">
            <a:avLst>
              <a:gd name="adj1" fmla="val -52519"/>
              <a:gd name="adj2" fmla="val -335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tx1"/>
                </a:solidFill>
              </a:rPr>
              <a:t>取組みに関するエピソード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処理 12"/>
          <p:cNvSpPr/>
          <p:nvPr/>
        </p:nvSpPr>
        <p:spPr>
          <a:xfrm>
            <a:off x="56897" y="8193360"/>
            <a:ext cx="1224136" cy="132552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功労者の顔写真</a:t>
            </a: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624" y="190682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応募</a:t>
            </a:r>
            <a:r>
              <a:rPr kumimoji="1" lang="ja-JP" altLang="en-US" sz="1600" dirty="0">
                <a:latin typeface="+mj-ea"/>
                <a:ea typeface="+mj-ea"/>
              </a:rPr>
              <a:t>事例の概要</a:t>
            </a:r>
            <a:endParaRPr kumimoji="1" lang="en-US" altLang="ja-JP" sz="1600" dirty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ｲﾉﾍﾞｰｼｮﾝ、防災・減災、ｱｾｯﾄﾏﾈｼﾞﾒﾝﾄ、広報・教育のいずれかをご記載ください。</a:t>
            </a:r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応募事例のタイトル、応募者名を記載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簡潔にお願いします</a:t>
            </a:r>
            <a:endParaRPr lang="en-US" altLang="ja-JP" dirty="0"/>
          </a:p>
          <a:p>
            <a:r>
              <a:rPr lang="ja-JP" altLang="en-US" dirty="0"/>
              <a:t>　（記載例）・下水熱を利用した歩道融雪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・キャリア教育を意識した夏季連携講座「下水道マニア」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副題付記も可能ですが、受賞した際に表彰状への記載を省略する場合がございます。</a:t>
            </a:r>
            <a:endParaRPr lang="en-US" altLang="ja-JP" dirty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808312"/>
          </a:xfrm>
          <a:prstGeom prst="wedgeRectCallout">
            <a:avLst>
              <a:gd name="adj1" fmla="val 58137"/>
              <a:gd name="adj2" fmla="val -508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①応募事例の概要、理由</a:t>
            </a:r>
            <a:endParaRPr lang="en-US" altLang="ja-JP" dirty="0"/>
          </a:p>
          <a:p>
            <a:r>
              <a:rPr lang="ja-JP" altLang="en-US" dirty="0"/>
              <a:t>②応募事例の説明にあたり望ましい写真、図、表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写真、図、表の内容については、第三者の肖像権、プライバシー等を侵害することのないよう十分ご注意ください。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また、選定された場合は、パンフレット・ホームページ等で使用する場合がございます。あらかじめご了承ください。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応募事例の詳細な説明については、補足資料にご記載ください。</a:t>
            </a:r>
            <a:endParaRPr lang="en-US" altLang="ja-JP" dirty="0"/>
          </a:p>
        </p:txBody>
      </p:sp>
      <p:sp>
        <p:nvSpPr>
          <p:cNvPr id="24" name="四角形吹き出し 23"/>
          <p:cNvSpPr/>
          <p:nvPr/>
        </p:nvSpPr>
        <p:spPr>
          <a:xfrm>
            <a:off x="7364288" y="6393160"/>
            <a:ext cx="5056484" cy="1224136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ＰＲポイント（具体的特徴及び特筆すべき点、具体的効果や創意・工夫した点、今後の継続性・発展性）</a:t>
            </a:r>
            <a:endParaRPr lang="en-US" altLang="ja-JP" dirty="0"/>
          </a:p>
        </p:txBody>
      </p:sp>
      <p:sp>
        <p:nvSpPr>
          <p:cNvPr id="25" name="四角形吹き出し 24"/>
          <p:cNvSpPr/>
          <p:nvPr/>
        </p:nvSpPr>
        <p:spPr>
          <a:xfrm>
            <a:off x="-5572000" y="8049345"/>
            <a:ext cx="5056484" cy="1656184"/>
          </a:xfrm>
          <a:prstGeom prst="wedgeRectCallout">
            <a:avLst>
              <a:gd name="adj1" fmla="val 58146"/>
              <a:gd name="adj2" fmla="val -110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本事例に関して特筆すべき功労者、所属、役職をご記載ください。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複数名記載可能</a:t>
            </a:r>
            <a:endParaRPr lang="en-US" altLang="ja-JP" dirty="0"/>
          </a:p>
          <a:p>
            <a:r>
              <a:rPr lang="en-US" altLang="ja-JP" dirty="0"/>
              <a:t>※</a:t>
            </a:r>
            <a:r>
              <a:rPr lang="ja-JP" altLang="en-US" dirty="0"/>
              <a:t>可能な限り</a:t>
            </a:r>
            <a:r>
              <a:rPr lang="ja-JP" altLang="en-US" dirty="0" err="1"/>
              <a:t>ゆる</a:t>
            </a:r>
            <a:r>
              <a:rPr lang="ja-JP" altLang="en-US" dirty="0"/>
              <a:t>キャラ等ではなく、実在の職員等でお願いします。</a:t>
            </a:r>
            <a:endParaRPr lang="en-US" altLang="ja-JP" dirty="0"/>
          </a:p>
        </p:txBody>
      </p:sp>
      <p:sp>
        <p:nvSpPr>
          <p:cNvPr id="26" name="四角形吹き出し 25"/>
          <p:cNvSpPr/>
          <p:nvPr/>
        </p:nvSpPr>
        <p:spPr>
          <a:xfrm>
            <a:off x="7423809" y="8235586"/>
            <a:ext cx="5056484" cy="1499723"/>
          </a:xfrm>
          <a:prstGeom prst="wedgeRectCallout">
            <a:avLst>
              <a:gd name="adj1" fmla="val -57667"/>
              <a:gd name="adj2" fmla="val -77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/>
              <a:t>取組みにおいて苦労した点等をご記載ください。</a:t>
            </a:r>
            <a:endParaRPr lang="en-US" altLang="ja-JP" dirty="0"/>
          </a:p>
          <a:p>
            <a:r>
              <a:rPr lang="ja-JP" altLang="en-US" dirty="0"/>
              <a:t>　（記載例）・立ち上げ段階の経緯・苦労</a:t>
            </a:r>
            <a:endParaRPr lang="en-US" altLang="ja-JP" dirty="0"/>
          </a:p>
          <a:p>
            <a:pPr marL="1069975" indent="-1069975"/>
            <a:r>
              <a:rPr lang="ja-JP" altLang="en-US" dirty="0"/>
              <a:t>　　　　　　　・取組みを行う上での障害となった事柄やその打開策</a:t>
            </a:r>
            <a:endParaRPr lang="en-US" altLang="ja-JP" dirty="0"/>
          </a:p>
          <a:p>
            <a:r>
              <a:rPr lang="ja-JP" altLang="en-US" dirty="0"/>
              <a:t>　　　　　　　・当初の目的以外の予期せぬ波及効果</a:t>
            </a:r>
            <a:endParaRPr lang="en-US" altLang="ja-JP" dirty="0"/>
          </a:p>
        </p:txBody>
      </p:sp>
      <p:sp>
        <p:nvSpPr>
          <p:cNvPr id="14" name="正方形/長方形 13"/>
          <p:cNvSpPr/>
          <p:nvPr/>
        </p:nvSpPr>
        <p:spPr>
          <a:xfrm>
            <a:off x="27062" y="2328488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別紙４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7415063" y="3584848"/>
            <a:ext cx="5065230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枠の位置、サイズは変更しないでください。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（</a:t>
            </a:r>
            <a:r>
              <a:rPr lang="ja-JP" altLang="en-US" dirty="0" smtClean="0"/>
              <a:t>功労者</a:t>
            </a:r>
            <a:r>
              <a:rPr lang="ja-JP" altLang="en-US" dirty="0"/>
              <a:t>を複数名記載する</a:t>
            </a:r>
            <a:r>
              <a:rPr lang="ja-JP" altLang="en-US" dirty="0" smtClean="0"/>
              <a:t>場合を除く）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やむを得ない場合でも変更は最小限とし、全体で</a:t>
            </a:r>
            <a:r>
              <a:rPr kumimoji="1" lang="en-US" altLang="ja-JP" dirty="0" smtClean="0"/>
              <a:t>A4</a:t>
            </a:r>
            <a:r>
              <a:rPr kumimoji="1" lang="ja-JP" altLang="en-US" dirty="0" smtClean="0"/>
              <a:t>サイズ１枚としてください。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428</Words>
  <Application>Microsoft Office PowerPoint</Application>
  <PresentationFormat>A4 210 x 297 mm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河合 佳枝</cp:lastModifiedBy>
  <cp:revision>86</cp:revision>
  <cp:lastPrinted>2017-04-18T04:32:55Z</cp:lastPrinted>
  <dcterms:created xsi:type="dcterms:W3CDTF">2013-08-07T09:03:37Z</dcterms:created>
  <dcterms:modified xsi:type="dcterms:W3CDTF">2022-04-20T01:28:46Z</dcterms:modified>
</cp:coreProperties>
</file>