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7" r:id="rId2"/>
    <p:sldId id="268" r:id="rId3"/>
    <p:sldId id="261" r:id="rId4"/>
    <p:sldId id="262" r:id="rId5"/>
    <p:sldId id="260" r:id="rId6"/>
    <p:sldId id="259" r:id="rId7"/>
    <p:sldId id="265" r:id="rId8"/>
    <p:sldId id="266" r:id="rId9"/>
    <p:sldId id="263" r:id="rId10"/>
    <p:sldId id="264" r:id="rId11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 varScale="1">
        <p:scale>
          <a:sx n="62" d="100"/>
          <a:sy n="62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681567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-platform.com/project/#exampl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3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506" y="5180542"/>
            <a:ext cx="5320995" cy="703262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1108" name="グループ化 18"/>
          <p:cNvGrpSpPr/>
          <p:nvPr/>
        </p:nvGrpSpPr>
        <p:grpSpPr>
          <a:xfrm>
            <a:off x="699100" y="4988683"/>
            <a:ext cx="5081575" cy="7054237"/>
            <a:chOff x="1053041" y="569250"/>
            <a:chExt cx="6553021" cy="8633101"/>
          </a:xfrm>
        </p:grpSpPr>
        <p:sp>
          <p:nvSpPr>
            <p:cNvPr id="1109" name="正方形/長方形 16"/>
            <p:cNvSpPr/>
            <p:nvPr/>
          </p:nvSpPr>
          <p:spPr>
            <a:xfrm>
              <a:off x="1053042" y="569250"/>
              <a:ext cx="6498328" cy="85886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10" name="図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3041" y="613670"/>
              <a:ext cx="6553021" cy="858868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  <p:sp>
        <p:nvSpPr>
          <p:cNvPr id="1111" name="吹き出し: 四角形 4"/>
          <p:cNvSpPr/>
          <p:nvPr/>
        </p:nvSpPr>
        <p:spPr>
          <a:xfrm>
            <a:off x="3894512" y="4441359"/>
            <a:ext cx="3060000" cy="375627"/>
          </a:xfrm>
          <a:prstGeom prst="wedgeRectCallout">
            <a:avLst>
              <a:gd name="adj1" fmla="val -56213"/>
              <a:gd name="adj2" fmla="val 15632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その他関連する部門を選択して〇</a:t>
            </a:r>
          </a:p>
        </p:txBody>
      </p:sp>
      <p:grpSp>
        <p:nvGrpSpPr>
          <p:cNvPr id="1112" name="グループ化 12"/>
          <p:cNvGrpSpPr/>
          <p:nvPr/>
        </p:nvGrpSpPr>
        <p:grpSpPr>
          <a:xfrm>
            <a:off x="215900" y="344508"/>
            <a:ext cx="9169400" cy="3647152"/>
            <a:chOff x="215899" y="10315552"/>
            <a:chExt cx="9169400" cy="2816136"/>
          </a:xfrm>
        </p:grpSpPr>
        <p:sp>
          <p:nvSpPr>
            <p:cNvPr id="1113" name="テキスト ボックス 3"/>
            <p:cNvSpPr txBox="1"/>
            <p:nvPr/>
          </p:nvSpPr>
          <p:spPr>
            <a:xfrm>
              <a:off x="215899" y="10315552"/>
              <a:ext cx="9169400" cy="281613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第３回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グリーンインフラ大賞では、２枚組のポスター形式で作成いただきます。必ず両方の作成が必要です。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テキストは印刷時の見やすさを踏まえ、８</a:t>
              </a:r>
              <a:r>
                <a:rPr kumimoji="1" lang="en-US" altLang="ja-JP" sz="1400" dirty="0" err="1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pt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以上を推奨します。</a:t>
              </a:r>
              <a:r>
                <a:rPr kumimoji="1" lang="en-US" altLang="ja-JP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事例集はＡ４版で作成されます</a:t>
              </a:r>
              <a:r>
                <a:rPr kumimoji="1" lang="en-US" altLang="ja-JP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複数部門に跨る取組については、最も関係性のある部門の様式を使用し、その他関連する部門の中から、関連する部門に〇をしてください。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問合せ先は可能な範囲で記載ください。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本文テキストを画像化しての作成はおやめください。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様式は改変せずポスターを作成ください。「　　　　　　　　」マーク等の順序の入れ替え等は改変とみなします。ただし、各項目の記載量に応じた比率変更は可能です</a:t>
              </a: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。</a:t>
              </a:r>
              <a:endPara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応募取組に導入した「グリーンインフラに関する技術・資金調達手法」</a:t>
              </a: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を紹介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したい場合、説明資料（応募様式３）を提出できます</a:t>
              </a: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。</a:t>
              </a:r>
              <a:endPara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 その</a:t>
              </a:r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際は、応募様式２「取組効果」と同様の内容を応募様式３「効果」に記載ください。</a:t>
              </a:r>
              <a:endPara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1114" name="図 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506" t="-2010"/>
            <a:stretch>
              <a:fillRect/>
            </a:stretch>
          </p:blipFill>
          <p:spPr>
            <a:xfrm>
              <a:off x="4241435" y="11811178"/>
              <a:ext cx="1234440" cy="31557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115" name="吹き出し: 四角形 37"/>
          <p:cNvSpPr/>
          <p:nvPr/>
        </p:nvSpPr>
        <p:spPr>
          <a:xfrm>
            <a:off x="753167" y="4441000"/>
            <a:ext cx="3060000" cy="375627"/>
          </a:xfrm>
          <a:prstGeom prst="wedgeRectCallout">
            <a:avLst>
              <a:gd name="adj1" fmla="val 42"/>
              <a:gd name="adj2" fmla="val 11828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最も関係性のある部門の様式を使用</a:t>
            </a:r>
          </a:p>
        </p:txBody>
      </p:sp>
      <p:sp>
        <p:nvSpPr>
          <p:cNvPr id="1116" name="吹き出し: 四角形 42"/>
          <p:cNvSpPr/>
          <p:nvPr/>
        </p:nvSpPr>
        <p:spPr>
          <a:xfrm>
            <a:off x="699100" y="12125999"/>
            <a:ext cx="3060000" cy="375627"/>
          </a:xfrm>
          <a:prstGeom prst="wedgeRectCallout">
            <a:avLst>
              <a:gd name="adj1" fmla="val -29841"/>
              <a:gd name="adj2" fmla="val -9471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公開可能な範囲で記載ください</a:t>
            </a:r>
          </a:p>
        </p:txBody>
      </p:sp>
      <p:sp>
        <p:nvSpPr>
          <p:cNvPr id="1117" name="テキスト ボックス 19"/>
          <p:cNvSpPr txBox="1"/>
          <p:nvPr/>
        </p:nvSpPr>
        <p:spPr>
          <a:xfrm>
            <a:off x="177800" y="32328"/>
            <a:ext cx="3775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応募様式２（ポスター）作成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時の注意事項</a:t>
            </a:r>
          </a:p>
        </p:txBody>
      </p:sp>
      <p:sp>
        <p:nvSpPr>
          <p:cNvPr id="1118" name="テキスト ボックス 44"/>
          <p:cNvSpPr txBox="1"/>
          <p:nvPr/>
        </p:nvSpPr>
        <p:spPr>
          <a:xfrm>
            <a:off x="2696250" y="4023765"/>
            <a:ext cx="6955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不明な点については、事務局（㈱創建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green-infra@soken.co.jp)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までお問い合わせください。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9" name="テキスト ボックス 180"/>
          <p:cNvSpPr txBox="1"/>
          <p:nvPr/>
        </p:nvSpPr>
        <p:spPr>
          <a:xfrm>
            <a:off x="7407057" y="3464"/>
            <a:ext cx="1978243" cy="306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【別紙５】応募様式２</a:t>
            </a:r>
            <a:endParaRPr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77" name="図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278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80" name="図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83" name="図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8F16E9-A3B2-E770-4590-F14D8397EA7B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導入技術・資金調達手法の名称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18367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テキスト ボックス 12"/>
          <p:cNvSpPr txBox="1"/>
          <p:nvPr/>
        </p:nvSpPr>
        <p:spPr>
          <a:xfrm>
            <a:off x="215900" y="344510"/>
            <a:ext cx="9169400" cy="12384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2" name="テキスト ボックス 87"/>
          <p:cNvSpPr/>
          <p:nvPr/>
        </p:nvSpPr>
        <p:spPr>
          <a:xfrm>
            <a:off x="287399" y="10806601"/>
            <a:ext cx="4141234" cy="646331"/>
          </a:xfrm>
          <a:prstGeom prst="wedgeRectCallout">
            <a:avLst>
              <a:gd name="adj1" fmla="val 63268"/>
              <a:gd name="adj2" fmla="val 32698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1200" dirty="0"/>
              <a:t>今後期待される効果の発現に向けて、更なる取組の実施、推進体制の構築、周辺エリアとの連携、他の地域への展開などについて記載ください。</a:t>
            </a:r>
          </a:p>
        </p:txBody>
      </p:sp>
      <p:pic>
        <p:nvPicPr>
          <p:cNvPr id="1123" name="図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0161" y="6603998"/>
            <a:ext cx="4586704" cy="606213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24" name="図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0161" y="440262"/>
            <a:ext cx="4625308" cy="606213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125" name="テキスト ボックス 39"/>
          <p:cNvSpPr/>
          <p:nvPr/>
        </p:nvSpPr>
        <p:spPr>
          <a:xfrm>
            <a:off x="305775" y="6786358"/>
            <a:ext cx="4122858" cy="646331"/>
          </a:xfrm>
          <a:prstGeom prst="wedgeRectCallout">
            <a:avLst>
              <a:gd name="adj1" fmla="val 64961"/>
              <a:gd name="adj2" fmla="val 57325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取組を進めるにあたって地域のどのような課題（複数の部門に関わるものも含め）をどのように解決したかなど、工夫した点について記載ください。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6" name="テキスト ボックス 95"/>
          <p:cNvSpPr/>
          <p:nvPr/>
        </p:nvSpPr>
        <p:spPr>
          <a:xfrm>
            <a:off x="287399" y="8882026"/>
            <a:ext cx="4141234" cy="1384995"/>
          </a:xfrm>
          <a:prstGeom prst="wedgeRectCallout">
            <a:avLst>
              <a:gd name="adj1" fmla="val 65872"/>
              <a:gd name="adj2" fmla="val 31817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sz="1200" dirty="0"/>
              <a:t>自然環境を活用するグリーンインフラは、時間とともに機能を発揮するという特徴があります。</a:t>
            </a:r>
            <a:endParaRPr lang="en-US" altLang="ja-JP" sz="1200" dirty="0"/>
          </a:p>
          <a:p>
            <a:r>
              <a:rPr lang="ja-JP" altLang="en-US" sz="1200" dirty="0"/>
              <a:t>本取組を適切に維持・改善していくことで、今後どのような効果が期待されるか記載ください。</a:t>
            </a:r>
            <a:endParaRPr lang="en-US" altLang="ja-JP" sz="1200" dirty="0"/>
          </a:p>
          <a:p>
            <a:r>
              <a:rPr lang="ja-JP" altLang="en-US" sz="1200" dirty="0"/>
              <a:t>現時点では確認されていない効果を記載いただいても結構です。また、定量的な効果・定性的な効果、どちらを記載いただいて構いません。</a:t>
            </a:r>
          </a:p>
        </p:txBody>
      </p:sp>
      <p:sp>
        <p:nvSpPr>
          <p:cNvPr id="1127" name="テキスト ボックス 39"/>
          <p:cNvSpPr/>
          <p:nvPr/>
        </p:nvSpPr>
        <p:spPr>
          <a:xfrm>
            <a:off x="287399" y="1762327"/>
            <a:ext cx="4122858" cy="830997"/>
          </a:xfrm>
          <a:prstGeom prst="wedgeRectCallout">
            <a:avLst>
              <a:gd name="adj1" fmla="val 54796"/>
              <a:gd name="adj2" fmla="val 137131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各項目に沿って内容を記載し、作成ください。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作成にあたっては、グリーンインフラ事例集を参考にしてください。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hlinkClick r:id="rId4"/>
              </a:rPr>
              <a:t>https://gi-platform.com/project/#examples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8" name="テキスト ボックス 11"/>
          <p:cNvSpPr txBox="1"/>
          <p:nvPr/>
        </p:nvSpPr>
        <p:spPr>
          <a:xfrm>
            <a:off x="177800" y="3232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作成のポイント</a:t>
            </a:r>
          </a:p>
        </p:txBody>
      </p:sp>
      <p:sp>
        <p:nvSpPr>
          <p:cNvPr id="1129" name="テキスト ボックス 24"/>
          <p:cNvSpPr/>
          <p:nvPr/>
        </p:nvSpPr>
        <p:spPr>
          <a:xfrm>
            <a:off x="305776" y="3471329"/>
            <a:ext cx="4122858" cy="460772"/>
          </a:xfrm>
          <a:prstGeom prst="wedgeRectCallout">
            <a:avLst>
              <a:gd name="adj1" fmla="val 120439"/>
              <a:gd name="adj2" fmla="val 168137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取組によって既に確認された効果（定量的・定性的）について記載ください。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0" name="テキスト ボックス 25"/>
          <p:cNvSpPr txBox="1"/>
          <p:nvPr/>
        </p:nvSpPr>
        <p:spPr>
          <a:xfrm>
            <a:off x="323955" y="496793"/>
            <a:ext cx="4276610" cy="73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just"/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※複数の部門にまたがる取組は、その他関連する　部門の取組や効果についても記載してください。　評価の対象となります。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F870E3-6DE8-61B8-32E2-AD87BD603580}"/>
              </a:ext>
            </a:extLst>
          </p:cNvPr>
          <p:cNvSpPr/>
          <p:nvPr/>
        </p:nvSpPr>
        <p:spPr>
          <a:xfrm>
            <a:off x="4814889" y="8276169"/>
            <a:ext cx="2252663" cy="3287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t">
            <a:spAutoFit/>
          </a:bodyPr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導入技術・資金調達手法の名称</a:t>
            </a:r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□□□□□□□□技術</a:t>
            </a:r>
          </a:p>
        </p:txBody>
      </p:sp>
      <p:sp>
        <p:nvSpPr>
          <p:cNvPr id="12" name="テキスト ボックス 39">
            <a:extLst>
              <a:ext uri="{FF2B5EF4-FFF2-40B4-BE49-F238E27FC236}">
                <a16:creationId xmlns:a16="http://schemas.microsoft.com/office/drawing/2014/main" id="{C47BB44D-D2A0-6B7B-F0D5-CA93A6333E79}"/>
              </a:ext>
            </a:extLst>
          </p:cNvPr>
          <p:cNvSpPr/>
          <p:nvPr/>
        </p:nvSpPr>
        <p:spPr>
          <a:xfrm>
            <a:off x="305775" y="7543249"/>
            <a:ext cx="4122858" cy="830997"/>
          </a:xfrm>
          <a:prstGeom prst="wedgeRectCallout">
            <a:avLst>
              <a:gd name="adj1" fmla="val 62512"/>
              <a:gd name="adj2" fmla="val 22267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defTabSz="960120">
              <a:defRPr/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応募取組に導入した「グリーンインフラに関する技術・資金調達手法」を紹介したい場合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は記載ください。</a:t>
            </a:r>
            <a:endParaRPr kumimoji="1"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、その</a:t>
            </a:r>
            <a:r>
              <a:rPr kumimoji="1" lang="ja-JP" altLang="en-US" sz="1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技術等の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名称を本様式に記載の上、別途の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3-1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も併せてご提出ください</a:t>
            </a:r>
            <a:r>
              <a:rPr kumimoji="1" lang="ja-JP" altLang="en-US" sz="1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sz="1200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1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133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134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3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防災・減災部門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6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137" name="テキスト ボックス 15"/>
          <p:cNvSpPr txBox="1"/>
          <p:nvPr/>
        </p:nvSpPr>
        <p:spPr>
          <a:xfrm>
            <a:off x="89521" y="570214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8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139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0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41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42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3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4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4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46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147" name="図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148" name="図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149" name="図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150" name="図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151" name="図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152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53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54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155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156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31144"/>
              </p:ext>
            </p:extLst>
          </p:nvPr>
        </p:nvGraphicFramePr>
        <p:xfrm>
          <a:off x="3441084" y="0"/>
          <a:ext cx="3377118" cy="505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495"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endParaRPr kumimoji="1" lang="ja-JP" altLang="en-US" sz="5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57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4086"/>
              </p:ext>
            </p:extLst>
          </p:nvPr>
        </p:nvGraphicFramePr>
        <p:xfrm>
          <a:off x="3527004" y="-34697"/>
          <a:ext cx="1761277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9" name="図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160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61" name="図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162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63" name="図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16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8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6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0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ED43785-D2D0-994C-A660-16BAEA01E326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導入技術・資金調達手法の名称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49613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173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174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9041"/>
              </p:ext>
            </p:extLst>
          </p:nvPr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7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部門：生活空間部門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6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177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78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179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0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81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182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3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4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8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86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187" name="図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188" name="図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189" name="図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190" name="図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191" name="図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192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93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194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195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196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602367"/>
              </p:ext>
            </p:extLst>
          </p:nvPr>
        </p:nvGraphicFramePr>
        <p:xfrm>
          <a:off x="3527004" y="-34697"/>
          <a:ext cx="1761277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05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" name="図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199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00" name="図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0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02" name="図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03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4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5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6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7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8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09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A8802DD-B38E-4D7C-0E4C-F1F9B3B122F2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導入技術・資金調達手法の名称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380922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12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13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14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都市空間部門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5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16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7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18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19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20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21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2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3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24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25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226" name="図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227" name="図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228" name="図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229" name="図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30" name="図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31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32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33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34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235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748473"/>
              </p:ext>
            </p:extLst>
          </p:nvPr>
        </p:nvGraphicFramePr>
        <p:xfrm>
          <a:off x="3527004" y="-34697"/>
          <a:ext cx="1761277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生態系保全部門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0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38" name="図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723704"/>
            <a:ext cx="5023539" cy="536494"/>
          </a:xfrm>
          <a:prstGeom prst="rect">
            <a:avLst/>
          </a:prstGeom>
        </p:spPr>
      </p:pic>
      <p:sp>
        <p:nvSpPr>
          <p:cNvPr id="1239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0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41" name="図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4491191"/>
            <a:ext cx="3158002" cy="536494"/>
          </a:xfrm>
          <a:prstGeom prst="rect">
            <a:avLst/>
          </a:prstGeom>
        </p:spPr>
      </p:pic>
      <p:sp>
        <p:nvSpPr>
          <p:cNvPr id="1242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3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44" name="図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82" y="8298684"/>
            <a:ext cx="3011685" cy="536494"/>
          </a:xfrm>
          <a:prstGeom prst="rect">
            <a:avLst/>
          </a:prstGeom>
        </p:spPr>
      </p:pic>
      <p:sp>
        <p:nvSpPr>
          <p:cNvPr id="1245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6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7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4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DB1C12E-7E00-9FF7-752A-18554CCE16B4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導入技術・資金調達手法の名称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131261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四角形: 角を丸くする 7"/>
          <p:cNvSpPr/>
          <p:nvPr/>
        </p:nvSpPr>
        <p:spPr>
          <a:xfrm>
            <a:off x="4883804" y="10092522"/>
            <a:ext cx="4562881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部門：生態系保全部門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48651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96618" y="8518400"/>
            <a:ext cx="4608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4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5138090"/>
            <a:ext cx="2517866" cy="536494"/>
          </a:xfrm>
          <a:prstGeom prst="rect">
            <a:avLst/>
          </a:prstGeom>
        </p:spPr>
      </p:pic>
      <p:pic>
        <p:nvPicPr>
          <p:cNvPr id="1265" name="図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7574" y="5138090"/>
            <a:ext cx="4121253" cy="536494"/>
          </a:xfrm>
          <a:prstGeom prst="rect">
            <a:avLst/>
          </a:prstGeom>
        </p:spPr>
      </p:pic>
      <p:pic>
        <p:nvPicPr>
          <p:cNvPr id="1266" name="図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93" y="7986140"/>
            <a:ext cx="2517866" cy="536494"/>
          </a:xfrm>
          <a:prstGeom prst="rect">
            <a:avLst/>
          </a:prstGeom>
        </p:spPr>
      </p:pic>
      <p:pic>
        <p:nvPicPr>
          <p:cNvPr id="1267" name="図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186" y="7986140"/>
            <a:ext cx="2517866" cy="536494"/>
          </a:xfrm>
          <a:prstGeom prst="rect">
            <a:avLst/>
          </a:prstGeom>
        </p:spPr>
      </p:pic>
      <p:pic>
        <p:nvPicPr>
          <p:cNvPr id="1268" name="図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aphicFrame>
        <p:nvGraphicFramePr>
          <p:cNvPr id="1274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89583"/>
              </p:ext>
            </p:extLst>
          </p:nvPr>
        </p:nvGraphicFramePr>
        <p:xfrm>
          <a:off x="3527004" y="-34697"/>
          <a:ext cx="1761277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ja-JP" sz="1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関連部門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防災・減災部門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生活空間部門</a:t>
                      </a:r>
                    </a:p>
                  </a:txBody>
                  <a:tcPr marL="72000" marR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02">
                <a:tc vMerge="1">
                  <a:txBody>
                    <a:bodyPr/>
                    <a:lstStyle/>
                    <a:p>
                      <a:endParaRPr kumimoji="1" lang="ja-JP" alt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0" marR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都市空間部門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3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1418</TotalTime>
  <Words>5055</Words>
  <Application>Microsoft Office PowerPoint</Application>
  <PresentationFormat>A3 297x420 mm</PresentationFormat>
  <Paragraphs>237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BIZ UDPゴシック</vt:lpstr>
      <vt:lpstr>BIZ UDゴシック</vt:lpstr>
      <vt:lpstr>メイリオ</vt:lpstr>
      <vt:lpstr>游ゴシック</vt:lpstr>
      <vt:lpstr>Arial</vt:lpstr>
      <vt:lpstr>Calibri</vt:lpstr>
      <vt:lpstr>Calibri Light</vt:lpstr>
      <vt:lpstr>Wingdings</vt:lpstr>
      <vt:lpstr>游ゴシック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所 功治</dc:creator>
  <cp:lastModifiedBy>ㅤ</cp:lastModifiedBy>
  <cp:revision>73</cp:revision>
  <dcterms:created xsi:type="dcterms:W3CDTF">2020-07-21T11:04:12Z</dcterms:created>
  <dcterms:modified xsi:type="dcterms:W3CDTF">2022-06-09T03:51:06Z</dcterms:modified>
</cp:coreProperties>
</file>