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28" r:id="rId1"/>
    <p:sldMasterId id="2147483848" r:id="rId2"/>
  </p:sldMasterIdLst>
  <p:notesMasterIdLst>
    <p:notesMasterId r:id="rId4"/>
  </p:notesMasterIdLst>
  <p:sldIdLst>
    <p:sldId id="763" r:id="rId3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ㅤ" initials="ㅤ" lastIdx="5" clrIdx="0">
    <p:extLst>
      <p:ext uri="{19B8F6BF-5375-455C-9EA6-DF929625EA0E}">
        <p15:presenceInfo xmlns:p15="http://schemas.microsoft.com/office/powerpoint/2012/main" userId="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6600"/>
    <a:srgbClr val="FFFFCC"/>
    <a:srgbClr val="000000"/>
    <a:srgbClr val="CCFF66"/>
    <a:srgbClr val="8BD9F5"/>
    <a:srgbClr val="FFFF99"/>
    <a:srgbClr val="FF0000"/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9D9F68-6A84-4ACB-9FC2-EAA124DEB6CB}" v="394" dt="2021-09-19T13:26:42.2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333" autoAdjust="0"/>
  </p:normalViewPr>
  <p:slideViewPr>
    <p:cSldViewPr>
      <p:cViewPr>
        <p:scale>
          <a:sx n="200" d="100"/>
          <a:sy n="200" d="100"/>
        </p:scale>
        <p:origin x="-3048" y="-3600"/>
      </p:cViewPr>
      <p:guideLst>
        <p:guide orient="horz" pos="2205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24" Type="http://schemas.microsoft.com/office/2015/10/relationships/revisionInfo" Target="revisionInfo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79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1218B9-EA3E-4222-947E-51A9A78A0046}" type="datetimeFigureOut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1280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1281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282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83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C0BEDF7A-FE26-4317-B209-8615B6669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252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" name="四角形 1215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433" name="四角形 1216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434" name="四角形 1217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wrap="square" lIns="69326" tIns="34663" rIns="69326" bIns="34663" numCol="1" anchor="b" anchorCtr="0" compatLnSpc="1">
            <a:prstTxWarp prst="textNoShape">
              <a:avLst/>
            </a:prstTxWarp>
          </a:bodyPr>
          <a:lstStyle>
            <a:lvl1pPr algn="r" defTabSz="693695">
              <a:defRPr sz="900">
                <a:ea typeface="ＤＦＧ平成ゴシック体W3" pitchFamily="50" charset="-128"/>
              </a:defRPr>
            </a:lvl1pPr>
          </a:lstStyle>
          <a:p>
            <a:pPr>
              <a:defRPr/>
            </a:pPr>
            <a:fld id="{6CEA4CC0-B7C8-4ECE-95AA-55C1ACD7F65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063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9" name="Picture 7" descr="mlit_top"/>
          <p:cNvPicPr>
            <a:picLocks noChangeAspect="1" noChangeArrowheads="1"/>
          </p:cNvPicPr>
          <p:nvPr userDrawn="1"/>
        </p:nvPicPr>
        <p:blipFill>
          <a:blip r:embed="rId2"/>
          <a:srcRect t="62230"/>
          <a:stretch>
            <a:fillRect/>
          </a:stretch>
        </p:blipFill>
        <p:spPr>
          <a:xfrm>
            <a:off x="0" y="6524630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00" name="Rectangle 9"/>
          <p:cNvSpPr>
            <a:spLocks noChangeArrowheads="1"/>
          </p:cNvSpPr>
          <p:nvPr userDrawn="1"/>
        </p:nvSpPr>
        <p:spPr>
          <a:xfrm>
            <a:off x="1833563" y="3284543"/>
            <a:ext cx="8072437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pic>
        <p:nvPicPr>
          <p:cNvPr id="2501" name="Picture 11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51555"/>
            <a:ext cx="23018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02" name="Text Box 12"/>
          <p:cNvSpPr txBox="1">
            <a:spLocks noChangeArrowheads="1"/>
          </p:cNvSpPr>
          <p:nvPr userDrawn="1"/>
        </p:nvSpPr>
        <p:spPr>
          <a:xfrm>
            <a:off x="1" y="6524630"/>
            <a:ext cx="36429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200" i="1">
                <a:solidFill>
                  <a:prstClr val="white"/>
                </a:solidFill>
                <a:latin typeface="Times New Roman" pitchFamily="18" charset="0"/>
                <a:ea typeface="ＭＳ Ｐゴシック"/>
              </a:rPr>
              <a:t>Ministry of Land, Infrastructure, Transport and Tourism</a:t>
            </a:r>
          </a:p>
        </p:txBody>
      </p:sp>
      <p:sp>
        <p:nvSpPr>
          <p:cNvPr id="250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8" y="2133606"/>
            <a:ext cx="8151813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50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250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0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72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55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55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5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7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3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55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3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55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6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267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7" descr="mlit_top"/>
          <p:cNvPicPr>
            <a:picLocks noChangeAspect="1" noChangeArrowheads="1"/>
          </p:cNvPicPr>
          <p:nvPr userDrawn="1"/>
        </p:nvPicPr>
        <p:blipFill>
          <a:blip r:embed="rId2"/>
          <a:srcRect t="62230"/>
          <a:stretch>
            <a:fillRect/>
          </a:stretch>
        </p:blipFill>
        <p:spPr>
          <a:xfrm>
            <a:off x="0" y="6524628"/>
            <a:ext cx="9906000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039" name="Rectangle 9"/>
          <p:cNvSpPr>
            <a:spLocks noChangeArrowheads="1"/>
          </p:cNvSpPr>
          <p:nvPr userDrawn="1"/>
        </p:nvSpPr>
        <p:spPr>
          <a:xfrm>
            <a:off x="1833300" y="3284541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>
              <a:solidFill>
                <a:srgbClr val="4D4D4D"/>
              </a:solidFill>
            </a:endParaRPr>
          </a:p>
        </p:txBody>
      </p:sp>
      <p:pic>
        <p:nvPicPr>
          <p:cNvPr id="1040" name="Picture 11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" y="6051553"/>
            <a:ext cx="2301081" cy="473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1" name="Text Box 12"/>
          <p:cNvSpPr txBox="1">
            <a:spLocks noChangeArrowheads="1"/>
          </p:cNvSpPr>
          <p:nvPr userDrawn="1"/>
        </p:nvSpPr>
        <p:spPr>
          <a:xfrm>
            <a:off x="2" y="6524627"/>
            <a:ext cx="364292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rgbClr val="FFFFFF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03"/>
            <a:ext cx="8151813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4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4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861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5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5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39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7" indent="0">
              <a:buNone/>
              <a:defRPr sz="1800"/>
            </a:lvl2pPr>
            <a:lvl3pPr marL="914395" indent="0">
              <a:buNone/>
              <a:defRPr sz="1600"/>
            </a:lvl3pPr>
            <a:lvl4pPr marL="1371592" indent="0">
              <a:buNone/>
              <a:defRPr sz="1400"/>
            </a:lvl4pPr>
            <a:lvl5pPr marL="1828789" indent="0">
              <a:buNone/>
              <a:defRPr sz="1400"/>
            </a:lvl5pPr>
            <a:lvl6pPr marL="2285987" indent="0">
              <a:buNone/>
              <a:defRPr sz="1400"/>
            </a:lvl6pPr>
            <a:lvl7pPr marL="2743184" indent="0">
              <a:buNone/>
              <a:defRPr sz="1400"/>
            </a:lvl7pPr>
            <a:lvl8pPr marL="3200381" indent="0">
              <a:buNone/>
              <a:defRPr sz="1400"/>
            </a:lvl8pPr>
            <a:lvl9pPr marL="3657579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5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5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950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1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6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6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53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4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0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4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1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7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7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267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421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8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8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303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6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7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4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8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8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9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8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50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51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1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188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7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4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09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7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4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9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9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10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10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10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60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3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6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3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10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10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4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3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51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7" indent="0">
              <a:buNone/>
              <a:defRPr sz="1800"/>
            </a:lvl2pPr>
            <a:lvl3pPr marL="914395" indent="0">
              <a:buNone/>
              <a:defRPr sz="1600"/>
            </a:lvl3pPr>
            <a:lvl4pPr marL="1371592" indent="0">
              <a:buNone/>
              <a:defRPr sz="1400"/>
            </a:lvl4pPr>
            <a:lvl5pPr marL="1828789" indent="0">
              <a:buNone/>
              <a:defRPr sz="1400"/>
            </a:lvl5pPr>
            <a:lvl6pPr marL="2285987" indent="0">
              <a:buNone/>
              <a:defRPr sz="1400"/>
            </a:lvl6pPr>
            <a:lvl7pPr marL="2743184" indent="0">
              <a:buNone/>
              <a:defRPr sz="1400"/>
            </a:lvl7pPr>
            <a:lvl8pPr marL="3200381" indent="0">
              <a:buNone/>
              <a:defRPr sz="1400"/>
            </a:lvl8pPr>
            <a:lvl9pPr marL="3657579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51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1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8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51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52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52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2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55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4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52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4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52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52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4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52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52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3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94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53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3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3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5389D-1ABF-4351-8C3E-16885CD30125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57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3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68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0" name="タイトル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541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4" y="273055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54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7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4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54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4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77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6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547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7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4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254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7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4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54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5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番号</a:t>
            </a: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84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48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248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  <a:latin typeface="Arial"/>
              </a:rPr>
              <a:t>番号</a:t>
            </a:r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2489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2490" name="Picture 9" descr="mlit_top"/>
            <p:cNvPicPr>
              <a:picLocks noChangeAspect="1" noChangeArrowheads="1"/>
            </p:cNvPicPr>
            <p:nvPr userDrawn="1"/>
          </p:nvPicPr>
          <p:blipFill>
            <a:blip r:embed="rId13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9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249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9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9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495" name="Rectangle 2"/>
          <p:cNvSpPr>
            <a:spLocks noGrp="1" noChangeArrowheads="1"/>
          </p:cNvSpPr>
          <p:nvPr>
            <p:ph type="title"/>
          </p:nvPr>
        </p:nvSpPr>
        <p:spPr>
          <a:xfrm>
            <a:off x="2" y="0"/>
            <a:ext cx="760571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2496" name="Picture 14"/>
          <p:cNvPicPr>
            <a:picLocks noChangeAspect="1" noChangeArrowheads="1"/>
          </p:cNvPicPr>
          <p:nvPr/>
        </p:nvPicPr>
        <p:blipFill>
          <a:blip r:embed="rId16"/>
          <a:srcRect t="3670"/>
          <a:stretch>
            <a:fillRect/>
          </a:stretch>
        </p:blipFill>
        <p:spPr>
          <a:xfrm>
            <a:off x="8226429" y="4"/>
            <a:ext cx="1679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97" name="スライド番号プレースホルダー 3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5DE453-3BFB-4B94-A8CB-92B77DAFE6A7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724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97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95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92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89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98" indent="-34289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9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93" indent="-228599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91" indent="-228599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88" indent="-228599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85" indent="-22859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83" indent="-22859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80" indent="-22859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77" indent="-22859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4D4D4D"/>
              </a:solidFill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>
                <a:solidFill>
                  <a:srgbClr val="4D4D4D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D4D4D"/>
              </a:solidFill>
            </a:endParaRPr>
          </a:p>
        </p:txBody>
      </p:sp>
      <p:grpSp>
        <p:nvGrpSpPr>
          <p:cNvPr id="1029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13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2" y="0"/>
            <a:ext cx="534339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6" name="Picture 14"/>
          <p:cNvPicPr>
            <a:picLocks noChangeAspect="1" noChangeArrowheads="1"/>
          </p:cNvPicPr>
          <p:nvPr userDrawn="1"/>
        </p:nvPicPr>
        <p:blipFill>
          <a:blip r:embed="rId16"/>
          <a:srcRect t="3670"/>
          <a:stretch>
            <a:fillRect/>
          </a:stretch>
        </p:blipFill>
        <p:spPr>
          <a:xfrm>
            <a:off x="8225766" y="3"/>
            <a:ext cx="1680236" cy="33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307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97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95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92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89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98" indent="-34289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9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93" indent="-22859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91" indent="-22859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88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85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83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80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77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129"/>
          <p:cNvSpPr/>
          <p:nvPr/>
        </p:nvSpPr>
        <p:spPr>
          <a:xfrm>
            <a:off x="216496" y="4269018"/>
            <a:ext cx="9464772" cy="232833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6497" y="824965"/>
            <a:ext cx="9464771" cy="30813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4" name="Rectangle 4"/>
          <p:cNvSpPr>
            <a:spLocks noChangeArrowheads="1"/>
          </p:cNvSpPr>
          <p:nvPr/>
        </p:nvSpPr>
        <p:spPr>
          <a:xfrm>
            <a:off x="3037248" y="27010"/>
            <a:ext cx="5028024" cy="43961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4D4D4D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自動車事故被害者受入環境整備</a:t>
            </a:r>
            <a:r>
              <a:rPr kumimoji="1" lang="zh-TW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4D4D4D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事業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srgbClr val="4D4D4D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A5F9B07-D85A-4E35-93AF-248BE2A817B2}"/>
              </a:ext>
            </a:extLst>
          </p:cNvPr>
          <p:cNvSpPr/>
          <p:nvPr/>
        </p:nvSpPr>
        <p:spPr>
          <a:xfrm>
            <a:off x="56456" y="66817"/>
            <a:ext cx="288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介護者なき後対策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02481" y="1251355"/>
            <a:ext cx="4346292" cy="2520489"/>
            <a:chOff x="392190" y="4814290"/>
            <a:chExt cx="4120817" cy="2266615"/>
          </a:xfrm>
        </p:grpSpPr>
        <p:sp>
          <p:nvSpPr>
            <p:cNvPr id="7" name="正方形/長方形 122"/>
            <p:cNvSpPr/>
            <p:nvPr/>
          </p:nvSpPr>
          <p:spPr>
            <a:xfrm>
              <a:off x="392190" y="4977885"/>
              <a:ext cx="4120817" cy="210302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355"/>
            <p:cNvSpPr txBox="1">
              <a:spLocks noChangeArrowheads="1"/>
            </p:cNvSpPr>
            <p:nvPr/>
          </p:nvSpPr>
          <p:spPr>
            <a:xfrm>
              <a:off x="1156474" y="4814290"/>
              <a:ext cx="2730895" cy="27677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r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505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新規・増設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505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年度（新設等支援費）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" name="テキスト ボックス 150"/>
            <p:cNvSpPr txBox="1"/>
            <p:nvPr/>
          </p:nvSpPr>
          <p:spPr>
            <a:xfrm>
              <a:off x="414283" y="5016307"/>
              <a:ext cx="4071376" cy="373647"/>
            </a:xfrm>
            <a:prstGeom prst="rect">
              <a:avLst/>
            </a:prstGeom>
            <a:noFill/>
          </p:spPr>
          <p:txBody>
            <a:bodyPr vertOverflow="overflow" horzOverflow="overflow"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開設準備</a:t>
              </a: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段階</a:t>
              </a:r>
              <a:r>
                <a:rPr kumimoji="1" lang="ja-JP" altLang="en-US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や開設後</a:t>
              </a: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障害</a:t>
              </a:r>
              <a:r>
                <a:rPr kumimoji="1" lang="ja-JP" altLang="en-US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福祉サービス</a:t>
              </a: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等報酬を得られる</a:t>
              </a:r>
              <a:r>
                <a:rPr kumimoji="1" lang="ja-JP" altLang="en-US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までの</a:t>
              </a: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間における資金繰りを支援</a:t>
              </a:r>
            </a:p>
          </p:txBody>
        </p:sp>
        <p:sp>
          <p:nvSpPr>
            <p:cNvPr id="17" name="テキスト ボックス 165"/>
            <p:cNvSpPr txBox="1"/>
            <p:nvPr/>
          </p:nvSpPr>
          <p:spPr>
            <a:xfrm>
              <a:off x="1648944" y="5372420"/>
              <a:ext cx="2543207" cy="373647"/>
            </a:xfrm>
            <a:prstGeom prst="rect">
              <a:avLst/>
            </a:prstGeom>
            <a:noFill/>
          </p:spPr>
          <p:txBody>
            <a:bodyPr vertOverflow="overflow" horzOverflow="overflow"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・障害者支援施設　・グループホーム</a:t>
              </a:r>
              <a:endPara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※</a:t>
              </a: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新設・増設初年度に限る。</a:t>
              </a:r>
              <a:endPara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endParaRPr>
            </a:p>
          </p:txBody>
        </p:sp>
        <p:sp>
          <p:nvSpPr>
            <p:cNvPr id="21" name="テキスト ボックス 169"/>
            <p:cNvSpPr txBox="1"/>
            <p:nvPr/>
          </p:nvSpPr>
          <p:spPr>
            <a:xfrm>
              <a:off x="454310" y="5922777"/>
              <a:ext cx="2525798" cy="373647"/>
            </a:xfrm>
            <a:prstGeom prst="rect">
              <a:avLst/>
            </a:prstGeom>
            <a:noFill/>
          </p:spPr>
          <p:txBody>
            <a:bodyPr vertOverflow="overflow" horzOverflow="overflow" wrap="square" rtlCol="0"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グループホームや障害者支援施設の新設・増設の際に必要と</a:t>
              </a:r>
              <a:r>
                <a:rPr kumimoji="1" lang="ja-JP" altLang="en-US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なる初年度</a:t>
              </a: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経費の一部</a:t>
              </a:r>
              <a:endPara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5140346" y="1251356"/>
            <a:ext cx="4499999" cy="2533229"/>
            <a:chOff x="4876118" y="4810915"/>
            <a:chExt cx="4535633" cy="2287280"/>
          </a:xfrm>
        </p:grpSpPr>
        <p:sp>
          <p:nvSpPr>
            <p:cNvPr id="24" name="正方形/長方形 142"/>
            <p:cNvSpPr/>
            <p:nvPr/>
          </p:nvSpPr>
          <p:spPr>
            <a:xfrm>
              <a:off x="4876118" y="4980667"/>
              <a:ext cx="4386936" cy="211752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355"/>
            <p:cNvSpPr txBox="1">
              <a:spLocks noChangeArrowheads="1"/>
            </p:cNvSpPr>
            <p:nvPr/>
          </p:nvSpPr>
          <p:spPr>
            <a:xfrm>
              <a:off x="5921118" y="4810915"/>
              <a:ext cx="2600108" cy="27789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505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開設次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505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年度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505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以降（継続経費）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" name="テキスト ボックス 172"/>
            <p:cNvSpPr txBox="1"/>
            <p:nvPr/>
          </p:nvSpPr>
          <p:spPr>
            <a:xfrm>
              <a:off x="4876118" y="5080186"/>
              <a:ext cx="4535633" cy="253916"/>
            </a:xfrm>
            <a:prstGeom prst="rect">
              <a:avLst/>
            </a:prstGeom>
            <a:noFill/>
          </p:spPr>
          <p:txBody>
            <a:bodyPr vertOverflow="overflow" horzOverflow="overflow"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i="0" u="none" strike="noStrike" kern="1200" cap="none" spc="0" normalizeH="0" baseline="0" noProof="0" dirty="0">
                  <a:ln>
                    <a:noFill/>
                  </a:ln>
                  <a:solidFill>
                    <a:srgbClr val="4D4D4D">
                      <a:lumMod val="50000"/>
                    </a:srgbClr>
                  </a:solidFill>
                  <a:effectLst/>
                  <a:uLnTx/>
                  <a:uFillTx/>
                  <a:latin typeface="BIZ UDPゴシック"/>
                  <a:ea typeface="BIZ UDPゴシック"/>
                  <a:cs typeface="+mn-cs"/>
                </a:rPr>
                <a:t>対前年比での賃金改善や求人広告費、介護機器の導入経費等を支援</a:t>
              </a:r>
            </a:p>
          </p:txBody>
        </p:sp>
      </p:grpSp>
      <p:sp>
        <p:nvSpPr>
          <p:cNvPr id="30" name="正方形/長方形 82"/>
          <p:cNvSpPr/>
          <p:nvPr/>
        </p:nvSpPr>
        <p:spPr>
          <a:xfrm>
            <a:off x="216497" y="665972"/>
            <a:ext cx="2304000" cy="2880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補助対象事業者等</a:t>
            </a:r>
            <a:endParaRPr kumimoji="1" lang="ja-JP" altLang="en-US" sz="14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3313" y="960302"/>
            <a:ext cx="9062427" cy="307777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グループホーム等の新設を支援するとともに、介護職員の待遇改善や設備導入にかかる経費を補助</a:t>
            </a:r>
          </a:p>
        </p:txBody>
      </p:sp>
      <p:sp>
        <p:nvSpPr>
          <p:cNvPr id="32" name="正方形/長方形 130"/>
          <p:cNvSpPr/>
          <p:nvPr/>
        </p:nvSpPr>
        <p:spPr>
          <a:xfrm>
            <a:off x="216495" y="4077072"/>
            <a:ext cx="2881283" cy="27541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継続経費の補助上限額の考え方</a:t>
            </a:r>
            <a:endParaRPr kumimoji="1" lang="ja-JP" altLang="en-US" sz="1100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68000" y="1908001"/>
            <a:ext cx="1244640" cy="2102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補助対象事業者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68000" y="2304000"/>
            <a:ext cx="1152127" cy="19831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補助内容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テキスト ボックス 32"/>
          <p:cNvSpPr txBox="1">
            <a:spLocks noChangeArrowheads="1"/>
          </p:cNvSpPr>
          <p:nvPr/>
        </p:nvSpPr>
        <p:spPr>
          <a:xfrm>
            <a:off x="468000" y="2844000"/>
            <a:ext cx="226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①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介護職員の人材雇用に係る経費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32"/>
          <p:cNvSpPr txBox="1">
            <a:spLocks noChangeArrowheads="1"/>
          </p:cNvSpPr>
          <p:nvPr/>
        </p:nvSpPr>
        <p:spPr>
          <a:xfrm>
            <a:off x="468000" y="3060000"/>
            <a:ext cx="226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②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介護機器等の導入に係る経費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32"/>
          <p:cNvSpPr txBox="1">
            <a:spLocks noChangeArrowheads="1"/>
          </p:cNvSpPr>
          <p:nvPr/>
        </p:nvSpPr>
        <p:spPr>
          <a:xfrm>
            <a:off x="468000" y="3276000"/>
            <a:ext cx="226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③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求人情報の発信に係る経費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32"/>
          <p:cNvSpPr txBox="1">
            <a:spLocks noChangeArrowheads="1"/>
          </p:cNvSpPr>
          <p:nvPr/>
        </p:nvSpPr>
        <p:spPr>
          <a:xfrm>
            <a:off x="468000" y="3492000"/>
            <a:ext cx="226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④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研修等経費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132000" y="2304000"/>
            <a:ext cx="1152127" cy="19831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補助率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テキスト ボックス 32"/>
          <p:cNvSpPr txBox="1">
            <a:spLocks noChangeArrowheads="1"/>
          </p:cNvSpPr>
          <p:nvPr/>
        </p:nvSpPr>
        <p:spPr>
          <a:xfrm>
            <a:off x="3115296" y="2505906"/>
            <a:ext cx="161833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1/2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（入居予定者のうち事故被害者の割合が</a:t>
            </a: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50%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超の場合は定額）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132000" y="3267308"/>
            <a:ext cx="1152127" cy="19831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上限額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テキスト ボックス 32"/>
          <p:cNvSpPr txBox="1">
            <a:spLocks noChangeArrowheads="1"/>
          </p:cNvSpPr>
          <p:nvPr/>
        </p:nvSpPr>
        <p:spPr>
          <a:xfrm>
            <a:off x="3132548" y="3477537"/>
            <a:ext cx="11106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1,500</a:t>
            </a:r>
            <a:r>
              <a:rPr lang="ja-JP" altLang="en-US" sz="12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万円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184000" y="1908000"/>
            <a:ext cx="1317176" cy="21022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補助対象事業者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3" name="テキスト ボックス 165"/>
          <p:cNvSpPr txBox="1"/>
          <p:nvPr/>
        </p:nvSpPr>
        <p:spPr>
          <a:xfrm>
            <a:off x="6516000" y="1889252"/>
            <a:ext cx="2682361" cy="253916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・障害者支援施設　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グループホーム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</a:srgbClr>
              </a:solidFill>
              <a:effectLst/>
              <a:uLnTx/>
              <a:uFillTx/>
              <a:latin typeface="BIZ UDPゴシック"/>
              <a:ea typeface="BIZ UDPゴシック"/>
              <a:cs typeface="+mn-cs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184000" y="2304000"/>
            <a:ext cx="1152127" cy="19831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補助内容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テキスト ボックス 169"/>
          <p:cNvSpPr txBox="1"/>
          <p:nvPr/>
        </p:nvSpPr>
        <p:spPr>
          <a:xfrm>
            <a:off x="5169024" y="2509254"/>
            <a:ext cx="2736304" cy="415498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グループホームや障害者支援施設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の自動車事故被害者受入に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必要と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なる経費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の一部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</a:srgbClr>
              </a:solidFill>
              <a:effectLst/>
              <a:uLnTx/>
              <a:uFillTx/>
              <a:latin typeface="BIZ UDPゴシック"/>
              <a:ea typeface="BIZ UDPゴシック"/>
              <a:cs typeface="+mn-cs"/>
            </a:endParaRPr>
          </a:p>
        </p:txBody>
      </p:sp>
      <p:sp>
        <p:nvSpPr>
          <p:cNvPr id="56" name="テキスト ボックス 32"/>
          <p:cNvSpPr txBox="1">
            <a:spLocks noChangeArrowheads="1"/>
          </p:cNvSpPr>
          <p:nvPr/>
        </p:nvSpPr>
        <p:spPr>
          <a:xfrm>
            <a:off x="5184000" y="2844000"/>
            <a:ext cx="226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①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介護職員の賃金改善に係る経費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テキスト ボックス 32"/>
          <p:cNvSpPr txBox="1">
            <a:spLocks noChangeArrowheads="1"/>
          </p:cNvSpPr>
          <p:nvPr/>
        </p:nvSpPr>
        <p:spPr>
          <a:xfrm>
            <a:off x="5184000" y="3060000"/>
            <a:ext cx="226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②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介護機器等の導入に係る経費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テキスト ボックス 32"/>
          <p:cNvSpPr txBox="1">
            <a:spLocks noChangeArrowheads="1"/>
          </p:cNvSpPr>
          <p:nvPr/>
        </p:nvSpPr>
        <p:spPr>
          <a:xfrm>
            <a:off x="5184000" y="3284984"/>
            <a:ext cx="226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③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求人情報の発信に係る経費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テキスト ボックス 32"/>
          <p:cNvSpPr txBox="1">
            <a:spLocks noChangeArrowheads="1"/>
          </p:cNvSpPr>
          <p:nvPr/>
        </p:nvSpPr>
        <p:spPr>
          <a:xfrm>
            <a:off x="5184000" y="3509634"/>
            <a:ext cx="226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④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研修等経費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7813727" y="3275957"/>
            <a:ext cx="648000" cy="19831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上限額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6" name="テキスト ボックス 32"/>
          <p:cNvSpPr txBox="1">
            <a:spLocks noChangeArrowheads="1"/>
          </p:cNvSpPr>
          <p:nvPr/>
        </p:nvSpPr>
        <p:spPr>
          <a:xfrm>
            <a:off x="8461727" y="3238854"/>
            <a:ext cx="74624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defRPr/>
            </a:pPr>
            <a:r>
              <a:rPr lang="ja-JP" altLang="en-US" sz="11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下記参照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355"/>
          <p:cNvSpPr txBox="1">
            <a:spLocks noChangeArrowheads="1"/>
          </p:cNvSpPr>
          <p:nvPr/>
        </p:nvSpPr>
        <p:spPr>
          <a:xfrm>
            <a:off x="345999" y="4369711"/>
            <a:ext cx="325852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開設時以後新たな事故被害者の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受け入れがない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場合</a:t>
            </a:r>
            <a:endParaRPr kumimoji="1" lang="en-US" altLang="ja-JP" sz="1050" b="1" i="0" u="sng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テキスト ボックス 32"/>
          <p:cNvSpPr txBox="1">
            <a:spLocks noChangeArrowheads="1"/>
          </p:cNvSpPr>
          <p:nvPr/>
        </p:nvSpPr>
        <p:spPr>
          <a:xfrm>
            <a:off x="344489" y="4712246"/>
            <a:ext cx="111063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1,500</a:t>
            </a:r>
            <a:r>
              <a:rPr lang="ja-JP" altLang="en-US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万円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テキスト ボックス 32"/>
          <p:cNvSpPr txBox="1">
            <a:spLocks noChangeArrowheads="1"/>
          </p:cNvSpPr>
          <p:nvPr/>
        </p:nvSpPr>
        <p:spPr>
          <a:xfrm>
            <a:off x="344488" y="5085085"/>
            <a:ext cx="111063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1,</a:t>
            </a:r>
            <a:r>
              <a:rPr lang="ja-JP" altLang="en-US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０</a:t>
            </a:r>
            <a:r>
              <a:rPr lang="en-US" altLang="ja-JP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00</a:t>
            </a:r>
            <a:r>
              <a:rPr lang="ja-JP" altLang="en-US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万円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1118201" y="4828507"/>
            <a:ext cx="2916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V="1">
            <a:off x="1134901" y="5193593"/>
            <a:ext cx="2916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1216747" y="4839144"/>
            <a:ext cx="180000" cy="10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1593733" y="5199144"/>
            <a:ext cx="180000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>
            <a:off x="1970719" y="5199144"/>
            <a:ext cx="180000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2347705" y="5379144"/>
            <a:ext cx="180000" cy="54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2724691" y="5559144"/>
            <a:ext cx="18000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3101678" y="5739144"/>
            <a:ext cx="180000" cy="1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990909" y="5923303"/>
            <a:ext cx="3060000" cy="0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2438546" y="5201903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>
            <a:off x="2820752" y="5203223"/>
            <a:ext cx="0" cy="36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3201044" y="5203263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198227" y="4843183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25%</a:t>
            </a:r>
          </a:p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減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7887872" y="2304394"/>
            <a:ext cx="1152127" cy="19831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補助率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0" name="テキスト ボックス 32"/>
          <p:cNvSpPr txBox="1">
            <a:spLocks noChangeArrowheads="1"/>
          </p:cNvSpPr>
          <p:nvPr/>
        </p:nvSpPr>
        <p:spPr>
          <a:xfrm>
            <a:off x="7871168" y="2506300"/>
            <a:ext cx="161833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1/2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（入居者のうち事故被害者の割合が</a:t>
            </a:r>
            <a:r>
              <a:rPr kumimoji="1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50%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超の場合は定額）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589028" y="4843183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5</a:t>
            </a:r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０</a:t>
            </a:r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%</a:t>
            </a:r>
          </a:p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減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967768" y="4843183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７</a:t>
            </a:r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5%</a:t>
            </a:r>
          </a:p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減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848544" y="5974495"/>
            <a:ext cx="684024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開設１年目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449801" y="5972307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２年目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826719" y="5968147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３年目</a:t>
            </a: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198227" y="5968147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４年目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2594830" y="5963987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５年目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962234" y="5968659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６年目</a:t>
            </a:r>
          </a:p>
        </p:txBody>
      </p:sp>
      <p:sp>
        <p:nvSpPr>
          <p:cNvPr id="89" name="テキスト ボックス 355"/>
          <p:cNvSpPr txBox="1">
            <a:spLocks noChangeArrowheads="1"/>
          </p:cNvSpPr>
          <p:nvPr/>
        </p:nvSpPr>
        <p:spPr>
          <a:xfrm>
            <a:off x="4480436" y="4365104"/>
            <a:ext cx="493706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開設した年度が令和３年度以前で事故被害者の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受け入れがある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場合</a:t>
            </a:r>
            <a:endParaRPr kumimoji="1" lang="en-US" altLang="ja-JP" sz="1050" b="1" i="0" u="sng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（例：令和７年度、令和１０年度に新規受け入れた場合）</a:t>
            </a:r>
            <a:endParaRPr kumimoji="1" lang="en-US" altLang="ja-JP" sz="1050" b="1" i="0" u="sng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テキスト ボックス 32"/>
          <p:cNvSpPr txBox="1">
            <a:spLocks noChangeArrowheads="1"/>
          </p:cNvSpPr>
          <p:nvPr/>
        </p:nvSpPr>
        <p:spPr>
          <a:xfrm>
            <a:off x="4270916" y="4704114"/>
            <a:ext cx="111063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1,500</a:t>
            </a:r>
            <a:r>
              <a:rPr lang="ja-JP" altLang="en-US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万円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テキスト ボックス 32"/>
          <p:cNvSpPr txBox="1">
            <a:spLocks noChangeArrowheads="1"/>
          </p:cNvSpPr>
          <p:nvPr/>
        </p:nvSpPr>
        <p:spPr>
          <a:xfrm>
            <a:off x="4270915" y="5076953"/>
            <a:ext cx="111063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1,</a:t>
            </a:r>
            <a:r>
              <a:rPr lang="ja-JP" altLang="en-US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０</a:t>
            </a:r>
            <a:r>
              <a:rPr lang="en-US" altLang="ja-JP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00</a:t>
            </a:r>
            <a:r>
              <a:rPr lang="ja-JP" altLang="en-US" sz="8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万円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 flipV="1">
            <a:off x="5044628" y="4820375"/>
            <a:ext cx="4392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5061328" y="5185461"/>
            <a:ext cx="4392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>
            <a:off x="5236549" y="5191012"/>
            <a:ext cx="180000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5656851" y="5196871"/>
            <a:ext cx="180000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6024041" y="5367398"/>
            <a:ext cx="180000" cy="54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6441383" y="5190085"/>
            <a:ext cx="180000" cy="720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1" name="直線矢印コネクタ 100"/>
          <p:cNvCxnSpPr/>
          <p:nvPr/>
        </p:nvCxnSpPr>
        <p:spPr>
          <a:xfrm>
            <a:off x="6114882" y="5190157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テキスト ボックス 103"/>
          <p:cNvSpPr txBox="1"/>
          <p:nvPr/>
        </p:nvSpPr>
        <p:spPr>
          <a:xfrm>
            <a:off x="5874563" y="4826301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25%</a:t>
            </a:r>
          </a:p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減</a:t>
            </a: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969205" y="5921526"/>
            <a:ext cx="711733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u="sng" dirty="0" smtClean="0">
                <a:solidFill>
                  <a:schemeClr val="accent6">
                    <a:lumMod val="10000"/>
                  </a:schemeClr>
                </a:solidFill>
                <a:latin typeface="BIZ UDPゴシック"/>
                <a:ea typeface="BIZ UDPゴシック"/>
              </a:rPr>
              <a:t>令和４年度</a:t>
            </a:r>
            <a:endParaRPr kumimoji="1" lang="en-US" altLang="ja-JP" sz="800" u="sng" dirty="0" smtClean="0">
              <a:solidFill>
                <a:schemeClr val="accent6">
                  <a:lumMod val="10000"/>
                </a:schemeClr>
              </a:solidFill>
              <a:latin typeface="BIZ UDPゴシック"/>
              <a:ea typeface="BIZ UDPゴシック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519835" y="5923225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５年度</a:t>
            </a: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881692" y="5918380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６年度</a:t>
            </a: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297361" y="5918380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７年度</a:t>
            </a:r>
          </a:p>
        </p:txBody>
      </p:sp>
      <p:sp>
        <p:nvSpPr>
          <p:cNvPr id="113" name="正方形/長方形 112"/>
          <p:cNvSpPr/>
          <p:nvPr/>
        </p:nvSpPr>
        <p:spPr>
          <a:xfrm>
            <a:off x="6864157" y="5365876"/>
            <a:ext cx="180000" cy="540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7279240" y="5550085"/>
            <a:ext cx="180000" cy="360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6" name="直線矢印コネクタ 115"/>
          <p:cNvCxnSpPr/>
          <p:nvPr/>
        </p:nvCxnSpPr>
        <p:spPr>
          <a:xfrm>
            <a:off x="6954998" y="5188635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矢印コネクタ 116"/>
          <p:cNvCxnSpPr/>
          <p:nvPr/>
        </p:nvCxnSpPr>
        <p:spPr>
          <a:xfrm>
            <a:off x="7375301" y="5194164"/>
            <a:ext cx="0" cy="36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テキスト ボックス 118"/>
          <p:cNvSpPr txBox="1"/>
          <p:nvPr/>
        </p:nvSpPr>
        <p:spPr>
          <a:xfrm>
            <a:off x="6714679" y="4829915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25%</a:t>
            </a:r>
          </a:p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減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7143577" y="4834124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5</a:t>
            </a:r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０</a:t>
            </a:r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%</a:t>
            </a:r>
          </a:p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減</a:t>
            </a: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6725815" y="5920246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８年度</a:t>
            </a: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7161082" y="5920246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９年度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7729861" y="5193076"/>
            <a:ext cx="180000" cy="720000"/>
          </a:xfrm>
          <a:prstGeom prst="rect">
            <a:avLst/>
          </a:prstGeom>
          <a:solidFill>
            <a:srgbClr val="CCFF99"/>
          </a:solidFill>
          <a:ln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>
            <a:off x="8102505" y="5365876"/>
            <a:ext cx="180000" cy="540000"/>
          </a:xfrm>
          <a:prstGeom prst="rect">
            <a:avLst/>
          </a:prstGeom>
          <a:solidFill>
            <a:srgbClr val="CCFF99"/>
          </a:solidFill>
          <a:ln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8473039" y="5553148"/>
            <a:ext cx="180000" cy="360000"/>
          </a:xfrm>
          <a:prstGeom prst="rect">
            <a:avLst/>
          </a:prstGeom>
          <a:solidFill>
            <a:srgbClr val="CCFF99"/>
          </a:solidFill>
          <a:ln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>
            <a:off x="8867382" y="5733148"/>
            <a:ext cx="180000" cy="180000"/>
          </a:xfrm>
          <a:prstGeom prst="rect">
            <a:avLst/>
          </a:prstGeom>
          <a:solidFill>
            <a:srgbClr val="CCFF99"/>
          </a:solidFill>
          <a:ln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9" name="直線矢印コネクタ 128"/>
          <p:cNvCxnSpPr/>
          <p:nvPr/>
        </p:nvCxnSpPr>
        <p:spPr>
          <a:xfrm>
            <a:off x="8193346" y="5188635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矢印コネクタ 129"/>
          <p:cNvCxnSpPr/>
          <p:nvPr/>
        </p:nvCxnSpPr>
        <p:spPr>
          <a:xfrm>
            <a:off x="8569100" y="5197227"/>
            <a:ext cx="0" cy="36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130"/>
          <p:cNvCxnSpPr/>
          <p:nvPr/>
        </p:nvCxnSpPr>
        <p:spPr>
          <a:xfrm>
            <a:off x="8966748" y="5197267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テキスト ボックス 131"/>
          <p:cNvSpPr txBox="1"/>
          <p:nvPr/>
        </p:nvSpPr>
        <p:spPr>
          <a:xfrm>
            <a:off x="7953027" y="4822643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25%</a:t>
            </a:r>
          </a:p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減</a:t>
            </a: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8337376" y="4829915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5</a:t>
            </a:r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０</a:t>
            </a:r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%</a:t>
            </a:r>
          </a:p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減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8733472" y="4829915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７</a:t>
            </a:r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5%</a:t>
            </a:r>
          </a:p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減</a:t>
            </a: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7549855" y="5918380"/>
            <a:ext cx="527743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10</a:t>
            </a:r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年度</a:t>
            </a: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7935263" y="5918380"/>
            <a:ext cx="526464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11</a:t>
            </a:r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年度</a:t>
            </a: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8281937" y="5918380"/>
            <a:ext cx="606214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12</a:t>
            </a:r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年目</a:t>
            </a: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8673068" y="5918086"/>
            <a:ext cx="591672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1</a:t>
            </a:r>
            <a:r>
              <a:rPr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３</a:t>
            </a:r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年目</a:t>
            </a:r>
          </a:p>
        </p:txBody>
      </p:sp>
      <p:cxnSp>
        <p:nvCxnSpPr>
          <p:cNvPr id="100" name="直線矢印コネクタ 99"/>
          <p:cNvCxnSpPr/>
          <p:nvPr/>
        </p:nvCxnSpPr>
        <p:spPr>
          <a:xfrm>
            <a:off x="4917336" y="5915171"/>
            <a:ext cx="4608000" cy="0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6307526" y="4822733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accent3"/>
                </a:solidFill>
                <a:latin typeface="BIZ UDPゴシック"/>
                <a:ea typeface="BIZ UDPゴシック"/>
              </a:rPr>
              <a:t>新規受入</a:t>
            </a: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7581225" y="4829843"/>
            <a:ext cx="468000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rgbClr val="00B050"/>
                </a:solidFill>
                <a:latin typeface="BIZ UDPゴシック"/>
                <a:ea typeface="BIZ UDPゴシック"/>
              </a:rPr>
              <a:t>新規受入</a:t>
            </a: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3A5F9B07-D85A-4E35-93AF-248BE2A817B2}"/>
              </a:ext>
            </a:extLst>
          </p:cNvPr>
          <p:cNvSpPr/>
          <p:nvPr/>
        </p:nvSpPr>
        <p:spPr>
          <a:xfrm>
            <a:off x="9056008" y="314422"/>
            <a:ext cx="773433" cy="27819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  <a:endParaRPr kumimoji="1" lang="ja-JP" altLang="en-US" sz="1200" dirty="0">
              <a:solidFill>
                <a:schemeClr val="tx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15" name="直線矢印コネクタ 114"/>
          <p:cNvCxnSpPr/>
          <p:nvPr/>
        </p:nvCxnSpPr>
        <p:spPr>
          <a:xfrm flipH="1">
            <a:off x="3607261" y="5212460"/>
            <a:ext cx="364" cy="6934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3320776" y="4852380"/>
            <a:ext cx="552104" cy="33855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100%</a:t>
            </a:r>
          </a:p>
          <a:p>
            <a:pPr algn="ctr"/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減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370519" y="5972307"/>
            <a:ext cx="468000" cy="215444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7</a:t>
            </a:r>
            <a:r>
              <a:rPr kumimoji="1" lang="ja-JP" altLang="en-US" sz="800" dirty="0" smtClean="0">
                <a:solidFill>
                  <a:schemeClr val="tx1">
                    <a:lumMod val="50000"/>
                  </a:schemeClr>
                </a:solidFill>
                <a:latin typeface="BIZ UDPゴシック"/>
                <a:ea typeface="BIZ UDPゴシック"/>
              </a:rPr>
              <a:t>年目</a:t>
            </a:r>
          </a:p>
        </p:txBody>
      </p:sp>
      <p:sp>
        <p:nvSpPr>
          <p:cNvPr id="124" name="テキスト ボックス 165"/>
          <p:cNvSpPr txBox="1"/>
          <p:nvPr/>
        </p:nvSpPr>
        <p:spPr>
          <a:xfrm>
            <a:off x="4331010" y="6191553"/>
            <a:ext cx="5426293" cy="253916"/>
          </a:xfrm>
          <a:prstGeom prst="rect">
            <a:avLst/>
          </a:prstGeom>
          <a:noFill/>
        </p:spPr>
        <p:txBody>
          <a:bodyPr vertOverflow="overflow" horzOverflow="overflow"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開設年度が令和３年度以前の補助対象事業者にかかる令和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４年度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の補助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上限は</a:t>
            </a:r>
            <a:r>
              <a:rPr kumimoji="1" lang="en-US" altLang="ja-JP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1,000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万円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rPr>
              <a:t>となります。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</a:srgbClr>
              </a:solidFill>
              <a:effectLst/>
              <a:uLnTx/>
              <a:uFillTx/>
              <a:latin typeface="BIZ UDPゴシック"/>
              <a:ea typeface="BIZ UDP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2303720"/>
      </p:ext>
    </p:extLst>
  </p:cSld>
  <p:clrMapOvr>
    <a:masterClrMapping/>
  </p:clrMapOvr>
</p:sld>
</file>

<file path=ppt/theme/theme1.xml><?xml version="1.0" encoding="utf-8"?>
<a:theme xmlns:a="http://schemas.openxmlformats.org/drawingml/2006/main" name="3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標準デザイン">
  <a:themeElements>
    <a:clrScheme name="正しいデザイン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FFFFFF"/>
      </a:accent1>
      <a:accent2>
        <a:srgbClr val="0071BC"/>
      </a:accent2>
      <a:accent3>
        <a:srgbClr val="FF5050"/>
      </a:accent3>
      <a:accent4>
        <a:srgbClr val="4D4D4D"/>
      </a:accent4>
      <a:accent5>
        <a:srgbClr val="E2F1FA"/>
      </a:accent5>
      <a:accent6>
        <a:srgbClr val="EAEAEA"/>
      </a:accent6>
      <a:hlink>
        <a:srgbClr val="0563C1"/>
      </a:hlink>
      <a:folHlink>
        <a:srgbClr val="954F7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none" rtlCol="0">
        <a:spAutoFit/>
      </a:bodyPr>
      <a:lstStyle>
        <a:defPPr>
          <a:defRPr kumimoji="1" dirty="0" smtClean="0">
            <a:latin typeface="BIZ UDPゴシック"/>
            <a:ea typeface="BIZ UDPゴシック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12169</TotalTime>
  <Words>418</Words>
  <Application>Microsoft Office PowerPoint</Application>
  <PresentationFormat>A4 210 x 297 mm</PresentationFormat>
  <Paragraphs>83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ＤＦＧ平成ゴシック体W3</vt:lpstr>
      <vt:lpstr>HGP創英角ｺﾞｼｯｸUB</vt:lpstr>
      <vt:lpstr>Meiryo UI</vt:lpstr>
      <vt:lpstr>ＭＳ Ｐゴシック</vt:lpstr>
      <vt:lpstr>メイリオ</vt:lpstr>
      <vt:lpstr>Arial</vt:lpstr>
      <vt:lpstr>Calibri</vt:lpstr>
      <vt:lpstr>Times New Roman</vt:lpstr>
      <vt:lpstr>3_標準デザイン</vt:lpstr>
      <vt:lpstr>9_標準デザイン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レビューシート事業名</dc:title>
  <dc:creator>なし</dc:creator>
  <cp:lastModifiedBy>ㅤ</cp:lastModifiedBy>
  <cp:revision>408</cp:revision>
  <cp:lastPrinted>2022-07-15T07:37:49Z</cp:lastPrinted>
  <dcterms:created xsi:type="dcterms:W3CDTF">2017-02-28T05:08:27Z</dcterms:created>
  <dcterms:modified xsi:type="dcterms:W3CDTF">2022-07-15T07:38:37Z</dcterms:modified>
</cp:coreProperties>
</file>