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BB00"/>
    <a:srgbClr val="E6AF0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0C87-181D-4E2C-ADE1-12920D76755D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E0C38-E39F-4C88-BD3D-46CACD23F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15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0C87-181D-4E2C-ADE1-12920D76755D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E0C38-E39F-4C88-BD3D-46CACD23F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001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0C87-181D-4E2C-ADE1-12920D76755D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E0C38-E39F-4C88-BD3D-46CACD23F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2530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0C87-181D-4E2C-ADE1-12920D76755D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E0C38-E39F-4C88-BD3D-46CACD23F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210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0C87-181D-4E2C-ADE1-12920D76755D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E0C38-E39F-4C88-BD3D-46CACD23F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512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0C87-181D-4E2C-ADE1-12920D76755D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E0C38-E39F-4C88-BD3D-46CACD23F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881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0C87-181D-4E2C-ADE1-12920D76755D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E0C38-E39F-4C88-BD3D-46CACD23F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141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0C87-181D-4E2C-ADE1-12920D76755D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E0C38-E39F-4C88-BD3D-46CACD23F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127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0C87-181D-4E2C-ADE1-12920D76755D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E0C38-E39F-4C88-BD3D-46CACD23F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2343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0C87-181D-4E2C-ADE1-12920D76755D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E0C38-E39F-4C88-BD3D-46CACD23F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077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0C87-181D-4E2C-ADE1-12920D76755D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E0C38-E39F-4C88-BD3D-46CACD23F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616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F0C87-181D-4E2C-ADE1-12920D76755D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E0C38-E39F-4C88-BD3D-46CACD23F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225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正方形/長方形 5"/>
          <p:cNvSpPr/>
          <p:nvPr/>
        </p:nvSpPr>
        <p:spPr>
          <a:xfrm>
            <a:off x="0" y="476250"/>
            <a:ext cx="9144000" cy="857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22" name="タイトル 1"/>
          <p:cNvSpPr txBox="1"/>
          <p:nvPr/>
        </p:nvSpPr>
        <p:spPr>
          <a:xfrm>
            <a:off x="7327" y="109764"/>
            <a:ext cx="5228815" cy="4762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○○地区</a:t>
            </a:r>
            <a:r>
              <a:rPr lang="ja-JP" altLang="en-US" sz="2400" b="1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ー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△△地区間プロジェクト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ja-JP" altLang="en-US" sz="1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876289" y="49521"/>
            <a:ext cx="1196788" cy="3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様式２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54004" y="712269"/>
            <a:ext cx="8919073" cy="721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89755" y="730869"/>
            <a:ext cx="2666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目的、背景、連携概要を簡潔に記載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00" name="正方形/長方形 99"/>
          <p:cNvSpPr/>
          <p:nvPr/>
        </p:nvSpPr>
        <p:spPr>
          <a:xfrm>
            <a:off x="154005" y="1711692"/>
            <a:ext cx="8877532" cy="31875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54004" y="567913"/>
            <a:ext cx="750771" cy="2406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目的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01" name="正方形/長方形 100"/>
          <p:cNvSpPr/>
          <p:nvPr/>
        </p:nvSpPr>
        <p:spPr>
          <a:xfrm>
            <a:off x="154004" y="1579019"/>
            <a:ext cx="1212783" cy="2406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連携概要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1366787" y="2243965"/>
            <a:ext cx="2676583" cy="13475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2" name="角丸四角形 101"/>
          <p:cNvSpPr/>
          <p:nvPr/>
        </p:nvSpPr>
        <p:spPr>
          <a:xfrm>
            <a:off x="5236143" y="2223434"/>
            <a:ext cx="2681686" cy="13475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左右矢印 10"/>
          <p:cNvSpPr/>
          <p:nvPr/>
        </p:nvSpPr>
        <p:spPr>
          <a:xfrm>
            <a:off x="4177364" y="2820202"/>
            <a:ext cx="790792" cy="26950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7998232" y="1819651"/>
            <a:ext cx="952901" cy="848628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1410005" y="1681151"/>
            <a:ext cx="66175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地方都市側と大都市側がどのような体制で連携して、具体的に</a:t>
            </a:r>
            <a:r>
              <a:rPr lang="ja-JP" altLang="en-US" sz="1200" dirty="0" smtClean="0">
                <a:solidFill>
                  <a:srgbClr val="FF0000"/>
                </a:solidFill>
              </a:rPr>
              <a:t>何に取り組むのかイメージを記載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3286965" y="2331129"/>
            <a:ext cx="2611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地方都市側と大都市側の連携体制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11" name="正方形/長方形 110"/>
          <p:cNvSpPr/>
          <p:nvPr/>
        </p:nvSpPr>
        <p:spPr>
          <a:xfrm>
            <a:off x="8008272" y="2766613"/>
            <a:ext cx="952901" cy="848628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正方形/長方形 111"/>
          <p:cNvSpPr/>
          <p:nvPr/>
        </p:nvSpPr>
        <p:spPr>
          <a:xfrm>
            <a:off x="8008271" y="3731632"/>
            <a:ext cx="952901" cy="848628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正方形/長方形 113"/>
          <p:cNvSpPr/>
          <p:nvPr/>
        </p:nvSpPr>
        <p:spPr>
          <a:xfrm>
            <a:off x="323443" y="1908419"/>
            <a:ext cx="952901" cy="848628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正方形/長方形 114"/>
          <p:cNvSpPr/>
          <p:nvPr/>
        </p:nvSpPr>
        <p:spPr>
          <a:xfrm>
            <a:off x="333483" y="2855381"/>
            <a:ext cx="952901" cy="848628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正方形/長方形 115"/>
          <p:cNvSpPr/>
          <p:nvPr/>
        </p:nvSpPr>
        <p:spPr>
          <a:xfrm>
            <a:off x="333482" y="3820400"/>
            <a:ext cx="952901" cy="848628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80622" y="2061946"/>
            <a:ext cx="18614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事業イメージ写真・図等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7236960" y="1985800"/>
            <a:ext cx="18614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事業イメージ写真・図等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484371" y="3760926"/>
            <a:ext cx="24497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・・・・・・・・・・・・・・・・・・・</a:t>
            </a:r>
            <a:endParaRPr kumimoji="1" lang="en-US" altLang="ja-JP" dirty="0" smtClean="0"/>
          </a:p>
          <a:p>
            <a:r>
              <a:rPr lang="ja-JP" altLang="en-US" dirty="0"/>
              <a:t>・・・・・・・・・・・・・</a:t>
            </a:r>
            <a:r>
              <a:rPr lang="ja-JP" altLang="en-US" dirty="0" smtClean="0"/>
              <a:t>・・・・・・</a:t>
            </a:r>
            <a:endParaRPr lang="en-US" altLang="ja-JP" dirty="0" smtClean="0"/>
          </a:p>
          <a:p>
            <a:r>
              <a:rPr kumimoji="1" lang="ja-JP" altLang="en-US" dirty="0"/>
              <a:t>・・・・・・・・・・・・・・・・・・・</a:t>
            </a: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5319998" y="3694281"/>
            <a:ext cx="24497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・・・・・・・・・・・・・・・・・・・</a:t>
            </a:r>
            <a:endParaRPr kumimoji="1" lang="en-US" altLang="ja-JP" dirty="0" smtClean="0"/>
          </a:p>
          <a:p>
            <a:r>
              <a:rPr lang="ja-JP" altLang="en-US" dirty="0"/>
              <a:t>・・・・・・・・・・・・・</a:t>
            </a:r>
            <a:r>
              <a:rPr lang="ja-JP" altLang="en-US" dirty="0" smtClean="0"/>
              <a:t>・・・・・・</a:t>
            </a:r>
            <a:endParaRPr lang="en-US" altLang="ja-JP" dirty="0" smtClean="0"/>
          </a:p>
          <a:p>
            <a:r>
              <a:rPr kumimoji="1" lang="ja-JP" altLang="en-US" dirty="0"/>
              <a:t>・・・・・・・・・・・・・・・・・・・</a:t>
            </a:r>
          </a:p>
        </p:txBody>
      </p:sp>
      <p:sp>
        <p:nvSpPr>
          <p:cNvPr id="126" name="正方形/長方形 125"/>
          <p:cNvSpPr/>
          <p:nvPr/>
        </p:nvSpPr>
        <p:spPr>
          <a:xfrm>
            <a:off x="154004" y="5156262"/>
            <a:ext cx="8919073" cy="6064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989755" y="5174861"/>
            <a:ext cx="22669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※KPI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等の期待する効果を記載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28" name="正方形/長方形 127"/>
          <p:cNvSpPr/>
          <p:nvPr/>
        </p:nvSpPr>
        <p:spPr>
          <a:xfrm>
            <a:off x="154004" y="5011905"/>
            <a:ext cx="750771" cy="2406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効果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4" name="下矢印 13"/>
          <p:cNvSpPr/>
          <p:nvPr/>
        </p:nvSpPr>
        <p:spPr>
          <a:xfrm>
            <a:off x="4053622" y="4899259"/>
            <a:ext cx="1036756" cy="200477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正方形/長方形 128"/>
          <p:cNvSpPr/>
          <p:nvPr/>
        </p:nvSpPr>
        <p:spPr>
          <a:xfrm>
            <a:off x="179294" y="6075329"/>
            <a:ext cx="8919073" cy="7537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正方形/長方形 130"/>
          <p:cNvSpPr/>
          <p:nvPr/>
        </p:nvSpPr>
        <p:spPr>
          <a:xfrm>
            <a:off x="179294" y="5959848"/>
            <a:ext cx="1762735" cy="2406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連携スケジュール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/>
          </p:nvPr>
        </p:nvGraphicFramePr>
        <p:xfrm>
          <a:off x="391365" y="6337969"/>
          <a:ext cx="412288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0721">
                  <a:extLst>
                    <a:ext uri="{9D8B030D-6E8A-4147-A177-3AD203B41FA5}">
                      <a16:colId xmlns:a16="http://schemas.microsoft.com/office/drawing/2014/main" val="2768825509"/>
                    </a:ext>
                  </a:extLst>
                </a:gridCol>
                <a:gridCol w="1030721">
                  <a:extLst>
                    <a:ext uri="{9D8B030D-6E8A-4147-A177-3AD203B41FA5}">
                      <a16:colId xmlns:a16="http://schemas.microsoft.com/office/drawing/2014/main" val="197203270"/>
                    </a:ext>
                  </a:extLst>
                </a:gridCol>
                <a:gridCol w="1030721">
                  <a:extLst>
                    <a:ext uri="{9D8B030D-6E8A-4147-A177-3AD203B41FA5}">
                      <a16:colId xmlns:a16="http://schemas.microsoft.com/office/drawing/2014/main" val="4213248374"/>
                    </a:ext>
                  </a:extLst>
                </a:gridCol>
                <a:gridCol w="1030721">
                  <a:extLst>
                    <a:ext uri="{9D8B030D-6E8A-4147-A177-3AD203B41FA5}">
                      <a16:colId xmlns:a16="http://schemas.microsoft.com/office/drawing/2014/main" val="40112979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246147"/>
                  </a:ext>
                </a:extLst>
              </a:tr>
            </a:tbl>
          </a:graphicData>
        </a:graphic>
      </p:graphicFrame>
      <p:graphicFrame>
        <p:nvGraphicFramePr>
          <p:cNvPr id="133" name="表 132"/>
          <p:cNvGraphicFramePr>
            <a:graphicFrameLocks noGrp="1"/>
          </p:cNvGraphicFramePr>
          <p:nvPr>
            <p:extLst/>
          </p:nvPr>
        </p:nvGraphicFramePr>
        <p:xfrm>
          <a:off x="4902066" y="6311593"/>
          <a:ext cx="412288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0721">
                  <a:extLst>
                    <a:ext uri="{9D8B030D-6E8A-4147-A177-3AD203B41FA5}">
                      <a16:colId xmlns:a16="http://schemas.microsoft.com/office/drawing/2014/main" val="2768825509"/>
                    </a:ext>
                  </a:extLst>
                </a:gridCol>
                <a:gridCol w="1030721">
                  <a:extLst>
                    <a:ext uri="{9D8B030D-6E8A-4147-A177-3AD203B41FA5}">
                      <a16:colId xmlns:a16="http://schemas.microsoft.com/office/drawing/2014/main" val="197203270"/>
                    </a:ext>
                  </a:extLst>
                </a:gridCol>
                <a:gridCol w="1030721">
                  <a:extLst>
                    <a:ext uri="{9D8B030D-6E8A-4147-A177-3AD203B41FA5}">
                      <a16:colId xmlns:a16="http://schemas.microsoft.com/office/drawing/2014/main" val="4213248374"/>
                    </a:ext>
                  </a:extLst>
                </a:gridCol>
                <a:gridCol w="1030721">
                  <a:extLst>
                    <a:ext uri="{9D8B030D-6E8A-4147-A177-3AD203B41FA5}">
                      <a16:colId xmlns:a16="http://schemas.microsoft.com/office/drawing/2014/main" val="40112979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246147"/>
                  </a:ext>
                </a:extLst>
              </a:tr>
            </a:tbl>
          </a:graphicData>
        </a:graphic>
      </p:graphicFrame>
      <p:sp>
        <p:nvSpPr>
          <p:cNvPr id="134" name="テキスト ボックス 133"/>
          <p:cNvSpPr txBox="1"/>
          <p:nvPr/>
        </p:nvSpPr>
        <p:spPr>
          <a:xfrm>
            <a:off x="1967120" y="6079154"/>
            <a:ext cx="23342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※R5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の活動スケジュールを記載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35" name="テキスト ボックス 134"/>
          <p:cNvSpPr txBox="1"/>
          <p:nvPr/>
        </p:nvSpPr>
        <p:spPr>
          <a:xfrm>
            <a:off x="4774446" y="6079154"/>
            <a:ext cx="25555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※</a:t>
            </a:r>
            <a:r>
              <a:rPr kumimoji="1" lang="en-US" altLang="ja-JP" sz="1200" dirty="0" smtClean="0">
                <a:solidFill>
                  <a:srgbClr val="FF0000"/>
                </a:solidFill>
              </a:rPr>
              <a:t>R5</a:t>
            </a:r>
            <a:r>
              <a:rPr lang="ja-JP" altLang="en-US" sz="1200" dirty="0" smtClean="0">
                <a:solidFill>
                  <a:srgbClr val="FF0000"/>
                </a:solidFill>
              </a:rPr>
              <a:t>以降</a:t>
            </a:r>
            <a:r>
              <a:rPr lang="ja-JP" altLang="en-US" sz="1200" dirty="0" smtClean="0">
                <a:solidFill>
                  <a:srgbClr val="FF0000"/>
                </a:solidFill>
              </a:rPr>
              <a:t>の年度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スケジュールを記載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321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1965</TotalTime>
  <Words>213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なし</dc:creator>
  <cp:lastModifiedBy>吉岡 徹</cp:lastModifiedBy>
  <cp:revision>78</cp:revision>
  <cp:lastPrinted>2017-12-22T01:56:38Z</cp:lastPrinted>
  <dcterms:created xsi:type="dcterms:W3CDTF">2017-12-18T09:29:05Z</dcterms:created>
  <dcterms:modified xsi:type="dcterms:W3CDTF">2022-12-22T01:36:53Z</dcterms:modified>
</cp:coreProperties>
</file>