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sldIdLst>
    <p:sldId id="256" r:id="rId4"/>
    <p:sldId id="257" r:id="rId5"/>
    <p:sldId id="258" r:id="rId6"/>
    <p:sldId id="259" r:id="rId7"/>
    <p:sldId id="261" r:id="rId8"/>
    <p:sldId id="262" r:id="rId9"/>
  </p:sldIdLst>
  <p:sldSz cx="9144000" cy="6858000" type="screen4x3"/>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既定のセクション" id="{E7A0C2B2-CD7E-4B29-864C-1C280A1F90CB}">
          <p14:sldIdLst>
            <p14:sldId id="256"/>
            <p14:sldId id="257"/>
            <p14:sldId id="258"/>
            <p14:sldId id="259"/>
            <p14:sldId id="261"/>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43" autoAdjust="0"/>
    <p:restoredTop sz="94333" autoAdjust="0"/>
  </p:normalViewPr>
  <p:slideViewPr>
    <p:cSldViewPr>
      <p:cViewPr>
        <p:scale>
          <a:sx n="100" d="100"/>
          <a:sy n="100" d="100"/>
        </p:scale>
        <p:origin x="192" y="9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5BA03963-11E5-4965-B450-37D546022570}"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F70C13D-D855-4D5D-917E-B9E7ABBC11F2}" type="slidenum">
              <a:rPr lang="ja-JP" altLang="en-US"/>
              <a:pPr>
                <a:defRPr/>
              </a:pPr>
              <a:t>‹#›</a:t>
            </a:fld>
            <a:endParaRPr lang="ja-JP" altLang="en-US" dirty="0"/>
          </a:p>
        </p:txBody>
      </p:sp>
    </p:spTree>
    <p:extLst>
      <p:ext uri="{BB962C8B-B14F-4D97-AF65-F5344CB8AC3E}">
        <p14:creationId xmlns:p14="http://schemas.microsoft.com/office/powerpoint/2010/main" val="2479366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A56726B-AB95-4C5E-91EE-F84C1E8BCB35}"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B6D84C1-ED36-40DC-B562-EC10E8887B64}" type="slidenum">
              <a:rPr lang="ja-JP" altLang="en-US"/>
              <a:pPr>
                <a:defRPr/>
              </a:pPr>
              <a:t>‹#›</a:t>
            </a:fld>
            <a:endParaRPr lang="ja-JP" altLang="en-US" dirty="0"/>
          </a:p>
        </p:txBody>
      </p:sp>
    </p:spTree>
    <p:extLst>
      <p:ext uri="{BB962C8B-B14F-4D97-AF65-F5344CB8AC3E}">
        <p14:creationId xmlns:p14="http://schemas.microsoft.com/office/powerpoint/2010/main" val="1688985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4B7FE6A8-2C11-41DA-9E42-652A2C212E10}"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7373E02-B40B-40BC-AD07-074F8C98F5B2}" type="slidenum">
              <a:rPr lang="ja-JP" altLang="en-US"/>
              <a:pPr>
                <a:defRPr/>
              </a:pPr>
              <a:t>‹#›</a:t>
            </a:fld>
            <a:endParaRPr lang="ja-JP" altLang="en-US" dirty="0"/>
          </a:p>
        </p:txBody>
      </p:sp>
    </p:spTree>
    <p:extLst>
      <p:ext uri="{BB962C8B-B14F-4D97-AF65-F5344CB8AC3E}">
        <p14:creationId xmlns:p14="http://schemas.microsoft.com/office/powerpoint/2010/main" val="3444927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E29EEB9-F658-4120-9681-3012AF4B5FAE}"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5A20C6F-55CD-4013-A79E-69BBB49E7CA1}" type="slidenum">
              <a:rPr lang="ja-JP" altLang="en-US"/>
              <a:pPr>
                <a:defRPr/>
              </a:pPr>
              <a:t>‹#›</a:t>
            </a:fld>
            <a:endParaRPr lang="ja-JP" altLang="en-US" dirty="0"/>
          </a:p>
        </p:txBody>
      </p:sp>
    </p:spTree>
    <p:extLst>
      <p:ext uri="{BB962C8B-B14F-4D97-AF65-F5344CB8AC3E}">
        <p14:creationId xmlns:p14="http://schemas.microsoft.com/office/powerpoint/2010/main" val="2391323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099985C0-9200-47FC-866D-6320B4201E98}" type="datetimeFigureOut">
              <a:rPr lang="ja-JP" altLang="en-US"/>
              <a:pPr>
                <a:defRPr/>
              </a:pPr>
              <a:t>2023/2/10</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8BDDA36-3ED9-4F48-8DC8-44B881D06D17}" type="slidenum">
              <a:rPr lang="ja-JP" altLang="en-US"/>
              <a:pPr>
                <a:defRPr/>
              </a:pPr>
              <a:t>‹#›</a:t>
            </a:fld>
            <a:endParaRPr lang="ja-JP" altLang="en-US" dirty="0"/>
          </a:p>
        </p:txBody>
      </p:sp>
    </p:spTree>
    <p:extLst>
      <p:ext uri="{BB962C8B-B14F-4D97-AF65-F5344CB8AC3E}">
        <p14:creationId xmlns:p14="http://schemas.microsoft.com/office/powerpoint/2010/main" val="3448874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2EE03CBE-2059-4C2F-8A63-6E96E7CD6EA1}" type="datetimeFigureOut">
              <a:rPr lang="ja-JP" altLang="en-US"/>
              <a:pPr>
                <a:defRPr/>
              </a:pPr>
              <a:t>2023/2/10</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95F30EE-8C6A-4481-BFF4-A769A3236670}" type="slidenum">
              <a:rPr lang="ja-JP" altLang="en-US"/>
              <a:pPr>
                <a:defRPr/>
              </a:pPr>
              <a:t>‹#›</a:t>
            </a:fld>
            <a:endParaRPr lang="ja-JP" altLang="en-US" dirty="0"/>
          </a:p>
        </p:txBody>
      </p:sp>
    </p:spTree>
    <p:extLst>
      <p:ext uri="{BB962C8B-B14F-4D97-AF65-F5344CB8AC3E}">
        <p14:creationId xmlns:p14="http://schemas.microsoft.com/office/powerpoint/2010/main" val="2293907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D332CE53-809D-48CD-85FB-1F390AE1F8E4}" type="datetimeFigureOut">
              <a:rPr lang="ja-JP" altLang="en-US"/>
              <a:pPr>
                <a:defRPr/>
              </a:pPr>
              <a:t>2023/2/10</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121F850E-93CE-4572-8C57-FB60A604815A}" type="slidenum">
              <a:rPr lang="ja-JP" altLang="en-US"/>
              <a:pPr>
                <a:defRPr/>
              </a:pPr>
              <a:t>‹#›</a:t>
            </a:fld>
            <a:endParaRPr lang="ja-JP" altLang="en-US" dirty="0"/>
          </a:p>
        </p:txBody>
      </p:sp>
    </p:spTree>
    <p:extLst>
      <p:ext uri="{BB962C8B-B14F-4D97-AF65-F5344CB8AC3E}">
        <p14:creationId xmlns:p14="http://schemas.microsoft.com/office/powerpoint/2010/main" val="260930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8CA1A059-D224-4677-A96E-8633189B7006}" type="datetimeFigureOut">
              <a:rPr lang="ja-JP" altLang="en-US"/>
              <a:pPr>
                <a:defRPr/>
              </a:pPr>
              <a:t>2023/2/10</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E5603B7C-9A01-45C4-AFCE-E028172FEE2E}" type="slidenum">
              <a:rPr lang="ja-JP" altLang="en-US"/>
              <a:pPr>
                <a:defRPr/>
              </a:pPr>
              <a:t>‹#›</a:t>
            </a:fld>
            <a:endParaRPr lang="ja-JP" altLang="en-US" dirty="0"/>
          </a:p>
        </p:txBody>
      </p:sp>
    </p:spTree>
    <p:extLst>
      <p:ext uri="{BB962C8B-B14F-4D97-AF65-F5344CB8AC3E}">
        <p14:creationId xmlns:p14="http://schemas.microsoft.com/office/powerpoint/2010/main" val="2652720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CA3F10D-FEC7-4808-B9F3-350A01911BE4}" type="datetimeFigureOut">
              <a:rPr lang="ja-JP" altLang="en-US"/>
              <a:pPr>
                <a:defRPr/>
              </a:pPr>
              <a:t>2023/2/10</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3B0FAAB9-6B70-4398-A521-9B3CDA365D1F}" type="slidenum">
              <a:rPr lang="ja-JP" altLang="en-US"/>
              <a:pPr>
                <a:defRPr/>
              </a:pPr>
              <a:t>‹#›</a:t>
            </a:fld>
            <a:endParaRPr lang="ja-JP" altLang="en-US" dirty="0"/>
          </a:p>
        </p:txBody>
      </p:sp>
    </p:spTree>
    <p:extLst>
      <p:ext uri="{BB962C8B-B14F-4D97-AF65-F5344CB8AC3E}">
        <p14:creationId xmlns:p14="http://schemas.microsoft.com/office/powerpoint/2010/main" val="4218997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7035C7B-9759-48BA-9328-03E682EA1F72}" type="datetimeFigureOut">
              <a:rPr lang="ja-JP" altLang="en-US"/>
              <a:pPr>
                <a:defRPr/>
              </a:pPr>
              <a:t>2023/2/10</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2069BBF-AF0F-475D-9C66-E449D336D3E8}" type="slidenum">
              <a:rPr lang="ja-JP" altLang="en-US"/>
              <a:pPr>
                <a:defRPr/>
              </a:pPr>
              <a:t>‹#›</a:t>
            </a:fld>
            <a:endParaRPr lang="ja-JP" altLang="en-US" dirty="0"/>
          </a:p>
        </p:txBody>
      </p:sp>
    </p:spTree>
    <p:extLst>
      <p:ext uri="{BB962C8B-B14F-4D97-AF65-F5344CB8AC3E}">
        <p14:creationId xmlns:p14="http://schemas.microsoft.com/office/powerpoint/2010/main" val="3639992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FAC48F7-CF77-4BEE-A655-AC3540940626}" type="datetimeFigureOut">
              <a:rPr lang="ja-JP" altLang="en-US"/>
              <a:pPr>
                <a:defRPr/>
              </a:pPr>
              <a:t>2023/2/10</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9CEA8D68-89DA-4980-A05B-E2E7B681B37F}" type="slidenum">
              <a:rPr lang="ja-JP" altLang="en-US"/>
              <a:pPr>
                <a:defRPr/>
              </a:pPr>
              <a:t>‹#›</a:t>
            </a:fld>
            <a:endParaRPr lang="ja-JP" altLang="en-US" dirty="0"/>
          </a:p>
        </p:txBody>
      </p:sp>
    </p:spTree>
    <p:extLst>
      <p:ext uri="{BB962C8B-B14F-4D97-AF65-F5344CB8AC3E}">
        <p14:creationId xmlns:p14="http://schemas.microsoft.com/office/powerpoint/2010/main" val="14089437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464E7685-677E-4AA7-A9E6-9634E97CDC05}" type="datetimeFigureOut">
              <a:rPr lang="ja-JP" altLang="en-US"/>
              <a:pPr>
                <a:defRPr/>
              </a:pPr>
              <a:t>2023/2/10</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dirty="0"/>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B4CFA83-2E37-44CC-98D3-F5B6FAC63DDF}"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350" y="-15875"/>
            <a:ext cx="9144000" cy="47625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sz="2000" dirty="0"/>
              <a:t>「事業名称：</a:t>
            </a:r>
            <a:r>
              <a:rPr lang="ja-JP" altLang="en-US" sz="2000" b="1" i="1" dirty="0">
                <a:solidFill>
                  <a:srgbClr val="FF0000"/>
                </a:solidFill>
              </a:rPr>
              <a:t>○○○の実現に向けた△△△の技術開発及び◆◆の実証事業</a:t>
            </a:r>
            <a:r>
              <a:rPr lang="ja-JP" altLang="en-US" sz="2000" dirty="0"/>
              <a:t>」</a:t>
            </a:r>
          </a:p>
        </p:txBody>
      </p:sp>
      <p:sp>
        <p:nvSpPr>
          <p:cNvPr id="5" name="正方形/長方形 4"/>
          <p:cNvSpPr/>
          <p:nvPr/>
        </p:nvSpPr>
        <p:spPr>
          <a:xfrm>
            <a:off x="91131" y="5050789"/>
            <a:ext cx="1473845" cy="46644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lnSpc>
                <a:spcPts val="800"/>
              </a:lnSpc>
              <a:spcBef>
                <a:spcPts val="1800"/>
              </a:spcBef>
              <a:spcAft>
                <a:spcPts val="0"/>
              </a:spcAft>
              <a:defRPr/>
            </a:pPr>
            <a:r>
              <a:rPr lang="ja-JP" altLang="en-US" sz="1400" b="1" dirty="0"/>
              <a:t>事業</a:t>
            </a:r>
            <a:r>
              <a:rPr lang="ja-JP" altLang="en-US" sz="1400" b="1" dirty="0" smtClean="0"/>
              <a:t>目標</a:t>
            </a:r>
            <a:endParaRPr lang="en-US" altLang="ja-JP" sz="1400" b="1" dirty="0"/>
          </a:p>
          <a:p>
            <a:pPr algn="ctr" eaLnBrk="1" fontAlgn="auto" hangingPunct="1">
              <a:lnSpc>
                <a:spcPts val="800"/>
              </a:lnSpc>
              <a:spcBef>
                <a:spcPts val="400"/>
              </a:spcBef>
              <a:spcAft>
                <a:spcPts val="0"/>
              </a:spcAft>
              <a:defRPr/>
            </a:pPr>
            <a:r>
              <a:rPr lang="ja-JP" altLang="en-US" sz="700" b="1" dirty="0"/>
              <a:t>（生産性</a:t>
            </a:r>
            <a:r>
              <a:rPr lang="ja-JP" altLang="en-US" sz="700" b="1" dirty="0" smtClean="0"/>
              <a:t>向上・付加価値創出効果）</a:t>
            </a:r>
            <a:endParaRPr lang="ja-JP" altLang="en-US" sz="700" b="1" dirty="0"/>
          </a:p>
        </p:txBody>
      </p:sp>
      <p:sp>
        <p:nvSpPr>
          <p:cNvPr id="2052" name="テキスト ボックス 5"/>
          <p:cNvSpPr txBox="1">
            <a:spLocks noChangeArrowheads="1"/>
          </p:cNvSpPr>
          <p:nvPr/>
        </p:nvSpPr>
        <p:spPr bwMode="auto">
          <a:xfrm>
            <a:off x="-74570" y="500111"/>
            <a:ext cx="504817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b="1" u="sng" dirty="0" smtClean="0"/>
              <a:t>・ 提案者</a:t>
            </a:r>
            <a:r>
              <a:rPr lang="ja-JP" altLang="en-US" sz="1600" b="1" u="sng" dirty="0"/>
              <a:t>：</a:t>
            </a:r>
            <a:r>
              <a:rPr lang="ja-JP" altLang="en-US" sz="1600" i="1" u="sng" dirty="0">
                <a:solidFill>
                  <a:srgbClr val="FF0000"/>
                </a:solidFill>
              </a:rPr>
              <a:t>○</a:t>
            </a:r>
            <a:r>
              <a:rPr lang="ja-JP" altLang="en-US" sz="1600" i="1" u="sng" dirty="0" smtClean="0">
                <a:solidFill>
                  <a:srgbClr val="FF0000"/>
                </a:solidFill>
              </a:rPr>
              <a:t>○造船株式会社、</a:t>
            </a:r>
            <a:r>
              <a:rPr lang="en-US" altLang="ja-JP" sz="1600" i="1" u="sng" dirty="0" smtClean="0">
                <a:solidFill>
                  <a:srgbClr val="FF0000"/>
                </a:solidFill>
              </a:rPr>
              <a:t>××</a:t>
            </a:r>
            <a:r>
              <a:rPr lang="ja-JP" altLang="en-US" sz="1600" i="1" u="sng" dirty="0" smtClean="0">
                <a:solidFill>
                  <a:srgbClr val="FF0000"/>
                </a:solidFill>
              </a:rPr>
              <a:t>株式会社（共同提案）</a:t>
            </a:r>
            <a:endParaRPr lang="ja-JP" altLang="en-US" sz="1600" i="1" u="sng" dirty="0">
              <a:solidFill>
                <a:srgbClr val="FF0000"/>
              </a:solidFill>
            </a:endParaRPr>
          </a:p>
        </p:txBody>
      </p:sp>
      <p:sp>
        <p:nvSpPr>
          <p:cNvPr id="10" name="正方形/長方形 9"/>
          <p:cNvSpPr/>
          <p:nvPr/>
        </p:nvSpPr>
        <p:spPr>
          <a:xfrm>
            <a:off x="1622924" y="5071710"/>
            <a:ext cx="2938581" cy="455845"/>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sz="1200" i="1" dirty="0" smtClean="0">
                <a:solidFill>
                  <a:srgbClr val="FF0000"/>
                </a:solidFill>
              </a:rPr>
              <a:t>リードタイム△</a:t>
            </a:r>
            <a:r>
              <a:rPr lang="ja-JP" altLang="en-US" sz="1200" i="1" dirty="0">
                <a:solidFill>
                  <a:srgbClr val="FF0000"/>
                </a:solidFill>
              </a:rPr>
              <a:t>△</a:t>
            </a:r>
            <a:r>
              <a:rPr lang="ja-JP" altLang="en-US" sz="1200" i="1" dirty="0" smtClean="0">
                <a:solidFill>
                  <a:srgbClr val="FF0000"/>
                </a:solidFill>
              </a:rPr>
              <a:t>％削減、全工数ＸＸ％削減</a:t>
            </a:r>
            <a:endParaRPr lang="ja-JP" altLang="en-US" sz="1200" i="1" dirty="0">
              <a:solidFill>
                <a:srgbClr val="FF0000"/>
              </a:solidFill>
            </a:endParaRPr>
          </a:p>
        </p:txBody>
      </p:sp>
      <p:sp>
        <p:nvSpPr>
          <p:cNvPr id="11" name="正方形/長方形 10"/>
          <p:cNvSpPr/>
          <p:nvPr/>
        </p:nvSpPr>
        <p:spPr>
          <a:xfrm>
            <a:off x="102287" y="5756666"/>
            <a:ext cx="1674766" cy="18326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設定根拠</a:t>
            </a:r>
          </a:p>
        </p:txBody>
      </p:sp>
      <p:sp>
        <p:nvSpPr>
          <p:cNvPr id="12" name="正方形/長方形 11"/>
          <p:cNvSpPr/>
          <p:nvPr/>
        </p:nvSpPr>
        <p:spPr>
          <a:xfrm>
            <a:off x="98353" y="5950547"/>
            <a:ext cx="4445840" cy="871204"/>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smtClean="0">
                <a:solidFill>
                  <a:srgbClr val="FF0000"/>
                </a:solidFill>
              </a:rPr>
              <a:t>従来</a:t>
            </a:r>
            <a:r>
              <a:rPr lang="ja-JP" altLang="en-US" sz="1400" i="1" dirty="0">
                <a:solidFill>
                  <a:srgbClr val="FF0000"/>
                </a:solidFill>
              </a:rPr>
              <a:t>技術では○○にかかる効率は□□程度であったが、今回開発する技術により☆☆が可能となることから、 ○○にかかる</a:t>
            </a:r>
            <a:r>
              <a:rPr lang="ja-JP" altLang="en-US" sz="1400" i="1" dirty="0" smtClean="0">
                <a:solidFill>
                  <a:srgbClr val="FF0000"/>
                </a:solidFill>
              </a:rPr>
              <a:t>効率はＸＸとなる。</a:t>
            </a:r>
            <a:endParaRPr lang="ja-JP" altLang="en-US" sz="1400" i="1" dirty="0">
              <a:solidFill>
                <a:srgbClr val="FF0000"/>
              </a:solidFill>
            </a:endParaRPr>
          </a:p>
        </p:txBody>
      </p:sp>
      <p:sp>
        <p:nvSpPr>
          <p:cNvPr id="13" name="正方形/長方形 12"/>
          <p:cNvSpPr/>
          <p:nvPr/>
        </p:nvSpPr>
        <p:spPr>
          <a:xfrm>
            <a:off x="4625192" y="927934"/>
            <a:ext cx="1458976" cy="201389"/>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smtClean="0"/>
              <a:t>事業背景</a:t>
            </a:r>
            <a:r>
              <a:rPr lang="en-US" altLang="ja-JP" sz="1400" b="1" dirty="0" smtClean="0"/>
              <a:t>/</a:t>
            </a:r>
            <a:r>
              <a:rPr lang="ja-JP" altLang="en-US" sz="1400" b="1" dirty="0" smtClean="0"/>
              <a:t>概要</a:t>
            </a:r>
            <a:endParaRPr lang="ja-JP" altLang="en-US" sz="1400" b="1" dirty="0"/>
          </a:p>
        </p:txBody>
      </p:sp>
      <p:sp>
        <p:nvSpPr>
          <p:cNvPr id="14" name="正方形/長方形 13"/>
          <p:cNvSpPr/>
          <p:nvPr/>
        </p:nvSpPr>
        <p:spPr>
          <a:xfrm>
            <a:off x="4632960" y="1153429"/>
            <a:ext cx="4366578" cy="5668323"/>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spcBef>
                <a:spcPts val="600"/>
              </a:spcBef>
              <a:spcAft>
                <a:spcPts val="0"/>
              </a:spcAft>
              <a:defRPr/>
            </a:pPr>
            <a:r>
              <a:rPr lang="ja-JP" altLang="en-US" sz="1400" i="1" dirty="0">
                <a:solidFill>
                  <a:srgbClr val="FF0000"/>
                </a:solidFill>
              </a:rPr>
              <a:t>・・・・・・・・・・・・・・・・・・・・・・・・・・・・・・・・・・・・・・・・・・・・・・・・・・・・・・・・・・・・・・・・・・・・・・・・・・・・・・・・・・・・・・・・・・・・・・・・・・・・・・・・・・・・・・・・・・・・・・・・・・・・・・・・・・ ・・・・・・・</a:t>
            </a:r>
            <a:r>
              <a:rPr lang="ja-JP" altLang="en-US" sz="1400" i="1" dirty="0" smtClean="0">
                <a:solidFill>
                  <a:srgbClr val="FF0000"/>
                </a:solidFill>
              </a:rPr>
              <a:t>・・・・・・・・・・・・・・・・・・・・・・・・・・・・・・・・・・・・・・・・・・・・・・・・・・・・・・・・・・・・・・・・・・・・・・・・・・・・・・・・・・・・・・・・・・・・・・・・・</a:t>
            </a:r>
            <a:r>
              <a:rPr lang="ja-JP" altLang="en-US" sz="1400" dirty="0" smtClean="0">
                <a:solidFill>
                  <a:schemeClr val="tx1"/>
                </a:solidFill>
              </a:rPr>
              <a:t>＜令和５年度</a:t>
            </a:r>
            <a:r>
              <a:rPr lang="ja-JP" altLang="en-US" sz="1400" dirty="0">
                <a:solidFill>
                  <a:schemeClr val="tx1"/>
                </a:solidFill>
              </a:rPr>
              <a:t>目標</a:t>
            </a:r>
            <a:r>
              <a:rPr lang="ja-JP" altLang="en-US" sz="1400" dirty="0" smtClean="0">
                <a:solidFill>
                  <a:schemeClr val="tx1"/>
                </a:solidFill>
              </a:rPr>
              <a:t>＞</a:t>
            </a:r>
            <a:endParaRPr lang="en-US" altLang="ja-JP" sz="1400" dirty="0" smtClean="0">
              <a:solidFill>
                <a:schemeClr val="tx1"/>
              </a:solidFill>
            </a:endParaRPr>
          </a:p>
          <a:p>
            <a:pPr eaLnBrk="1" fontAlgn="auto" hangingPunct="1">
              <a:spcBef>
                <a:spcPts val="0"/>
              </a:spcBef>
              <a:spcAft>
                <a:spcPts val="0"/>
              </a:spcAft>
              <a:defRPr/>
            </a:pPr>
            <a:r>
              <a:rPr lang="ja-JP" altLang="en-US" sz="1400" dirty="0" smtClean="0">
                <a:solidFill>
                  <a:schemeClr val="tx1"/>
                </a:solidFill>
              </a:rPr>
              <a:t>○</a:t>
            </a:r>
            <a:r>
              <a:rPr lang="ja-JP" altLang="en-US" sz="1400" i="1" dirty="0" smtClean="0">
                <a:solidFill>
                  <a:srgbClr val="FF0000"/>
                </a:solidFill>
              </a:rPr>
              <a:t>・</a:t>
            </a:r>
            <a:r>
              <a:rPr lang="ja-JP" altLang="en-US" sz="1400" i="1" dirty="0">
                <a:solidFill>
                  <a:srgbClr val="FF0000"/>
                </a:solidFill>
              </a:rPr>
              <a:t>・・・・・・・・・・・・・・・</a:t>
            </a:r>
            <a:endParaRPr lang="en-US" altLang="ja-JP" sz="1400" i="1" dirty="0">
              <a:solidFill>
                <a:srgbClr val="FF0000"/>
              </a:solidFill>
            </a:endParaRPr>
          </a:p>
          <a:p>
            <a:pPr eaLnBrk="1" fontAlgn="auto" hangingPunct="1">
              <a:spcBef>
                <a:spcPts val="600"/>
              </a:spcBef>
              <a:spcAft>
                <a:spcPts val="0"/>
              </a:spcAft>
              <a:defRPr/>
            </a:pPr>
            <a:r>
              <a:rPr lang="ja-JP" altLang="en-US" sz="1400" dirty="0" smtClean="0">
                <a:solidFill>
                  <a:schemeClr val="tx1"/>
                </a:solidFill>
              </a:rPr>
              <a:t>＜技術開発</a:t>
            </a:r>
            <a:r>
              <a:rPr lang="en-US" altLang="ja-JP" sz="1400" dirty="0" smtClean="0">
                <a:solidFill>
                  <a:schemeClr val="tx1"/>
                </a:solidFill>
              </a:rPr>
              <a:t>/</a:t>
            </a:r>
            <a:r>
              <a:rPr lang="ja-JP" altLang="en-US" sz="1400" dirty="0" smtClean="0">
                <a:solidFill>
                  <a:schemeClr val="tx1"/>
                </a:solidFill>
              </a:rPr>
              <a:t>実証事業の内容＞</a:t>
            </a:r>
            <a:endParaRPr lang="en-US" altLang="ja-JP" sz="1400" dirty="0">
              <a:solidFill>
                <a:schemeClr val="tx1"/>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r>
              <a:rPr lang="ja-JP" altLang="en-US" sz="1200" i="1" dirty="0">
                <a:solidFill>
                  <a:srgbClr val="FF0000"/>
                </a:solidFill>
              </a:rPr>
              <a:t>・・・・・・・・・・</a:t>
            </a:r>
            <a:endParaRPr lang="en-US" altLang="ja-JP" sz="1200" i="1" dirty="0">
              <a:solidFill>
                <a:srgbClr val="FF0000"/>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r>
              <a:rPr lang="ja-JP" altLang="en-US" sz="1200" i="1" dirty="0">
                <a:solidFill>
                  <a:srgbClr val="FF0000"/>
                </a:solidFill>
              </a:rPr>
              <a:t>・・・・・・・・</a:t>
            </a:r>
            <a:r>
              <a:rPr lang="ja-JP" altLang="en-US" sz="1200" i="1" dirty="0" smtClean="0">
                <a:solidFill>
                  <a:srgbClr val="FF0000"/>
                </a:solidFill>
              </a:rPr>
              <a:t>・</a:t>
            </a:r>
            <a:endParaRPr lang="en-US" altLang="ja-JP" sz="1400" dirty="0">
              <a:solidFill>
                <a:schemeClr val="tx1"/>
              </a:solidFill>
            </a:endParaRPr>
          </a:p>
          <a:p>
            <a:pPr eaLnBrk="1" fontAlgn="auto" hangingPunct="1">
              <a:spcBef>
                <a:spcPts val="0"/>
              </a:spcBef>
              <a:spcAft>
                <a:spcPts val="0"/>
              </a:spcAft>
              <a:defRPr/>
            </a:pPr>
            <a:r>
              <a:rPr lang="ja-JP" altLang="en-US" sz="1200" dirty="0" smtClean="0">
                <a:solidFill>
                  <a:schemeClr val="tx1"/>
                </a:solidFill>
              </a:rPr>
              <a:t>○</a:t>
            </a:r>
            <a:r>
              <a:rPr lang="ja-JP" altLang="en-US" sz="1200" i="1" dirty="0">
                <a:solidFill>
                  <a:srgbClr val="FF0000"/>
                </a:solidFill>
              </a:rPr>
              <a:t>・・・・・・・・・・・・・・・・・・・・・</a:t>
            </a:r>
            <a:endParaRPr lang="en-US" altLang="ja-JP" sz="1400" dirty="0">
              <a:solidFill>
                <a:schemeClr val="tx1"/>
              </a:solidFill>
            </a:endParaRPr>
          </a:p>
          <a:p>
            <a:pPr eaLnBrk="1" fontAlgn="auto" hangingPunct="1">
              <a:spcBef>
                <a:spcPts val="0"/>
              </a:spcBef>
              <a:spcAft>
                <a:spcPts val="0"/>
              </a:spcAft>
              <a:defRPr/>
            </a:pPr>
            <a:r>
              <a:rPr lang="ja-JP" altLang="en-US" sz="1200" dirty="0">
                <a:solidFill>
                  <a:schemeClr val="tx1"/>
                </a:solidFill>
              </a:rPr>
              <a:t>○</a:t>
            </a:r>
            <a:r>
              <a:rPr lang="ja-JP" altLang="en-US" sz="1200" i="1" dirty="0">
                <a:solidFill>
                  <a:srgbClr val="FF0000"/>
                </a:solidFill>
              </a:rPr>
              <a:t>・・・・・・・・・・・・・・・・・・・・</a:t>
            </a:r>
            <a:r>
              <a:rPr lang="ja-JP" altLang="en-US" sz="1200" i="1" dirty="0" smtClean="0">
                <a:solidFill>
                  <a:srgbClr val="FF0000"/>
                </a:solidFill>
              </a:rPr>
              <a:t>・</a:t>
            </a:r>
          </a:p>
        </p:txBody>
      </p:sp>
      <p:sp>
        <p:nvSpPr>
          <p:cNvPr id="15" name="正方形/長方形 14"/>
          <p:cNvSpPr/>
          <p:nvPr/>
        </p:nvSpPr>
        <p:spPr>
          <a:xfrm>
            <a:off x="4723582" y="4077072"/>
            <a:ext cx="4176712" cy="26997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i="1" dirty="0">
                <a:solidFill>
                  <a:srgbClr val="FF0000"/>
                </a:solidFill>
              </a:rPr>
              <a:t>（対象と</a:t>
            </a:r>
            <a:r>
              <a:rPr lang="ja-JP" altLang="en-US" i="1" dirty="0" smtClean="0">
                <a:solidFill>
                  <a:srgbClr val="FF0000"/>
                </a:solidFill>
              </a:rPr>
              <a:t>する</a:t>
            </a:r>
            <a:r>
              <a:rPr lang="ja-JP" altLang="en-US" i="1" dirty="0">
                <a:solidFill>
                  <a:srgbClr val="FF0000"/>
                </a:solidFill>
              </a:rPr>
              <a:t>技術</a:t>
            </a:r>
            <a:r>
              <a:rPr lang="ja-JP" altLang="en-US" i="1" dirty="0" smtClean="0">
                <a:solidFill>
                  <a:srgbClr val="FF0000"/>
                </a:solidFill>
              </a:rPr>
              <a:t>開発</a:t>
            </a:r>
            <a:r>
              <a:rPr lang="en-US" altLang="ja-JP" i="1" dirty="0" smtClean="0">
                <a:solidFill>
                  <a:srgbClr val="FF0000"/>
                </a:solidFill>
              </a:rPr>
              <a:t>/</a:t>
            </a:r>
            <a:r>
              <a:rPr lang="ja-JP" altLang="en-US" i="1" dirty="0" smtClean="0">
                <a:solidFill>
                  <a:srgbClr val="FF0000"/>
                </a:solidFill>
              </a:rPr>
              <a:t>実証事業内容</a:t>
            </a:r>
            <a:endParaRPr lang="en-US" altLang="ja-JP" i="1" dirty="0" smtClean="0">
              <a:solidFill>
                <a:srgbClr val="FF0000"/>
              </a:solidFill>
            </a:endParaRPr>
          </a:p>
          <a:p>
            <a:pPr algn="ctr" eaLnBrk="1" fontAlgn="auto" hangingPunct="1">
              <a:spcBef>
                <a:spcPts val="0"/>
              </a:spcBef>
              <a:spcAft>
                <a:spcPts val="0"/>
              </a:spcAft>
              <a:defRPr/>
            </a:pPr>
            <a:r>
              <a:rPr lang="ja-JP" altLang="en-US" i="1" dirty="0" smtClean="0">
                <a:solidFill>
                  <a:srgbClr val="FF0000"/>
                </a:solidFill>
              </a:rPr>
              <a:t>についてイラスト</a:t>
            </a:r>
            <a:r>
              <a:rPr lang="ja-JP" altLang="en-US" i="1" dirty="0">
                <a:solidFill>
                  <a:srgbClr val="FF0000"/>
                </a:solidFill>
              </a:rPr>
              <a:t>や</a:t>
            </a:r>
            <a:r>
              <a:rPr lang="ja-JP" altLang="en-US" i="1" dirty="0" smtClean="0">
                <a:solidFill>
                  <a:srgbClr val="FF0000"/>
                </a:solidFill>
              </a:rPr>
              <a:t>図等を用いて</a:t>
            </a:r>
            <a:endParaRPr lang="en-US" altLang="ja-JP" i="1" dirty="0" smtClean="0">
              <a:solidFill>
                <a:srgbClr val="FF0000"/>
              </a:solidFill>
            </a:endParaRPr>
          </a:p>
          <a:p>
            <a:pPr algn="ctr" eaLnBrk="1" fontAlgn="auto" hangingPunct="1">
              <a:spcBef>
                <a:spcPts val="0"/>
              </a:spcBef>
              <a:spcAft>
                <a:spcPts val="0"/>
              </a:spcAft>
              <a:defRPr/>
            </a:pPr>
            <a:r>
              <a:rPr lang="ja-JP" altLang="en-US" i="1" dirty="0" smtClean="0">
                <a:solidFill>
                  <a:srgbClr val="FF0000"/>
                </a:solidFill>
              </a:rPr>
              <a:t>分かりやすく表現してください）</a:t>
            </a:r>
            <a:endParaRPr lang="ja-JP" altLang="en-US" i="1" dirty="0">
              <a:solidFill>
                <a:srgbClr val="FF0000"/>
              </a:solidFill>
            </a:endParaRPr>
          </a:p>
          <a:p>
            <a:pPr algn="ctr" eaLnBrk="1" fontAlgn="auto" hangingPunct="1">
              <a:spcBef>
                <a:spcPts val="0"/>
              </a:spcBef>
              <a:spcAft>
                <a:spcPts val="0"/>
              </a:spcAft>
              <a:defRPr/>
            </a:pPr>
            <a:endParaRPr lang="ja-JP" altLang="en-US" dirty="0">
              <a:solidFill>
                <a:schemeClr val="tx1"/>
              </a:solidFill>
            </a:endParaRPr>
          </a:p>
        </p:txBody>
      </p:sp>
      <p:sp>
        <p:nvSpPr>
          <p:cNvPr id="16" name="正方形/長方形 15"/>
          <p:cNvSpPr/>
          <p:nvPr/>
        </p:nvSpPr>
        <p:spPr>
          <a:xfrm>
            <a:off x="73818" y="929826"/>
            <a:ext cx="1584325" cy="223603"/>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概算経費</a:t>
            </a:r>
          </a:p>
        </p:txBody>
      </p:sp>
      <p:sp>
        <p:nvSpPr>
          <p:cNvPr id="2106" name="テキスト ボックス 1"/>
          <p:cNvSpPr txBox="1">
            <a:spLocks noChangeArrowheads="1"/>
          </p:cNvSpPr>
          <p:nvPr/>
        </p:nvSpPr>
        <p:spPr bwMode="auto">
          <a:xfrm>
            <a:off x="73817" y="1173028"/>
            <a:ext cx="2963998" cy="76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400" b="1" dirty="0" smtClean="0">
                <a:latin typeface="Arial" panose="020B0604020202020204" pitchFamily="34" charset="0"/>
              </a:rPr>
              <a:t>・令和</a:t>
            </a:r>
            <a:r>
              <a:rPr lang="en-US" altLang="ja-JP" sz="1400" b="1" dirty="0" smtClean="0">
                <a:latin typeface="Arial" panose="020B0604020202020204" pitchFamily="34" charset="0"/>
              </a:rPr>
              <a:t>5</a:t>
            </a:r>
            <a:r>
              <a:rPr lang="ja-JP" altLang="en-US" sz="1400" b="1" dirty="0" smtClean="0">
                <a:latin typeface="Arial" panose="020B0604020202020204" pitchFamily="34" charset="0"/>
              </a:rPr>
              <a:t>年度事業費     ：</a:t>
            </a:r>
            <a:r>
              <a:rPr lang="en-US" altLang="ja-JP" sz="1400" b="1" i="1" dirty="0" smtClean="0">
                <a:solidFill>
                  <a:srgbClr val="FF0000"/>
                </a:solidFill>
                <a:latin typeface="Arial" panose="020B0604020202020204" pitchFamily="34" charset="0"/>
              </a:rPr>
              <a:t>XXXX</a:t>
            </a:r>
            <a:r>
              <a:rPr lang="ja-JP" altLang="en-US" sz="1400" b="1" i="1" dirty="0" smtClean="0">
                <a:solidFill>
                  <a:srgbClr val="FF0000"/>
                </a:solidFill>
                <a:latin typeface="Arial" panose="020B0604020202020204" pitchFamily="34" charset="0"/>
              </a:rPr>
              <a:t>万円</a:t>
            </a:r>
            <a:endParaRPr lang="en-US" altLang="ja-JP" sz="1400" b="1" i="1" dirty="0" smtClean="0">
              <a:solidFill>
                <a:srgbClr val="FF0000"/>
              </a:solidFill>
              <a:latin typeface="Arial" panose="020B0604020202020204" pitchFamily="34" charset="0"/>
            </a:endParaRPr>
          </a:p>
          <a:p>
            <a:pPr>
              <a:spcBef>
                <a:spcPts val="200"/>
              </a:spcBef>
              <a:buFontTx/>
              <a:buNone/>
            </a:pPr>
            <a:r>
              <a:rPr lang="ja-JP" altLang="en-US" sz="1400" dirty="0" smtClean="0">
                <a:latin typeface="Arial" panose="020B0604020202020204" pitchFamily="34" charset="0"/>
              </a:rPr>
              <a:t>  総事業費</a:t>
            </a:r>
            <a:r>
              <a:rPr lang="ja-JP" altLang="en-US" sz="900" dirty="0" smtClean="0">
                <a:latin typeface="Arial" panose="020B0604020202020204" pitchFamily="34" charset="0"/>
              </a:rPr>
              <a:t>（令和</a:t>
            </a:r>
            <a:r>
              <a:rPr lang="en-US" altLang="ja-JP" sz="900" dirty="0" smtClean="0">
                <a:latin typeface="Arial" panose="020B0604020202020204" pitchFamily="34" charset="0"/>
              </a:rPr>
              <a:t>4or5</a:t>
            </a:r>
            <a:r>
              <a:rPr lang="ja-JP" altLang="en-US" sz="900" dirty="0" smtClean="0">
                <a:latin typeface="Arial" panose="020B0604020202020204" pitchFamily="34" charset="0"/>
              </a:rPr>
              <a:t>年～●年）</a:t>
            </a:r>
            <a:r>
              <a:rPr lang="ja-JP" altLang="en-US" sz="1400" dirty="0" smtClean="0">
                <a:latin typeface="Arial" panose="020B0604020202020204" pitchFamily="34" charset="0"/>
              </a:rPr>
              <a:t>：</a:t>
            </a:r>
            <a:r>
              <a:rPr lang="en-US" altLang="ja-JP" sz="1400" i="1" dirty="0" smtClean="0">
                <a:solidFill>
                  <a:srgbClr val="FF0000"/>
                </a:solidFill>
                <a:latin typeface="Arial" panose="020B0604020202020204" pitchFamily="34" charset="0"/>
              </a:rPr>
              <a:t>XXXXX</a:t>
            </a:r>
            <a:r>
              <a:rPr lang="ja-JP" altLang="en-US" sz="1400" i="1" dirty="0" smtClean="0">
                <a:solidFill>
                  <a:srgbClr val="FF0000"/>
                </a:solidFill>
                <a:latin typeface="Arial" panose="020B0604020202020204" pitchFamily="34" charset="0"/>
              </a:rPr>
              <a:t>万円</a:t>
            </a:r>
            <a:endParaRPr lang="en-US" altLang="ja-JP" sz="1400" i="1" dirty="0">
              <a:solidFill>
                <a:srgbClr val="FF0000"/>
              </a:solidFill>
              <a:latin typeface="Arial" panose="020B0604020202020204" pitchFamily="34" charset="0"/>
            </a:endParaRPr>
          </a:p>
        </p:txBody>
      </p:sp>
      <p:sp>
        <p:nvSpPr>
          <p:cNvPr id="20" name="正方形/長方形 19"/>
          <p:cNvSpPr/>
          <p:nvPr/>
        </p:nvSpPr>
        <p:spPr>
          <a:xfrm>
            <a:off x="87588" y="1729218"/>
            <a:ext cx="1584325" cy="2085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1400" b="1" dirty="0"/>
              <a:t>事業スケジュール</a:t>
            </a:r>
          </a:p>
        </p:txBody>
      </p:sp>
      <p:sp>
        <p:nvSpPr>
          <p:cNvPr id="3" name="正方形/長方形 2"/>
          <p:cNvSpPr/>
          <p:nvPr/>
        </p:nvSpPr>
        <p:spPr>
          <a:xfrm>
            <a:off x="9211015" y="-13425"/>
            <a:ext cx="5713014" cy="7578901"/>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defRPr/>
            </a:pPr>
            <a:r>
              <a:rPr lang="en-US" altLang="ja-JP" b="1" u="sng" dirty="0">
                <a:solidFill>
                  <a:srgbClr val="FF0000"/>
                </a:solidFill>
              </a:rPr>
              <a:t>※</a:t>
            </a:r>
            <a:r>
              <a:rPr lang="ja-JP" altLang="en-US" b="1" u="sng" dirty="0" smtClean="0">
                <a:solidFill>
                  <a:srgbClr val="FF0000"/>
                </a:solidFill>
              </a:rPr>
              <a:t>募集要領及び提案様式中に記載された事項等を　</a:t>
            </a:r>
            <a:endParaRPr lang="en-US" altLang="ja-JP" b="1" u="sng" dirty="0" smtClean="0">
              <a:solidFill>
                <a:srgbClr val="FF0000"/>
              </a:solidFill>
            </a:endParaRPr>
          </a:p>
          <a:p>
            <a:pPr>
              <a:defRPr/>
            </a:pPr>
            <a:r>
              <a:rPr lang="ja-JP" altLang="en-US" b="1" dirty="0">
                <a:solidFill>
                  <a:srgbClr val="FF0000"/>
                </a:solidFill>
              </a:rPr>
              <a:t>　</a:t>
            </a:r>
            <a:r>
              <a:rPr lang="ja-JP" altLang="en-US" b="1" dirty="0" smtClean="0">
                <a:solidFill>
                  <a:srgbClr val="FF0000"/>
                </a:solidFill>
              </a:rPr>
              <a:t> </a:t>
            </a:r>
            <a:r>
              <a:rPr lang="ja-JP" altLang="en-US" b="1" u="sng" dirty="0" smtClean="0">
                <a:solidFill>
                  <a:srgbClr val="FF0000"/>
                </a:solidFill>
              </a:rPr>
              <a:t>熟読頂いたうえで本資料の作成を行ってください。</a:t>
            </a:r>
            <a:endParaRPr lang="en-US" altLang="ja-JP" b="1" u="sng" dirty="0" smtClean="0">
              <a:solidFill>
                <a:srgbClr val="FF0000"/>
              </a:solidFill>
            </a:endParaRPr>
          </a:p>
          <a:p>
            <a:pPr>
              <a:defRPr/>
            </a:pPr>
            <a:endParaRPr lang="en-US" altLang="ja-JP" sz="1400" u="sng" dirty="0" smtClean="0">
              <a:solidFill>
                <a:srgbClr val="FF0000"/>
              </a:solidFill>
            </a:endParaRPr>
          </a:p>
          <a:p>
            <a:pPr>
              <a:defRPr/>
            </a:pPr>
            <a:r>
              <a:rPr lang="ja-JP" altLang="ja-JP" sz="1400" b="1" u="sng" dirty="0" smtClean="0">
                <a:solidFill>
                  <a:srgbClr val="FF0000"/>
                </a:solidFill>
              </a:rPr>
              <a:t>○</a:t>
            </a:r>
            <a:r>
              <a:rPr lang="ja-JP" altLang="en-US" sz="1400" b="1" u="sng" dirty="0" smtClean="0">
                <a:solidFill>
                  <a:srgbClr val="FF0000"/>
                </a:solidFill>
              </a:rPr>
              <a:t>事業</a:t>
            </a:r>
            <a:r>
              <a:rPr lang="ja-JP" altLang="ja-JP" sz="1400" b="1" u="sng" dirty="0" smtClean="0">
                <a:solidFill>
                  <a:srgbClr val="FF0000"/>
                </a:solidFill>
              </a:rPr>
              <a:t>名称について</a:t>
            </a:r>
            <a:r>
              <a:rPr lang="ja-JP" altLang="en-US" sz="1400" b="1" u="sng" dirty="0" smtClean="0">
                <a:solidFill>
                  <a:srgbClr val="FF0000"/>
                </a:solidFill>
              </a:rPr>
              <a:t>：</a:t>
            </a:r>
            <a:endParaRPr lang="ja-JP" altLang="ja-JP" sz="1400" b="1" u="sng" dirty="0" smtClean="0">
              <a:solidFill>
                <a:srgbClr val="FF0000"/>
              </a:solidFill>
            </a:endParaRPr>
          </a:p>
          <a:p>
            <a:pPr>
              <a:defRPr/>
            </a:pPr>
            <a:r>
              <a:rPr lang="ja-JP" altLang="ja-JP" sz="1400" dirty="0" smtClean="0">
                <a:solidFill>
                  <a:srgbClr val="FF0000"/>
                </a:solidFill>
              </a:rPr>
              <a:t>提案書と同じタイトルを記載ください。</a:t>
            </a: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a:solidFill>
                  <a:srgbClr val="FF0000"/>
                </a:solidFill>
              </a:rPr>
              <a:t>○提案者に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ja-JP" sz="1400" dirty="0">
                <a:solidFill>
                  <a:srgbClr val="FF0000"/>
                </a:solidFill>
              </a:rPr>
              <a:t>共同</a:t>
            </a:r>
            <a:r>
              <a:rPr lang="ja-JP" altLang="ja-JP" sz="1400" dirty="0" smtClean="0">
                <a:solidFill>
                  <a:srgbClr val="FF0000"/>
                </a:solidFill>
              </a:rPr>
              <a:t>提案者</a:t>
            </a:r>
            <a:r>
              <a:rPr lang="ja-JP" altLang="en-US" sz="1400" dirty="0" smtClean="0">
                <a:solidFill>
                  <a:srgbClr val="FF0000"/>
                </a:solidFill>
              </a:rPr>
              <a:t>についても</a:t>
            </a:r>
            <a:r>
              <a:rPr lang="ja-JP" altLang="ja-JP" sz="1400" dirty="0" smtClean="0">
                <a:solidFill>
                  <a:srgbClr val="FF0000"/>
                </a:solidFill>
              </a:rPr>
              <a:t>記載</a:t>
            </a:r>
            <a:r>
              <a:rPr lang="ja-JP" altLang="en-US" sz="1400" dirty="0" smtClean="0">
                <a:solidFill>
                  <a:srgbClr val="FF0000"/>
                </a:solidFill>
              </a:rPr>
              <a:t>してください</a:t>
            </a:r>
            <a:r>
              <a:rPr lang="ja-JP" altLang="ja-JP" sz="1400" dirty="0" smtClean="0">
                <a:solidFill>
                  <a:srgbClr val="FF0000"/>
                </a:solidFill>
              </a:rPr>
              <a:t>。</a:t>
            </a:r>
            <a:endParaRPr lang="ja-JP" altLang="ja-JP" sz="1400"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a:solidFill>
                  <a:srgbClr val="FF0000"/>
                </a:solidFill>
              </a:rPr>
              <a:t>○概算経費に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ja-JP" sz="1400" dirty="0" smtClean="0">
                <a:solidFill>
                  <a:srgbClr val="FF0000"/>
                </a:solidFill>
              </a:rPr>
              <a:t>補助</a:t>
            </a:r>
            <a:r>
              <a:rPr lang="ja-JP" altLang="en-US" sz="1400" dirty="0" smtClean="0">
                <a:solidFill>
                  <a:srgbClr val="FF0000"/>
                </a:solidFill>
              </a:rPr>
              <a:t>想定</a:t>
            </a:r>
            <a:r>
              <a:rPr lang="ja-JP" altLang="ja-JP" sz="1400" dirty="0" smtClean="0">
                <a:solidFill>
                  <a:srgbClr val="FF0000"/>
                </a:solidFill>
              </a:rPr>
              <a:t>金額</a:t>
            </a:r>
            <a:r>
              <a:rPr lang="ja-JP" altLang="ja-JP" sz="1400" dirty="0">
                <a:solidFill>
                  <a:srgbClr val="FF0000"/>
                </a:solidFill>
              </a:rPr>
              <a:t>ではなく、事業費総額を記述してください</a:t>
            </a:r>
            <a:r>
              <a:rPr lang="ja-JP" altLang="ja-JP" sz="1400" dirty="0" smtClean="0">
                <a:solidFill>
                  <a:srgbClr val="FF0000"/>
                </a:solidFill>
              </a:rPr>
              <a:t>。</a:t>
            </a:r>
            <a:endParaRPr lang="en-US" altLang="ja-JP" sz="1400" dirty="0" smtClean="0">
              <a:solidFill>
                <a:srgbClr val="FF0000"/>
              </a:solidFill>
            </a:endParaRPr>
          </a:p>
          <a:p>
            <a:pPr>
              <a:defRPr/>
            </a:pPr>
            <a:r>
              <a:rPr lang="ja-JP" altLang="ja-JP" sz="1400" dirty="0" smtClean="0">
                <a:solidFill>
                  <a:srgbClr val="FF0000"/>
                </a:solidFill>
              </a:rPr>
              <a:t>なお</a:t>
            </a:r>
            <a:r>
              <a:rPr lang="ja-JP" altLang="ja-JP" sz="1400" dirty="0">
                <a:solidFill>
                  <a:srgbClr val="FF0000"/>
                </a:solidFill>
              </a:rPr>
              <a:t>、募集要領</a:t>
            </a:r>
            <a:r>
              <a:rPr lang="ja-JP" altLang="ja-JP" sz="1400" dirty="0" smtClean="0">
                <a:solidFill>
                  <a:srgbClr val="FF0000"/>
                </a:solidFill>
              </a:rPr>
              <a:t>に</a:t>
            </a:r>
            <a:r>
              <a:rPr lang="ja-JP" altLang="en-US" sz="1400" dirty="0" smtClean="0">
                <a:solidFill>
                  <a:srgbClr val="FF0000"/>
                </a:solidFill>
              </a:rPr>
              <a:t>記載の通り</a:t>
            </a:r>
            <a:r>
              <a:rPr lang="ja-JP" altLang="ja-JP" sz="1400" dirty="0" smtClean="0">
                <a:solidFill>
                  <a:srgbClr val="FF0000"/>
                </a:solidFill>
              </a:rPr>
              <a:t>、</a:t>
            </a:r>
            <a:r>
              <a:rPr lang="ja-JP" altLang="en-US" sz="1400" dirty="0" smtClean="0">
                <a:solidFill>
                  <a:srgbClr val="FF0000"/>
                </a:solidFill>
              </a:rPr>
              <a:t>令和</a:t>
            </a:r>
            <a:r>
              <a:rPr lang="en-US" altLang="ja-JP" sz="1400" dirty="0">
                <a:solidFill>
                  <a:srgbClr val="FF0000"/>
                </a:solidFill>
              </a:rPr>
              <a:t>5</a:t>
            </a:r>
            <a:r>
              <a:rPr lang="ja-JP" altLang="en-US" sz="1400" dirty="0" smtClean="0">
                <a:solidFill>
                  <a:srgbClr val="FF0000"/>
                </a:solidFill>
              </a:rPr>
              <a:t>年度補助金は対象経費の</a:t>
            </a:r>
            <a:r>
              <a:rPr lang="en-US" altLang="ja-JP" sz="1400" dirty="0" smtClean="0">
                <a:solidFill>
                  <a:srgbClr val="FF0000"/>
                </a:solidFill>
              </a:rPr>
              <a:t>1/2</a:t>
            </a:r>
            <a:r>
              <a:rPr lang="ja-JP" altLang="en-US" sz="1400" dirty="0" smtClean="0">
                <a:solidFill>
                  <a:srgbClr val="FF0000"/>
                </a:solidFill>
              </a:rPr>
              <a:t>以内の補助かつ最大</a:t>
            </a:r>
            <a:r>
              <a:rPr lang="en-US" altLang="ja-JP" sz="1400" dirty="0" smtClean="0">
                <a:solidFill>
                  <a:srgbClr val="FF0000"/>
                </a:solidFill>
              </a:rPr>
              <a:t>30</a:t>
            </a:r>
            <a:r>
              <a:rPr lang="ja-JP" altLang="en-US" sz="1400" dirty="0" smtClean="0">
                <a:solidFill>
                  <a:srgbClr val="FF0000"/>
                </a:solidFill>
              </a:rPr>
              <a:t>百万円です</a:t>
            </a:r>
            <a:r>
              <a:rPr lang="ja-JP" altLang="ja-JP" sz="1400" dirty="0" smtClean="0">
                <a:solidFill>
                  <a:srgbClr val="FF0000"/>
                </a:solidFill>
              </a:rPr>
              <a:t>。</a:t>
            </a:r>
            <a:endParaRPr lang="ja-JP" altLang="ja-JP" sz="1400"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en-US" altLang="ja-JP" sz="1400" b="1" u="sng" dirty="0">
                <a:solidFill>
                  <a:srgbClr val="FF0000"/>
                </a:solidFill>
              </a:rPr>
              <a:t>○</a:t>
            </a:r>
            <a:r>
              <a:rPr lang="ja-JP" altLang="ja-JP" sz="1400" b="1" u="sng" dirty="0">
                <a:solidFill>
                  <a:srgbClr val="FF0000"/>
                </a:solidFill>
              </a:rPr>
              <a:t>事業スケジュールに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smtClean="0">
                <a:solidFill>
                  <a:srgbClr val="FF0000"/>
                </a:solidFill>
              </a:rPr>
              <a:t>令和</a:t>
            </a:r>
            <a:r>
              <a:rPr lang="en-US" altLang="ja-JP" sz="1400" dirty="0" smtClean="0">
                <a:solidFill>
                  <a:srgbClr val="FF0000"/>
                </a:solidFill>
              </a:rPr>
              <a:t>5</a:t>
            </a:r>
            <a:r>
              <a:rPr lang="ja-JP" altLang="en-US" sz="1400" dirty="0" smtClean="0">
                <a:solidFill>
                  <a:srgbClr val="FF0000"/>
                </a:solidFill>
              </a:rPr>
              <a:t>年</a:t>
            </a:r>
            <a:r>
              <a:rPr lang="ja-JP" altLang="ja-JP" sz="1400" dirty="0" smtClean="0">
                <a:solidFill>
                  <a:srgbClr val="FF0000"/>
                </a:solidFill>
              </a:rPr>
              <a:t>度分</a:t>
            </a:r>
            <a:r>
              <a:rPr lang="ja-JP" altLang="en-US" sz="1400" dirty="0" smtClean="0">
                <a:solidFill>
                  <a:srgbClr val="FF0000"/>
                </a:solidFill>
              </a:rPr>
              <a:t>及び事業全体のスケジュールについてそれぞれを</a:t>
            </a:r>
            <a:endParaRPr lang="en-US" altLang="ja-JP" sz="1400" dirty="0" smtClean="0">
              <a:solidFill>
                <a:srgbClr val="FF0000"/>
              </a:solidFill>
            </a:endParaRPr>
          </a:p>
          <a:p>
            <a:pPr>
              <a:defRPr/>
            </a:pPr>
            <a:r>
              <a:rPr lang="ja-JP" altLang="en-US" sz="1400" dirty="0" smtClean="0">
                <a:solidFill>
                  <a:srgbClr val="FF0000"/>
                </a:solidFill>
              </a:rPr>
              <a:t>記載してください。</a:t>
            </a:r>
            <a:r>
              <a:rPr lang="en-US" altLang="ja-JP" sz="1400" dirty="0" smtClean="0">
                <a:solidFill>
                  <a:srgbClr val="FF0000"/>
                </a:solidFill>
              </a:rPr>
              <a:t/>
            </a:r>
            <a:br>
              <a:rPr lang="en-US" altLang="ja-JP" sz="1400" dirty="0" smtClean="0">
                <a:solidFill>
                  <a:srgbClr val="FF0000"/>
                </a:solidFill>
              </a:rPr>
            </a:br>
            <a:r>
              <a:rPr lang="ja-JP" altLang="en-US" sz="1400" dirty="0" smtClean="0">
                <a:solidFill>
                  <a:srgbClr val="FF0000"/>
                </a:solidFill>
              </a:rPr>
              <a:t>令和</a:t>
            </a:r>
            <a:r>
              <a:rPr lang="en-US" altLang="ja-JP" sz="1400" dirty="0" smtClean="0">
                <a:solidFill>
                  <a:srgbClr val="FF0000"/>
                </a:solidFill>
              </a:rPr>
              <a:t>4</a:t>
            </a:r>
            <a:r>
              <a:rPr lang="ja-JP" altLang="en-US" sz="1400" dirty="0" smtClean="0">
                <a:solidFill>
                  <a:srgbClr val="FF0000"/>
                </a:solidFill>
              </a:rPr>
              <a:t>年度事業と関連の事業を継続して提案する場合、令和</a:t>
            </a:r>
            <a:r>
              <a:rPr lang="en-US" altLang="ja-JP" sz="1400" dirty="0" smtClean="0">
                <a:solidFill>
                  <a:srgbClr val="FF0000"/>
                </a:solidFill>
              </a:rPr>
              <a:t>4</a:t>
            </a:r>
            <a:r>
              <a:rPr lang="ja-JP" altLang="en-US" sz="1400" dirty="0" smtClean="0">
                <a:solidFill>
                  <a:srgbClr val="FF0000"/>
                </a:solidFill>
              </a:rPr>
              <a:t>年に実施した内容についても記載してください。</a:t>
            </a:r>
            <a:endParaRPr lang="en-US" altLang="ja-JP" sz="1400" dirty="0">
              <a:solidFill>
                <a:srgbClr val="FF0000"/>
              </a:solidFill>
            </a:endParaRPr>
          </a:p>
          <a:p>
            <a:pPr>
              <a:defRPr/>
            </a:pPr>
            <a:r>
              <a:rPr lang="ja-JP" altLang="en-US" sz="1400" u="sng" dirty="0" smtClean="0">
                <a:solidFill>
                  <a:srgbClr val="FF0000"/>
                </a:solidFill>
              </a:rPr>
              <a:t>事業内容</a:t>
            </a:r>
            <a:r>
              <a:rPr lang="ja-JP" altLang="en-US" sz="1400" u="sng" dirty="0">
                <a:solidFill>
                  <a:srgbClr val="FF0000"/>
                </a:solidFill>
              </a:rPr>
              <a:t>に</a:t>
            </a:r>
            <a:r>
              <a:rPr lang="ja-JP" altLang="en-US" sz="1400" u="sng" dirty="0" smtClean="0">
                <a:solidFill>
                  <a:srgbClr val="FF0000"/>
                </a:solidFill>
              </a:rPr>
              <a:t>応じ</a:t>
            </a:r>
            <a:r>
              <a:rPr lang="ja-JP" altLang="ja-JP" sz="1400" u="sng" dirty="0" smtClean="0">
                <a:solidFill>
                  <a:srgbClr val="FF0000"/>
                </a:solidFill>
              </a:rPr>
              <a:t>適宜</a:t>
            </a:r>
            <a:r>
              <a:rPr lang="ja-JP" altLang="en-US" sz="1400" u="sng" dirty="0" smtClean="0">
                <a:solidFill>
                  <a:srgbClr val="FF0000"/>
                </a:solidFill>
              </a:rPr>
              <a:t>行を</a:t>
            </a:r>
            <a:r>
              <a:rPr lang="ja-JP" altLang="ja-JP" sz="1400" u="sng" dirty="0" smtClean="0">
                <a:solidFill>
                  <a:srgbClr val="FF0000"/>
                </a:solidFill>
              </a:rPr>
              <a:t>追加</a:t>
            </a:r>
            <a:r>
              <a:rPr lang="ja-JP" altLang="en-US" sz="1400" u="sng" dirty="0" smtClean="0">
                <a:solidFill>
                  <a:srgbClr val="FF0000"/>
                </a:solidFill>
              </a:rPr>
              <a:t>してくだ</a:t>
            </a:r>
            <a:r>
              <a:rPr lang="ja-JP" altLang="ja-JP" sz="1400" u="sng" dirty="0" smtClean="0">
                <a:solidFill>
                  <a:srgbClr val="FF0000"/>
                </a:solidFill>
              </a:rPr>
              <a:t>さい。</a:t>
            </a:r>
            <a:endParaRPr lang="ja-JP" altLang="ja-JP" sz="1400" u="sng" dirty="0">
              <a:solidFill>
                <a:srgbClr val="FF0000"/>
              </a:solidFill>
            </a:endParaRP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smtClean="0">
                <a:solidFill>
                  <a:srgbClr val="FF0000"/>
                </a:solidFill>
              </a:rPr>
              <a:t>○</a:t>
            </a:r>
            <a:r>
              <a:rPr lang="ja-JP" altLang="en-US" sz="1400" b="1" u="sng" dirty="0">
                <a:solidFill>
                  <a:srgbClr val="FF0000"/>
                </a:solidFill>
              </a:rPr>
              <a:t>事業</a:t>
            </a:r>
            <a:r>
              <a:rPr lang="ja-JP" altLang="ja-JP" sz="1400" b="1" u="sng" dirty="0" smtClean="0">
                <a:solidFill>
                  <a:srgbClr val="FF0000"/>
                </a:solidFill>
              </a:rPr>
              <a:t>目標</a:t>
            </a:r>
            <a:r>
              <a:rPr lang="ja-JP" altLang="ja-JP" sz="1400" b="1" u="sng" dirty="0">
                <a:solidFill>
                  <a:srgbClr val="FF0000"/>
                </a:solidFill>
              </a:rPr>
              <a:t>、設定根拠に</a:t>
            </a:r>
            <a:r>
              <a:rPr lang="ja-JP" altLang="ja-JP" sz="1400" b="1" u="sng" dirty="0" smtClean="0">
                <a:solidFill>
                  <a:srgbClr val="FF0000"/>
                </a:solidFill>
              </a:rPr>
              <a:t>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a:solidFill>
                  <a:srgbClr val="FF0000"/>
                </a:solidFill>
              </a:rPr>
              <a:t>① 造船工程における抜本的な生産性向上　</a:t>
            </a:r>
          </a:p>
          <a:p>
            <a:pPr>
              <a:defRPr/>
            </a:pPr>
            <a:r>
              <a:rPr lang="ja-JP" altLang="en-US" sz="1400" dirty="0">
                <a:solidFill>
                  <a:srgbClr val="FF0000"/>
                </a:solidFill>
              </a:rPr>
              <a:t>② 造船事業者におけるこれまでにない付加価値創出</a:t>
            </a:r>
          </a:p>
          <a:p>
            <a:pPr>
              <a:defRPr/>
            </a:pPr>
            <a:r>
              <a:rPr lang="ja-JP" altLang="en-US" sz="1400" dirty="0">
                <a:solidFill>
                  <a:srgbClr val="FF0000"/>
                </a:solidFill>
              </a:rPr>
              <a:t>のうち少なくとも何れかひとつの観点から適切な目標設定を行うと共に</a:t>
            </a:r>
            <a:r>
              <a:rPr lang="ja-JP" altLang="en-US" sz="1400" dirty="0" smtClean="0">
                <a:solidFill>
                  <a:srgbClr val="FF0000"/>
                </a:solidFill>
              </a:rPr>
              <a:t>、</a:t>
            </a:r>
            <a:endParaRPr lang="en-US" altLang="ja-JP" sz="1400" dirty="0" smtClean="0">
              <a:solidFill>
                <a:srgbClr val="FF0000"/>
              </a:solidFill>
            </a:endParaRPr>
          </a:p>
          <a:p>
            <a:pPr>
              <a:defRPr/>
            </a:pPr>
            <a:r>
              <a:rPr lang="ja-JP" altLang="en-US" sz="1400" dirty="0" smtClean="0">
                <a:solidFill>
                  <a:srgbClr val="FF0000"/>
                </a:solidFill>
              </a:rPr>
              <a:t>その</a:t>
            </a:r>
            <a:r>
              <a:rPr lang="ja-JP" altLang="en-US" sz="1400" dirty="0">
                <a:solidFill>
                  <a:srgbClr val="FF0000"/>
                </a:solidFill>
              </a:rPr>
              <a:t>設定内容における先進性に関する説明を記載してください</a:t>
            </a:r>
            <a:r>
              <a:rPr lang="ja-JP" altLang="en-US" sz="1400" dirty="0" smtClean="0">
                <a:solidFill>
                  <a:srgbClr val="FF0000"/>
                </a:solidFill>
              </a:rPr>
              <a:t>。</a:t>
            </a:r>
            <a:endParaRPr lang="en-US" altLang="ja-JP" sz="1400" dirty="0" smtClean="0">
              <a:solidFill>
                <a:srgbClr val="FF0000"/>
              </a:solidFill>
            </a:endParaRPr>
          </a:p>
          <a:p>
            <a:pPr>
              <a:defRPr/>
            </a:pPr>
            <a:r>
              <a:rPr lang="ja-JP" altLang="ja-JP" sz="1400" dirty="0" smtClean="0">
                <a:solidFill>
                  <a:srgbClr val="FF0000"/>
                </a:solidFill>
              </a:rPr>
              <a:t>【提案書との対応：</a:t>
            </a:r>
            <a:r>
              <a:rPr lang="en-US" altLang="ja-JP" sz="1400" dirty="0" smtClean="0">
                <a:solidFill>
                  <a:srgbClr val="FF0000"/>
                </a:solidFill>
              </a:rPr>
              <a:t>1.2</a:t>
            </a:r>
            <a:r>
              <a:rPr lang="ja-JP" altLang="en-US" sz="1400" dirty="0" smtClean="0">
                <a:solidFill>
                  <a:srgbClr val="FF0000"/>
                </a:solidFill>
              </a:rPr>
              <a:t>　事業目標及び設定根拠</a:t>
            </a:r>
            <a:r>
              <a:rPr lang="ja-JP" altLang="ja-JP" sz="1400" dirty="0" smtClean="0">
                <a:solidFill>
                  <a:srgbClr val="FF0000"/>
                </a:solidFill>
              </a:rPr>
              <a:t>】</a:t>
            </a:r>
          </a:p>
          <a:p>
            <a:pPr>
              <a:defRPr/>
            </a:pPr>
            <a:r>
              <a:rPr lang="en-US" altLang="ja-JP" sz="1400" dirty="0">
                <a:solidFill>
                  <a:srgbClr val="FF0000"/>
                </a:solidFill>
              </a:rPr>
              <a:t> </a:t>
            </a:r>
            <a:endParaRPr lang="ja-JP" altLang="ja-JP" sz="1400" dirty="0">
              <a:solidFill>
                <a:srgbClr val="FF0000"/>
              </a:solidFill>
            </a:endParaRPr>
          </a:p>
          <a:p>
            <a:pPr>
              <a:defRPr/>
            </a:pPr>
            <a:r>
              <a:rPr lang="ja-JP" altLang="ja-JP" sz="1400" b="1" u="sng" dirty="0" smtClean="0">
                <a:solidFill>
                  <a:srgbClr val="FF0000"/>
                </a:solidFill>
              </a:rPr>
              <a:t>○</a:t>
            </a:r>
            <a:r>
              <a:rPr lang="zh-TW" altLang="en-US" sz="1400" b="1" u="sng" dirty="0">
                <a:solidFill>
                  <a:srgbClr val="FF0000"/>
                </a:solidFill>
              </a:rPr>
              <a:t>事業背景</a:t>
            </a:r>
            <a:r>
              <a:rPr lang="en-US" altLang="zh-TW" sz="1400" b="1" u="sng" dirty="0">
                <a:solidFill>
                  <a:srgbClr val="FF0000"/>
                </a:solidFill>
              </a:rPr>
              <a:t>/</a:t>
            </a:r>
            <a:r>
              <a:rPr lang="zh-TW" altLang="en-US" sz="1400" b="1" u="sng" dirty="0">
                <a:solidFill>
                  <a:srgbClr val="FF0000"/>
                </a:solidFill>
              </a:rPr>
              <a:t>概要</a:t>
            </a:r>
            <a:r>
              <a:rPr lang="ja-JP" altLang="ja-JP" sz="1400" b="1" u="sng" dirty="0" smtClean="0">
                <a:solidFill>
                  <a:srgbClr val="FF0000"/>
                </a:solidFill>
              </a:rPr>
              <a:t>について</a:t>
            </a:r>
            <a:r>
              <a:rPr lang="ja-JP" altLang="en-US" sz="1400" b="1" u="sng" dirty="0" smtClean="0">
                <a:solidFill>
                  <a:srgbClr val="FF0000"/>
                </a:solidFill>
              </a:rPr>
              <a:t>：</a:t>
            </a:r>
            <a:endParaRPr lang="ja-JP" altLang="ja-JP" sz="1400" b="1" u="sng" dirty="0">
              <a:solidFill>
                <a:srgbClr val="FF0000"/>
              </a:solidFill>
            </a:endParaRPr>
          </a:p>
          <a:p>
            <a:pPr>
              <a:defRPr/>
            </a:pPr>
            <a:r>
              <a:rPr lang="ja-JP" altLang="en-US" sz="1400" dirty="0" smtClean="0">
                <a:solidFill>
                  <a:srgbClr val="FF0000"/>
                </a:solidFill>
              </a:rPr>
              <a:t>冒頭に</a:t>
            </a:r>
            <a:r>
              <a:rPr lang="en-US" altLang="ja-JP" sz="1400" dirty="0" smtClean="0">
                <a:solidFill>
                  <a:srgbClr val="FF0000"/>
                </a:solidFill>
              </a:rPr>
              <a:t>5</a:t>
            </a:r>
            <a:r>
              <a:rPr lang="ja-JP" altLang="en-US" sz="1400" dirty="0" smtClean="0">
                <a:solidFill>
                  <a:srgbClr val="FF0000"/>
                </a:solidFill>
              </a:rPr>
              <a:t>行程度で事業</a:t>
            </a:r>
            <a:r>
              <a:rPr lang="ja-JP" altLang="ja-JP" sz="1400" dirty="0" smtClean="0">
                <a:solidFill>
                  <a:srgbClr val="FF0000"/>
                </a:solidFill>
              </a:rPr>
              <a:t>概要</a:t>
            </a:r>
            <a:r>
              <a:rPr lang="ja-JP" altLang="en-US" sz="1400" dirty="0" smtClean="0">
                <a:solidFill>
                  <a:srgbClr val="FF0000"/>
                </a:solidFill>
              </a:rPr>
              <a:t>（背景、目的、実施内容等）</a:t>
            </a:r>
            <a:r>
              <a:rPr lang="ja-JP" altLang="en-US" sz="1400" dirty="0">
                <a:solidFill>
                  <a:srgbClr val="FF0000"/>
                </a:solidFill>
              </a:rPr>
              <a:t>を</a:t>
            </a:r>
            <a:r>
              <a:rPr lang="ja-JP" altLang="ja-JP" sz="1400" dirty="0" smtClean="0">
                <a:solidFill>
                  <a:srgbClr val="FF0000"/>
                </a:solidFill>
              </a:rPr>
              <a:t>記載</a:t>
            </a:r>
            <a:r>
              <a:rPr lang="ja-JP" altLang="ja-JP" sz="1400" dirty="0">
                <a:solidFill>
                  <a:srgbClr val="FF0000"/>
                </a:solidFill>
              </a:rPr>
              <a:t>下さい</a:t>
            </a:r>
            <a:r>
              <a:rPr lang="ja-JP" altLang="ja-JP" sz="1400" dirty="0" smtClean="0">
                <a:solidFill>
                  <a:srgbClr val="FF0000"/>
                </a:solidFill>
              </a:rPr>
              <a:t>。</a:t>
            </a:r>
            <a:endParaRPr lang="en-US" altLang="ja-JP" sz="1400" dirty="0" smtClean="0">
              <a:solidFill>
                <a:srgbClr val="FF0000"/>
              </a:solidFill>
            </a:endParaRPr>
          </a:p>
          <a:p>
            <a:pPr>
              <a:defRPr/>
            </a:pPr>
            <a:r>
              <a:rPr lang="ja-JP" altLang="en-US" sz="1400" dirty="0" smtClean="0">
                <a:solidFill>
                  <a:srgbClr val="FF0000"/>
                </a:solidFill>
              </a:rPr>
              <a:t>＜令和</a:t>
            </a:r>
            <a:r>
              <a:rPr lang="en-US" altLang="ja-JP" sz="1400" dirty="0" smtClean="0">
                <a:solidFill>
                  <a:srgbClr val="FF0000"/>
                </a:solidFill>
              </a:rPr>
              <a:t>5</a:t>
            </a:r>
            <a:r>
              <a:rPr lang="ja-JP" altLang="en-US" sz="1400" dirty="0" smtClean="0">
                <a:solidFill>
                  <a:srgbClr val="FF0000"/>
                </a:solidFill>
              </a:rPr>
              <a:t>年度</a:t>
            </a:r>
            <a:r>
              <a:rPr lang="ja-JP" altLang="en-US" sz="1400" dirty="0">
                <a:solidFill>
                  <a:srgbClr val="FF0000"/>
                </a:solidFill>
              </a:rPr>
              <a:t>目標</a:t>
            </a:r>
            <a:r>
              <a:rPr lang="ja-JP" altLang="en-US" sz="1400" dirty="0" smtClean="0">
                <a:solidFill>
                  <a:srgbClr val="FF0000"/>
                </a:solidFill>
              </a:rPr>
              <a:t>＞</a:t>
            </a:r>
            <a:r>
              <a:rPr lang="ja-JP" altLang="en-US" sz="1400" dirty="0">
                <a:solidFill>
                  <a:srgbClr val="FF0000"/>
                </a:solidFill>
              </a:rPr>
              <a:t>に</a:t>
            </a:r>
            <a:r>
              <a:rPr lang="ja-JP" altLang="en-US" sz="1400" dirty="0" smtClean="0">
                <a:solidFill>
                  <a:srgbClr val="FF0000"/>
                </a:solidFill>
              </a:rPr>
              <a:t>は、事業構想が</a:t>
            </a:r>
            <a:r>
              <a:rPr lang="en-US" altLang="ja-JP" sz="1400" dirty="0" smtClean="0">
                <a:solidFill>
                  <a:srgbClr val="FF0000"/>
                </a:solidFill>
              </a:rPr>
              <a:t>R6</a:t>
            </a:r>
            <a:r>
              <a:rPr lang="ja-JP" altLang="en-US" sz="1400" dirty="0" smtClean="0">
                <a:solidFill>
                  <a:srgbClr val="FF0000"/>
                </a:solidFill>
              </a:rPr>
              <a:t>年以降も含まれる場合に、令和</a:t>
            </a:r>
            <a:r>
              <a:rPr lang="en-US" altLang="ja-JP" sz="1400" dirty="0" smtClean="0">
                <a:solidFill>
                  <a:srgbClr val="FF0000"/>
                </a:solidFill>
              </a:rPr>
              <a:t>5</a:t>
            </a:r>
            <a:r>
              <a:rPr lang="ja-JP" altLang="en-US" sz="1400" dirty="0" smtClean="0">
                <a:solidFill>
                  <a:srgbClr val="FF0000"/>
                </a:solidFill>
              </a:rPr>
              <a:t>年度の目標を記載してください。</a:t>
            </a:r>
            <a:endParaRPr lang="ja-JP" altLang="ja-JP" sz="1400" dirty="0">
              <a:solidFill>
                <a:srgbClr val="FF0000"/>
              </a:solidFill>
            </a:endParaRPr>
          </a:p>
          <a:p>
            <a:pPr>
              <a:defRPr/>
            </a:pPr>
            <a:r>
              <a:rPr lang="ja-JP" altLang="ja-JP" sz="1400" dirty="0" smtClean="0">
                <a:solidFill>
                  <a:srgbClr val="FF0000"/>
                </a:solidFill>
              </a:rPr>
              <a:t>＜</a:t>
            </a:r>
            <a:r>
              <a:rPr lang="ja-JP" altLang="en-US" sz="1400" dirty="0">
                <a:solidFill>
                  <a:srgbClr val="FF0000"/>
                </a:solidFill>
              </a:rPr>
              <a:t>技術開発</a:t>
            </a:r>
            <a:r>
              <a:rPr lang="en-US" altLang="ja-JP" sz="1400" dirty="0">
                <a:solidFill>
                  <a:srgbClr val="FF0000"/>
                </a:solidFill>
              </a:rPr>
              <a:t>/</a:t>
            </a:r>
            <a:r>
              <a:rPr lang="ja-JP" altLang="en-US" sz="1400" dirty="0">
                <a:solidFill>
                  <a:srgbClr val="FF0000"/>
                </a:solidFill>
              </a:rPr>
              <a:t>実証事業の内容＞</a:t>
            </a:r>
            <a:r>
              <a:rPr lang="ja-JP" altLang="ja-JP" sz="1400" dirty="0" smtClean="0">
                <a:solidFill>
                  <a:srgbClr val="FF0000"/>
                </a:solidFill>
              </a:rPr>
              <a:t>部分</a:t>
            </a:r>
            <a:r>
              <a:rPr lang="ja-JP" altLang="ja-JP" sz="1400" dirty="0">
                <a:solidFill>
                  <a:srgbClr val="FF0000"/>
                </a:solidFill>
              </a:rPr>
              <a:t>にはコアと</a:t>
            </a:r>
            <a:r>
              <a:rPr lang="ja-JP" altLang="ja-JP" sz="1400" dirty="0" smtClean="0">
                <a:solidFill>
                  <a:srgbClr val="FF0000"/>
                </a:solidFill>
              </a:rPr>
              <a:t>なる</a:t>
            </a:r>
            <a:r>
              <a:rPr lang="ja-JP" altLang="en-US" sz="1400" dirty="0" smtClean="0">
                <a:solidFill>
                  <a:srgbClr val="FF0000"/>
                </a:solidFill>
              </a:rPr>
              <a:t>事業内容</a:t>
            </a:r>
            <a:r>
              <a:rPr lang="ja-JP" altLang="ja-JP" sz="1400" dirty="0" smtClean="0">
                <a:solidFill>
                  <a:srgbClr val="FF0000"/>
                </a:solidFill>
              </a:rPr>
              <a:t>等</a:t>
            </a:r>
            <a:r>
              <a:rPr lang="ja-JP" altLang="ja-JP" sz="1400" dirty="0">
                <a:solidFill>
                  <a:srgbClr val="FF0000"/>
                </a:solidFill>
              </a:rPr>
              <a:t>を箇条書きで記載下さい</a:t>
            </a:r>
            <a:r>
              <a:rPr lang="ja-JP" altLang="ja-JP" sz="1400" dirty="0" smtClean="0">
                <a:solidFill>
                  <a:srgbClr val="FF0000"/>
                </a:solidFill>
              </a:rPr>
              <a:t>。</a:t>
            </a:r>
            <a:endParaRPr lang="en-US" altLang="ja-JP" sz="1400" dirty="0" smtClean="0">
              <a:solidFill>
                <a:srgbClr val="FF0000"/>
              </a:solidFill>
            </a:endParaRPr>
          </a:p>
          <a:p>
            <a:pPr>
              <a:defRPr/>
            </a:pPr>
            <a:r>
              <a:rPr lang="ja-JP" altLang="ja-JP" sz="1400" dirty="0">
                <a:solidFill>
                  <a:srgbClr val="FF0000"/>
                </a:solidFill>
              </a:rPr>
              <a:t>【提案書との対応：</a:t>
            </a:r>
            <a:r>
              <a:rPr lang="en-US" altLang="zh-TW" sz="1400" dirty="0">
                <a:solidFill>
                  <a:srgbClr val="FF0000"/>
                </a:solidFill>
              </a:rPr>
              <a:t>1.3</a:t>
            </a:r>
            <a:r>
              <a:rPr lang="zh-TW" altLang="en-US" sz="1400" dirty="0">
                <a:solidFill>
                  <a:srgbClr val="FF0000"/>
                </a:solidFill>
              </a:rPr>
              <a:t>　技術開発</a:t>
            </a:r>
            <a:r>
              <a:rPr lang="en-US" altLang="zh-TW" sz="1400" dirty="0">
                <a:solidFill>
                  <a:srgbClr val="FF0000"/>
                </a:solidFill>
              </a:rPr>
              <a:t>/</a:t>
            </a:r>
            <a:r>
              <a:rPr lang="zh-TW" altLang="en-US" sz="1400" dirty="0">
                <a:solidFill>
                  <a:srgbClr val="FF0000"/>
                </a:solidFill>
              </a:rPr>
              <a:t>実証事業内容</a:t>
            </a:r>
            <a:r>
              <a:rPr lang="ja-JP" altLang="ja-JP" sz="1400" dirty="0" smtClean="0">
                <a:solidFill>
                  <a:srgbClr val="FF0000"/>
                </a:solidFill>
              </a:rPr>
              <a:t>】</a:t>
            </a:r>
            <a:endParaRPr lang="ja-JP" altLang="ja-JP" sz="1400" dirty="0">
              <a:solidFill>
                <a:srgbClr val="FF0000"/>
              </a:solidFill>
            </a:endParaRPr>
          </a:p>
        </p:txBody>
      </p:sp>
      <p:graphicFrame>
        <p:nvGraphicFramePr>
          <p:cNvPr id="27" name="表 26"/>
          <p:cNvGraphicFramePr>
            <a:graphicFrameLocks noGrp="1"/>
          </p:cNvGraphicFramePr>
          <p:nvPr>
            <p:extLst>
              <p:ext uri="{D42A27DB-BD31-4B8C-83A1-F6EECF244321}">
                <p14:modId xmlns:p14="http://schemas.microsoft.com/office/powerpoint/2010/main" val="3359155012"/>
              </p:ext>
            </p:extLst>
          </p:nvPr>
        </p:nvGraphicFramePr>
        <p:xfrm>
          <a:off x="175822" y="2210301"/>
          <a:ext cx="4368370" cy="1295550"/>
        </p:xfrm>
        <a:graphic>
          <a:graphicData uri="http://schemas.openxmlformats.org/drawingml/2006/table">
            <a:tbl>
              <a:tblPr firstRow="1" bandRow="1">
                <a:tableStyleId>{7DF18680-E054-41AD-8BC1-D1AEF772440D}</a:tableStyleId>
              </a:tblPr>
              <a:tblGrid>
                <a:gridCol w="1875898">
                  <a:extLst>
                    <a:ext uri="{9D8B030D-6E8A-4147-A177-3AD203B41FA5}">
                      <a16:colId xmlns:a16="http://schemas.microsoft.com/office/drawing/2014/main" val="20000"/>
                    </a:ext>
                  </a:extLst>
                </a:gridCol>
                <a:gridCol w="623118">
                  <a:extLst>
                    <a:ext uri="{9D8B030D-6E8A-4147-A177-3AD203B41FA5}">
                      <a16:colId xmlns:a16="http://schemas.microsoft.com/office/drawing/2014/main" val="2030531888"/>
                    </a:ext>
                  </a:extLst>
                </a:gridCol>
                <a:gridCol w="623118">
                  <a:extLst>
                    <a:ext uri="{9D8B030D-6E8A-4147-A177-3AD203B41FA5}">
                      <a16:colId xmlns:a16="http://schemas.microsoft.com/office/drawing/2014/main" val="20002"/>
                    </a:ext>
                  </a:extLst>
                </a:gridCol>
                <a:gridCol w="623118">
                  <a:extLst>
                    <a:ext uri="{9D8B030D-6E8A-4147-A177-3AD203B41FA5}">
                      <a16:colId xmlns:a16="http://schemas.microsoft.com/office/drawing/2014/main" val="20003"/>
                    </a:ext>
                  </a:extLst>
                </a:gridCol>
                <a:gridCol w="623118">
                  <a:extLst>
                    <a:ext uri="{9D8B030D-6E8A-4147-A177-3AD203B41FA5}">
                      <a16:colId xmlns:a16="http://schemas.microsoft.com/office/drawing/2014/main" val="20004"/>
                    </a:ext>
                  </a:extLst>
                </a:gridCol>
              </a:tblGrid>
              <a:tr h="243753">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en-US" altLang="ja-JP" sz="1100" dirty="0" smtClean="0"/>
                        <a:t>1Q</a:t>
                      </a:r>
                      <a:endParaRPr kumimoji="1" lang="ja-JP" altLang="en-US" sz="1100" dirty="0"/>
                    </a:p>
                  </a:txBody>
                  <a:tcPr marL="91445" marR="91445" marT="45735" marB="45735"/>
                </a:tc>
                <a:tc>
                  <a:txBody>
                    <a:bodyPr/>
                    <a:lstStyle/>
                    <a:p>
                      <a:pPr algn="ctr"/>
                      <a:r>
                        <a:rPr kumimoji="1" lang="en-US" altLang="ja-JP" sz="1100" dirty="0" smtClean="0"/>
                        <a:t>2Q</a:t>
                      </a:r>
                      <a:endParaRPr kumimoji="1" lang="ja-JP" altLang="en-US" sz="1100" dirty="0"/>
                    </a:p>
                  </a:txBody>
                  <a:tcPr marL="91445" marR="91445" marT="45735" marB="45735"/>
                </a:tc>
                <a:tc>
                  <a:txBody>
                    <a:bodyPr/>
                    <a:lstStyle/>
                    <a:p>
                      <a:pPr algn="ctr"/>
                      <a:r>
                        <a:rPr kumimoji="1" lang="en-US" altLang="ja-JP" sz="1100" dirty="0" smtClean="0"/>
                        <a:t>3Q</a:t>
                      </a:r>
                      <a:endParaRPr kumimoji="1" lang="ja-JP" altLang="en-US" sz="1100" dirty="0"/>
                    </a:p>
                  </a:txBody>
                  <a:tcPr marL="91445" marR="91445" marT="45735" marB="45735"/>
                </a:tc>
                <a:tc>
                  <a:txBody>
                    <a:bodyPr/>
                    <a:lstStyle/>
                    <a:p>
                      <a:pPr algn="ctr"/>
                      <a:r>
                        <a:rPr kumimoji="1" lang="en-US" altLang="ja-JP" sz="1100" dirty="0" smtClean="0"/>
                        <a:t>4Q</a:t>
                      </a:r>
                      <a:endParaRPr kumimoji="1" lang="ja-JP" altLang="en-US" sz="1100" dirty="0"/>
                    </a:p>
                  </a:txBody>
                  <a:tcPr marL="91445" marR="91445" marT="45735" marB="45735"/>
                </a:tc>
                <a:extLst>
                  <a:ext uri="{0D108BD9-81ED-4DB2-BD59-A6C34878D82A}">
                    <a16:rowId xmlns:a16="http://schemas.microsoft.com/office/drawing/2014/main" val="10000"/>
                  </a:ext>
                </a:extLst>
              </a:tr>
              <a:tr h="243753">
                <a:tc>
                  <a:txBody>
                    <a:bodyPr/>
                    <a:lstStyle/>
                    <a:p>
                      <a:pPr algn="ctr"/>
                      <a:r>
                        <a:rPr kumimoji="1" lang="ja-JP" altLang="en-US" sz="1000" b="1" i="1" dirty="0" smtClean="0">
                          <a:solidFill>
                            <a:srgbClr val="FF0000"/>
                          </a:solidFill>
                        </a:rPr>
                        <a:t>○○技術</a:t>
                      </a:r>
                      <a:r>
                        <a:rPr kumimoji="1" lang="en-US" altLang="ja-JP" sz="1000" b="1" i="1" dirty="0" smtClean="0">
                          <a:solidFill>
                            <a:srgbClr val="FF0000"/>
                          </a:solidFill>
                        </a:rPr>
                        <a:t>/</a:t>
                      </a:r>
                      <a:r>
                        <a:rPr kumimoji="1" lang="ja-JP" altLang="en-US" sz="1000" b="1" i="1" dirty="0" smtClean="0">
                          <a:solidFill>
                            <a:srgbClr val="FF0000"/>
                          </a:solidFill>
                        </a:rPr>
                        <a:t>データベースの構築</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243753">
                <a:tc>
                  <a:txBody>
                    <a:bodyPr/>
                    <a:lstStyle/>
                    <a:p>
                      <a:pPr algn="ctr"/>
                      <a:r>
                        <a:rPr kumimoji="1" lang="ja-JP" altLang="en-US" sz="1000" b="1" i="1" dirty="0" smtClean="0">
                          <a:solidFill>
                            <a:srgbClr val="FF0000"/>
                          </a:solidFill>
                        </a:rPr>
                        <a:t>○データ連携システムの構築</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2"/>
                  </a:ext>
                </a:extLst>
              </a:tr>
              <a:tr h="243753">
                <a:tc>
                  <a:txBody>
                    <a:bodyPr/>
                    <a:lstStyle/>
                    <a:p>
                      <a:pPr algn="ctr"/>
                      <a:r>
                        <a:rPr kumimoji="1" lang="ja-JP" altLang="en-US" sz="1000" b="1" i="1" dirty="0" smtClean="0">
                          <a:solidFill>
                            <a:srgbClr val="FF0000"/>
                          </a:solidFill>
                        </a:rPr>
                        <a:t>○○の実証試験</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243753">
                <a:tc>
                  <a:txBody>
                    <a:bodyPr/>
                    <a:lstStyle/>
                    <a:p>
                      <a:pPr algn="ctr"/>
                      <a:r>
                        <a:rPr kumimoji="1" lang="ja-JP" altLang="en-US" sz="1000" b="1" i="1" dirty="0" smtClean="0">
                          <a:solidFill>
                            <a:srgbClr val="FF0000"/>
                          </a:solidFill>
                        </a:rPr>
                        <a:t>○○の評価</a:t>
                      </a:r>
                      <a:endParaRPr kumimoji="1" lang="ja-JP" altLang="en-US" sz="10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grpSp>
        <p:nvGrpSpPr>
          <p:cNvPr id="8" name="グループ化 7"/>
          <p:cNvGrpSpPr/>
          <p:nvPr/>
        </p:nvGrpSpPr>
        <p:grpSpPr>
          <a:xfrm>
            <a:off x="2051719" y="2610369"/>
            <a:ext cx="2472316" cy="770315"/>
            <a:chOff x="1738037" y="2708275"/>
            <a:chExt cx="2376460" cy="770315"/>
          </a:xfrm>
        </p:grpSpPr>
        <p:cxnSp>
          <p:nvCxnSpPr>
            <p:cNvPr id="28" name="直線矢印コネクタ 27"/>
            <p:cNvCxnSpPr/>
            <p:nvPr/>
          </p:nvCxnSpPr>
          <p:spPr>
            <a:xfrm>
              <a:off x="1738037" y="2708275"/>
              <a:ext cx="1286238"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2358275" y="2970827"/>
              <a:ext cx="1116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3322858" y="3252758"/>
              <a:ext cx="4318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3646497" y="3478590"/>
              <a:ext cx="468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3258375" y="3468782"/>
              <a:ext cx="280383"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25" name="テキスト ボックス 5"/>
          <p:cNvSpPr txBox="1">
            <a:spLocks noChangeArrowheads="1"/>
          </p:cNvSpPr>
          <p:nvPr/>
        </p:nvSpPr>
        <p:spPr>
          <a:xfrm>
            <a:off x="5694312" y="502484"/>
            <a:ext cx="3419526" cy="338554"/>
          </a:xfrm>
          <a:prstGeom prst="rect">
            <a:avLst/>
          </a:prstGeom>
          <a:noFill/>
          <a:ln>
            <a:noFill/>
          </a:ln>
        </p:spPr>
        <p:txBody>
          <a:bodyPr wrap="none">
            <a:sp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spcBef>
                <a:spcPct val="0"/>
              </a:spcBef>
              <a:buFontTx/>
              <a:buNone/>
            </a:pPr>
            <a:r>
              <a:rPr lang="en-US" altLang="ja-JP" sz="1600" b="1" u="sng" dirty="0" smtClean="0"/>
              <a:t>【</a:t>
            </a:r>
            <a:r>
              <a:rPr lang="ja-JP" altLang="en-US" sz="1600" b="1" u="sng" dirty="0"/>
              <a:t>応募</a:t>
            </a:r>
            <a:r>
              <a:rPr lang="ja-JP" altLang="en-US" sz="1600" b="1" u="sng" dirty="0" smtClean="0"/>
              <a:t>テーマ「</a:t>
            </a:r>
            <a:r>
              <a:rPr lang="en-US" altLang="ja-JP" sz="1600" b="1" i="1" u="sng" dirty="0" smtClean="0">
                <a:solidFill>
                  <a:srgbClr val="FF0000"/>
                </a:solidFill>
              </a:rPr>
              <a:t>A</a:t>
            </a:r>
            <a:r>
              <a:rPr lang="ja-JP" altLang="en-US" sz="1600" b="1" u="sng" dirty="0" smtClean="0"/>
              <a:t>」：</a:t>
            </a:r>
            <a:r>
              <a:rPr lang="ja-JP" altLang="en-US" sz="1600" b="1" i="1" u="sng" dirty="0" smtClean="0">
                <a:solidFill>
                  <a:srgbClr val="FF0000"/>
                </a:solidFill>
              </a:rPr>
              <a:t>生産性高度化型</a:t>
            </a:r>
            <a:r>
              <a:rPr lang="ja-JP" altLang="en-US" sz="1600" b="1" u="sng" dirty="0" smtClean="0"/>
              <a:t>　</a:t>
            </a:r>
            <a:r>
              <a:rPr lang="en-US" altLang="ja-JP" sz="1600" b="1" u="sng" dirty="0" smtClean="0"/>
              <a:t>】</a:t>
            </a:r>
            <a:endParaRPr lang="ja-JP" altLang="en-US" sz="1600" b="1" u="sng" dirty="0"/>
          </a:p>
        </p:txBody>
      </p:sp>
      <p:sp>
        <p:nvSpPr>
          <p:cNvPr id="6" name="四角形吹き出し 5"/>
          <p:cNvSpPr/>
          <p:nvPr/>
        </p:nvSpPr>
        <p:spPr>
          <a:xfrm>
            <a:off x="7775673" y="-1440842"/>
            <a:ext cx="5369592" cy="1281484"/>
          </a:xfrm>
          <a:prstGeom prst="wedgeRectCallout">
            <a:avLst>
              <a:gd name="adj1" fmla="val -34507"/>
              <a:gd name="adj2" fmla="val 10253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7740352" y="-1397588"/>
            <a:ext cx="5801640" cy="1169551"/>
          </a:xfrm>
          <a:prstGeom prst="rect">
            <a:avLst/>
          </a:prstGeom>
          <a:noFill/>
        </p:spPr>
        <p:txBody>
          <a:bodyPr wrap="square" rtlCol="0">
            <a:spAutoFit/>
          </a:bodyPr>
          <a:lstStyle/>
          <a:p>
            <a:pPr>
              <a:defRPr/>
            </a:pPr>
            <a:r>
              <a:rPr lang="ja-JP" altLang="ja-JP" sz="1400" u="sng" dirty="0" smtClean="0">
                <a:solidFill>
                  <a:srgbClr val="FF0000"/>
                </a:solidFill>
              </a:rPr>
              <a:t>○</a:t>
            </a:r>
            <a:r>
              <a:rPr lang="ja-JP" altLang="en-US" sz="1400" u="sng" dirty="0" smtClean="0">
                <a:solidFill>
                  <a:srgbClr val="FF0000"/>
                </a:solidFill>
              </a:rPr>
              <a:t>応募テーマ</a:t>
            </a:r>
            <a:r>
              <a:rPr lang="ja-JP" altLang="ja-JP" sz="1400" u="sng" dirty="0" smtClean="0">
                <a:solidFill>
                  <a:srgbClr val="FF0000"/>
                </a:solidFill>
              </a:rPr>
              <a:t>について</a:t>
            </a:r>
            <a:r>
              <a:rPr lang="ja-JP" altLang="en-US" sz="1400" u="sng" dirty="0" smtClean="0">
                <a:solidFill>
                  <a:srgbClr val="FF0000"/>
                </a:solidFill>
              </a:rPr>
              <a:t>：</a:t>
            </a:r>
            <a:endParaRPr lang="en-US" altLang="ja-JP" sz="1400" u="sng" dirty="0">
              <a:solidFill>
                <a:srgbClr val="FF0000"/>
              </a:solidFill>
            </a:endParaRPr>
          </a:p>
          <a:p>
            <a:pPr>
              <a:defRPr/>
            </a:pPr>
            <a:r>
              <a:rPr lang="ja-JP" altLang="en-US" sz="1400" dirty="0" smtClean="0">
                <a:solidFill>
                  <a:srgbClr val="FF0000"/>
                </a:solidFill>
              </a:rPr>
              <a:t>今回応募するテーマについて記載をしてください。</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A</a:t>
            </a:r>
            <a:r>
              <a:rPr lang="ja-JP" altLang="en-US" sz="1400" dirty="0">
                <a:solidFill>
                  <a:srgbClr val="FF0000"/>
                </a:solidFill>
              </a:rPr>
              <a:t>：「生産性高度化型」</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B</a:t>
            </a:r>
            <a:r>
              <a:rPr lang="ja-JP" altLang="en-US" sz="1400" dirty="0">
                <a:solidFill>
                  <a:srgbClr val="FF0000"/>
                </a:solidFill>
              </a:rPr>
              <a:t>：「マスマーケット・ライセンサー型 </a:t>
            </a:r>
            <a:r>
              <a:rPr lang="en-US" altLang="ja-JP" sz="1400" dirty="0">
                <a:solidFill>
                  <a:srgbClr val="FF0000"/>
                </a:solidFill>
              </a:rPr>
              <a:t>/ </a:t>
            </a:r>
            <a:r>
              <a:rPr lang="ja-JP" altLang="en-US" sz="1400" dirty="0">
                <a:solidFill>
                  <a:srgbClr val="FF0000"/>
                </a:solidFill>
              </a:rPr>
              <a:t>脱・売切ビジネスモデル型」</a:t>
            </a:r>
            <a:endParaRPr lang="en-US" altLang="ja-JP" sz="1400" dirty="0" smtClean="0">
              <a:solidFill>
                <a:srgbClr val="FF0000"/>
              </a:solidFill>
            </a:endParaRPr>
          </a:p>
          <a:p>
            <a:pPr>
              <a:defRPr/>
            </a:pPr>
            <a:r>
              <a:rPr lang="ja-JP" altLang="en-US" sz="1400" dirty="0" smtClean="0">
                <a:solidFill>
                  <a:srgbClr val="FF0000"/>
                </a:solidFill>
              </a:rPr>
              <a:t>・テーマ</a:t>
            </a:r>
            <a:r>
              <a:rPr lang="en-US" altLang="ja-JP" sz="1400" dirty="0" smtClean="0">
                <a:solidFill>
                  <a:srgbClr val="FF0000"/>
                </a:solidFill>
              </a:rPr>
              <a:t>C</a:t>
            </a:r>
            <a:r>
              <a:rPr lang="ja-JP" altLang="en-US" sz="1400" dirty="0">
                <a:solidFill>
                  <a:srgbClr val="FF0000"/>
                </a:solidFill>
              </a:rPr>
              <a:t>：「特定分野高度化型 </a:t>
            </a:r>
            <a:r>
              <a:rPr lang="en-US" altLang="ja-JP" sz="1400" dirty="0">
                <a:solidFill>
                  <a:srgbClr val="FF0000"/>
                </a:solidFill>
              </a:rPr>
              <a:t>/ </a:t>
            </a:r>
            <a:r>
              <a:rPr lang="ja-JP" altLang="en-US" sz="1400" dirty="0">
                <a:solidFill>
                  <a:srgbClr val="FF0000"/>
                </a:solidFill>
              </a:rPr>
              <a:t>ニッチ市場特化型」</a:t>
            </a:r>
            <a:endParaRPr lang="ja-JP" altLang="ja-JP" sz="1400" dirty="0">
              <a:solidFill>
                <a:srgbClr val="FF0000"/>
              </a:solidFill>
            </a:endParaRPr>
          </a:p>
        </p:txBody>
      </p:sp>
      <p:graphicFrame>
        <p:nvGraphicFramePr>
          <p:cNvPr id="36" name="表 35"/>
          <p:cNvGraphicFramePr>
            <a:graphicFrameLocks noGrp="1"/>
          </p:cNvGraphicFramePr>
          <p:nvPr>
            <p:extLst>
              <p:ext uri="{D42A27DB-BD31-4B8C-83A1-F6EECF244321}">
                <p14:modId xmlns:p14="http://schemas.microsoft.com/office/powerpoint/2010/main" val="403145229"/>
              </p:ext>
            </p:extLst>
          </p:nvPr>
        </p:nvGraphicFramePr>
        <p:xfrm>
          <a:off x="175822" y="3739915"/>
          <a:ext cx="4385684" cy="1188840"/>
        </p:xfrm>
        <a:graphic>
          <a:graphicData uri="http://schemas.openxmlformats.org/drawingml/2006/table">
            <a:tbl>
              <a:tblPr firstRow="1" bandRow="1">
                <a:tableStyleId>{7DF18680-E054-41AD-8BC1-D1AEF772440D}</a:tableStyleId>
              </a:tblPr>
              <a:tblGrid>
                <a:gridCol w="1984000">
                  <a:extLst>
                    <a:ext uri="{9D8B030D-6E8A-4147-A177-3AD203B41FA5}">
                      <a16:colId xmlns:a16="http://schemas.microsoft.com/office/drawing/2014/main" val="20000"/>
                    </a:ext>
                  </a:extLst>
                </a:gridCol>
                <a:gridCol w="835370">
                  <a:extLst>
                    <a:ext uri="{9D8B030D-6E8A-4147-A177-3AD203B41FA5}">
                      <a16:colId xmlns:a16="http://schemas.microsoft.com/office/drawing/2014/main" val="20002"/>
                    </a:ext>
                  </a:extLst>
                </a:gridCol>
                <a:gridCol w="835370">
                  <a:extLst>
                    <a:ext uri="{9D8B030D-6E8A-4147-A177-3AD203B41FA5}">
                      <a16:colId xmlns:a16="http://schemas.microsoft.com/office/drawing/2014/main" val="20003"/>
                    </a:ext>
                  </a:extLst>
                </a:gridCol>
                <a:gridCol w="730944">
                  <a:extLst>
                    <a:ext uri="{9D8B030D-6E8A-4147-A177-3AD203B41FA5}">
                      <a16:colId xmlns:a16="http://schemas.microsoft.com/office/drawing/2014/main" val="20004"/>
                    </a:ext>
                  </a:extLst>
                </a:gridCol>
              </a:tblGrid>
              <a:tr h="257676">
                <a:tc>
                  <a:txBody>
                    <a:bodyPr/>
                    <a:lstStyle/>
                    <a:p>
                      <a:pPr algn="ctr"/>
                      <a:r>
                        <a:rPr kumimoji="1" lang="ja-JP" altLang="en-US" sz="1100" dirty="0" smtClean="0"/>
                        <a:t>実施項目</a:t>
                      </a:r>
                      <a:endParaRPr kumimoji="1" lang="ja-JP" altLang="en-US" sz="1100" dirty="0"/>
                    </a:p>
                  </a:txBody>
                  <a:tcPr marL="91445" marR="91445" marT="45735" marB="45735"/>
                </a:tc>
                <a:tc>
                  <a:txBody>
                    <a:bodyPr/>
                    <a:lstStyle/>
                    <a:p>
                      <a:pPr algn="ctr"/>
                      <a:r>
                        <a:rPr kumimoji="1" lang="en-US" altLang="ja-JP" sz="1100" dirty="0" smtClean="0"/>
                        <a:t>R4</a:t>
                      </a:r>
                    </a:p>
                  </a:txBody>
                  <a:tcPr marL="91445" marR="91445" marT="45735" marB="45735"/>
                </a:tc>
                <a:tc>
                  <a:txBody>
                    <a:bodyPr/>
                    <a:lstStyle/>
                    <a:p>
                      <a:pPr algn="ctr"/>
                      <a:r>
                        <a:rPr kumimoji="1" lang="en-US" altLang="ja-JP" sz="1100" dirty="0" smtClean="0">
                          <a:solidFill>
                            <a:srgbClr val="FF0000"/>
                          </a:solidFill>
                        </a:rPr>
                        <a:t>R5</a:t>
                      </a:r>
                    </a:p>
                  </a:txBody>
                  <a:tcPr marL="91445" marR="91445" marT="45735" marB="45735"/>
                </a:tc>
                <a:tc>
                  <a:txBody>
                    <a:bodyPr/>
                    <a:lstStyle/>
                    <a:p>
                      <a:pPr algn="ctr"/>
                      <a:r>
                        <a:rPr kumimoji="1" lang="en-US" altLang="ja-JP" sz="1100" dirty="0" smtClean="0"/>
                        <a:t>R6</a:t>
                      </a:r>
                      <a:r>
                        <a:rPr kumimoji="1" lang="ja-JP" altLang="en-US" sz="1100" dirty="0" smtClean="0"/>
                        <a:t>以降</a:t>
                      </a:r>
                      <a:endParaRPr kumimoji="1" lang="en-US" altLang="ja-JP" sz="1100" dirty="0" smtClean="0"/>
                    </a:p>
                  </a:txBody>
                  <a:tcPr marL="91445" marR="91445" marT="45735" marB="45735"/>
                </a:tc>
                <a:extLst>
                  <a:ext uri="{0D108BD9-81ED-4DB2-BD59-A6C34878D82A}">
                    <a16:rowId xmlns:a16="http://schemas.microsoft.com/office/drawing/2014/main" val="10000"/>
                  </a:ext>
                </a:extLst>
              </a:tr>
              <a:tr h="257676">
                <a:tc>
                  <a:txBody>
                    <a:bodyPr/>
                    <a:lstStyle/>
                    <a:p>
                      <a:pPr algn="ctr"/>
                      <a:r>
                        <a:rPr kumimoji="1" lang="ja-JP" altLang="en-US" sz="800" b="1" i="1" dirty="0" smtClean="0">
                          <a:solidFill>
                            <a:srgbClr val="FF0000"/>
                          </a:solidFill>
                        </a:rPr>
                        <a:t>○○データ連携システムの構築</a:t>
                      </a:r>
                      <a:endParaRPr kumimoji="1" lang="en-US" altLang="ja-JP" sz="800" b="1" i="1" dirty="0" smtClean="0">
                        <a:solidFill>
                          <a:srgbClr val="FF0000"/>
                        </a:solidFill>
                      </a:endParaRPr>
                    </a:p>
                    <a:p>
                      <a:pPr algn="ctr"/>
                      <a:r>
                        <a:rPr kumimoji="1" lang="ja-JP" altLang="en-US" sz="800" b="1" i="1" dirty="0" smtClean="0">
                          <a:solidFill>
                            <a:srgbClr val="FF0000"/>
                          </a:solidFill>
                        </a:rPr>
                        <a:t>○○の実証試験</a:t>
                      </a:r>
                      <a:endParaRPr kumimoji="1" lang="ja-JP" altLang="en-US" sz="8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1"/>
                  </a:ext>
                </a:extLst>
              </a:tr>
              <a:tr h="257676">
                <a:tc>
                  <a:txBody>
                    <a:bodyPr/>
                    <a:lstStyle/>
                    <a:p>
                      <a:pPr algn="ctr"/>
                      <a:r>
                        <a:rPr kumimoji="1" lang="ja-JP" altLang="en-US" sz="800" b="1" i="1" dirty="0" smtClean="0">
                          <a:solidFill>
                            <a:srgbClr val="FF0000"/>
                          </a:solidFill>
                        </a:rPr>
                        <a:t>△△データ連携</a:t>
                      </a:r>
                      <a:r>
                        <a:rPr kumimoji="1" lang="en-US" altLang="ja-JP" sz="800" b="1" i="1" dirty="0" smtClean="0">
                          <a:solidFill>
                            <a:srgbClr val="FF0000"/>
                          </a:solidFill>
                        </a:rPr>
                        <a:t>/</a:t>
                      </a:r>
                      <a:r>
                        <a:rPr kumimoji="1" lang="ja-JP" altLang="en-US" sz="800" b="1" i="1" dirty="0" smtClean="0">
                          <a:solidFill>
                            <a:srgbClr val="FF0000"/>
                          </a:solidFill>
                        </a:rPr>
                        <a:t>解析システムの構築</a:t>
                      </a:r>
                      <a:endParaRPr kumimoji="1" lang="en-US" altLang="ja-JP" sz="800" b="1" i="1" dirty="0" smtClean="0">
                        <a:solidFill>
                          <a:srgbClr val="FF0000"/>
                        </a:solidFill>
                      </a:endParaRPr>
                    </a:p>
                    <a:p>
                      <a:pPr algn="ctr"/>
                      <a:r>
                        <a:rPr kumimoji="1" lang="ja-JP" altLang="en-US" sz="800" b="1" i="1" dirty="0" smtClean="0">
                          <a:solidFill>
                            <a:srgbClr val="FF0000"/>
                          </a:solidFill>
                        </a:rPr>
                        <a:t>■■の実証試験</a:t>
                      </a:r>
                      <a:endParaRPr kumimoji="1" lang="ja-JP" altLang="en-US" sz="800" b="1" i="1" dirty="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3"/>
                  </a:ext>
                </a:extLst>
              </a:tr>
              <a:tr h="257676">
                <a:tc>
                  <a:txBody>
                    <a:bodyPr/>
                    <a:lstStyle/>
                    <a:p>
                      <a:pPr algn="ctr"/>
                      <a:r>
                        <a:rPr kumimoji="1" lang="ja-JP" altLang="en-US" sz="850" b="1" i="1" baseline="0" dirty="0" smtClean="0">
                          <a:solidFill>
                            <a:srgbClr val="FF0000"/>
                          </a:solidFill>
                        </a:rPr>
                        <a:t>事業成果現場実装化</a:t>
                      </a:r>
                      <a:r>
                        <a:rPr kumimoji="1" lang="en-US" altLang="ja-JP" sz="850" b="1" i="1" baseline="0" dirty="0" smtClean="0">
                          <a:solidFill>
                            <a:srgbClr val="FF0000"/>
                          </a:solidFill>
                        </a:rPr>
                        <a:t>/</a:t>
                      </a:r>
                      <a:r>
                        <a:rPr kumimoji="1" lang="ja-JP" altLang="en-US" sz="850" b="1" i="1" baseline="0" dirty="0" smtClean="0">
                          <a:solidFill>
                            <a:srgbClr val="FF0000"/>
                          </a:solidFill>
                        </a:rPr>
                        <a:t>本格運用開始</a:t>
                      </a:r>
                      <a:endParaRPr kumimoji="1" lang="en-US" altLang="ja-JP" sz="850" b="1" i="1" baseline="0" dirty="0" smtClean="0">
                        <a:solidFill>
                          <a:srgbClr val="FF0000"/>
                        </a:solidFill>
                      </a:endParaRPr>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tc>
                  <a:txBody>
                    <a:bodyPr/>
                    <a:lstStyle/>
                    <a:p>
                      <a:pPr algn="ctr"/>
                      <a:endParaRPr kumimoji="1" lang="ja-JP" altLang="en-US" sz="1100" dirty="0"/>
                    </a:p>
                  </a:txBody>
                  <a:tcPr marL="91445" marR="91445" marT="45735" marB="45735"/>
                </a:tc>
                <a:extLst>
                  <a:ext uri="{0D108BD9-81ED-4DB2-BD59-A6C34878D82A}">
                    <a16:rowId xmlns:a16="http://schemas.microsoft.com/office/drawing/2014/main" val="10004"/>
                  </a:ext>
                </a:extLst>
              </a:tr>
            </a:tbl>
          </a:graphicData>
        </a:graphic>
      </p:graphicFrame>
      <p:sp>
        <p:nvSpPr>
          <p:cNvPr id="22" name="テキスト ボックス 21"/>
          <p:cNvSpPr txBox="1"/>
          <p:nvPr/>
        </p:nvSpPr>
        <p:spPr>
          <a:xfrm>
            <a:off x="34006" y="1979464"/>
            <a:ext cx="1009601" cy="253916"/>
          </a:xfrm>
          <a:prstGeom prst="rect">
            <a:avLst/>
          </a:prstGeom>
          <a:noFill/>
        </p:spPr>
        <p:txBody>
          <a:bodyPr wrap="square" rtlCol="0">
            <a:spAutoFit/>
          </a:bodyPr>
          <a:lstStyle/>
          <a:p>
            <a:r>
              <a:rPr lang="ja-JP" altLang="en-US" sz="1050" b="1" u="sng" dirty="0" smtClean="0"/>
              <a:t>・ 令和</a:t>
            </a:r>
            <a:r>
              <a:rPr lang="en-US" altLang="ja-JP" sz="1050" b="1" u="sng" dirty="0" smtClean="0"/>
              <a:t>5</a:t>
            </a:r>
            <a:r>
              <a:rPr lang="ja-JP" altLang="en-US" sz="1050" b="1" u="sng" dirty="0" smtClean="0"/>
              <a:t>年度：</a:t>
            </a:r>
            <a:endParaRPr lang="en-US" altLang="ja-JP" sz="1050" b="1" u="sng" dirty="0" smtClean="0"/>
          </a:p>
        </p:txBody>
      </p:sp>
      <p:sp>
        <p:nvSpPr>
          <p:cNvPr id="38" name="テキスト ボックス 37"/>
          <p:cNvSpPr txBox="1"/>
          <p:nvPr/>
        </p:nvSpPr>
        <p:spPr>
          <a:xfrm>
            <a:off x="4980" y="3506595"/>
            <a:ext cx="3414892" cy="253916"/>
          </a:xfrm>
          <a:prstGeom prst="rect">
            <a:avLst/>
          </a:prstGeom>
          <a:noFill/>
        </p:spPr>
        <p:txBody>
          <a:bodyPr wrap="square" rtlCol="0">
            <a:spAutoFit/>
          </a:bodyPr>
          <a:lstStyle/>
          <a:p>
            <a:r>
              <a:rPr lang="ja-JP" altLang="en-US" sz="1050" b="1" u="sng" dirty="0" smtClean="0"/>
              <a:t>・ </a:t>
            </a:r>
            <a:r>
              <a:rPr lang="ja-JP" altLang="en-US" sz="1050" b="1" u="sng" dirty="0"/>
              <a:t>事業</a:t>
            </a:r>
            <a:r>
              <a:rPr lang="ja-JP" altLang="en-US" sz="1050" b="1" u="sng" dirty="0" smtClean="0"/>
              <a:t>全体：</a:t>
            </a:r>
            <a:r>
              <a:rPr lang="en-US" altLang="ja-JP" sz="800" b="1" u="sng" dirty="0" smtClean="0"/>
              <a:t>※</a:t>
            </a:r>
            <a:r>
              <a:rPr lang="ja-JP" altLang="en-US" sz="800" b="1" u="sng" dirty="0" smtClean="0"/>
              <a:t>必要に応じて過年度・次年度以降も含める</a:t>
            </a:r>
            <a:endParaRPr lang="en-US" altLang="ja-JP" sz="1050" b="1" u="sng" dirty="0" smtClean="0"/>
          </a:p>
        </p:txBody>
      </p:sp>
      <p:grpSp>
        <p:nvGrpSpPr>
          <p:cNvPr id="23" name="グループ化 22"/>
          <p:cNvGrpSpPr/>
          <p:nvPr/>
        </p:nvGrpSpPr>
        <p:grpSpPr>
          <a:xfrm>
            <a:off x="2133463" y="4188567"/>
            <a:ext cx="2423729" cy="615197"/>
            <a:chOff x="2109987" y="4037939"/>
            <a:chExt cx="2325216" cy="615197"/>
          </a:xfrm>
        </p:grpSpPr>
        <p:cxnSp>
          <p:nvCxnSpPr>
            <p:cNvPr id="39" name="直線矢印コネクタ 38"/>
            <p:cNvCxnSpPr/>
            <p:nvPr/>
          </p:nvCxnSpPr>
          <p:spPr>
            <a:xfrm>
              <a:off x="2109987" y="4037939"/>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2977581" y="4365104"/>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3643203" y="4653136"/>
              <a:ext cx="79200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07504" y="572181"/>
            <a:ext cx="3419872"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smtClean="0"/>
              <a:t>事業目標及び</a:t>
            </a:r>
            <a:r>
              <a:rPr lang="ja-JP" altLang="en-US" sz="2000" b="1" dirty="0"/>
              <a:t>その設定根拠</a:t>
            </a:r>
          </a:p>
        </p:txBody>
      </p:sp>
      <p:sp>
        <p:nvSpPr>
          <p:cNvPr id="10" name="正方形/長方形 9"/>
          <p:cNvSpPr/>
          <p:nvPr/>
        </p:nvSpPr>
        <p:spPr>
          <a:xfrm>
            <a:off x="107505" y="1125538"/>
            <a:ext cx="8928992"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endParaRPr lang="en-US" altLang="ja-JP" sz="1600" i="1" dirty="0" smtClean="0">
              <a:solidFill>
                <a:srgbClr val="FF0000"/>
              </a:solidFill>
            </a:endParaRPr>
          </a:p>
          <a:p>
            <a:pPr>
              <a:lnSpc>
                <a:spcPts val="2400"/>
              </a:lnSpc>
            </a:pPr>
            <a:r>
              <a:rPr lang="ja-JP" altLang="en-US" i="1" dirty="0" smtClean="0">
                <a:solidFill>
                  <a:srgbClr val="FF0000"/>
                </a:solidFill>
              </a:rPr>
              <a:t>・　</a:t>
            </a:r>
            <a:r>
              <a:rPr lang="ja-JP" altLang="ja-JP" i="1" dirty="0" smtClean="0">
                <a:solidFill>
                  <a:srgbClr val="FF0000"/>
                </a:solidFill>
              </a:rPr>
              <a:t>事業目標について、選択した公募テーマに応じて現状の実態や課題及びその</a:t>
            </a:r>
            <a:endParaRPr lang="en-US" altLang="ja-JP" i="1" dirty="0" smtClean="0">
              <a:solidFill>
                <a:srgbClr val="FF0000"/>
              </a:solidFill>
            </a:endParaRPr>
          </a:p>
          <a:p>
            <a:pPr>
              <a:lnSpc>
                <a:spcPts val="2400"/>
              </a:lnSpc>
            </a:pPr>
            <a:r>
              <a:rPr lang="en-US" altLang="ja-JP" i="1" dirty="0" smtClean="0">
                <a:solidFill>
                  <a:srgbClr val="FF0000"/>
                </a:solidFill>
              </a:rPr>
              <a:t>    </a:t>
            </a:r>
            <a:r>
              <a:rPr lang="ja-JP" altLang="ja-JP" i="1" dirty="0" smtClean="0">
                <a:solidFill>
                  <a:srgbClr val="FF0000"/>
                </a:solidFill>
              </a:rPr>
              <a:t>対応の方向性等の背景について触れつつ</a:t>
            </a:r>
            <a:r>
              <a:rPr lang="ja-JP" altLang="ja-JP" i="1" dirty="0">
                <a:solidFill>
                  <a:srgbClr val="FF0000"/>
                </a:solidFill>
              </a:rPr>
              <a:t>、</a:t>
            </a:r>
          </a:p>
          <a:p>
            <a:pPr>
              <a:spcBef>
                <a:spcPts val="600"/>
              </a:spcBef>
            </a:pPr>
            <a:r>
              <a:rPr lang="ja-JP" altLang="en-US" b="1" i="1" dirty="0" smtClean="0">
                <a:solidFill>
                  <a:srgbClr val="FF0000"/>
                </a:solidFill>
              </a:rPr>
              <a:t>　  </a:t>
            </a:r>
            <a:r>
              <a:rPr lang="ja-JP" altLang="ja-JP" b="1" i="1" u="sng" dirty="0" smtClean="0">
                <a:solidFill>
                  <a:srgbClr val="FF0000"/>
                </a:solidFill>
              </a:rPr>
              <a:t>① </a:t>
            </a:r>
            <a:r>
              <a:rPr lang="en-US" altLang="ja-JP" b="1" i="1" u="sng" dirty="0" smtClean="0">
                <a:solidFill>
                  <a:srgbClr val="FF0000"/>
                </a:solidFill>
              </a:rPr>
              <a:t> </a:t>
            </a:r>
            <a:r>
              <a:rPr lang="ja-JP" altLang="ja-JP" b="1" i="1" u="sng" dirty="0" smtClean="0">
                <a:solidFill>
                  <a:srgbClr val="FF0000"/>
                </a:solidFill>
              </a:rPr>
              <a:t>造船</a:t>
            </a:r>
            <a:r>
              <a:rPr lang="ja-JP" altLang="ja-JP" b="1" i="1" u="sng" dirty="0">
                <a:solidFill>
                  <a:srgbClr val="FF0000"/>
                </a:solidFill>
              </a:rPr>
              <a:t>工程における抜本的な生産性向上　</a:t>
            </a:r>
            <a:endParaRPr lang="ja-JP" altLang="ja-JP" i="1" dirty="0">
              <a:solidFill>
                <a:srgbClr val="FF0000"/>
              </a:solidFill>
            </a:endParaRPr>
          </a:p>
          <a:p>
            <a:pPr>
              <a:spcBef>
                <a:spcPts val="600"/>
              </a:spcBef>
            </a:pPr>
            <a:r>
              <a:rPr lang="ja-JP" altLang="en-US" b="1" i="1" dirty="0" smtClean="0">
                <a:solidFill>
                  <a:srgbClr val="FF0000"/>
                </a:solidFill>
              </a:rPr>
              <a:t>　  </a:t>
            </a:r>
            <a:r>
              <a:rPr lang="ja-JP" altLang="ja-JP" b="1" i="1" u="sng" dirty="0" smtClean="0">
                <a:solidFill>
                  <a:srgbClr val="FF0000"/>
                </a:solidFill>
              </a:rPr>
              <a:t>② </a:t>
            </a:r>
            <a:r>
              <a:rPr lang="en-US" altLang="ja-JP" b="1" i="1" u="sng" dirty="0" smtClean="0">
                <a:solidFill>
                  <a:srgbClr val="FF0000"/>
                </a:solidFill>
              </a:rPr>
              <a:t> </a:t>
            </a:r>
            <a:r>
              <a:rPr lang="ja-JP" altLang="ja-JP" b="1" i="1" u="sng" dirty="0" smtClean="0">
                <a:solidFill>
                  <a:srgbClr val="FF0000"/>
                </a:solidFill>
              </a:rPr>
              <a:t>造船事</a:t>
            </a:r>
            <a:r>
              <a:rPr lang="ja-JP" altLang="ja-JP" b="1" i="1" u="sng" dirty="0">
                <a:solidFill>
                  <a:srgbClr val="FF0000"/>
                </a:solidFill>
              </a:rPr>
              <a:t>業者におけるこれまでにない付加価値創出</a:t>
            </a:r>
            <a:endParaRPr lang="ja-JP" altLang="ja-JP" i="1" dirty="0">
              <a:solidFill>
                <a:srgbClr val="FF0000"/>
              </a:solidFill>
            </a:endParaRPr>
          </a:p>
          <a:p>
            <a:pPr>
              <a:lnSpc>
                <a:spcPts val="2400"/>
              </a:lnSpc>
              <a:spcBef>
                <a:spcPts val="600"/>
              </a:spcBef>
            </a:pPr>
            <a:r>
              <a:rPr lang="ja-JP" altLang="en-US" i="1" dirty="0" smtClean="0">
                <a:solidFill>
                  <a:srgbClr val="FF0000"/>
                </a:solidFill>
              </a:rPr>
              <a:t>　の</a:t>
            </a:r>
            <a:r>
              <a:rPr lang="ja-JP" altLang="en-US" i="1" dirty="0">
                <a:solidFill>
                  <a:srgbClr val="FF0000"/>
                </a:solidFill>
              </a:rPr>
              <a:t>うち少なくとも何れか一つの観点から適切な目標設定を行うと共に、その目標に関する先進性や現状からの改善度合いについて記載してください。</a:t>
            </a:r>
            <a:endParaRPr lang="en-US" altLang="ja-JP" i="1" dirty="0" smtClean="0">
              <a:solidFill>
                <a:srgbClr val="FF0000"/>
              </a:solidFill>
            </a:endParaRPr>
          </a:p>
          <a:p>
            <a:pPr>
              <a:lnSpc>
                <a:spcPts val="2400"/>
              </a:lnSpc>
            </a:pPr>
            <a:r>
              <a:rPr lang="ja-JP" altLang="en-US" i="1" dirty="0">
                <a:solidFill>
                  <a:srgbClr val="FF0000"/>
                </a:solidFill>
              </a:rPr>
              <a:t>　</a:t>
            </a:r>
            <a:r>
              <a:rPr lang="ja-JP" altLang="ja-JP" i="1" dirty="0" smtClean="0">
                <a:solidFill>
                  <a:srgbClr val="FF0000"/>
                </a:solidFill>
              </a:rPr>
              <a:t>なお</a:t>
            </a:r>
            <a:r>
              <a:rPr lang="ja-JP" altLang="ja-JP" i="1" dirty="0">
                <a:solidFill>
                  <a:srgbClr val="FF0000"/>
                </a:solidFill>
              </a:rPr>
              <a:t>、目標設定に際して</a:t>
            </a:r>
            <a:r>
              <a:rPr lang="ja-JP" altLang="ja-JP" i="1" dirty="0" smtClean="0">
                <a:solidFill>
                  <a:srgbClr val="FF0000"/>
                </a:solidFill>
              </a:rPr>
              <a:t>は</a:t>
            </a:r>
            <a:r>
              <a:rPr lang="en-US" altLang="ja-JP" i="1" dirty="0" smtClean="0">
                <a:solidFill>
                  <a:srgbClr val="FF0000"/>
                </a:solidFill>
              </a:rPr>
              <a:t> </a:t>
            </a:r>
            <a:r>
              <a:rPr lang="ja-JP" altLang="ja-JP" i="1" dirty="0" smtClean="0">
                <a:solidFill>
                  <a:srgbClr val="FF0000"/>
                </a:solidFill>
              </a:rPr>
              <a:t>定量的</a:t>
            </a:r>
            <a:r>
              <a:rPr lang="ja-JP" altLang="ja-JP" i="1" dirty="0">
                <a:solidFill>
                  <a:srgbClr val="FF0000"/>
                </a:solidFill>
              </a:rPr>
              <a:t>な評価指標</a:t>
            </a:r>
            <a:r>
              <a:rPr lang="ja-JP" altLang="ja-JP" i="1" dirty="0" smtClean="0">
                <a:solidFill>
                  <a:srgbClr val="FF0000"/>
                </a:solidFill>
              </a:rPr>
              <a:t>を採用</a:t>
            </a:r>
            <a:r>
              <a:rPr lang="ja-JP" altLang="ja-JP" i="1" dirty="0">
                <a:solidFill>
                  <a:srgbClr val="FF0000"/>
                </a:solidFill>
              </a:rPr>
              <a:t>すると共</a:t>
            </a:r>
            <a:r>
              <a:rPr lang="ja-JP" altLang="ja-JP" i="1" dirty="0" smtClean="0">
                <a:solidFill>
                  <a:srgbClr val="FF0000"/>
                </a:solidFill>
              </a:rPr>
              <a:t>に</a:t>
            </a:r>
            <a:r>
              <a:rPr lang="ja-JP" altLang="en-US" i="1" dirty="0">
                <a:solidFill>
                  <a:srgbClr val="FF0000"/>
                </a:solidFill>
              </a:rPr>
              <a:t>、</a:t>
            </a:r>
            <a:r>
              <a:rPr lang="ja-JP" altLang="ja-JP" i="1" dirty="0" smtClean="0">
                <a:solidFill>
                  <a:srgbClr val="FF0000"/>
                </a:solidFill>
              </a:rPr>
              <a:t>その</a:t>
            </a:r>
            <a:r>
              <a:rPr lang="ja-JP" altLang="ja-JP" i="1" dirty="0">
                <a:solidFill>
                  <a:srgbClr val="FF0000"/>
                </a:solidFill>
              </a:rPr>
              <a:t>設定</a:t>
            </a:r>
            <a:r>
              <a:rPr lang="ja-JP" altLang="ja-JP" i="1" dirty="0" smtClean="0">
                <a:solidFill>
                  <a:srgbClr val="FF0000"/>
                </a:solidFill>
              </a:rPr>
              <a:t>根拠</a:t>
            </a:r>
            <a:endParaRPr lang="en-US" altLang="ja-JP" i="1" dirty="0" smtClean="0">
              <a:solidFill>
                <a:srgbClr val="FF0000"/>
              </a:solidFill>
            </a:endParaRPr>
          </a:p>
          <a:p>
            <a:pPr>
              <a:lnSpc>
                <a:spcPts val="2400"/>
              </a:lnSpc>
            </a:pPr>
            <a:r>
              <a:rPr lang="ja-JP" altLang="ja-JP" i="1" dirty="0" smtClean="0">
                <a:solidFill>
                  <a:srgbClr val="FF0000"/>
                </a:solidFill>
              </a:rPr>
              <a:t>について</a:t>
            </a:r>
            <a:r>
              <a:rPr lang="ja-JP" altLang="ja-JP" i="1" dirty="0">
                <a:solidFill>
                  <a:srgbClr val="FF0000"/>
                </a:solidFill>
              </a:rPr>
              <a:t>論理的に記述して下さい。</a:t>
            </a:r>
          </a:p>
          <a:p>
            <a:r>
              <a:rPr lang="ja-JP" altLang="en-US" i="1" dirty="0" smtClean="0">
                <a:solidFill>
                  <a:srgbClr val="FF0000"/>
                </a:solidFill>
              </a:rPr>
              <a:t>　</a:t>
            </a:r>
            <a:r>
              <a:rPr lang="ja-JP" altLang="ja-JP" sz="1600" i="1" dirty="0" smtClean="0">
                <a:solidFill>
                  <a:srgbClr val="FF0000"/>
                </a:solidFill>
              </a:rPr>
              <a:t>（定量的</a:t>
            </a:r>
            <a:r>
              <a:rPr lang="ja-JP" altLang="ja-JP" sz="1600" i="1" dirty="0">
                <a:solidFill>
                  <a:srgbClr val="FF0000"/>
                </a:solidFill>
              </a:rPr>
              <a:t>な目標を設定できない場合には</a:t>
            </a:r>
            <a:r>
              <a:rPr lang="ja-JP" altLang="ja-JP" sz="1600" i="1" dirty="0" smtClean="0">
                <a:solidFill>
                  <a:srgbClr val="FF0000"/>
                </a:solidFill>
              </a:rPr>
              <a:t>、</a:t>
            </a:r>
            <a:r>
              <a:rPr lang="ja-JP" altLang="en-US" sz="1600" i="1" dirty="0">
                <a:solidFill>
                  <a:srgbClr val="FF0000"/>
                </a:solidFill>
              </a:rPr>
              <a:t>その理由</a:t>
            </a:r>
            <a:r>
              <a:rPr lang="ja-JP" altLang="en-US" sz="1600" i="1" dirty="0" smtClean="0">
                <a:solidFill>
                  <a:srgbClr val="FF0000"/>
                </a:solidFill>
              </a:rPr>
              <a:t>を説明</a:t>
            </a:r>
            <a:r>
              <a:rPr lang="ja-JP" altLang="en-US" sz="1600" i="1" dirty="0">
                <a:solidFill>
                  <a:srgbClr val="FF0000"/>
                </a:solidFill>
              </a:rPr>
              <a:t>した上で、定性的であっても明確な目標を設定するとともに、その設定根拠につき論理的に記載してください</a:t>
            </a:r>
            <a:r>
              <a:rPr lang="ja-JP" altLang="ja-JP" sz="1600" i="1" dirty="0" smtClean="0">
                <a:solidFill>
                  <a:srgbClr val="FF0000"/>
                </a:solidFill>
              </a:rPr>
              <a:t>）</a:t>
            </a:r>
            <a:endParaRPr lang="en-US" altLang="ja-JP" sz="1600" i="1" dirty="0">
              <a:solidFill>
                <a:srgbClr val="FF0000"/>
              </a:solidFill>
            </a:endParaRPr>
          </a:p>
          <a:p>
            <a:endParaRPr lang="en-US" altLang="ja-JP" sz="1600" i="1" dirty="0">
              <a:solidFill>
                <a:srgbClr val="FF0000"/>
              </a:solidFill>
            </a:endParaRPr>
          </a:p>
          <a:p>
            <a:r>
              <a:rPr lang="ja-JP" altLang="en-US" i="1" dirty="0" smtClean="0">
                <a:solidFill>
                  <a:srgbClr val="FF0000"/>
                </a:solidFill>
              </a:rPr>
              <a:t>・　必要</a:t>
            </a:r>
            <a:r>
              <a:rPr lang="ja-JP" altLang="en-US" i="1" dirty="0">
                <a:solidFill>
                  <a:srgbClr val="FF0000"/>
                </a:solidFill>
              </a:rPr>
              <a:t>に</a:t>
            </a:r>
            <a:r>
              <a:rPr lang="ja-JP" altLang="en-US" i="1" dirty="0" smtClean="0">
                <a:solidFill>
                  <a:srgbClr val="FF0000"/>
                </a:solidFill>
              </a:rPr>
              <a:t>応じて</a:t>
            </a:r>
            <a:r>
              <a:rPr lang="ja-JP" altLang="en-US" i="1" u="sng" dirty="0" smtClean="0">
                <a:solidFill>
                  <a:srgbClr val="FF0000"/>
                </a:solidFill>
              </a:rPr>
              <a:t>計算式、表、グラフ等を活用して、分かりやすく記載</a:t>
            </a:r>
            <a:r>
              <a:rPr lang="ja-JP" altLang="en-US" i="1" dirty="0" smtClean="0">
                <a:solidFill>
                  <a:srgbClr val="FF0000"/>
                </a:solidFill>
              </a:rPr>
              <a:t>して</a:t>
            </a:r>
            <a:r>
              <a:rPr lang="ja-JP" altLang="en-US" i="1" dirty="0">
                <a:solidFill>
                  <a:srgbClr val="FF0000"/>
                </a:solidFill>
              </a:rPr>
              <a:t>ください</a:t>
            </a:r>
            <a:r>
              <a:rPr lang="ja-JP" altLang="en-US" i="1" dirty="0" smtClean="0">
                <a:solidFill>
                  <a:srgbClr val="FF0000"/>
                </a:solidFill>
              </a:rPr>
              <a:t>。</a:t>
            </a:r>
            <a:endParaRPr lang="en-US" altLang="ja-JP" i="1" dirty="0" smtClean="0">
              <a:solidFill>
                <a:srgbClr val="FF0000"/>
              </a:solidFill>
            </a:endParaRPr>
          </a:p>
          <a:p>
            <a:endParaRPr lang="en-US" altLang="ja-JP" i="1" dirty="0" smtClean="0">
              <a:solidFill>
                <a:srgbClr val="FF0000"/>
              </a:solidFill>
            </a:endParaRPr>
          </a:p>
          <a:p>
            <a:r>
              <a:rPr lang="en-US" altLang="ja-JP" i="1" dirty="0" smtClean="0">
                <a:solidFill>
                  <a:srgbClr val="FF0000"/>
                </a:solidFill>
              </a:rPr>
              <a:t>【</a:t>
            </a:r>
            <a:r>
              <a:rPr lang="ja-JP" altLang="en-US" i="1" dirty="0">
                <a:solidFill>
                  <a:srgbClr val="FF0000"/>
                </a:solidFill>
              </a:rPr>
              <a:t>提案書との対応：</a:t>
            </a:r>
            <a:r>
              <a:rPr lang="en-US" altLang="ja-JP" i="1" dirty="0">
                <a:solidFill>
                  <a:srgbClr val="FF0000"/>
                </a:solidFill>
              </a:rPr>
              <a:t>1.2</a:t>
            </a:r>
            <a:r>
              <a:rPr lang="ja-JP" altLang="en-US" i="1" dirty="0">
                <a:solidFill>
                  <a:srgbClr val="FF0000"/>
                </a:solidFill>
              </a:rPr>
              <a:t>　事業目標及び設定根拠</a:t>
            </a:r>
            <a:r>
              <a:rPr lang="en-US" altLang="ja-JP" i="1" dirty="0" smtClean="0">
                <a:solidFill>
                  <a:srgbClr val="FF0000"/>
                </a:solidFill>
              </a:rPr>
              <a:t>】</a:t>
            </a:r>
            <a:endParaRPr lang="ja-JP" altLang="en-US" i="1" dirty="0">
              <a:solidFill>
                <a:srgbClr val="FF0000"/>
              </a:solidFill>
            </a:endParaRPr>
          </a:p>
          <a:p>
            <a:endParaRPr lang="ja-JP" altLang="ja-JP" sz="1600" i="1" dirty="0">
              <a:solidFill>
                <a:srgbClr val="FF0000"/>
              </a:solidFill>
            </a:endParaRPr>
          </a:p>
        </p:txBody>
      </p:sp>
      <p:sp>
        <p:nvSpPr>
          <p:cNvPr id="7" name="四角形吹き出し 6"/>
          <p:cNvSpPr/>
          <p:nvPr/>
        </p:nvSpPr>
        <p:spPr>
          <a:xfrm>
            <a:off x="611560" y="1196752"/>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8" name="四角形吹き出し 7"/>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7505" y="1125538"/>
            <a:ext cx="8928992" cy="5687838"/>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chemeClr val="tx1"/>
              </a:solidFill>
            </a:endParaRPr>
          </a:p>
          <a:p>
            <a:pPr algn="ctr" eaLnBrk="1" fontAlgn="auto" hangingPunct="1">
              <a:spcBef>
                <a:spcPts val="0"/>
              </a:spcBef>
              <a:spcAft>
                <a:spcPts val="0"/>
              </a:spcAft>
              <a:defRPr/>
            </a:pPr>
            <a:endParaRPr lang="en-US" altLang="ja-JP" sz="2000" i="1" dirty="0">
              <a:solidFill>
                <a:srgbClr val="FF0000"/>
              </a:solidFill>
            </a:endParaRPr>
          </a:p>
          <a:p>
            <a:pPr eaLnBrk="1" fontAlgn="auto" hangingPunct="1">
              <a:spcBef>
                <a:spcPts val="0"/>
              </a:spcBef>
              <a:spcAft>
                <a:spcPts val="0"/>
              </a:spcAft>
              <a:defRPr/>
            </a:pPr>
            <a:r>
              <a:rPr lang="ja-JP" altLang="en-US" sz="2000" i="1" dirty="0" smtClean="0">
                <a:solidFill>
                  <a:srgbClr val="FF0000"/>
                </a:solidFill>
              </a:rPr>
              <a:t>　・　募集要領及び提案様式中の記載事項を熟読のうえ、提案書</a:t>
            </a:r>
            <a:r>
              <a:rPr lang="en-US" altLang="ja-JP" sz="2000" i="1" dirty="0" smtClean="0">
                <a:solidFill>
                  <a:srgbClr val="FF0000"/>
                </a:solidFill>
              </a:rPr>
              <a:t>1.3</a:t>
            </a:r>
            <a:r>
              <a:rPr lang="ja-JP" altLang="en-US" sz="2000" i="1" dirty="0" smtClean="0">
                <a:solidFill>
                  <a:srgbClr val="FF0000"/>
                </a:solidFill>
              </a:rPr>
              <a:t>中に記載</a:t>
            </a:r>
            <a:r>
              <a:rPr lang="ja-JP" altLang="en-US" sz="2000" i="1" dirty="0">
                <a:solidFill>
                  <a:srgbClr val="FF0000"/>
                </a:solidFill>
              </a:rPr>
              <a:t>した</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下記２項目についてご説明</a:t>
            </a:r>
            <a:r>
              <a:rPr lang="ja-JP" altLang="en-US" sz="2000" i="1" dirty="0">
                <a:solidFill>
                  <a:srgbClr val="FF0000"/>
                </a:solidFill>
              </a:rPr>
              <a:t>ください</a:t>
            </a:r>
            <a:r>
              <a:rPr lang="ja-JP" altLang="en-US" sz="2000" i="1" dirty="0" smtClean="0">
                <a:solidFill>
                  <a:srgbClr val="FF0000"/>
                </a:solidFill>
              </a:rPr>
              <a:t>。</a:t>
            </a:r>
            <a:endParaRPr lang="en-US" altLang="ja-JP" sz="2000" i="1" dirty="0">
              <a:solidFill>
                <a:srgbClr val="FF0000"/>
              </a:solidFill>
            </a:endParaRPr>
          </a:p>
          <a:p>
            <a:pPr eaLnBrk="1" fontAlgn="auto" hangingPunct="1">
              <a:spcBef>
                <a:spcPts val="600"/>
              </a:spcBef>
              <a:spcAft>
                <a:spcPts val="0"/>
              </a:spcAft>
              <a:defRPr/>
            </a:pPr>
            <a:r>
              <a:rPr lang="ja-JP" altLang="en-US" sz="2000" i="1" dirty="0">
                <a:solidFill>
                  <a:srgbClr val="FF0000"/>
                </a:solidFill>
              </a:rPr>
              <a:t>　　</a:t>
            </a:r>
            <a:r>
              <a:rPr lang="ja-JP" altLang="en-US" i="1" u="sng" dirty="0">
                <a:solidFill>
                  <a:srgbClr val="FF0000"/>
                </a:solidFill>
              </a:rPr>
              <a:t>①　</a:t>
            </a:r>
            <a:r>
              <a:rPr lang="ja-JP" altLang="en-US" i="1" u="sng" dirty="0" smtClean="0">
                <a:solidFill>
                  <a:srgbClr val="FF0000"/>
                </a:solidFill>
              </a:rPr>
              <a:t>事業内容及び事業成果の革新性等</a:t>
            </a:r>
            <a:endParaRPr lang="en-US" altLang="ja-JP" i="1" u="sng"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a:t>
            </a:r>
            <a:r>
              <a:rPr lang="en-US" altLang="ja-JP" sz="1400" i="1" dirty="0" smtClean="0">
                <a:solidFill>
                  <a:srgbClr val="FF0000"/>
                </a:solidFill>
              </a:rPr>
              <a:t>※</a:t>
            </a:r>
            <a:r>
              <a:rPr lang="ja-JP" altLang="en-US" sz="1400" i="1" dirty="0" smtClean="0">
                <a:solidFill>
                  <a:srgbClr val="FF0000"/>
                </a:solidFill>
              </a:rPr>
              <a:t>令和４年度に採択された事業者のうち、関連のある事業を継続して提案しようとする場合においては、</a:t>
            </a:r>
            <a:endParaRPr lang="en-US" altLang="ja-JP" sz="1400" i="1" dirty="0">
              <a:solidFill>
                <a:srgbClr val="FF0000"/>
              </a:solidFill>
            </a:endParaRPr>
          </a:p>
          <a:p>
            <a:pPr eaLnBrk="1" fontAlgn="auto" hangingPunct="1">
              <a:spcBef>
                <a:spcPts val="0"/>
              </a:spcBef>
              <a:spcAft>
                <a:spcPts val="0"/>
              </a:spcAft>
              <a:defRPr/>
            </a:pPr>
            <a:r>
              <a:rPr lang="ja-JP" altLang="en-US" i="1" dirty="0" smtClean="0">
                <a:solidFill>
                  <a:srgbClr val="FF0000"/>
                </a:solidFill>
              </a:rPr>
              <a:t>　　　　　</a:t>
            </a:r>
            <a:r>
              <a:rPr lang="ja-JP" altLang="en-US" sz="1400" i="1" dirty="0" smtClean="0">
                <a:solidFill>
                  <a:srgbClr val="FF0000"/>
                </a:solidFill>
              </a:rPr>
              <a:t>令和４年度事業成果と本年度事業内容との関係性についても記載してください。</a:t>
            </a:r>
            <a:endParaRPr lang="en-US" altLang="ja-JP" sz="1400" i="1" dirty="0" smtClean="0">
              <a:solidFill>
                <a:srgbClr val="FF0000"/>
              </a:solidFill>
            </a:endParaRPr>
          </a:p>
          <a:p>
            <a:pPr eaLnBrk="1" fontAlgn="auto" hangingPunct="1">
              <a:spcBef>
                <a:spcPts val="0"/>
              </a:spcBef>
              <a:spcAft>
                <a:spcPts val="0"/>
              </a:spcAft>
              <a:defRPr/>
            </a:pPr>
            <a:r>
              <a:rPr lang="ja-JP" altLang="en-US" i="1" dirty="0" smtClean="0">
                <a:solidFill>
                  <a:srgbClr val="FF0000"/>
                </a:solidFill>
              </a:rPr>
              <a:t>　　　　✓</a:t>
            </a:r>
            <a:r>
              <a:rPr lang="ja-JP" altLang="en-US" sz="1400" i="1" dirty="0">
                <a:solidFill>
                  <a:srgbClr val="FF0000"/>
                </a:solidFill>
              </a:rPr>
              <a:t>技術開発</a:t>
            </a:r>
            <a:r>
              <a:rPr lang="en-US" altLang="ja-JP" sz="1400" i="1" dirty="0">
                <a:solidFill>
                  <a:srgbClr val="FF0000"/>
                </a:solidFill>
              </a:rPr>
              <a:t>/</a:t>
            </a:r>
            <a:r>
              <a:rPr lang="ja-JP" altLang="en-US" sz="1400" i="1" dirty="0">
                <a:solidFill>
                  <a:srgbClr val="FF0000"/>
                </a:solidFill>
              </a:rPr>
              <a:t>実証事業内容の革新性や事業成果が現場実装化された場合の改善</a:t>
            </a:r>
            <a:r>
              <a:rPr lang="ja-JP" altLang="en-US" sz="1400" i="1" dirty="0" smtClean="0">
                <a:solidFill>
                  <a:srgbClr val="FF0000"/>
                </a:solidFill>
              </a:rPr>
              <a:t>効果に関する説明</a:t>
            </a:r>
            <a:endParaRPr lang="en-US" altLang="ja-JP" sz="1400" i="1"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a:t>
            </a:r>
            <a:r>
              <a:rPr lang="ja-JP" altLang="en-US" i="1" dirty="0">
                <a:solidFill>
                  <a:srgbClr val="FF0000"/>
                </a:solidFill>
              </a:rPr>
              <a:t>　</a:t>
            </a:r>
            <a:r>
              <a:rPr lang="ja-JP" altLang="en-US" i="1" dirty="0" smtClean="0">
                <a:solidFill>
                  <a:srgbClr val="FF0000"/>
                </a:solidFill>
              </a:rPr>
              <a:t>✓</a:t>
            </a:r>
            <a:r>
              <a:rPr lang="ja-JP" altLang="en-US" sz="1400" i="1" dirty="0" smtClean="0">
                <a:solidFill>
                  <a:srgbClr val="FF0000"/>
                </a:solidFill>
              </a:rPr>
              <a:t>提案者</a:t>
            </a:r>
            <a:r>
              <a:rPr lang="ja-JP" altLang="en-US" sz="1400" i="1" dirty="0">
                <a:solidFill>
                  <a:srgbClr val="FF0000"/>
                </a:solidFill>
              </a:rPr>
              <a:t>が目指す「ビジョン」及びその実現のための「戦略」 </a:t>
            </a:r>
            <a:r>
              <a:rPr lang="ja-JP" altLang="en-US" sz="1400" i="1" dirty="0" smtClean="0">
                <a:solidFill>
                  <a:srgbClr val="FF0000"/>
                </a:solidFill>
              </a:rPr>
              <a:t>に</a:t>
            </a:r>
            <a:r>
              <a:rPr lang="ja-JP" altLang="en-US" sz="1400" i="1" dirty="0">
                <a:solidFill>
                  <a:srgbClr val="FF0000"/>
                </a:solidFill>
              </a:rPr>
              <a:t>関して</a:t>
            </a:r>
            <a:r>
              <a:rPr lang="ja-JP" altLang="en-US" sz="1400" i="1" dirty="0" smtClean="0">
                <a:solidFill>
                  <a:srgbClr val="FF0000"/>
                </a:solidFill>
              </a:rPr>
              <a:t>、</a:t>
            </a:r>
            <a:r>
              <a:rPr lang="ja-JP" altLang="en-US" sz="1400" i="1" dirty="0">
                <a:solidFill>
                  <a:srgbClr val="FF0000"/>
                </a:solidFill>
              </a:rPr>
              <a:t>今般の</a:t>
            </a:r>
            <a:r>
              <a:rPr lang="ja-JP" altLang="en-US" sz="1400" i="1" dirty="0" smtClean="0">
                <a:solidFill>
                  <a:srgbClr val="FF0000"/>
                </a:solidFill>
              </a:rPr>
              <a:t>事業提案</a:t>
            </a:r>
            <a:r>
              <a:rPr lang="ja-JP" altLang="en-US" sz="1400" i="1" dirty="0">
                <a:solidFill>
                  <a:srgbClr val="FF0000"/>
                </a:solidFill>
              </a:rPr>
              <a:t>内容</a:t>
            </a:r>
            <a:r>
              <a:rPr lang="ja-JP" altLang="en-US" sz="1400" i="1" dirty="0" smtClean="0">
                <a:solidFill>
                  <a:srgbClr val="FF0000"/>
                </a:solidFill>
              </a:rPr>
              <a:t>の</a:t>
            </a:r>
            <a:endParaRPr lang="en-US" altLang="ja-JP" sz="1400" i="1" dirty="0" smtClean="0">
              <a:solidFill>
                <a:srgbClr val="FF0000"/>
              </a:solidFill>
            </a:endParaRPr>
          </a:p>
          <a:p>
            <a:pPr eaLnBrk="1" fontAlgn="auto" hangingPunct="1">
              <a:spcBef>
                <a:spcPts val="0"/>
              </a:spcBef>
              <a:spcAft>
                <a:spcPts val="0"/>
              </a:spcAft>
              <a:defRPr/>
            </a:pPr>
            <a:r>
              <a:rPr lang="en-US" altLang="ja-JP" sz="1400" i="1" dirty="0">
                <a:solidFill>
                  <a:srgbClr val="FF0000"/>
                </a:solidFill>
              </a:rPr>
              <a:t> </a:t>
            </a:r>
            <a:r>
              <a:rPr lang="en-US" altLang="ja-JP" sz="1400" i="1" dirty="0" smtClean="0">
                <a:solidFill>
                  <a:srgbClr val="FF0000"/>
                </a:solidFill>
              </a:rPr>
              <a:t>                  </a:t>
            </a:r>
            <a:r>
              <a:rPr lang="ja-JP" altLang="en-US" sz="1400" i="1" dirty="0" smtClean="0">
                <a:solidFill>
                  <a:srgbClr val="FF0000"/>
                </a:solidFill>
              </a:rPr>
              <a:t>　関係性</a:t>
            </a:r>
            <a:r>
              <a:rPr lang="ja-JP" altLang="en-US" sz="1400" i="1" dirty="0">
                <a:solidFill>
                  <a:srgbClr val="FF0000"/>
                </a:solidFill>
              </a:rPr>
              <a:t>、</a:t>
            </a:r>
            <a:r>
              <a:rPr lang="ja-JP" altLang="en-US" sz="1400" i="1" dirty="0" smtClean="0">
                <a:solidFill>
                  <a:srgbClr val="FF0000"/>
                </a:solidFill>
              </a:rPr>
              <a:t>位置づけ、他</a:t>
            </a:r>
            <a:r>
              <a:rPr lang="ja-JP" altLang="en-US" sz="1400" i="1" dirty="0">
                <a:solidFill>
                  <a:srgbClr val="FF0000"/>
                </a:solidFill>
              </a:rPr>
              <a:t>ＤＸ事業との</a:t>
            </a:r>
            <a:r>
              <a:rPr lang="ja-JP" altLang="en-US" sz="1400" i="1" dirty="0" smtClean="0">
                <a:solidFill>
                  <a:srgbClr val="FF0000"/>
                </a:solidFill>
              </a:rPr>
              <a:t>関係性についての説明</a:t>
            </a:r>
            <a:endParaRPr lang="en-US" altLang="ja-JP" i="1" dirty="0">
              <a:solidFill>
                <a:srgbClr val="FF0000"/>
              </a:solidFill>
            </a:endParaRPr>
          </a:p>
          <a:p>
            <a:pPr eaLnBrk="1" fontAlgn="auto" hangingPunct="1">
              <a:spcBef>
                <a:spcPts val="600"/>
              </a:spcBef>
              <a:spcAft>
                <a:spcPts val="0"/>
              </a:spcAft>
              <a:defRPr/>
            </a:pPr>
            <a:r>
              <a:rPr lang="ja-JP" altLang="en-US" sz="2000" i="1" dirty="0" smtClean="0">
                <a:solidFill>
                  <a:srgbClr val="FF0000"/>
                </a:solidFill>
              </a:rPr>
              <a:t>　</a:t>
            </a:r>
            <a:r>
              <a:rPr lang="ja-JP" altLang="en-US" i="1" dirty="0" smtClean="0">
                <a:solidFill>
                  <a:srgbClr val="FF0000"/>
                </a:solidFill>
              </a:rPr>
              <a:t>　</a:t>
            </a:r>
            <a:r>
              <a:rPr lang="ja-JP" altLang="en-US" i="1" u="sng" dirty="0" smtClean="0">
                <a:solidFill>
                  <a:srgbClr val="FF0000"/>
                </a:solidFill>
              </a:rPr>
              <a:t>②</a:t>
            </a:r>
            <a:r>
              <a:rPr lang="ja-JP" altLang="en-US" i="1" u="sng" dirty="0">
                <a:solidFill>
                  <a:srgbClr val="FF0000"/>
                </a:solidFill>
              </a:rPr>
              <a:t>　</a:t>
            </a:r>
            <a:r>
              <a:rPr lang="ja-JP" altLang="en-US" i="1" u="sng" dirty="0" smtClean="0">
                <a:solidFill>
                  <a:srgbClr val="FF0000"/>
                </a:solidFill>
              </a:rPr>
              <a:t>具体的な技術開発</a:t>
            </a:r>
            <a:r>
              <a:rPr lang="en-US" altLang="ja-JP" i="1" u="sng" dirty="0" smtClean="0">
                <a:solidFill>
                  <a:srgbClr val="FF0000"/>
                </a:solidFill>
              </a:rPr>
              <a:t>/</a:t>
            </a:r>
            <a:r>
              <a:rPr lang="ja-JP" altLang="en-US" i="1" u="sng" dirty="0" smtClean="0">
                <a:solidFill>
                  <a:srgbClr val="FF0000"/>
                </a:solidFill>
              </a:rPr>
              <a:t>実証事業内容</a:t>
            </a:r>
            <a:r>
              <a:rPr lang="ja-JP" altLang="ja-JP" sz="1600" i="1" dirty="0" smtClean="0"/>
              <a:t>、</a:t>
            </a:r>
            <a:endParaRPr lang="en-US" altLang="ja-JP" sz="1600" i="1" dirty="0" smtClean="0"/>
          </a:p>
          <a:p>
            <a:pPr eaLnBrk="1" fontAlgn="auto" hangingPunct="1">
              <a:spcBef>
                <a:spcPts val="600"/>
              </a:spcBef>
              <a:spcAft>
                <a:spcPts val="0"/>
              </a:spcAft>
              <a:defRPr/>
            </a:pPr>
            <a:r>
              <a:rPr lang="ja-JP" altLang="en-US" sz="1400" i="1" dirty="0">
                <a:solidFill>
                  <a:srgbClr val="FF0000"/>
                </a:solidFill>
              </a:rPr>
              <a:t>　</a:t>
            </a:r>
            <a:r>
              <a:rPr lang="ja-JP" altLang="en-US" sz="1400" i="1" dirty="0" smtClean="0">
                <a:solidFill>
                  <a:srgbClr val="FF0000"/>
                </a:solidFill>
              </a:rPr>
              <a:t>　　</a:t>
            </a:r>
            <a:r>
              <a:rPr lang="en-US" altLang="ja-JP" sz="1400" i="1" dirty="0" smtClean="0">
                <a:solidFill>
                  <a:srgbClr val="FF0000"/>
                </a:solidFill>
              </a:rPr>
              <a:t>※ </a:t>
            </a:r>
            <a:r>
              <a:rPr lang="ja-JP" altLang="en-US" sz="1400" i="1" dirty="0" smtClean="0">
                <a:solidFill>
                  <a:srgbClr val="FF0000"/>
                </a:solidFill>
              </a:rPr>
              <a:t>事業</a:t>
            </a:r>
            <a:r>
              <a:rPr lang="ja-JP" altLang="ja-JP" sz="1400" i="1" dirty="0">
                <a:solidFill>
                  <a:srgbClr val="FF0000"/>
                </a:solidFill>
              </a:rPr>
              <a:t>目標を達成するために</a:t>
            </a:r>
            <a:r>
              <a:rPr lang="ja-JP" altLang="ja-JP" sz="1400" i="1" dirty="0" smtClean="0">
                <a:solidFill>
                  <a:srgbClr val="FF0000"/>
                </a:solidFill>
              </a:rPr>
              <a:t>、技術</a:t>
            </a:r>
            <a:r>
              <a:rPr lang="ja-JP" altLang="ja-JP" sz="1400" i="1" dirty="0">
                <a:solidFill>
                  <a:srgbClr val="FF0000"/>
                </a:solidFill>
              </a:rPr>
              <a:t>開発</a:t>
            </a:r>
            <a:r>
              <a:rPr lang="en-US" altLang="ja-JP" sz="1400" i="1" dirty="0">
                <a:solidFill>
                  <a:srgbClr val="FF0000"/>
                </a:solidFill>
              </a:rPr>
              <a:t>/</a:t>
            </a:r>
            <a:r>
              <a:rPr lang="ja-JP" altLang="ja-JP" sz="1400" i="1" dirty="0">
                <a:solidFill>
                  <a:srgbClr val="FF0000"/>
                </a:solidFill>
              </a:rPr>
              <a:t>実証事業の内容がどのように作用し、事業</a:t>
            </a:r>
            <a:r>
              <a:rPr lang="ja-JP" altLang="ja-JP" sz="1400" i="1" dirty="0" smtClean="0">
                <a:solidFill>
                  <a:srgbClr val="FF0000"/>
                </a:solidFill>
              </a:rPr>
              <a:t>成果全体</a:t>
            </a:r>
            <a:r>
              <a:rPr lang="ja-JP" altLang="ja-JP" sz="1400" i="1" dirty="0">
                <a:solidFill>
                  <a:srgbClr val="FF0000"/>
                </a:solidFill>
              </a:rPr>
              <a:t>と</a:t>
            </a:r>
            <a:r>
              <a:rPr lang="ja-JP" altLang="ja-JP" sz="1400" i="1" dirty="0" smtClean="0">
                <a:solidFill>
                  <a:srgbClr val="FF0000"/>
                </a:solidFill>
              </a:rPr>
              <a:t>して</a:t>
            </a:r>
            <a:r>
              <a:rPr lang="ja-JP" altLang="en-US" sz="1400" i="1" dirty="0" smtClean="0">
                <a:solidFill>
                  <a:srgbClr val="FF0000"/>
                </a:solidFill>
              </a:rPr>
              <a:t>　　　</a:t>
            </a:r>
            <a:endParaRPr lang="en-US" altLang="ja-JP" sz="1400" i="1" dirty="0" smtClean="0">
              <a:solidFill>
                <a:srgbClr val="FF0000"/>
              </a:solidFill>
            </a:endParaRPr>
          </a:p>
          <a:p>
            <a:pPr eaLnBrk="1" fontAlgn="auto" hangingPunct="1">
              <a:spcBef>
                <a:spcPts val="0"/>
              </a:spcBef>
              <a:spcAft>
                <a:spcPts val="0"/>
              </a:spcAft>
              <a:defRPr/>
            </a:pPr>
            <a:r>
              <a:rPr lang="ja-JP" altLang="en-US" sz="1400" i="1" dirty="0">
                <a:solidFill>
                  <a:srgbClr val="FF0000"/>
                </a:solidFill>
              </a:rPr>
              <a:t>　</a:t>
            </a:r>
            <a:r>
              <a:rPr lang="ja-JP" altLang="en-US" sz="1400" i="1" dirty="0" smtClean="0">
                <a:solidFill>
                  <a:srgbClr val="FF0000"/>
                </a:solidFill>
              </a:rPr>
              <a:t>　　　最終的に</a:t>
            </a:r>
            <a:r>
              <a:rPr lang="ja-JP" altLang="ja-JP" sz="1400" i="1" dirty="0" smtClean="0">
                <a:solidFill>
                  <a:srgbClr val="FF0000"/>
                </a:solidFill>
              </a:rPr>
              <a:t>どの</a:t>
            </a:r>
            <a:r>
              <a:rPr lang="ja-JP" altLang="ja-JP" sz="1400" i="1" dirty="0">
                <a:solidFill>
                  <a:srgbClr val="FF0000"/>
                </a:solidFill>
              </a:rPr>
              <a:t>よう</a:t>
            </a:r>
            <a:r>
              <a:rPr lang="ja-JP" altLang="ja-JP" sz="1400" i="1" dirty="0" smtClean="0">
                <a:solidFill>
                  <a:srgbClr val="FF0000"/>
                </a:solidFill>
              </a:rPr>
              <a:t>に</a:t>
            </a:r>
            <a:r>
              <a:rPr lang="ja-JP" altLang="en-US" sz="1400" i="1" dirty="0" smtClean="0">
                <a:solidFill>
                  <a:srgbClr val="FF0000"/>
                </a:solidFill>
              </a:rPr>
              <a:t>して</a:t>
            </a:r>
            <a:r>
              <a:rPr lang="ja-JP" altLang="ja-JP" sz="1400" i="1" dirty="0" smtClean="0">
                <a:solidFill>
                  <a:srgbClr val="FF0000"/>
                </a:solidFill>
              </a:rPr>
              <a:t>目標</a:t>
            </a:r>
            <a:r>
              <a:rPr lang="ja-JP" altLang="ja-JP" sz="1400" i="1" dirty="0">
                <a:solidFill>
                  <a:srgbClr val="FF0000"/>
                </a:solidFill>
              </a:rPr>
              <a:t>の達成につながるのかといった点が分かるような説明を心がけてください。</a:t>
            </a:r>
            <a:r>
              <a:rPr lang="ja-JP" altLang="ja-JP" sz="1400" i="1" dirty="0"/>
              <a:t>含む</a:t>
            </a:r>
            <a:endParaRPr lang="en-US" altLang="ja-JP" i="1" dirty="0" smtClean="0"/>
          </a:p>
          <a:p>
            <a:pPr eaLnBrk="1" fontAlgn="auto" hangingPunct="1">
              <a:spcBef>
                <a:spcPts val="600"/>
              </a:spcBef>
              <a:spcAft>
                <a:spcPts val="0"/>
              </a:spcAft>
              <a:defRPr/>
            </a:pPr>
            <a:r>
              <a:rPr lang="ja-JP" altLang="en-US" i="1" dirty="0"/>
              <a:t>　</a:t>
            </a:r>
            <a:r>
              <a:rPr lang="ja-JP" altLang="en-US" sz="2000" i="1" dirty="0" smtClean="0">
                <a:solidFill>
                  <a:srgbClr val="FF0000"/>
                </a:solidFill>
              </a:rPr>
              <a:t>・　</a:t>
            </a:r>
            <a:r>
              <a:rPr lang="ja-JP" altLang="ja-JP" sz="2000" i="1" dirty="0" smtClean="0">
                <a:solidFill>
                  <a:srgbClr val="FF0000"/>
                </a:solidFill>
              </a:rPr>
              <a:t>必要</a:t>
            </a:r>
            <a:r>
              <a:rPr lang="ja-JP" altLang="ja-JP" sz="2000" i="1" dirty="0">
                <a:solidFill>
                  <a:srgbClr val="FF0000"/>
                </a:solidFill>
              </a:rPr>
              <a:t>に応じて、画像（イラスト含む）や線表、フローチャート等を活用</a:t>
            </a:r>
            <a:r>
              <a:rPr lang="ja-JP" altLang="ja-JP" sz="2000" i="1" dirty="0" smtClean="0">
                <a:solidFill>
                  <a:srgbClr val="FF0000"/>
                </a:solidFill>
              </a:rPr>
              <a:t>して</a:t>
            </a:r>
            <a:r>
              <a:rPr lang="ja-JP" altLang="en-US" sz="2000" i="1" dirty="0" smtClean="0">
                <a:solidFill>
                  <a:srgbClr val="FF0000"/>
                </a:solidFill>
              </a:rPr>
              <a:t>　　</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a:t>
            </a:r>
            <a:r>
              <a:rPr lang="ja-JP" altLang="ja-JP" sz="2000" i="1" dirty="0" smtClean="0">
                <a:solidFill>
                  <a:srgbClr val="FF0000"/>
                </a:solidFill>
              </a:rPr>
              <a:t>全体像</a:t>
            </a:r>
            <a:r>
              <a:rPr lang="ja-JP" altLang="ja-JP" sz="2000" i="1" dirty="0">
                <a:solidFill>
                  <a:srgbClr val="FF0000"/>
                </a:solidFill>
              </a:rPr>
              <a:t>や個々の取組等が分かりやすくなるよう記載をしてください</a:t>
            </a:r>
            <a:r>
              <a:rPr lang="ja-JP" altLang="ja-JP" sz="2000" i="1" dirty="0" smtClean="0">
                <a:solidFill>
                  <a:srgbClr val="FF0000"/>
                </a:solidFill>
              </a:rPr>
              <a:t>。</a:t>
            </a:r>
            <a:endParaRPr lang="en-US" altLang="ja-JP" sz="2000" i="1" dirty="0" smtClean="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600"/>
              </a:spcBef>
              <a:spcAft>
                <a:spcPts val="0"/>
              </a:spcAft>
              <a:defRPr/>
            </a:pPr>
            <a:r>
              <a:rPr lang="en-US" altLang="ja-JP" sz="2000" i="1" dirty="0" smtClean="0">
                <a:solidFill>
                  <a:srgbClr val="FF0000"/>
                </a:solidFill>
              </a:rPr>
              <a:t>【</a:t>
            </a:r>
            <a:r>
              <a:rPr lang="ja-JP" altLang="en-US" sz="2000" i="1" dirty="0">
                <a:solidFill>
                  <a:srgbClr val="FF0000"/>
                </a:solidFill>
              </a:rPr>
              <a:t>提案書との対応：</a:t>
            </a:r>
            <a:r>
              <a:rPr lang="en-US" altLang="ja-JP" sz="2000" i="1" dirty="0">
                <a:solidFill>
                  <a:srgbClr val="FF0000"/>
                </a:solidFill>
              </a:rPr>
              <a:t>1.3</a:t>
            </a:r>
            <a:r>
              <a:rPr lang="ja-JP" altLang="en-US" sz="2000" i="1" dirty="0">
                <a:solidFill>
                  <a:srgbClr val="FF0000"/>
                </a:solidFill>
              </a:rPr>
              <a:t>　技術開発</a:t>
            </a:r>
            <a:r>
              <a:rPr lang="en-US" altLang="ja-JP" sz="2000" i="1" dirty="0">
                <a:solidFill>
                  <a:srgbClr val="FF0000"/>
                </a:solidFill>
              </a:rPr>
              <a:t>/</a:t>
            </a:r>
            <a:r>
              <a:rPr lang="ja-JP" altLang="en-US" sz="2000" i="1" dirty="0">
                <a:solidFill>
                  <a:srgbClr val="FF0000"/>
                </a:solidFill>
              </a:rPr>
              <a:t>実証事業内容</a:t>
            </a:r>
            <a:r>
              <a:rPr lang="en-US" altLang="ja-JP" sz="2000" i="1" dirty="0" smtClean="0">
                <a:solidFill>
                  <a:srgbClr val="FF0000"/>
                </a:solidFill>
              </a:rPr>
              <a:t>】</a:t>
            </a:r>
          </a:p>
          <a:p>
            <a:pPr eaLnBrk="1" fontAlgn="auto" hangingPunct="1">
              <a:spcBef>
                <a:spcPts val="600"/>
              </a:spcBef>
              <a:spcAft>
                <a:spcPts val="0"/>
              </a:spcAft>
              <a:defRPr/>
            </a:pPr>
            <a:endParaRPr lang="en-US" altLang="ja-JP" sz="2000" i="1" dirty="0">
              <a:solidFill>
                <a:srgbClr val="FF0000"/>
              </a:solidFill>
            </a:endParaRPr>
          </a:p>
          <a:p>
            <a:pPr algn="ctr" eaLnBrk="1" fontAlgn="auto" hangingPunct="1">
              <a:spcBef>
                <a:spcPts val="0"/>
              </a:spcBef>
              <a:spcAft>
                <a:spcPts val="0"/>
              </a:spcAft>
              <a:defRPr/>
            </a:pPr>
            <a:endParaRPr lang="en-US" altLang="ja-JP" sz="2000" dirty="0">
              <a:solidFill>
                <a:schemeClr val="tx1"/>
              </a:solidFill>
            </a:endParaRPr>
          </a:p>
        </p:txBody>
      </p:sp>
      <p:sp>
        <p:nvSpPr>
          <p:cNvPr id="5" name="正方形/長方形 4"/>
          <p:cNvSpPr/>
          <p:nvPr/>
        </p:nvSpPr>
        <p:spPr>
          <a:xfrm>
            <a:off x="0" y="546100"/>
            <a:ext cx="4032250" cy="43497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技術</a:t>
            </a:r>
            <a:r>
              <a:rPr lang="ja-JP" altLang="en-US" sz="2000" b="1" dirty="0" smtClean="0"/>
              <a:t>開発</a:t>
            </a:r>
            <a:r>
              <a:rPr lang="en-US" altLang="ja-JP" sz="2000" b="1" dirty="0" smtClean="0"/>
              <a:t>/</a:t>
            </a:r>
            <a:r>
              <a:rPr lang="ja-JP" altLang="en-US" sz="2000" b="1" dirty="0" smtClean="0"/>
              <a:t>実証事業内容</a:t>
            </a:r>
            <a:endParaRPr lang="ja-JP" altLang="en-US" sz="2000" b="1" dirty="0"/>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13" name="四角形吹き出し 12"/>
          <p:cNvSpPr/>
          <p:nvPr/>
        </p:nvSpPr>
        <p:spPr>
          <a:xfrm>
            <a:off x="755576" y="1125538"/>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4" name="四角形吹き出し 13"/>
          <p:cNvSpPr/>
          <p:nvPr/>
        </p:nvSpPr>
        <p:spPr>
          <a:xfrm>
            <a:off x="3347864" y="6309320"/>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546100"/>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早期実用化の見込み</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dirty="0">
              <a:solidFill>
                <a:srgbClr val="FF0000"/>
              </a:solidFill>
            </a:endParaRPr>
          </a:p>
          <a:p>
            <a:r>
              <a:rPr lang="ja-JP" altLang="ja-JP" i="1" dirty="0" smtClean="0">
                <a:solidFill>
                  <a:srgbClr val="FF0000"/>
                </a:solidFill>
              </a:rPr>
              <a:t>・</a:t>
            </a:r>
            <a:r>
              <a:rPr lang="ja-JP" altLang="en-US" i="1" dirty="0" smtClean="0">
                <a:solidFill>
                  <a:srgbClr val="FF0000"/>
                </a:solidFill>
              </a:rPr>
              <a:t>　</a:t>
            </a:r>
            <a:r>
              <a:rPr lang="ja-JP" altLang="en-US" i="1" dirty="0">
                <a:solidFill>
                  <a:srgbClr val="FF0000"/>
                </a:solidFill>
              </a:rPr>
              <a:t>　　</a:t>
            </a:r>
            <a:r>
              <a:rPr lang="ja-JP" altLang="ja-JP" i="1" dirty="0" smtClean="0">
                <a:solidFill>
                  <a:srgbClr val="FF0000"/>
                </a:solidFill>
              </a:rPr>
              <a:t>「技術開発</a:t>
            </a:r>
            <a:r>
              <a:rPr lang="en-US" altLang="ja-JP" i="1" dirty="0" smtClean="0">
                <a:solidFill>
                  <a:srgbClr val="FF0000"/>
                </a:solidFill>
              </a:rPr>
              <a:t>/</a:t>
            </a:r>
            <a:r>
              <a:rPr lang="ja-JP" altLang="ja-JP" i="1" dirty="0" smtClean="0">
                <a:solidFill>
                  <a:srgbClr val="FF0000"/>
                </a:solidFill>
              </a:rPr>
              <a:t>実証事業全体で目指す事業内容及び事業成果等」を明確</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かつ端的に記載のうえ、現場実装化の目標時期、それに向けた本年度</a:t>
            </a:r>
            <a:r>
              <a:rPr lang="ja-JP" altLang="en-US" i="1" dirty="0" smtClean="0">
                <a:solidFill>
                  <a:srgbClr val="FF0000"/>
                </a:solidFill>
              </a:rPr>
              <a:t>補助対象</a:t>
            </a:r>
            <a:endParaRPr lang="en-US" altLang="ja-JP" i="1" dirty="0" smtClean="0">
              <a:solidFill>
                <a:srgbClr val="FF0000"/>
              </a:solidFill>
            </a:endParaRPr>
          </a:p>
          <a:p>
            <a:pPr>
              <a:lnSpc>
                <a:spcPts val="2400"/>
              </a:lnSpc>
            </a:pPr>
            <a:r>
              <a:rPr lang="ja-JP" altLang="en-US" i="1" dirty="0" smtClean="0">
                <a:solidFill>
                  <a:srgbClr val="FF0000"/>
                </a:solidFill>
              </a:rPr>
              <a:t>　　</a:t>
            </a:r>
            <a:r>
              <a:rPr lang="ja-JP" altLang="ja-JP" i="1" dirty="0" smtClean="0">
                <a:solidFill>
                  <a:srgbClr val="FF0000"/>
                </a:solidFill>
              </a:rPr>
              <a:t>事業終了以降の具体的な取組みやその実施体制、スケジュール（ロードマップ）</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等を示す計画を記載してください。</a:t>
            </a:r>
            <a:endParaRPr lang="en-US" altLang="ja-JP" i="1" dirty="0" smtClean="0">
              <a:solidFill>
                <a:srgbClr val="FF0000"/>
              </a:solidFill>
            </a:endParaRPr>
          </a:p>
          <a:p>
            <a:endParaRPr lang="ja-JP" altLang="ja-JP" dirty="0" smtClean="0">
              <a:solidFill>
                <a:srgbClr val="FF0000"/>
              </a:solidFill>
            </a:endParaRPr>
          </a:p>
          <a:p>
            <a:pPr>
              <a:lnSpc>
                <a:spcPts val="2400"/>
              </a:lnSpc>
            </a:pPr>
            <a:r>
              <a:rPr lang="ja-JP" altLang="ja-JP" i="1" dirty="0" smtClean="0">
                <a:solidFill>
                  <a:srgbClr val="FF0000"/>
                </a:solidFill>
              </a:rPr>
              <a:t>・</a:t>
            </a:r>
            <a:r>
              <a:rPr lang="ja-JP" altLang="en-US" i="1" dirty="0" smtClean="0">
                <a:solidFill>
                  <a:srgbClr val="FF0000"/>
                </a:solidFill>
              </a:rPr>
              <a:t>　</a:t>
            </a:r>
            <a:r>
              <a:rPr lang="ja-JP" altLang="ja-JP" i="1" dirty="0" smtClean="0">
                <a:solidFill>
                  <a:srgbClr val="FF0000"/>
                </a:solidFill>
              </a:rPr>
              <a:t>必要</a:t>
            </a:r>
            <a:r>
              <a:rPr lang="ja-JP" altLang="ja-JP" i="1" dirty="0">
                <a:solidFill>
                  <a:srgbClr val="FF0000"/>
                </a:solidFill>
              </a:rPr>
              <a:t>に応じて、画像（イラスト含む）や線表、フローチャート等を活用して全体像</a:t>
            </a:r>
            <a:r>
              <a:rPr lang="ja-JP" altLang="ja-JP" i="1" dirty="0" smtClean="0">
                <a:solidFill>
                  <a:srgbClr val="FF0000"/>
                </a:solidFill>
              </a:rPr>
              <a:t>や</a:t>
            </a:r>
            <a:r>
              <a:rPr lang="ja-JP" altLang="en-US" i="1" dirty="0" smtClean="0">
                <a:solidFill>
                  <a:srgbClr val="FF0000"/>
                </a:solidFill>
              </a:rPr>
              <a:t>　</a:t>
            </a:r>
            <a:endParaRPr lang="en-US" altLang="ja-JP" i="1" dirty="0" smtClean="0">
              <a:solidFill>
                <a:srgbClr val="FF0000"/>
              </a:solidFill>
            </a:endParaRPr>
          </a:p>
          <a:p>
            <a:pPr>
              <a:lnSpc>
                <a:spcPts val="2400"/>
              </a:lnSpc>
            </a:pPr>
            <a:r>
              <a:rPr lang="ja-JP" altLang="en-US" i="1" dirty="0">
                <a:solidFill>
                  <a:srgbClr val="FF0000"/>
                </a:solidFill>
              </a:rPr>
              <a:t>　</a:t>
            </a:r>
            <a:r>
              <a:rPr lang="ja-JP" altLang="en-US" i="1" dirty="0" smtClean="0">
                <a:solidFill>
                  <a:srgbClr val="FF0000"/>
                </a:solidFill>
              </a:rPr>
              <a:t>　</a:t>
            </a:r>
            <a:r>
              <a:rPr lang="ja-JP" altLang="ja-JP" i="1" dirty="0" smtClean="0">
                <a:solidFill>
                  <a:srgbClr val="FF0000"/>
                </a:solidFill>
              </a:rPr>
              <a:t>個々</a:t>
            </a:r>
            <a:r>
              <a:rPr lang="ja-JP" altLang="ja-JP" i="1" dirty="0">
                <a:solidFill>
                  <a:srgbClr val="FF0000"/>
                </a:solidFill>
              </a:rPr>
              <a:t>の取組等が分かりやすくなるよう記載をしてください</a:t>
            </a:r>
            <a:r>
              <a:rPr lang="ja-JP" altLang="ja-JP" i="1" dirty="0" smtClean="0">
                <a:solidFill>
                  <a:srgbClr val="FF0000"/>
                </a:solidFill>
              </a:rPr>
              <a:t>。</a:t>
            </a:r>
            <a:endParaRPr lang="en-US" altLang="ja-JP" i="1" dirty="0" smtClean="0">
              <a:solidFill>
                <a:srgbClr val="FF0000"/>
              </a:solidFill>
            </a:endParaRPr>
          </a:p>
          <a:p>
            <a:pPr>
              <a:lnSpc>
                <a:spcPts val="2400"/>
              </a:lnSpc>
            </a:pPr>
            <a:endParaRPr lang="en-US" altLang="ja-JP" i="1" dirty="0" smtClean="0">
              <a:solidFill>
                <a:srgbClr val="FF0000"/>
              </a:solidFill>
              <a:latin typeface="+mj-ea"/>
              <a:ea typeface="+mj-ea"/>
            </a:endParaRPr>
          </a:p>
          <a:p>
            <a:pPr>
              <a:lnSpc>
                <a:spcPts val="2400"/>
              </a:lnSpc>
            </a:pPr>
            <a:r>
              <a:rPr lang="en-US" altLang="ja-JP" i="1" dirty="0" smtClean="0">
                <a:solidFill>
                  <a:srgbClr val="FF0000"/>
                </a:solidFill>
                <a:latin typeface="+mj-ea"/>
                <a:ea typeface="+mj-ea"/>
              </a:rPr>
              <a:t>【</a:t>
            </a:r>
            <a:r>
              <a:rPr lang="ja-JP" altLang="en-US" i="1" dirty="0" smtClean="0">
                <a:solidFill>
                  <a:srgbClr val="FF0000"/>
                </a:solidFill>
                <a:latin typeface="+mj-ea"/>
                <a:ea typeface="+mj-ea"/>
              </a:rPr>
              <a:t>提案書との対応：</a:t>
            </a:r>
            <a:r>
              <a:rPr lang="en-US" altLang="ja-JP" i="1" dirty="0" smtClean="0">
                <a:solidFill>
                  <a:srgbClr val="FF0000"/>
                </a:solidFill>
                <a:latin typeface="+mj-ea"/>
                <a:ea typeface="+mj-ea"/>
              </a:rPr>
              <a:t>1.4</a:t>
            </a:r>
            <a:r>
              <a:rPr lang="ja-JP" altLang="en-US" i="1" dirty="0" smtClean="0">
                <a:solidFill>
                  <a:srgbClr val="FF0000"/>
                </a:solidFill>
                <a:latin typeface="+mj-ea"/>
                <a:ea typeface="+mj-ea"/>
              </a:rPr>
              <a:t>　技術開発</a:t>
            </a:r>
            <a:r>
              <a:rPr lang="en-US" altLang="ja-JP" i="1" dirty="0" smtClean="0">
                <a:solidFill>
                  <a:srgbClr val="FF0000"/>
                </a:solidFill>
                <a:latin typeface="+mj-ea"/>
                <a:ea typeface="+mj-ea"/>
              </a:rPr>
              <a:t>/</a:t>
            </a:r>
            <a:r>
              <a:rPr lang="ja-JP" altLang="en-US" i="1" dirty="0" smtClean="0">
                <a:solidFill>
                  <a:srgbClr val="FF0000"/>
                </a:solidFill>
                <a:latin typeface="+mj-ea"/>
                <a:ea typeface="+mj-ea"/>
              </a:rPr>
              <a:t>実証成果の早期現場実装化の見込み等</a:t>
            </a:r>
            <a:r>
              <a:rPr lang="en-US" altLang="ja-JP" i="1" dirty="0" smtClean="0">
                <a:solidFill>
                  <a:srgbClr val="FF0000"/>
                </a:solidFill>
                <a:latin typeface="+mj-ea"/>
                <a:ea typeface="+mj-ea"/>
              </a:rPr>
              <a:t>】</a:t>
            </a:r>
            <a:endParaRPr lang="ja-JP" altLang="ja-JP" i="1" dirty="0" smtClean="0">
              <a:solidFill>
                <a:srgbClr val="FF0000"/>
              </a:solidFill>
              <a:latin typeface="+mj-ea"/>
              <a:ea typeface="+mj-ea"/>
            </a:endParaRPr>
          </a:p>
          <a:p>
            <a:pPr algn="ctr" eaLnBrk="1" fontAlgn="auto" hangingPunct="1">
              <a:spcBef>
                <a:spcPts val="0"/>
              </a:spcBef>
              <a:spcAft>
                <a:spcPts val="0"/>
              </a:spcAft>
              <a:defRPr/>
            </a:pPr>
            <a:endParaRPr lang="en-US" altLang="ja-JP" sz="2000" i="1" dirty="0">
              <a:solidFill>
                <a:schemeClr val="tx1"/>
              </a:solidFill>
              <a:latin typeface="+mj-ea"/>
              <a:ea typeface="+mj-ea"/>
            </a:endParaRPr>
          </a:p>
        </p:txBody>
      </p:sp>
      <p:sp>
        <p:nvSpPr>
          <p:cNvPr id="12" name="正方形/長方形 11"/>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b="1" dirty="0"/>
              <a:t>　</a:t>
            </a:r>
            <a:endParaRPr lang="en-US" altLang="ja-JP" sz="1400" b="1"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13" name="四角形吹き出し 12"/>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4" name="四角形吹き出し 13"/>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5" name="正方形/長方形 4"/>
          <p:cNvSpPr/>
          <p:nvPr/>
        </p:nvSpPr>
        <p:spPr>
          <a:xfrm>
            <a:off x="0" y="594521"/>
            <a:ext cx="4032250" cy="431800"/>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sz="2000" b="1" dirty="0"/>
              <a:t>実施体制</a:t>
            </a:r>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事業実施</a:t>
            </a:r>
            <a:r>
              <a:rPr lang="ja-JP" altLang="en-US" sz="2000" i="1" dirty="0">
                <a:solidFill>
                  <a:srgbClr val="FF0000"/>
                </a:solidFill>
              </a:rPr>
              <a:t>体制について、提案</a:t>
            </a:r>
            <a:r>
              <a:rPr lang="ja-JP" altLang="en-US" sz="2000" i="1" dirty="0" smtClean="0">
                <a:solidFill>
                  <a:srgbClr val="FF0000"/>
                </a:solidFill>
              </a:rPr>
              <a:t>書中</a:t>
            </a:r>
            <a:r>
              <a:rPr lang="en-US" altLang="ja-JP" sz="2000" i="1" dirty="0">
                <a:solidFill>
                  <a:srgbClr val="FF0000"/>
                </a:solidFill>
              </a:rPr>
              <a:t>2.1</a:t>
            </a:r>
            <a:r>
              <a:rPr lang="ja-JP" altLang="en-US" sz="2000" i="1" dirty="0">
                <a:solidFill>
                  <a:srgbClr val="FF0000"/>
                </a:solidFill>
              </a:rPr>
              <a:t>の５）の実施体制図と同様の</a:t>
            </a:r>
            <a:r>
              <a:rPr lang="ja-JP" altLang="en-US" sz="2000" i="1" dirty="0" smtClean="0">
                <a:solidFill>
                  <a:srgbClr val="FF0000"/>
                </a:solidFill>
              </a:rPr>
              <a:t>もの</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を記載</a:t>
            </a:r>
            <a:r>
              <a:rPr lang="ja-JP" altLang="en-US" i="1" dirty="0" smtClean="0">
                <a:solidFill>
                  <a:srgbClr val="FF0000"/>
                </a:solidFill>
              </a:rPr>
              <a:t>（</a:t>
            </a:r>
            <a:r>
              <a:rPr lang="ja-JP" altLang="en-US" i="1" dirty="0">
                <a:solidFill>
                  <a:srgbClr val="FF0000"/>
                </a:solidFill>
              </a:rPr>
              <a:t>提案者、共同提案者の他、委託先や協力会社があれば全てを記載）</a:t>
            </a:r>
            <a:endParaRPr lang="en-US" altLang="ja-JP" i="1" dirty="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a:t>
            </a:r>
            <a:r>
              <a:rPr lang="ja-JP" altLang="en-US" sz="2000" i="1" dirty="0">
                <a:solidFill>
                  <a:srgbClr val="FF0000"/>
                </a:solidFill>
              </a:rPr>
              <a:t>　</a:t>
            </a:r>
            <a:r>
              <a:rPr lang="ja-JP" altLang="en-US" sz="2000" i="1" dirty="0" smtClean="0">
                <a:solidFill>
                  <a:srgbClr val="FF0000"/>
                </a:solidFill>
              </a:rPr>
              <a:t>その他提案</a:t>
            </a:r>
            <a:r>
              <a:rPr lang="ja-JP" altLang="en-US" sz="2000" i="1" dirty="0">
                <a:solidFill>
                  <a:srgbClr val="FF0000"/>
                </a:solidFill>
              </a:rPr>
              <a:t>事業を実施する</a:t>
            </a:r>
            <a:r>
              <a:rPr lang="ja-JP" altLang="en-US" sz="2000" i="1" dirty="0" smtClean="0">
                <a:solidFill>
                  <a:srgbClr val="FF0000"/>
                </a:solidFill>
              </a:rPr>
              <a:t>ための、各社</a:t>
            </a:r>
            <a:r>
              <a:rPr lang="ja-JP" altLang="en-US" sz="2000" i="1" dirty="0">
                <a:solidFill>
                  <a:srgbClr val="FF0000"/>
                </a:solidFill>
              </a:rPr>
              <a:t>における</a:t>
            </a:r>
            <a:r>
              <a:rPr lang="ja-JP" altLang="en-US" sz="2000" i="1" dirty="0" smtClean="0">
                <a:solidFill>
                  <a:srgbClr val="FF0000"/>
                </a:solidFill>
              </a:rPr>
              <a:t>役割</a:t>
            </a:r>
            <a:r>
              <a:rPr lang="ja-JP" altLang="en-US" sz="2000" i="1" dirty="0">
                <a:solidFill>
                  <a:srgbClr val="FF0000"/>
                </a:solidFill>
              </a:rPr>
              <a:t>分担や</a:t>
            </a:r>
            <a:r>
              <a:rPr lang="ja-JP" altLang="en-US" sz="2000" i="1" dirty="0" smtClean="0">
                <a:solidFill>
                  <a:srgbClr val="FF0000"/>
                </a:solidFill>
              </a:rPr>
              <a:t>、有する</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設備</a:t>
            </a:r>
            <a:r>
              <a:rPr lang="en-US" altLang="ja-JP" sz="2000" i="1" dirty="0" smtClean="0">
                <a:solidFill>
                  <a:srgbClr val="FF0000"/>
                </a:solidFill>
              </a:rPr>
              <a:t>/</a:t>
            </a:r>
            <a:r>
              <a:rPr lang="ja-JP" altLang="en-US" sz="2000" i="1" dirty="0" smtClean="0">
                <a:solidFill>
                  <a:srgbClr val="FF0000"/>
                </a:solidFill>
              </a:rPr>
              <a:t>システム知見、過去の実績等について記載</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a:t>
            </a:r>
            <a:r>
              <a:rPr lang="ja-JP" altLang="en-US" i="1" dirty="0" smtClean="0">
                <a:solidFill>
                  <a:srgbClr val="FF0000"/>
                </a:solidFill>
              </a:rPr>
              <a:t>（</a:t>
            </a:r>
            <a:r>
              <a:rPr lang="ja-JP" altLang="en-US" i="1" dirty="0">
                <a:solidFill>
                  <a:srgbClr val="FF0000"/>
                </a:solidFill>
              </a:rPr>
              <a:t>網羅的に記載する必要は</a:t>
            </a:r>
            <a:r>
              <a:rPr lang="ja-JP" altLang="en-US" i="1" dirty="0" smtClean="0">
                <a:solidFill>
                  <a:srgbClr val="FF0000"/>
                </a:solidFill>
              </a:rPr>
              <a:t>ありません</a:t>
            </a:r>
            <a:r>
              <a:rPr lang="ja-JP" altLang="en-US" i="1" dirty="0">
                <a:solidFill>
                  <a:srgbClr val="FF0000"/>
                </a:solidFill>
              </a:rPr>
              <a:t>。代表的</a:t>
            </a:r>
            <a:r>
              <a:rPr lang="ja-JP" altLang="en-US" i="1" dirty="0" smtClean="0">
                <a:solidFill>
                  <a:srgbClr val="FF0000"/>
                </a:solidFill>
              </a:rPr>
              <a:t>な設備</a:t>
            </a:r>
            <a:r>
              <a:rPr lang="en-US" altLang="ja-JP" i="1" dirty="0" smtClean="0">
                <a:solidFill>
                  <a:srgbClr val="FF0000"/>
                </a:solidFill>
              </a:rPr>
              <a:t>/</a:t>
            </a:r>
            <a:r>
              <a:rPr lang="ja-JP" altLang="en-US" i="1" dirty="0" smtClean="0">
                <a:solidFill>
                  <a:srgbClr val="FF0000"/>
                </a:solidFill>
              </a:rPr>
              <a:t>システムや</a:t>
            </a:r>
            <a:r>
              <a:rPr lang="ja-JP" altLang="en-US" i="1" dirty="0">
                <a:solidFill>
                  <a:srgbClr val="FF0000"/>
                </a:solidFill>
              </a:rPr>
              <a:t>、</a:t>
            </a:r>
            <a:r>
              <a:rPr lang="ja-JP" altLang="en-US" i="1" dirty="0" smtClean="0">
                <a:solidFill>
                  <a:srgbClr val="FF0000"/>
                </a:solidFill>
              </a:rPr>
              <a:t>過去の類似</a:t>
            </a:r>
            <a:endParaRPr lang="en-US" altLang="ja-JP" i="1" dirty="0" smtClean="0">
              <a:solidFill>
                <a:srgbClr val="FF0000"/>
              </a:solidFill>
            </a:endParaRPr>
          </a:p>
          <a:p>
            <a:pPr eaLnBrk="1" fontAlgn="auto" hangingPunct="1">
              <a:spcBef>
                <a:spcPts val="0"/>
              </a:spcBef>
              <a:spcAft>
                <a:spcPts val="0"/>
              </a:spcAft>
              <a:defRPr/>
            </a:pPr>
            <a:r>
              <a:rPr lang="ja-JP" altLang="en-US" i="1" dirty="0">
                <a:solidFill>
                  <a:srgbClr val="FF0000"/>
                </a:solidFill>
              </a:rPr>
              <a:t>　</a:t>
            </a:r>
            <a:r>
              <a:rPr lang="ja-JP" altLang="en-US" i="1" dirty="0" smtClean="0">
                <a:solidFill>
                  <a:srgbClr val="FF0000"/>
                </a:solidFill>
              </a:rPr>
              <a:t>　　実績等の</a:t>
            </a:r>
            <a:r>
              <a:rPr lang="ja-JP" altLang="en-US" i="1" dirty="0">
                <a:solidFill>
                  <a:srgbClr val="FF0000"/>
                </a:solidFill>
              </a:rPr>
              <a:t>事例を</a:t>
            </a:r>
            <a:r>
              <a:rPr lang="ja-JP" altLang="en-US" i="1" dirty="0" smtClean="0">
                <a:solidFill>
                  <a:srgbClr val="FF0000"/>
                </a:solidFill>
              </a:rPr>
              <a:t>１～２例</a:t>
            </a:r>
            <a:r>
              <a:rPr lang="ja-JP" altLang="en-US" i="1" dirty="0">
                <a:solidFill>
                  <a:srgbClr val="FF0000"/>
                </a:solidFill>
              </a:rPr>
              <a:t>記載</a:t>
            </a:r>
            <a:r>
              <a:rPr lang="ja-JP" altLang="en-US" i="1" dirty="0" smtClean="0">
                <a:solidFill>
                  <a:srgbClr val="FF0000"/>
                </a:solidFill>
              </a:rPr>
              <a:t>してください。</a:t>
            </a:r>
            <a:r>
              <a:rPr lang="ja-JP" altLang="en-US" i="1" dirty="0">
                <a:solidFill>
                  <a:srgbClr val="FF0000"/>
                </a:solidFill>
              </a:rPr>
              <a:t>）</a:t>
            </a:r>
            <a:endParaRPr lang="en-US" altLang="ja-JP" i="1" dirty="0">
              <a:solidFill>
                <a:srgbClr val="FF0000"/>
              </a:solidFill>
            </a:endParaRPr>
          </a:p>
          <a:p>
            <a:pPr>
              <a:lnSpc>
                <a:spcPts val="2400"/>
              </a:lnSpc>
            </a:pPr>
            <a:endParaRPr lang="en-US" altLang="ja-JP" sz="2000" i="1" dirty="0">
              <a:solidFill>
                <a:srgbClr val="FF0000"/>
              </a:solidFill>
              <a:latin typeface="+mj-ea"/>
            </a:endParaRPr>
          </a:p>
          <a:p>
            <a:pPr>
              <a:lnSpc>
                <a:spcPts val="2400"/>
              </a:lnSpc>
            </a:pPr>
            <a:r>
              <a:rPr lang="en-US" altLang="ja-JP" sz="2000" i="1" dirty="0">
                <a:solidFill>
                  <a:srgbClr val="FF0000"/>
                </a:solidFill>
                <a:latin typeface="+mj-ea"/>
              </a:rPr>
              <a:t>【</a:t>
            </a:r>
            <a:r>
              <a:rPr lang="ja-JP" altLang="en-US" sz="2000" i="1" dirty="0">
                <a:solidFill>
                  <a:srgbClr val="FF0000"/>
                </a:solidFill>
                <a:latin typeface="+mj-ea"/>
              </a:rPr>
              <a:t>提案書との対応</a:t>
            </a:r>
            <a:r>
              <a:rPr lang="ja-JP" altLang="en-US" sz="2000" i="1" dirty="0" smtClean="0">
                <a:solidFill>
                  <a:srgbClr val="FF0000"/>
                </a:solidFill>
                <a:latin typeface="+mj-ea"/>
              </a:rPr>
              <a:t>：</a:t>
            </a:r>
            <a:r>
              <a:rPr lang="en-US" altLang="ja-JP" sz="2000" i="1" dirty="0">
                <a:solidFill>
                  <a:srgbClr val="FF0000"/>
                </a:solidFill>
                <a:latin typeface="+mj-ea"/>
              </a:rPr>
              <a:t>2.1</a:t>
            </a:r>
            <a:r>
              <a:rPr lang="ja-JP" altLang="en-US" sz="2000" i="1" dirty="0">
                <a:solidFill>
                  <a:srgbClr val="FF0000"/>
                </a:solidFill>
                <a:latin typeface="+mj-ea"/>
              </a:rPr>
              <a:t>　提案者及び共同提案者の概要</a:t>
            </a:r>
            <a:r>
              <a:rPr lang="en-US" altLang="ja-JP" sz="2000" i="1" dirty="0" smtClean="0">
                <a:solidFill>
                  <a:srgbClr val="FF0000"/>
                </a:solidFill>
                <a:latin typeface="+mj-ea"/>
              </a:rPr>
              <a:t>】</a:t>
            </a:r>
            <a:endParaRPr lang="ja-JP" altLang="ja-JP" sz="2000" i="1" dirty="0">
              <a:solidFill>
                <a:srgbClr val="FF0000"/>
              </a:solidFill>
              <a:latin typeface="+mj-ea"/>
            </a:endParaRPr>
          </a:p>
          <a:p>
            <a:pPr eaLnBrk="1" fontAlgn="auto" hangingPunct="1">
              <a:spcBef>
                <a:spcPts val="0"/>
              </a:spcBef>
              <a:spcAft>
                <a:spcPts val="0"/>
              </a:spcAft>
              <a:defRPr/>
            </a:pPr>
            <a:endParaRPr lang="en-US" altLang="ja-JP" sz="2000" dirty="0">
              <a:solidFill>
                <a:schemeClr val="tx1"/>
              </a:solidFill>
            </a:endParaRPr>
          </a:p>
        </p:txBody>
      </p:sp>
      <p:sp>
        <p:nvSpPr>
          <p:cNvPr id="12" name="四角形吹き出し 11"/>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3" name="四角形吹き出し 12"/>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520700"/>
          </a:xfrm>
          <a:prstGeom prst="rect">
            <a:avLst/>
          </a:prstGeom>
        </p:spPr>
        <p:style>
          <a:lnRef idx="3">
            <a:schemeClr val="lt1"/>
          </a:lnRef>
          <a:fillRef idx="1">
            <a:schemeClr val="accent5"/>
          </a:fillRef>
          <a:effectRef idx="1">
            <a:schemeClr val="accent5"/>
          </a:effectRef>
          <a:fontRef idx="minor">
            <a:schemeClr val="lt1"/>
          </a:fontRef>
        </p:style>
        <p:txBody>
          <a:bodyPr anchor="ctr"/>
          <a:lstStyle/>
          <a:p>
            <a:pPr algn="ctr" eaLnBrk="1" fontAlgn="auto" hangingPunct="1">
              <a:spcBef>
                <a:spcPts val="0"/>
              </a:spcBef>
              <a:spcAft>
                <a:spcPts val="0"/>
              </a:spcAft>
              <a:defRPr/>
            </a:pPr>
            <a:r>
              <a:rPr lang="ja-JP" altLang="en-US" i="1" dirty="0" smtClean="0">
                <a:solidFill>
                  <a:srgbClr val="FF0000"/>
                </a:solidFill>
              </a:rPr>
              <a:t> </a:t>
            </a:r>
            <a:r>
              <a:rPr lang="ja-JP" altLang="en-US" sz="2000" b="1" i="1" dirty="0">
                <a:solidFill>
                  <a:srgbClr val="FF0000"/>
                </a:solidFill>
              </a:rPr>
              <a:t>○○○の実現に向けた△△△の技術開発及び◆◆の実証事業</a:t>
            </a:r>
            <a:r>
              <a:rPr lang="ja-JP" altLang="en-US" b="1" dirty="0"/>
              <a:t>　</a:t>
            </a:r>
            <a:r>
              <a:rPr lang="ja-JP" altLang="en-US" sz="1400" dirty="0"/>
              <a:t>　</a:t>
            </a:r>
            <a:endParaRPr lang="en-US" altLang="ja-JP" sz="1400" dirty="0" smtClean="0"/>
          </a:p>
          <a:p>
            <a:pPr algn="r" eaLnBrk="1" fontAlgn="auto" hangingPunct="1">
              <a:spcBef>
                <a:spcPts val="0"/>
              </a:spcBef>
              <a:spcAft>
                <a:spcPts val="0"/>
              </a:spcAft>
              <a:defRPr/>
            </a:pPr>
            <a:r>
              <a:rPr lang="ja-JP" altLang="en-US" sz="1400" dirty="0" smtClean="0"/>
              <a:t>（</a:t>
            </a:r>
            <a:r>
              <a:rPr lang="ja-JP" altLang="en-US" sz="1400" dirty="0"/>
              <a:t>提案者</a:t>
            </a:r>
            <a:r>
              <a:rPr lang="ja-JP" altLang="en-US" sz="1400" dirty="0" smtClean="0">
                <a:sym typeface="Wingdings" pitchFamily="2" charset="2"/>
              </a:rPr>
              <a:t>：</a:t>
            </a:r>
            <a:r>
              <a:rPr lang="ja-JP" altLang="en-US" sz="1400" i="1" u="sng" dirty="0">
                <a:solidFill>
                  <a:srgbClr val="FF0000"/>
                </a:solidFill>
              </a:rPr>
              <a:t> ○○造船株式会社、</a:t>
            </a:r>
            <a:r>
              <a:rPr lang="en-US" altLang="ja-JP" sz="1400" i="1" u="sng" dirty="0">
                <a:solidFill>
                  <a:srgbClr val="FF0000"/>
                </a:solidFill>
              </a:rPr>
              <a:t>××</a:t>
            </a:r>
            <a:r>
              <a:rPr lang="ja-JP" altLang="en-US" sz="1400" i="1" u="sng" dirty="0">
                <a:solidFill>
                  <a:srgbClr val="FF0000"/>
                </a:solidFill>
              </a:rPr>
              <a:t>株式会社</a:t>
            </a:r>
            <a:r>
              <a:rPr lang="ja-JP" altLang="en-US" sz="1400" dirty="0" smtClean="0">
                <a:sym typeface="Wingdings" pitchFamily="2" charset="2"/>
              </a:rPr>
              <a:t>）</a:t>
            </a:r>
            <a:endParaRPr lang="ja-JP" altLang="en-US" sz="1400" dirty="0"/>
          </a:p>
        </p:txBody>
      </p:sp>
      <p:sp>
        <p:nvSpPr>
          <p:cNvPr id="5" name="正方形/長方形 4"/>
          <p:cNvSpPr/>
          <p:nvPr/>
        </p:nvSpPr>
        <p:spPr>
          <a:xfrm>
            <a:off x="0" y="594521"/>
            <a:ext cx="5436096" cy="387125"/>
          </a:xfrm>
          <a:prstGeom prst="rect">
            <a:avLst/>
          </a:prstGeom>
        </p:spPr>
        <p:style>
          <a:lnRef idx="1">
            <a:schemeClr val="accent5"/>
          </a:lnRef>
          <a:fillRef idx="2">
            <a:schemeClr val="accent5"/>
          </a:fillRef>
          <a:effectRef idx="1">
            <a:schemeClr val="accent5"/>
          </a:effectRef>
          <a:fontRef idx="minor">
            <a:schemeClr val="dk1"/>
          </a:fontRef>
        </p:style>
        <p:txBody>
          <a:bodyPr anchor="ctr"/>
          <a:lstStyle/>
          <a:p>
            <a:pPr algn="ctr" eaLnBrk="1" fontAlgn="auto" hangingPunct="1">
              <a:spcBef>
                <a:spcPts val="0"/>
              </a:spcBef>
              <a:spcAft>
                <a:spcPts val="0"/>
              </a:spcAft>
              <a:defRPr/>
            </a:pPr>
            <a:r>
              <a:rPr lang="ja-JP" altLang="en-US" b="1" dirty="0" smtClean="0"/>
              <a:t>事業成果の現場実装及び業界への水平展開について</a:t>
            </a:r>
            <a:endParaRPr lang="ja-JP" altLang="en-US" b="1" dirty="0"/>
          </a:p>
        </p:txBody>
      </p:sp>
      <p:sp>
        <p:nvSpPr>
          <p:cNvPr id="10" name="正方形/長方形 9"/>
          <p:cNvSpPr/>
          <p:nvPr/>
        </p:nvSpPr>
        <p:spPr>
          <a:xfrm>
            <a:off x="468313" y="1125538"/>
            <a:ext cx="8207375" cy="5472112"/>
          </a:xfrm>
          <a:prstGeom prst="rect">
            <a:avLst/>
          </a:prstGeom>
          <a:no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　事業成果を自社</a:t>
            </a:r>
            <a:r>
              <a:rPr lang="ja-JP" altLang="en-US" sz="2000" i="1" dirty="0">
                <a:solidFill>
                  <a:srgbClr val="FF0000"/>
                </a:solidFill>
              </a:rPr>
              <a:t>他事業所、グループ会社</a:t>
            </a:r>
            <a:r>
              <a:rPr lang="ja-JP" altLang="en-US" sz="2000" i="1" dirty="0" smtClean="0">
                <a:solidFill>
                  <a:srgbClr val="FF0000"/>
                </a:solidFill>
              </a:rPr>
              <a:t>へ水平展開が可能な内容に</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ついて記載（現場実装化に向けた計画、実施体制や具体的な取組みを</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記載しても</a:t>
            </a:r>
            <a:r>
              <a:rPr lang="ja-JP" altLang="en-US" sz="2000" i="1" dirty="0">
                <a:solidFill>
                  <a:srgbClr val="FF0000"/>
                </a:solidFill>
              </a:rPr>
              <a:t>よい</a:t>
            </a:r>
            <a:r>
              <a:rPr lang="ja-JP" altLang="en-US" sz="2000" i="1" dirty="0" smtClean="0">
                <a:solidFill>
                  <a:srgbClr val="FF0000"/>
                </a:solidFill>
              </a:rPr>
              <a:t>）</a:t>
            </a:r>
            <a:endParaRPr lang="en-US" altLang="ja-JP" sz="2000" i="1" dirty="0" smtClean="0">
              <a:solidFill>
                <a:srgbClr val="FF0000"/>
              </a:solidFill>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r>
              <a:rPr lang="ja-JP" altLang="en-US" sz="2000" i="1" dirty="0" smtClean="0">
                <a:solidFill>
                  <a:srgbClr val="FF0000"/>
                </a:solidFill>
              </a:rPr>
              <a:t>・</a:t>
            </a:r>
            <a:r>
              <a:rPr lang="ja-JP" altLang="en-US" sz="2000" i="1" dirty="0">
                <a:solidFill>
                  <a:srgbClr val="FF0000"/>
                </a:solidFill>
              </a:rPr>
              <a:t>　事業</a:t>
            </a:r>
            <a:r>
              <a:rPr lang="ja-JP" altLang="en-US" sz="2000" i="1" dirty="0" smtClean="0">
                <a:solidFill>
                  <a:srgbClr val="FF0000"/>
                </a:solidFill>
              </a:rPr>
              <a:t>内容</a:t>
            </a:r>
            <a:r>
              <a:rPr lang="en-US" altLang="ja-JP" sz="2000" i="1" dirty="0" smtClean="0">
                <a:solidFill>
                  <a:srgbClr val="FF0000"/>
                </a:solidFill>
              </a:rPr>
              <a:t>/</a:t>
            </a:r>
            <a:r>
              <a:rPr lang="ja-JP" altLang="en-US" sz="2000" i="1" dirty="0" smtClean="0">
                <a:solidFill>
                  <a:srgbClr val="FF0000"/>
                </a:solidFill>
              </a:rPr>
              <a:t>成果のうち他事業者や舶用・海運等の関係業界への水平</a:t>
            </a:r>
            <a:endParaRPr lang="en-US" altLang="ja-JP" sz="2000" i="1" dirty="0" smtClean="0">
              <a:solidFill>
                <a:srgbClr val="FF0000"/>
              </a:solidFill>
            </a:endParaRPr>
          </a:p>
          <a:p>
            <a:pPr eaLnBrk="1" fontAlgn="auto" hangingPunct="1">
              <a:spcBef>
                <a:spcPts val="0"/>
              </a:spcBef>
              <a:spcAft>
                <a:spcPts val="0"/>
              </a:spcAft>
              <a:defRPr/>
            </a:pPr>
            <a:r>
              <a:rPr lang="ja-JP" altLang="en-US" sz="2000" i="1" dirty="0">
                <a:solidFill>
                  <a:srgbClr val="FF0000"/>
                </a:solidFill>
              </a:rPr>
              <a:t>　</a:t>
            </a:r>
            <a:r>
              <a:rPr lang="ja-JP" altLang="en-US" sz="2000" i="1" dirty="0" smtClean="0">
                <a:solidFill>
                  <a:srgbClr val="FF0000"/>
                </a:solidFill>
              </a:rPr>
              <a:t> 展開が可能な内容について記載</a:t>
            </a:r>
            <a:endParaRPr lang="en-US" altLang="ja-JP" sz="2000" i="1" dirty="0" smtClean="0">
              <a:solidFill>
                <a:srgbClr val="FF0000"/>
              </a:solidFill>
            </a:endParaRPr>
          </a:p>
          <a:p>
            <a:pPr>
              <a:lnSpc>
                <a:spcPts val="2400"/>
              </a:lnSpc>
            </a:pPr>
            <a:endParaRPr lang="en-US" altLang="ja-JP" sz="2000" i="1" dirty="0">
              <a:solidFill>
                <a:srgbClr val="FF0000"/>
              </a:solidFill>
              <a:latin typeface="+mj-ea"/>
            </a:endParaRPr>
          </a:p>
          <a:p>
            <a:pPr>
              <a:lnSpc>
                <a:spcPts val="2400"/>
              </a:lnSpc>
            </a:pPr>
            <a:r>
              <a:rPr lang="en-US" altLang="ja-JP" sz="2000" i="1" dirty="0">
                <a:solidFill>
                  <a:srgbClr val="FF0000"/>
                </a:solidFill>
                <a:latin typeface="+mj-ea"/>
              </a:rPr>
              <a:t>【</a:t>
            </a:r>
            <a:r>
              <a:rPr lang="ja-JP" altLang="en-US" sz="2000" i="1" dirty="0">
                <a:solidFill>
                  <a:srgbClr val="FF0000"/>
                </a:solidFill>
                <a:latin typeface="+mj-ea"/>
              </a:rPr>
              <a:t>提案書との対応：４．事業成果の他事業所等への普及展開見込み及び業界への水平展開について</a:t>
            </a:r>
            <a:r>
              <a:rPr lang="en-US" altLang="ja-JP" sz="2000" i="1" dirty="0" smtClean="0">
                <a:solidFill>
                  <a:srgbClr val="FF0000"/>
                </a:solidFill>
                <a:latin typeface="+mj-ea"/>
              </a:rPr>
              <a:t>】</a:t>
            </a:r>
            <a:endParaRPr lang="ja-JP" altLang="ja-JP" sz="2000" i="1" dirty="0">
              <a:solidFill>
                <a:srgbClr val="FF0000"/>
              </a:solidFill>
              <a:latin typeface="+mj-ea"/>
            </a:endParaRPr>
          </a:p>
          <a:p>
            <a:pPr eaLnBrk="1" fontAlgn="auto" hangingPunct="1">
              <a:spcBef>
                <a:spcPts val="0"/>
              </a:spcBef>
              <a:spcAft>
                <a:spcPts val="0"/>
              </a:spcAft>
              <a:defRPr/>
            </a:pPr>
            <a:endParaRPr lang="en-US" altLang="ja-JP" sz="2000" i="1" dirty="0" smtClean="0">
              <a:solidFill>
                <a:srgbClr val="FF0000"/>
              </a:solidFill>
            </a:endParaRPr>
          </a:p>
          <a:p>
            <a:pPr eaLnBrk="1" fontAlgn="auto" hangingPunct="1">
              <a:spcBef>
                <a:spcPts val="0"/>
              </a:spcBef>
              <a:spcAft>
                <a:spcPts val="0"/>
              </a:spcAft>
              <a:defRPr/>
            </a:pPr>
            <a:endParaRPr lang="en-US" altLang="ja-JP" sz="2000" dirty="0">
              <a:solidFill>
                <a:schemeClr val="tx1"/>
              </a:solidFill>
            </a:endParaRPr>
          </a:p>
        </p:txBody>
      </p:sp>
      <p:sp>
        <p:nvSpPr>
          <p:cNvPr id="12" name="四角形吹き出し 11"/>
          <p:cNvSpPr/>
          <p:nvPr/>
        </p:nvSpPr>
        <p:spPr>
          <a:xfrm>
            <a:off x="611560" y="1268760"/>
            <a:ext cx="7128792" cy="496019"/>
          </a:xfrm>
          <a:prstGeom prst="wedgeRectCallout">
            <a:avLst>
              <a:gd name="adj1" fmla="val -49245"/>
              <a:gd name="adj2" fmla="val 18561"/>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i="1" dirty="0">
                <a:solidFill>
                  <a:srgbClr val="FF0000"/>
                </a:solidFill>
              </a:rPr>
              <a:t>枚数制限はございませんので、必要に応じて追加ください。</a:t>
            </a:r>
            <a:endParaRPr lang="en-US" altLang="ja-JP" sz="1400" i="1" dirty="0">
              <a:solidFill>
                <a:srgbClr val="FF0000"/>
              </a:solidFill>
            </a:endParaRPr>
          </a:p>
          <a:p>
            <a:pPr eaLnBrk="1" fontAlgn="auto" hangingPunct="1">
              <a:spcBef>
                <a:spcPts val="0"/>
              </a:spcBef>
              <a:spcAft>
                <a:spcPts val="0"/>
              </a:spcAft>
              <a:defRPr/>
            </a:pPr>
            <a:r>
              <a:rPr lang="ja-JP" altLang="en-US" sz="1400" i="1" dirty="0">
                <a:solidFill>
                  <a:srgbClr val="FF0000"/>
                </a:solidFill>
              </a:rPr>
              <a:t>ただし、お送りしている</a:t>
            </a:r>
            <a:r>
              <a:rPr lang="ja-JP" altLang="en-US" sz="1400" i="1" dirty="0" smtClean="0">
                <a:solidFill>
                  <a:srgbClr val="FF0000"/>
                </a:solidFill>
              </a:rPr>
              <a:t>スライド構成の順番</a:t>
            </a:r>
            <a:r>
              <a:rPr lang="ja-JP" altLang="en-US" sz="1400" i="1" dirty="0">
                <a:solidFill>
                  <a:srgbClr val="FF0000"/>
                </a:solidFill>
              </a:rPr>
              <a:t>の変更や削除はなさらないよう、お願いいたします。</a:t>
            </a:r>
          </a:p>
        </p:txBody>
      </p:sp>
      <p:sp>
        <p:nvSpPr>
          <p:cNvPr id="13" name="四角形吹き出し 12"/>
          <p:cNvSpPr/>
          <p:nvPr/>
        </p:nvSpPr>
        <p:spPr>
          <a:xfrm>
            <a:off x="3347864" y="6021288"/>
            <a:ext cx="5256583" cy="432470"/>
          </a:xfrm>
          <a:prstGeom prst="wedgeRectCallout">
            <a:avLst>
              <a:gd name="adj1" fmla="val -11608"/>
              <a:gd name="adj2" fmla="val 24548"/>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ja-JP" altLang="en-US" sz="1400" b="1" dirty="0">
                <a:solidFill>
                  <a:srgbClr val="FF0000"/>
                </a:solidFill>
              </a:rPr>
              <a:t>文章はスライド投影時に見やすくなるよう記載願います（</a:t>
            </a:r>
            <a:r>
              <a:rPr lang="en-US" altLang="ja-JP" sz="1400" b="1" dirty="0">
                <a:solidFill>
                  <a:srgbClr val="FF0000"/>
                </a:solidFill>
              </a:rPr>
              <a:t>14pt</a:t>
            </a:r>
            <a:r>
              <a:rPr lang="ja-JP" altLang="en-US" sz="1400" b="1" dirty="0">
                <a:solidFill>
                  <a:srgbClr val="FF0000"/>
                </a:solidFill>
              </a:rPr>
              <a:t>以上）</a:t>
            </a:r>
            <a:endParaRPr lang="en-US" altLang="ja-JP" sz="1400" b="1" dirty="0">
              <a:solidFill>
                <a:srgbClr val="FF0000"/>
              </a:solidFill>
            </a:endParaRPr>
          </a:p>
        </p:txBody>
      </p:sp>
    </p:spTree>
    <p:extLst>
      <p:ext uri="{BB962C8B-B14F-4D97-AF65-F5344CB8AC3E}">
        <p14:creationId xmlns:p14="http://schemas.microsoft.com/office/powerpoint/2010/main" val="3230042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893E0FB97746D40AF3780E50709C50E" ma:contentTypeVersion="8" ma:contentTypeDescription="新しいドキュメントを作成します。" ma:contentTypeScope="" ma:versionID="9123cffae2b4db6c875d2c3adbf0dd8c">
  <xsd:schema xmlns:xsd="http://www.w3.org/2001/XMLSchema" xmlns:xs="http://www.w3.org/2001/XMLSchema" xmlns:p="http://schemas.microsoft.com/office/2006/metadata/properties" xmlns:ns2="fee8d4c7-7b85-4b9b-b2c0-24af01a7cb5e" xmlns:ns3="774d52cd-4fcb-4688-83b3-23f2a145509b" targetNamespace="http://schemas.microsoft.com/office/2006/metadata/properties" ma:root="true" ma:fieldsID="515b23882eedad5d1bcc1394f51f9818" ns2:_="" ns3:_="">
    <xsd:import namespace="fee8d4c7-7b85-4b9b-b2c0-24af01a7cb5e"/>
    <xsd:import namespace="774d52cd-4fcb-4688-83b3-23f2a14550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e8d4c7-7b85-4b9b-b2c0-24af01a7cb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4d52cd-4fcb-4688-83b3-23f2a145509b" elementFormDefault="qualified">
    <xsd:import namespace="http://schemas.microsoft.com/office/2006/documentManagement/types"/>
    <xsd:import namespace="http://schemas.microsoft.com/office/infopath/2007/PartnerControls"/>
    <xsd:element name="SharedWithUsers" ma:index="14"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68DFED6-428F-49FC-873B-584F16988A5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e8d4c7-7b85-4b9b-b2c0-24af01a7cb5e"/>
    <ds:schemaRef ds:uri="774d52cd-4fcb-4688-83b3-23f2a14550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3CC5459-B96E-46B7-B3A7-26E51F3D8BF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9976</TotalTime>
  <Words>2295</Words>
  <Application>Microsoft Office PowerPoint</Application>
  <PresentationFormat>画面に合わせる (4:3)</PresentationFormat>
  <Paragraphs>167</Paragraphs>
  <Slides>6</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6</vt:i4>
      </vt:variant>
    </vt:vector>
  </HeadingPairs>
  <TitlesOfParts>
    <vt:vector size="12" baseType="lpstr">
      <vt:lpstr>ＭＳ Ｐゴシック</vt:lpstr>
      <vt:lpstr>新細明體</vt:lpstr>
      <vt:lpstr>Arial</vt:lpstr>
      <vt:lpstr>Calibri</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土肥 広和</dc:creator>
  <cp:lastModifiedBy>土肥 広和</cp:lastModifiedBy>
  <cp:revision>112</cp:revision>
  <cp:lastPrinted>2023-02-14T05:12:38Z</cp:lastPrinted>
  <dcterms:created xsi:type="dcterms:W3CDTF">2013-08-12T12:32:36Z</dcterms:created>
  <dcterms:modified xsi:type="dcterms:W3CDTF">2023-02-14T08:05:58Z</dcterms:modified>
</cp:coreProperties>
</file>