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89"/>
  </p:notesMasterIdLst>
  <p:handoutMasterIdLst>
    <p:handoutMasterId r:id="rId90"/>
  </p:handoutMasterIdLst>
  <p:sldIdLst>
    <p:sldId id="465" r:id="rId3"/>
    <p:sldId id="554" r:id="rId4"/>
    <p:sldId id="557" r:id="rId5"/>
    <p:sldId id="301" r:id="rId6"/>
    <p:sldId id="642" r:id="rId7"/>
    <p:sldId id="296" r:id="rId8"/>
    <p:sldId id="300" r:id="rId9"/>
    <p:sldId id="308" r:id="rId10"/>
    <p:sldId id="309" r:id="rId11"/>
    <p:sldId id="306" r:id="rId12"/>
    <p:sldId id="310" r:id="rId13"/>
    <p:sldId id="558" r:id="rId14"/>
    <p:sldId id="581" r:id="rId15"/>
    <p:sldId id="582" r:id="rId16"/>
    <p:sldId id="583" r:id="rId17"/>
    <p:sldId id="584" r:id="rId18"/>
    <p:sldId id="585" r:id="rId19"/>
    <p:sldId id="586" r:id="rId20"/>
    <p:sldId id="559" r:id="rId21"/>
    <p:sldId id="560" r:id="rId22"/>
    <p:sldId id="561" r:id="rId23"/>
    <p:sldId id="562" r:id="rId24"/>
    <p:sldId id="563" r:id="rId25"/>
    <p:sldId id="564" r:id="rId26"/>
    <p:sldId id="565" r:id="rId27"/>
    <p:sldId id="566" r:id="rId28"/>
    <p:sldId id="567" r:id="rId29"/>
    <p:sldId id="568" r:id="rId30"/>
    <p:sldId id="569" r:id="rId31"/>
    <p:sldId id="570" r:id="rId32"/>
    <p:sldId id="571" r:id="rId33"/>
    <p:sldId id="572" r:id="rId34"/>
    <p:sldId id="573" r:id="rId35"/>
    <p:sldId id="574" r:id="rId36"/>
    <p:sldId id="575" r:id="rId37"/>
    <p:sldId id="576" r:id="rId38"/>
    <p:sldId id="577" r:id="rId39"/>
    <p:sldId id="578" r:id="rId40"/>
    <p:sldId id="579" r:id="rId41"/>
    <p:sldId id="580" r:id="rId42"/>
    <p:sldId id="612" r:id="rId43"/>
    <p:sldId id="613" r:id="rId44"/>
    <p:sldId id="614" r:id="rId45"/>
    <p:sldId id="615" r:id="rId46"/>
    <p:sldId id="616" r:id="rId47"/>
    <p:sldId id="617" r:id="rId48"/>
    <p:sldId id="618" r:id="rId49"/>
    <p:sldId id="619" r:id="rId50"/>
    <p:sldId id="620" r:id="rId51"/>
    <p:sldId id="621" r:id="rId52"/>
    <p:sldId id="622" r:id="rId53"/>
    <p:sldId id="623" r:id="rId54"/>
    <p:sldId id="624" r:id="rId55"/>
    <p:sldId id="625" r:id="rId56"/>
    <p:sldId id="626" r:id="rId57"/>
    <p:sldId id="627" r:id="rId58"/>
    <p:sldId id="628" r:id="rId59"/>
    <p:sldId id="629" r:id="rId60"/>
    <p:sldId id="630" r:id="rId61"/>
    <p:sldId id="631" r:id="rId62"/>
    <p:sldId id="632" r:id="rId63"/>
    <p:sldId id="643" r:id="rId64"/>
    <p:sldId id="644" r:id="rId65"/>
    <p:sldId id="645" r:id="rId66"/>
    <p:sldId id="646" r:id="rId67"/>
    <p:sldId id="647" r:id="rId68"/>
    <p:sldId id="648" r:id="rId69"/>
    <p:sldId id="649" r:id="rId70"/>
    <p:sldId id="650" r:id="rId71"/>
    <p:sldId id="651" r:id="rId72"/>
    <p:sldId id="652" r:id="rId73"/>
    <p:sldId id="653" r:id="rId74"/>
    <p:sldId id="654" r:id="rId75"/>
    <p:sldId id="655" r:id="rId76"/>
    <p:sldId id="656" r:id="rId77"/>
    <p:sldId id="657" r:id="rId78"/>
    <p:sldId id="658" r:id="rId79"/>
    <p:sldId id="633" r:id="rId80"/>
    <p:sldId id="634" r:id="rId81"/>
    <p:sldId id="635" r:id="rId82"/>
    <p:sldId id="636" r:id="rId83"/>
    <p:sldId id="637" r:id="rId84"/>
    <p:sldId id="638" r:id="rId85"/>
    <p:sldId id="639" r:id="rId86"/>
    <p:sldId id="640" r:id="rId87"/>
    <p:sldId id="641" r:id="rId88"/>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FF6600"/>
    <a:srgbClr val="0000CC"/>
    <a:srgbClr val="FFCDC1"/>
    <a:srgbClr val="F73131"/>
    <a:srgbClr val="006600"/>
    <a:srgbClr val="FFFF00"/>
    <a:srgbClr val="FF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7418" autoAdjust="0"/>
  </p:normalViewPr>
  <p:slideViewPr>
    <p:cSldViewPr>
      <p:cViewPr varScale="1">
        <p:scale>
          <a:sx n="70" d="100"/>
          <a:sy n="70" d="100"/>
        </p:scale>
        <p:origin x="6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 name="Rectangle 2"/>
          <p:cNvSpPr>
            <a:spLocks noGrp="1" noChangeArrowheads="1"/>
          </p:cNvSpPr>
          <p:nvPr>
            <p:ph type="hdr" sz="quarter"/>
          </p:nvPr>
        </p:nvSpPr>
        <p:spPr>
          <a:xfrm>
            <a:off x="1" y="1"/>
            <a:ext cx="2922350"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9" name="Rectangle 3"/>
          <p:cNvSpPr>
            <a:spLocks noGrp="1" noChangeArrowheads="1"/>
          </p:cNvSpPr>
          <p:nvPr>
            <p:ph type="dt" sz="quarter" idx="1"/>
          </p:nvPr>
        </p:nvSpPr>
        <p:spPr>
          <a:xfrm>
            <a:off x="3845198" y="1"/>
            <a:ext cx="2922349" cy="459787"/>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20" name="Rectangle 4"/>
          <p:cNvSpPr>
            <a:spLocks noGrp="1" noChangeArrowheads="1"/>
          </p:cNvSpPr>
          <p:nvPr>
            <p:ph type="ftr" sz="quarter" idx="2"/>
          </p:nvPr>
        </p:nvSpPr>
        <p:spPr>
          <a:xfrm>
            <a:off x="1" y="9430386"/>
            <a:ext cx="2922350"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21" name="Rectangle 5"/>
          <p:cNvSpPr>
            <a:spLocks noGrp="1" noChangeArrowheads="1"/>
          </p:cNvSpPr>
          <p:nvPr>
            <p:ph type="sldNum" sz="quarter" idx="3"/>
          </p:nvPr>
        </p:nvSpPr>
        <p:spPr>
          <a:xfrm>
            <a:off x="3845198" y="9430386"/>
            <a:ext cx="2922349" cy="459787"/>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4B53F7E7-4D7A-4BA0-8145-D9EED7F0E647}" type="slidenum">
              <a:rPr lang="en-US" altLang="ja-JP"/>
              <a:pPr>
                <a:defRPr/>
              </a:pPr>
              <a:t>‹#›</a:t>
            </a:fld>
            <a:endParaRPr lang="en-US" altLang="ja-JP"/>
          </a:p>
        </p:txBody>
      </p:sp>
    </p:spTree>
    <p:extLst>
      <p:ext uri="{BB962C8B-B14F-4D97-AF65-F5344CB8AC3E}">
        <p14:creationId xmlns:p14="http://schemas.microsoft.com/office/powerpoint/2010/main" val="336479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 name="Rectangle 2"/>
          <p:cNvSpPr>
            <a:spLocks noGrp="1" noChangeArrowheads="1"/>
          </p:cNvSpPr>
          <p:nvPr>
            <p:ph type="hdr" sz="quarter"/>
          </p:nvPr>
        </p:nvSpPr>
        <p:spPr>
          <a:xfrm>
            <a:off x="0"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2" name="Rectangle 3"/>
          <p:cNvSpPr>
            <a:spLocks noGrp="1" noChangeArrowheads="1"/>
          </p:cNvSpPr>
          <p:nvPr>
            <p:ph type="dt" idx="1"/>
          </p:nvPr>
        </p:nvSpPr>
        <p:spPr>
          <a:xfrm>
            <a:off x="3849955" y="0"/>
            <a:ext cx="2946135" cy="496253"/>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lvl1pPr algn="r" defTabSz="921081" eaLnBrk="1" hangingPunct="1">
              <a:defRPr sz="1200">
                <a:latin typeface="Arial" charset="0"/>
                <a:ea typeface="ＭＳ Ｐゴシック" pitchFamily="50" charset="-128"/>
              </a:defRPr>
            </a:lvl1pPr>
          </a:lstStyle>
          <a:p>
            <a:pPr>
              <a:defRPr/>
            </a:pPr>
            <a:endParaRPr lang="en-US" altLang="ja-JP"/>
          </a:p>
        </p:txBody>
      </p:sp>
      <p:sp>
        <p:nvSpPr>
          <p:cNvPr id="1213" name="Rectangle 4"/>
          <p:cNvSpPr>
            <a:spLocks noGrp="1" noRot="1" noChangeAspect="1" noChangeArrowheads="1" noTextEdit="1"/>
          </p:cNvSpPr>
          <p:nvPr>
            <p:ph type="sldImg" idx="2"/>
          </p:nvPr>
        </p:nvSpPr>
        <p:spPr>
          <a:xfrm>
            <a:off x="915988" y="744538"/>
            <a:ext cx="4964112" cy="3722687"/>
          </a:xfrm>
          <a:prstGeom prst="rect">
            <a:avLst/>
          </a:prstGeom>
          <a:noFill/>
          <a:ln w="9525">
            <a:solidFill>
              <a:srgbClr val="000000"/>
            </a:solidFill>
            <a:miter lim="800000"/>
            <a:headEnd/>
            <a:tailEnd/>
          </a:ln>
        </p:spPr>
      </p:sp>
      <p:sp>
        <p:nvSpPr>
          <p:cNvPr id="1214" name="Rectangle 5"/>
          <p:cNvSpPr>
            <a:spLocks noGrp="1" noChangeArrowheads="1"/>
          </p:cNvSpPr>
          <p:nvPr>
            <p:ph type="body" sz="quarter" idx="3"/>
          </p:nvPr>
        </p:nvSpPr>
        <p:spPr>
          <a:xfrm>
            <a:off x="678658" y="4715193"/>
            <a:ext cx="5440360" cy="4467859"/>
          </a:xfrm>
          <a:prstGeom prst="rect">
            <a:avLst/>
          </a:prstGeom>
          <a:noFill/>
          <a:ln w="9525">
            <a:noFill/>
            <a:miter lim="800000"/>
            <a:headEnd/>
            <a:tailEnd/>
          </a:ln>
          <a:effectLst/>
        </p:spPr>
        <p:txBody>
          <a:bodyPr vert="horz" wrap="square" lIns="92100" tIns="46050" rIns="92100" bIns="4605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15" name="Rectangle 6"/>
          <p:cNvSpPr>
            <a:spLocks noGrp="1" noChangeArrowheads="1"/>
          </p:cNvSpPr>
          <p:nvPr>
            <p:ph type="ftr" sz="quarter" idx="4"/>
          </p:nvPr>
        </p:nvSpPr>
        <p:spPr>
          <a:xfrm>
            <a:off x="0"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defTabSz="921081" eaLnBrk="1" hangingPunct="1">
              <a:defRPr sz="1200">
                <a:latin typeface="Arial" charset="0"/>
                <a:ea typeface="ＭＳ Ｐゴシック" pitchFamily="50" charset="-128"/>
              </a:defRPr>
            </a:lvl1pPr>
          </a:lstStyle>
          <a:p>
            <a:pPr>
              <a:defRPr/>
            </a:pPr>
            <a:endParaRPr lang="en-US" altLang="ja-JP"/>
          </a:p>
        </p:txBody>
      </p:sp>
      <p:sp>
        <p:nvSpPr>
          <p:cNvPr id="1216" name="Rectangle 7"/>
          <p:cNvSpPr>
            <a:spLocks noGrp="1" noChangeArrowheads="1"/>
          </p:cNvSpPr>
          <p:nvPr>
            <p:ph type="sldNum" sz="quarter" idx="5"/>
          </p:nvPr>
        </p:nvSpPr>
        <p:spPr>
          <a:xfrm>
            <a:off x="3849955" y="9428800"/>
            <a:ext cx="2946135" cy="496252"/>
          </a:xfrm>
          <a:prstGeom prst="rect">
            <a:avLst/>
          </a:prstGeom>
          <a:noFill/>
          <a:ln w="9525">
            <a:noFill/>
            <a:miter lim="800000"/>
            <a:headEnd/>
            <a:tailEnd/>
          </a:ln>
          <a:effectLst/>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pPr>
                <a:defRPr/>
              </a:pPr>
              <a:t>‹#›</a:t>
            </a:fld>
            <a:endParaRPr lang="en-US" altLang="ja-JP"/>
          </a:p>
        </p:txBody>
      </p:sp>
    </p:spTree>
    <p:extLst>
      <p:ext uri="{BB962C8B-B14F-4D97-AF65-F5344CB8AC3E}">
        <p14:creationId xmlns:p14="http://schemas.microsoft.com/office/powerpoint/2010/main" val="28348193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23948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11</a:t>
            </a:fld>
            <a:endParaRPr lang="en-US" altLang="ja-JP">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96534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12</a:t>
            </a:fld>
            <a:endParaRPr lang="en-US" altLang="ja-JP">
              <a:ea typeface="ＭＳ Ｐゴシック" panose="020B0600070205080204" pitchFamily="50" charset="-128"/>
            </a:endParaRPr>
          </a:p>
        </p:txBody>
      </p:sp>
      <p:sp>
        <p:nvSpPr>
          <p:cNvPr id="1395" name="Rectangle 2"/>
          <p:cNvSpPr>
            <a:spLocks noGrp="1" noRot="1" noChangeAspect="1" noChangeArrowheads="1" noTextEdit="1"/>
          </p:cNvSpPr>
          <p:nvPr>
            <p:ph type="sldImg"/>
          </p:nvPr>
        </p:nvSpPr>
        <p:spPr>
          <a:ln/>
        </p:spPr>
      </p:sp>
      <p:sp>
        <p:nvSpPr>
          <p:cNvPr id="139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37455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13</a:t>
            </a:fld>
            <a:endParaRPr lang="en-US" altLang="ja-JP">
              <a:solidFill>
                <a:srgbClr val="000000"/>
              </a:solidFill>
              <a:ea typeface="ＭＳ Ｐゴシック" panose="020B0600070205080204" pitchFamily="50" charset="-128"/>
            </a:endParaRPr>
          </a:p>
        </p:txBody>
      </p:sp>
      <p:sp>
        <p:nvSpPr>
          <p:cNvPr id="1486" name="Rectangle 2"/>
          <p:cNvSpPr>
            <a:spLocks noGrp="1" noRot="1" noChangeAspect="1" noChangeArrowheads="1" noTextEdit="1"/>
          </p:cNvSpPr>
          <p:nvPr>
            <p:ph type="sldImg"/>
          </p:nvPr>
        </p:nvSpPr>
        <p:spPr>
          <a:ln/>
        </p:spPr>
      </p:sp>
      <p:sp>
        <p:nvSpPr>
          <p:cNvPr id="148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93244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14</a:t>
            </a:fld>
            <a:endParaRPr lang="en-US" altLang="ja-JP">
              <a:solidFill>
                <a:srgbClr val="000000"/>
              </a:solidFill>
              <a:ea typeface="ＭＳ Ｐゴシック" panose="020B0600070205080204" pitchFamily="50" charset="-128"/>
            </a:endParaRPr>
          </a:p>
        </p:txBody>
      </p:sp>
      <p:sp>
        <p:nvSpPr>
          <p:cNvPr id="1408" name="Rectangle 2"/>
          <p:cNvSpPr>
            <a:spLocks noGrp="1" noRot="1" noChangeAspect="1" noChangeArrowheads="1" noTextEdit="1"/>
          </p:cNvSpPr>
          <p:nvPr>
            <p:ph type="sldImg"/>
          </p:nvPr>
        </p:nvSpPr>
        <p:spPr>
          <a:ln/>
        </p:spPr>
      </p:sp>
      <p:sp>
        <p:nvSpPr>
          <p:cNvPr id="140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14375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15</a:t>
            </a:fld>
            <a:endParaRPr lang="en-US" altLang="ja-JP">
              <a:solidFill>
                <a:srgbClr val="000000"/>
              </a:solidFill>
              <a:ea typeface="ＭＳ Ｐゴシック" panose="020B0600070205080204" pitchFamily="50" charset="-128"/>
            </a:endParaRPr>
          </a:p>
        </p:txBody>
      </p:sp>
      <p:sp>
        <p:nvSpPr>
          <p:cNvPr id="1436" name="Rectangle 2"/>
          <p:cNvSpPr>
            <a:spLocks noGrp="1" noRot="1" noChangeAspect="1" noChangeArrowheads="1" noTextEdit="1"/>
          </p:cNvSpPr>
          <p:nvPr>
            <p:ph type="sldImg"/>
          </p:nvPr>
        </p:nvSpPr>
        <p:spPr>
          <a:ln/>
        </p:spPr>
      </p:sp>
      <p:sp>
        <p:nvSpPr>
          <p:cNvPr id="143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21907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16</a:t>
            </a:fld>
            <a:endParaRPr lang="en-US" altLang="ja-JP">
              <a:solidFill>
                <a:srgbClr val="000000"/>
              </a:solidFill>
              <a:ea typeface="ＭＳ Ｐゴシック" panose="020B0600070205080204" pitchFamily="50" charset="-128"/>
            </a:endParaRPr>
          </a:p>
        </p:txBody>
      </p:sp>
      <p:sp>
        <p:nvSpPr>
          <p:cNvPr id="1447" name="Rectangle 2"/>
          <p:cNvSpPr>
            <a:spLocks noGrp="1" noRot="1" noChangeAspect="1" noChangeArrowheads="1" noTextEdit="1"/>
          </p:cNvSpPr>
          <p:nvPr>
            <p:ph type="sldImg"/>
          </p:nvPr>
        </p:nvSpPr>
        <p:spPr>
          <a:ln/>
        </p:spPr>
      </p:sp>
      <p:sp>
        <p:nvSpPr>
          <p:cNvPr id="144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7544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17</a:t>
            </a:fld>
            <a:endParaRPr lang="en-US" altLang="ja-JP">
              <a:solidFill>
                <a:srgbClr val="000000"/>
              </a:solidFill>
              <a:ea typeface="ＭＳ Ｐゴシック" panose="020B0600070205080204" pitchFamily="50" charset="-128"/>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06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 name="Rectangle 7"/>
          <p:cNvSpPr>
            <a:spLocks noGrp="1" noChangeArrowheads="1"/>
          </p:cNvSpPr>
          <p:nvPr>
            <p:ph type="sldNum" sz="quarter" idx="5"/>
          </p:nvPr>
        </p:nvSpPr>
        <p:spPr>
          <a:noFill/>
          <a:ln/>
        </p:spPr>
        <p:txBody>
          <a:bodyPr/>
          <a:lstStyle>
            <a:lvl1pPr defTabSz="92780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7354" indent="-287444" defTabSz="92780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977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968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69595" indent="-229955" defTabSz="92780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2950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416"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932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9235" indent="-229955" defTabSz="92780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18</a:t>
            </a:fld>
            <a:endParaRPr lang="en-US" altLang="ja-JP">
              <a:solidFill>
                <a:srgbClr val="000000"/>
              </a:solidFill>
              <a:ea typeface="ＭＳ Ｐゴシック" panose="020B0600070205080204" pitchFamily="50" charset="-128"/>
            </a:endParaRPr>
          </a:p>
        </p:txBody>
      </p:sp>
      <p:sp>
        <p:nvSpPr>
          <p:cNvPr id="1458" name="Rectangle 2"/>
          <p:cNvSpPr>
            <a:spLocks noGrp="1" noRot="1" noChangeAspect="1" noChangeArrowheads="1" noTextEdit="1"/>
          </p:cNvSpPr>
          <p:nvPr>
            <p:ph type="sldImg"/>
          </p:nvPr>
        </p:nvSpPr>
        <p:spPr>
          <a:ln/>
        </p:spPr>
      </p:sp>
      <p:sp>
        <p:nvSpPr>
          <p:cNvPr id="145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84168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7"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41</a:t>
            </a:fld>
            <a:endParaRPr lang="en-US" altLang="ja-JP">
              <a:solidFill>
                <a:srgbClr val="000000"/>
              </a:solidFill>
              <a:ea typeface="ＭＳ Ｐゴシック" panose="020B0600070205080204" pitchFamily="50" charset="-128"/>
            </a:endParaRPr>
          </a:p>
        </p:txBody>
      </p:sp>
      <p:sp>
        <p:nvSpPr>
          <p:cNvPr id="1858" name="Rectangle 2"/>
          <p:cNvSpPr>
            <a:spLocks noGrp="1" noRot="1" noChangeAspect="1" noChangeArrowheads="1" noTextEdit="1"/>
          </p:cNvSpPr>
          <p:nvPr>
            <p:ph type="sldImg"/>
          </p:nvPr>
        </p:nvSpPr>
        <p:spPr>
          <a:ln/>
        </p:spPr>
      </p:sp>
      <p:sp>
        <p:nvSpPr>
          <p:cNvPr id="185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56430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42</a:t>
            </a:fld>
            <a:endParaRPr lang="en-US" altLang="ja-JP">
              <a:solidFill>
                <a:srgbClr val="000000"/>
              </a:solidFill>
              <a:ea typeface="ＭＳ Ｐゴシック" panose="020B0600070205080204" pitchFamily="50" charset="-128"/>
            </a:endParaRPr>
          </a:p>
        </p:txBody>
      </p:sp>
      <p:sp>
        <p:nvSpPr>
          <p:cNvPr id="1890" name="Rectangle 2"/>
          <p:cNvSpPr>
            <a:spLocks noGrp="1" noRot="1" noChangeAspect="1" noChangeArrowheads="1" noTextEdit="1"/>
          </p:cNvSpPr>
          <p:nvPr>
            <p:ph type="sldImg"/>
          </p:nvPr>
        </p:nvSpPr>
        <p:spPr>
          <a:ln/>
        </p:spPr>
      </p:sp>
      <p:sp>
        <p:nvSpPr>
          <p:cNvPr id="189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344118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29094"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29094" rtl="0" eaLnBrk="1" fontAlgn="base" latinLnBrk="0" hangingPunct="1">
                <a:lnSpc>
                  <a:spcPct val="100000"/>
                </a:lnSpc>
                <a:spcBef>
                  <a:spcPct val="0"/>
                </a:spcBef>
                <a:spcAft>
                  <a:spcPct val="0"/>
                </a:spcAft>
                <a:buClrTx/>
                <a:buSzTx/>
                <a:buFontTx/>
                <a:buNone/>
                <a:tabLst/>
                <a:defRPr/>
              </a:pPr>
              <a:t>3</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39" name="Rectangle 2"/>
          <p:cNvSpPr>
            <a:spLocks noGrp="1" noRot="1" noChangeAspect="1" noChangeArrowheads="1" noTextEdit="1"/>
          </p:cNvSpPr>
          <p:nvPr>
            <p:ph type="sldImg"/>
          </p:nvPr>
        </p:nvSpPr>
        <p:spPr>
          <a:ln/>
        </p:spPr>
      </p:sp>
      <p:sp>
        <p:nvSpPr>
          <p:cNvPr id="124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90021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43</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08305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44</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170446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45</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91135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46</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00673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47</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39297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3"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48</a:t>
            </a:fld>
            <a:endParaRPr lang="en-US" altLang="ja-JP">
              <a:solidFill>
                <a:srgbClr val="000000"/>
              </a:solidFill>
              <a:ea typeface="ＭＳ Ｐゴシック" panose="020B0600070205080204" pitchFamily="50" charset="-128"/>
            </a:endParaRPr>
          </a:p>
        </p:txBody>
      </p:sp>
      <p:sp>
        <p:nvSpPr>
          <p:cNvPr id="1964" name="Rectangle 2"/>
          <p:cNvSpPr>
            <a:spLocks noGrp="1" noRot="1" noChangeAspect="1" noChangeArrowheads="1" noTextEdit="1"/>
          </p:cNvSpPr>
          <p:nvPr>
            <p:ph type="sldImg"/>
          </p:nvPr>
        </p:nvSpPr>
        <p:spPr>
          <a:ln/>
        </p:spPr>
      </p:sp>
      <p:sp>
        <p:nvSpPr>
          <p:cNvPr id="196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87889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49</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182673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50</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6643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51</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283065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52</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3794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 name="Rectangle 7"/>
          <p:cNvSpPr>
            <a:spLocks noGrp="1" noChangeArrowheads="1"/>
          </p:cNvSpPr>
          <p:nvPr>
            <p:ph type="sldNum" sz="quarter" idx="5"/>
          </p:nvPr>
        </p:nvSpPr>
        <p:spPr>
          <a:noFill/>
          <a:ln/>
        </p:spPr>
        <p:txBody>
          <a:bodyPr/>
          <a:lstStyle>
            <a:lvl1pPr defTabSz="929094">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393" indent="-287844" defTabSz="929094">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1373"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1922"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2470" indent="-230275" defTabSz="929094">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302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3570"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4119"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14668" indent="-230275" defTabSz="929094"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4</a:t>
            </a:fld>
            <a:endParaRPr lang="en-US" altLang="ja-JP">
              <a:ea typeface="ＭＳ Ｐゴシック" panose="020B0600070205080204" pitchFamily="50" charset="-128"/>
            </a:endParaRPr>
          </a:p>
        </p:txBody>
      </p:sp>
      <p:sp>
        <p:nvSpPr>
          <p:cNvPr id="1253" name="Rectangle 2"/>
          <p:cNvSpPr>
            <a:spLocks noGrp="1" noRot="1" noChangeAspect="1" noChangeArrowheads="1" noTextEdit="1"/>
          </p:cNvSpPr>
          <p:nvPr>
            <p:ph type="sldImg"/>
          </p:nvPr>
        </p:nvSpPr>
        <p:spPr>
          <a:ln/>
        </p:spPr>
      </p:sp>
      <p:sp>
        <p:nvSpPr>
          <p:cNvPr id="1254"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648199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53</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387733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54</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25650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55</a:t>
            </a:fld>
            <a:endParaRPr lang="en-US" altLang="ja-JP">
              <a:solidFill>
                <a:srgbClr val="000000"/>
              </a:solidFill>
              <a:ea typeface="ＭＳ Ｐゴシック" panose="020B0600070205080204" pitchFamily="50" charset="-128"/>
            </a:endParaRPr>
          </a:p>
        </p:txBody>
      </p:sp>
      <p:sp>
        <p:nvSpPr>
          <p:cNvPr id="1901" name="Rectangle 2"/>
          <p:cNvSpPr>
            <a:spLocks noGrp="1" noRot="1" noChangeAspect="1" noChangeArrowheads="1" noTextEdit="1"/>
          </p:cNvSpPr>
          <p:nvPr>
            <p:ph type="sldImg"/>
          </p:nvPr>
        </p:nvSpPr>
        <p:spPr>
          <a:ln/>
        </p:spPr>
      </p:sp>
      <p:sp>
        <p:nvSpPr>
          <p:cNvPr id="1902"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36391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56</a:t>
            </a:fld>
            <a:endParaRPr lang="en-US" altLang="ja-JP">
              <a:solidFill>
                <a:srgbClr val="000000"/>
              </a:solidFill>
              <a:ea typeface="ＭＳ Ｐゴシック" panose="020B0600070205080204" pitchFamily="50" charset="-128"/>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25729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57</a:t>
            </a:fld>
            <a:endParaRPr lang="en-US" altLang="ja-JP">
              <a:solidFill>
                <a:srgbClr val="000000"/>
              </a:solidFill>
              <a:ea typeface="ＭＳ Ｐゴシック" panose="020B0600070205080204" pitchFamily="50" charset="-128"/>
            </a:endParaRPr>
          </a:p>
        </p:txBody>
      </p:sp>
      <p:sp>
        <p:nvSpPr>
          <p:cNvPr id="2002" name="Rectangle 2"/>
          <p:cNvSpPr>
            <a:spLocks noGrp="1" noRot="1" noChangeAspect="1" noChangeArrowheads="1" noTextEdit="1"/>
          </p:cNvSpPr>
          <p:nvPr>
            <p:ph type="sldImg"/>
          </p:nvPr>
        </p:nvSpPr>
        <p:spPr>
          <a:ln/>
        </p:spPr>
      </p:sp>
      <p:sp>
        <p:nvSpPr>
          <p:cNvPr id="2003"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817294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58</a:t>
            </a:fld>
            <a:endParaRPr lang="en-US" altLang="ja-JP">
              <a:solidFill>
                <a:srgbClr val="000000"/>
              </a:solidFill>
              <a:ea typeface="ＭＳ Ｐゴシック" panose="020B0600070205080204" pitchFamily="50" charset="-128"/>
            </a:endParaRPr>
          </a:p>
        </p:txBody>
      </p:sp>
      <p:sp>
        <p:nvSpPr>
          <p:cNvPr id="1989" name="Rectangle 2"/>
          <p:cNvSpPr>
            <a:spLocks noGrp="1" noRot="1" noChangeAspect="1" noChangeArrowheads="1" noTextEdit="1"/>
          </p:cNvSpPr>
          <p:nvPr>
            <p:ph type="sldImg"/>
          </p:nvPr>
        </p:nvSpPr>
        <p:spPr>
          <a:ln/>
        </p:spPr>
      </p:sp>
      <p:sp>
        <p:nvSpPr>
          <p:cNvPr id="1990"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0605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59</a:t>
            </a:fld>
            <a:endParaRPr lang="en-US" altLang="ja-JP">
              <a:solidFill>
                <a:srgbClr val="000000"/>
              </a:solidFill>
              <a:ea typeface="ＭＳ Ｐゴシック" panose="020B0600070205080204" pitchFamily="50" charset="-128"/>
            </a:endParaRPr>
          </a:p>
        </p:txBody>
      </p:sp>
      <p:sp>
        <p:nvSpPr>
          <p:cNvPr id="1945" name="Rectangle 2"/>
          <p:cNvSpPr>
            <a:spLocks noGrp="1" noRot="1" noChangeAspect="1" noChangeArrowheads="1" noTextEdit="1"/>
          </p:cNvSpPr>
          <p:nvPr>
            <p:ph type="sldImg"/>
          </p:nvPr>
        </p:nvSpPr>
        <p:spPr>
          <a:ln/>
        </p:spPr>
      </p:sp>
      <p:sp>
        <p:nvSpPr>
          <p:cNvPr id="194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94939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3"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60</a:t>
            </a:fld>
            <a:endParaRPr lang="en-US" altLang="ja-JP">
              <a:solidFill>
                <a:srgbClr val="000000"/>
              </a:solidFill>
              <a:ea typeface="ＭＳ Ｐゴシック" panose="020B0600070205080204" pitchFamily="50" charset="-128"/>
            </a:endParaRPr>
          </a:p>
        </p:txBody>
      </p:sp>
      <p:sp>
        <p:nvSpPr>
          <p:cNvPr id="2014" name="Rectangle 2"/>
          <p:cNvSpPr>
            <a:spLocks noGrp="1" noRot="1" noChangeAspect="1" noChangeArrowheads="1" noTextEdit="1"/>
          </p:cNvSpPr>
          <p:nvPr>
            <p:ph type="sldImg"/>
          </p:nvPr>
        </p:nvSpPr>
        <p:spPr>
          <a:ln/>
        </p:spPr>
      </p:sp>
      <p:sp>
        <p:nvSpPr>
          <p:cNvPr id="201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90360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61</a:t>
            </a:fld>
            <a:endParaRPr lang="en-US" altLang="ja-JP">
              <a:solidFill>
                <a:srgbClr val="000000"/>
              </a:solidFill>
              <a:ea typeface="ＭＳ Ｐゴシック" panose="020B0600070205080204" pitchFamily="50" charset="-128"/>
            </a:endParaRPr>
          </a:p>
        </p:txBody>
      </p:sp>
      <p:sp>
        <p:nvSpPr>
          <p:cNvPr id="2027" name="Rectangle 2"/>
          <p:cNvSpPr>
            <a:spLocks noGrp="1" noRot="1" noChangeAspect="1" noChangeArrowheads="1" noTextEdit="1"/>
          </p:cNvSpPr>
          <p:nvPr>
            <p:ph type="sldImg"/>
          </p:nvPr>
        </p:nvSpPr>
        <p:spPr>
          <a:ln/>
        </p:spPr>
      </p:sp>
      <p:sp>
        <p:nvSpPr>
          <p:cNvPr id="2028"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788108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62</a:t>
            </a:fld>
            <a:endParaRPr lang="en-US" altLang="ja-JP">
              <a:solidFill>
                <a:srgbClr val="000000"/>
              </a:solidFill>
              <a:ea typeface="ＭＳ Ｐゴシック" panose="020B0600070205080204" pitchFamily="50" charset="-128"/>
            </a:endParaRPr>
          </a:p>
        </p:txBody>
      </p:sp>
      <p:sp>
        <p:nvSpPr>
          <p:cNvPr id="2046" name="Rectangle 2"/>
          <p:cNvSpPr>
            <a:spLocks noGrp="1" noRot="1" noChangeAspect="1" noChangeArrowheads="1" noTextEdit="1"/>
          </p:cNvSpPr>
          <p:nvPr>
            <p:ph type="sldImg"/>
          </p:nvPr>
        </p:nvSpPr>
        <p:spPr>
          <a:ln/>
        </p:spPr>
      </p:sp>
      <p:sp>
        <p:nvSpPr>
          <p:cNvPr id="2047"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7852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5</a:t>
            </a:fld>
            <a:endParaRPr lang="en-US" altLang="ja-JP">
              <a:ea typeface="ＭＳ Ｐゴシック" panose="020B0600070205080204" pitchFamily="50" charset="-128"/>
            </a:endParaRPr>
          </a:p>
        </p:txBody>
      </p:sp>
      <p:sp>
        <p:nvSpPr>
          <p:cNvPr id="1270" name="Rectangle 2"/>
          <p:cNvSpPr>
            <a:spLocks noGrp="1" noRot="1" noChangeAspect="1" noChangeArrowheads="1" noTextEdit="1"/>
          </p:cNvSpPr>
          <p:nvPr>
            <p:ph type="sldImg"/>
          </p:nvPr>
        </p:nvSpPr>
        <p:spPr>
          <a:ln/>
        </p:spPr>
      </p:sp>
      <p:sp>
        <p:nvSpPr>
          <p:cNvPr id="1271"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771275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029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89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690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3267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02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7" name="四角形 712"/>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48" name="四角形 713"/>
          <p:cNvSpPr>
            <a:spLocks noGrp="1" noChangeArrowheads="1"/>
          </p:cNvSpPr>
          <p:nvPr>
            <p:ph type="body" sz="quarter" idx="3"/>
          </p:nvPr>
        </p:nvSpPr>
        <p:spPr>
          <a:prstGeom prst="rect">
            <a:avLst/>
          </a:prstGeom>
        </p:spPr>
        <p:txBody>
          <a:bodyPr/>
          <a:lstStyle/>
          <a:p>
            <a:endParaRPr kumimoji="1" lang="ja-JP" altLang="en-US"/>
          </a:p>
        </p:txBody>
      </p:sp>
      <p:sp>
        <p:nvSpPr>
          <p:cNvPr id="3149" name="四角形 714"/>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68</a:t>
            </a:fld>
            <a:endParaRPr lang="en-US" altLang="ja-JP">
              <a:solidFill>
                <a:srgbClr val="000000"/>
              </a:solidFill>
            </a:endParaRPr>
          </a:p>
        </p:txBody>
      </p:sp>
    </p:spTree>
    <p:extLst>
      <p:ext uri="{BB962C8B-B14F-4D97-AF65-F5344CB8AC3E}">
        <p14:creationId xmlns:p14="http://schemas.microsoft.com/office/powerpoint/2010/main" val="2539435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 name="四角形 781"/>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71" name="四角形 782"/>
          <p:cNvSpPr>
            <a:spLocks noGrp="1" noChangeArrowheads="1"/>
          </p:cNvSpPr>
          <p:nvPr>
            <p:ph type="body" sz="quarter" idx="3"/>
          </p:nvPr>
        </p:nvSpPr>
        <p:spPr>
          <a:prstGeom prst="rect">
            <a:avLst/>
          </a:prstGeom>
        </p:spPr>
        <p:txBody>
          <a:bodyPr/>
          <a:lstStyle/>
          <a:p>
            <a:endParaRPr kumimoji="1" lang="ja-JP" altLang="en-US"/>
          </a:p>
        </p:txBody>
      </p:sp>
      <p:sp>
        <p:nvSpPr>
          <p:cNvPr id="3172" name="四角形 783"/>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69</a:t>
            </a:fld>
            <a:endParaRPr lang="en-US" altLang="ja-JP">
              <a:solidFill>
                <a:srgbClr val="000000"/>
              </a:solidFill>
            </a:endParaRPr>
          </a:p>
        </p:txBody>
      </p:sp>
    </p:spTree>
    <p:extLst>
      <p:ext uri="{BB962C8B-B14F-4D97-AF65-F5344CB8AC3E}">
        <p14:creationId xmlns:p14="http://schemas.microsoft.com/office/powerpoint/2010/main" val="407577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 name="四角形 747"/>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0" name="四角形 748"/>
          <p:cNvSpPr>
            <a:spLocks noGrp="1" noChangeArrowheads="1"/>
          </p:cNvSpPr>
          <p:nvPr>
            <p:ph type="body" sz="quarter" idx="3"/>
          </p:nvPr>
        </p:nvSpPr>
        <p:spPr>
          <a:prstGeom prst="rect">
            <a:avLst/>
          </a:prstGeom>
        </p:spPr>
        <p:txBody>
          <a:bodyPr/>
          <a:lstStyle/>
          <a:p>
            <a:endParaRPr kumimoji="1" lang="ja-JP" altLang="en-US"/>
          </a:p>
        </p:txBody>
      </p:sp>
      <p:sp>
        <p:nvSpPr>
          <p:cNvPr id="3181" name="四角形 749"/>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70</a:t>
            </a:fld>
            <a:endParaRPr lang="en-US" altLang="ja-JP">
              <a:solidFill>
                <a:srgbClr val="000000"/>
              </a:solidFill>
            </a:endParaRPr>
          </a:p>
        </p:txBody>
      </p:sp>
    </p:spTree>
    <p:extLst>
      <p:ext uri="{BB962C8B-B14F-4D97-AF65-F5344CB8AC3E}">
        <p14:creationId xmlns:p14="http://schemas.microsoft.com/office/powerpoint/2010/main" val="29056628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四角形 758"/>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9" name="四角形 759"/>
          <p:cNvSpPr>
            <a:spLocks noGrp="1" noChangeArrowheads="1"/>
          </p:cNvSpPr>
          <p:nvPr>
            <p:ph type="body" sz="quarter" idx="3"/>
          </p:nvPr>
        </p:nvSpPr>
        <p:spPr>
          <a:prstGeom prst="rect">
            <a:avLst/>
          </a:prstGeom>
        </p:spPr>
        <p:txBody>
          <a:bodyPr/>
          <a:lstStyle/>
          <a:p>
            <a:endParaRPr kumimoji="1" lang="ja-JP" altLang="en-US"/>
          </a:p>
        </p:txBody>
      </p:sp>
      <p:sp>
        <p:nvSpPr>
          <p:cNvPr id="3190" name="四角形 760"/>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71</a:t>
            </a:fld>
            <a:endParaRPr lang="en-US" altLang="ja-JP">
              <a:solidFill>
                <a:srgbClr val="000000"/>
              </a:solidFill>
            </a:endParaRPr>
          </a:p>
        </p:txBody>
      </p:sp>
    </p:spTree>
    <p:extLst>
      <p:ext uri="{BB962C8B-B14F-4D97-AF65-F5344CB8AC3E}">
        <p14:creationId xmlns:p14="http://schemas.microsoft.com/office/powerpoint/2010/main" val="98960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 name="四角形 758"/>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189" name="四角形 759"/>
          <p:cNvSpPr>
            <a:spLocks noGrp="1" noChangeArrowheads="1"/>
          </p:cNvSpPr>
          <p:nvPr>
            <p:ph type="body" sz="quarter" idx="3"/>
          </p:nvPr>
        </p:nvSpPr>
        <p:spPr>
          <a:prstGeom prst="rect">
            <a:avLst/>
          </a:prstGeom>
        </p:spPr>
        <p:txBody>
          <a:bodyPr/>
          <a:lstStyle/>
          <a:p>
            <a:endParaRPr kumimoji="1" lang="ja-JP" altLang="en-US"/>
          </a:p>
        </p:txBody>
      </p:sp>
      <p:sp>
        <p:nvSpPr>
          <p:cNvPr id="3190" name="四角形 760"/>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72</a:t>
            </a:fld>
            <a:endParaRPr lang="en-US" altLang="ja-JP">
              <a:solidFill>
                <a:srgbClr val="000000"/>
              </a:solidFill>
            </a:endParaRPr>
          </a:p>
        </p:txBody>
      </p:sp>
    </p:spTree>
    <p:extLst>
      <p:ext uri="{BB962C8B-B14F-4D97-AF65-F5344CB8AC3E}">
        <p14:creationId xmlns:p14="http://schemas.microsoft.com/office/powerpoint/2010/main" val="335273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6</a:t>
            </a:fld>
            <a:endParaRPr lang="en-US" altLang="ja-JP">
              <a:ea typeface="ＭＳ Ｐゴシック" panose="020B0600070205080204" pitchFamily="50" charset="-128"/>
            </a:endParaRPr>
          </a:p>
        </p:txBody>
      </p:sp>
      <p:sp>
        <p:nvSpPr>
          <p:cNvPr id="1285" name="Rectangle 2"/>
          <p:cNvSpPr>
            <a:spLocks noGrp="1" noRot="1" noChangeAspect="1" noChangeArrowheads="1" noTextEdit="1"/>
          </p:cNvSpPr>
          <p:nvPr>
            <p:ph type="sldImg"/>
          </p:nvPr>
        </p:nvSpPr>
        <p:spPr>
          <a:ln/>
        </p:spPr>
      </p:sp>
      <p:sp>
        <p:nvSpPr>
          <p:cNvPr id="128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98189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0" name="四角形 795"/>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01" name="四角形 796"/>
          <p:cNvSpPr>
            <a:spLocks noGrp="1" noChangeArrowheads="1"/>
          </p:cNvSpPr>
          <p:nvPr>
            <p:ph type="body" sz="quarter" idx="3"/>
          </p:nvPr>
        </p:nvSpPr>
        <p:spPr>
          <a:prstGeom prst="rect">
            <a:avLst/>
          </a:prstGeom>
        </p:spPr>
        <p:txBody>
          <a:bodyPr/>
          <a:lstStyle/>
          <a:p>
            <a:endParaRPr kumimoji="1" lang="ja-JP" altLang="en-US"/>
          </a:p>
        </p:txBody>
      </p:sp>
      <p:sp>
        <p:nvSpPr>
          <p:cNvPr id="3202" name="四角形 797"/>
          <p:cNvSpPr>
            <a:spLocks noGrp="1" noChangeArrowheads="1"/>
          </p:cNvSpPr>
          <p:nvPr>
            <p:ph type="sldNum" sz="quarter" idx="5"/>
          </p:nvPr>
        </p:nvSpPr>
        <p:spPr>
          <a:prstGeom prst="rect">
            <a:avLst/>
          </a:prstGeom>
        </p:spPr>
        <p:txBody>
          <a:bodyPr vert="horz" wrap="square" lIns="91404" tIns="45702" rIns="91404" bIns="45702" numCol="1" anchor="b" anchorCtr="0" compatLnSpc="1">
            <a:prstTxWarp prst="textNoShape">
              <a:avLst/>
            </a:prstTxWarp>
          </a:bodyPr>
          <a:lstStyle>
            <a:lvl1pPr algn="r" defTabSz="914124" eaLnBrk="1" hangingPunct="1">
              <a:defRPr sz="1200"/>
            </a:lvl1pPr>
          </a:lstStyle>
          <a:p>
            <a:pPr>
              <a:defRPr/>
            </a:pPr>
            <a:fld id="{6CB5B19B-2A7B-4820-A495-7EA32EFCEBE8}" type="slidenum">
              <a:rPr lang="en-US" altLang="ja-JP">
                <a:solidFill>
                  <a:srgbClr val="000000"/>
                </a:solidFill>
              </a:rPr>
              <a:pPr>
                <a:defRPr/>
              </a:pPr>
              <a:t>73</a:t>
            </a:fld>
            <a:endParaRPr lang="en-US" altLang="ja-JP">
              <a:solidFill>
                <a:srgbClr val="000000"/>
              </a:solidFill>
            </a:endParaRPr>
          </a:p>
        </p:txBody>
      </p:sp>
    </p:spTree>
    <p:extLst>
      <p:ext uri="{BB962C8B-B14F-4D97-AF65-F5344CB8AC3E}">
        <p14:creationId xmlns:p14="http://schemas.microsoft.com/office/powerpoint/2010/main" val="29925460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0" name="四角形 800"/>
          <p:cNvSpPr>
            <a:spLocks noGrp="1" noRot="1" noChangeAspect="1" noChangeArrowheads="1" noTextEdit="1"/>
          </p:cNvSpPr>
          <p:nvPr>
            <p:ph type="sldImg" idx="2"/>
          </p:nvPr>
        </p:nvSpPr>
        <p:spPr>
          <a:prstGeom prst="rect">
            <a:avLst/>
          </a:prstGeom>
        </p:spPr>
        <p:txBody>
          <a:bodyPr/>
          <a:lstStyle/>
          <a:p>
            <a:endParaRPr kumimoji="1" lang="ja-JP" altLang="en-US"/>
          </a:p>
        </p:txBody>
      </p:sp>
      <p:sp>
        <p:nvSpPr>
          <p:cNvPr id="3241" name="四角形 801"/>
          <p:cNvSpPr>
            <a:spLocks noGrp="1" noChangeArrowheads="1"/>
          </p:cNvSpPr>
          <p:nvPr>
            <p:ph type="body" sz="quarter" idx="3"/>
          </p:nvPr>
        </p:nvSpPr>
        <p:spPr>
          <a:prstGeom prst="rect">
            <a:avLst/>
          </a:prstGeom>
        </p:spPr>
        <p:txBody>
          <a:bodyPr/>
          <a:lstStyle/>
          <a:p>
            <a:endParaRPr kumimoji="1" lang="ja-JP" altLang="en-US"/>
          </a:p>
        </p:txBody>
      </p:sp>
      <p:sp>
        <p:nvSpPr>
          <p:cNvPr id="3242" name="四角形 802"/>
          <p:cNvSpPr>
            <a:spLocks noGrp="1" noChangeArrowheads="1"/>
          </p:cNvSpPr>
          <p:nvPr>
            <p:ph type="sldNum" sz="quarter" idx="5"/>
          </p:nvPr>
        </p:nvSpPr>
        <p:spPr>
          <a:prstGeom prst="rect">
            <a:avLst/>
          </a:prstGeom>
        </p:spPr>
        <p:txBody>
          <a:bodyPr vert="horz" wrap="square" lIns="92100" tIns="46050" rIns="92100" bIns="46050" numCol="1" anchor="b" anchorCtr="0" compatLnSpc="1">
            <a:prstTxWarp prst="textNoShape">
              <a:avLst/>
            </a:prstTxWarp>
          </a:bodyPr>
          <a:lstStyle>
            <a:lvl1pPr algn="r" defTabSz="921081" eaLnBrk="1" hangingPunct="1">
              <a:defRPr sz="1200"/>
            </a:lvl1pPr>
          </a:lstStyle>
          <a:p>
            <a:pPr>
              <a:defRPr/>
            </a:pPr>
            <a:fld id="{6CB5B19B-2A7B-4820-A495-7EA32EFCEBE8}" type="slidenum">
              <a:rPr lang="en-US" altLang="ja-JP">
                <a:solidFill>
                  <a:srgbClr val="000000"/>
                </a:solidFill>
              </a:rPr>
              <a:pPr>
                <a:defRPr/>
              </a:pPr>
              <a:t>74</a:t>
            </a:fld>
            <a:endParaRPr lang="en-US" altLang="ja-JP">
              <a:solidFill>
                <a:srgbClr val="000000"/>
              </a:solidFill>
            </a:endParaRPr>
          </a:p>
        </p:txBody>
      </p:sp>
    </p:spTree>
    <p:extLst>
      <p:ext uri="{BB962C8B-B14F-4D97-AF65-F5344CB8AC3E}">
        <p14:creationId xmlns:p14="http://schemas.microsoft.com/office/powerpoint/2010/main" val="30383217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defRPr/>
            </a:pPr>
            <a:fld id="{2C1CD5F8-6ED2-4EDB-AE28-6812BB19CC1F}" type="slidenum">
              <a:rPr lang="en-US" altLang="ja-JP">
                <a:solidFill>
                  <a:srgbClr val="000000"/>
                </a:solidFill>
                <a:ea typeface="ＭＳ Ｐゴシック" panose="020B0600070205080204" pitchFamily="50" charset="-128"/>
              </a:rPr>
              <a:pPr>
                <a:spcBef>
                  <a:spcPct val="0"/>
                </a:spcBef>
                <a:defRPr/>
              </a:pPr>
              <a:t>75</a:t>
            </a:fld>
            <a:endParaRPr lang="en-US" altLang="ja-JP">
              <a:solidFill>
                <a:srgbClr val="000000"/>
              </a:solidFill>
              <a:ea typeface="ＭＳ Ｐゴシック" panose="020B0600070205080204" pitchFamily="50" charset="-128"/>
            </a:endParaRPr>
          </a:p>
        </p:txBody>
      </p:sp>
      <p:sp>
        <p:nvSpPr>
          <p:cNvPr id="3288" name="Rectangle 2"/>
          <p:cNvSpPr>
            <a:spLocks noGrp="1" noRot="1" noChangeAspect="1" noChangeArrowheads="1" noTextEdit="1"/>
          </p:cNvSpPr>
          <p:nvPr>
            <p:ph type="sldImg"/>
          </p:nvPr>
        </p:nvSpPr>
        <p:spPr>
          <a:ln/>
        </p:spPr>
      </p:sp>
      <p:sp>
        <p:nvSpPr>
          <p:cNvPr id="328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580576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1162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1919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78</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99" name="Rectangle 2"/>
          <p:cNvSpPr>
            <a:spLocks noGrp="1" noRot="1" noChangeAspect="1" noChangeArrowheads="1" noTextEdit="1"/>
          </p:cNvSpPr>
          <p:nvPr>
            <p:ph type="sldImg"/>
          </p:nvPr>
        </p:nvSpPr>
        <p:spPr>
          <a:ln/>
        </p:spPr>
      </p:sp>
      <p:sp>
        <p:nvSpPr>
          <p:cNvPr id="1400"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6301735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79</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13" name="Rectangle 2"/>
          <p:cNvSpPr>
            <a:spLocks noGrp="1" noRot="1" noChangeAspect="1" noChangeArrowheads="1" noTextEdit="1"/>
          </p:cNvSpPr>
          <p:nvPr>
            <p:ph type="sldImg"/>
          </p:nvPr>
        </p:nvSpPr>
        <p:spPr>
          <a:ln/>
        </p:spPr>
      </p:sp>
      <p:sp>
        <p:nvSpPr>
          <p:cNvPr id="1414"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7388537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80</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4058877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81</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3326289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82</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22" name="Rectangle 2"/>
          <p:cNvSpPr>
            <a:spLocks noGrp="1" noRot="1" noChangeAspect="1" noChangeArrowheads="1" noTextEdit="1"/>
          </p:cNvSpPr>
          <p:nvPr>
            <p:ph type="sldImg"/>
          </p:nvPr>
        </p:nvSpPr>
        <p:spPr>
          <a:ln/>
        </p:spPr>
      </p:sp>
      <p:sp>
        <p:nvSpPr>
          <p:cNvPr id="1423"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86820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7</a:t>
            </a:fld>
            <a:endParaRPr lang="en-US" altLang="ja-JP">
              <a:ea typeface="ＭＳ Ｐゴシック" panose="020B0600070205080204" pitchFamily="50" charset="-128"/>
            </a:endParaRPr>
          </a:p>
        </p:txBody>
      </p:sp>
      <p:sp>
        <p:nvSpPr>
          <p:cNvPr id="1298" name="Rectangle 2"/>
          <p:cNvSpPr>
            <a:spLocks noGrp="1" noRot="1" noChangeAspect="1" noChangeArrowheads="1" noTextEdit="1"/>
          </p:cNvSpPr>
          <p:nvPr>
            <p:ph type="sldImg"/>
          </p:nvPr>
        </p:nvSpPr>
        <p:spPr>
          <a:ln/>
        </p:spPr>
      </p:sp>
      <p:sp>
        <p:nvSpPr>
          <p:cNvPr id="129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8026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83</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46" name="Rectangle 2"/>
          <p:cNvSpPr>
            <a:spLocks noGrp="1" noRot="1" noChangeAspect="1" noChangeArrowheads="1" noTextEdit="1"/>
          </p:cNvSpPr>
          <p:nvPr>
            <p:ph type="sldImg"/>
          </p:nvPr>
        </p:nvSpPr>
        <p:spPr>
          <a:ln/>
        </p:spPr>
      </p:sp>
      <p:sp>
        <p:nvSpPr>
          <p:cNvPr id="1447"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321432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84</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60" name="Rectangle 2"/>
          <p:cNvSpPr>
            <a:spLocks noGrp="1" noRot="1" noChangeAspect="1" noChangeArrowheads="1" noTextEdit="1"/>
          </p:cNvSpPr>
          <p:nvPr>
            <p:ph type="sldImg"/>
          </p:nvPr>
        </p:nvSpPr>
        <p:spPr>
          <a:ln/>
        </p:spPr>
      </p:sp>
      <p:sp>
        <p:nvSpPr>
          <p:cNvPr id="1461"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2534034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85</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69" name="Rectangle 2"/>
          <p:cNvSpPr>
            <a:spLocks noGrp="1" noRot="1" noChangeAspect="1" noChangeArrowheads="1" noTextEdit="1"/>
          </p:cNvSpPr>
          <p:nvPr>
            <p:ph type="sldImg"/>
          </p:nvPr>
        </p:nvSpPr>
        <p:spPr>
          <a:ln/>
        </p:spPr>
      </p:sp>
      <p:sp>
        <p:nvSpPr>
          <p:cNvPr id="1470"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0492688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 name="Rectangle 7"/>
          <p:cNvSpPr>
            <a:spLocks noGrp="1" noChangeArrowheads="1"/>
          </p:cNvSpPr>
          <p:nvPr>
            <p:ph type="sldNum" sz="quarter" idx="5"/>
          </p:nvPr>
        </p:nvSpPr>
        <p:spPr>
          <a:noFill/>
          <a:ln/>
        </p:spPr>
        <p:txBody>
          <a:bodyPr/>
          <a:lstStyle>
            <a:lvl1pPr defTabSz="91426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36448" indent="-283249" defTabSz="91426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2995"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194"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39392" indent="-226599" defTabSz="91426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25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45790"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398987"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52185" indent="-226599" defTabSz="91426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265" rtl="0" eaLnBrk="1" fontAlgn="base" latinLnBrk="0" hangingPunct="1">
              <a:lnSpc>
                <a:spcPct val="100000"/>
              </a:lnSpc>
              <a:spcBef>
                <a:spcPct val="0"/>
              </a:spcBef>
              <a:spcAft>
                <a:spcPct val="0"/>
              </a:spcAft>
              <a:buClrTx/>
              <a:buSzTx/>
              <a:buFontTx/>
              <a:buNone/>
              <a:tabLst/>
              <a:defRPr/>
            </a:pPr>
            <a:fld id="{2C1CD5F8-6ED2-4EDB-AE28-6812BB19CC1F}"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265" rtl="0" eaLnBrk="1" fontAlgn="base" latinLnBrk="0" hangingPunct="1">
                <a:lnSpc>
                  <a:spcPct val="100000"/>
                </a:lnSpc>
                <a:spcBef>
                  <a:spcPct val="0"/>
                </a:spcBef>
                <a:spcAft>
                  <a:spcPct val="0"/>
                </a:spcAft>
                <a:buClrTx/>
                <a:buSzTx/>
                <a:buFontTx/>
                <a:buNone/>
                <a:tabLst/>
                <a:defRPr/>
              </a:pPr>
              <a:t>86</a:t>
            </a:fld>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78" name="Rectangle 2"/>
          <p:cNvSpPr>
            <a:spLocks noGrp="1" noRot="1" noChangeAspect="1" noChangeArrowheads="1" noTextEdit="1"/>
          </p:cNvSpPr>
          <p:nvPr>
            <p:ph type="sldImg"/>
          </p:nvPr>
        </p:nvSpPr>
        <p:spPr>
          <a:ln/>
        </p:spPr>
      </p:sp>
      <p:sp>
        <p:nvSpPr>
          <p:cNvPr id="1479" name="Rectangle 3"/>
          <p:cNvSpPr>
            <a:spLocks noGrp="1" noChangeArrowheads="1"/>
          </p:cNvSpPr>
          <p:nvPr>
            <p:ph type="body" idx="1"/>
          </p:nvPr>
        </p:nvSpPr>
        <p:spPr>
          <a:noFill/>
          <a:ln/>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03701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8</a:t>
            </a:fld>
            <a:endParaRPr lang="en-US" altLang="ja-JP">
              <a:ea typeface="ＭＳ Ｐゴシック" panose="020B0600070205080204" pitchFamily="50" charset="-128"/>
            </a:endParaRPr>
          </a:p>
        </p:txBody>
      </p:sp>
      <p:sp>
        <p:nvSpPr>
          <p:cNvPr id="1315" name="Rectangle 2"/>
          <p:cNvSpPr>
            <a:spLocks noGrp="1" noRot="1" noChangeAspect="1" noChangeArrowheads="1" noTextEdit="1"/>
          </p:cNvSpPr>
          <p:nvPr>
            <p:ph type="sldImg"/>
          </p:nvPr>
        </p:nvSpPr>
        <p:spPr>
          <a:ln/>
        </p:spPr>
      </p:sp>
      <p:sp>
        <p:nvSpPr>
          <p:cNvPr id="1316"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46869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9</a:t>
            </a:fld>
            <a:endParaRPr lang="en-US" altLang="ja-JP">
              <a:ea typeface="ＭＳ Ｐゴシック" panose="020B0600070205080204" pitchFamily="50" charset="-128"/>
            </a:endParaRPr>
          </a:p>
        </p:txBody>
      </p:sp>
      <p:sp>
        <p:nvSpPr>
          <p:cNvPr id="1328" name="Rectangle 2"/>
          <p:cNvSpPr>
            <a:spLocks noGrp="1" noRot="1" noChangeAspect="1" noChangeArrowheads="1" noTextEdit="1"/>
          </p:cNvSpPr>
          <p:nvPr>
            <p:ph type="sldImg"/>
          </p:nvPr>
        </p:nvSpPr>
        <p:spPr>
          <a:ln/>
        </p:spPr>
      </p:sp>
      <p:sp>
        <p:nvSpPr>
          <p:cNvPr id="1329"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5996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 name="Rectangle 7"/>
          <p:cNvSpPr>
            <a:spLocks noGrp="1" noChangeArrowheads="1"/>
          </p:cNvSpPr>
          <p:nvPr>
            <p:ph type="sldNum" sz="quarter" idx="5"/>
          </p:nvPr>
        </p:nvSpPr>
        <p:spPr>
          <a:noFill/>
          <a:ln/>
        </p:spPr>
        <p:txBody>
          <a:bodyPr/>
          <a:lstStyle>
            <a:lvl1pPr defTabSz="92108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1938" indent="-285361" defTabSz="92108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1442"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8019"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4596" indent="-228288" defTabSz="92108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1173"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7751"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4327"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904" indent="-228288" defTabSz="92108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C1CD5F8-6ED2-4EDB-AE28-6812BB19CC1F}" type="slidenum">
              <a:rPr lang="en-US" altLang="ja-JP" smtClean="0">
                <a:ea typeface="ＭＳ Ｐゴシック" panose="020B0600070205080204" pitchFamily="50" charset="-128"/>
              </a:rPr>
              <a:pPr>
                <a:spcBef>
                  <a:spcPct val="0"/>
                </a:spcBef>
              </a:pPr>
              <a:t>10</a:t>
            </a:fld>
            <a:endParaRPr lang="en-US" altLang="ja-JP">
              <a:ea typeface="ＭＳ Ｐゴシック" panose="020B0600070205080204" pitchFamily="50" charset="-128"/>
            </a:endParaRPr>
          </a:p>
        </p:txBody>
      </p:sp>
      <p:sp>
        <p:nvSpPr>
          <p:cNvPr id="1344" name="Rectangle 2"/>
          <p:cNvSpPr>
            <a:spLocks noGrp="1" noRot="1" noChangeAspect="1" noChangeArrowheads="1" noTextEdit="1"/>
          </p:cNvSpPr>
          <p:nvPr>
            <p:ph type="sldImg"/>
          </p:nvPr>
        </p:nvSpPr>
        <p:spPr>
          <a:ln/>
        </p:spPr>
      </p:sp>
      <p:sp>
        <p:nvSpPr>
          <p:cNvPr id="1345" name="Rectangle 3"/>
          <p:cNvSpPr>
            <a:spLocks noGrp="1" noChangeArrowheads="1"/>
          </p:cNvSpPr>
          <p:nvPr>
            <p:ph type="body" idx="1"/>
          </p:nvPr>
        </p:nvSpPr>
        <p:spPr>
          <a:noFill/>
          <a:ln/>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17692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103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3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35" name="Rectangle 6"/>
          <p:cNvSpPr>
            <a:spLocks noGrp="1" noChangeArrowheads="1"/>
          </p:cNvSpPr>
          <p:nvPr>
            <p:ph type="sldNum" sz="quarter" idx="12"/>
          </p:nvPr>
        </p:nvSpPr>
        <p:spPr>
          <a:ln/>
        </p:spPr>
        <p:txBody>
          <a:bodyPr/>
          <a:lstStyle>
            <a:lvl1pPr>
              <a:defRPr/>
            </a:lvl1pPr>
          </a:lstStyle>
          <a:p>
            <a:pPr>
              <a:defRPr/>
            </a:pPr>
            <a:fld id="{367FCEB3-C420-400D-9DF3-AABFEA07EB20}" type="slidenum">
              <a:rPr lang="en-US" altLang="ja-JP"/>
              <a:pPr>
                <a:defRPr/>
              </a:pPr>
              <a:t>‹#›</a:t>
            </a:fld>
            <a:endParaRPr lang="en-US" altLang="ja-JP"/>
          </a:p>
        </p:txBody>
      </p:sp>
    </p:spTree>
    <p:extLst>
      <p:ext uri="{BB962C8B-B14F-4D97-AF65-F5344CB8AC3E}">
        <p14:creationId xmlns:p14="http://schemas.microsoft.com/office/powerpoint/2010/main" val="195874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1088" name="タイトル 1"/>
          <p:cNvSpPr>
            <a:spLocks noGrp="1"/>
          </p:cNvSpPr>
          <p:nvPr>
            <p:ph type="title"/>
          </p:nvPr>
        </p:nvSpPr>
        <p:spPr/>
        <p:txBody>
          <a:bodyPr/>
          <a:lstStyle/>
          <a:p>
            <a:r>
              <a:rPr lang="ja-JP" altLang="en-US"/>
              <a:t>マスタ タイトルの書式設定</a:t>
            </a:r>
          </a:p>
        </p:txBody>
      </p:sp>
      <p:sp>
        <p:nvSpPr>
          <p:cNvPr id="1089"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2" name="Rectangle 6"/>
          <p:cNvSpPr>
            <a:spLocks noGrp="1" noChangeArrowheads="1"/>
          </p:cNvSpPr>
          <p:nvPr>
            <p:ph type="sldNum" sz="quarter" idx="12"/>
          </p:nvPr>
        </p:nvSpPr>
        <p:spPr>
          <a:ln/>
        </p:spPr>
        <p:txBody>
          <a:bodyPr/>
          <a:lstStyle>
            <a:lvl1pPr>
              <a:defRPr/>
            </a:lvl1pPr>
          </a:lstStyle>
          <a:p>
            <a:pPr>
              <a:defRPr/>
            </a:pPr>
            <a:fld id="{5744B9A6-F962-47BE-A435-95FB34C96498}" type="slidenum">
              <a:rPr lang="en-US" altLang="ja-JP"/>
              <a:pPr>
                <a:defRPr/>
              </a:pPr>
              <a:t>‹#›</a:t>
            </a:fld>
            <a:endParaRPr lang="en-US" altLang="ja-JP"/>
          </a:p>
        </p:txBody>
      </p:sp>
    </p:spTree>
    <p:extLst>
      <p:ext uri="{BB962C8B-B14F-4D97-AF65-F5344CB8AC3E}">
        <p14:creationId xmlns:p14="http://schemas.microsoft.com/office/powerpoint/2010/main" val="2600449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1095"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9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9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98" name="Rectangle 6"/>
          <p:cNvSpPr>
            <a:spLocks noGrp="1" noChangeArrowheads="1"/>
          </p:cNvSpPr>
          <p:nvPr>
            <p:ph type="sldNum" sz="quarter" idx="12"/>
          </p:nvPr>
        </p:nvSpPr>
        <p:spPr>
          <a:ln/>
        </p:spPr>
        <p:txBody>
          <a:bodyPr/>
          <a:lstStyle>
            <a:lvl1pPr>
              <a:defRPr/>
            </a:lvl1pPr>
          </a:lstStyle>
          <a:p>
            <a:pPr>
              <a:defRPr/>
            </a:pPr>
            <a:fld id="{0271A7B6-14F3-4207-B043-8CD2B4D488D2}" type="slidenum">
              <a:rPr lang="en-US" altLang="ja-JP"/>
              <a:pPr>
                <a:defRPr/>
              </a:pPr>
              <a:t>‹#›</a:t>
            </a:fld>
            <a:endParaRPr lang="en-US" altLang="ja-JP"/>
          </a:p>
        </p:txBody>
      </p:sp>
    </p:spTree>
    <p:extLst>
      <p:ext uri="{BB962C8B-B14F-4D97-AF65-F5344CB8AC3E}">
        <p14:creationId xmlns:p14="http://schemas.microsoft.com/office/powerpoint/2010/main" val="274231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タイトル 1"/>
          <p:cNvSpPr>
            <a:spLocks noGrp="1"/>
          </p:cNvSpPr>
          <p:nvPr>
            <p:ph type="title"/>
          </p:nvPr>
        </p:nvSpPr>
        <p:spPr/>
        <p:txBody>
          <a:bodyPr/>
          <a:lstStyle/>
          <a:p>
            <a:r>
              <a:rPr lang="ja-JP" altLang="en-US"/>
              <a:t>マスタ タイトルの書式設定</a:t>
            </a:r>
          </a:p>
        </p:txBody>
      </p:sp>
      <p:sp>
        <p:nvSpPr>
          <p:cNvPr id="1038"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9"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0"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1" name="Rectangle 6"/>
          <p:cNvSpPr>
            <a:spLocks noGrp="1" noChangeArrowheads="1"/>
          </p:cNvSpPr>
          <p:nvPr>
            <p:ph type="sldNum" sz="quarter" idx="12"/>
          </p:nvPr>
        </p:nvSpPr>
        <p:spPr>
          <a:ln/>
        </p:spPr>
        <p:txBody>
          <a:bodyPr/>
          <a:lstStyle>
            <a:lvl1pPr>
              <a:defRPr/>
            </a:lvl1pPr>
          </a:lstStyle>
          <a:p>
            <a:pPr>
              <a:defRPr/>
            </a:pPr>
            <a:fld id="{ED70751B-34C4-41F7-9A42-B8AF8614956A}" type="slidenum">
              <a:rPr lang="en-US" altLang="ja-JP"/>
              <a:pPr>
                <a:defRPr/>
              </a:pPr>
              <a:t>‹#›</a:t>
            </a:fld>
            <a:endParaRPr lang="en-US" altLang="ja-JP"/>
          </a:p>
        </p:txBody>
      </p:sp>
    </p:spTree>
    <p:extLst>
      <p:ext uri="{BB962C8B-B14F-4D97-AF65-F5344CB8AC3E}">
        <p14:creationId xmlns:p14="http://schemas.microsoft.com/office/powerpoint/2010/main" val="203378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1044"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104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4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47" name="Rectangle 6"/>
          <p:cNvSpPr>
            <a:spLocks noGrp="1" noChangeArrowheads="1"/>
          </p:cNvSpPr>
          <p:nvPr>
            <p:ph type="sldNum" sz="quarter" idx="12"/>
          </p:nvPr>
        </p:nvSpPr>
        <p:spPr>
          <a:ln/>
        </p:spPr>
        <p:txBody>
          <a:bodyPr/>
          <a:lstStyle>
            <a:lvl1pPr>
              <a:defRPr/>
            </a:lvl1pPr>
          </a:lstStyle>
          <a:p>
            <a:pPr>
              <a:defRPr/>
            </a:pPr>
            <a:fld id="{DF89F343-E9CF-4B4F-B1F2-5AE56531BE65}" type="slidenum">
              <a:rPr lang="en-US" altLang="ja-JP"/>
              <a:pPr>
                <a:defRPr/>
              </a:pPr>
              <a:t>‹#›</a:t>
            </a:fld>
            <a:endParaRPr lang="en-US" altLang="ja-JP"/>
          </a:p>
        </p:txBody>
      </p:sp>
    </p:spTree>
    <p:extLst>
      <p:ext uri="{BB962C8B-B14F-4D97-AF65-F5344CB8AC3E}">
        <p14:creationId xmlns:p14="http://schemas.microsoft.com/office/powerpoint/2010/main" val="312106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タイトル 1"/>
          <p:cNvSpPr>
            <a:spLocks noGrp="1"/>
          </p:cNvSpPr>
          <p:nvPr>
            <p:ph type="title"/>
          </p:nvPr>
        </p:nvSpPr>
        <p:spPr/>
        <p:txBody>
          <a:bodyPr/>
          <a:lstStyle/>
          <a:p>
            <a:r>
              <a:rPr lang="ja-JP" altLang="en-US"/>
              <a:t>マスタ タイトルの書式設定</a:t>
            </a:r>
          </a:p>
        </p:txBody>
      </p:sp>
      <p:sp>
        <p:nvSpPr>
          <p:cNvPr id="1050"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1"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5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54" name="Rectangle 6"/>
          <p:cNvSpPr>
            <a:spLocks noGrp="1" noChangeArrowheads="1"/>
          </p:cNvSpPr>
          <p:nvPr>
            <p:ph type="sldNum" sz="quarter" idx="12"/>
          </p:nvPr>
        </p:nvSpPr>
        <p:spPr>
          <a:ln/>
        </p:spPr>
        <p:txBody>
          <a:bodyPr/>
          <a:lstStyle>
            <a:lvl1pPr>
              <a:defRPr/>
            </a:lvl1pPr>
          </a:lstStyle>
          <a:p>
            <a:pPr>
              <a:defRPr/>
            </a:pPr>
            <a:fld id="{787189A7-C794-42E5-B514-19BD8B9D7F40}" type="slidenum">
              <a:rPr lang="en-US" altLang="ja-JP"/>
              <a:pPr>
                <a:defRPr/>
              </a:pPr>
              <a:t>‹#›</a:t>
            </a:fld>
            <a:endParaRPr lang="en-US" altLang="ja-JP"/>
          </a:p>
        </p:txBody>
      </p:sp>
    </p:spTree>
    <p:extLst>
      <p:ext uri="{BB962C8B-B14F-4D97-AF65-F5344CB8AC3E}">
        <p14:creationId xmlns:p14="http://schemas.microsoft.com/office/powerpoint/2010/main" val="120084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lang="ja-JP" altLang="en-US"/>
              <a:t>マスタ タイトルの書式設定</a:t>
            </a:r>
          </a:p>
        </p:txBody>
      </p:sp>
      <p:sp>
        <p:nvSpPr>
          <p:cNvPr id="1057"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58"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59"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1060"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61"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2"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3" name="Rectangle 6"/>
          <p:cNvSpPr>
            <a:spLocks noGrp="1" noChangeArrowheads="1"/>
          </p:cNvSpPr>
          <p:nvPr>
            <p:ph type="sldNum" sz="quarter" idx="12"/>
          </p:nvPr>
        </p:nvSpPr>
        <p:spPr>
          <a:ln/>
        </p:spPr>
        <p:txBody>
          <a:bodyPr/>
          <a:lstStyle>
            <a:lvl1pPr>
              <a:defRPr/>
            </a:lvl1pPr>
          </a:lstStyle>
          <a:p>
            <a:pPr>
              <a:defRPr/>
            </a:pPr>
            <a:fld id="{98D135CE-EC53-4CC2-8921-63B1DF7CEFA1}" type="slidenum">
              <a:rPr lang="en-US" altLang="ja-JP"/>
              <a:pPr>
                <a:defRPr/>
              </a:pPr>
              <a:t>‹#›</a:t>
            </a:fld>
            <a:endParaRPr lang="en-US" altLang="ja-JP"/>
          </a:p>
        </p:txBody>
      </p:sp>
    </p:spTree>
    <p:extLst>
      <p:ext uri="{BB962C8B-B14F-4D97-AF65-F5344CB8AC3E}">
        <p14:creationId xmlns:p14="http://schemas.microsoft.com/office/powerpoint/2010/main" val="178000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タイトル 1"/>
          <p:cNvSpPr>
            <a:spLocks noGrp="1"/>
          </p:cNvSpPr>
          <p:nvPr>
            <p:ph type="title"/>
          </p:nvPr>
        </p:nvSpPr>
        <p:spPr/>
        <p:txBody>
          <a:bodyPr/>
          <a:lstStyle/>
          <a:p>
            <a:r>
              <a:rPr lang="ja-JP" altLang="en-US"/>
              <a:t>マスタ タイトルの書式設定</a:t>
            </a:r>
          </a:p>
        </p:txBody>
      </p:sp>
      <p:sp>
        <p:nvSpPr>
          <p:cNvPr id="106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6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68" name="Rectangle 6"/>
          <p:cNvSpPr>
            <a:spLocks noGrp="1" noChangeArrowheads="1"/>
          </p:cNvSpPr>
          <p:nvPr>
            <p:ph type="sldNum" sz="quarter" idx="12"/>
          </p:nvPr>
        </p:nvSpPr>
        <p:spPr>
          <a:ln/>
        </p:spPr>
        <p:txBody>
          <a:bodyPr/>
          <a:lstStyle>
            <a:lvl1pPr>
              <a:defRPr/>
            </a:lvl1pPr>
          </a:lstStyle>
          <a:p>
            <a:pPr>
              <a:defRPr/>
            </a:pPr>
            <a:fld id="{7C38E426-13D8-4731-800B-C6CA3BC2C743}" type="slidenum">
              <a:rPr lang="en-US" altLang="ja-JP"/>
              <a:pPr>
                <a:defRPr/>
              </a:pPr>
              <a:t>‹#›</a:t>
            </a:fld>
            <a:endParaRPr lang="en-US" altLang="ja-JP"/>
          </a:p>
        </p:txBody>
      </p:sp>
    </p:spTree>
    <p:extLst>
      <p:ext uri="{BB962C8B-B14F-4D97-AF65-F5344CB8AC3E}">
        <p14:creationId xmlns:p14="http://schemas.microsoft.com/office/powerpoint/2010/main" val="71394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1"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2" name="Rectangle 6"/>
          <p:cNvSpPr>
            <a:spLocks noGrp="1" noChangeArrowheads="1"/>
          </p:cNvSpPr>
          <p:nvPr>
            <p:ph type="sldNum" sz="quarter" idx="12"/>
          </p:nvPr>
        </p:nvSpPr>
        <p:spPr>
          <a:ln/>
        </p:spPr>
        <p:txBody>
          <a:bodyPr/>
          <a:lstStyle>
            <a:lvl1pPr>
              <a:defRPr/>
            </a:lvl1pPr>
          </a:lstStyle>
          <a:p>
            <a:pPr>
              <a:defRPr/>
            </a:pPr>
            <a:fld id="{3637AC06-2987-4D3C-B767-74FF378237D4}" type="slidenum">
              <a:rPr lang="en-US" altLang="ja-JP"/>
              <a:pPr>
                <a:defRPr/>
              </a:pPr>
              <a:t>‹#›</a:t>
            </a:fld>
            <a:endParaRPr lang="en-US" altLang="ja-JP"/>
          </a:p>
        </p:txBody>
      </p:sp>
    </p:spTree>
    <p:extLst>
      <p:ext uri="{BB962C8B-B14F-4D97-AF65-F5344CB8AC3E}">
        <p14:creationId xmlns:p14="http://schemas.microsoft.com/office/powerpoint/2010/main" val="337645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1075"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76"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7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7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79" name="Rectangle 6"/>
          <p:cNvSpPr>
            <a:spLocks noGrp="1" noChangeArrowheads="1"/>
          </p:cNvSpPr>
          <p:nvPr>
            <p:ph type="sldNum" sz="quarter" idx="12"/>
          </p:nvPr>
        </p:nvSpPr>
        <p:spPr>
          <a:ln/>
        </p:spPr>
        <p:txBody>
          <a:bodyPr/>
          <a:lstStyle>
            <a:lvl1pPr>
              <a:defRPr/>
            </a:lvl1pPr>
          </a:lstStyle>
          <a:p>
            <a:pPr>
              <a:defRPr/>
            </a:pPr>
            <a:fld id="{148E220E-741E-4C4E-AF44-E2074EF01C6A}" type="slidenum">
              <a:rPr lang="en-US" altLang="ja-JP"/>
              <a:pPr>
                <a:defRPr/>
              </a:pPr>
              <a:t>‹#›</a:t>
            </a:fld>
            <a:endParaRPr lang="en-US" altLang="ja-JP"/>
          </a:p>
        </p:txBody>
      </p:sp>
    </p:spTree>
    <p:extLst>
      <p:ext uri="{BB962C8B-B14F-4D97-AF65-F5344CB8AC3E}">
        <p14:creationId xmlns:p14="http://schemas.microsoft.com/office/powerpoint/2010/main" val="279894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1082"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1083"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108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108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1086" name="Rectangle 6"/>
          <p:cNvSpPr>
            <a:spLocks noGrp="1" noChangeArrowheads="1"/>
          </p:cNvSpPr>
          <p:nvPr>
            <p:ph type="sldNum" sz="quarter" idx="12"/>
          </p:nvPr>
        </p:nvSpPr>
        <p:spPr>
          <a:ln/>
        </p:spPr>
        <p:txBody>
          <a:bodyPr/>
          <a:lstStyle>
            <a:lvl1pPr>
              <a:defRPr/>
            </a:lvl1pPr>
          </a:lstStyle>
          <a:p>
            <a:pPr>
              <a:defRPr/>
            </a:pPr>
            <a:fld id="{8E1880E6-BF27-4B64-B1E8-768BD1D51DE5}" type="slidenum">
              <a:rPr lang="en-US" altLang="ja-JP"/>
              <a:pPr>
                <a:defRPr/>
              </a:pPr>
              <a:t>‹#›</a:t>
            </a:fld>
            <a:endParaRPr lang="en-US" altLang="ja-JP"/>
          </a:p>
        </p:txBody>
      </p:sp>
    </p:spTree>
    <p:extLst>
      <p:ext uri="{BB962C8B-B14F-4D97-AF65-F5344CB8AC3E}">
        <p14:creationId xmlns:p14="http://schemas.microsoft.com/office/powerpoint/2010/main" val="1828513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6" name="Rectangle 3"/>
          <p:cNvSpPr>
            <a:spLocks noGrp="1" noChangeArrowheads="1"/>
          </p:cNvSpPr>
          <p:nvPr>
            <p:ph type="body" idx="1"/>
          </p:nvPr>
        </p:nvSpPr>
        <p:spPr>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4"/>
          <p:cNvSpPr>
            <a:spLocks noGrp="1" noChangeArrowheads="1"/>
          </p:cNvSpPr>
          <p:nvPr>
            <p:ph type="dt" sz="half" idx="2"/>
          </p:nvPr>
        </p:nvSpPr>
        <p:spPr>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8" name="Rectangle 5"/>
          <p:cNvSpPr>
            <a:spLocks noGrp="1" noChangeArrowheads="1"/>
          </p:cNvSpPr>
          <p:nvPr>
            <p:ph type="ftr" sz="quarter" idx="3"/>
          </p:nvPr>
        </p:nvSpPr>
        <p:spPr>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29" name="Rectangle 6"/>
          <p:cNvSpPr>
            <a:spLocks noGrp="1" noChangeArrowheads="1"/>
          </p:cNvSpPr>
          <p:nvPr>
            <p:ph type="sldNum" sz="quarter" idx="4"/>
          </p:nvPr>
        </p:nvSpPr>
        <p:spPr>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FD9BB62-D0E4-4F2F-9365-A85B5DD33C1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0" name="タイトル プレースホルダー 1"/>
          <p:cNvSpPr>
            <a:spLocks noGrp="1"/>
          </p:cNvSpPr>
          <p:nvPr>
            <p:ph type="title"/>
          </p:nvPr>
        </p:nvSpPr>
        <p:spPr>
          <a:xfrm>
            <a:off x="457200" y="274638"/>
            <a:ext cx="8229600" cy="1143000"/>
          </a:xfrm>
          <a:prstGeom prst="rect">
            <a:avLst/>
          </a:prstGeom>
          <a:noFill/>
          <a:ln>
            <a:noFill/>
          </a:ln>
        </p:spPr>
        <p:txBody>
          <a:bodyPr vert="horz" wrap="square" lIns="91346" tIns="45676" rIns="91346" bIns="45676" numCol="1" anchor="ctr" anchorCtr="0" compatLnSpc="1">
            <a:prstTxWarp prst="textNoShape">
              <a:avLst/>
            </a:prstTxWarp>
          </a:bodyPr>
          <a:lstStyle/>
          <a:p>
            <a:pPr lvl="0"/>
            <a:r>
              <a:rPr lang="ja-JP" altLang="en-US"/>
              <a:t>マスター タイトルの書式設定</a:t>
            </a:r>
          </a:p>
        </p:txBody>
      </p:sp>
      <p:sp>
        <p:nvSpPr>
          <p:cNvPr id="1101" name="テキスト プレースホルダー 2"/>
          <p:cNvSpPr>
            <a:spLocks noGrp="1"/>
          </p:cNvSpPr>
          <p:nvPr>
            <p:ph type="body" idx="1"/>
          </p:nvPr>
        </p:nvSpPr>
        <p:spPr>
          <a:xfrm>
            <a:off x="457200" y="1600203"/>
            <a:ext cx="8229600" cy="4525963"/>
          </a:xfrm>
          <a:prstGeom prst="rect">
            <a:avLst/>
          </a:prstGeom>
          <a:noFill/>
          <a:ln>
            <a:noFill/>
          </a:ln>
        </p:spPr>
        <p:txBody>
          <a:bodyPr vert="horz" wrap="square" lIns="91346" tIns="45676" rIns="91346" bIns="45676"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102" name="日付プレースホルダー 3"/>
          <p:cNvSpPr>
            <a:spLocks noGrp="1"/>
          </p:cNvSpPr>
          <p:nvPr>
            <p:ph type="dt" sz="half" idx="2"/>
          </p:nvPr>
        </p:nvSpPr>
        <p:spPr>
          <a:xfrm>
            <a:off x="457200" y="6356353"/>
            <a:ext cx="2133600" cy="365125"/>
          </a:xfrm>
          <a:prstGeom prst="rect">
            <a:avLst/>
          </a:prstGeom>
        </p:spPr>
        <p:txBody>
          <a:bodyPr vert="horz" lIns="91346" tIns="45676" rIns="91346" bIns="45676" rtlCol="0" anchor="ctr"/>
          <a:lstStyle>
            <a:lvl1pPr algn="l"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3" name="フッター プレースホルダー 4"/>
          <p:cNvSpPr>
            <a:spLocks noGrp="1"/>
          </p:cNvSpPr>
          <p:nvPr>
            <p:ph type="ftr" sz="quarter" idx="3"/>
          </p:nvPr>
        </p:nvSpPr>
        <p:spPr>
          <a:xfrm>
            <a:off x="3124200" y="6356353"/>
            <a:ext cx="2895600" cy="365125"/>
          </a:xfrm>
          <a:prstGeom prst="rect">
            <a:avLst/>
          </a:prstGeom>
        </p:spPr>
        <p:txBody>
          <a:bodyPr vert="horz" lIns="91346" tIns="45676" rIns="91346" bIns="45676" rtlCol="0" anchor="ctr"/>
          <a:lstStyle>
            <a:lvl1pPr algn="ctr" eaLnBrk="1" hangingPunct="1">
              <a:defRPr sz="1108">
                <a:solidFill>
                  <a:prstClr val="black">
                    <a:tint val="75000"/>
                  </a:prstClr>
                </a:solidFill>
                <a:latin typeface="Arial" charset="0"/>
                <a:ea typeface="+mn-ea"/>
              </a:defRPr>
            </a:lvl1pPr>
          </a:lstStyle>
          <a:p>
            <a:pPr fontAlgn="base">
              <a:spcBef>
                <a:spcPct val="0"/>
              </a:spcBef>
              <a:spcAft>
                <a:spcPct val="0"/>
              </a:spcAft>
              <a:defRPr/>
            </a:pPr>
            <a:endParaRPr lang="ja-JP" altLang="en-US"/>
          </a:p>
        </p:txBody>
      </p:sp>
      <p:sp>
        <p:nvSpPr>
          <p:cNvPr id="1104" name="スライド番号プレースホルダー 5"/>
          <p:cNvSpPr>
            <a:spLocks noGrp="1"/>
          </p:cNvSpPr>
          <p:nvPr>
            <p:ph type="sldNum" sz="quarter" idx="4"/>
          </p:nvPr>
        </p:nvSpPr>
        <p:spPr>
          <a:xfrm>
            <a:off x="6553200" y="6356353"/>
            <a:ext cx="2133600" cy="365125"/>
          </a:xfrm>
          <a:prstGeom prst="rect">
            <a:avLst/>
          </a:prstGeom>
        </p:spPr>
        <p:txBody>
          <a:bodyPr vert="horz" wrap="square" lIns="91346" tIns="45676" rIns="91346" bIns="45676" numCol="1" anchor="ctr" anchorCtr="0" compatLnSpc="1">
            <a:prstTxWarp prst="textNoShape">
              <a:avLst/>
            </a:prstTxWarp>
          </a:bodyPr>
          <a:lstStyle>
            <a:lvl1pPr algn="r" eaLnBrk="1" hangingPunct="1">
              <a:defRPr sz="1108">
                <a:solidFill>
                  <a:srgbClr val="898989"/>
                </a:solidFill>
              </a:defRPr>
            </a:lvl1pPr>
          </a:lstStyle>
          <a:p>
            <a:pPr fontAlgn="base">
              <a:spcBef>
                <a:spcPct val="0"/>
              </a:spcBef>
              <a:spcAft>
                <a:spcPct val="0"/>
              </a:spcAft>
              <a:defRPr/>
            </a:pPr>
            <a:fld id="{A6A5B751-25C4-46CC-8F2B-2AFF10021099}" type="slidenum">
              <a:rPr lang="ja-JP" altLang="en-US">
                <a:latin typeface="Arial" panose="020B0604020202020204" pitchFamily="34" charset="0"/>
              </a:rPr>
              <a:pPr fontAlgn="base">
                <a:spcBef>
                  <a:spcPct val="0"/>
                </a:spcBef>
                <a:spcAft>
                  <a:spcPct val="0"/>
                </a:spcAft>
                <a:defRPr/>
              </a:pPr>
              <a:t>‹#›</a:t>
            </a:fld>
            <a:endParaRPr lang="ja-JP" altLang="en-US">
              <a:latin typeface="Arial" panose="020B0604020202020204" pitchFamily="34" charset="0"/>
            </a:endParaRPr>
          </a:p>
        </p:txBody>
      </p:sp>
    </p:spTree>
    <p:extLst>
      <p:ext uri="{BB962C8B-B14F-4D97-AF65-F5344CB8AC3E}">
        <p14:creationId xmlns:p14="http://schemas.microsoft.com/office/powerpoint/2010/main" val="4246866677"/>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842613" rtl="0" eaLnBrk="0" fontAlgn="base" hangingPunct="0">
        <a:spcBef>
          <a:spcPct val="0"/>
        </a:spcBef>
        <a:spcAft>
          <a:spcPct val="0"/>
        </a:spcAft>
        <a:defRPr kumimoji="1" sz="4062" kern="1200">
          <a:solidFill>
            <a:schemeClr val="tx1"/>
          </a:solidFill>
          <a:latin typeface="+mj-lt"/>
          <a:ea typeface="+mj-ea"/>
          <a:cs typeface="+mj-cs"/>
        </a:defRPr>
      </a:lvl1pPr>
      <a:lvl2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2pPr>
      <a:lvl3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3pPr>
      <a:lvl4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4pPr>
      <a:lvl5pPr algn="ctr" defTabSz="842613" rtl="0" eaLnBrk="0" fontAlgn="base" hangingPunct="0">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5pPr>
      <a:lvl6pPr marL="422039"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6pPr>
      <a:lvl7pPr marL="844078"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7pPr>
      <a:lvl8pPr marL="1266117"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8pPr>
      <a:lvl9pPr marL="1688155" algn="ctr" defTabSz="842613" rtl="0" fontAlgn="base">
        <a:spcBef>
          <a:spcPct val="0"/>
        </a:spcBef>
        <a:spcAft>
          <a:spcPct val="0"/>
        </a:spcAft>
        <a:defRPr kumimoji="1" sz="4062">
          <a:solidFill>
            <a:schemeClr val="tx1"/>
          </a:solidFill>
          <a:latin typeface="Calibri" panose="020F0502020204030204" pitchFamily="34" charset="0"/>
          <a:ea typeface="ＭＳ Ｐゴシック" panose="020B0600070205080204" pitchFamily="50" charset="-128"/>
        </a:defRPr>
      </a:lvl9pPr>
    </p:titleStyle>
    <p:bodyStyle>
      <a:lvl1pPr marL="315064" indent="-315064" algn="l" defTabSz="842613" rtl="0" eaLnBrk="0" fontAlgn="base" hangingPunct="0">
        <a:spcBef>
          <a:spcPct val="20000"/>
        </a:spcBef>
        <a:spcAft>
          <a:spcPct val="0"/>
        </a:spcAft>
        <a:buFont typeface="Arial" panose="020B0604020202020204" pitchFamily="34" charset="0"/>
        <a:buChar char="•"/>
        <a:defRPr kumimoji="1" sz="2954" kern="1200">
          <a:solidFill>
            <a:schemeClr val="tx1"/>
          </a:solidFill>
          <a:latin typeface="+mn-lt"/>
          <a:ea typeface="+mn-ea"/>
          <a:cs typeface="+mn-cs"/>
        </a:defRPr>
      </a:lvl1pPr>
      <a:lvl2pPr marL="684348" indent="-262310" algn="l" defTabSz="842613" rtl="0" eaLnBrk="0" fontAlgn="base" hangingPunct="0">
        <a:spcBef>
          <a:spcPct val="20000"/>
        </a:spcBef>
        <a:spcAft>
          <a:spcPct val="0"/>
        </a:spcAft>
        <a:buFont typeface="Arial" panose="020B0604020202020204" pitchFamily="34" charset="0"/>
        <a:buChar char="–"/>
        <a:defRPr kumimoji="1" sz="2585" kern="1200">
          <a:solidFill>
            <a:schemeClr val="tx1"/>
          </a:solidFill>
          <a:latin typeface="+mn-lt"/>
          <a:ea typeface="+mn-ea"/>
          <a:cs typeface="+mn-cs"/>
        </a:defRPr>
      </a:lvl2pPr>
      <a:lvl3pPr marL="1053632" indent="-209555" algn="l" defTabSz="842613" rtl="0" eaLnBrk="0" fontAlgn="base" hangingPunct="0">
        <a:spcBef>
          <a:spcPct val="20000"/>
        </a:spcBef>
        <a:spcAft>
          <a:spcPct val="0"/>
        </a:spcAft>
        <a:buFont typeface="Arial" panose="020B0604020202020204" pitchFamily="34" charset="0"/>
        <a:buChar char="•"/>
        <a:defRPr kumimoji="1" sz="2215" kern="1200">
          <a:solidFill>
            <a:schemeClr val="tx1"/>
          </a:solidFill>
          <a:latin typeface="+mn-lt"/>
          <a:ea typeface="+mn-ea"/>
          <a:cs typeface="+mn-cs"/>
        </a:defRPr>
      </a:lvl3pPr>
      <a:lvl4pPr marL="1474205"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4pPr>
      <a:lvl5pPr marL="1896244" indent="-209555" algn="l" defTabSz="842613" rtl="0" eaLnBrk="0" fontAlgn="base" hangingPunct="0">
        <a:spcBef>
          <a:spcPct val="20000"/>
        </a:spcBef>
        <a:spcAft>
          <a:spcPct val="0"/>
        </a:spcAft>
        <a:buFont typeface="Arial" panose="020B0604020202020204" pitchFamily="34" charset="0"/>
        <a:buChar char="»"/>
        <a:defRPr kumimoji="1" sz="1846" kern="1200">
          <a:solidFill>
            <a:schemeClr val="tx1"/>
          </a:solidFill>
          <a:latin typeface="+mn-lt"/>
          <a:ea typeface="+mn-ea"/>
          <a:cs typeface="+mn-cs"/>
        </a:defRPr>
      </a:lvl5pPr>
      <a:lvl6pPr marL="2318873"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0485"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2097"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3708" indent="-210806" algn="l" defTabSz="843227"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3227" rtl="0" eaLnBrk="1" latinLnBrk="0" hangingPunct="1">
        <a:defRPr kumimoji="1" sz="1662" kern="1200">
          <a:solidFill>
            <a:schemeClr val="tx1"/>
          </a:solidFill>
          <a:latin typeface="+mn-lt"/>
          <a:ea typeface="+mn-ea"/>
          <a:cs typeface="+mn-cs"/>
        </a:defRPr>
      </a:lvl1pPr>
      <a:lvl2pPr marL="421614" algn="l" defTabSz="843227" rtl="0" eaLnBrk="1" latinLnBrk="0" hangingPunct="1">
        <a:defRPr kumimoji="1" sz="1662" kern="1200">
          <a:solidFill>
            <a:schemeClr val="tx1"/>
          </a:solidFill>
          <a:latin typeface="+mn-lt"/>
          <a:ea typeface="+mn-ea"/>
          <a:cs typeface="+mn-cs"/>
        </a:defRPr>
      </a:lvl2pPr>
      <a:lvl3pPr marL="843227" algn="l" defTabSz="843227" rtl="0" eaLnBrk="1" latinLnBrk="0" hangingPunct="1">
        <a:defRPr kumimoji="1" sz="1662" kern="1200">
          <a:solidFill>
            <a:schemeClr val="tx1"/>
          </a:solidFill>
          <a:latin typeface="+mn-lt"/>
          <a:ea typeface="+mn-ea"/>
          <a:cs typeface="+mn-cs"/>
        </a:defRPr>
      </a:lvl3pPr>
      <a:lvl4pPr marL="1264838" algn="l" defTabSz="843227" rtl="0" eaLnBrk="1" latinLnBrk="0" hangingPunct="1">
        <a:defRPr kumimoji="1" sz="1662" kern="1200">
          <a:solidFill>
            <a:schemeClr val="tx1"/>
          </a:solidFill>
          <a:latin typeface="+mn-lt"/>
          <a:ea typeface="+mn-ea"/>
          <a:cs typeface="+mn-cs"/>
        </a:defRPr>
      </a:lvl4pPr>
      <a:lvl5pPr marL="1686453" algn="l" defTabSz="843227" rtl="0" eaLnBrk="1" latinLnBrk="0" hangingPunct="1">
        <a:defRPr kumimoji="1" sz="1662" kern="1200">
          <a:solidFill>
            <a:schemeClr val="tx1"/>
          </a:solidFill>
          <a:latin typeface="+mn-lt"/>
          <a:ea typeface="+mn-ea"/>
          <a:cs typeface="+mn-cs"/>
        </a:defRPr>
      </a:lvl5pPr>
      <a:lvl6pPr marL="2108063" algn="l" defTabSz="843227" rtl="0" eaLnBrk="1" latinLnBrk="0" hangingPunct="1">
        <a:defRPr kumimoji="1" sz="1662" kern="1200">
          <a:solidFill>
            <a:schemeClr val="tx1"/>
          </a:solidFill>
          <a:latin typeface="+mn-lt"/>
          <a:ea typeface="+mn-ea"/>
          <a:cs typeface="+mn-cs"/>
        </a:defRPr>
      </a:lvl6pPr>
      <a:lvl7pPr marL="2529676" algn="l" defTabSz="843227" rtl="0" eaLnBrk="1" latinLnBrk="0" hangingPunct="1">
        <a:defRPr kumimoji="1" sz="1662" kern="1200">
          <a:solidFill>
            <a:schemeClr val="tx1"/>
          </a:solidFill>
          <a:latin typeface="+mn-lt"/>
          <a:ea typeface="+mn-ea"/>
          <a:cs typeface="+mn-cs"/>
        </a:defRPr>
      </a:lvl7pPr>
      <a:lvl8pPr marL="2951289" algn="l" defTabSz="843227" rtl="0" eaLnBrk="1" latinLnBrk="0" hangingPunct="1">
        <a:defRPr kumimoji="1" sz="1662" kern="1200">
          <a:solidFill>
            <a:schemeClr val="tx1"/>
          </a:solidFill>
          <a:latin typeface="+mn-lt"/>
          <a:ea typeface="+mn-ea"/>
          <a:cs typeface="+mn-cs"/>
        </a:defRPr>
      </a:lvl8pPr>
      <a:lvl9pPr marL="3372906" algn="l" defTabSz="843227"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lit.go.jp/sogoseisaku/transport/sosei_transport_tk_000160.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3" name="表 3"/>
          <p:cNvGraphicFramePr>
            <a:graphicFrameLocks noGrp="1"/>
          </p:cNvGraphicFramePr>
          <p:nvPr>
            <p:extLst/>
          </p:nvPr>
        </p:nvGraphicFramePr>
        <p:xfrm>
          <a:off x="257521" y="1609804"/>
          <a:ext cx="8349928" cy="3979196"/>
        </p:xfrm>
        <a:graphic>
          <a:graphicData uri="http://schemas.openxmlformats.org/drawingml/2006/table">
            <a:tbl>
              <a:tblPr>
                <a:tableStyleId>{073A0DAA-6AF3-43AB-8588-CEC1D06C72B9}</a:tableStyleId>
              </a:tblPr>
              <a:tblGrid>
                <a:gridCol w="800625">
                  <a:extLst>
                    <a:ext uri="{9D8B030D-6E8A-4147-A177-3AD203B41FA5}">
                      <a16:colId xmlns:a16="http://schemas.microsoft.com/office/drawing/2014/main" val="20000"/>
                    </a:ext>
                  </a:extLst>
                </a:gridCol>
                <a:gridCol w="3985627">
                  <a:extLst>
                    <a:ext uri="{9D8B030D-6E8A-4147-A177-3AD203B41FA5}">
                      <a16:colId xmlns:a16="http://schemas.microsoft.com/office/drawing/2014/main" val="20001"/>
                    </a:ext>
                  </a:extLst>
                </a:gridCol>
                <a:gridCol w="3563676">
                  <a:extLst>
                    <a:ext uri="{9D8B030D-6E8A-4147-A177-3AD203B41FA5}">
                      <a16:colId xmlns:a16="http://schemas.microsoft.com/office/drawing/2014/main" val="20002"/>
                    </a:ext>
                  </a:extLst>
                </a:gridCol>
              </a:tblGrid>
              <a:tr h="399887">
                <a:tc rowSpan="3">
                  <a:txBody>
                    <a:bodyPr/>
                    <a:lstStyle/>
                    <a:p>
                      <a:pPr algn="ctr">
                        <a:spcAft>
                          <a:spcPts val="0"/>
                        </a:spcAft>
                      </a:pPr>
                      <a:r>
                        <a:rPr kumimoji="1" lang="ja-JP" sz="1200" kern="1200" dirty="0">
                          <a:solidFill>
                            <a:schemeClr val="tx1"/>
                          </a:solidFill>
                          <a:latin typeface="+mn-ea"/>
                          <a:ea typeface="+mn-ea"/>
                          <a:cs typeface="+mn-cs"/>
                        </a:rPr>
                        <a:t>申請者</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企業・団体名</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0"/>
                  </a:ext>
                </a:extLst>
              </a:tr>
              <a:tr h="505039">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代表者役職・氏名</a:t>
                      </a:r>
                    </a:p>
                  </a:txBody>
                  <a:tcPr marL="54002" marR="54002" marT="0" marB="0" anchor="ctr"/>
                </a:tc>
                <a:tc>
                  <a:txBody>
                    <a:bodyPr/>
                    <a:lstStyle/>
                    <a:p>
                      <a:pPr algn="just">
                        <a:spcAft>
                          <a:spcPts val="0"/>
                        </a:spcAft>
                      </a:pPr>
                      <a:r>
                        <a:rPr lang="en-US" sz="900" u="none" strike="noStrike"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1"/>
                  </a:ext>
                </a:extLst>
              </a:tr>
              <a:tr h="431065">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所在地</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2"/>
                  </a:ext>
                </a:extLst>
              </a:tr>
              <a:tr h="528641">
                <a:tc rowSpan="5">
                  <a:txBody>
                    <a:bodyPr/>
                    <a:lstStyle/>
                    <a:p>
                      <a:pPr algn="ctr">
                        <a:spcAft>
                          <a:spcPts val="0"/>
                        </a:spcAft>
                      </a:pPr>
                      <a:r>
                        <a:rPr kumimoji="1" lang="ja-JP" sz="1200" kern="1200" dirty="0">
                          <a:solidFill>
                            <a:schemeClr val="tx1"/>
                          </a:solidFill>
                          <a:latin typeface="+mn-ea"/>
                          <a:ea typeface="+mn-ea"/>
                          <a:cs typeface="+mn-cs"/>
                        </a:rPr>
                        <a:t>連絡担当窓口</a:t>
                      </a:r>
                    </a:p>
                  </a:txBody>
                  <a:tcPr marL="54002" marR="54002" marT="0" marB="0" vert="eaVert" anchor="ctr"/>
                </a:tc>
                <a:tc>
                  <a:txBody>
                    <a:bodyPr/>
                    <a:lstStyle/>
                    <a:p>
                      <a:pPr algn="just">
                        <a:spcAft>
                          <a:spcPts val="0"/>
                        </a:spcAft>
                      </a:pPr>
                      <a:r>
                        <a:rPr kumimoji="1" lang="ja-JP" sz="1200" kern="1200" dirty="0">
                          <a:solidFill>
                            <a:schemeClr val="tx1"/>
                          </a:solidFill>
                          <a:latin typeface="+mn-ea"/>
                          <a:ea typeface="+mn-ea"/>
                          <a:cs typeface="+mn-cs"/>
                        </a:rPr>
                        <a:t>氏名（ふりがな）</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3"/>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所属（部署名）</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4"/>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役職</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5"/>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電話番号</a:t>
                      </a:r>
                    </a:p>
                    <a:p>
                      <a:pPr algn="just">
                        <a:spcAft>
                          <a:spcPts val="0"/>
                        </a:spcAft>
                      </a:pPr>
                      <a:r>
                        <a:rPr kumimoji="1" lang="ja-JP" sz="1200" kern="1200" dirty="0">
                          <a:solidFill>
                            <a:schemeClr val="tx1"/>
                          </a:solidFill>
                          <a:latin typeface="+mn-ea"/>
                          <a:ea typeface="+mn-ea"/>
                          <a:cs typeface="+mn-cs"/>
                        </a:rPr>
                        <a:t>（代表・直通）</a:t>
                      </a:r>
                    </a:p>
                  </a:txBody>
                  <a:tcPr marL="54002" marR="54002" marT="0" marB="0" anchor="ctr"/>
                </a:tc>
                <a:tc>
                  <a:txBody>
                    <a:bodyPr/>
                    <a:lstStyle/>
                    <a:p>
                      <a:pPr algn="just">
                        <a:spcAft>
                          <a:spcPts val="0"/>
                        </a:spcAft>
                      </a:pPr>
                      <a:r>
                        <a:rPr lang="en-US" sz="900" kern="100">
                          <a:effectLst/>
                        </a:rPr>
                        <a:t> </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6"/>
                  </a:ext>
                </a:extLst>
              </a:tr>
              <a:tr h="528641">
                <a:tc vMerge="1">
                  <a:txBody>
                    <a:bodyPr/>
                    <a:lstStyle/>
                    <a:p>
                      <a:endParaRPr kumimoji="1" lang="ja-JP" altLang="en-US"/>
                    </a:p>
                  </a:txBody>
                  <a:tcPr/>
                </a:tc>
                <a:tc>
                  <a:txBody>
                    <a:bodyPr/>
                    <a:lstStyle/>
                    <a:p>
                      <a:pPr algn="just">
                        <a:spcAft>
                          <a:spcPts val="0"/>
                        </a:spcAft>
                      </a:pPr>
                      <a:r>
                        <a:rPr kumimoji="1" lang="ja-JP" sz="1200" kern="1200" dirty="0">
                          <a:solidFill>
                            <a:schemeClr val="tx1"/>
                          </a:solidFill>
                          <a:latin typeface="+mn-ea"/>
                          <a:ea typeface="+mn-ea"/>
                          <a:cs typeface="+mn-cs"/>
                        </a:rPr>
                        <a:t>Ｅ－ｍａｉｌ</a:t>
                      </a:r>
                    </a:p>
                  </a:txBody>
                  <a:tcPr marL="54002" marR="54002" marT="0" marB="0" anchor="ctr"/>
                </a:tc>
                <a:tc>
                  <a:txBody>
                    <a:bodyPr/>
                    <a:lstStyle/>
                    <a:p>
                      <a:pPr algn="just">
                        <a:spcAft>
                          <a:spcPts val="0"/>
                        </a:spcAft>
                      </a:pPr>
                      <a:r>
                        <a:rPr lang="en-US" sz="9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4002" marR="54002" marT="0" marB="0" anchor="ctr"/>
                </a:tc>
                <a:extLst>
                  <a:ext uri="{0D108BD9-81ED-4DB2-BD59-A6C34878D82A}">
                    <a16:rowId xmlns:a16="http://schemas.microsoft.com/office/drawing/2014/main" val="10007"/>
                  </a:ext>
                </a:extLst>
              </a:tr>
            </a:tbl>
          </a:graphicData>
        </a:graphic>
      </p:graphicFrame>
      <p:sp>
        <p:nvSpPr>
          <p:cNvPr id="1224" name="Rectangle 67"/>
          <p:cNvSpPr>
            <a:spLocks noChangeArrowheads="1"/>
          </p:cNvSpPr>
          <p:nvPr/>
        </p:nvSpPr>
        <p:spPr>
          <a:xfrm>
            <a:off x="0" y="452899"/>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１．申請者情報　</a:t>
            </a:r>
          </a:p>
        </p:txBody>
      </p:sp>
      <p:sp>
        <p:nvSpPr>
          <p:cNvPr id="1226" name="テキスト 981"/>
          <p:cNvSpPr txBox="1"/>
          <p:nvPr/>
        </p:nvSpPr>
        <p:spPr>
          <a:xfrm>
            <a:off x="0" y="45357"/>
            <a:ext cx="7164000" cy="400110"/>
          </a:xfrm>
          <a:prstGeom prst="rect">
            <a:avLst/>
          </a:prstGeom>
        </p:spPr>
        <p:txBody>
          <a:bodyPr>
            <a:spAutoFit/>
          </a:bodyPr>
          <a:lstStyle/>
          <a:p>
            <a:pPr algn="l"/>
            <a:r>
              <a:rPr lang="ja-JP" altLang="en-US" sz="2000" b="1" dirty="0"/>
              <a:t>別紙３－１　令和５年度スマートシティ関連事業応募様式 </a:t>
            </a:r>
            <a:endParaRPr sz="2000" b="1" dirty="0"/>
          </a:p>
        </p:txBody>
      </p:sp>
      <p:sp>
        <p:nvSpPr>
          <p:cNvPr id="1227" name="正方形/長方形 1001"/>
          <p:cNvSpPr/>
          <p:nvPr/>
        </p:nvSpPr>
        <p:spPr>
          <a:xfrm>
            <a:off x="7452320" y="560723"/>
            <a:ext cx="1057206" cy="34827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2" name="正方形/長方形 1"/>
          <p:cNvSpPr/>
          <p:nvPr/>
        </p:nvSpPr>
        <p:spPr>
          <a:xfrm>
            <a:off x="8646013" y="548680"/>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1</a:t>
            </a:r>
            <a:endParaRPr kumimoji="1" lang="ja-JP" altLang="en-US" sz="1480" dirty="0">
              <a:solidFill>
                <a:schemeClr val="tx1"/>
              </a:solidFill>
            </a:endParaRPr>
          </a:p>
        </p:txBody>
      </p:sp>
    </p:spTree>
    <p:extLst>
      <p:ext uri="{BB962C8B-B14F-4D97-AF65-F5344CB8AC3E}">
        <p14:creationId xmlns:p14="http://schemas.microsoft.com/office/powerpoint/2010/main" val="10687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 name="Rectangle 66"/>
          <p:cNvSpPr>
            <a:spLocks noChangeArrowheads="1"/>
          </p:cNvSpPr>
          <p:nvPr/>
        </p:nvSpPr>
        <p:spPr>
          <a:xfrm>
            <a:off x="122626" y="929277"/>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１０．その他</a:t>
            </a:r>
            <a:endParaRPr lang="ja-JP" altLang="en-US" sz="1800" b="1" dirty="0">
              <a:solidFill>
                <a:schemeClr val="bg1"/>
              </a:solidFill>
              <a:latin typeface="ＭＳ Ｐゴシック" panose="020B0600070205080204" pitchFamily="50" charset="-128"/>
            </a:endParaRPr>
          </a:p>
        </p:txBody>
      </p:sp>
      <p:sp>
        <p:nvSpPr>
          <p:cNvPr id="1333" name="Text Box 4"/>
          <p:cNvSpPr txBox="1">
            <a:spLocks noChangeArrowheads="1"/>
          </p:cNvSpPr>
          <p:nvPr/>
        </p:nvSpPr>
        <p:spPr>
          <a:xfrm>
            <a:off x="25926" y="502711"/>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関連法令、各地域でのルール・ガイドライン</a:t>
            </a:r>
          </a:p>
        </p:txBody>
      </p:sp>
      <p:sp>
        <p:nvSpPr>
          <p:cNvPr id="1334" name="正方形/長方形 18"/>
          <p:cNvSpPr/>
          <p:nvPr/>
        </p:nvSpPr>
        <p:spPr>
          <a:xfrm>
            <a:off x="66892" y="2539428"/>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35" name="正方形/長方形 22"/>
          <p:cNvSpPr/>
          <p:nvPr/>
        </p:nvSpPr>
        <p:spPr>
          <a:xfrm>
            <a:off x="90767" y="908720"/>
            <a:ext cx="8418759" cy="954107"/>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スマートシティの関連法令（法令・条例）への対応や各地域でのルール・ガイドラインの策定、施策効果最大化のための制度の活用など、「スマートシティリファレンスアーキテクチャ」において「スマートシティルール」と整理されている事項について、ホワイトペーパー第４章を参照し、記載すること</a:t>
            </a:r>
            <a:endParaRPr lang="en-US" altLang="ja-JP" sz="1400" i="1" dirty="0">
              <a:solidFill>
                <a:srgbClr val="FF0000"/>
              </a:solidFill>
            </a:endParaRPr>
          </a:p>
          <a:p>
            <a:pPr marL="176213" indent="-176213"/>
            <a:r>
              <a:rPr lang="ja-JP" altLang="en-US" sz="1400" i="1" dirty="0">
                <a:solidFill>
                  <a:srgbClr val="FF0000"/>
                </a:solidFill>
              </a:rPr>
              <a:t>　（特筆すべきものがあれば）</a:t>
            </a:r>
            <a:endParaRPr lang="en-US" altLang="ja-JP" sz="1400" i="1" dirty="0">
              <a:solidFill>
                <a:srgbClr val="FF0000"/>
              </a:solidFill>
            </a:endParaRPr>
          </a:p>
        </p:txBody>
      </p:sp>
      <p:sp>
        <p:nvSpPr>
          <p:cNvPr id="1337" name="Rectangle 66"/>
          <p:cNvSpPr>
            <a:spLocks noChangeArrowheads="1"/>
          </p:cNvSpPr>
          <p:nvPr/>
        </p:nvSpPr>
        <p:spPr>
          <a:xfrm>
            <a:off x="122626" y="3722903"/>
            <a:ext cx="8550951" cy="2709502"/>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38" name="Text Box 4"/>
          <p:cNvSpPr txBox="1">
            <a:spLocks noChangeArrowheads="1"/>
          </p:cNvSpPr>
          <p:nvPr/>
        </p:nvSpPr>
        <p:spPr>
          <a:xfrm>
            <a:off x="25926" y="3284984"/>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ＰＲポイント</a:t>
            </a:r>
          </a:p>
        </p:txBody>
      </p:sp>
      <p:sp>
        <p:nvSpPr>
          <p:cNvPr id="1339" name="正方形/長方形 10"/>
          <p:cNvSpPr/>
          <p:nvPr/>
        </p:nvSpPr>
        <p:spPr>
          <a:xfrm>
            <a:off x="122626" y="3769295"/>
            <a:ext cx="8418759" cy="307777"/>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ここまでの記載内容以外に、事業全体としてのＰＲポイントがあれば、記載すること。</a:t>
            </a:r>
            <a:endParaRPr lang="en-US" altLang="ja-JP" sz="1400" i="1" dirty="0">
              <a:solidFill>
                <a:srgbClr val="FF0000"/>
              </a:solidFill>
            </a:endParaRPr>
          </a:p>
        </p:txBody>
      </p:sp>
      <p:sp>
        <p:nvSpPr>
          <p:cNvPr id="1340" name="正方形/長方形 68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41" name="テキスト 679"/>
          <p:cNvSpPr txBox="1"/>
          <p:nvPr/>
        </p:nvSpPr>
        <p:spPr>
          <a:xfrm>
            <a:off x="2990356" y="650649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10</a:t>
            </a:r>
            <a:endParaRPr kumimoji="1" lang="ja-JP" altLang="en-US" sz="1480" dirty="0">
              <a:solidFill>
                <a:schemeClr val="tx1"/>
              </a:solidFill>
            </a:endParaRPr>
          </a:p>
        </p:txBody>
      </p:sp>
      <p:sp>
        <p:nvSpPr>
          <p:cNvPr id="14" name="Rectangle 66">
            <a:extLst>
              <a:ext uri="{FF2B5EF4-FFF2-40B4-BE49-F238E27FC236}">
                <a16:creationId xmlns:a16="http://schemas.microsoft.com/office/drawing/2014/main" id="{C6F29D5C-CEF6-4E01-8288-66FC7ED52D26}"/>
              </a:ext>
            </a:extLst>
          </p:cNvPr>
          <p:cNvSpPr>
            <a:spLocks noChangeArrowheads="1"/>
          </p:cNvSpPr>
          <p:nvPr/>
        </p:nvSpPr>
        <p:spPr>
          <a:xfrm>
            <a:off x="132196" y="2297429"/>
            <a:ext cx="8550951" cy="91554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5" name="Text Box 4">
            <a:extLst>
              <a:ext uri="{FF2B5EF4-FFF2-40B4-BE49-F238E27FC236}">
                <a16:creationId xmlns:a16="http://schemas.microsoft.com/office/drawing/2014/main" id="{D9D7E4D2-1912-4930-83D3-1287BF36DD7E}"/>
              </a:ext>
            </a:extLst>
          </p:cNvPr>
          <p:cNvSpPr txBox="1">
            <a:spLocks noChangeArrowheads="1"/>
          </p:cNvSpPr>
          <p:nvPr/>
        </p:nvSpPr>
        <p:spPr>
          <a:xfrm>
            <a:off x="35496" y="1870863"/>
            <a:ext cx="5626193"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mn-ea"/>
                <a:ea typeface="+mn-ea"/>
              </a:rPr>
              <a:t>セキュリティ対策</a:t>
            </a:r>
          </a:p>
        </p:txBody>
      </p:sp>
      <p:sp>
        <p:nvSpPr>
          <p:cNvPr id="16" name="正方形/長方形 22">
            <a:extLst>
              <a:ext uri="{FF2B5EF4-FFF2-40B4-BE49-F238E27FC236}">
                <a16:creationId xmlns:a16="http://schemas.microsoft.com/office/drawing/2014/main" id="{1B738386-3AA9-4E3D-A783-61134EB48587}"/>
              </a:ext>
            </a:extLst>
          </p:cNvPr>
          <p:cNvSpPr/>
          <p:nvPr/>
        </p:nvSpPr>
        <p:spPr>
          <a:xfrm>
            <a:off x="100337" y="2276872"/>
            <a:ext cx="8418759"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lang="en-US" altLang="ja-JP"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版）を参考に、</a:t>
            </a:r>
            <a:r>
              <a:rPr lang="ja-JP" altLang="en-US" sz="1400" i="1" dirty="0">
                <a:solidFill>
                  <a:srgbClr val="FF0000"/>
                </a:solidFill>
              </a:rPr>
              <a:t>セキュリティ対策の実施状況について記載。応募事業に関連する範囲で、</a:t>
            </a:r>
            <a:r>
              <a:rPr lang="ja-JP" altLang="en-US" sz="14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後出のスマートシティセキュリティガイドライン導入チェックシートにも記載すること。</a:t>
            </a:r>
            <a:endParaRPr lang="en-US" altLang="ja-JP" sz="1400" i="1" dirty="0">
              <a:solidFill>
                <a:srgbClr val="FF0000"/>
              </a:solidFill>
            </a:endParaRPr>
          </a:p>
        </p:txBody>
      </p:sp>
    </p:spTree>
    <p:extLst>
      <p:ext uri="{BB962C8B-B14F-4D97-AF65-F5344CB8AC3E}">
        <p14:creationId xmlns:p14="http://schemas.microsoft.com/office/powerpoint/2010/main" val="357934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4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１１．スケジュール</a:t>
            </a:r>
            <a:endParaRPr lang="ja-JP" altLang="en-US" sz="1800" b="1" dirty="0">
              <a:solidFill>
                <a:schemeClr val="bg1"/>
              </a:solidFill>
              <a:latin typeface="ＭＳ Ｐゴシック" panose="020B0600070205080204" pitchFamily="50" charset="-128"/>
            </a:endParaRPr>
          </a:p>
        </p:txBody>
      </p:sp>
      <p:sp>
        <p:nvSpPr>
          <p:cNvPr id="1349"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中長期スケジュール</a:t>
            </a:r>
          </a:p>
        </p:txBody>
      </p:sp>
      <p:sp>
        <p:nvSpPr>
          <p:cNvPr id="1350" name="正方形/長方形 22"/>
          <p:cNvSpPr/>
          <p:nvPr/>
        </p:nvSpPr>
        <p:spPr>
          <a:xfrm>
            <a:off x="108536" y="1084321"/>
            <a:ext cx="8712285"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実施地域における中長期の全体スケジュールを整理し記入してください。</a:t>
            </a:r>
          </a:p>
          <a:p>
            <a:r>
              <a:rPr lang="ja-JP" altLang="en-US" sz="1400" i="1" dirty="0">
                <a:solidFill>
                  <a:srgbClr val="FF0000"/>
                </a:solidFill>
              </a:rPr>
              <a:t>（例）</a:t>
            </a:r>
          </a:p>
        </p:txBody>
      </p:sp>
      <p:sp>
        <p:nvSpPr>
          <p:cNvPr id="1351"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graphicFrame>
        <p:nvGraphicFramePr>
          <p:cNvPr id="1353" name="表 79"/>
          <p:cNvGraphicFramePr>
            <a:graphicFrameLocks noGrp="1"/>
          </p:cNvGraphicFramePr>
          <p:nvPr>
            <p:extLst>
              <p:ext uri="{D42A27DB-BD31-4B8C-83A1-F6EECF244321}">
                <p14:modId xmlns:p14="http://schemas.microsoft.com/office/powerpoint/2010/main" val="3836912847"/>
              </p:ext>
            </p:extLst>
          </p:nvPr>
        </p:nvGraphicFramePr>
        <p:xfrm>
          <a:off x="240811" y="1556792"/>
          <a:ext cx="8676709" cy="462163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2022</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2023</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2024</a:t>
                      </a:r>
                      <a:r>
                        <a:rPr kumimoji="1" lang="ja-JP" altLang="en-US" sz="1200"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2026</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〇〇〇〇</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（先端的サービス）</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eiryo UI" panose="020B0604030504040204" pitchFamily="50" charset="-128"/>
                          <a:ea typeface="Meiryo UI" panose="020B0604030504040204" pitchFamily="50" charset="-128"/>
                        </a:rPr>
                        <a:t>データ連携基盤</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354" name="右矢印 80"/>
          <p:cNvSpPr/>
          <p:nvPr/>
        </p:nvSpPr>
        <p:spPr>
          <a:xfrm>
            <a:off x="1157837" y="2747715"/>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5" name="テキスト ボックス 81"/>
          <p:cNvSpPr txBox="1"/>
          <p:nvPr/>
        </p:nvSpPr>
        <p:spPr>
          <a:xfrm>
            <a:off x="1060979" y="2546559"/>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56" name="テキスト ボックス 82"/>
          <p:cNvSpPr txBox="1"/>
          <p:nvPr/>
        </p:nvSpPr>
        <p:spPr>
          <a:xfrm>
            <a:off x="2546104" y="2556804"/>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57" name="右矢印 83"/>
          <p:cNvSpPr/>
          <p:nvPr/>
        </p:nvSpPr>
        <p:spPr>
          <a:xfrm>
            <a:off x="2714073" y="2752369"/>
            <a:ext cx="6084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8" name="右矢印 84"/>
          <p:cNvSpPr/>
          <p:nvPr/>
        </p:nvSpPr>
        <p:spPr>
          <a:xfrm>
            <a:off x="2516003" y="3410666"/>
            <a:ext cx="1540723" cy="175917"/>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9" name="テキスト ボックス 85"/>
          <p:cNvSpPr txBox="1"/>
          <p:nvPr/>
        </p:nvSpPr>
        <p:spPr>
          <a:xfrm>
            <a:off x="2392101" y="316391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60" name="テキスト ボックス 86"/>
          <p:cNvSpPr txBox="1"/>
          <p:nvPr/>
        </p:nvSpPr>
        <p:spPr>
          <a:xfrm>
            <a:off x="4220543" y="323666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61" name="右矢印 87"/>
          <p:cNvSpPr/>
          <p:nvPr/>
        </p:nvSpPr>
        <p:spPr>
          <a:xfrm>
            <a:off x="4280978" y="3415405"/>
            <a:ext cx="446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62" name="テキスト ボックス 88"/>
          <p:cNvSpPr txBox="1"/>
          <p:nvPr/>
        </p:nvSpPr>
        <p:spPr>
          <a:xfrm>
            <a:off x="539552" y="4365104"/>
            <a:ext cx="342909" cy="1015663"/>
          </a:xfrm>
          <a:prstGeom prst="rect">
            <a:avLst/>
          </a:prstGeom>
          <a:noFill/>
        </p:spPr>
        <p:txBody>
          <a:bodyPr wrap="square" rtlCol="0">
            <a:spAutoFit/>
          </a:bodyPr>
          <a:lstStyle/>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a:p>
            <a:pPr defTabSz="457200" eaLnBrk="1" fontAlgn="auto" hangingPunct="1">
              <a:spcBef>
                <a:spcPts val="0"/>
              </a:spcBef>
              <a:spcAft>
                <a:spcPts val="0"/>
              </a:spcAft>
            </a:pPr>
            <a:r>
              <a:rPr lang="ja-JP" altLang="en-US" sz="1000" b="1" dirty="0">
                <a:solidFill>
                  <a:prstClr val="black"/>
                </a:solidFill>
                <a:latin typeface="Meiryo UI" panose="020B0604030504040204" pitchFamily="50" charset="-128"/>
                <a:ea typeface="Meiryo UI" panose="020B0604030504040204" pitchFamily="50" charset="-128"/>
              </a:rPr>
              <a:t>・</a:t>
            </a:r>
            <a:endParaRPr lang="en-US" altLang="ja-JP" sz="1000" b="1" dirty="0">
              <a:solidFill>
                <a:prstClr val="black"/>
              </a:solidFill>
              <a:latin typeface="Meiryo UI" panose="020B0604030504040204" pitchFamily="50" charset="-128"/>
              <a:ea typeface="Meiryo UI" panose="020B0604030504040204" pitchFamily="50" charset="-128"/>
            </a:endParaRPr>
          </a:p>
        </p:txBody>
      </p:sp>
      <p:sp>
        <p:nvSpPr>
          <p:cNvPr id="1363" name="山形 89"/>
          <p:cNvSpPr/>
          <p:nvPr/>
        </p:nvSpPr>
        <p:spPr>
          <a:xfrm>
            <a:off x="796060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4" name="山形 90"/>
          <p:cNvSpPr/>
          <p:nvPr/>
        </p:nvSpPr>
        <p:spPr>
          <a:xfrm>
            <a:off x="1147992" y="5852432"/>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5" name="山形 91"/>
          <p:cNvSpPr/>
          <p:nvPr/>
        </p:nvSpPr>
        <p:spPr>
          <a:xfrm>
            <a:off x="5850453" y="5855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6" name="山形 92"/>
          <p:cNvSpPr/>
          <p:nvPr/>
        </p:nvSpPr>
        <p:spPr>
          <a:xfrm>
            <a:off x="6278344"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7" name="山形 93"/>
          <p:cNvSpPr/>
          <p:nvPr/>
        </p:nvSpPr>
        <p:spPr>
          <a:xfrm>
            <a:off x="6699580"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8" name="山形 94"/>
          <p:cNvSpPr/>
          <p:nvPr/>
        </p:nvSpPr>
        <p:spPr>
          <a:xfrm>
            <a:off x="7127472"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9" name="山形 95"/>
          <p:cNvSpPr/>
          <p:nvPr/>
        </p:nvSpPr>
        <p:spPr>
          <a:xfrm>
            <a:off x="7555364"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0" name="テキスト ボックス 96"/>
          <p:cNvSpPr txBox="1"/>
          <p:nvPr/>
        </p:nvSpPr>
        <p:spPr>
          <a:xfrm>
            <a:off x="1067352" y="5589240"/>
            <a:ext cx="138827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システム開発</a:t>
            </a:r>
          </a:p>
        </p:txBody>
      </p:sp>
      <p:sp>
        <p:nvSpPr>
          <p:cNvPr id="1371" name="山形 97"/>
          <p:cNvSpPr/>
          <p:nvPr/>
        </p:nvSpPr>
        <p:spPr>
          <a:xfrm>
            <a:off x="2921823"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2" name="山形 98"/>
          <p:cNvSpPr/>
          <p:nvPr/>
        </p:nvSpPr>
        <p:spPr>
          <a:xfrm>
            <a:off x="3343059" y="5854766"/>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3" name="山形 99"/>
          <p:cNvSpPr/>
          <p:nvPr/>
        </p:nvSpPr>
        <p:spPr>
          <a:xfrm>
            <a:off x="3770951" y="585112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4" name="山形 100"/>
          <p:cNvSpPr/>
          <p:nvPr/>
        </p:nvSpPr>
        <p:spPr>
          <a:xfrm>
            <a:off x="4190051" y="5851554"/>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5" name="山形 101"/>
          <p:cNvSpPr/>
          <p:nvPr/>
        </p:nvSpPr>
        <p:spPr>
          <a:xfrm>
            <a:off x="4607015"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6" name="山形 102"/>
          <p:cNvSpPr/>
          <p:nvPr/>
        </p:nvSpPr>
        <p:spPr>
          <a:xfrm>
            <a:off x="5028251" y="5854340"/>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7" name="山形 103"/>
          <p:cNvSpPr/>
          <p:nvPr/>
        </p:nvSpPr>
        <p:spPr>
          <a:xfrm>
            <a:off x="5438559" y="5850702"/>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8" name="山形 104"/>
          <p:cNvSpPr/>
          <p:nvPr/>
        </p:nvSpPr>
        <p:spPr>
          <a:xfrm>
            <a:off x="2510783" y="584848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9" name="テキスト ボックス 105"/>
          <p:cNvSpPr txBox="1"/>
          <p:nvPr/>
        </p:nvSpPr>
        <p:spPr>
          <a:xfrm>
            <a:off x="2014918" y="5593362"/>
            <a:ext cx="828890" cy="276999"/>
          </a:xfrm>
          <a:prstGeom prst="rect">
            <a:avLst/>
          </a:prstGeom>
          <a:noFill/>
        </p:spPr>
        <p:txBody>
          <a:bodyPr wrap="square" rtlCol="0">
            <a:spAutoFit/>
          </a:bodyPr>
          <a:lstStyle/>
          <a:p>
            <a:pPr algn="ct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運用開始</a:t>
            </a:r>
          </a:p>
        </p:txBody>
      </p:sp>
      <p:sp>
        <p:nvSpPr>
          <p:cNvPr id="1380" name="楕円 106"/>
          <p:cNvSpPr/>
          <p:nvPr/>
        </p:nvSpPr>
        <p:spPr>
          <a:xfrm>
            <a:off x="2222801" y="5843441"/>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1" name="右矢印 107"/>
          <p:cNvSpPr/>
          <p:nvPr/>
        </p:nvSpPr>
        <p:spPr>
          <a:xfrm>
            <a:off x="2743632" y="4060156"/>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2" name="右矢印 108"/>
          <p:cNvSpPr/>
          <p:nvPr/>
        </p:nvSpPr>
        <p:spPr>
          <a:xfrm>
            <a:off x="4346363" y="4039342"/>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3" name="テキスト ボックス 109"/>
          <p:cNvSpPr txBox="1"/>
          <p:nvPr/>
        </p:nvSpPr>
        <p:spPr>
          <a:xfrm>
            <a:off x="2917276" y="3876488"/>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調査</a:t>
            </a:r>
          </a:p>
        </p:txBody>
      </p:sp>
      <p:sp>
        <p:nvSpPr>
          <p:cNvPr id="1384" name="テキスト ボックス 110"/>
          <p:cNvSpPr txBox="1"/>
          <p:nvPr/>
        </p:nvSpPr>
        <p:spPr>
          <a:xfrm>
            <a:off x="4275364" y="3882160"/>
            <a:ext cx="752063"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実証</a:t>
            </a:r>
          </a:p>
        </p:txBody>
      </p:sp>
      <p:sp>
        <p:nvSpPr>
          <p:cNvPr id="1385" name="右矢印 111"/>
          <p:cNvSpPr/>
          <p:nvPr/>
        </p:nvSpPr>
        <p:spPr>
          <a:xfrm>
            <a:off x="6250474" y="4051051"/>
            <a:ext cx="2484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6" name="テキスト ボックス 112"/>
          <p:cNvSpPr txBox="1"/>
          <p:nvPr/>
        </p:nvSpPr>
        <p:spPr>
          <a:xfrm>
            <a:off x="6196282" y="3856496"/>
            <a:ext cx="885865"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実装</a:t>
            </a:r>
          </a:p>
        </p:txBody>
      </p:sp>
      <p:sp>
        <p:nvSpPr>
          <p:cNvPr id="1387" name="楕円 113"/>
          <p:cNvSpPr/>
          <p:nvPr/>
        </p:nvSpPr>
        <p:spPr>
          <a:xfrm>
            <a:off x="3537922" y="188652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8" name="テキスト ボックス 114"/>
          <p:cNvSpPr txBox="1"/>
          <p:nvPr/>
        </p:nvSpPr>
        <p:spPr>
          <a:xfrm>
            <a:off x="2423136" y="2094078"/>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rPr>
              <a:t>月：〇〇事業完成</a:t>
            </a:r>
          </a:p>
        </p:txBody>
      </p:sp>
      <p:sp>
        <p:nvSpPr>
          <p:cNvPr id="1389" name="楕円 117"/>
          <p:cNvSpPr/>
          <p:nvPr/>
        </p:nvSpPr>
        <p:spPr>
          <a:xfrm>
            <a:off x="4258002" y="1890277"/>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0" name="テキスト ボックス 118"/>
          <p:cNvSpPr txBox="1"/>
          <p:nvPr/>
        </p:nvSpPr>
        <p:spPr>
          <a:xfrm>
            <a:off x="3920297" y="2097830"/>
            <a:ext cx="2032497" cy="276999"/>
          </a:xfrm>
          <a:prstGeom prst="rect">
            <a:avLst/>
          </a:prstGeom>
          <a:noFill/>
        </p:spPr>
        <p:txBody>
          <a:bodyPr wrap="square" rtlCol="0">
            <a:spAutoFit/>
          </a:bodyPr>
          <a:lstStyle/>
          <a:p>
            <a:pPr defTabSz="457200" eaLnBrk="1" fontAlgn="auto" hangingPunct="1">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５月：国際イベント開催</a:t>
            </a:r>
          </a:p>
        </p:txBody>
      </p:sp>
      <p:sp>
        <p:nvSpPr>
          <p:cNvPr id="1391" name="楕円 119"/>
          <p:cNvSpPr/>
          <p:nvPr/>
        </p:nvSpPr>
        <p:spPr>
          <a:xfrm>
            <a:off x="2097762" y="1883885"/>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92" name="テキスト ボックス 120"/>
          <p:cNvSpPr txBox="1"/>
          <p:nvPr/>
        </p:nvSpPr>
        <p:spPr>
          <a:xfrm>
            <a:off x="1060979" y="2091245"/>
            <a:ext cx="1855696" cy="276999"/>
          </a:xfrm>
          <a:prstGeom prst="rect">
            <a:avLst/>
          </a:prstGeom>
          <a:noFill/>
        </p:spPr>
        <p:txBody>
          <a:bodyPr wrap="square" rtlCol="0">
            <a:spAutoFit/>
          </a:bodyPr>
          <a:lstStyle/>
          <a:p>
            <a:pPr defTabSz="457200" eaLnBrk="1" fontAlgn="auto" hangingPunct="1">
              <a:spcBef>
                <a:spcPts val="0"/>
              </a:spcBef>
              <a:spcAft>
                <a:spcPts val="0"/>
              </a:spcAft>
            </a:pPr>
            <a:r>
              <a:rPr lang="en-US" altLang="ja-JP" sz="1200" dirty="0">
                <a:solidFill>
                  <a:prstClr val="black"/>
                </a:solidFill>
                <a:latin typeface="Meiryo UI" panose="020B0604030504040204" pitchFamily="50" charset="-128"/>
                <a:ea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rPr>
              <a:t>月：市庁舎完成</a:t>
            </a:r>
          </a:p>
        </p:txBody>
      </p:sp>
      <p:sp>
        <p:nvSpPr>
          <p:cNvPr id="48"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11</a:t>
            </a:r>
            <a:endParaRPr kumimoji="1" lang="ja-JP" altLang="en-US" sz="1480" dirty="0">
              <a:solidFill>
                <a:schemeClr val="tx1"/>
              </a:solidFill>
            </a:endParaRPr>
          </a:p>
        </p:txBody>
      </p:sp>
    </p:spTree>
    <p:extLst>
      <p:ext uri="{BB962C8B-B14F-4D97-AF65-F5344CB8AC3E}">
        <p14:creationId xmlns:p14="http://schemas.microsoft.com/office/powerpoint/2010/main" val="328087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000" b="1" dirty="0">
                <a:solidFill>
                  <a:schemeClr val="bg1"/>
                </a:solidFill>
                <a:latin typeface="ＭＳ Ｐゴシック" panose="020B0600070205080204" pitchFamily="50" charset="-128"/>
              </a:rPr>
              <a:t>１２．スマートシティセキュリティガイドライン導入チェックシート</a:t>
            </a:r>
            <a:endParaRPr lang="ja-JP" altLang="en-US" sz="1600" b="1" dirty="0">
              <a:solidFill>
                <a:schemeClr val="bg1"/>
              </a:solidFill>
              <a:latin typeface="ＭＳ Ｐゴシック" panose="020B0600070205080204" pitchFamily="50" charset="-128"/>
            </a:endParaRPr>
          </a:p>
        </p:txBody>
      </p:sp>
      <p:sp>
        <p:nvSpPr>
          <p:cNvPr id="1351" name="正方形/長方形 10"/>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48" name="正方形/長方形 4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12</a:t>
            </a:r>
            <a:endParaRPr kumimoji="1" lang="ja-JP" altLang="en-US" sz="1480" dirty="0">
              <a:solidFill>
                <a:schemeClr val="tx1"/>
              </a:solidFill>
            </a:endParaRPr>
          </a:p>
        </p:txBody>
      </p:sp>
      <p:sp>
        <p:nvSpPr>
          <p:cNvPr id="49" name="正方形/長方形 25"/>
          <p:cNvSpPr/>
          <p:nvPr/>
        </p:nvSpPr>
        <p:spPr>
          <a:xfrm>
            <a:off x="323528" y="698273"/>
            <a:ext cx="8496944" cy="30777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該当する場合、別紙３－２の</a:t>
            </a:r>
            <a:r>
              <a:rPr lang="en-US" altLang="ja-JP" sz="1400" i="1" dirty="0">
                <a:solidFill>
                  <a:srgbClr val="FF0000"/>
                </a:solidFill>
              </a:rPr>
              <a:t>Excel</a:t>
            </a:r>
            <a:r>
              <a:rPr lang="ja-JP" altLang="en-US" sz="1400" i="1" dirty="0">
                <a:solidFill>
                  <a:srgbClr val="FF0000"/>
                </a:solidFill>
              </a:rPr>
              <a:t>シートに記載</a:t>
            </a:r>
            <a:endParaRPr lang="en-US" altLang="ja-JP" sz="1400" i="1" dirty="0">
              <a:solidFill>
                <a:srgbClr val="FF0000"/>
              </a:solidFill>
            </a:endParaRPr>
          </a:p>
        </p:txBody>
      </p:sp>
    </p:spTree>
    <p:extLst>
      <p:ext uri="{BB962C8B-B14F-4D97-AF65-F5344CB8AC3E}">
        <p14:creationId xmlns:p14="http://schemas.microsoft.com/office/powerpoint/2010/main" val="325164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defRPr/>
            </a:pPr>
            <a:r>
              <a:rPr lang="ja-JP" altLang="en-US" sz="2400" b="1" dirty="0">
                <a:solidFill>
                  <a:schemeClr val="bg1"/>
                </a:solidFill>
                <a:latin typeface="ＭＳ Ｐゴシック" panose="020B0600070205080204" pitchFamily="50" charset="-128"/>
              </a:rPr>
              <a:t>事業概要</a:t>
            </a:r>
            <a:endParaRPr kumimoji="1" lang="ja-JP" altLang="en-US" sz="2400" b="1" i="0" u="none" strike="noStrike" kern="1200" cap="none" spc="0" normalizeH="0" baseline="0" noProof="0" dirty="0">
              <a:ln>
                <a:noFill/>
              </a:ln>
              <a:solidFill>
                <a:schemeClr val="bg1"/>
              </a:solidFill>
              <a:effectLst/>
              <a:uLnTx/>
              <a:uFillTx/>
              <a:latin typeface="ＭＳ Ｐゴシック" panose="020B0600070205080204" pitchFamily="50" charset="-128"/>
            </a:endParaRPr>
          </a:p>
        </p:txBody>
      </p:sp>
      <p:sp>
        <p:nvSpPr>
          <p:cNvPr id="146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64" name="タイトル 1"/>
          <p:cNvSpPr txBox="1"/>
          <p:nvPr/>
        </p:nvSpPr>
        <p:spPr>
          <a:xfrm>
            <a:off x="102934" y="647850"/>
            <a:ext cx="1851678" cy="450997"/>
          </a:xfrm>
          <a:prstGeom prst="rect">
            <a:avLst/>
          </a:prstGeom>
          <a:solidFill>
            <a:srgbClr val="E4F3F4"/>
          </a:solidFill>
          <a:ln>
            <a:solidFill>
              <a:schemeClr val="tx1"/>
            </a:solidFill>
          </a:ln>
        </p:spPr>
        <p:txBody>
          <a:bodyPr vert="horz" lIns="84406" tIns="42203" rIns="84406" bIns="42203"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662" dirty="0">
                <a:latin typeface="+mn-ea"/>
                <a:ea typeface="+mn-ea"/>
              </a:rPr>
              <a:t>提案タイトル</a:t>
            </a:r>
          </a:p>
        </p:txBody>
      </p:sp>
      <p:graphicFrame>
        <p:nvGraphicFramePr>
          <p:cNvPr id="1465" name="表 9"/>
          <p:cNvGraphicFramePr>
            <a:graphicFrameLocks noGrp="1"/>
          </p:cNvGraphicFramePr>
          <p:nvPr>
            <p:extLst>
              <p:ext uri="{D42A27DB-BD31-4B8C-83A1-F6EECF244321}">
                <p14:modId xmlns:p14="http://schemas.microsoft.com/office/powerpoint/2010/main" val="3789197914"/>
              </p:ext>
            </p:extLst>
          </p:nvPr>
        </p:nvGraphicFramePr>
        <p:xfrm>
          <a:off x="102935" y="1175973"/>
          <a:ext cx="8969011" cy="506436"/>
        </p:xfrm>
        <a:graphic>
          <a:graphicData uri="http://schemas.openxmlformats.org/drawingml/2006/table">
            <a:tbl>
              <a:tblPr firstRow="1" bandRow="1">
                <a:tableStyleId>{5940675A-B579-460E-94D1-54222C63F5DA}</a:tableStyleId>
              </a:tblPr>
              <a:tblGrid>
                <a:gridCol w="1848958">
                  <a:extLst>
                    <a:ext uri="{9D8B030D-6E8A-4147-A177-3AD203B41FA5}">
                      <a16:colId xmlns:a16="http://schemas.microsoft.com/office/drawing/2014/main" val="20000"/>
                    </a:ext>
                  </a:extLst>
                </a:gridCol>
                <a:gridCol w="7120053">
                  <a:extLst>
                    <a:ext uri="{9D8B030D-6E8A-4147-A177-3AD203B41FA5}">
                      <a16:colId xmlns:a16="http://schemas.microsoft.com/office/drawing/2014/main" val="20001"/>
                    </a:ext>
                  </a:extLst>
                </a:gridCol>
              </a:tblGrid>
              <a:tr h="253218">
                <a:tc>
                  <a:txBody>
                    <a:bodyPr/>
                    <a:lstStyle/>
                    <a:p>
                      <a:pPr algn="ctr"/>
                      <a:r>
                        <a:rPr kumimoji="1" lang="ja-JP" altLang="en-US" sz="1100" dirty="0">
                          <a:latin typeface="+mn-ea"/>
                          <a:ea typeface="+mn-ea"/>
                        </a:rPr>
                        <a:t>提案者</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100" dirty="0">
                          <a:latin typeface="+mn-ea"/>
                          <a:ea typeface="+mn-ea"/>
                        </a:rPr>
                        <a:t>活用技術</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53218">
                <a:tc>
                  <a:txBody>
                    <a:bodyPr/>
                    <a:lstStyle/>
                    <a:p>
                      <a:pPr algn="ctr"/>
                      <a:r>
                        <a:rPr lang="ja-JP" altLang="en-US" sz="1100" dirty="0">
                          <a:latin typeface="+mn-ea"/>
                          <a:ea typeface="+mn-ea"/>
                        </a:rPr>
                        <a:t>〇〇県○○市</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en-US" altLang="ja-JP" sz="1100" dirty="0">
                          <a:latin typeface="+mn-ea"/>
                          <a:ea typeface="+mn-ea"/>
                        </a:rPr>
                        <a:t>※</a:t>
                      </a:r>
                      <a:r>
                        <a:rPr kumimoji="1" lang="ja-JP" altLang="en-US" sz="1100" dirty="0">
                          <a:latin typeface="+mn-ea"/>
                          <a:ea typeface="+mn-ea"/>
                        </a:rPr>
                        <a:t>未来技術社会実装事業募集要領 ２（２）に示されている技術のうち、該当する技術</a:t>
                      </a:r>
                      <a:r>
                        <a:rPr kumimoji="1" lang="ja-JP" altLang="en-US" sz="1100" dirty="0" smtClean="0">
                          <a:latin typeface="+mn-ea"/>
                          <a:ea typeface="+mn-ea"/>
                        </a:rPr>
                        <a:t>を記載</a:t>
                      </a:r>
                      <a:r>
                        <a:rPr kumimoji="1" lang="ja-JP" altLang="en-US" sz="1100" dirty="0">
                          <a:solidFill>
                            <a:schemeClr val="tx1"/>
                          </a:solidFill>
                          <a:latin typeface="+mn-ea"/>
                          <a:ea typeface="+mn-ea"/>
                        </a:rPr>
                        <a:t>してください。</a:t>
                      </a:r>
                    </a:p>
                  </a:txBody>
                  <a:tcPr marL="84406" marR="84406" marT="42203" marB="42203">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66" name="タイトル 1"/>
          <p:cNvSpPr txBox="1"/>
          <p:nvPr/>
        </p:nvSpPr>
        <p:spPr>
          <a:xfrm>
            <a:off x="102934" y="3062928"/>
            <a:ext cx="2657376" cy="265846"/>
          </a:xfrm>
          <a:prstGeom prst="rect">
            <a:avLst/>
          </a:prstGeom>
          <a:noFill/>
          <a:ln>
            <a:noFill/>
          </a:ln>
        </p:spPr>
        <p:txBody>
          <a:bodyPr vert="horz" lIns="84406" tIns="42203" rIns="84406" bIns="42203" rtlCol="0" anchor="ct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buClr>
                <a:schemeClr val="accent1">
                  <a:lumMod val="60000"/>
                  <a:lumOff val="40000"/>
                </a:schemeClr>
              </a:buClr>
              <a:buFont typeface="Wingdings" panose="05000000000000000000" pitchFamily="2" charset="2"/>
              <a:buChar char="n"/>
            </a:pPr>
            <a:r>
              <a:rPr lang="ja-JP" altLang="en-US" sz="1477" b="1" dirty="0">
                <a:latin typeface="+mn-ea"/>
                <a:ea typeface="+mn-ea"/>
              </a:rPr>
              <a:t>実装を目指す主な事業内容　</a:t>
            </a:r>
          </a:p>
        </p:txBody>
      </p:sp>
      <p:sp>
        <p:nvSpPr>
          <p:cNvPr id="1467" name="タイトル 1"/>
          <p:cNvSpPr txBox="1"/>
          <p:nvPr/>
        </p:nvSpPr>
        <p:spPr>
          <a:xfrm>
            <a:off x="102934" y="1723777"/>
            <a:ext cx="9041065" cy="265846"/>
          </a:xfrm>
          <a:prstGeom prst="rect">
            <a:avLst/>
          </a:prstGeom>
          <a:noFill/>
          <a:ln>
            <a:no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263776" indent="-263776">
              <a:lnSpc>
                <a:spcPct val="100000"/>
              </a:lnSpc>
              <a:buClr>
                <a:schemeClr val="accent1">
                  <a:lumMod val="60000"/>
                  <a:lumOff val="40000"/>
                </a:schemeClr>
              </a:buClr>
              <a:buFont typeface="Wingdings" panose="05000000000000000000" pitchFamily="2" charset="2"/>
              <a:buChar char="n"/>
            </a:pPr>
            <a:r>
              <a:rPr lang="ja-JP" altLang="en-US" sz="1477" b="1" dirty="0">
                <a:latin typeface="+mn-ea"/>
                <a:ea typeface="+mn-ea"/>
              </a:rPr>
              <a:t>背景・課題　</a:t>
            </a:r>
            <a:r>
              <a:rPr lang="en-US" altLang="ja-JP" sz="1015" b="1" dirty="0">
                <a:latin typeface="+mn-ea"/>
                <a:ea typeface="+mn-ea"/>
              </a:rPr>
              <a:t>※</a:t>
            </a:r>
            <a:r>
              <a:rPr lang="ja-JP" altLang="en-US" sz="1015" dirty="0"/>
              <a:t>提案事業の目指す将来像、解決すべき課題をそれぞれ</a:t>
            </a:r>
            <a:r>
              <a:rPr lang="en-US" altLang="ja-JP" sz="1015" dirty="0"/>
              <a:t>2</a:t>
            </a:r>
            <a:r>
              <a:rPr lang="ja-JP" altLang="en-US" sz="1015" dirty="0"/>
              <a:t>行程度で簡潔に記載すること。</a:t>
            </a:r>
            <a:endParaRPr lang="ja-JP" altLang="en-US" sz="1015" b="1" dirty="0">
              <a:latin typeface="+mn-ea"/>
              <a:ea typeface="+mn-ea"/>
            </a:endParaRPr>
          </a:p>
        </p:txBody>
      </p:sp>
      <p:sp>
        <p:nvSpPr>
          <p:cNvPr id="1468" name="正方形/長方形 13"/>
          <p:cNvSpPr/>
          <p:nvPr/>
        </p:nvSpPr>
        <p:spPr>
          <a:xfrm>
            <a:off x="1162778" y="2017214"/>
            <a:ext cx="7837115" cy="451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265" indent="-158265">
              <a:buFont typeface="Arial" panose="020B0604020202020204" pitchFamily="34" charset="0"/>
              <a:buChar char="•"/>
            </a:pPr>
            <a:endParaRPr lang="en-US" altLang="ja-JP" sz="1108" dirty="0">
              <a:solidFill>
                <a:schemeClr val="tx1"/>
              </a:solidFill>
            </a:endParaRPr>
          </a:p>
        </p:txBody>
      </p:sp>
      <p:sp>
        <p:nvSpPr>
          <p:cNvPr id="1469" name="タイトル 1"/>
          <p:cNvSpPr txBox="1"/>
          <p:nvPr/>
        </p:nvSpPr>
        <p:spPr>
          <a:xfrm>
            <a:off x="1954612" y="647850"/>
            <a:ext cx="7117334" cy="450997"/>
          </a:xfrm>
          <a:prstGeom prst="rect">
            <a:avLst/>
          </a:prstGeom>
          <a:solidFill>
            <a:schemeClr val="bg1"/>
          </a:solidFill>
          <a:ln>
            <a:solidFill>
              <a:schemeClr val="tx1"/>
            </a:solidFill>
          </a:ln>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1477" dirty="0">
              <a:latin typeface="+mn-ea"/>
              <a:ea typeface="+mn-ea"/>
            </a:endParaRPr>
          </a:p>
        </p:txBody>
      </p:sp>
      <p:sp>
        <p:nvSpPr>
          <p:cNvPr id="1470" name="正方形/長方形 15"/>
          <p:cNvSpPr/>
          <p:nvPr/>
        </p:nvSpPr>
        <p:spPr>
          <a:xfrm>
            <a:off x="1234831" y="2056179"/>
            <a:ext cx="7837115" cy="36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1" name="正方形/長方形 16"/>
          <p:cNvSpPr/>
          <p:nvPr/>
        </p:nvSpPr>
        <p:spPr>
          <a:xfrm>
            <a:off x="1234831" y="2477713"/>
            <a:ext cx="7909170" cy="365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92"/>
              </a:lnSpc>
            </a:pPr>
            <a:r>
              <a:rPr lang="ja-JP" altLang="en-US" sz="1108" dirty="0">
                <a:solidFill>
                  <a:schemeClr val="tx1"/>
                </a:solidFill>
              </a:rPr>
              <a:t>・</a:t>
            </a:r>
            <a:endParaRPr lang="en-US" altLang="ja-JP" sz="1108" dirty="0">
              <a:solidFill>
                <a:schemeClr val="tx1"/>
              </a:solidFill>
            </a:endParaRPr>
          </a:p>
          <a:p>
            <a:pPr>
              <a:lnSpc>
                <a:spcPts val="1292"/>
              </a:lnSpc>
            </a:pPr>
            <a:r>
              <a:rPr lang="ja-JP" altLang="en-US" sz="1108" dirty="0">
                <a:solidFill>
                  <a:schemeClr val="tx1"/>
                </a:solidFill>
              </a:rPr>
              <a:t>・</a:t>
            </a:r>
            <a:endParaRPr lang="en-US" altLang="ja-JP" sz="1108" dirty="0">
              <a:solidFill>
                <a:schemeClr val="tx1"/>
              </a:solidFill>
            </a:endParaRPr>
          </a:p>
        </p:txBody>
      </p:sp>
      <p:sp>
        <p:nvSpPr>
          <p:cNvPr id="1472" name="正方形/長方形 17"/>
          <p:cNvSpPr/>
          <p:nvPr/>
        </p:nvSpPr>
        <p:spPr>
          <a:xfrm>
            <a:off x="205680" y="3328475"/>
            <a:ext cx="5524331"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a:p>
            <a:endParaRPr lang="en-US" altLang="ja-JP" sz="1292" dirty="0">
              <a:solidFill>
                <a:schemeClr val="tx1"/>
              </a:solidFill>
            </a:endParaRPr>
          </a:p>
        </p:txBody>
      </p:sp>
      <p:graphicFrame>
        <p:nvGraphicFramePr>
          <p:cNvPr id="1473" name="表 18"/>
          <p:cNvGraphicFramePr>
            <a:graphicFrameLocks noGrp="1"/>
          </p:cNvGraphicFramePr>
          <p:nvPr>
            <p:extLst/>
          </p:nvPr>
        </p:nvGraphicFramePr>
        <p:xfrm>
          <a:off x="439757" y="3649077"/>
          <a:ext cx="5060711"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2">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a:t>〇〇</a:t>
                      </a:r>
                      <a:endParaRPr kumimoji="1" lang="en-US" altLang="ja-JP" sz="1100" b="0" dirty="0"/>
                    </a:p>
                    <a:p>
                      <a:r>
                        <a:rPr kumimoji="1" lang="ja-JP" altLang="en-US" sz="1100" b="0" dirty="0"/>
                        <a:t>△△</a:t>
                      </a:r>
                      <a:endParaRPr kumimoji="1" lang="en-US" altLang="ja-JP" sz="1100" b="0" dirty="0"/>
                    </a:p>
                    <a:p>
                      <a:r>
                        <a:rPr kumimoji="1" lang="en-US" altLang="ja-JP" sz="1100" b="0" dirty="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a:t>・</a:t>
                      </a:r>
                      <a:endParaRPr kumimoji="1" lang="en-US" altLang="ja-JP" sz="1000" b="0" dirty="0"/>
                    </a:p>
                    <a:p>
                      <a:pPr marL="0" indent="0">
                        <a:buFont typeface="Arial" panose="020B0604020202020204" pitchFamily="34" charset="0"/>
                        <a:buNone/>
                      </a:pPr>
                      <a:r>
                        <a:rPr kumimoji="1" lang="ja-JP" altLang="en-US" sz="1000" b="0" dirty="0"/>
                        <a:t>・</a:t>
                      </a:r>
                      <a:endParaRPr kumimoji="1" lang="en-US" altLang="ja-JP" sz="1000" b="0" dirty="0"/>
                    </a:p>
                    <a:p>
                      <a:pPr marL="0" indent="0">
                        <a:buFont typeface="Arial" panose="020B0604020202020204" pitchFamily="34" charset="0"/>
                        <a:buNone/>
                      </a:pPr>
                      <a:r>
                        <a:rPr kumimoji="1" lang="ja-JP" altLang="en-US" sz="1000" b="0" dirty="0"/>
                        <a:t>・</a:t>
                      </a:r>
                      <a:endParaRPr kumimoji="1" lang="en-US" altLang="ja-JP" sz="1000" b="0" dirty="0"/>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4" name="フローチャート: 手操作入力 19"/>
          <p:cNvSpPr/>
          <p:nvPr/>
        </p:nvSpPr>
        <p:spPr>
          <a:xfrm rot="5400000">
            <a:off x="795234" y="3293602"/>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5" name="正方形/長方形 20"/>
          <p:cNvSpPr/>
          <p:nvPr/>
        </p:nvSpPr>
        <p:spPr>
          <a:xfrm>
            <a:off x="205680" y="5082542"/>
            <a:ext cx="5160630" cy="392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92" dirty="0">
                <a:solidFill>
                  <a:schemeClr val="tx1"/>
                </a:solidFill>
              </a:rPr>
              <a:t>○事業：</a:t>
            </a:r>
            <a:r>
              <a:rPr lang="ja-JP" altLang="en-US" sz="1292" u="sng" dirty="0">
                <a:solidFill>
                  <a:schemeClr val="tx1"/>
                </a:solidFill>
              </a:rPr>
              <a:t>〇〇〇</a:t>
            </a:r>
            <a:endParaRPr lang="en-US" altLang="ja-JP" sz="1292" dirty="0">
              <a:solidFill>
                <a:schemeClr val="tx1"/>
              </a:solidFill>
            </a:endParaRPr>
          </a:p>
        </p:txBody>
      </p:sp>
      <p:graphicFrame>
        <p:nvGraphicFramePr>
          <p:cNvPr id="1476" name="表 21"/>
          <p:cNvGraphicFramePr>
            <a:graphicFrameLocks noGrp="1"/>
          </p:cNvGraphicFramePr>
          <p:nvPr>
            <p:extLst/>
          </p:nvPr>
        </p:nvGraphicFramePr>
        <p:xfrm>
          <a:off x="439758" y="5447985"/>
          <a:ext cx="5060710" cy="844061"/>
        </p:xfrm>
        <a:graphic>
          <a:graphicData uri="http://schemas.openxmlformats.org/drawingml/2006/table">
            <a:tbl>
              <a:tblPr firstRow="1" bandRow="1">
                <a:tableStyleId>{5940675A-B579-460E-94D1-54222C63F5DA}</a:tableStyleId>
              </a:tblPr>
              <a:tblGrid>
                <a:gridCol w="1066629">
                  <a:extLst>
                    <a:ext uri="{9D8B030D-6E8A-4147-A177-3AD203B41FA5}">
                      <a16:colId xmlns:a16="http://schemas.microsoft.com/office/drawing/2014/main" val="20000"/>
                    </a:ext>
                  </a:extLst>
                </a:gridCol>
                <a:gridCol w="3994081">
                  <a:extLst>
                    <a:ext uri="{9D8B030D-6E8A-4147-A177-3AD203B41FA5}">
                      <a16:colId xmlns:a16="http://schemas.microsoft.com/office/drawing/2014/main" val="20001"/>
                    </a:ext>
                  </a:extLst>
                </a:gridCol>
              </a:tblGrid>
              <a:tr h="253218">
                <a:tc>
                  <a:txBody>
                    <a:bodyPr/>
                    <a:lstStyle/>
                    <a:p>
                      <a:pPr algn="ctr"/>
                      <a:endParaRPr kumimoji="1" lang="ja-JP" altLang="en-US" sz="1100" b="1"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ctr"/>
                      <a:r>
                        <a:rPr kumimoji="1" lang="ja-JP" altLang="en-US" sz="1000" b="1" dirty="0">
                          <a:solidFill>
                            <a:schemeClr val="tx1"/>
                          </a:solidFill>
                        </a:rPr>
                        <a:t>事業概要</a:t>
                      </a: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0843">
                <a:tc>
                  <a:txBody>
                    <a:bodyPr/>
                    <a:lstStyle/>
                    <a:p>
                      <a:r>
                        <a:rPr kumimoji="1" lang="ja-JP" altLang="en-US" sz="1100" b="0" dirty="0"/>
                        <a:t>〇〇</a:t>
                      </a:r>
                      <a:endParaRPr kumimoji="1" lang="en-US" altLang="ja-JP" sz="1100" b="0" dirty="0"/>
                    </a:p>
                    <a:p>
                      <a:r>
                        <a:rPr kumimoji="1" lang="ja-JP" altLang="en-US" sz="1100" b="0" dirty="0"/>
                        <a:t>△△</a:t>
                      </a:r>
                      <a:endParaRPr kumimoji="1" lang="en-US" altLang="ja-JP" sz="1100" b="0" dirty="0"/>
                    </a:p>
                    <a:p>
                      <a:r>
                        <a:rPr kumimoji="1" lang="en-US" altLang="ja-JP" sz="1100" b="0" dirty="0"/>
                        <a:t>××</a:t>
                      </a:r>
                      <a:endParaRPr kumimoji="1" lang="ja-JP" altLang="en-US" sz="1100" b="0" dirty="0"/>
                    </a:p>
                  </a:txBody>
                  <a:tcPr marL="84406" marR="84406" marT="42203" marB="42203"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p>
                      <a:pPr marL="0" indent="0">
                        <a:buFont typeface="Arial" panose="020B0604020202020204" pitchFamily="34" charset="0"/>
                        <a:buNone/>
                      </a:pPr>
                      <a:r>
                        <a:rPr kumimoji="1" lang="ja-JP" altLang="en-US" sz="1000" b="0" dirty="0">
                          <a:solidFill>
                            <a:schemeClr val="tx1"/>
                          </a:solidFill>
                        </a:rPr>
                        <a:t>・</a:t>
                      </a:r>
                      <a:endParaRPr kumimoji="1" lang="en-US" altLang="ja-JP" sz="1000" b="0" dirty="0">
                        <a:solidFill>
                          <a:schemeClr val="tx1"/>
                        </a:solidFill>
                      </a:endParaRPr>
                    </a:p>
                  </a:txBody>
                  <a:tcPr marL="84406" marR="84406" marT="42203" marB="42203">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477" name="フローチャート: 手操作入力 22"/>
          <p:cNvSpPr/>
          <p:nvPr/>
        </p:nvSpPr>
        <p:spPr>
          <a:xfrm rot="5400000">
            <a:off x="795234" y="5080630"/>
            <a:ext cx="258266" cy="969221"/>
          </a:xfrm>
          <a:prstGeom prst="flowChartManualInp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ja-JP" altLang="en-US" sz="1015" b="1" dirty="0">
                <a:solidFill>
                  <a:schemeClr val="tx1"/>
                </a:solidFill>
              </a:rPr>
              <a:t>活用技術</a:t>
            </a:r>
          </a:p>
        </p:txBody>
      </p:sp>
      <p:sp>
        <p:nvSpPr>
          <p:cNvPr id="1478" name="正方形/長方形 23"/>
          <p:cNvSpPr/>
          <p:nvPr/>
        </p:nvSpPr>
        <p:spPr>
          <a:xfrm>
            <a:off x="296984" y="2020396"/>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目指す</a:t>
            </a:r>
            <a:endParaRPr lang="en-US" altLang="ja-JP" sz="1108" dirty="0">
              <a:solidFill>
                <a:schemeClr val="tx1"/>
              </a:solidFill>
            </a:endParaRPr>
          </a:p>
          <a:p>
            <a:pPr algn="ctr"/>
            <a:r>
              <a:rPr lang="ja-JP" altLang="en-US" sz="1108" dirty="0">
                <a:solidFill>
                  <a:schemeClr val="tx1"/>
                </a:solidFill>
              </a:rPr>
              <a:t>将来像</a:t>
            </a:r>
            <a:endParaRPr lang="en-US" altLang="ja-JP" sz="1108" dirty="0">
              <a:solidFill>
                <a:schemeClr val="tx1"/>
              </a:solidFill>
            </a:endParaRPr>
          </a:p>
        </p:txBody>
      </p:sp>
      <p:sp>
        <p:nvSpPr>
          <p:cNvPr id="1479" name="正方形/長方形 24"/>
          <p:cNvSpPr/>
          <p:nvPr/>
        </p:nvSpPr>
        <p:spPr>
          <a:xfrm>
            <a:off x="296984" y="2469034"/>
            <a:ext cx="937846" cy="4153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dirty="0">
                <a:solidFill>
                  <a:schemeClr val="tx1"/>
                </a:solidFill>
              </a:rPr>
              <a:t>解決すべき課題</a:t>
            </a:r>
            <a:endParaRPr lang="en-US" altLang="ja-JP" sz="1108" dirty="0">
              <a:solidFill>
                <a:schemeClr val="tx1"/>
              </a:solidFill>
            </a:endParaRPr>
          </a:p>
        </p:txBody>
      </p:sp>
      <p:sp>
        <p:nvSpPr>
          <p:cNvPr id="1480" name="正方形/長方形 25"/>
          <p:cNvSpPr/>
          <p:nvPr/>
        </p:nvSpPr>
        <p:spPr>
          <a:xfrm>
            <a:off x="5730011" y="3581388"/>
            <a:ext cx="2987241" cy="26667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この部分には、事業イメージ図や、これまでの実証実験の写真などを掲載ください。</a:t>
            </a:r>
            <a:endParaRPr kumimoji="1" lang="en-US" altLang="ja-JP" dirty="0"/>
          </a:p>
        </p:txBody>
      </p:sp>
      <p:sp>
        <p:nvSpPr>
          <p:cNvPr id="1481" name="正方形/長方形 26"/>
          <p:cNvSpPr/>
          <p:nvPr/>
        </p:nvSpPr>
        <p:spPr>
          <a:xfrm>
            <a:off x="2649693" y="3062928"/>
            <a:ext cx="6428366" cy="404726"/>
          </a:xfrm>
          <a:prstGeom prst="rect">
            <a:avLst/>
          </a:prstGeom>
        </p:spPr>
        <p:txBody>
          <a:bodyPr wrap="square">
            <a:spAutoFit/>
          </a:bodyPr>
          <a:lstStyle/>
          <a:p>
            <a:pPr>
              <a:buClr>
                <a:schemeClr val="accent1">
                  <a:lumMod val="60000"/>
                  <a:lumOff val="40000"/>
                </a:schemeClr>
              </a:buClr>
            </a:pPr>
            <a:r>
              <a:rPr lang="en-US" altLang="ja-JP" sz="1015" b="1" dirty="0">
                <a:latin typeface="+mn-ea"/>
              </a:rPr>
              <a:t>※</a:t>
            </a:r>
            <a:r>
              <a:rPr lang="ja-JP" altLang="en-US" sz="1015" dirty="0"/>
              <a:t>本格実装を目指す事業について、</a:t>
            </a:r>
            <a:r>
              <a:rPr lang="en-US" altLang="ja-JP" sz="1015" dirty="0"/>
              <a:t>2</a:t>
            </a:r>
            <a:r>
              <a:rPr lang="ja-JP" altLang="en-US" sz="1015" dirty="0"/>
              <a:t>～</a:t>
            </a:r>
            <a:r>
              <a:rPr lang="en-US" altLang="ja-JP" sz="1015" dirty="0"/>
              <a:t>4</a:t>
            </a:r>
            <a:r>
              <a:rPr lang="ja-JP" altLang="en-US" sz="1015" dirty="0"/>
              <a:t>行程度で簡潔に概要を記載すること。</a:t>
            </a:r>
            <a:endParaRPr lang="en-US" altLang="ja-JP" sz="1015" dirty="0"/>
          </a:p>
          <a:p>
            <a:pPr>
              <a:buClr>
                <a:schemeClr val="accent1">
                  <a:lumMod val="60000"/>
                  <a:lumOff val="40000"/>
                </a:schemeClr>
              </a:buClr>
            </a:pPr>
            <a:r>
              <a:rPr lang="ja-JP" altLang="en-US" sz="1015" dirty="0"/>
              <a:t>　（事業内容の数に応じて、適宜枠の数を調整してください）</a:t>
            </a:r>
            <a:endParaRPr lang="ja-JP" altLang="en-US" sz="1015" b="1" dirty="0">
              <a:latin typeface="+mn-ea"/>
            </a:endParaRPr>
          </a:p>
        </p:txBody>
      </p:sp>
      <p:sp>
        <p:nvSpPr>
          <p:cNvPr id="1482" name="テキスト ボックス 28"/>
          <p:cNvSpPr txBox="1"/>
          <p:nvPr/>
        </p:nvSpPr>
        <p:spPr>
          <a:xfrm>
            <a:off x="5730012" y="6237312"/>
            <a:ext cx="2987240" cy="241476"/>
          </a:xfrm>
          <a:prstGeom prst="rect">
            <a:avLst/>
          </a:prstGeom>
          <a:noFill/>
        </p:spPr>
        <p:txBody>
          <a:bodyPr wrap="square" rtlCol="0">
            <a:spAutoFit/>
          </a:bodyPr>
          <a:lstStyle/>
          <a:p>
            <a:pPr algn="ctr"/>
            <a:r>
              <a:rPr lang="ja-JP" altLang="en-US" sz="969" dirty="0"/>
              <a:t>図・写真の下にはタイトルも記載</a:t>
            </a:r>
          </a:p>
        </p:txBody>
      </p:sp>
      <p:sp>
        <p:nvSpPr>
          <p:cNvPr id="1483" name="正方形/長方形 27"/>
          <p:cNvSpPr/>
          <p:nvPr/>
        </p:nvSpPr>
        <p:spPr>
          <a:xfrm>
            <a:off x="102934" y="6453336"/>
            <a:ext cx="8969012"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内閣府地方創生推進事務局ＨＰに掲載の「未来技術社会実装事業（令和４年度選定）について（令和４年</a:t>
            </a:r>
            <a:r>
              <a:rPr lang="ja-JP" altLang="en-US" sz="1100" i="1" noProof="0" dirty="0">
                <a:solidFill>
                  <a:srgbClr val="FF0000"/>
                </a:solidFill>
              </a:rPr>
              <a:t>７</a:t>
            </a:r>
            <a:r>
              <a:rPr kumimoji="1" lang="ja-JP" altLang="en-US" sz="1100" b="0" i="1" u="none" strike="noStrike" kern="1200" cap="none" spc="0" normalizeH="0" baseline="0" noProof="0" dirty="0">
                <a:ln>
                  <a:noFill/>
                </a:ln>
                <a:solidFill>
                  <a:srgbClr val="FF0000"/>
                </a:solidFill>
                <a:effectLst/>
                <a:uLnTx/>
                <a:uFillTx/>
              </a:rPr>
              <a:t>月</a:t>
            </a:r>
            <a:r>
              <a:rPr lang="ja-JP" altLang="en-US" sz="1100" i="1" dirty="0">
                <a:solidFill>
                  <a:srgbClr val="FF0000"/>
                </a:solidFill>
              </a:rPr>
              <a:t>１３</a:t>
            </a:r>
            <a:r>
              <a:rPr kumimoji="1" lang="ja-JP" altLang="en-US" sz="1100" b="0" i="1" u="none" strike="noStrike" kern="1200" cap="none" spc="0" normalizeH="0" baseline="0" noProof="0" dirty="0">
                <a:ln>
                  <a:noFill/>
                </a:ln>
                <a:solidFill>
                  <a:srgbClr val="FF0000"/>
                </a:solidFill>
                <a:effectLst/>
                <a:uLnTx/>
                <a:uFillTx/>
              </a:rPr>
              <a:t>日）」添付資料２を参照</a:t>
            </a:r>
            <a:endParaRPr kumimoji="1" lang="en-US" altLang="ja-JP" sz="1100" b="0" i="1" u="none" strike="noStrike" kern="1200" cap="none" spc="0" normalizeH="0" baseline="0" noProof="0" dirty="0">
              <a:ln>
                <a:noFill/>
              </a:ln>
              <a:solidFill>
                <a:srgbClr val="FF0000"/>
              </a:solidFill>
              <a:effectLst/>
              <a:uLnTx/>
              <a:uFillTx/>
            </a:endParaRPr>
          </a:p>
          <a:p>
            <a:pPr lvl="0">
              <a:defRPr/>
            </a:pPr>
            <a:r>
              <a:rPr kumimoji="1" lang="ja-JP" altLang="en-US" sz="1100" b="0" i="1" u="none" strike="noStrike" kern="1200" cap="none" spc="0" normalizeH="0" baseline="0" noProof="0" dirty="0">
                <a:ln>
                  <a:noFill/>
                </a:ln>
                <a:solidFill>
                  <a:srgbClr val="FF0000"/>
                </a:solidFill>
                <a:effectLst/>
                <a:uLnTx/>
                <a:uFillTx/>
              </a:rPr>
              <a:t>（</a:t>
            </a:r>
            <a:r>
              <a:rPr lang="en-US" altLang="ja-JP" sz="1100" i="1" dirty="0">
                <a:solidFill>
                  <a:srgbClr val="FF0000"/>
                </a:solidFill>
              </a:rPr>
              <a:t>https://www.chisou.go.jp/tiiki/kinmirai/pdf/01_mirai_senteiR04.pdf</a:t>
            </a:r>
            <a:r>
              <a:rPr lang="ja-JP" altLang="en-US" sz="1100" i="1" dirty="0">
                <a:solidFill>
                  <a:srgbClr val="FF0000"/>
                </a:solidFill>
              </a:rPr>
              <a:t>）</a:t>
            </a:r>
            <a:r>
              <a:rPr kumimoji="1" lang="ja-JP" altLang="en-US" sz="1100" b="0" i="1" u="none" strike="noStrike" kern="1200" cap="none" spc="0" normalizeH="0" baseline="0" noProof="0" dirty="0">
                <a:ln>
                  <a:noFill/>
                </a:ln>
                <a:solidFill>
                  <a:srgbClr val="FF0000"/>
                </a:solidFill>
                <a:effectLst/>
                <a:uLnTx/>
                <a:uFillTx/>
              </a:rPr>
              <a:t>し、記載すること。</a:t>
            </a:r>
            <a:endParaRPr lang="ja-JP" altLang="en-US" sz="1100" i="1" dirty="0">
              <a:solidFill>
                <a:srgbClr val="FF0000"/>
              </a:solidFill>
            </a:endParaRPr>
          </a:p>
        </p:txBody>
      </p:sp>
      <p:sp>
        <p:nvSpPr>
          <p:cNvPr id="25" name="正方形/長方形 2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13</a:t>
            </a:r>
            <a:endParaRPr kumimoji="1" lang="ja-JP" altLang="en-US" sz="1480" dirty="0">
              <a:solidFill>
                <a:schemeClr val="tx1"/>
              </a:solidFill>
            </a:endParaRPr>
          </a:p>
        </p:txBody>
      </p:sp>
    </p:spTree>
    <p:extLst>
      <p:ext uri="{BB962C8B-B14F-4D97-AF65-F5344CB8AC3E}">
        <p14:creationId xmlns:p14="http://schemas.microsoft.com/office/powerpoint/2010/main" val="259536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技術内容、未来技術の必要性・有効性 </a:t>
            </a:r>
          </a:p>
        </p:txBody>
      </p:sp>
      <p:sp>
        <p:nvSpPr>
          <p:cNvPr id="1399" name="Text Box 4"/>
          <p:cNvSpPr txBox="1">
            <a:spLocks noChangeArrowheads="1"/>
          </p:cNvSpPr>
          <p:nvPr/>
        </p:nvSpPr>
        <p:spPr>
          <a:xfrm>
            <a:off x="316307" y="2256681"/>
            <a:ext cx="9224245"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noProof="0" dirty="0">
                <a:solidFill>
                  <a:srgbClr val="000000"/>
                </a:solidFill>
                <a:latin typeface="Tahoma" pitchFamily="34" charset="0"/>
              </a:rPr>
              <a:t>２．地域の課題を解決するための未来技術の必要性・有効性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401"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02" name="Text Box 4"/>
          <p:cNvSpPr txBox="1">
            <a:spLocks noChangeArrowheads="1"/>
          </p:cNvSpPr>
          <p:nvPr/>
        </p:nvSpPr>
        <p:spPr>
          <a:xfrm>
            <a:off x="316307" y="591862"/>
            <a:ext cx="7398461" cy="658642"/>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solidFill>
                  <a:srgbClr val="000000"/>
                </a:solidFill>
                <a:latin typeface="Tahoma" pitchFamily="34" charset="0"/>
              </a:rPr>
              <a:t>１．技術内容（該当分野に〇、複数選択可）</a:t>
            </a: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03" name="表 2"/>
          <p:cNvGraphicFramePr>
            <a:graphicFrameLocks noGrp="1"/>
          </p:cNvGraphicFramePr>
          <p:nvPr>
            <p:extLst/>
          </p:nvPr>
        </p:nvGraphicFramePr>
        <p:xfrm>
          <a:off x="417010" y="2757522"/>
          <a:ext cx="8115585" cy="3773262"/>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3773262">
                <a:tc>
                  <a:txBody>
                    <a:bodyPr/>
                    <a:lstStyle/>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405" name="表 12"/>
          <p:cNvGraphicFramePr>
            <a:graphicFrameLocks noGrp="1"/>
          </p:cNvGraphicFramePr>
          <p:nvPr>
            <p:extLst>
              <p:ext uri="{D42A27DB-BD31-4B8C-83A1-F6EECF244321}">
                <p14:modId xmlns:p14="http://schemas.microsoft.com/office/powerpoint/2010/main" val="127940324"/>
              </p:ext>
            </p:extLst>
          </p:nvPr>
        </p:nvGraphicFramePr>
        <p:xfrm>
          <a:off x="393939" y="1031028"/>
          <a:ext cx="8115585" cy="1158408"/>
        </p:xfrm>
        <a:graphic>
          <a:graphicData uri="http://schemas.openxmlformats.org/drawingml/2006/table">
            <a:tbl>
              <a:tblPr firstRow="1" bandRow="1">
                <a:tableStyleId>{5C22544A-7EE6-4342-B048-85BDC9FD1C3A}</a:tableStyleId>
              </a:tblPr>
              <a:tblGrid>
                <a:gridCol w="208982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17245">
                  <a:extLst>
                    <a:ext uri="{9D8B030D-6E8A-4147-A177-3AD203B41FA5}">
                      <a16:colId xmlns:a16="http://schemas.microsoft.com/office/drawing/2014/main" val="20004"/>
                    </a:ext>
                  </a:extLst>
                </a:gridCol>
              </a:tblGrid>
              <a:tr h="525764">
                <a:tc>
                  <a:txBody>
                    <a:bodyPr/>
                    <a:lstStyle/>
                    <a:p>
                      <a:pPr algn="ctr"/>
                      <a:r>
                        <a:rPr kumimoji="1" lang="en-US" altLang="ja-JP" sz="1100" b="0" dirty="0">
                          <a:solidFill>
                            <a:sysClr val="windowText" lastClr="000000"/>
                          </a:solidFill>
                        </a:rPr>
                        <a:t>AI</a:t>
                      </a:r>
                      <a:r>
                        <a:rPr kumimoji="1" lang="ja-JP" altLang="en-US" sz="1100" b="0" dirty="0" err="1">
                          <a:solidFill>
                            <a:sysClr val="windowText" lastClr="000000"/>
                          </a:solidFill>
                        </a:rPr>
                        <a:t>、</a:t>
                      </a:r>
                      <a:r>
                        <a:rPr kumimoji="1" lang="en-US" altLang="ja-JP" sz="1100" b="0" dirty="0" err="1">
                          <a:solidFill>
                            <a:sysClr val="windowText" lastClr="000000"/>
                          </a:solidFill>
                        </a:rPr>
                        <a:t>IoT</a:t>
                      </a:r>
                      <a:r>
                        <a:rPr kumimoji="1" lang="ja-JP" altLang="en-US" sz="1100" b="0" dirty="0" err="1">
                          <a:solidFill>
                            <a:sysClr val="windowText" lastClr="000000"/>
                          </a:solidFill>
                        </a:rPr>
                        <a:t>、</a:t>
                      </a:r>
                      <a:r>
                        <a:rPr kumimoji="1" lang="en-US" altLang="ja-JP" sz="1100" b="0" dirty="0">
                          <a:solidFill>
                            <a:sysClr val="windowText" lastClr="000000"/>
                          </a:solidFill>
                        </a:rPr>
                        <a:t>5G</a:t>
                      </a:r>
                      <a:r>
                        <a:rPr kumimoji="1" lang="ja-JP" altLang="en-US" sz="1100" b="0" dirty="0" err="1">
                          <a:solidFill>
                            <a:sysClr val="windowText" lastClr="000000"/>
                          </a:solidFill>
                        </a:rPr>
                        <a:t>、</a:t>
                      </a:r>
                      <a:endParaRPr kumimoji="1" lang="en-US" altLang="ja-JP" sz="1100" b="0" dirty="0">
                        <a:solidFill>
                          <a:sysClr val="windowText" lastClr="000000"/>
                        </a:solidFill>
                      </a:endParaRPr>
                    </a:p>
                    <a:p>
                      <a:pPr algn="ctr"/>
                      <a:r>
                        <a:rPr kumimoji="1" lang="ja-JP" altLang="en-US" sz="1100" b="0" dirty="0">
                          <a:solidFill>
                            <a:sysClr val="windowText" lastClr="000000"/>
                          </a:solidFill>
                        </a:rPr>
                        <a:t>クラウドコンピューティング、</a:t>
                      </a:r>
                      <a:endParaRPr kumimoji="1" lang="en-US" altLang="ja-JP" sz="1100" b="0" dirty="0">
                        <a:solidFill>
                          <a:sysClr val="windowText" lastClr="000000"/>
                        </a:solidFill>
                      </a:endParaRPr>
                    </a:p>
                    <a:p>
                      <a:pPr algn="ctr"/>
                      <a:r>
                        <a:rPr kumimoji="1" lang="ja-JP" altLang="en-US" sz="1100" b="0" dirty="0">
                          <a:solidFill>
                            <a:sysClr val="windowText" lastClr="000000"/>
                          </a:solidFill>
                        </a:rPr>
                        <a:t>ビッグデータ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自動運転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ロボット（ドローンを含む）、</a:t>
                      </a:r>
                      <a:r>
                        <a:rPr kumimoji="1" lang="en-US" altLang="ja-JP" sz="1100" b="0" dirty="0">
                          <a:solidFill>
                            <a:schemeClr val="tx1"/>
                          </a:solidFill>
                        </a:rPr>
                        <a:t>VR/AR</a:t>
                      </a: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キャッシュレス、</a:t>
                      </a:r>
                      <a:endParaRPr kumimoji="1" lang="en-US" altLang="ja-JP" sz="1100" b="0" dirty="0">
                        <a:solidFill>
                          <a:sysClr val="windowText" lastClr="000000"/>
                        </a:solidFill>
                      </a:endParaRPr>
                    </a:p>
                    <a:p>
                      <a:pPr algn="ctr"/>
                      <a:r>
                        <a:rPr kumimoji="1" lang="ja-JP" altLang="en-US" sz="1100" b="0" dirty="0">
                          <a:solidFill>
                            <a:sysClr val="windowText" lastClr="000000"/>
                          </a:solidFill>
                        </a:rPr>
                        <a:t>ブロックチェーン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ysClr val="windowText" lastClr="000000"/>
                          </a:solidFill>
                        </a:rPr>
                        <a:t>ＳＩＰ等の活用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56404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14</a:t>
            </a:r>
            <a:endParaRPr kumimoji="1" lang="ja-JP" altLang="en-US" sz="1480" dirty="0">
              <a:solidFill>
                <a:schemeClr val="tx1"/>
              </a:solidFill>
            </a:endParaRPr>
          </a:p>
        </p:txBody>
      </p:sp>
      <p:sp>
        <p:nvSpPr>
          <p:cNvPr id="12" name="Text Box 4"/>
          <p:cNvSpPr txBox="1">
            <a:spLocks noChangeArrowheads="1"/>
          </p:cNvSpPr>
          <p:nvPr/>
        </p:nvSpPr>
        <p:spPr>
          <a:xfrm>
            <a:off x="491627" y="3373489"/>
            <a:ext cx="7398461"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a:t>
            </a: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）未来技術の実装により解決したい地域課題の内容</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3" name="正方形/長方形 10"/>
          <p:cNvSpPr/>
          <p:nvPr/>
        </p:nvSpPr>
        <p:spPr>
          <a:xfrm>
            <a:off x="613723" y="3606886"/>
            <a:ext cx="8232422"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地域で発生している課題を記入（共通</a:t>
            </a:r>
            <a:r>
              <a:rPr lang="ja-JP" altLang="en-US" sz="1200" i="1" dirty="0">
                <a:solidFill>
                  <a:srgbClr val="FF0000"/>
                </a:solidFill>
              </a:rPr>
              <a:t>５</a:t>
            </a:r>
            <a:r>
              <a:rPr lang="ja-JP" altLang="en-US" sz="1200" i="1" noProof="0" dirty="0">
                <a:solidFill>
                  <a:srgbClr val="FF0000"/>
                </a:solidFill>
              </a:rPr>
              <a:t>からの引用</a:t>
            </a:r>
            <a:r>
              <a:rPr lang="ja-JP" altLang="en-US" sz="1200" i="1" dirty="0">
                <a:solidFill>
                  <a:srgbClr val="FF0000"/>
                </a:solidFill>
              </a:rPr>
              <a:t>を可とする</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4" name="Text Box 4"/>
          <p:cNvSpPr txBox="1">
            <a:spLocks noChangeArrowheads="1"/>
          </p:cNvSpPr>
          <p:nvPr/>
        </p:nvSpPr>
        <p:spPr>
          <a:xfrm>
            <a:off x="491163" y="4113274"/>
            <a:ext cx="7398461"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5" name="正方形/長方形 13"/>
          <p:cNvSpPr/>
          <p:nvPr/>
        </p:nvSpPr>
        <p:spPr>
          <a:xfrm>
            <a:off x="629003" y="4367154"/>
            <a:ext cx="8232422"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上記の課題を引き起こしている要因を整理・分析し、記入</a:t>
            </a:r>
          </a:p>
        </p:txBody>
      </p:sp>
      <p:sp>
        <p:nvSpPr>
          <p:cNvPr id="16" name="Text Box 4"/>
          <p:cNvSpPr txBox="1">
            <a:spLocks noChangeArrowheads="1"/>
          </p:cNvSpPr>
          <p:nvPr/>
        </p:nvSpPr>
        <p:spPr>
          <a:xfrm>
            <a:off x="485216" y="4977370"/>
            <a:ext cx="8024308" cy="33855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（３）課題解決のため、未来技術の実装により実現しようとする事業・サービスの概要</a:t>
            </a:r>
            <a:endParaRPr kumimoji="1" lang="ja-JP" altLang="en-US" sz="12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 name="テキスト 577"/>
          <p:cNvSpPr txBox="1"/>
          <p:nvPr/>
        </p:nvSpPr>
        <p:spPr>
          <a:xfrm>
            <a:off x="369785" y="2792936"/>
            <a:ext cx="8496464" cy="276999"/>
          </a:xfrm>
          <a:prstGeom prst="rect">
            <a:avLst/>
          </a:prstGeom>
        </p:spPr>
        <p:txBody>
          <a:bodyPr wrap="square">
            <a:spAutoFit/>
          </a:bodyPr>
          <a:lstStyle/>
          <a:p>
            <a:pPr lvl="0">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200" i="1" dirty="0">
                <a:solidFill>
                  <a:srgbClr val="FF0000"/>
                </a:solidFill>
              </a:rPr>
              <a:t>地域の課題を解決するための未来技術の必要性・有効性について、</a:t>
            </a:r>
            <a:r>
              <a:rPr kumimoji="1" lang="en-US" altLang="ja-JP" sz="1200" b="0" i="1"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a:t>
            </a:r>
            <a:r>
              <a:rPr kumimoji="1" lang="ja-JP" altLang="en-US" sz="1200" b="0" i="1"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に沿って２</a:t>
            </a:r>
            <a:r>
              <a:rPr kumimoji="1" lang="en-US" altLang="ja-JP" sz="1200" b="0" i="1"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枚以内で記載</a:t>
            </a:r>
            <a:r>
              <a:rPr kumimoji="1" lang="ja-JP" altLang="en-US" sz="1200" b="0" i="1"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すること</a:t>
            </a:r>
            <a:endPar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9" name="正方形/長方形 18"/>
          <p:cNvSpPr/>
          <p:nvPr/>
        </p:nvSpPr>
        <p:spPr>
          <a:xfrm>
            <a:off x="593619" y="5242361"/>
            <a:ext cx="8232422" cy="461665"/>
          </a:xfrm>
          <a:prstGeom prst="rect">
            <a:avLst/>
          </a:prstGeom>
        </p:spPr>
        <p:txBody>
          <a:bodyPr wrap="square">
            <a:spAutoFit/>
          </a:bodyPr>
          <a:lstStyle/>
          <a:p>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上記の課題を解決するため</a:t>
            </a:r>
            <a:r>
              <a:rPr lang="ja-JP" altLang="en-US" sz="1200" i="1" noProof="0" dirty="0">
                <a:solidFill>
                  <a:srgbClr val="FF0000"/>
                </a:solidFill>
              </a:rPr>
              <a:t>、</a:t>
            </a:r>
            <a:r>
              <a:rPr lang="ja-JP" altLang="en-US" sz="1200" i="1" dirty="0">
                <a:solidFill>
                  <a:srgbClr val="FF0000"/>
                </a:solidFill>
              </a:rPr>
              <a:t>未来技術を活用して３年間（２年間の延長も可）で実現しようとする事業・サービスの概要を記載</a:t>
            </a:r>
            <a:endParaRPr lang="en-US" altLang="ja-JP" sz="1200" i="1" dirty="0">
              <a:solidFill>
                <a:srgbClr val="FF0000"/>
              </a:solidFill>
            </a:endParaRPr>
          </a:p>
        </p:txBody>
      </p:sp>
    </p:spTree>
    <p:extLst>
      <p:ext uri="{BB962C8B-B14F-4D97-AF65-F5344CB8AC3E}">
        <p14:creationId xmlns:p14="http://schemas.microsoft.com/office/powerpoint/2010/main" val="184132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期待される効果・これまでの事業内容 </a:t>
            </a:r>
          </a:p>
        </p:txBody>
      </p:sp>
      <p:sp>
        <p:nvSpPr>
          <p:cNvPr id="1426"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３</a:t>
            </a:r>
            <a:r>
              <a:rPr kumimoji="1" lang="ja-JP" altLang="en-US" sz="2000" b="1" i="0" u="none" strike="noStrike" kern="1200" cap="none" spc="0" normalizeH="0" baseline="0" noProof="0" dirty="0" err="1">
                <a:ln>
                  <a:noFill/>
                </a:ln>
                <a:effectLst/>
                <a:uLnTx/>
                <a:uFillTx/>
                <a:latin typeface="Tahoma" pitchFamily="34" charset="0"/>
                <a:ea typeface="ＭＳ Ｐゴシック" panose="020B0600070205080204" pitchFamily="50" charset="-128"/>
                <a:cs typeface="+mn-cs"/>
              </a:rPr>
              <a:t>．</a:t>
            </a:r>
            <a:r>
              <a:rPr lang="ja-JP" altLang="en-US" sz="2000" b="1" dirty="0">
                <a:latin typeface="Tahoma" pitchFamily="34" charset="0"/>
              </a:rPr>
              <a:t>事業により期待される効果・地域の目指す将来像との関連性</a:t>
            </a:r>
          </a:p>
        </p:txBody>
      </p:sp>
      <p:sp>
        <p:nvSpPr>
          <p:cNvPr id="1428"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29" name="表 1"/>
          <p:cNvGraphicFramePr>
            <a:graphicFrameLocks noGrp="1"/>
          </p:cNvGraphicFramePr>
          <p:nvPr>
            <p:extLst/>
          </p:nvPr>
        </p:nvGraphicFramePr>
        <p:xfrm>
          <a:off x="393939" y="980728"/>
          <a:ext cx="8259981" cy="2664296"/>
        </p:xfrm>
        <a:graphic>
          <a:graphicData uri="http://schemas.openxmlformats.org/drawingml/2006/table">
            <a:tbl>
              <a:tblPr firstRow="1" bandRow="1">
                <a:tableStyleId>{5940675A-B579-460E-94D1-54222C63F5DA}</a:tableStyleId>
              </a:tblPr>
              <a:tblGrid>
                <a:gridCol w="8259981">
                  <a:extLst>
                    <a:ext uri="{9D8B030D-6E8A-4147-A177-3AD203B41FA5}">
                      <a16:colId xmlns:a16="http://schemas.microsoft.com/office/drawing/2014/main" val="20000"/>
                    </a:ext>
                  </a:extLst>
                </a:gridCol>
              </a:tblGrid>
              <a:tr h="2664296">
                <a:tc>
                  <a:txBody>
                    <a:bodyPr/>
                    <a:lstStyle/>
                    <a:p>
                      <a:endParaRPr kumimoji="1" lang="ja-JP" altLang="en-US" sz="1100" b="0" dirty="0">
                        <a:solidFill>
                          <a:schemeClr val="tx1"/>
                        </a:solidFill>
                      </a:endParaRPr>
                    </a:p>
                  </a:txBody>
                  <a:tcPr anchor="ctr">
                    <a:noFill/>
                  </a:tcPr>
                </a:tc>
                <a:extLst>
                  <a:ext uri="{0D108BD9-81ED-4DB2-BD59-A6C34878D82A}">
                    <a16:rowId xmlns:a16="http://schemas.microsoft.com/office/drawing/2014/main" val="10000"/>
                  </a:ext>
                </a:extLst>
              </a:tr>
            </a:tbl>
          </a:graphicData>
        </a:graphic>
      </p:graphicFrame>
      <p:sp>
        <p:nvSpPr>
          <p:cNvPr id="1430" name="Text Box 4"/>
          <p:cNvSpPr txBox="1">
            <a:spLocks noChangeArrowheads="1"/>
          </p:cNvSpPr>
          <p:nvPr/>
        </p:nvSpPr>
        <p:spPr>
          <a:xfrm>
            <a:off x="393939" y="3717032"/>
            <a:ext cx="7398461" cy="981807"/>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４</a:t>
            </a:r>
            <a:r>
              <a:rPr lang="ja-JP" altLang="en-US" sz="2000" b="1" dirty="0">
                <a:solidFill>
                  <a:srgbClr val="000000"/>
                </a:solidFill>
                <a:latin typeface="Tahoma" pitchFamily="34" charset="0"/>
              </a:rPr>
              <a:t>．未来技術の社会実装に関するこれまでの取組</a:t>
            </a:r>
          </a:p>
          <a:p>
            <a:pPr marL="238125" lvl="0" indent="-238125" eaLnBrk="1" hangingPunct="1">
              <a:spcBef>
                <a:spcPct val="5000"/>
              </a:spcBef>
              <a:buFont typeface="Wingdings" pitchFamily="2" charset="2"/>
              <a:buChar char="n"/>
              <a:defRPr/>
            </a:pPr>
            <a:endParaRPr lang="ja-JP" altLang="en-US" sz="2000" b="1" dirty="0">
              <a:solidFill>
                <a:srgbClr val="000000"/>
              </a:solidFill>
              <a:latin typeface="Tahoma" pitchFamily="34" charset="0"/>
            </a:endParaRPr>
          </a:p>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1431" name="表 2"/>
          <p:cNvGraphicFramePr>
            <a:graphicFrameLocks noGrp="1"/>
          </p:cNvGraphicFramePr>
          <p:nvPr>
            <p:extLst/>
          </p:nvPr>
        </p:nvGraphicFramePr>
        <p:xfrm>
          <a:off x="408292" y="4158952"/>
          <a:ext cx="8245628" cy="2438400"/>
        </p:xfrm>
        <a:graphic>
          <a:graphicData uri="http://schemas.openxmlformats.org/drawingml/2006/table">
            <a:tbl>
              <a:tblPr firstRow="1" bandRow="1">
                <a:tableStyleId>{5C22544A-7EE6-4342-B048-85BDC9FD1C3A}</a:tableStyleId>
              </a:tblPr>
              <a:tblGrid>
                <a:gridCol w="8245628">
                  <a:extLst>
                    <a:ext uri="{9D8B030D-6E8A-4147-A177-3AD203B41FA5}">
                      <a16:colId xmlns:a16="http://schemas.microsoft.com/office/drawing/2014/main" val="20000"/>
                    </a:ext>
                  </a:extLst>
                </a:gridCol>
              </a:tblGrid>
              <a:tr h="936104">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32" name="正方形/長方形 14"/>
          <p:cNvSpPr/>
          <p:nvPr/>
        </p:nvSpPr>
        <p:spPr>
          <a:xfrm>
            <a:off x="423416" y="1059414"/>
            <a:ext cx="8235848"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単に未来技術を導入するにとどまらず、実際に当該地域の住民等が継続的に利用することにより、地域における課題（地域経済の活性化も含む）の解決・改善が図られ、地方創生に寄与する事業であるかなど、期待される効果について記載すること</a:t>
            </a:r>
            <a:endParaRPr lang="en-US" altLang="ja-JP" sz="1100" i="1" dirty="0">
              <a:solidFill>
                <a:srgbClr val="FF0000"/>
              </a:solidFill>
            </a:endParaRPr>
          </a:p>
        </p:txBody>
      </p:sp>
      <p:sp>
        <p:nvSpPr>
          <p:cNvPr id="1433" name="正方形/長方形 9"/>
          <p:cNvSpPr/>
          <p:nvPr/>
        </p:nvSpPr>
        <p:spPr>
          <a:xfrm>
            <a:off x="428095" y="4215203"/>
            <a:ext cx="8206022"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これまでに地域の課題を解決するため、関係者等と連携しながら未来技術の社会実装に関連して取り組んだ事業の内容について記載すること</a:t>
            </a:r>
            <a:endParaRPr lang="ja-JP" altLang="en-US" sz="1100" i="1" dirty="0">
              <a:solidFill>
                <a:srgbClr val="FF000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15</a:t>
            </a:r>
            <a:endParaRPr kumimoji="1" lang="ja-JP" altLang="en-US" sz="1480" dirty="0">
              <a:solidFill>
                <a:schemeClr val="tx1"/>
              </a:solidFill>
            </a:endParaRPr>
          </a:p>
        </p:txBody>
      </p:sp>
      <p:sp>
        <p:nvSpPr>
          <p:cNvPr id="14" name="正方形/長方形 14"/>
          <p:cNvSpPr/>
          <p:nvPr/>
        </p:nvSpPr>
        <p:spPr>
          <a:xfrm>
            <a:off x="398494" y="1403114"/>
            <a:ext cx="8235848" cy="261610"/>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期待される効果については、共通５の「スマートシティの目標（</a:t>
            </a:r>
            <a:r>
              <a:rPr kumimoji="1" lang="en-US" altLang="ja-JP" sz="1100" b="0" i="1" u="none" strike="noStrike" kern="1200" cap="none" spc="0" normalizeH="0" baseline="0" noProof="0" dirty="0">
                <a:ln>
                  <a:noFill/>
                </a:ln>
                <a:solidFill>
                  <a:srgbClr val="FF0000"/>
                </a:solidFill>
                <a:effectLst/>
                <a:uLnTx/>
                <a:uFillTx/>
              </a:rPr>
              <a:t>KPI</a:t>
            </a:r>
            <a:r>
              <a:rPr kumimoji="1" lang="ja-JP" altLang="en-US" sz="1100" b="0" i="1" u="none" strike="noStrike" kern="1200" cap="none" spc="0" normalizeH="0" baseline="0" noProof="0" dirty="0">
                <a:ln>
                  <a:noFill/>
                </a:ln>
                <a:solidFill>
                  <a:srgbClr val="FF0000"/>
                </a:solidFill>
                <a:effectLst/>
                <a:uLnTx/>
                <a:uFillTx/>
              </a:rPr>
              <a:t>）」に対応する形で記載すること</a:t>
            </a:r>
            <a:endParaRPr lang="en-US" altLang="ja-JP" sz="1100" i="1" dirty="0">
              <a:solidFill>
                <a:srgbClr val="FF0000"/>
              </a:solidFill>
            </a:endParaRPr>
          </a:p>
        </p:txBody>
      </p:sp>
      <p:sp>
        <p:nvSpPr>
          <p:cNvPr id="15" name="正方形/長方形 14"/>
          <p:cNvSpPr/>
          <p:nvPr/>
        </p:nvSpPr>
        <p:spPr>
          <a:xfrm>
            <a:off x="378916" y="1572391"/>
            <a:ext cx="8235848" cy="430887"/>
          </a:xfrm>
          <a:prstGeom prst="rect">
            <a:avLst/>
          </a:prstGeom>
        </p:spPr>
        <p:txBody>
          <a:bodyPr wrap="square">
            <a:spAutoFit/>
          </a:bodyPr>
          <a:lstStyle/>
          <a:p>
            <a:pPr lvl="0">
              <a:defRPr/>
            </a:pPr>
            <a:r>
              <a:rPr kumimoji="1" lang="en-US" altLang="ja-JP" sz="1100" b="0" i="1" u="none" strike="noStrike" kern="1200" cap="none" spc="0" normalizeH="0" baseline="0" noProof="0" dirty="0">
                <a:ln>
                  <a:noFill/>
                </a:ln>
                <a:solidFill>
                  <a:srgbClr val="FF0000"/>
                </a:solidFill>
                <a:effectLst/>
                <a:uLnTx/>
                <a:uFillTx/>
              </a:rPr>
              <a:t>※</a:t>
            </a:r>
            <a:r>
              <a:rPr kumimoji="1" lang="ja-JP" altLang="en-US" sz="1100" b="0" i="1" u="none" strike="noStrike" kern="1200" cap="none" spc="0" normalizeH="0" baseline="0" noProof="0" dirty="0">
                <a:ln>
                  <a:noFill/>
                </a:ln>
                <a:solidFill>
                  <a:srgbClr val="FF0000"/>
                </a:solidFill>
                <a:effectLst/>
                <a:uLnTx/>
                <a:uFillTx/>
              </a:rPr>
              <a:t>地域の目指す将来像との関連性については、共通</a:t>
            </a:r>
            <a:r>
              <a:rPr lang="ja-JP" altLang="en-US" sz="1100" i="1" dirty="0">
                <a:solidFill>
                  <a:srgbClr val="FF0000"/>
                </a:solidFill>
              </a:rPr>
              <a:t>４</a:t>
            </a:r>
            <a:r>
              <a:rPr kumimoji="1" lang="ja-JP" altLang="en-US" sz="1100" b="0" i="1" u="none" strike="noStrike" kern="1200" cap="none" spc="0" normalizeH="0" baseline="0" noProof="0" dirty="0">
                <a:ln>
                  <a:noFill/>
                </a:ln>
                <a:solidFill>
                  <a:srgbClr val="FF0000"/>
                </a:solidFill>
                <a:effectLst/>
                <a:uLnTx/>
                <a:uFillTx/>
              </a:rPr>
              <a:t>の「（目指すべき地域の姿）」の実現に向けて、事業の成果がどのように反映されるかを記載すること</a:t>
            </a:r>
            <a:endParaRPr lang="en-US" altLang="ja-JP" sz="1100" i="1" dirty="0">
              <a:solidFill>
                <a:srgbClr val="FF0000"/>
              </a:solidFill>
            </a:endParaRPr>
          </a:p>
        </p:txBody>
      </p:sp>
    </p:spTree>
    <p:extLst>
      <p:ext uri="{BB962C8B-B14F-4D97-AF65-F5344CB8AC3E}">
        <p14:creationId xmlns:p14="http://schemas.microsoft.com/office/powerpoint/2010/main" val="166099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事業計画 </a:t>
            </a:r>
          </a:p>
        </p:txBody>
      </p:sp>
      <p:sp>
        <p:nvSpPr>
          <p:cNvPr id="1440" name="Text Box 4"/>
          <p:cNvSpPr txBox="1">
            <a:spLocks noChangeArrowheads="1"/>
          </p:cNvSpPr>
          <p:nvPr/>
        </p:nvSpPr>
        <p:spPr>
          <a:xfrm>
            <a:off x="316307" y="561084"/>
            <a:ext cx="7398461" cy="723275"/>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５．本格実装に至るまでの事業内容・実施計画（令和</a:t>
            </a:r>
            <a:r>
              <a:rPr lang="en-US" altLang="ja-JP" sz="2000" b="1" dirty="0">
                <a:latin typeface="Tahoma" pitchFamily="34" charset="0"/>
              </a:rPr>
              <a:t>9</a:t>
            </a:r>
            <a:r>
              <a:rPr lang="ja-JP" altLang="en-US" sz="2000" b="1" dirty="0">
                <a:latin typeface="Tahoma" pitchFamily="34" charset="0"/>
              </a:rPr>
              <a:t>年度まで）</a:t>
            </a:r>
          </a:p>
          <a:p>
            <a:pPr marL="238125" lvl="0" indent="-238125" eaLnBrk="1" hangingPunct="1">
              <a:spcBef>
                <a:spcPct val="5000"/>
              </a:spcBef>
              <a:buFont typeface="Wingdings" pitchFamily="2" charset="2"/>
              <a:buChar char="n"/>
              <a:defRPr/>
            </a:pPr>
            <a:endParaRPr lang="en-US" altLang="ja-JP" sz="2000" b="1" dirty="0">
              <a:latin typeface="Tahoma" pitchFamily="34" charset="0"/>
            </a:endParaRPr>
          </a:p>
        </p:txBody>
      </p:sp>
      <p:sp>
        <p:nvSpPr>
          <p:cNvPr id="1442"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43" name="表 2"/>
          <p:cNvGraphicFramePr>
            <a:graphicFrameLocks noGrp="1"/>
          </p:cNvGraphicFramePr>
          <p:nvPr>
            <p:extLst/>
          </p:nvPr>
        </p:nvGraphicFramePr>
        <p:xfrm>
          <a:off x="408292" y="1016116"/>
          <a:ext cx="8245628" cy="5422715"/>
        </p:xfrm>
        <a:graphic>
          <a:graphicData uri="http://schemas.openxmlformats.org/drawingml/2006/table">
            <a:tbl>
              <a:tblPr firstRow="1" bandRow="1">
                <a:tableStyleId>{5C22544A-7EE6-4342-B048-85BDC9FD1C3A}</a:tableStyleId>
              </a:tblPr>
              <a:tblGrid>
                <a:gridCol w="8245628">
                  <a:extLst>
                    <a:ext uri="{9D8B030D-6E8A-4147-A177-3AD203B41FA5}">
                      <a16:colId xmlns:a16="http://schemas.microsoft.com/office/drawing/2014/main" val="20000"/>
                    </a:ext>
                  </a:extLst>
                </a:gridCol>
              </a:tblGrid>
              <a:tr h="5422715">
                <a:tc>
                  <a:txBody>
                    <a:bodyPr/>
                    <a:lstStyle/>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en-US" altLang="ja-JP" sz="1100" dirty="0"/>
                    </a:p>
                    <a:p>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44" name="正方形/長方形 8"/>
          <p:cNvSpPr/>
          <p:nvPr/>
        </p:nvSpPr>
        <p:spPr>
          <a:xfrm>
            <a:off x="437918" y="1080452"/>
            <a:ext cx="8268164" cy="1107996"/>
          </a:xfrm>
          <a:prstGeom prst="rect">
            <a:avLst/>
          </a:prstGeom>
        </p:spPr>
        <p:txBody>
          <a:bodyPr wrap="square">
            <a:spAutoFit/>
          </a:bodyPr>
          <a:lstStyle/>
          <a:p>
            <a:pPr lvl="0">
              <a:defRPr/>
            </a:pPr>
            <a:r>
              <a:rPr lang="en-US" altLang="ja-JP" sz="1100" i="1" dirty="0">
                <a:solidFill>
                  <a:srgbClr val="FF0000"/>
                </a:solidFill>
              </a:rPr>
              <a:t>※</a:t>
            </a:r>
            <a:r>
              <a:rPr lang="ja-JP" altLang="en-US" sz="1100" i="1" dirty="0">
                <a:solidFill>
                  <a:srgbClr val="FF0000"/>
                </a:solidFill>
              </a:rPr>
              <a:t>■２（３）で本格実装を目指す事業について、令和９年度までの事業内容を記載すること</a:t>
            </a:r>
            <a:endParaRPr lang="en-US" altLang="ja-JP" sz="1100" i="1" dirty="0">
              <a:solidFill>
                <a:srgbClr val="FF0000"/>
              </a:solidFill>
            </a:endParaRPr>
          </a:p>
          <a:p>
            <a:r>
              <a:rPr lang="en-US" altLang="ja-JP" sz="1100" i="1" dirty="0">
                <a:solidFill>
                  <a:srgbClr val="FF0000"/>
                </a:solidFill>
              </a:rPr>
              <a:t>※</a:t>
            </a:r>
            <a:r>
              <a:rPr lang="ja-JP" altLang="en-US" sz="1100" i="1" dirty="0">
                <a:solidFill>
                  <a:srgbClr val="FF0000"/>
                </a:solidFill>
              </a:rPr>
              <a:t>今後３年間で実装（一部でも可）を見込み、５年間で本格実装する（事業化され自走する）内容であること</a:t>
            </a:r>
          </a:p>
          <a:p>
            <a:r>
              <a:rPr lang="en-US" altLang="ja-JP" sz="1100" i="1" dirty="0">
                <a:solidFill>
                  <a:srgbClr val="FF0000"/>
                </a:solidFill>
              </a:rPr>
              <a:t>※</a:t>
            </a:r>
            <a:r>
              <a:rPr lang="ja-JP" altLang="en-US" sz="1100" i="1" dirty="0">
                <a:solidFill>
                  <a:srgbClr val="FF0000"/>
                </a:solidFill>
              </a:rPr>
              <a:t>実施計画は、年度ごとの計画を具体的に記載すること</a:t>
            </a:r>
            <a:endParaRPr lang="en-US" altLang="ja-JP" sz="1100" i="1" dirty="0">
              <a:solidFill>
                <a:srgbClr val="FF0000"/>
              </a:solidFill>
            </a:endParaRPr>
          </a:p>
          <a:p>
            <a:r>
              <a:rPr lang="en-US" altLang="ja-JP" sz="1100" i="1" dirty="0">
                <a:solidFill>
                  <a:srgbClr val="FF0000"/>
                </a:solidFill>
              </a:rPr>
              <a:t>※</a:t>
            </a:r>
            <a:r>
              <a:rPr lang="ja-JP" altLang="en-US" sz="1100" i="1" dirty="0">
                <a:solidFill>
                  <a:srgbClr val="FF0000"/>
                </a:solidFill>
              </a:rPr>
              <a:t>共通７の「ビジネスモデル（費用分担等）」に対応する形で、事業内容・実施計画における社会実装した際のビジネスモデルについて記載すること</a:t>
            </a:r>
          </a:p>
          <a:p>
            <a:endParaRPr lang="en-US" altLang="ja-JP" sz="1100" i="1" dirty="0">
              <a:solidFill>
                <a:srgbClr val="00B050"/>
              </a:solidFill>
            </a:endParaRP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16</a:t>
            </a:r>
            <a:endParaRPr kumimoji="1" lang="ja-JP" altLang="en-US" sz="1480" dirty="0">
              <a:solidFill>
                <a:schemeClr val="tx1"/>
              </a:solidFill>
            </a:endParaRPr>
          </a:p>
        </p:txBody>
      </p:sp>
    </p:spTree>
    <p:extLst>
      <p:ext uri="{BB962C8B-B14F-4D97-AF65-F5344CB8AC3E}">
        <p14:creationId xmlns:p14="http://schemas.microsoft.com/office/powerpoint/2010/main" val="3317068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1" name="表 17"/>
          <p:cNvGraphicFramePr>
            <a:graphicFrameLocks noGrp="1"/>
          </p:cNvGraphicFramePr>
          <p:nvPr>
            <p:extLst/>
          </p:nvPr>
        </p:nvGraphicFramePr>
        <p:xfrm>
          <a:off x="393938" y="4109010"/>
          <a:ext cx="8115585" cy="2561517"/>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2561517">
                <a:tc>
                  <a:txBody>
                    <a:bodyPr/>
                    <a:lstStyle/>
                    <a:p>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1412" name="表 16"/>
          <p:cNvGraphicFramePr>
            <a:graphicFrameLocks noGrp="1"/>
          </p:cNvGraphicFramePr>
          <p:nvPr>
            <p:extLst/>
          </p:nvPr>
        </p:nvGraphicFramePr>
        <p:xfrm>
          <a:off x="416640" y="972100"/>
          <a:ext cx="8115585" cy="2561517"/>
        </p:xfrm>
        <a:graphic>
          <a:graphicData uri="http://schemas.openxmlformats.org/drawingml/2006/table">
            <a:tbl>
              <a:tblPr firstRow="1" bandRow="1">
                <a:tableStyleId>{5C22544A-7EE6-4342-B048-85BDC9FD1C3A}</a:tableStyleId>
              </a:tblPr>
              <a:tblGrid>
                <a:gridCol w="8115585">
                  <a:extLst>
                    <a:ext uri="{9D8B030D-6E8A-4147-A177-3AD203B41FA5}">
                      <a16:colId xmlns:a16="http://schemas.microsoft.com/office/drawing/2014/main" val="20000"/>
                    </a:ext>
                  </a:extLst>
                </a:gridCol>
              </a:tblGrid>
              <a:tr h="2561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13"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事業の新規性・先進性・横展開の可能性 </a:t>
            </a:r>
          </a:p>
        </p:txBody>
      </p:sp>
      <p:sp>
        <p:nvSpPr>
          <p:cNvPr id="1414"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６</a:t>
            </a:r>
            <a:r>
              <a:rPr lang="ja-JP" altLang="en-US" sz="2000" b="1" dirty="0">
                <a:solidFill>
                  <a:srgbClr val="000000"/>
                </a:solidFill>
                <a:latin typeface="Tahoma" pitchFamily="34" charset="0"/>
              </a:rPr>
              <a:t>．事業の</a:t>
            </a:r>
            <a:r>
              <a:rPr lang="ja-JP" altLang="en-US" sz="2000" b="1" dirty="0">
                <a:latin typeface="Tahoma" pitchFamily="34" charset="0"/>
              </a:rPr>
              <a:t>新規性・先進性</a:t>
            </a:r>
          </a:p>
        </p:txBody>
      </p:sp>
      <p:sp>
        <p:nvSpPr>
          <p:cNvPr id="1416"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sp>
        <p:nvSpPr>
          <p:cNvPr id="1417" name="Text Box 4"/>
          <p:cNvSpPr txBox="1">
            <a:spLocks noChangeArrowheads="1"/>
          </p:cNvSpPr>
          <p:nvPr/>
        </p:nvSpPr>
        <p:spPr>
          <a:xfrm>
            <a:off x="393939" y="3645024"/>
            <a:ext cx="7398461" cy="400110"/>
          </a:xfrm>
          <a:prstGeom prst="rect">
            <a:avLst/>
          </a:prstGeom>
          <a:noFill/>
          <a:ln w="9525">
            <a:noFill/>
            <a:miter lim="800000"/>
            <a:headEnd/>
            <a:tailEnd/>
          </a:ln>
          <a:effectLst/>
        </p:spPr>
        <p:txBody>
          <a:bodyPr wrap="square">
            <a:spAutoFit/>
          </a:bodyPr>
          <a:lstStyle/>
          <a:p>
            <a:pPr marL="238125" lvl="0" indent="-238125" eaLnBrk="1" hangingPunct="1">
              <a:spcBef>
                <a:spcPct val="5000"/>
              </a:spcBef>
              <a:buFont typeface="Wingdings" pitchFamily="2" charset="2"/>
              <a:buChar char="n"/>
              <a:defRPr/>
            </a:pPr>
            <a:r>
              <a:rPr lang="ja-JP" altLang="en-US" sz="2000" b="1" dirty="0">
                <a:latin typeface="Tahoma" pitchFamily="34" charset="0"/>
              </a:rPr>
              <a:t>７</a:t>
            </a:r>
            <a:r>
              <a:rPr lang="ja-JP" altLang="en-US" sz="2000" b="1" dirty="0">
                <a:solidFill>
                  <a:srgbClr val="000000"/>
                </a:solidFill>
                <a:latin typeface="Tahoma" pitchFamily="34" charset="0"/>
              </a:rPr>
              <a:t>．横展開の可能性</a:t>
            </a:r>
          </a:p>
        </p:txBody>
      </p:sp>
      <p:sp>
        <p:nvSpPr>
          <p:cNvPr id="1418" name="正方形/長方形 13"/>
          <p:cNvSpPr/>
          <p:nvPr/>
        </p:nvSpPr>
        <p:spPr>
          <a:xfrm>
            <a:off x="416640" y="972100"/>
            <a:ext cx="7970352" cy="430887"/>
          </a:xfrm>
          <a:prstGeom prst="rect">
            <a:avLst/>
          </a:prstGeom>
        </p:spPr>
        <p:txBody>
          <a:bodyPr wrap="square">
            <a:spAutoFit/>
          </a:bodyPr>
          <a:lstStyle/>
          <a:p>
            <a:pPr lvl="0"/>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他の模範となるような取組、際立った創意工夫が見られる取組、過去の事例にはない特徴を有する取組、新しい視点・構想を有する取組であるかなど、事業の新規性・先進性について記載すること</a:t>
            </a:r>
            <a:endParaRPr kumimoji="1" lang="en-US" altLang="ja-JP" sz="1100" b="0" i="1" u="none" strike="noStrike" kern="1200" cap="none" spc="0" normalizeH="0" baseline="0" noProof="0" dirty="0">
              <a:ln>
                <a:noFill/>
              </a:ln>
              <a:solidFill>
                <a:srgbClr val="FF0000"/>
              </a:solidFill>
              <a:effectLst/>
              <a:uLnTx/>
              <a:uFillTx/>
            </a:endParaRPr>
          </a:p>
        </p:txBody>
      </p:sp>
      <p:sp>
        <p:nvSpPr>
          <p:cNvPr id="1419" name="正方形/長方形 14"/>
          <p:cNvSpPr/>
          <p:nvPr/>
        </p:nvSpPr>
        <p:spPr>
          <a:xfrm>
            <a:off x="428989" y="4174072"/>
            <a:ext cx="6962240" cy="261610"/>
          </a:xfrm>
          <a:prstGeom prst="rect">
            <a:avLst/>
          </a:prstGeom>
        </p:spPr>
        <p:txBody>
          <a:bodyPr wrap="square">
            <a:spAutoFit/>
          </a:bodyPr>
          <a:lstStyle/>
          <a:p>
            <a:pPr lvl="0"/>
            <a:r>
              <a:rPr kumimoji="1" lang="en-US" altLang="ja-JP" sz="1100" b="0" i="1" u="none" strike="noStrike" kern="1200" cap="none" spc="0" normalizeH="0" baseline="0" noProof="0" dirty="0">
                <a:ln>
                  <a:noFill/>
                </a:ln>
                <a:solidFill>
                  <a:srgbClr val="FF0000"/>
                </a:solidFill>
                <a:effectLst/>
                <a:uLnTx/>
                <a:uFillTx/>
              </a:rPr>
              <a:t>※</a:t>
            </a:r>
            <a:r>
              <a:rPr lang="ja-JP" altLang="en-US" sz="1100" i="1" dirty="0">
                <a:solidFill>
                  <a:srgbClr val="FF0000"/>
                </a:solidFill>
              </a:rPr>
              <a:t>他の地域へ成果が広がることが期待できる取組であるかなど、横展開の可能性について記載すること</a:t>
            </a:r>
            <a:endParaRPr kumimoji="1" lang="en-US" altLang="ja-JP" sz="1100" b="0" i="1" u="none" strike="noStrike" kern="1200" cap="none" spc="0" normalizeH="0" baseline="0" noProof="0" dirty="0">
              <a:ln>
                <a:noFill/>
              </a:ln>
              <a:solidFill>
                <a:srgbClr val="FF0000"/>
              </a:solidFill>
              <a:effectLst/>
              <a:uLnTx/>
              <a:uFillTx/>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17</a:t>
            </a:r>
            <a:endParaRPr kumimoji="1" lang="ja-JP" altLang="en-US" sz="1480" dirty="0">
              <a:solidFill>
                <a:schemeClr val="tx1"/>
              </a:solidFill>
            </a:endParaRPr>
          </a:p>
        </p:txBody>
      </p:sp>
    </p:spTree>
    <p:extLst>
      <p:ext uri="{BB962C8B-B14F-4D97-AF65-F5344CB8AC3E}">
        <p14:creationId xmlns:p14="http://schemas.microsoft.com/office/powerpoint/2010/main" val="3021944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lvl="0" eaLnBrk="1" hangingPunct="1">
              <a:spcBef>
                <a:spcPct val="0"/>
              </a:spcBef>
              <a:buNone/>
            </a:pPr>
            <a:r>
              <a:rPr lang="ja-JP" altLang="en-US" sz="2400" b="1" dirty="0">
                <a:solidFill>
                  <a:schemeClr val="bg1"/>
                </a:solidFill>
                <a:latin typeface="ＭＳ Ｐゴシック" panose="020B0600070205080204" pitchFamily="50" charset="-128"/>
              </a:rPr>
              <a:t>支援を必要とする府省庁・理由 </a:t>
            </a:r>
          </a:p>
        </p:txBody>
      </p:sp>
      <p:sp>
        <p:nvSpPr>
          <p:cNvPr id="1451" name="Text Box 4"/>
          <p:cNvSpPr txBox="1">
            <a:spLocks noChangeArrowheads="1"/>
          </p:cNvSpPr>
          <p:nvPr/>
        </p:nvSpPr>
        <p:spPr>
          <a:xfrm>
            <a:off x="316307"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lang="ja-JP" altLang="en-US" sz="2000" b="1" dirty="0">
                <a:solidFill>
                  <a:srgbClr val="000000"/>
                </a:solidFill>
                <a:latin typeface="Tahoma" pitchFamily="34" charset="0"/>
              </a:rPr>
              <a:t>８</a:t>
            </a:r>
            <a:r>
              <a:rPr kumimoji="1" lang="ja-JP" altLang="en-US"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支援を必要とする</a:t>
            </a:r>
            <a:r>
              <a:rPr kumimoji="1" lang="ja-JP" altLang="en-US" sz="2000" b="1" i="0" u="none" strike="noStrike" kern="1200" cap="none" spc="0" normalizeH="0" baseline="0" noProof="0" dirty="0">
                <a:ln>
                  <a:noFill/>
                </a:ln>
                <a:effectLst/>
                <a:uLnTx/>
                <a:uFillTx/>
                <a:latin typeface="Tahoma" pitchFamily="34" charset="0"/>
                <a:ea typeface="ＭＳ Ｐゴシック" panose="020B0600070205080204" pitchFamily="50" charset="-128"/>
                <a:cs typeface="+mn-cs"/>
              </a:rPr>
              <a:t>府</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省庁及びその理由</a:t>
            </a:r>
          </a:p>
        </p:txBody>
      </p:sp>
      <p:sp>
        <p:nvSpPr>
          <p:cNvPr id="1453" name="正方形/長方形 7"/>
          <p:cNvSpPr/>
          <p:nvPr/>
        </p:nvSpPr>
        <p:spPr>
          <a:xfrm>
            <a:off x="6876256" y="116632"/>
            <a:ext cx="1633270"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内閣府（地創）</a:t>
            </a:r>
          </a:p>
        </p:txBody>
      </p:sp>
      <p:graphicFrame>
        <p:nvGraphicFramePr>
          <p:cNvPr id="1454" name="表 3"/>
          <p:cNvGraphicFramePr>
            <a:graphicFrameLocks noGrp="1"/>
          </p:cNvGraphicFramePr>
          <p:nvPr>
            <p:extLst/>
          </p:nvPr>
        </p:nvGraphicFramePr>
        <p:xfrm>
          <a:off x="393939" y="980728"/>
          <a:ext cx="8259984" cy="3488784"/>
        </p:xfrm>
        <a:graphic>
          <a:graphicData uri="http://schemas.openxmlformats.org/drawingml/2006/table">
            <a:tbl>
              <a:tblPr firstRow="1" bandRow="1">
                <a:tableStyleId>{5C22544A-7EE6-4342-B048-85BDC9FD1C3A}</a:tableStyleId>
              </a:tblPr>
              <a:tblGrid>
                <a:gridCol w="1376664">
                  <a:extLst>
                    <a:ext uri="{9D8B030D-6E8A-4147-A177-3AD203B41FA5}">
                      <a16:colId xmlns:a16="http://schemas.microsoft.com/office/drawing/2014/main" val="20000"/>
                    </a:ext>
                  </a:extLst>
                </a:gridCol>
                <a:gridCol w="1376664">
                  <a:extLst>
                    <a:ext uri="{9D8B030D-6E8A-4147-A177-3AD203B41FA5}">
                      <a16:colId xmlns:a16="http://schemas.microsoft.com/office/drawing/2014/main" val="20001"/>
                    </a:ext>
                  </a:extLst>
                </a:gridCol>
                <a:gridCol w="1376664">
                  <a:extLst>
                    <a:ext uri="{9D8B030D-6E8A-4147-A177-3AD203B41FA5}">
                      <a16:colId xmlns:a16="http://schemas.microsoft.com/office/drawing/2014/main" val="20002"/>
                    </a:ext>
                  </a:extLst>
                </a:gridCol>
                <a:gridCol w="1376664">
                  <a:extLst>
                    <a:ext uri="{9D8B030D-6E8A-4147-A177-3AD203B41FA5}">
                      <a16:colId xmlns:a16="http://schemas.microsoft.com/office/drawing/2014/main" val="20003"/>
                    </a:ext>
                  </a:extLst>
                </a:gridCol>
                <a:gridCol w="1376664">
                  <a:extLst>
                    <a:ext uri="{9D8B030D-6E8A-4147-A177-3AD203B41FA5}">
                      <a16:colId xmlns:a16="http://schemas.microsoft.com/office/drawing/2014/main" val="20004"/>
                    </a:ext>
                  </a:extLst>
                </a:gridCol>
                <a:gridCol w="1376664">
                  <a:extLst>
                    <a:ext uri="{9D8B030D-6E8A-4147-A177-3AD203B41FA5}">
                      <a16:colId xmlns:a16="http://schemas.microsoft.com/office/drawing/2014/main" val="2813525899"/>
                    </a:ext>
                  </a:extLst>
                </a:gridCol>
              </a:tblGrid>
              <a:tr h="432048">
                <a:tc gridSpan="6">
                  <a:txBody>
                    <a:bodyPr/>
                    <a:lstStyle/>
                    <a:p>
                      <a:pPr algn="l"/>
                      <a:r>
                        <a:rPr kumimoji="1" lang="ja-JP" altLang="en-US" sz="1100" b="0" dirty="0">
                          <a:solidFill>
                            <a:schemeClr val="tx1"/>
                          </a:solidFill>
                        </a:rPr>
                        <a:t>支援を必要とする府省庁及びその理由（２つ以上に〇を付けてください。）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l"/>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0"/>
                  </a:ext>
                </a:extLst>
              </a:tr>
              <a:tr h="277232">
                <a:tc>
                  <a:txBody>
                    <a:bodyPr/>
                    <a:lstStyle/>
                    <a:p>
                      <a:pPr algn="ctr"/>
                      <a:r>
                        <a:rPr kumimoji="1" lang="ja-JP" altLang="en-US" sz="1100" b="0" dirty="0">
                          <a:solidFill>
                            <a:schemeClr val="tx1"/>
                          </a:solidFill>
                        </a:rPr>
                        <a:t>内閣府・内閣官房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デジタル庁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警察庁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金融庁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総務省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文部科学省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7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rPr>
                        <a:t>厚生労働省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農林水産省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経済産業省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国土交通省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環境省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その他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7232">
                <a:tc>
                  <a:txBody>
                    <a:bodyPr/>
                    <a:lstStyle/>
                    <a:p>
                      <a:pPr algn="ctr"/>
                      <a:r>
                        <a:rPr kumimoji="1" lang="ja-JP" altLang="en-US" sz="1100" b="0" dirty="0">
                          <a:solidFill>
                            <a:schemeClr val="tx1"/>
                          </a:solidFill>
                        </a:rPr>
                        <a:t>府省庁名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gridSpan="5">
                  <a:txBody>
                    <a:bodyPr/>
                    <a:lstStyle/>
                    <a:p>
                      <a:pPr algn="ctr"/>
                      <a:r>
                        <a:rPr kumimoji="1" lang="ja-JP" altLang="en-US" sz="1100" b="0" dirty="0">
                          <a:solidFill>
                            <a:schemeClr val="tx1"/>
                          </a:solidFill>
                        </a:rPr>
                        <a:t>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5"/>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1455" name="表 6"/>
          <p:cNvGraphicFramePr>
            <a:graphicFrameLocks noGrp="1"/>
          </p:cNvGraphicFramePr>
          <p:nvPr>
            <p:extLst/>
          </p:nvPr>
        </p:nvGraphicFramePr>
        <p:xfrm>
          <a:off x="392894" y="4799032"/>
          <a:ext cx="8261027" cy="1965960"/>
        </p:xfrm>
        <a:graphic>
          <a:graphicData uri="http://schemas.openxmlformats.org/drawingml/2006/table">
            <a:tbl>
              <a:tblPr firstRow="1" bandRow="1">
                <a:tableStyleId>{5C22544A-7EE6-4342-B048-85BDC9FD1C3A}</a:tableStyleId>
              </a:tblPr>
              <a:tblGrid>
                <a:gridCol w="1636291">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370840">
                <a:tc gridSpan="2">
                  <a:txBody>
                    <a:bodyPr/>
                    <a:lstStyle/>
                    <a:p>
                      <a:pPr algn="l"/>
                      <a:r>
                        <a:rPr kumimoji="1" lang="ja-JP" altLang="en-US" sz="1100" b="0" dirty="0">
                          <a:solidFill>
                            <a:schemeClr val="tx1"/>
                          </a:solidFill>
                        </a:rPr>
                        <a:t>活用している又は活用を想定している国の事業（スマートシティ関連事業以外の事業）がある場合は記載してください。</a:t>
                      </a:r>
                      <a:endParaRPr kumimoji="1" lang="en-US" altLang="ja-JP" sz="1100" b="0" dirty="0">
                        <a:solidFill>
                          <a:schemeClr val="tx1"/>
                        </a:solidFill>
                      </a:endParaRPr>
                    </a:p>
                    <a:p>
                      <a:pPr algn="l"/>
                      <a:r>
                        <a:rPr kumimoji="1" lang="ja-JP" altLang="en-US" sz="1100" b="0" dirty="0">
                          <a:solidFill>
                            <a:schemeClr val="tx1"/>
                          </a:solidFill>
                        </a:rPr>
                        <a:t>（国交省事業「内閣府未来技術社会実装事業と連携した自動運転サービス導入支援事業」の活用を想定している場合も記載してください。同事業の内容については、「令和５年度未来技術社会実装事業の募集について」（記者発表資料）をご参照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hMerge="1">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4832">
                <a:tc>
                  <a:txBody>
                    <a:bodyPr/>
                    <a:lstStyle/>
                    <a:p>
                      <a:pPr algn="ctr"/>
                      <a:r>
                        <a:rPr kumimoji="1" lang="ja-JP" altLang="en-US" sz="1100" b="0" dirty="0">
                          <a:solidFill>
                            <a:schemeClr val="tx1"/>
                          </a:solidFill>
                        </a:rPr>
                        <a:t>府省庁名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tc>
                  <a:txBody>
                    <a:bodyPr/>
                    <a:lstStyle/>
                    <a:p>
                      <a:pPr algn="ctr"/>
                      <a:r>
                        <a:rPr kumimoji="1" lang="ja-JP" altLang="en-US" sz="1100" b="0" dirty="0">
                          <a:solidFill>
                            <a:schemeClr val="tx1"/>
                          </a:solidFill>
                        </a:rPr>
                        <a:t>事業名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BE0E3"/>
                    </a:solidFill>
                  </a:tcPr>
                </a:tc>
                <a:extLst>
                  <a:ext uri="{0D108BD9-81ED-4DB2-BD59-A6C34878D82A}">
                    <a16:rowId xmlns:a16="http://schemas.microsoft.com/office/drawing/2014/main" val="10001"/>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18</a:t>
            </a:r>
            <a:endParaRPr kumimoji="1" lang="ja-JP" altLang="en-US" sz="1480" dirty="0">
              <a:solidFill>
                <a:schemeClr val="tx1"/>
              </a:solidFill>
            </a:endParaRPr>
          </a:p>
        </p:txBody>
      </p:sp>
    </p:spTree>
    <p:extLst>
      <p:ext uri="{BB962C8B-B14F-4D97-AF65-F5344CB8AC3E}">
        <p14:creationId xmlns:p14="http://schemas.microsoft.com/office/powerpoint/2010/main" val="2979565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事業名・提案者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実施地域の市町村名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8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589" name="表 8"/>
          <p:cNvGraphicFramePr>
            <a:graphicFrameLocks noGrp="1"/>
          </p:cNvGraphicFramePr>
          <p:nvPr>
            <p:extLst/>
          </p:nvPr>
        </p:nvGraphicFramePr>
        <p:xfrm>
          <a:off x="251521" y="683698"/>
          <a:ext cx="8640958" cy="5841646"/>
        </p:xfrm>
        <a:graphic>
          <a:graphicData uri="http://schemas.openxmlformats.org/drawingml/2006/table">
            <a:tbl>
              <a:tblPr/>
              <a:tblGrid>
                <a:gridCol w="79208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6120679">
                  <a:extLst>
                    <a:ext uri="{9D8B030D-6E8A-4147-A177-3AD203B41FA5}">
                      <a16:colId xmlns:a16="http://schemas.microsoft.com/office/drawing/2014/main" val="20002"/>
                    </a:ext>
                  </a:extLst>
                </a:gridCol>
              </a:tblGrid>
              <a:tr h="380393">
                <a:tc gridSpan="2">
                  <a:txBody>
                    <a:bodyPr/>
                    <a:lstStyle/>
                    <a:p>
                      <a:pPr marR="44450" indent="114300" algn="ctr">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事業名</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178">
                <a:tc gridSpan="2">
                  <a:txBody>
                    <a:bodyPr/>
                    <a:lstStyle/>
                    <a:p>
                      <a:pPr marR="44450" indent="114300" algn="ctr">
                        <a:spcAft>
                          <a:spcPts val="0"/>
                        </a:spcAf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570" marR="44450" indent="-115570">
                        <a:spcAft>
                          <a:spcPts val="0"/>
                        </a:spcAft>
                      </a:pP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a:t>
                      </a:r>
                      <a:r>
                        <a:rPr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1200" i="1" kern="100" dirty="0">
                          <a:solidFill>
                            <a:srgbClr val="FF0000"/>
                          </a:solidFill>
                          <a:effectLst/>
                          <a:latin typeface="+mn-ea"/>
                          <a:ea typeface="+mn-ea"/>
                          <a:cs typeface="Meiryo UI" panose="020B0604030504040204" pitchFamily="50" charset="-128"/>
                        </a:rPr>
                        <a:t>　</a:t>
                      </a: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補助金の交付申請額ではなく、事業費を記載すること</a:t>
                      </a:r>
                      <a:endParaRPr lang="ja-JP" sz="1200" i="1" kern="100" dirty="0">
                        <a:solidFill>
                          <a:srgbClr val="FF0000"/>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9502">
                <a:tc rowSpan="5">
                  <a:txBody>
                    <a:bodyPr/>
                    <a:lstStyle/>
                    <a:p>
                      <a:pPr marR="44450" indent="1143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200" i="1" kern="100" dirty="0">
                          <a:solidFill>
                            <a:srgbClr val="FF0000"/>
                          </a:solidFill>
                          <a:effectLst/>
                          <a:latin typeface="+mn-ea"/>
                          <a:ea typeface="+mn-ea"/>
                          <a:cs typeface="Meiryo UI" panose="020B0604030504040204" pitchFamily="50" charset="-128"/>
                        </a:rPr>
                        <a:t>※　実施団体（補助事業者）となる地方公共団体又は民間事業者等の名称を記載</a:t>
                      </a:r>
                      <a:endParaRPr lang="ja-JP" sz="1200" kern="100" dirty="0">
                        <a:effectLst/>
                        <a:latin typeface="+mn-ea"/>
                        <a:ea typeface="+mn-ea"/>
                        <a:cs typeface="Meiryo UI" panose="020B0604030504040204" pitchFamily="50" charset="-128"/>
                      </a:endParaRPr>
                    </a:p>
                    <a:p>
                      <a:pPr marL="115570" marR="44450" indent="-11557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（一部事務組合又は広域連合をはじめとする連携主体（法人格を有さないコンソーシアムは含まない）が実施団体となる場合は、当該連携主体の名称を記載）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791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代表者名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代表となる地方公共団体又は民間事業者等の代表者</a:t>
                      </a:r>
                      <a:r>
                        <a:rPr lang="ja-JP" altLang="en-US" sz="1200" i="1" kern="100" dirty="0">
                          <a:solidFill>
                            <a:srgbClr val="FF0000"/>
                          </a:solidFill>
                          <a:effectLst/>
                          <a:latin typeface="+mn-ea"/>
                          <a:ea typeface="+mn-ea"/>
                          <a:cs typeface="Meiryo UI" panose="020B0604030504040204" pitchFamily="50" charset="-128"/>
                        </a:rPr>
                        <a:t>（市町村長、社長など）</a:t>
                      </a:r>
                      <a:r>
                        <a:rPr lang="ja-JP" sz="1200" i="1" kern="100" dirty="0">
                          <a:solidFill>
                            <a:srgbClr val="FF0000"/>
                          </a:solidFill>
                          <a:effectLst/>
                          <a:latin typeface="+mn-ea"/>
                          <a:ea typeface="+mn-ea"/>
                          <a:cs typeface="Meiryo UI" panose="020B0604030504040204" pitchFamily="50" charset="-128"/>
                        </a:rPr>
                        <a:t>の氏名・役職を記載</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（一部事務組合又は広域連合をはじめとする連携主体の場合は、当該連携主体の代表者の氏名・役職を記載）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4682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実施団体</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の属性</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地方公共団体</a:t>
                      </a:r>
                    </a:p>
                    <a:p>
                      <a:pPr marL="228600" marR="44450" indent="-228600">
                        <a:spcAft>
                          <a:spcPts val="0"/>
                        </a:spcAft>
                      </a:pPr>
                      <a:r>
                        <a:rPr lang="ja-JP" sz="1200" i="0" kern="100" dirty="0">
                          <a:effectLst/>
                          <a:latin typeface="Meiryo UI" panose="020B0604030504040204" pitchFamily="50" charset="-128"/>
                          <a:ea typeface="Meiryo UI" panose="020B0604030504040204" pitchFamily="50" charset="-128"/>
                          <a:cs typeface="Meiryo UI" panose="020B0604030504040204" pitchFamily="50" charset="-128"/>
                        </a:rPr>
                        <a:t>□　民間事業者等</a:t>
                      </a:r>
                    </a:p>
                    <a:p>
                      <a:pPr marL="228600" marR="44450" indent="-228600">
                        <a:spcAft>
                          <a:spcPts val="0"/>
                        </a:spcAft>
                      </a:pPr>
                      <a:r>
                        <a:rPr lang="ja-JP" sz="1200" i="1" kern="100" dirty="0">
                          <a:solidFill>
                            <a:srgbClr val="FF0000"/>
                          </a:solidFill>
                          <a:effectLst/>
                          <a:latin typeface="+mn-ea"/>
                          <a:ea typeface="+mn-ea"/>
                          <a:cs typeface="Meiryo UI" panose="020B0604030504040204" pitchFamily="50" charset="-128"/>
                        </a:rPr>
                        <a:t>※　上記のいずれかにチェック</a:t>
                      </a:r>
                      <a:r>
                        <a:rPr lang="ja-JP" altLang="en-US" sz="1200" i="1" kern="100" dirty="0">
                          <a:solidFill>
                            <a:srgbClr val="FF0000"/>
                          </a:solidFill>
                          <a:effectLst/>
                          <a:latin typeface="+mn-ea"/>
                          <a:ea typeface="+mn-ea"/>
                          <a:cs typeface="Meiryo UI" panose="020B0604030504040204" pitchFamily="50" charset="-128"/>
                        </a:rPr>
                        <a:t>（■）</a:t>
                      </a:r>
                      <a:r>
                        <a:rPr lang="ja-JP" sz="1200" i="1" kern="100" dirty="0">
                          <a:solidFill>
                            <a:srgbClr val="FF0000"/>
                          </a:solidFill>
                          <a:effectLst/>
                          <a:latin typeface="+mn-ea"/>
                          <a:ea typeface="+mn-ea"/>
                          <a:cs typeface="Meiryo UI" panose="020B0604030504040204" pitchFamily="50" charset="-128"/>
                        </a:rPr>
                        <a:t>を入れること</a:t>
                      </a:r>
                      <a:endParaRPr lang="ja-JP" sz="1200" kern="100" dirty="0">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民間事業者等の場合、</a:t>
                      </a:r>
                      <a:r>
                        <a:rPr lang="ja-JP" altLang="en-US" sz="1200" i="1" kern="100" dirty="0">
                          <a:solidFill>
                            <a:srgbClr val="FF0000"/>
                          </a:solidFill>
                          <a:effectLst/>
                          <a:latin typeface="+mn-ea"/>
                          <a:ea typeface="+mn-ea"/>
                          <a:cs typeface="Meiryo UI" panose="020B0604030504040204" pitchFamily="50" charset="-128"/>
                        </a:rPr>
                        <a:t>事業に関連する都道府県又は市町村との間で、出資、包括連携協定又はコンソーシアム組成等によりガバナンスが確立されていること</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8339">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プロジェクトリーダー</a:t>
                      </a:r>
                    </a:p>
                    <a:p>
                      <a:pPr marL="111125" marR="44450" indent="-111125"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（所属・役職・氏名）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○○市</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L="0" marR="44450" indent="0">
                        <a:spcAft>
                          <a:spcPts val="0"/>
                        </a:spcAft>
                        <a:tabLst>
                          <a:tab pos="2700020" algn="ctr"/>
                          <a:tab pos="5400040" algn="r"/>
                        </a:tabLst>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総務 太郎（そうむ　たろう）</a:t>
                      </a:r>
                    </a:p>
                    <a:p>
                      <a:pPr marL="0" marR="44450" indent="0">
                        <a:spcAft>
                          <a:spcPts val="0"/>
                        </a:spcAft>
                        <a:tabLst>
                          <a:tab pos="2700020" algn="ctr"/>
                          <a:tab pos="5400040" algn="r"/>
                        </a:tabLst>
                      </a:pP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alt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r>
                        <a:rPr lang="ja-JP" altLang="ja-JP" sz="12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altLang="ja-JP" sz="12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altLang="ja-JP" sz="12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altLang="ja-JP" sz="12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en-US" altLang="ja-JP" sz="1200" dirty="0">
                        <a:effectLst/>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i="1" kern="100" dirty="0">
                        <a:solidFill>
                          <a:srgbClr val="FF0000"/>
                        </a:solidFill>
                        <a:effectLst/>
                        <a:latin typeface="+mn-ea"/>
                        <a:ea typeface="+mn-ea"/>
                        <a:cs typeface="Meiryo UI" panose="020B0604030504040204" pitchFamily="50" charset="-128"/>
                      </a:endParaRPr>
                    </a:p>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プロジェクトリーダーは、実施団体に所属している者とする</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18944">
                <a:tc vMerge="1">
                  <a:txBody>
                    <a:bodyPr/>
                    <a:lstStyle/>
                    <a:p>
                      <a:endParaRPr kumimoji="1" lang="ja-JP" altLang="en-US"/>
                    </a:p>
                  </a:txBody>
                  <a:tcPr/>
                </a:tc>
                <a:tc>
                  <a:txBody>
                    <a:bodyPr/>
                    <a:lstStyle/>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共同実施</a:t>
                      </a:r>
                    </a:p>
                    <a:p>
                      <a:pPr marR="44450" indent="127000" algn="ctr">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marR="44450" indent="-114300">
                        <a:spcAft>
                          <a:spcPts val="0"/>
                        </a:spcAft>
                      </a:pPr>
                      <a:r>
                        <a:rPr lang="ja-JP" sz="1200" i="1" kern="100" dirty="0">
                          <a:solidFill>
                            <a:srgbClr val="FF0000"/>
                          </a:solidFill>
                          <a:effectLst/>
                          <a:latin typeface="+mn-ea"/>
                          <a:ea typeface="+mn-ea"/>
                          <a:cs typeface="Meiryo UI" panose="020B0604030504040204" pitchFamily="50" charset="-128"/>
                        </a:rPr>
                        <a:t>※　実施団体ではないものの、システム構築の調達先候補や検討会の構成員等として実施団体と共同して事業を実施する団体をすべて記載</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590" name="正方形/長方形 7"/>
          <p:cNvSpPr/>
          <p:nvPr/>
        </p:nvSpPr>
        <p:spPr>
          <a:xfrm>
            <a:off x="5688352" y="6551766"/>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a:t>
            </a:r>
            <a:r>
              <a:rPr kumimoji="1" lang="ja-JP" altLang="en-US" sz="1100" b="0" i="1" u="none" strike="noStrike" kern="1200" cap="none" spc="0" normalizeH="0" baseline="0" noProof="0">
                <a:ln>
                  <a:noFill/>
                </a:ln>
                <a:solidFill>
                  <a:srgbClr val="FF0000"/>
                </a:solidFill>
                <a:effectLst/>
                <a:uLnTx/>
                <a:uFillTx/>
                <a:latin typeface="ＭＳ Ｐゴシック"/>
                <a:ea typeface="ＭＳ Ｐゴシック"/>
                <a:cs typeface="+mn-cs"/>
              </a:rPr>
              <a:t>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91"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19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8341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ＭＳ Ｐゴシック" panose="020B0600070205080204" pitchFamily="50" charset="-128"/>
              </a:rPr>
              <a:t>２．スマートシティ関連事業への応募状況　</a:t>
            </a:r>
            <a:r>
              <a:rPr lang="en-US" altLang="ja-JP" sz="1800" b="1" dirty="0">
                <a:solidFill>
                  <a:schemeClr val="bg1"/>
                </a:solidFill>
                <a:latin typeface="ＭＳ Ｐゴシック" panose="020B0600070205080204" pitchFamily="50" charset="-128"/>
              </a:rPr>
              <a:t>【</a:t>
            </a:r>
            <a:r>
              <a:rPr lang="ja-JP" altLang="en-US" sz="1800" b="1" dirty="0">
                <a:solidFill>
                  <a:schemeClr val="bg1"/>
                </a:solidFill>
                <a:latin typeface="ＭＳ Ｐゴシック" panose="020B0600070205080204" pitchFamily="50" charset="-128"/>
              </a:rPr>
              <a:t>申請者名</a:t>
            </a:r>
            <a:r>
              <a:rPr lang="en-US" altLang="ja-JP" sz="1800" b="1" dirty="0">
                <a:solidFill>
                  <a:schemeClr val="bg1"/>
                </a:solidFill>
                <a:latin typeface="ＭＳ Ｐゴシック" panose="020B0600070205080204" pitchFamily="50" charset="-128"/>
              </a:rPr>
              <a:t>】</a:t>
            </a:r>
            <a:endParaRPr lang="ja-JP" altLang="en-US" sz="1800" b="1" dirty="0">
              <a:solidFill>
                <a:schemeClr val="bg1"/>
              </a:solidFill>
              <a:latin typeface="ＭＳ Ｐゴシック" panose="020B0600070205080204" pitchFamily="50" charset="-128"/>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graphicFrame>
        <p:nvGraphicFramePr>
          <p:cNvPr id="1231" name="表 12"/>
          <p:cNvGraphicFramePr>
            <a:graphicFrameLocks noGrp="1"/>
          </p:cNvGraphicFramePr>
          <p:nvPr>
            <p:extLst>
              <p:ext uri="{D42A27DB-BD31-4B8C-83A1-F6EECF244321}">
                <p14:modId xmlns:p14="http://schemas.microsoft.com/office/powerpoint/2010/main" val="916086317"/>
              </p:ext>
            </p:extLst>
          </p:nvPr>
        </p:nvGraphicFramePr>
        <p:xfrm>
          <a:off x="266314" y="4340240"/>
          <a:ext cx="8554162" cy="1920240"/>
        </p:xfrm>
        <a:graphic>
          <a:graphicData uri="http://schemas.openxmlformats.org/drawingml/2006/table">
            <a:tbl>
              <a:tblPr firstRow="1" bandRow="1">
                <a:tableStyleId>{5940675A-B579-460E-94D1-54222C63F5DA}</a:tableStyleId>
              </a:tblPr>
              <a:tblGrid>
                <a:gridCol w="3799986">
                  <a:extLst>
                    <a:ext uri="{9D8B030D-6E8A-4147-A177-3AD203B41FA5}">
                      <a16:colId xmlns:a16="http://schemas.microsoft.com/office/drawing/2014/main" val="20000"/>
                    </a:ext>
                  </a:extLst>
                </a:gridCol>
                <a:gridCol w="679168">
                  <a:extLst>
                    <a:ext uri="{9D8B030D-6E8A-4147-A177-3AD203B41FA5}">
                      <a16:colId xmlns:a16="http://schemas.microsoft.com/office/drawing/2014/main" val="2326779085"/>
                    </a:ext>
                  </a:extLst>
                </a:gridCol>
                <a:gridCol w="679168">
                  <a:extLst>
                    <a:ext uri="{9D8B030D-6E8A-4147-A177-3AD203B41FA5}">
                      <a16:colId xmlns:a16="http://schemas.microsoft.com/office/drawing/2014/main" val="20001"/>
                    </a:ext>
                  </a:extLst>
                </a:gridCol>
                <a:gridCol w="679168">
                  <a:extLst>
                    <a:ext uri="{9D8B030D-6E8A-4147-A177-3AD203B41FA5}">
                      <a16:colId xmlns:a16="http://schemas.microsoft.com/office/drawing/2014/main" val="3044282376"/>
                    </a:ext>
                  </a:extLst>
                </a:gridCol>
                <a:gridCol w="679168">
                  <a:extLst>
                    <a:ext uri="{9D8B030D-6E8A-4147-A177-3AD203B41FA5}">
                      <a16:colId xmlns:a16="http://schemas.microsoft.com/office/drawing/2014/main" val="20002"/>
                    </a:ext>
                  </a:extLst>
                </a:gridCol>
                <a:gridCol w="679168">
                  <a:extLst>
                    <a:ext uri="{9D8B030D-6E8A-4147-A177-3AD203B41FA5}">
                      <a16:colId xmlns:a16="http://schemas.microsoft.com/office/drawing/2014/main" val="20003"/>
                    </a:ext>
                  </a:extLst>
                </a:gridCol>
                <a:gridCol w="679168">
                  <a:extLst>
                    <a:ext uri="{9D8B030D-6E8A-4147-A177-3AD203B41FA5}">
                      <a16:colId xmlns:a16="http://schemas.microsoft.com/office/drawing/2014/main" val="20004"/>
                    </a:ext>
                  </a:extLst>
                </a:gridCol>
                <a:gridCol w="679168">
                  <a:extLst>
                    <a:ext uri="{9D8B030D-6E8A-4147-A177-3AD203B41FA5}">
                      <a16:colId xmlns:a16="http://schemas.microsoft.com/office/drawing/2014/main" val="20005"/>
                    </a:ext>
                  </a:extLst>
                </a:gridCol>
              </a:tblGrid>
              <a:tr h="238929">
                <a:tc gridSpan="2">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今年度応募する事業</a:t>
                      </a:r>
                    </a:p>
                  </a:txBody>
                  <a:tcP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kumimoji="1" lang="ja-JP" altLang="en-US"/>
                    </a:p>
                  </a:txBody>
                  <a:tcPr/>
                </a:tc>
                <a:tc gridSpan="6">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過去の採択事業</a:t>
                      </a:r>
                    </a:p>
                  </a:txBody>
                  <a:tcPr>
                    <a:lnL w="12700" cap="flat" cmpd="sng" algn="ctr">
                      <a:solidFill>
                        <a:schemeClr val="tx1"/>
                      </a:solidFill>
                      <a:prstDash val="solid"/>
                      <a:round/>
                      <a:headEnd type="none" w="med" len="med"/>
                      <a:tailEnd type="none" w="med" len="med"/>
                    </a:lnL>
                    <a:solidFill>
                      <a:schemeClr val="bg1">
                        <a:lumMod val="85000"/>
                      </a:schemeClr>
                    </a:solidFill>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238929">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R5</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R4</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latin typeface="Meiryo UI" panose="020B0604030504040204" pitchFamily="50" charset="-128"/>
                          <a:ea typeface="Meiryo UI" panose="020B0604030504040204" pitchFamily="50" charset="-128"/>
                        </a:rPr>
                        <a:t>R3</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R2</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R1</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H30</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H29</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extLst>
                  <a:ext uri="{0D108BD9-81ED-4DB2-BD59-A6C34878D82A}">
                    <a16:rowId xmlns:a16="http://schemas.microsoft.com/office/drawing/2014/main" val="10001"/>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内閣府 「未来技術社会実装事業」</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2"/>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総務省 「地域課題解決のためのスマートシティ推進事業」</a:t>
                      </a:r>
                      <a:r>
                        <a:rPr kumimoji="1" lang="en-US" altLang="ja-JP" sz="1100" dirty="0">
                          <a:solidFill>
                            <a:schemeClr val="tx1"/>
                          </a:solidFill>
                          <a:latin typeface="Meiryo UI" panose="020B0604030504040204" pitchFamily="50" charset="-128"/>
                          <a:ea typeface="Meiryo UI" panose="020B0604030504040204" pitchFamily="50" charset="-128"/>
                        </a:rPr>
                        <a:t>※1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73600">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経済産業省 「</a:t>
                      </a:r>
                      <a:r>
                        <a:rPr kumimoji="1" lang="zh-TW" altLang="en-US" sz="1100" dirty="0">
                          <a:solidFill>
                            <a:schemeClr val="tx1"/>
                          </a:solidFill>
                          <a:latin typeface="Meiryo UI" panose="020B0604030504040204" pitchFamily="50" charset="-128"/>
                          <a:ea typeface="Meiryo UI" panose="020B0604030504040204" pitchFamily="50" charset="-128"/>
                        </a:rPr>
                        <a:t>地域新</a:t>
                      </a:r>
                      <a:r>
                        <a:rPr kumimoji="1" lang="en-US" altLang="zh-TW" sz="1100" dirty="0" err="1">
                          <a:solidFill>
                            <a:schemeClr val="tx1"/>
                          </a:solidFill>
                          <a:latin typeface="Meiryo UI" panose="020B0604030504040204" pitchFamily="50" charset="-128"/>
                          <a:ea typeface="Meiryo UI" panose="020B0604030504040204" pitchFamily="50" charset="-128"/>
                        </a:rPr>
                        <a:t>MaaS</a:t>
                      </a:r>
                      <a:r>
                        <a:rPr kumimoji="1" lang="zh-TW" altLang="en-US" sz="1100" dirty="0">
                          <a:solidFill>
                            <a:schemeClr val="tx1"/>
                          </a:solidFill>
                          <a:latin typeface="Meiryo UI" panose="020B0604030504040204" pitchFamily="50" charset="-128"/>
                          <a:ea typeface="Meiryo UI" panose="020B0604030504040204" pitchFamily="50" charset="-128"/>
                        </a:rPr>
                        <a:t>創出推進事業</a:t>
                      </a:r>
                      <a:r>
                        <a:rPr kumimoji="1" lang="ja-JP" altLang="en-US" sz="1100" dirty="0">
                          <a:solidFill>
                            <a:schemeClr val="tx1"/>
                          </a:solidFill>
                          <a:latin typeface="Meiryo UI" panose="020B0604030504040204" pitchFamily="50" charset="-128"/>
                          <a:ea typeface="Meiryo UI" panose="020B0604030504040204" pitchFamily="50" charset="-128"/>
                        </a:rPr>
                        <a:t>」</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4"/>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国土交通省 「日本版</a:t>
                      </a:r>
                      <a:r>
                        <a:rPr kumimoji="1" lang="en-US" altLang="ja-JP" sz="1100" dirty="0" err="1">
                          <a:solidFill>
                            <a:schemeClr val="tx1"/>
                          </a:solidFill>
                          <a:latin typeface="Meiryo UI" panose="020B0604030504040204" pitchFamily="50" charset="-128"/>
                          <a:ea typeface="Meiryo UI" panose="020B0604030504040204" pitchFamily="50" charset="-128"/>
                        </a:rPr>
                        <a:t>MaaS</a:t>
                      </a:r>
                      <a:r>
                        <a:rPr kumimoji="1" lang="ja-JP" altLang="en-US" sz="1100" dirty="0">
                          <a:solidFill>
                            <a:schemeClr val="tx1"/>
                          </a:solidFill>
                          <a:latin typeface="Meiryo UI" panose="020B0604030504040204" pitchFamily="50" charset="-128"/>
                          <a:ea typeface="Meiryo UI" panose="020B0604030504040204" pitchFamily="50" charset="-128"/>
                        </a:rPr>
                        <a:t>推進・支援事業」※2</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5"/>
                  </a:ext>
                </a:extLst>
              </a:tr>
              <a:tr h="238929">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国土交通省 「スマートシティ実装化支援事業」</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３</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006"/>
                  </a:ext>
                </a:extLst>
              </a:tr>
            </a:tbl>
          </a:graphicData>
        </a:graphic>
      </p:graphicFrame>
      <p:sp>
        <p:nvSpPr>
          <p:cNvPr id="1232" name="テキスト ボックス 15"/>
          <p:cNvSpPr txBox="1"/>
          <p:nvPr/>
        </p:nvSpPr>
        <p:spPr>
          <a:xfrm>
            <a:off x="57870" y="4057327"/>
            <a:ext cx="5673838" cy="307777"/>
          </a:xfrm>
          <a:prstGeom prst="rect">
            <a:avLst/>
          </a:prstGeom>
          <a:noFill/>
        </p:spPr>
        <p:txBody>
          <a:bodyPr wrap="square" rtlCol="0">
            <a:spAutoFit/>
          </a:bodyPr>
          <a:lstStyle/>
          <a:p>
            <a:r>
              <a:rPr kumimoji="1" lang="en-US" altLang="ja-JP" sz="1400" dirty="0">
                <a:latin typeface="+mn-ea"/>
                <a:ea typeface="+mn-ea"/>
              </a:rPr>
              <a:t>【</a:t>
            </a:r>
            <a:r>
              <a:rPr kumimoji="1" lang="ja-JP" altLang="en-US" sz="1400" dirty="0">
                <a:latin typeface="+mn-ea"/>
                <a:ea typeface="+mn-ea"/>
              </a:rPr>
              <a:t>関連事業応募・採択状況</a:t>
            </a:r>
            <a:r>
              <a:rPr kumimoji="1" lang="en-US" altLang="ja-JP" sz="1400" dirty="0">
                <a:latin typeface="+mn-ea"/>
                <a:ea typeface="+mn-ea"/>
              </a:rPr>
              <a:t>】</a:t>
            </a:r>
            <a:r>
              <a:rPr kumimoji="1" lang="ja-JP" altLang="en-US" sz="1400" dirty="0">
                <a:latin typeface="+mn-ea"/>
                <a:ea typeface="+mn-ea"/>
              </a:rPr>
              <a:t>　</a:t>
            </a:r>
            <a:r>
              <a:rPr kumimoji="1" lang="ja-JP" altLang="en-US" sz="1050" dirty="0">
                <a:solidFill>
                  <a:srgbClr val="FF0000"/>
                </a:solidFill>
                <a:latin typeface="+mn-ea"/>
                <a:ea typeface="+mn-ea"/>
              </a:rPr>
              <a:t>該当する事業に○をつけること</a:t>
            </a:r>
          </a:p>
        </p:txBody>
      </p:sp>
      <p:graphicFrame>
        <p:nvGraphicFramePr>
          <p:cNvPr id="1233" name="表 4"/>
          <p:cNvGraphicFramePr>
            <a:graphicFrameLocks noGrp="1"/>
          </p:cNvGraphicFramePr>
          <p:nvPr>
            <p:extLst/>
          </p:nvPr>
        </p:nvGraphicFramePr>
        <p:xfrm>
          <a:off x="266314" y="925459"/>
          <a:ext cx="8554160" cy="3040380"/>
        </p:xfrm>
        <a:graphic>
          <a:graphicData uri="http://schemas.openxmlformats.org/drawingml/2006/table">
            <a:tbl>
              <a:tblPr firstRow="1" bandRow="1">
                <a:tableStyleId>{5940675A-B579-460E-94D1-54222C63F5DA}</a:tableStyleId>
              </a:tblPr>
              <a:tblGrid>
                <a:gridCol w="207343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328594">
                  <a:extLst>
                    <a:ext uri="{9D8B030D-6E8A-4147-A177-3AD203B41FA5}">
                      <a16:colId xmlns:a16="http://schemas.microsoft.com/office/drawing/2014/main" val="20002"/>
                    </a:ext>
                  </a:extLst>
                </a:gridCol>
              </a:tblGrid>
              <a:tr h="225745">
                <a:tc rowSpan="2">
                  <a:txBody>
                    <a:bodyPr/>
                    <a:lstStyle/>
                    <a:p>
                      <a:r>
                        <a:rPr kumimoji="1" lang="ja-JP" altLang="en-US" sz="1200" dirty="0">
                          <a:solidFill>
                            <a:schemeClr val="tx1"/>
                          </a:solidFill>
                          <a:latin typeface="+mn-ea"/>
                          <a:ea typeface="+mn-ea"/>
                        </a:rPr>
                        <a:t>内閣府 「未来技術社会実装事業」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0"/>
                  </a:ext>
                </a:extLst>
              </a:tr>
              <a:tr h="225745">
                <a:tc vMerge="1">
                  <a:txBody>
                    <a:bodyPr/>
                    <a:lstStyle/>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1"/>
                  </a:ext>
                </a:extLst>
              </a:tr>
              <a:tr h="225745">
                <a:tc rowSpan="2">
                  <a:txBody>
                    <a:bodyPr/>
                    <a:lstStyle/>
                    <a:p>
                      <a:r>
                        <a:rPr lang="ja-JP" altLang="en-US" sz="1200" dirty="0">
                          <a:solidFill>
                            <a:schemeClr val="tx1"/>
                          </a:solidFill>
                          <a:latin typeface="+mn-ea"/>
                          <a:ea typeface="+mn-ea"/>
                        </a:rPr>
                        <a:t>総務省 「地域課題解決のためのスマートシティ推進事業」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2"/>
                  </a:ext>
                </a:extLst>
              </a:tr>
              <a:tr h="300994">
                <a:tc vMerge="1">
                  <a:txBody>
                    <a:bodyPr/>
                    <a:lstStyle/>
                    <a:p>
                      <a:endParaRPr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r>
                        <a:rPr kumimoji="1" lang="en-US" altLang="ja-JP" sz="1050" i="1" dirty="0">
                          <a:solidFill>
                            <a:schemeClr val="tx1"/>
                          </a:solidFill>
                          <a:latin typeface="+mn-ea"/>
                          <a:ea typeface="+mn-ea"/>
                        </a:rPr>
                        <a:t>※</a:t>
                      </a:r>
                      <a:r>
                        <a:rPr kumimoji="1" lang="ja-JP" altLang="en-US" sz="1050" i="1" dirty="0">
                          <a:solidFill>
                            <a:schemeClr val="tx1"/>
                          </a:solidFill>
                          <a:latin typeface="+mn-ea"/>
                          <a:ea typeface="+mn-ea"/>
                        </a:rPr>
                        <a:t>　実施団体（補助事業者）となる地方公共団体又は民間事業者等の名称を記載</a:t>
                      </a:r>
                    </a:p>
                    <a:p>
                      <a:r>
                        <a:rPr kumimoji="1" lang="ja-JP" altLang="en-US" sz="1050" i="1" dirty="0">
                          <a:solidFill>
                            <a:schemeClr val="tx1"/>
                          </a:solidFill>
                          <a:latin typeface="+mn-ea"/>
                          <a:ea typeface="+mn-ea"/>
                        </a:rPr>
                        <a:t>（一部事務組合又は広域連合をはじめとする連携主体（法人格を有さないコンソーシアムは含まない）が実施団体となる場合は、当該連携主体の名称を記載）</a:t>
                      </a:r>
                    </a:p>
                  </a:txBody>
                  <a:tcPr/>
                </a:tc>
                <a:extLst>
                  <a:ext uri="{0D108BD9-81ED-4DB2-BD59-A6C34878D82A}">
                    <a16:rowId xmlns:a16="http://schemas.microsoft.com/office/drawing/2014/main" val="10003"/>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経済産業省 「</a:t>
                      </a:r>
                      <a:r>
                        <a:rPr kumimoji="1" lang="zh-TW" altLang="en-US" sz="1200" dirty="0">
                          <a:solidFill>
                            <a:schemeClr val="tx1"/>
                          </a:solidFill>
                          <a:latin typeface="+mn-ea"/>
                          <a:ea typeface="+mn-ea"/>
                        </a:rPr>
                        <a:t>地域新</a:t>
                      </a:r>
                      <a:r>
                        <a:rPr kumimoji="1" lang="en-US" altLang="zh-TW" sz="1200" dirty="0" err="1">
                          <a:solidFill>
                            <a:schemeClr val="tx1"/>
                          </a:solidFill>
                          <a:latin typeface="+mn-ea"/>
                          <a:ea typeface="+mn-ea"/>
                        </a:rPr>
                        <a:t>MaaS</a:t>
                      </a:r>
                      <a:r>
                        <a:rPr kumimoji="1" lang="zh-TW" altLang="en-US" sz="1200" dirty="0">
                          <a:solidFill>
                            <a:schemeClr val="tx1"/>
                          </a:solidFill>
                          <a:latin typeface="+mn-ea"/>
                          <a:ea typeface="+mn-ea"/>
                        </a:rPr>
                        <a:t>創出推進事業</a:t>
                      </a:r>
                      <a:r>
                        <a:rPr kumimoji="1" lang="ja-JP" altLang="en-US" sz="1200" dirty="0">
                          <a:solidFill>
                            <a:schemeClr val="tx1"/>
                          </a:solidFill>
                          <a:latin typeface="+mn-ea"/>
                          <a:ea typeface="+mn-ea"/>
                        </a:rPr>
                        <a:t>」</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4"/>
                  </a:ext>
                </a:extLst>
              </a:tr>
              <a:tr h="273600">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実施団体名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5"/>
                  </a:ext>
                </a:extLst>
              </a:tr>
              <a:tr h="225745">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国土交通省 「日本版</a:t>
                      </a:r>
                      <a:r>
                        <a:rPr kumimoji="1" lang="en-US" altLang="ja-JP" sz="1100" dirty="0" err="1">
                          <a:solidFill>
                            <a:schemeClr val="tx1"/>
                          </a:solidFill>
                          <a:latin typeface="+mn-ea"/>
                          <a:ea typeface="+mn-ea"/>
                        </a:rPr>
                        <a:t>MaaS</a:t>
                      </a:r>
                      <a:r>
                        <a:rPr kumimoji="1" lang="ja-JP" altLang="en-US" sz="1100" dirty="0">
                          <a:solidFill>
                            <a:schemeClr val="tx1"/>
                          </a:solidFill>
                          <a:latin typeface="+mn-ea"/>
                          <a:ea typeface="+mn-ea"/>
                        </a:rPr>
                        <a:t>推進・支援事業」</a:t>
                      </a:r>
                    </a:p>
                  </a:txBody>
                  <a:tcPr/>
                </a:tc>
                <a:tc>
                  <a:txBody>
                    <a:bodyPr/>
                    <a:lstStyle/>
                    <a:p>
                      <a:r>
                        <a:rPr kumimoji="1" lang="ja-JP" altLang="en-US" sz="1200" dirty="0">
                          <a:solidFill>
                            <a:schemeClr val="tx1"/>
                          </a:solidFill>
                          <a:latin typeface="+mn-ea"/>
                          <a:ea typeface="+mn-ea"/>
                        </a:rPr>
                        <a:t>事業名</a:t>
                      </a:r>
                      <a:endParaRPr kumimoji="1" lang="ja-JP" altLang="en-US" sz="1200" strike="sngStrike" dirty="0">
                        <a:solidFill>
                          <a:srgbClr val="00B050"/>
                        </a:solidFill>
                        <a:latin typeface="+mn-ea"/>
                        <a:ea typeface="+mn-ea"/>
                      </a:endParaRP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6"/>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申請者</a:t>
                      </a:r>
                    </a:p>
                  </a:txBody>
                  <a:tcPr/>
                </a:tc>
                <a:tc>
                  <a:txBody>
                    <a:bodyPr/>
                    <a:lstStyle/>
                    <a:p>
                      <a:pPr algn="just">
                        <a:spcAft>
                          <a:spcPts val="0"/>
                        </a:spcAft>
                      </a:pP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（例）○○協議会、</a:t>
                      </a:r>
                      <a:r>
                        <a:rPr lang="en-US"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en-US" sz="1050" i="1" kern="100" dirty="0" err="1">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事業</a:t>
                      </a:r>
                      <a:r>
                        <a:rPr lang="ja-JP" sz="1050" i="1" kern="100" dirty="0">
                          <a:solidFill>
                            <a:schemeClr val="tx1"/>
                          </a:solidFill>
                          <a:effectLst/>
                          <a:latin typeface="Century" panose="02040604050505020304" pitchFamily="18" charset="0"/>
                          <a:ea typeface="ＭＳ Ｐゴシック" panose="020B0600070205080204" pitchFamily="50" charset="-128"/>
                          <a:cs typeface="Times New Roman" panose="02020603050405020304" pitchFamily="18" charset="0"/>
                        </a:rPr>
                        <a:t>実行委員会（仮称）</a:t>
                      </a:r>
                      <a:endParaRPr lang="ja-JP" sz="105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25745">
                <a:tc rowSpan="2">
                  <a:txBody>
                    <a:bodyPr/>
                    <a:lstStyle/>
                    <a:p>
                      <a:r>
                        <a:rPr kumimoji="1" lang="ja-JP" altLang="en-US" sz="1200" dirty="0">
                          <a:solidFill>
                            <a:schemeClr val="tx1"/>
                          </a:solidFill>
                          <a:latin typeface="+mn-ea"/>
                          <a:ea typeface="+mn-ea"/>
                        </a:rPr>
                        <a:t>国土交通省 「スマートシティ実装化支援事業」</a:t>
                      </a:r>
                    </a:p>
                  </a:txBody>
                  <a:tcPr/>
                </a:tc>
                <a:tc>
                  <a:txBody>
                    <a:bodyPr/>
                    <a:lstStyle/>
                    <a:p>
                      <a:r>
                        <a:rPr kumimoji="1" lang="ja-JP" altLang="en-US" sz="1200" dirty="0">
                          <a:solidFill>
                            <a:schemeClr val="tx1"/>
                          </a:solidFill>
                          <a:latin typeface="+mn-ea"/>
                          <a:ea typeface="+mn-ea"/>
                        </a:rPr>
                        <a:t>事業名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8"/>
                  </a:ext>
                </a:extLst>
              </a:tr>
              <a:tr h="225745">
                <a:tc vMerge="1">
                  <a:txBody>
                    <a:bodyPr/>
                    <a:lstStyle/>
                    <a:p>
                      <a:endParaRPr kumimoji="1" lang="ja-JP" altLang="en-US" sz="1200" dirty="0">
                        <a:latin typeface="+mn-ea"/>
                        <a:ea typeface="+mn-ea"/>
                      </a:endParaRPr>
                    </a:p>
                  </a:txBody>
                  <a:tcPr/>
                </a:tc>
                <a:tc>
                  <a:txBody>
                    <a:bodyPr/>
                    <a:lstStyle/>
                    <a:p>
                      <a:r>
                        <a:rPr kumimoji="1" lang="ja-JP" altLang="en-US" sz="1200" dirty="0">
                          <a:solidFill>
                            <a:schemeClr val="tx1"/>
                          </a:solidFill>
                          <a:latin typeface="+mn-ea"/>
                          <a:ea typeface="+mn-ea"/>
                        </a:rPr>
                        <a:t>団体名</a:t>
                      </a:r>
                    </a:p>
                  </a:txBody>
                  <a:tcPr/>
                </a:tc>
                <a:tc>
                  <a:txBody>
                    <a:bodyPr/>
                    <a:lstStyle/>
                    <a:p>
                      <a:endParaRPr kumimoji="1" lang="ja-JP" altLang="en-US" sz="1200" dirty="0">
                        <a:solidFill>
                          <a:schemeClr val="tx1"/>
                        </a:solidFill>
                        <a:latin typeface="+mn-ea"/>
                        <a:ea typeface="+mn-ea"/>
                      </a:endParaRPr>
                    </a:p>
                  </a:txBody>
                  <a:tcPr/>
                </a:tc>
                <a:extLst>
                  <a:ext uri="{0D108BD9-81ED-4DB2-BD59-A6C34878D82A}">
                    <a16:rowId xmlns:a16="http://schemas.microsoft.com/office/drawing/2014/main" val="10009"/>
                  </a:ext>
                </a:extLst>
              </a:tr>
            </a:tbl>
          </a:graphicData>
        </a:graphic>
      </p:graphicFrame>
      <p:sp>
        <p:nvSpPr>
          <p:cNvPr id="1234" name="テキスト ボックス 18"/>
          <p:cNvSpPr txBox="1"/>
          <p:nvPr/>
        </p:nvSpPr>
        <p:spPr>
          <a:xfrm>
            <a:off x="57870" y="600943"/>
            <a:ext cx="5234210" cy="307777"/>
          </a:xfrm>
          <a:prstGeom prst="rect">
            <a:avLst/>
          </a:prstGeom>
          <a:noFill/>
        </p:spPr>
        <p:txBody>
          <a:bodyPr wrap="square" rtlCol="0">
            <a:spAutoFit/>
          </a:bodyPr>
          <a:lstStyle/>
          <a:p>
            <a:r>
              <a:rPr kumimoji="1" lang="en-US" altLang="ja-JP" sz="1400" dirty="0">
                <a:latin typeface="+mn-ea"/>
                <a:ea typeface="+mn-ea"/>
              </a:rPr>
              <a:t>【</a:t>
            </a:r>
            <a:r>
              <a:rPr kumimoji="1" lang="ja-JP" altLang="en-US" sz="1400" dirty="0">
                <a:latin typeface="+mn-ea"/>
                <a:ea typeface="+mn-ea"/>
              </a:rPr>
              <a:t>応募事業</a:t>
            </a:r>
            <a:r>
              <a:rPr kumimoji="1" lang="en-US" altLang="ja-JP" sz="1400" dirty="0">
                <a:latin typeface="+mn-ea"/>
                <a:ea typeface="+mn-ea"/>
              </a:rPr>
              <a:t>】</a:t>
            </a:r>
            <a:r>
              <a:rPr kumimoji="1" lang="ja-JP" altLang="en-US" sz="1400" dirty="0">
                <a:latin typeface="+mn-ea"/>
                <a:ea typeface="+mn-ea"/>
              </a:rPr>
              <a:t>　　</a:t>
            </a:r>
            <a:r>
              <a:rPr kumimoji="1" lang="en-US" altLang="ja-JP" sz="1400" i="1" dirty="0">
                <a:solidFill>
                  <a:srgbClr val="FF0000"/>
                </a:solidFill>
                <a:latin typeface="+mn-ea"/>
                <a:ea typeface="+mn-ea"/>
              </a:rPr>
              <a:t>※</a:t>
            </a:r>
            <a:r>
              <a:rPr kumimoji="1" lang="ja-JP" altLang="en-US" sz="1400" i="1" dirty="0">
                <a:solidFill>
                  <a:srgbClr val="FF0000"/>
                </a:solidFill>
                <a:latin typeface="+mn-ea"/>
                <a:ea typeface="+mn-ea"/>
              </a:rPr>
              <a:t>応募しない事業の行は削除すること</a:t>
            </a:r>
          </a:p>
        </p:txBody>
      </p:sp>
      <p:sp>
        <p:nvSpPr>
          <p:cNvPr id="1236" name="テキスト ボックス 16"/>
          <p:cNvSpPr txBox="1"/>
          <p:nvPr/>
        </p:nvSpPr>
        <p:spPr>
          <a:xfrm>
            <a:off x="467544" y="6337526"/>
            <a:ext cx="8676456" cy="553998"/>
          </a:xfrm>
          <a:prstGeom prst="rect">
            <a:avLst/>
          </a:prstGeom>
          <a:noFill/>
        </p:spPr>
        <p:txBody>
          <a:bodyPr wrap="square" rtlCol="0">
            <a:spAutoFit/>
          </a:bodyPr>
          <a:lstStyle/>
          <a:p>
            <a:pPr algn="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：施策名は、平成</a:t>
            </a:r>
            <a:r>
              <a:rPr lang="en-US" altLang="ja-JP" sz="1000" dirty="0">
                <a:latin typeface="Meiryo UI" panose="020B0604030504040204" pitchFamily="50" charset="-128"/>
                <a:ea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rPr>
              <a:t>年度～令和２年度「データ利活用型スマートシティ推進事業」、令和</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年度「データ連携促進型スマートシティ推進事業」</a:t>
            </a:r>
            <a:endParaRPr lang="en-US" altLang="ja-JP" sz="1000" dirty="0">
              <a:latin typeface="Meiryo UI" panose="020B0604030504040204" pitchFamily="50" charset="-128"/>
              <a:ea typeface="Meiryo UI" panose="020B0604030504040204" pitchFamily="50" charset="-128"/>
            </a:endParaRPr>
          </a:p>
          <a:p>
            <a:pPr algn="r"/>
            <a:r>
              <a:rPr lang="ja-JP" altLang="en-US" sz="1000" dirty="0">
                <a:latin typeface="Meiryo UI" panose="020B0604030504040204" pitchFamily="50" charset="-128"/>
                <a:ea typeface="Meiryo UI" panose="020B0604030504040204" pitchFamily="50" charset="-128"/>
              </a:rPr>
              <a:t>※2：令和元年度の施策名は「新モビリティサービス推進事業」</a:t>
            </a:r>
            <a:endParaRPr lang="en-US" altLang="ja-JP" sz="1000" dirty="0">
              <a:latin typeface="Meiryo UI" panose="020B0604030504040204" pitchFamily="50" charset="-128"/>
              <a:ea typeface="Meiryo UI" panose="020B0604030504040204" pitchFamily="50" charset="-128"/>
            </a:endParaRPr>
          </a:p>
          <a:p>
            <a:pPr algn="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３：令和元～３年度「スマートシティモデルプロジェクト」</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2</a:t>
            </a:r>
            <a:endParaRPr kumimoji="1" lang="ja-JP" altLang="en-US" sz="1480" dirty="0">
              <a:solidFill>
                <a:schemeClr val="tx1"/>
              </a:solidFill>
            </a:endParaRPr>
          </a:p>
        </p:txBody>
      </p:sp>
    </p:spTree>
    <p:extLst>
      <p:ext uri="{BB962C8B-B14F-4D97-AF65-F5344CB8AC3E}">
        <p14:creationId xmlns:p14="http://schemas.microsoft.com/office/powerpoint/2010/main" val="238936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提案者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実施地域の市町村名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9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595" name="表 10"/>
          <p:cNvGraphicFramePr>
            <a:graphicFrameLocks noGrp="1"/>
          </p:cNvGraphicFramePr>
          <p:nvPr>
            <p:extLst/>
          </p:nvPr>
        </p:nvGraphicFramePr>
        <p:xfrm>
          <a:off x="371996" y="1196752"/>
          <a:ext cx="8258385" cy="3840480"/>
        </p:xfrm>
        <a:graphic>
          <a:graphicData uri="http://schemas.openxmlformats.org/drawingml/2006/table">
            <a:tbl>
              <a:tblPr/>
              <a:tblGrid>
                <a:gridCol w="551677">
                  <a:extLst>
                    <a:ext uri="{9D8B030D-6E8A-4147-A177-3AD203B41FA5}">
                      <a16:colId xmlns:a16="http://schemas.microsoft.com/office/drawing/2014/main" val="20000"/>
                    </a:ext>
                  </a:extLst>
                </a:gridCol>
                <a:gridCol w="2076071">
                  <a:extLst>
                    <a:ext uri="{9D8B030D-6E8A-4147-A177-3AD203B41FA5}">
                      <a16:colId xmlns:a16="http://schemas.microsoft.com/office/drawing/2014/main" val="20001"/>
                    </a:ext>
                  </a:extLst>
                </a:gridCol>
                <a:gridCol w="5630637">
                  <a:extLst>
                    <a:ext uri="{9D8B030D-6E8A-4147-A177-3AD203B41FA5}">
                      <a16:colId xmlns:a16="http://schemas.microsoft.com/office/drawing/2014/main" val="20002"/>
                    </a:ext>
                  </a:extLst>
                </a:gridCol>
              </a:tblGrid>
              <a:tr h="0">
                <a:tc>
                  <a:txBody>
                    <a:bodyPr/>
                    <a:lstStyle/>
                    <a:p>
                      <a:pPr marR="44450" indent="127000">
                        <a:spcAft>
                          <a:spcPts val="0"/>
                        </a:spcAft>
                        <a:tabLst>
                          <a:tab pos="2700020" algn="ctr"/>
                          <a:tab pos="5400040" algn="r"/>
                        </a:tabLst>
                      </a:pP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No</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a:effectLst/>
                          <a:latin typeface="Meiryo UI" panose="020B0604030504040204" pitchFamily="50" charset="-128"/>
                          <a:ea typeface="Meiryo UI" panose="020B0604030504040204" pitchFamily="50" charset="-128"/>
                          <a:cs typeface="Meiryo UI" panose="020B0604030504040204" pitchFamily="50" charset="-128"/>
                        </a:rPr>
                        <a:t>名称</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連絡先</a:t>
                      </a:r>
                    </a:p>
                    <a:p>
                      <a:pPr marL="330200" marR="44450" indent="-203200">
                        <a:spcAft>
                          <a:spcPts val="0"/>
                        </a:spcAft>
                        <a:tabLst>
                          <a:tab pos="2700020" algn="ctr"/>
                          <a:tab pos="5400040" algn="r"/>
                        </a:tabLst>
                      </a:pPr>
                      <a:r>
                        <a:rPr lang="ja-JP" sz="1200" i="1" kern="100" dirty="0">
                          <a:solidFill>
                            <a:srgbClr val="FF0000"/>
                          </a:solidFill>
                          <a:effectLst/>
                          <a:latin typeface="+mn-ea"/>
                          <a:ea typeface="+mn-ea"/>
                          <a:cs typeface="Meiryo UI" panose="020B0604030504040204" pitchFamily="50" charset="-128"/>
                        </a:rPr>
                        <a:t>　※所属、役職、氏名、</a:t>
                      </a:r>
                      <a:r>
                        <a:rPr lang="ja-JP" altLang="en-US" sz="1200" i="1" kern="100" dirty="0">
                          <a:solidFill>
                            <a:srgbClr val="FF0000"/>
                          </a:solidFill>
                          <a:effectLst/>
                          <a:latin typeface="+mn-ea"/>
                          <a:ea typeface="+mn-ea"/>
                          <a:cs typeface="Meiryo UI" panose="020B0604030504040204" pitchFamily="50" charset="-128"/>
                        </a:rPr>
                        <a:t>（所属先の）</a:t>
                      </a:r>
                      <a:r>
                        <a:rPr lang="ja-JP" sz="1200" i="1" kern="100" dirty="0">
                          <a:solidFill>
                            <a:srgbClr val="FF0000"/>
                          </a:solidFill>
                          <a:effectLst/>
                          <a:latin typeface="+mn-ea"/>
                          <a:ea typeface="+mn-ea"/>
                          <a:cs typeface="Meiryo UI" panose="020B0604030504040204" pitchFamily="50" charset="-128"/>
                        </a:rPr>
                        <a:t>住所、電話番号、メールアドレスを記入。プロジェクトリーダーと同一、もしくは複数名記載でも可。</a:t>
                      </a:r>
                      <a:endParaRPr lang="ja-JP" sz="1200" kern="100" dirty="0">
                        <a:effectLst/>
                        <a:latin typeface="+mn-ea"/>
                        <a:ea typeface="+mn-ea"/>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△△市</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太郎（</a:t>
                      </a: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たろう）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××大学</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○○部○○課</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次郎（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じろう）</a:t>
                      </a:r>
                    </a:p>
                    <a:p>
                      <a:pPr marR="44450" indent="254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三郎（</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さぶろう）</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××株式会社</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○○部門○○担当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（役職）　</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日本</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花子（</a:t>
                      </a: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にほん</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はなこ）</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○○県○○市○○１－１－１</a:t>
                      </a:r>
                    </a:p>
                    <a:p>
                      <a:pPr marR="44450" indent="127000">
                        <a:spcAft>
                          <a:spcPts val="0"/>
                        </a:spcAft>
                        <a:tabLst>
                          <a:tab pos="2700020" algn="ctr"/>
                          <a:tab pos="5400040" algn="r"/>
                        </a:tabLs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電話：</a:t>
                      </a:r>
                      <a:r>
                        <a:rPr lang="en-US" sz="1200" kern="100" dirty="0">
                          <a:effectLst/>
                          <a:latin typeface="Meiryo UI" panose="020B0604030504040204" pitchFamily="50" charset="-128"/>
                          <a:ea typeface="Meiryo UI" panose="020B0604030504040204" pitchFamily="50" charset="-128"/>
                          <a:cs typeface="Meiryo UI" panose="020B0604030504040204" pitchFamily="50" charset="-128"/>
                        </a:rPr>
                        <a:t>00-0000-0000</a:t>
                      </a: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　　メール：　</a:t>
                      </a:r>
                      <a:r>
                        <a:rPr lang="en-US" sz="1200" kern="100" dirty="0" err="1">
                          <a:effectLst/>
                          <a:latin typeface="Meiryo UI" panose="020B0604030504040204" pitchFamily="50" charset="-128"/>
                          <a:ea typeface="Meiryo UI" panose="020B0604030504040204" pitchFamily="50" charset="-128"/>
                          <a:cs typeface="Meiryo UI" panose="020B0604030504040204" pitchFamily="50" charset="-128"/>
                        </a:rPr>
                        <a:t>xxxx@xxxxxxxxxxx</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200" kern="100">
                          <a:effectLst/>
                          <a:latin typeface="Meiryo UI" panose="020B0604030504040204" pitchFamily="50" charset="-128"/>
                          <a:ea typeface="Meiryo UI" panose="020B0604030504040204" pitchFamily="50" charset="-128"/>
                          <a:cs typeface="Meiryo UI" panose="020B0604030504040204" pitchFamily="50" charset="-128"/>
                        </a:rPr>
                        <a:t>4</a:t>
                      </a:r>
                      <a:endParaRPr lang="ja-JP" sz="12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96" name="正方形/長方形 11"/>
          <p:cNvSpPr/>
          <p:nvPr/>
        </p:nvSpPr>
        <p:spPr>
          <a:xfrm>
            <a:off x="277104" y="888975"/>
            <a:ext cx="227867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連絡担当者</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p>
        </p:txBody>
      </p:sp>
      <p:sp>
        <p:nvSpPr>
          <p:cNvPr id="1597" name="正方形/長方形 12"/>
          <p:cNvSpPr/>
          <p:nvPr/>
        </p:nvSpPr>
        <p:spPr>
          <a:xfrm>
            <a:off x="2987824" y="6551766"/>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20a,20b…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59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 name="正方形/長方形 11">
            <a:extLst>
              <a:ext uri="{FF2B5EF4-FFF2-40B4-BE49-F238E27FC236}">
                <a16:creationId xmlns:a16="http://schemas.microsoft.com/office/drawing/2014/main" id="{1D0BD58B-7E2A-4ECC-8902-D131A0797D33}"/>
              </a:ext>
            </a:extLst>
          </p:cNvPr>
          <p:cNvSpPr/>
          <p:nvPr/>
        </p:nvSpPr>
        <p:spPr>
          <a:xfrm>
            <a:off x="277104" y="5231931"/>
            <a:ext cx="8615376"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実施地域（都道府県又は市町村）における令和５年３月末時点のマイナンバーカード交付率</a:t>
            </a:r>
            <a:r>
              <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4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aphicFrame>
        <p:nvGraphicFramePr>
          <p:cNvPr id="10" name="表 10">
            <a:extLst>
              <a:ext uri="{FF2B5EF4-FFF2-40B4-BE49-F238E27FC236}">
                <a16:creationId xmlns:a16="http://schemas.microsoft.com/office/drawing/2014/main" id="{9C9422EE-4E24-4BB9-AD36-991B5622C227}"/>
              </a:ext>
            </a:extLst>
          </p:cNvPr>
          <p:cNvGraphicFramePr>
            <a:graphicFrameLocks noGrp="1"/>
          </p:cNvGraphicFramePr>
          <p:nvPr>
            <p:extLst/>
          </p:nvPr>
        </p:nvGraphicFramePr>
        <p:xfrm>
          <a:off x="371995" y="5608310"/>
          <a:ext cx="8258385" cy="398780"/>
        </p:xfrm>
        <a:graphic>
          <a:graphicData uri="http://schemas.openxmlformats.org/drawingml/2006/table">
            <a:tbl>
              <a:tblPr/>
              <a:tblGrid>
                <a:gridCol w="2627748">
                  <a:extLst>
                    <a:ext uri="{9D8B030D-6E8A-4147-A177-3AD203B41FA5}">
                      <a16:colId xmlns:a16="http://schemas.microsoft.com/office/drawing/2014/main" val="20000"/>
                    </a:ext>
                  </a:extLst>
                </a:gridCol>
                <a:gridCol w="5630637">
                  <a:extLst>
                    <a:ext uri="{9D8B030D-6E8A-4147-A177-3AD203B41FA5}">
                      <a16:colId xmlns:a16="http://schemas.microsoft.com/office/drawing/2014/main" val="20002"/>
                    </a:ext>
                  </a:extLst>
                </a:gridCol>
              </a:tblGrid>
              <a:tr h="391385">
                <a:tc>
                  <a:txBody>
                    <a:bodyPr/>
                    <a:lstStyle/>
                    <a:p>
                      <a:pPr marR="44450" indent="127000">
                        <a:spcAft>
                          <a:spcPts val="0"/>
                        </a:spcAft>
                        <a:tabLst>
                          <a:tab pos="2700020" algn="ctr"/>
                          <a:tab pos="5400040" algn="r"/>
                        </a:tabLst>
                      </a:pPr>
                      <a:r>
                        <a:rPr lang="ja-JP" altLang="en-US" sz="1200" kern="100" dirty="0">
                          <a:effectLst/>
                          <a:latin typeface="Meiryo UI" panose="020B0604030504040204" pitchFamily="50" charset="-128"/>
                          <a:ea typeface="Meiryo UI" panose="020B0604030504040204" pitchFamily="50" charset="-128"/>
                          <a:cs typeface="Meiryo UI" panose="020B0604030504040204" pitchFamily="50" charset="-128"/>
                        </a:rPr>
                        <a:t>●●県●●市</a:t>
                      </a:r>
                      <a:endParaRPr lang="en-US" alt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127000" algn="l" defTabSz="914400" rtl="0" eaLnBrk="1" latinLnBrk="0" hangingPunct="1">
                        <a:spcAft>
                          <a:spcPts val="0"/>
                        </a:spcAft>
                        <a:tabLst>
                          <a:tab pos="2700020" algn="ctr"/>
                          <a:tab pos="5400040" algn="r"/>
                        </a:tabLst>
                      </a:pP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7601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事業概要　</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事業名</a:t>
            </a:r>
            <a:r>
              <a:rPr kumimoji="0" lang="en-US" altLang="ja-JP"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　</a:t>
            </a:r>
          </a:p>
        </p:txBody>
      </p:sp>
      <p:sp>
        <p:nvSpPr>
          <p:cNvPr id="1601"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602" name="正方形/長方形 10"/>
          <p:cNvSpPr/>
          <p:nvPr/>
        </p:nvSpPr>
        <p:spPr>
          <a:xfrm>
            <a:off x="5483876" y="6556307"/>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03" name="正方形/長方形 25"/>
          <p:cNvSpPr/>
          <p:nvPr/>
        </p:nvSpPr>
        <p:spPr>
          <a:xfrm>
            <a:off x="593192" y="841345"/>
            <a:ext cx="8541469" cy="239714"/>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lIns="36000" tIns="36000" rIns="36000" bIns="36000" anchor="ctr" anchorCtr="0">
            <a:noAutofit/>
          </a:bodyPr>
          <a:lstStyle/>
          <a:p>
            <a:pPr marL="87312" marR="0" lvl="0" indent="0" algn="just" defTabSz="9144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04" name="表 77"/>
          <p:cNvGraphicFramePr>
            <a:graphicFrameLocks noGrp="1"/>
          </p:cNvGraphicFramePr>
          <p:nvPr>
            <p:extLst/>
          </p:nvPr>
        </p:nvGraphicFramePr>
        <p:xfrm>
          <a:off x="69473" y="661209"/>
          <a:ext cx="8999703" cy="1622548"/>
        </p:xfrm>
        <a:graphic>
          <a:graphicData uri="http://schemas.openxmlformats.org/drawingml/2006/table">
            <a:tbl>
              <a:tblPr firstRow="1" bandRow="1">
                <a:tableStyleId>{5940675A-B579-460E-94D1-54222C63F5DA}</a:tableStyleId>
              </a:tblPr>
              <a:tblGrid>
                <a:gridCol w="934807">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3113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r>
                        <a:rPr kumimoji="1" lang="ja-JP" altLang="en-US" sz="1400" dirty="0">
                          <a:solidFill>
                            <a:schemeClr val="bg1"/>
                          </a:solidFill>
                          <a:latin typeface="Meiryo UI" panose="020B0604030504040204" pitchFamily="50" charset="-128"/>
                          <a:ea typeface="Meiryo UI" panose="020B0604030504040204" pitchFamily="50" charset="-128"/>
                        </a:rPr>
                        <a:t>実施地域</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solidFill>
                      <a:schemeClr val="tx1">
                        <a:lumMod val="65000"/>
                        <a:lumOff val="35000"/>
                      </a:scheme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○○県○○市、○○地区等</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33113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eiryo UI" panose="020B0604030504040204" pitchFamily="50" charset="-128"/>
                          <a:ea typeface="Meiryo UI" panose="020B0604030504040204" pitchFamily="50" charset="-128"/>
                        </a:rPr>
                        <a:t>実施主体</a:t>
                      </a:r>
                    </a:p>
                  </a:txBody>
                  <a:tcPr>
                    <a:solidFill>
                      <a:schemeClr val="tx1">
                        <a:lumMod val="65000"/>
                        <a:lumOff val="3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Meiryo UI" panose="020B0604030504040204" pitchFamily="50" charset="-128"/>
                          <a:ea typeface="Meiryo UI" panose="020B0604030504040204" pitchFamily="50" charset="-128"/>
                        </a:rPr>
                        <a:t>○○県○○市、○○株式会社等</a:t>
                      </a:r>
                    </a:p>
                  </a:txBody>
                  <a:tcPr/>
                </a:tc>
                <a:extLst>
                  <a:ext uri="{0D108BD9-81ED-4DB2-BD59-A6C34878D82A}">
                    <a16:rowId xmlns:a16="http://schemas.microsoft.com/office/drawing/2014/main" val="10001"/>
                  </a:ext>
                </a:extLst>
              </a:tr>
              <a:tr h="960284">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b="1" dirty="0">
                          <a:solidFill>
                            <a:schemeClr val="bg1"/>
                          </a:solidFill>
                          <a:latin typeface="Meiryo UI" panose="020B0604030504040204" pitchFamily="50" charset="-128"/>
                          <a:ea typeface="Meiryo UI" panose="020B0604030504040204" pitchFamily="50" charset="-128"/>
                        </a:rPr>
                        <a:t>事業概要</a:t>
                      </a:r>
                    </a:p>
                  </a:txBody>
                  <a:tcPr>
                    <a:solidFill>
                      <a:schemeClr val="tx1">
                        <a:lumMod val="65000"/>
                        <a:lumOff val="35000"/>
                      </a:scheme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050" i="1" dirty="0">
                          <a:solidFill>
                            <a:srgbClr val="FF0000"/>
                          </a:solidFill>
                          <a:latin typeface="+mn-ea"/>
                          <a:ea typeface="+mn-ea"/>
                        </a:rPr>
                        <a:t>※</a:t>
                      </a:r>
                      <a:r>
                        <a:rPr kumimoji="1" lang="ja-JP" altLang="en-US" sz="1050" i="1" dirty="0">
                          <a:solidFill>
                            <a:srgbClr val="FF0000"/>
                          </a:solidFill>
                          <a:latin typeface="+mn-ea"/>
                          <a:ea typeface="+mn-ea"/>
                        </a:rPr>
                        <a:t>本事業を実施する地域が抱える課題（＝本補助事業で解決していく課題）・本事業の概要を</a:t>
                      </a:r>
                      <a:r>
                        <a:rPr kumimoji="1" lang="ja-JP" altLang="en-US" sz="1050" i="1" u="sng" dirty="0">
                          <a:solidFill>
                            <a:srgbClr val="FF0000"/>
                          </a:solidFill>
                          <a:latin typeface="+mn-ea"/>
                          <a:ea typeface="+mn-ea"/>
                        </a:rPr>
                        <a:t>２～</a:t>
                      </a:r>
                      <a:r>
                        <a:rPr kumimoji="1" lang="en-US" altLang="ja-JP" sz="1050" i="1" u="sng" dirty="0">
                          <a:solidFill>
                            <a:srgbClr val="FF0000"/>
                          </a:solidFill>
                          <a:latin typeface="+mn-ea"/>
                          <a:ea typeface="+mn-ea"/>
                        </a:rPr>
                        <a:t>5</a:t>
                      </a:r>
                      <a:r>
                        <a:rPr kumimoji="1" lang="ja-JP" altLang="en-US" sz="1050" i="1" u="sng" dirty="0">
                          <a:solidFill>
                            <a:srgbClr val="FF0000"/>
                          </a:solidFill>
                          <a:latin typeface="+mn-ea"/>
                          <a:ea typeface="+mn-ea"/>
                        </a:rPr>
                        <a:t>行で簡潔に</a:t>
                      </a:r>
                      <a:r>
                        <a:rPr kumimoji="1" lang="ja-JP" altLang="en-US" sz="1050" i="1" dirty="0">
                          <a:solidFill>
                            <a:srgbClr val="FF0000"/>
                          </a:solidFill>
                          <a:latin typeface="+mn-ea"/>
                          <a:ea typeface="+mn-ea"/>
                        </a:rPr>
                        <a:t>記載ください。</a:t>
                      </a:r>
                      <a:endParaRPr kumimoji="1" lang="en-US" altLang="ja-JP" sz="1050" i="1" dirty="0">
                        <a:solidFill>
                          <a:srgbClr val="FF0000"/>
                        </a:solidFill>
                        <a:latin typeface="+mn-ea"/>
                        <a:ea typeface="+mn-ea"/>
                      </a:endParaRPr>
                    </a:p>
                  </a:txBody>
                  <a:tcPr/>
                </a:tc>
                <a:extLst>
                  <a:ext uri="{0D108BD9-81ED-4DB2-BD59-A6C34878D82A}">
                    <a16:rowId xmlns:a16="http://schemas.microsoft.com/office/drawing/2014/main" val="10002"/>
                  </a:ext>
                </a:extLst>
              </a:tr>
            </a:tbl>
          </a:graphicData>
        </a:graphic>
      </p:graphicFrame>
      <p:sp>
        <p:nvSpPr>
          <p:cNvPr id="1605" name="正方形/長方形 78"/>
          <p:cNvSpPr/>
          <p:nvPr/>
        </p:nvSpPr>
        <p:spPr>
          <a:xfrm>
            <a:off x="61434" y="2332795"/>
            <a:ext cx="5114104" cy="4471703"/>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6" name="正方形/長方形 80"/>
          <p:cNvSpPr/>
          <p:nvPr/>
        </p:nvSpPr>
        <p:spPr>
          <a:xfrm>
            <a:off x="60172" y="234167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取組内容</a:t>
            </a:r>
          </a:p>
        </p:txBody>
      </p:sp>
      <p:sp>
        <p:nvSpPr>
          <p:cNvPr id="1607" name="正方形/長方形 82"/>
          <p:cNvSpPr/>
          <p:nvPr/>
        </p:nvSpPr>
        <p:spPr>
          <a:xfrm>
            <a:off x="5259400" y="2336523"/>
            <a:ext cx="3803712" cy="1609841"/>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8" name="正方形/長方形 81"/>
          <p:cNvSpPr/>
          <p:nvPr/>
        </p:nvSpPr>
        <p:spPr>
          <a:xfrm>
            <a:off x="5264679" y="2336523"/>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実施体制図</a:t>
            </a:r>
            <a:endPar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09" name="正方形/長方形 84"/>
          <p:cNvSpPr/>
          <p:nvPr/>
        </p:nvSpPr>
        <p:spPr>
          <a:xfrm>
            <a:off x="5253905" y="3999432"/>
            <a:ext cx="3828661" cy="2805066"/>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wrap="square" lIns="36000" tIns="36000" rIns="36000" bIns="36000" anchor="t"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5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0" name="正方形/長方形 83"/>
          <p:cNvSpPr/>
          <p:nvPr/>
        </p:nvSpPr>
        <p:spPr>
          <a:xfrm>
            <a:off x="5259400" y="3992024"/>
            <a:ext cx="2520280" cy="25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システム構成図</a:t>
            </a:r>
            <a:endParaRPr kumimoji="1" lang="en-US" altLang="ja-JP"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611" name="正方形/長方形 86"/>
          <p:cNvSpPr/>
          <p:nvPr/>
        </p:nvSpPr>
        <p:spPr>
          <a:xfrm>
            <a:off x="5269256" y="2657002"/>
            <a:ext cx="3618612" cy="90024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関係するステークホルダーを含む実施体制図を記載ください。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１　サービス事業者、ベンチャー企業、大学・高専等の研究教育機関及び市民など多様な主体が参画する場合は明確にすること。</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12" name="正方形/長方形 87"/>
          <p:cNvSpPr/>
          <p:nvPr/>
        </p:nvSpPr>
        <p:spPr>
          <a:xfrm>
            <a:off x="5264678" y="4308065"/>
            <a:ext cx="3649998" cy="138499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システム構成図（アセット層、データ層、都市ＯＳ層、サービス・アプリ層の関係が分かるもの）を記載ください。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１　本</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事業</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以外</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で実施</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する</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部分を点線で囲むなど、可能な限り他の支援策や自己経費で実施したもの</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と</a:t>
            </a:r>
            <a:r>
              <a:rPr kumimoji="1" lang="ja-JP" altLang="ja-JP"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区別出来るように</a:t>
            </a:r>
            <a:r>
              <a:rPr kumimoji="1" lang="ja-JP" altLang="en-US" sz="1050" b="0" i="1" u="none" strike="noStrike" kern="100" cap="none" spc="0" normalizeH="0" baseline="0" noProof="0" dirty="0">
                <a:ln>
                  <a:noFill/>
                </a:ln>
                <a:solidFill>
                  <a:srgbClr val="FF0000"/>
                </a:solidFill>
                <a:effectLst/>
                <a:uLnTx/>
                <a:uFillTx/>
                <a:latin typeface="ＭＳ Ｐゴシック"/>
                <a:ea typeface="ＭＳ Ｐゴシック"/>
                <a:cs typeface="Times New Roman" panose="02020603050405020304" pitchFamily="18" charset="0"/>
              </a:rPr>
              <a:t>記載すること</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a:p>
            <a:pPr marL="265113" marR="0" lvl="0" indent="-265113" algn="l" defTabSz="914400" rtl="0" eaLnBrk="0" fontAlgn="base" latinLnBrk="0" hangingPunct="0">
              <a:lnSpc>
                <a:spcPct val="100000"/>
              </a:lnSpc>
              <a:spcBef>
                <a:spcPct val="0"/>
              </a:spcBef>
              <a:spcAft>
                <a:spcPct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mn-cs"/>
              </a:rPr>
              <a:t>２　次ページの「システム構成図」を簡略化したものが望ましい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613" name="正方形/長方形 89"/>
          <p:cNvSpPr/>
          <p:nvPr/>
        </p:nvSpPr>
        <p:spPr>
          <a:xfrm>
            <a:off x="60172" y="2563643"/>
            <a:ext cx="5442778" cy="25391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r>
              <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rPr>
              <a:t>※</a:t>
            </a:r>
            <a:r>
              <a:rPr kumimoji="1" lang="ja-JP" altLang="en-US"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rPr>
              <a:t>本事業で実施する取組を具体的に記載ください。</a:t>
            </a:r>
            <a:endParaRPr kumimoji="1" lang="en-US" altLang="ja-JP" sz="1050" b="0" i="1" u="none" strike="noStrike" kern="1200" cap="none" spc="0" normalizeH="0" baseline="0" noProof="0" dirty="0">
              <a:ln>
                <a:noFill/>
              </a:ln>
              <a:solidFill>
                <a:srgbClr val="FF0000"/>
              </a:solidFill>
              <a:effectLst/>
              <a:uLnTx/>
              <a:uFillTx/>
              <a:latin typeface="ＭＳ Ｐゴシック"/>
              <a:ea typeface="ＭＳ Ｐゴシック"/>
              <a:cs typeface="ＭＳ 明朝" panose="02020609040205080304" pitchFamily="17" charset="-128"/>
            </a:endParaRPr>
          </a:p>
        </p:txBody>
      </p:sp>
      <p:sp>
        <p:nvSpPr>
          <p:cNvPr id="1615" name="正方形/長方形 11"/>
          <p:cNvSpPr/>
          <p:nvPr/>
        </p:nvSpPr>
        <p:spPr>
          <a:xfrm>
            <a:off x="2523788" y="5454075"/>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616" name="正方形/長方形 1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9" name="テキスト ボックス 90">
            <a:extLst>
              <a:ext uri="{FF2B5EF4-FFF2-40B4-BE49-F238E27FC236}">
                <a16:creationId xmlns:a16="http://schemas.microsoft.com/office/drawing/2014/main" id="{EFE8412F-48EC-482A-AA3F-25CF0F9969CD}"/>
              </a:ext>
            </a:extLst>
          </p:cNvPr>
          <p:cNvSpPr txBox="1"/>
          <p:nvPr/>
        </p:nvSpPr>
        <p:spPr>
          <a:xfrm>
            <a:off x="2926536" y="170888"/>
            <a:ext cx="1980029"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公表資料として作成すること。</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4" name="グループ化 3">
            <a:extLst>
              <a:ext uri="{FF2B5EF4-FFF2-40B4-BE49-F238E27FC236}">
                <a16:creationId xmlns:a16="http://schemas.microsoft.com/office/drawing/2014/main" id="{6FD8D95B-0043-468E-90B8-8037CCB9DB9B}"/>
              </a:ext>
            </a:extLst>
          </p:cNvPr>
          <p:cNvGrpSpPr/>
          <p:nvPr/>
        </p:nvGrpSpPr>
        <p:grpSpPr>
          <a:xfrm>
            <a:off x="6236638" y="666958"/>
            <a:ext cx="2826474" cy="308347"/>
            <a:chOff x="6236638" y="666958"/>
            <a:chExt cx="2826474" cy="308347"/>
          </a:xfrm>
        </p:grpSpPr>
        <p:sp>
          <p:nvSpPr>
            <p:cNvPr id="2" name="テキスト ボックス 1">
              <a:extLst>
                <a:ext uri="{FF2B5EF4-FFF2-40B4-BE49-F238E27FC236}">
                  <a16:creationId xmlns:a16="http://schemas.microsoft.com/office/drawing/2014/main" id="{12407A59-4AFB-44C1-BE87-B5D610A0A287}"/>
                </a:ext>
              </a:extLst>
            </p:cNvPr>
            <p:cNvSpPr txBox="1"/>
            <p:nvPr/>
          </p:nvSpPr>
          <p:spPr>
            <a:xfrm>
              <a:off x="6236638" y="666958"/>
              <a:ext cx="927650" cy="307777"/>
            </a:xfrm>
            <a:prstGeom prst="rect">
              <a:avLst/>
            </a:prstGeom>
            <a:solidFill>
              <a:srgbClr val="595959"/>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事業費</a:t>
              </a:r>
            </a:p>
          </p:txBody>
        </p:sp>
        <p:sp>
          <p:nvSpPr>
            <p:cNvPr id="3" name="テキスト ボックス 2">
              <a:extLst>
                <a:ext uri="{FF2B5EF4-FFF2-40B4-BE49-F238E27FC236}">
                  <a16:creationId xmlns:a16="http://schemas.microsoft.com/office/drawing/2014/main" id="{E1133695-C571-4BA4-9AD5-016297D8331C}"/>
                </a:ext>
              </a:extLst>
            </p:cNvPr>
            <p:cNvSpPr txBox="1"/>
            <p:nvPr/>
          </p:nvSpPr>
          <p:spPr>
            <a:xfrm>
              <a:off x="7164288" y="667528"/>
              <a:ext cx="189882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0,000</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p>
          </p:txBody>
        </p:sp>
      </p:grpSp>
    </p:spTree>
    <p:extLst>
      <p:ext uri="{BB962C8B-B14F-4D97-AF65-F5344CB8AC3E}">
        <p14:creationId xmlns:p14="http://schemas.microsoft.com/office/powerpoint/2010/main" val="371234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正方形/長方形 85"/>
          <p:cNvSpPr/>
          <p:nvPr/>
        </p:nvSpPr>
        <p:spPr>
          <a:xfrm>
            <a:off x="4664966" y="4853573"/>
            <a:ext cx="1927357"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19"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システム構成図</a:t>
            </a:r>
          </a:p>
        </p:txBody>
      </p:sp>
      <p:sp>
        <p:nvSpPr>
          <p:cNvPr id="1620"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621" name="正方形/長方形 93"/>
          <p:cNvSpPr/>
          <p:nvPr/>
        </p:nvSpPr>
        <p:spPr>
          <a:xfrm>
            <a:off x="7395995" y="3219096"/>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その他の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（具体的に）</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2" name="正方形/長方形 94"/>
          <p:cNvSpPr/>
          <p:nvPr/>
        </p:nvSpPr>
        <p:spPr>
          <a:xfrm>
            <a:off x="317891" y="2868910"/>
            <a:ext cx="481325" cy="2182904"/>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3" name="テキスト ボックス 95"/>
          <p:cNvSpPr txBox="1"/>
          <p:nvPr/>
        </p:nvSpPr>
        <p:spPr>
          <a:xfrm>
            <a:off x="355843" y="3278231"/>
            <a:ext cx="383503" cy="1248099"/>
          </a:xfrm>
          <a:prstGeom prst="rect">
            <a:avLst/>
          </a:prstGeom>
          <a:noFill/>
        </p:spPr>
        <p:txBody>
          <a:bodyPr vert="eaVert"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データ連携基盤</a:t>
            </a:r>
          </a:p>
        </p:txBody>
      </p:sp>
      <p:sp>
        <p:nvSpPr>
          <p:cNvPr id="1624" name="正方形/長方形 96"/>
          <p:cNvSpPr/>
          <p:nvPr/>
        </p:nvSpPr>
        <p:spPr>
          <a:xfrm>
            <a:off x="304979" y="1372774"/>
            <a:ext cx="481325" cy="1446550"/>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5" name="テキスト ボックス 97"/>
          <p:cNvSpPr txBox="1"/>
          <p:nvPr/>
        </p:nvSpPr>
        <p:spPr>
          <a:xfrm>
            <a:off x="372073" y="1412776"/>
            <a:ext cx="383503" cy="1406548"/>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ja-JP" altLang="en-US" sz="1292"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626" name="正方形/長方形 98"/>
          <p:cNvSpPr/>
          <p:nvPr/>
        </p:nvSpPr>
        <p:spPr>
          <a:xfrm>
            <a:off x="319502" y="5132290"/>
            <a:ext cx="481325" cy="1654758"/>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7" name="テキスト ボックス 99"/>
          <p:cNvSpPr txBox="1"/>
          <p:nvPr/>
        </p:nvSpPr>
        <p:spPr>
          <a:xfrm>
            <a:off x="251520" y="5229200"/>
            <a:ext cx="582339" cy="1474281"/>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アセット</a:t>
            </a:r>
          </a:p>
        </p:txBody>
      </p:sp>
      <p:sp>
        <p:nvSpPr>
          <p:cNvPr id="1628" name="正方形/長方形 100"/>
          <p:cNvSpPr/>
          <p:nvPr/>
        </p:nvSpPr>
        <p:spPr>
          <a:xfrm>
            <a:off x="1156016" y="3211092"/>
            <a:ext cx="5441058" cy="1646922"/>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29" name="テキスト ボックス 101"/>
          <p:cNvSpPr txBox="1"/>
          <p:nvPr/>
        </p:nvSpPr>
        <p:spPr>
          <a:xfrm>
            <a:off x="1032125" y="6489278"/>
            <a:ext cx="895318" cy="40472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水位センサ</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p>
        </p:txBody>
      </p:sp>
      <p:sp>
        <p:nvSpPr>
          <p:cNvPr id="1630" name="テキスト ボックス 102"/>
          <p:cNvSpPr txBox="1"/>
          <p:nvPr/>
        </p:nvSpPr>
        <p:spPr>
          <a:xfrm>
            <a:off x="2019290" y="6500495"/>
            <a:ext cx="956550" cy="40472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水位カメラ</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p>
        </p:txBody>
      </p:sp>
      <p:sp>
        <p:nvSpPr>
          <p:cNvPr id="1631" name="円柱 103"/>
          <p:cNvSpPr/>
          <p:nvPr/>
        </p:nvSpPr>
        <p:spPr>
          <a:xfrm>
            <a:off x="1555956" y="5339721"/>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自治体河川</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監視システム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32" name="楕円 104"/>
          <p:cNvSpPr/>
          <p:nvPr/>
        </p:nvSpPr>
        <p:spPr>
          <a:xfrm>
            <a:off x="1154852" y="6065009"/>
            <a:ext cx="701059" cy="341120"/>
          </a:xfrm>
          <a:prstGeom prst="ellipse">
            <a:avLst/>
          </a:prstGeom>
          <a:solidFill>
            <a:sysClr val="window" lastClr="FFFFFF">
              <a:lumMod val="85000"/>
            </a:sysClr>
          </a:solidFill>
          <a:ln w="12700" cap="flat" cmpd="sng" algn="ctr">
            <a:no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LPWA</a:t>
            </a:r>
            <a:endParaRPr kumimoji="1" lang="ja-JP" altLang="en-US" sz="923"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33" name="楕円 105"/>
          <p:cNvSpPr/>
          <p:nvPr/>
        </p:nvSpPr>
        <p:spPr>
          <a:xfrm>
            <a:off x="2048907" y="6065009"/>
            <a:ext cx="701059" cy="335728"/>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5G</a:t>
            </a:r>
            <a:endParaRPr kumimoji="1" lang="ja-JP" altLang="en-US" sz="1015"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1634" name="直線コネクタ 106"/>
          <p:cNvCxnSpPr>
            <a:stCxn id="1631" idx="3"/>
            <a:endCxn id="1632" idx="0"/>
          </p:cNvCxnSpPr>
          <p:nvPr/>
        </p:nvCxnSpPr>
        <p:spPr>
          <a:xfrm flipH="1">
            <a:off x="1505382" y="5912620"/>
            <a:ext cx="451678" cy="152389"/>
          </a:xfrm>
          <a:prstGeom prst="line">
            <a:avLst/>
          </a:prstGeom>
          <a:noFill/>
          <a:ln w="6350" cap="flat" cmpd="sng" algn="ctr">
            <a:solidFill>
              <a:srgbClr val="5B9BD5"/>
            </a:solidFill>
            <a:prstDash val="solid"/>
            <a:miter lim="800000"/>
          </a:ln>
          <a:effectLst/>
        </p:spPr>
      </p:cxnSp>
      <p:cxnSp>
        <p:nvCxnSpPr>
          <p:cNvPr id="1635" name="直線コネクタ 107"/>
          <p:cNvCxnSpPr>
            <a:cxnSpLocks/>
            <a:endCxn id="1632" idx="4"/>
          </p:cNvCxnSpPr>
          <p:nvPr/>
        </p:nvCxnSpPr>
        <p:spPr>
          <a:xfrm flipV="1">
            <a:off x="1458826" y="6406129"/>
            <a:ext cx="46556" cy="39327"/>
          </a:xfrm>
          <a:prstGeom prst="line">
            <a:avLst/>
          </a:prstGeom>
          <a:noFill/>
          <a:ln w="6350" cap="flat" cmpd="sng" algn="ctr">
            <a:solidFill>
              <a:srgbClr val="5B9BD5"/>
            </a:solidFill>
            <a:prstDash val="solid"/>
            <a:miter lim="800000"/>
          </a:ln>
          <a:effectLst/>
        </p:spPr>
      </p:cxnSp>
      <p:cxnSp>
        <p:nvCxnSpPr>
          <p:cNvPr id="1636" name="直線コネクタ 108"/>
          <p:cNvCxnSpPr>
            <a:stCxn id="1631" idx="3"/>
            <a:endCxn id="1633" idx="0"/>
          </p:cNvCxnSpPr>
          <p:nvPr/>
        </p:nvCxnSpPr>
        <p:spPr>
          <a:xfrm>
            <a:off x="1957060" y="5912620"/>
            <a:ext cx="442377" cy="152389"/>
          </a:xfrm>
          <a:prstGeom prst="line">
            <a:avLst/>
          </a:prstGeom>
          <a:noFill/>
          <a:ln w="6350" cap="flat" cmpd="sng" algn="ctr">
            <a:solidFill>
              <a:srgbClr val="5B9BD5"/>
            </a:solidFill>
            <a:prstDash val="solid"/>
            <a:miter lim="800000"/>
          </a:ln>
          <a:effectLst/>
        </p:spPr>
      </p:cxnSp>
      <p:cxnSp>
        <p:nvCxnSpPr>
          <p:cNvPr id="1637" name="直線コネクタ 109"/>
          <p:cNvCxnSpPr>
            <a:cxnSpLocks/>
            <a:endCxn id="1633" idx="4"/>
          </p:cNvCxnSpPr>
          <p:nvPr/>
        </p:nvCxnSpPr>
        <p:spPr>
          <a:xfrm flipH="1" flipV="1">
            <a:off x="2399437" y="6400737"/>
            <a:ext cx="77170" cy="55936"/>
          </a:xfrm>
          <a:prstGeom prst="line">
            <a:avLst/>
          </a:prstGeom>
          <a:noFill/>
          <a:ln w="6350" cap="flat" cmpd="sng" algn="ctr">
            <a:solidFill>
              <a:srgbClr val="5B9BD5"/>
            </a:solidFill>
            <a:prstDash val="solid"/>
            <a:miter lim="800000"/>
          </a:ln>
          <a:effectLst/>
        </p:spPr>
      </p:cxnSp>
      <p:sp>
        <p:nvSpPr>
          <p:cNvPr id="1638" name="正方形/長方形 110"/>
          <p:cNvSpPr/>
          <p:nvPr/>
        </p:nvSpPr>
        <p:spPr>
          <a:xfrm>
            <a:off x="1789600" y="3455399"/>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データ仲介機能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（データ蓄積・データ分散・イベント処理）</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39" name="円柱 111"/>
          <p:cNvSpPr/>
          <p:nvPr/>
        </p:nvSpPr>
        <p:spPr>
          <a:xfrm>
            <a:off x="2646893" y="5337438"/>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人流データ</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提供システム</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0" name="楕円 112"/>
          <p:cNvSpPr/>
          <p:nvPr/>
        </p:nvSpPr>
        <p:spPr>
          <a:xfrm>
            <a:off x="1869164" y="521709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1" name="テキスト ボックス 113"/>
          <p:cNvSpPr txBox="1"/>
          <p:nvPr/>
        </p:nvSpPr>
        <p:spPr>
          <a:xfrm>
            <a:off x="1468225" y="513229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2" name="テキスト ボックス 114"/>
          <p:cNvSpPr txBox="1"/>
          <p:nvPr/>
        </p:nvSpPr>
        <p:spPr>
          <a:xfrm>
            <a:off x="810932" y="5695163"/>
            <a:ext cx="822921"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43" name="テキスト ボックス 115"/>
          <p:cNvSpPr txBox="1"/>
          <p:nvPr/>
        </p:nvSpPr>
        <p:spPr>
          <a:xfrm>
            <a:off x="2575380" y="5920050"/>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44" name="楕円 116"/>
          <p:cNvSpPr/>
          <p:nvPr/>
        </p:nvSpPr>
        <p:spPr>
          <a:xfrm>
            <a:off x="1599019"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45" name="テキスト ボックス 117"/>
          <p:cNvSpPr txBox="1"/>
          <p:nvPr/>
        </p:nvSpPr>
        <p:spPr>
          <a:xfrm>
            <a:off x="1266716"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0" name="テキスト ボックス 122"/>
          <p:cNvSpPr txBox="1"/>
          <p:nvPr/>
        </p:nvSpPr>
        <p:spPr>
          <a:xfrm>
            <a:off x="2144443" y="2008515"/>
            <a:ext cx="1186270"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ヘルスケア事業者●●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1" name="テキスト ボックス 123"/>
          <p:cNvSpPr txBox="1"/>
          <p:nvPr/>
        </p:nvSpPr>
        <p:spPr>
          <a:xfrm>
            <a:off x="3360166"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2" name="テキスト ボックス 124"/>
          <p:cNvSpPr txBox="1"/>
          <p:nvPr/>
        </p:nvSpPr>
        <p:spPr>
          <a:xfrm>
            <a:off x="4406898"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宅配事業者●●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3" name="テキスト ボックス 125"/>
          <p:cNvSpPr txBox="1"/>
          <p:nvPr/>
        </p:nvSpPr>
        <p:spPr>
          <a:xfrm>
            <a:off x="5418785" y="2008515"/>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54" name="テキスト ボックス 126"/>
          <p:cNvSpPr txBox="1"/>
          <p:nvPr/>
        </p:nvSpPr>
        <p:spPr>
          <a:xfrm>
            <a:off x="7041779" y="328403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5" name="正方形/長方形 127"/>
          <p:cNvSpPr/>
          <p:nvPr/>
        </p:nvSpPr>
        <p:spPr>
          <a:xfrm>
            <a:off x="7395995" y="4217215"/>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6" name="楕円 128"/>
          <p:cNvSpPr/>
          <p:nvPr/>
        </p:nvSpPr>
        <p:spPr>
          <a:xfrm>
            <a:off x="6511845" y="443822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57" name="テキスト ボックス 129"/>
          <p:cNvSpPr txBox="1"/>
          <p:nvPr/>
        </p:nvSpPr>
        <p:spPr>
          <a:xfrm>
            <a:off x="6649714" y="4250653"/>
            <a:ext cx="64294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コネクタ</a:t>
            </a:r>
          </a:p>
        </p:txBody>
      </p:sp>
      <p:sp>
        <p:nvSpPr>
          <p:cNvPr id="1658" name="楕円 130"/>
          <p:cNvSpPr/>
          <p:nvPr/>
        </p:nvSpPr>
        <p:spPr>
          <a:xfrm>
            <a:off x="7301065" y="443656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0" name="楕円 132"/>
          <p:cNvSpPr/>
          <p:nvPr/>
        </p:nvSpPr>
        <p:spPr>
          <a:xfrm>
            <a:off x="6511845" y="345712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1" name="テキスト ボックス 133"/>
          <p:cNvSpPr txBox="1"/>
          <p:nvPr/>
        </p:nvSpPr>
        <p:spPr>
          <a:xfrm>
            <a:off x="6562479" y="327329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2" name="円柱 134"/>
          <p:cNvSpPr/>
          <p:nvPr/>
        </p:nvSpPr>
        <p:spPr>
          <a:xfrm>
            <a:off x="4776643" y="5334768"/>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3" name="テキスト ボックス 135"/>
          <p:cNvSpPr txBox="1"/>
          <p:nvPr/>
        </p:nvSpPr>
        <p:spPr>
          <a:xfrm>
            <a:off x="4701587" y="5939903"/>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64" name="正方形/長方形 136"/>
          <p:cNvSpPr/>
          <p:nvPr/>
        </p:nvSpPr>
        <p:spPr>
          <a:xfrm>
            <a:off x="3925111" y="3453116"/>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データ処理機能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（データ変換・データ受付・データ取得）</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65" name="正方形/長方形 137"/>
          <p:cNvSpPr/>
          <p:nvPr/>
        </p:nvSpPr>
        <p:spPr>
          <a:xfrm>
            <a:off x="1798365" y="3879180"/>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66" name="正方形/長方形 138"/>
          <p:cNvSpPr/>
          <p:nvPr/>
        </p:nvSpPr>
        <p:spPr>
          <a:xfrm>
            <a:off x="3925202" y="3879570"/>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67" name="円柱 139"/>
          <p:cNvSpPr/>
          <p:nvPr/>
        </p:nvSpPr>
        <p:spPr>
          <a:xfrm>
            <a:off x="3727791" y="5339721"/>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バリアフリー</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関連データ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68" name="テキスト ボックス 140"/>
          <p:cNvSpPr txBox="1"/>
          <p:nvPr/>
        </p:nvSpPr>
        <p:spPr>
          <a:xfrm>
            <a:off x="3652058" y="5905567"/>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669" name="直線コネクタ 141"/>
          <p:cNvCxnSpPr>
            <a:stCxn id="1660" idx="6"/>
            <a:endCxn id="1680" idx="2"/>
          </p:cNvCxnSpPr>
          <p:nvPr/>
        </p:nvCxnSpPr>
        <p:spPr>
          <a:xfrm>
            <a:off x="6698072" y="3548840"/>
            <a:ext cx="608018" cy="2085"/>
          </a:xfrm>
          <a:prstGeom prst="line">
            <a:avLst/>
          </a:prstGeom>
          <a:noFill/>
          <a:ln w="6350" cap="flat" cmpd="sng" algn="ctr">
            <a:solidFill>
              <a:srgbClr val="5B9BD5"/>
            </a:solidFill>
            <a:prstDash val="solid"/>
            <a:miter lim="800000"/>
          </a:ln>
          <a:effectLst/>
        </p:spPr>
      </p:cxnSp>
      <p:cxnSp>
        <p:nvCxnSpPr>
          <p:cNvPr id="1670" name="直線コネクタ 142"/>
          <p:cNvCxnSpPr>
            <a:cxnSpLocks/>
            <a:stCxn id="1656" idx="5"/>
            <a:endCxn id="95" idx="1"/>
          </p:cNvCxnSpPr>
          <p:nvPr/>
        </p:nvCxnSpPr>
        <p:spPr>
          <a:xfrm>
            <a:off x="6670800" y="4594801"/>
            <a:ext cx="657537" cy="740872"/>
          </a:xfrm>
          <a:prstGeom prst="line">
            <a:avLst/>
          </a:prstGeom>
          <a:noFill/>
          <a:ln w="6350" cap="flat" cmpd="sng" algn="ctr">
            <a:solidFill>
              <a:srgbClr val="5B9BD5"/>
            </a:solidFill>
            <a:prstDash val="solid"/>
            <a:miter lim="800000"/>
          </a:ln>
          <a:effectLst/>
        </p:spPr>
      </p:cxnSp>
      <p:cxnSp>
        <p:nvCxnSpPr>
          <p:cNvPr id="1671" name="直線コネクタ 144"/>
          <p:cNvCxnSpPr>
            <a:stCxn id="1640" idx="0"/>
          </p:cNvCxnSpPr>
          <p:nvPr/>
        </p:nvCxnSpPr>
        <p:spPr>
          <a:xfrm flipV="1">
            <a:off x="1962278" y="4856897"/>
            <a:ext cx="1" cy="360193"/>
          </a:xfrm>
          <a:prstGeom prst="line">
            <a:avLst/>
          </a:prstGeom>
          <a:noFill/>
          <a:ln w="6350" cap="flat" cmpd="sng" algn="ctr">
            <a:solidFill>
              <a:srgbClr val="5B9BD5"/>
            </a:solidFill>
            <a:prstDash val="solid"/>
            <a:miter lim="800000"/>
          </a:ln>
          <a:effectLst/>
        </p:spPr>
      </p:cxnSp>
      <p:cxnSp>
        <p:nvCxnSpPr>
          <p:cNvPr id="1672" name="直線コネクタ 145"/>
          <p:cNvCxnSpPr>
            <a:stCxn id="1639" idx="1"/>
          </p:cNvCxnSpPr>
          <p:nvPr/>
        </p:nvCxnSpPr>
        <p:spPr>
          <a:xfrm flipH="1" flipV="1">
            <a:off x="3041608" y="4867727"/>
            <a:ext cx="6389" cy="469710"/>
          </a:xfrm>
          <a:prstGeom prst="line">
            <a:avLst/>
          </a:prstGeom>
          <a:noFill/>
          <a:ln w="6350" cap="flat" cmpd="sng" algn="ctr">
            <a:solidFill>
              <a:srgbClr val="5B9BD5"/>
            </a:solidFill>
            <a:prstDash val="solid"/>
            <a:miter lim="800000"/>
          </a:ln>
          <a:effectLst/>
        </p:spPr>
      </p:cxnSp>
      <p:cxnSp>
        <p:nvCxnSpPr>
          <p:cNvPr id="1673" name="直線コネクタ 146"/>
          <p:cNvCxnSpPr>
            <a:stCxn id="1667" idx="1"/>
          </p:cNvCxnSpPr>
          <p:nvPr/>
        </p:nvCxnSpPr>
        <p:spPr>
          <a:xfrm flipH="1" flipV="1">
            <a:off x="4120869" y="4873542"/>
            <a:ext cx="8026" cy="466179"/>
          </a:xfrm>
          <a:prstGeom prst="line">
            <a:avLst/>
          </a:prstGeom>
          <a:noFill/>
          <a:ln w="6350" cap="flat" cmpd="sng" algn="ctr">
            <a:solidFill>
              <a:srgbClr val="5B9BD5"/>
            </a:solidFill>
            <a:prstDash val="solid"/>
            <a:miter lim="800000"/>
          </a:ln>
          <a:effectLst/>
        </p:spPr>
      </p:cxnSp>
      <p:cxnSp>
        <p:nvCxnSpPr>
          <p:cNvPr id="1674" name="直線コネクタ 147"/>
          <p:cNvCxnSpPr>
            <a:cxnSpLocks/>
            <a:stCxn id="1644" idx="0"/>
            <a:endCxn id="1687" idx="2"/>
          </p:cNvCxnSpPr>
          <p:nvPr/>
        </p:nvCxnSpPr>
        <p:spPr>
          <a:xfrm flipV="1">
            <a:off x="1692133" y="2810884"/>
            <a:ext cx="0" cy="262875"/>
          </a:xfrm>
          <a:prstGeom prst="line">
            <a:avLst/>
          </a:prstGeom>
          <a:noFill/>
          <a:ln w="6350" cap="flat" cmpd="sng" algn="ctr">
            <a:solidFill>
              <a:srgbClr val="5B9BD5"/>
            </a:solidFill>
            <a:prstDash val="solid"/>
            <a:miter lim="800000"/>
          </a:ln>
          <a:effectLst/>
        </p:spPr>
      </p:cxnSp>
      <p:sp>
        <p:nvSpPr>
          <p:cNvPr id="1676" name="正方形/長方形 149"/>
          <p:cNvSpPr/>
          <p:nvPr/>
        </p:nvSpPr>
        <p:spPr>
          <a:xfrm>
            <a:off x="1810853" y="4308472"/>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77" name="正方形/長方形 150"/>
          <p:cNvSpPr/>
          <p:nvPr/>
        </p:nvSpPr>
        <p:spPr>
          <a:xfrm>
            <a:off x="3937690" y="4308862"/>
            <a:ext cx="2057094"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●●●●機能</a:t>
            </a:r>
          </a:p>
        </p:txBody>
      </p:sp>
      <p:sp>
        <p:nvSpPr>
          <p:cNvPr id="1678" name="テキスト ボックス 151"/>
          <p:cNvSpPr txBox="1"/>
          <p:nvPr/>
        </p:nvSpPr>
        <p:spPr>
          <a:xfrm>
            <a:off x="2411760" y="606688"/>
            <a:ext cx="6659157" cy="1107996"/>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様式は参考。現時点で想定するシステム概要を可能な限り具体的に記載すること。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データ連携基盤の機能は、スマートシティリファレンスアーキテクチャ ホワイトペーパー（</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WP</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）を参照し、記載すること。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WP</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に記載のある都市</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の機能を全て実装する必要はなく、提供するサービスに応じて必要な機能を実装すれば</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足りる。どの機能を実装するのか分かるように記載すること）</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以外</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で実施</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部分を点線で囲むなど、可能な限り他の支援策や自己経費で実施したもの</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と</a:t>
            </a:r>
            <a:r>
              <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区別出来るように</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記載すること</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680" name="楕円 153"/>
          <p:cNvSpPr/>
          <p:nvPr/>
        </p:nvSpPr>
        <p:spPr>
          <a:xfrm>
            <a:off x="7306090" y="345920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1" name="楕円 154"/>
          <p:cNvSpPr/>
          <p:nvPr/>
        </p:nvSpPr>
        <p:spPr>
          <a:xfrm>
            <a:off x="4780221" y="305694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2" name="テキスト ボックス 155"/>
          <p:cNvSpPr txBox="1"/>
          <p:nvPr/>
        </p:nvSpPr>
        <p:spPr>
          <a:xfrm>
            <a:off x="4462512" y="295264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83" name="直線コネクタ 156"/>
          <p:cNvCxnSpPr>
            <a:cxnSpLocks/>
            <a:stCxn id="1681" idx="0"/>
            <a:endCxn id="1690" idx="2"/>
          </p:cNvCxnSpPr>
          <p:nvPr/>
        </p:nvCxnSpPr>
        <p:spPr>
          <a:xfrm flipV="1">
            <a:off x="4873335" y="2815266"/>
            <a:ext cx="1" cy="241681"/>
          </a:xfrm>
          <a:prstGeom prst="line">
            <a:avLst/>
          </a:prstGeom>
          <a:noFill/>
          <a:ln w="6350" cap="flat" cmpd="sng" algn="ctr">
            <a:solidFill>
              <a:srgbClr val="5B9BD5"/>
            </a:solidFill>
            <a:prstDash val="solid"/>
            <a:miter lim="800000"/>
          </a:ln>
          <a:effectLst/>
        </p:spPr>
      </p:cxnSp>
      <p:sp>
        <p:nvSpPr>
          <p:cNvPr id="1684" name="楕円 157"/>
          <p:cNvSpPr/>
          <p:nvPr/>
        </p:nvSpPr>
        <p:spPr>
          <a:xfrm>
            <a:off x="5826759" y="307538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85" name="テキスト ボックス 158"/>
          <p:cNvSpPr txBox="1"/>
          <p:nvPr/>
        </p:nvSpPr>
        <p:spPr>
          <a:xfrm>
            <a:off x="5496944" y="2946937"/>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86" name="直線コネクタ 159"/>
          <p:cNvCxnSpPr>
            <a:cxnSpLocks/>
            <a:stCxn id="1684" idx="0"/>
            <a:endCxn id="1691" idx="2"/>
          </p:cNvCxnSpPr>
          <p:nvPr/>
        </p:nvCxnSpPr>
        <p:spPr>
          <a:xfrm flipH="1" flipV="1">
            <a:off x="5918819" y="2816236"/>
            <a:ext cx="1054" cy="259153"/>
          </a:xfrm>
          <a:prstGeom prst="line">
            <a:avLst/>
          </a:prstGeom>
          <a:noFill/>
          <a:ln w="6350" cap="flat" cmpd="sng" algn="ctr">
            <a:solidFill>
              <a:srgbClr val="5B9BD5"/>
            </a:solidFill>
            <a:prstDash val="solid"/>
            <a:miter lim="800000"/>
          </a:ln>
          <a:effectLst/>
        </p:spPr>
      </p:cxnSp>
      <p:sp>
        <p:nvSpPr>
          <p:cNvPr id="1687" name="正方形/長方形 160"/>
          <p:cNvSpPr/>
          <p:nvPr/>
        </p:nvSpPr>
        <p:spPr>
          <a:xfrm>
            <a:off x="1199147" y="231288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88" name="正方形/長方形 161"/>
          <p:cNvSpPr/>
          <p:nvPr/>
        </p:nvSpPr>
        <p:spPr>
          <a:xfrm>
            <a:off x="2267631" y="231503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ヘルスケア情報</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89" name="正方形/長方形 162"/>
          <p:cNvSpPr/>
          <p:nvPr/>
        </p:nvSpPr>
        <p:spPr>
          <a:xfrm>
            <a:off x="3320040" y="2315459"/>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注文システム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0" name="正方形/長方形 163"/>
          <p:cNvSpPr/>
          <p:nvPr/>
        </p:nvSpPr>
        <p:spPr>
          <a:xfrm>
            <a:off x="4380350" y="2317262"/>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配送支援</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1" name="正方形/長方形 164"/>
          <p:cNvSpPr/>
          <p:nvPr/>
        </p:nvSpPr>
        <p:spPr>
          <a:xfrm>
            <a:off x="5425833" y="2318232"/>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アプリ</a:t>
            </a:r>
          </a:p>
        </p:txBody>
      </p:sp>
      <p:sp>
        <p:nvSpPr>
          <p:cNvPr id="1692" name="楕円 165"/>
          <p:cNvSpPr/>
          <p:nvPr/>
        </p:nvSpPr>
        <p:spPr>
          <a:xfrm>
            <a:off x="2954882" y="5238166"/>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93" name="テキスト ボックス 166"/>
          <p:cNvSpPr txBox="1"/>
          <p:nvPr/>
        </p:nvSpPr>
        <p:spPr>
          <a:xfrm>
            <a:off x="2607407" y="5123544"/>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4" name="正方形/長方形 167"/>
          <p:cNvSpPr/>
          <p:nvPr/>
        </p:nvSpPr>
        <p:spPr>
          <a:xfrm>
            <a:off x="1182544" y="1534108"/>
            <a:ext cx="483817" cy="410031"/>
          </a:xfrm>
          <a:prstGeom prst="rect">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バス</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5" name="正方形/長方形 168"/>
          <p:cNvSpPr/>
          <p:nvPr/>
        </p:nvSpPr>
        <p:spPr>
          <a:xfrm>
            <a:off x="1700508" y="1528264"/>
            <a:ext cx="483817" cy="417330"/>
          </a:xfrm>
          <a:prstGeom prst="rect">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タクシー</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6" name="円柱 169"/>
          <p:cNvSpPr/>
          <p:nvPr/>
        </p:nvSpPr>
        <p:spPr>
          <a:xfrm>
            <a:off x="5768071" y="5348241"/>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7" name="テキスト ボックス 170"/>
          <p:cNvSpPr txBox="1"/>
          <p:nvPr/>
        </p:nvSpPr>
        <p:spPr>
          <a:xfrm>
            <a:off x="5684402" y="5961816"/>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698" name="テキスト ボックス 172"/>
          <p:cNvSpPr txBox="1"/>
          <p:nvPr/>
        </p:nvSpPr>
        <p:spPr>
          <a:xfrm>
            <a:off x="1202829" y="2008515"/>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699" name="テキスト ボックス 86"/>
          <p:cNvSpPr txBox="1"/>
          <p:nvPr/>
        </p:nvSpPr>
        <p:spPr>
          <a:xfrm>
            <a:off x="3869023" y="4997339"/>
            <a:ext cx="58320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手入力</a:t>
            </a:r>
          </a:p>
        </p:txBody>
      </p:sp>
      <p:sp>
        <p:nvSpPr>
          <p:cNvPr id="1700" name="テキスト ボックス 87"/>
          <p:cNvSpPr txBox="1"/>
          <p:nvPr/>
        </p:nvSpPr>
        <p:spPr>
          <a:xfrm>
            <a:off x="4671395" y="4853209"/>
            <a:ext cx="74739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蓄積方式</a:t>
            </a:r>
          </a:p>
        </p:txBody>
      </p:sp>
      <p:sp>
        <p:nvSpPr>
          <p:cNvPr id="1701" name="正方形/長方形 88"/>
          <p:cNvSpPr/>
          <p:nvPr/>
        </p:nvSpPr>
        <p:spPr>
          <a:xfrm>
            <a:off x="5688352" y="6551766"/>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02" name="正方形/長方形 2"/>
          <p:cNvSpPr/>
          <p:nvPr/>
        </p:nvSpPr>
        <p:spPr>
          <a:xfrm>
            <a:off x="4364610" y="1905158"/>
            <a:ext cx="2129392" cy="1378877"/>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703" name="四角形吹き出し 3"/>
          <p:cNvSpPr/>
          <p:nvPr/>
        </p:nvSpPr>
        <p:spPr>
          <a:xfrm>
            <a:off x="7049148" y="2227087"/>
            <a:ext cx="1755668" cy="277860"/>
          </a:xfrm>
          <a:prstGeom prst="wedgeRectCallout">
            <a:avLst>
              <a:gd name="adj1" fmla="val -82465"/>
              <a:gd name="adj2" fmla="val 23195"/>
            </a:avLst>
          </a:prstGeom>
          <a:solidFill>
            <a:srgbClr val="FFCDC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●●省「</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５●●交付金」を利用</a:t>
            </a:r>
          </a:p>
        </p:txBody>
      </p:sp>
      <p:sp>
        <p:nvSpPr>
          <p:cNvPr id="1704" name="正方形/長方形 8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7" name="楕円 116">
            <a:extLst>
              <a:ext uri="{FF2B5EF4-FFF2-40B4-BE49-F238E27FC236}">
                <a16:creationId xmlns:a16="http://schemas.microsoft.com/office/drawing/2014/main" id="{78C3AF52-3939-465F-A8BD-9F223293B36E}"/>
              </a:ext>
            </a:extLst>
          </p:cNvPr>
          <p:cNvSpPr/>
          <p:nvPr/>
        </p:nvSpPr>
        <p:spPr>
          <a:xfrm>
            <a:off x="2645557"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テキスト ボックス 117">
            <a:extLst>
              <a:ext uri="{FF2B5EF4-FFF2-40B4-BE49-F238E27FC236}">
                <a16:creationId xmlns:a16="http://schemas.microsoft.com/office/drawing/2014/main" id="{D7BD9874-33F7-46C5-8E18-957BD42E9866}"/>
              </a:ext>
            </a:extLst>
          </p:cNvPr>
          <p:cNvSpPr txBox="1"/>
          <p:nvPr/>
        </p:nvSpPr>
        <p:spPr>
          <a:xfrm>
            <a:off x="2313254"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89" name="直線コネクタ 147">
            <a:extLst>
              <a:ext uri="{FF2B5EF4-FFF2-40B4-BE49-F238E27FC236}">
                <a16:creationId xmlns:a16="http://schemas.microsoft.com/office/drawing/2014/main" id="{42C3EE52-7F30-4223-B482-01232A0F85D2}"/>
              </a:ext>
            </a:extLst>
          </p:cNvPr>
          <p:cNvCxnSpPr>
            <a:cxnSpLocks/>
            <a:stCxn id="87" idx="0"/>
          </p:cNvCxnSpPr>
          <p:nvPr/>
        </p:nvCxnSpPr>
        <p:spPr>
          <a:xfrm flipV="1">
            <a:off x="2738671" y="2810884"/>
            <a:ext cx="0" cy="262875"/>
          </a:xfrm>
          <a:prstGeom prst="line">
            <a:avLst/>
          </a:prstGeom>
          <a:noFill/>
          <a:ln w="6350" cap="flat" cmpd="sng" algn="ctr">
            <a:solidFill>
              <a:srgbClr val="5B9BD5"/>
            </a:solidFill>
            <a:prstDash val="solid"/>
            <a:miter lim="800000"/>
          </a:ln>
          <a:effectLst/>
        </p:spPr>
      </p:cxnSp>
      <p:sp>
        <p:nvSpPr>
          <p:cNvPr id="91" name="楕円 116">
            <a:extLst>
              <a:ext uri="{FF2B5EF4-FFF2-40B4-BE49-F238E27FC236}">
                <a16:creationId xmlns:a16="http://schemas.microsoft.com/office/drawing/2014/main" id="{5BE443DE-160C-4185-A066-C98E9BBF4E0B}"/>
              </a:ext>
            </a:extLst>
          </p:cNvPr>
          <p:cNvSpPr/>
          <p:nvPr/>
        </p:nvSpPr>
        <p:spPr>
          <a:xfrm>
            <a:off x="3671235" y="307375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117">
            <a:extLst>
              <a:ext uri="{FF2B5EF4-FFF2-40B4-BE49-F238E27FC236}">
                <a16:creationId xmlns:a16="http://schemas.microsoft.com/office/drawing/2014/main" id="{E8AAF947-E92D-4A06-AF96-7763139655C8}"/>
              </a:ext>
            </a:extLst>
          </p:cNvPr>
          <p:cNvSpPr txBox="1"/>
          <p:nvPr/>
        </p:nvSpPr>
        <p:spPr>
          <a:xfrm>
            <a:off x="3338932" y="2971730"/>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93" name="直線コネクタ 147">
            <a:extLst>
              <a:ext uri="{FF2B5EF4-FFF2-40B4-BE49-F238E27FC236}">
                <a16:creationId xmlns:a16="http://schemas.microsoft.com/office/drawing/2014/main" id="{5189ADD7-3831-4F4F-AC32-AFB049938623}"/>
              </a:ext>
            </a:extLst>
          </p:cNvPr>
          <p:cNvCxnSpPr>
            <a:cxnSpLocks/>
            <a:stCxn id="91" idx="0"/>
          </p:cNvCxnSpPr>
          <p:nvPr/>
        </p:nvCxnSpPr>
        <p:spPr>
          <a:xfrm flipV="1">
            <a:off x="3764349" y="2810884"/>
            <a:ext cx="0" cy="262875"/>
          </a:xfrm>
          <a:prstGeom prst="line">
            <a:avLst/>
          </a:prstGeom>
          <a:noFill/>
          <a:ln w="6350" cap="flat" cmpd="sng" algn="ctr">
            <a:solidFill>
              <a:srgbClr val="5B9BD5"/>
            </a:solidFill>
            <a:prstDash val="solid"/>
            <a:miter lim="800000"/>
          </a:ln>
          <a:effectLst/>
        </p:spPr>
      </p:cxnSp>
      <p:sp>
        <p:nvSpPr>
          <p:cNvPr id="94" name="正方形/長方形 127">
            <a:extLst>
              <a:ext uri="{FF2B5EF4-FFF2-40B4-BE49-F238E27FC236}">
                <a16:creationId xmlns:a16="http://schemas.microsoft.com/office/drawing/2014/main" id="{CCD92EC1-97C1-4168-A898-0B69E4826353}"/>
              </a:ext>
            </a:extLst>
          </p:cNvPr>
          <p:cNvSpPr/>
          <p:nvPr/>
        </p:nvSpPr>
        <p:spPr>
          <a:xfrm>
            <a:off x="7395995" y="5074448"/>
            <a:ext cx="1455190"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楕円 130">
            <a:extLst>
              <a:ext uri="{FF2B5EF4-FFF2-40B4-BE49-F238E27FC236}">
                <a16:creationId xmlns:a16="http://schemas.microsoft.com/office/drawing/2014/main" id="{35E6F78D-CA31-4243-AF58-99687D85D198}"/>
              </a:ext>
            </a:extLst>
          </p:cNvPr>
          <p:cNvSpPr/>
          <p:nvPr/>
        </p:nvSpPr>
        <p:spPr>
          <a:xfrm>
            <a:off x="7301065" y="5308809"/>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cxnSp>
        <p:nvCxnSpPr>
          <p:cNvPr id="97" name="直線コネクタ 142">
            <a:extLst>
              <a:ext uri="{FF2B5EF4-FFF2-40B4-BE49-F238E27FC236}">
                <a16:creationId xmlns:a16="http://schemas.microsoft.com/office/drawing/2014/main" id="{C7F2A33E-0EC8-4C79-885F-E2F93D194847}"/>
              </a:ext>
            </a:extLst>
          </p:cNvPr>
          <p:cNvCxnSpPr>
            <a:cxnSpLocks/>
            <a:stCxn id="1656" idx="6"/>
            <a:endCxn id="1658" idx="2"/>
          </p:cNvCxnSpPr>
          <p:nvPr/>
        </p:nvCxnSpPr>
        <p:spPr>
          <a:xfrm flipV="1">
            <a:off x="6698072" y="4528283"/>
            <a:ext cx="602993" cy="1663"/>
          </a:xfrm>
          <a:prstGeom prst="line">
            <a:avLst/>
          </a:prstGeom>
          <a:noFill/>
          <a:ln w="6350" cap="flat" cmpd="sng" algn="ctr">
            <a:solidFill>
              <a:srgbClr val="5B9BD5"/>
            </a:solidFill>
            <a:prstDash val="solid"/>
            <a:miter lim="800000"/>
          </a:ln>
          <a:effectLst/>
        </p:spPr>
      </p:cxnSp>
    </p:spTree>
    <p:extLst>
      <p:ext uri="{BB962C8B-B14F-4D97-AF65-F5344CB8AC3E}">
        <p14:creationId xmlns:p14="http://schemas.microsoft.com/office/powerpoint/2010/main" val="1290997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0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08"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事業の目的・目標</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0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10" name="正方形/長方形 10"/>
          <p:cNvSpPr/>
          <p:nvPr/>
        </p:nvSpPr>
        <p:spPr>
          <a:xfrm>
            <a:off x="393941" y="1031679"/>
            <a:ext cx="8498540" cy="5509200"/>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１．事業の目的</a:t>
            </a:r>
            <a:endPar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＜地域の現状・課題＞</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＜事業の概要＞</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＜事業の目的・効果＞</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＜ニーズ調査の結果と事業に反映した内容＞</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地域が抱える課題、補助事業の最終的な目的及び補助事業完了後に想定される効果について分かりやすく記載すること</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a:t>
            </a:r>
            <a:endPar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　実現する機能・サービスに対する利用意向等のニーズ調査を実施することが必要なため、ニーズ調査の結果を踏まえた点を記載すること。もしも、ニーズ調査が未実施の場合には、事業開始後１ヶ月程度までにはニーズ調査を完了し、事業に適切に反映させること。</a:t>
            </a:r>
            <a: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
            </a:r>
            <a:b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b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なお、事業開始後に実施するニーズ調査は、サービスの詳細確定・ニーズの最終確認等のために行うものに限るものとする。</a:t>
            </a:r>
            <a:endPar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00B050"/>
              </a:solidFill>
              <a:effectLst/>
              <a:highlight>
                <a:srgbClr val="FFFF00"/>
              </a:highligh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1" i="1" u="none" strike="noStrike" kern="100" cap="none" spc="0" normalizeH="0" baseline="0" noProof="0" dirty="0">
              <a:ln>
                <a:noFill/>
              </a:ln>
              <a:solidFill>
                <a:srgbClr val="00B050"/>
              </a:solidFill>
              <a:effectLst/>
              <a:highlight>
                <a:srgbClr val="FFFF00"/>
              </a:highlight>
              <a:uLnTx/>
              <a:uFillTx/>
              <a:latin typeface="ＭＳ Ｐゴシック"/>
              <a:ea typeface="ＭＳ Ｐゴシック"/>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２．達成目標</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KPI</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sng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sngStrike" kern="100" cap="none" spc="0" normalizeH="0" baseline="0" noProof="0" dirty="0">
              <a:ln>
                <a:noFill/>
              </a:ln>
              <a:solidFill>
                <a:srgbClr val="2D2D8A">
                  <a:lumMod val="60000"/>
                  <a:lumOff val="4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54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　補助事業で達成す</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べき</a:t>
            </a:r>
            <a:r>
              <a:rPr kumimoji="1" lang="ja-JP" altLang="en-US" sz="1100" b="0" i="1" u="none" strike="noStrike" kern="100" cap="none" spc="0" normalizeH="0" baseline="0" noProof="0" dirty="0" err="1">
                <a:ln>
                  <a:noFill/>
                </a:ln>
                <a:solidFill>
                  <a:srgbClr val="FF0000"/>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かつ事業年度末に確認できる</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目標を</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n-cs"/>
              </a:rPr>
              <a:t>、</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n-cs"/>
              </a:rPr>
              <a:t>可能</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な限り明確かつ定量的に</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表に</a:t>
            </a:r>
            <a:r>
              <a:rPr kumimoji="1" lang="ja-JP" altLang="ja-JP" sz="1100" b="0" i="1" u="none" strike="noStrike" kern="100" cap="none" spc="0" normalizeH="0" baseline="0" noProof="0" dirty="0">
                <a:ln>
                  <a:noFill/>
                </a:ln>
                <a:solidFill>
                  <a:srgbClr val="FF0000"/>
                </a:solidFill>
                <a:effectLst/>
                <a:uLnTx/>
                <a:uFillTx/>
                <a:latin typeface="ＭＳ Ｐゴシック"/>
                <a:ea typeface="ＭＳ Ｐゴシック"/>
                <a:cs typeface="Meiryo UI" panose="020B0604030504040204" pitchFamily="50" charset="-128"/>
              </a:rPr>
              <a:t>記載すること。また、実現する機能・サービス等の利用状況を把握可能な指標と、その指標に関する事業実施年度及び事業終了後５年間の達成目標も記載すること。</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a:cs typeface="Meiryo UI" panose="020B0604030504040204" pitchFamily="50" charset="-128"/>
            </a:endParaRPr>
          </a:p>
        </p:txBody>
      </p:sp>
      <p:sp>
        <p:nvSpPr>
          <p:cNvPr id="1711" name="正方形/長方形 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12" name="正方形/長方形 11"/>
          <p:cNvSpPr/>
          <p:nvPr/>
        </p:nvSpPr>
        <p:spPr>
          <a:xfrm>
            <a:off x="5603682" y="6525344"/>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713" name="表 16"/>
          <p:cNvGraphicFramePr>
            <a:graphicFrameLocks noGrp="1"/>
          </p:cNvGraphicFramePr>
          <p:nvPr>
            <p:extLst/>
          </p:nvPr>
        </p:nvGraphicFramePr>
        <p:xfrm>
          <a:off x="723802" y="3848472"/>
          <a:ext cx="7966959" cy="2146300"/>
        </p:xfrm>
        <a:graphic>
          <a:graphicData uri="http://schemas.openxmlformats.org/drawingml/2006/table">
            <a:tbl>
              <a:tblPr/>
              <a:tblGrid>
                <a:gridCol w="234527">
                  <a:extLst>
                    <a:ext uri="{9D8B030D-6E8A-4147-A177-3AD203B41FA5}">
                      <a16:colId xmlns:a16="http://schemas.microsoft.com/office/drawing/2014/main" val="20000"/>
                    </a:ext>
                  </a:extLst>
                </a:gridCol>
                <a:gridCol w="1537108">
                  <a:extLst>
                    <a:ext uri="{9D8B030D-6E8A-4147-A177-3AD203B41FA5}">
                      <a16:colId xmlns:a16="http://schemas.microsoft.com/office/drawing/2014/main" val="20001"/>
                    </a:ext>
                  </a:extLst>
                </a:gridCol>
                <a:gridCol w="1584000">
                  <a:extLst>
                    <a:ext uri="{9D8B030D-6E8A-4147-A177-3AD203B41FA5}">
                      <a16:colId xmlns:a16="http://schemas.microsoft.com/office/drawing/2014/main" val="20002"/>
                    </a:ext>
                  </a:extLst>
                </a:gridCol>
                <a:gridCol w="1537108">
                  <a:extLst>
                    <a:ext uri="{9D8B030D-6E8A-4147-A177-3AD203B41FA5}">
                      <a16:colId xmlns:a16="http://schemas.microsoft.com/office/drawing/2014/main" val="20003"/>
                    </a:ext>
                  </a:extLst>
                </a:gridCol>
                <a:gridCol w="1537108">
                  <a:extLst>
                    <a:ext uri="{9D8B030D-6E8A-4147-A177-3AD203B41FA5}">
                      <a16:colId xmlns:a16="http://schemas.microsoft.com/office/drawing/2014/main" val="20004"/>
                    </a:ext>
                  </a:extLst>
                </a:gridCol>
                <a:gridCol w="1537108">
                  <a:extLst>
                    <a:ext uri="{9D8B030D-6E8A-4147-A177-3AD203B41FA5}">
                      <a16:colId xmlns:a16="http://schemas.microsoft.com/office/drawing/2014/main" val="20005"/>
                    </a:ext>
                  </a:extLst>
                </a:gridCol>
              </a:tblGrid>
              <a:tr h="368300">
                <a:tc>
                  <a:txBody>
                    <a:bodyPr/>
                    <a:lstStyle/>
                    <a:p>
                      <a:pPr marR="44450" indent="127000" algn="ctr">
                        <a:spcAft>
                          <a:spcPts val="0"/>
                        </a:spcAft>
                        <a:tabLst>
                          <a:tab pos="2700020" algn="ctr"/>
                          <a:tab pos="5400040" algn="r"/>
                        </a:tabLst>
                      </a:pPr>
                      <a:endParaRPr lang="ja-JP" sz="1000" kern="100" dirty="0">
                        <a:solidFill>
                          <a:srgbClr val="FF66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指標</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事業終了後５年後</a:t>
                      </a:r>
                      <a:r>
                        <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R10)</a:t>
                      </a: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の達成目標値</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事業終了年度</a:t>
                      </a:r>
                      <a:r>
                        <a:rPr kumimoji="1"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(R5)</a:t>
                      </a:r>
                    </a:p>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の達成目標値</a:t>
                      </a:r>
                      <a:endParaRPr kumimoji="1" lang="ja-JP"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kumimoji="1"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現状値</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目標設定の</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出典（あれば）</a:t>
                      </a: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gn="ctr"/>
                      <a:r>
                        <a:rPr lang="ja-JP" altLang="en-US" sz="1000" dirty="0">
                          <a:solidFill>
                            <a:schemeClr val="tx1"/>
                          </a:solidFill>
                        </a:rPr>
                        <a:t>１</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en-US" alt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8300">
                <a:tc>
                  <a:txBody>
                    <a:bodyPr/>
                    <a:lstStyle/>
                    <a:p>
                      <a:pPr algn="ctr"/>
                      <a:r>
                        <a:rPr lang="ja-JP" altLang="en-US" sz="1000" dirty="0">
                          <a:solidFill>
                            <a:schemeClr val="tx1"/>
                          </a:solidFill>
                        </a:rPr>
                        <a:t>２</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0">
                <a:tc>
                  <a:txBody>
                    <a:bodyPr/>
                    <a:lstStyle/>
                    <a:p>
                      <a:pPr algn="ctr"/>
                      <a:r>
                        <a:rPr lang="ja-JP" altLang="en-US" sz="1000" dirty="0">
                          <a:solidFill>
                            <a:schemeClr val="tx1"/>
                          </a:solidFill>
                        </a:rPr>
                        <a:t>３</a:t>
                      </a: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8300">
                <a:tc>
                  <a:txBody>
                    <a:bodyPr/>
                    <a:lstStyle/>
                    <a:p>
                      <a:pPr algn="ctr"/>
                      <a:r>
                        <a:rPr lang="ja-JP" altLang="en-US" sz="1000" dirty="0">
                          <a:solidFill>
                            <a:schemeClr val="tx1"/>
                          </a:solidFill>
                        </a:rPr>
                        <a:t>・</a:t>
                      </a:r>
                      <a:endParaRPr lang="en-US" altLang="ja-JP" sz="1000" dirty="0">
                        <a:solidFill>
                          <a:schemeClr val="tx1"/>
                        </a:solidFill>
                      </a:endParaRPr>
                    </a:p>
                    <a:p>
                      <a:pPr algn="ctr"/>
                      <a:r>
                        <a:rPr lang="ja-JP" altLang="en-US" sz="1000" dirty="0">
                          <a:solidFill>
                            <a:schemeClr val="tx1"/>
                          </a:solidFill>
                        </a:rPr>
                        <a:t>・</a:t>
                      </a:r>
                      <a:endParaRPr lang="en-US" altLang="ja-JP" sz="1000" dirty="0">
                        <a:solidFill>
                          <a:schemeClr val="tx1"/>
                        </a:solidFill>
                      </a:endParaRPr>
                    </a:p>
                    <a:p>
                      <a:pPr algn="ctr"/>
                      <a:r>
                        <a:rPr lang="ja-JP" altLang="en-US" sz="1000" dirty="0">
                          <a:solidFill>
                            <a:schemeClr val="tx1"/>
                          </a:solidFill>
                        </a:rPr>
                        <a:t>・</a:t>
                      </a:r>
                      <a:endParaRPr lang="en-US" altLang="ja-JP" sz="1000" dirty="0">
                        <a:solidFill>
                          <a:schemeClr val="tx1"/>
                        </a:solidFill>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altLang="en-US"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714"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53879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1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18"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構築する都市ＯＳ（データ連携基盤等）</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19" name="正方形/長方形 8"/>
          <p:cNvSpPr/>
          <p:nvPr/>
        </p:nvSpPr>
        <p:spPr>
          <a:xfrm>
            <a:off x="262336" y="1137084"/>
            <a:ext cx="8784210" cy="5339923"/>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＜構築する都市</a:t>
            </a: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の種類（製品名、サービス名、スクラッチ開発など）を記載して下さい。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○○○（理由：）</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当該ベンダーを候補とした理由も記載して下さい。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＜運用体制＞</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所有者：○○○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運営者：○○○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保守管理者：○○○</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その他</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をどのように運用していくのか詳細かつ具体的に記載すること。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＜予定コストとマネタイズ＞</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イニシャルコスト：○○○円</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ランニングコスト：○○○円</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マネタイズの手法：○○○</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　（事業費全体ではなく）都市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に限ったイニシャルコスト及びランニングコストの金額と、どのようにマネタイズを実施するのか記載して下さい。</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 ＞</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どのような機能・サービスを実現するデータ連携基盤を構築するのか等を詳細かつ具体的に記載すること。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　「スマートシティセキュリティガイドライン（第</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2.0</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版）」（</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2021</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年６月 総務省）</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等に留意し、サプライチェーンリスク対応を含む十分なサイバーセキュリティ対策を講ずること</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rPr>
              <a:t>。</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n-cs"/>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en-US"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！注意点！</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　</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総務省 「地域課題解決のための</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スマートシティ推進事業」は、</a:t>
            </a:r>
            <a:r>
              <a:rPr kumimoji="1" lang="ja-JP" altLang="en-US"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都市</a:t>
            </a:r>
            <a:r>
              <a:rPr kumimoji="1" lang="en-US" altLang="ja-JP"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1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（データ連携基盤等）及びそれに接続するサービス等の実装</a:t>
            </a: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に対する</a:t>
            </a:r>
            <a: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
            </a:r>
            <a:br>
              <a:rPr kumimoji="1" lang="en-US" altLang="ja-JP"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br>
            <a:r>
              <a:rPr kumimoji="1" lang="ja-JP" altLang="en-US" sz="11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補助を行うものであることに留意すること。また</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、本事業で構築したデータ連携基盤及びソリューションは最低５年間は運営し続ける必要がある。</a:t>
            </a:r>
            <a:endParaRPr kumimoji="1" lang="en-US" altLang="ja-JP" sz="11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endParaRPr>
          </a:p>
        </p:txBody>
      </p:sp>
      <p:sp>
        <p:nvSpPr>
          <p:cNvPr id="1720" name="正方形/長方形 11"/>
          <p:cNvSpPr/>
          <p:nvPr/>
        </p:nvSpPr>
        <p:spPr>
          <a:xfrm>
            <a:off x="5917238" y="1187850"/>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21" name="正方形/長方形 12"/>
          <p:cNvSpPr/>
          <p:nvPr/>
        </p:nvSpPr>
        <p:spPr>
          <a:xfrm>
            <a:off x="5586748" y="6509431"/>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22"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23"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24</a:t>
            </a:r>
          </a:p>
        </p:txBody>
      </p:sp>
    </p:spTree>
    <p:extLst>
      <p:ext uri="{BB962C8B-B14F-4D97-AF65-F5344CB8AC3E}">
        <p14:creationId xmlns:p14="http://schemas.microsoft.com/office/powerpoint/2010/main" val="1849350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2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27" name="Text Box 4"/>
          <p:cNvSpPr txBox="1">
            <a:spLocks noChangeArrowheads="1"/>
          </p:cNvSpPr>
          <p:nvPr/>
        </p:nvSpPr>
        <p:spPr>
          <a:xfrm>
            <a:off x="107504" y="561084"/>
            <a:ext cx="4471717"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活用するデータとサービス</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28" name="正方形/長方形 8"/>
          <p:cNvSpPr/>
          <p:nvPr/>
        </p:nvSpPr>
        <p:spPr>
          <a:xfrm>
            <a:off x="275768" y="4797152"/>
            <a:ext cx="8592463" cy="938719"/>
          </a:xfrm>
          <a:prstGeom prst="rect">
            <a:avLst/>
          </a:prstGeom>
        </p:spPr>
        <p:txBody>
          <a:bodyPr wrap="square">
            <a:spAutoFit/>
          </a:bodyPr>
          <a:lstStyle/>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どの分野の</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どのような</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データを収集・分析等を行った上で</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どういったサービスに活用するのか、具体的に記載すること</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。なお</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、令和６年度以降の予定を記載する場合には、その旨が分かるよう記載すること。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分野・都市横断的にデータを利用するサービスを展開する場合は、その詳細を記載すること。（加点評価する）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パーソナルデータを活用することで、個人に最適化したサービスを提供する取組については、その詳細を記載すること。（加点評価する）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p:txBody>
      </p:sp>
      <p:graphicFrame>
        <p:nvGraphicFramePr>
          <p:cNvPr id="1729" name="表 3"/>
          <p:cNvGraphicFramePr>
            <a:graphicFrameLocks noGrp="1"/>
          </p:cNvGraphicFramePr>
          <p:nvPr>
            <p:extLst/>
          </p:nvPr>
        </p:nvGraphicFramePr>
        <p:xfrm>
          <a:off x="539550" y="1260293"/>
          <a:ext cx="8208914" cy="3543300"/>
        </p:xfrm>
        <a:graphic>
          <a:graphicData uri="http://schemas.openxmlformats.org/drawingml/2006/table">
            <a:tbl>
              <a:tblPr firstRow="1" bandRow="1">
                <a:tableStyleId>{5940675A-B579-460E-94D1-54222C63F5DA}</a:tableStyleId>
              </a:tblPr>
              <a:tblGrid>
                <a:gridCol w="2531723">
                  <a:extLst>
                    <a:ext uri="{9D8B030D-6E8A-4147-A177-3AD203B41FA5}">
                      <a16:colId xmlns:a16="http://schemas.microsoft.com/office/drawing/2014/main" val="20000"/>
                    </a:ext>
                  </a:extLst>
                </a:gridCol>
                <a:gridCol w="537031">
                  <a:extLst>
                    <a:ext uri="{9D8B030D-6E8A-4147-A177-3AD203B41FA5}">
                      <a16:colId xmlns:a16="http://schemas.microsoft.com/office/drawing/2014/main" val="20001"/>
                    </a:ext>
                  </a:extLst>
                </a:gridCol>
                <a:gridCol w="387632">
                  <a:extLst>
                    <a:ext uri="{9D8B030D-6E8A-4147-A177-3AD203B41FA5}">
                      <a16:colId xmlns:a16="http://schemas.microsoft.com/office/drawing/2014/main" val="20002"/>
                    </a:ext>
                  </a:extLst>
                </a:gridCol>
                <a:gridCol w="1530339">
                  <a:extLst>
                    <a:ext uri="{9D8B030D-6E8A-4147-A177-3AD203B41FA5}">
                      <a16:colId xmlns:a16="http://schemas.microsoft.com/office/drawing/2014/main" val="20003"/>
                    </a:ext>
                  </a:extLst>
                </a:gridCol>
                <a:gridCol w="690469">
                  <a:extLst>
                    <a:ext uri="{9D8B030D-6E8A-4147-A177-3AD203B41FA5}">
                      <a16:colId xmlns:a16="http://schemas.microsoft.com/office/drawing/2014/main" val="20004"/>
                    </a:ext>
                  </a:extLst>
                </a:gridCol>
                <a:gridCol w="1150782">
                  <a:extLst>
                    <a:ext uri="{9D8B030D-6E8A-4147-A177-3AD203B41FA5}">
                      <a16:colId xmlns:a16="http://schemas.microsoft.com/office/drawing/2014/main" val="20005"/>
                    </a:ext>
                  </a:extLst>
                </a:gridCol>
                <a:gridCol w="1380938">
                  <a:extLst>
                    <a:ext uri="{9D8B030D-6E8A-4147-A177-3AD203B41FA5}">
                      <a16:colId xmlns:a16="http://schemas.microsoft.com/office/drawing/2014/main" val="20006"/>
                    </a:ext>
                  </a:extLst>
                </a:gridCol>
              </a:tblGrid>
              <a:tr h="131943">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サービス</a:t>
                      </a:r>
                    </a:p>
                  </a:txBody>
                  <a:tcPr>
                    <a:solidFill>
                      <a:srgbClr val="FFCDC1"/>
                    </a:solidFill>
                  </a:tcPr>
                </a:tc>
                <a:tc>
                  <a:txBody>
                    <a:bodyPr/>
                    <a:lstStyle/>
                    <a:p>
                      <a:r>
                        <a:rPr kumimoji="1" lang="ja-JP" altLang="en-US" sz="1050" dirty="0">
                          <a:latin typeface="Meiryo UI" panose="020B0604030504040204" pitchFamily="50" charset="-128"/>
                          <a:ea typeface="Meiryo UI" panose="020B0604030504040204" pitchFamily="50" charset="-128"/>
                        </a:rPr>
                        <a:t>分野</a:t>
                      </a:r>
                    </a:p>
                  </a:txBody>
                  <a:tcPr>
                    <a:solidFill>
                      <a:srgbClr val="FFCDC1"/>
                    </a:solidFill>
                  </a:tcPr>
                </a:tc>
                <a:tc>
                  <a:txBody>
                    <a:bodyPr/>
                    <a:lstStyle/>
                    <a:p>
                      <a:r>
                        <a:rPr kumimoji="1" lang="ja-JP" altLang="en-US" sz="700" dirty="0">
                          <a:latin typeface="Meiryo UI" panose="020B0604030504040204" pitchFamily="50" charset="-128"/>
                          <a:ea typeface="Meiryo UI" panose="020B0604030504040204" pitchFamily="50" charset="-128"/>
                        </a:rPr>
                        <a:t>都市</a:t>
                      </a:r>
                      <a:r>
                        <a:rPr kumimoji="1" lang="en-US" altLang="ja-JP" sz="700" dirty="0">
                          <a:latin typeface="Meiryo UI" panose="020B0604030504040204" pitchFamily="50" charset="-128"/>
                          <a:ea typeface="Meiryo UI" panose="020B0604030504040204" pitchFamily="50" charset="-128"/>
                        </a:rPr>
                        <a:t>OS</a:t>
                      </a:r>
                      <a:endParaRPr kumimoji="1" lang="ja-JP" altLang="en-US" sz="6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データ</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分野</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区分</a:t>
                      </a:r>
                    </a:p>
                  </a:txBody>
                  <a:tcPr>
                    <a:solidFill>
                      <a:schemeClr val="bg1">
                        <a:lumMod val="85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ストア先（管理者）</a:t>
                      </a:r>
                    </a:p>
                  </a:txBody>
                  <a:tcPr>
                    <a:solidFill>
                      <a:schemeClr val="bg1">
                        <a:lumMod val="85000"/>
                      </a:schemeClr>
                    </a:solidFill>
                  </a:tcPr>
                </a:tc>
                <a:extLst>
                  <a:ext uri="{0D108BD9-81ED-4DB2-BD59-A6C34878D82A}">
                    <a16:rowId xmlns:a16="http://schemas.microsoft.com/office/drawing/2014/main" val="10000"/>
                  </a:ext>
                </a:extLst>
              </a:tr>
              <a:tr h="131943">
                <a:tc rowSpan="2">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A)</a:t>
                      </a:r>
                      <a:r>
                        <a:rPr kumimoji="1" lang="ja-JP" altLang="en-US" sz="1050" dirty="0">
                          <a:solidFill>
                            <a:schemeClr val="tx1"/>
                          </a:solidFill>
                          <a:latin typeface="Meiryo UI" panose="020B0604030504040204" pitchFamily="50" charset="-128"/>
                          <a:ea typeface="Meiryo UI" panose="020B0604030504040204" pitchFamily="50" charset="-128"/>
                        </a:rPr>
                        <a:t>ゴミ収集車の効率的なルート設定</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－通行止めなどのデータを踏まえつつ、空のゴミ箱をルートに含まない効率的なルートをリアルタイムで決定</a:t>
                      </a:r>
                    </a:p>
                  </a:txBody>
                  <a:tcPr/>
                </a:tc>
                <a:tc rowSpan="2">
                  <a:txBody>
                    <a:bodyPr/>
                    <a:lstStyle/>
                    <a:p>
                      <a:r>
                        <a:rPr kumimoji="1" lang="ja-JP" altLang="en-US" sz="800" dirty="0">
                          <a:latin typeface="Meiryo UI" panose="020B0604030504040204" pitchFamily="50" charset="-128"/>
                          <a:ea typeface="Meiryo UI" panose="020B0604030504040204" pitchFamily="50" charset="-128"/>
                        </a:rPr>
                        <a:t>⑩環境・エネルギー</a:t>
                      </a: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a:txBody>
                    <a:bodyPr/>
                    <a:lstStyle/>
                    <a:p>
                      <a:r>
                        <a:rPr kumimoji="1" lang="ja-JP" altLang="en-US" sz="1050" dirty="0">
                          <a:latin typeface="Meiryo UI" panose="020B0604030504040204" pitchFamily="50" charset="-128"/>
                          <a:ea typeface="Meiryo UI" panose="020B0604030504040204" pitchFamily="50" charset="-128"/>
                        </a:rPr>
                        <a:t>各ゴミ箱の内容量データ</a:t>
                      </a:r>
                    </a:p>
                  </a:txBody>
                  <a:tcPr/>
                </a:tc>
                <a:tc>
                  <a:txBody>
                    <a:bodyPr/>
                    <a:lstStyle/>
                    <a:p>
                      <a:r>
                        <a:rPr kumimoji="1" lang="ja-JP" altLang="en-US" sz="800" dirty="0">
                          <a:latin typeface="Meiryo UI" panose="020B0604030504040204" pitchFamily="50" charset="-128"/>
                          <a:ea typeface="Meiryo UI" panose="020B0604030504040204" pitchFamily="50" charset="-128"/>
                        </a:rPr>
                        <a:t>⑩環境・エネルギー</a:t>
                      </a:r>
                    </a:p>
                  </a:txBody>
                  <a:tcPr/>
                </a:tc>
                <a:tc>
                  <a:txBody>
                    <a:bodyPr/>
                    <a:lstStyle/>
                    <a:p>
                      <a:r>
                        <a:rPr kumimoji="1" lang="ja-JP" altLang="en-US" sz="800" dirty="0">
                          <a:latin typeface="Meiryo UI" panose="020B0604030504040204" pitchFamily="50" charset="-128"/>
                          <a:ea typeface="Meiryo UI" panose="020B0604030504040204" pitchFamily="50" charset="-128"/>
                        </a:rPr>
                        <a:t>④非パーソナルデータ</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Ａセンシングデータ</a:t>
                      </a: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131943">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a:txBody>
                    <a:bodyPr/>
                    <a:lstStyle/>
                    <a:p>
                      <a:r>
                        <a:rPr kumimoji="1" lang="ja-JP" altLang="en-US" sz="1050" dirty="0">
                          <a:latin typeface="Meiryo UI" panose="020B0604030504040204" pitchFamily="50" charset="-128"/>
                          <a:ea typeface="Meiryo UI" panose="020B0604030504040204" pitchFamily="50" charset="-128"/>
                        </a:rPr>
                        <a:t>通行止め等の道路交通データ</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a:txBody>
                    <a:bodyPr/>
                    <a:lstStyle/>
                    <a:p>
                      <a:r>
                        <a:rPr kumimoji="1" lang="ja-JP" altLang="en-US" sz="800" dirty="0">
                          <a:latin typeface="Meiryo UI" panose="020B0604030504040204" pitchFamily="50" charset="-128"/>
                          <a:ea typeface="Meiryo UI" panose="020B0604030504040204" pitchFamily="50" charset="-128"/>
                        </a:rPr>
                        <a:t>④非パーソナルデータ</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その他（交通センター情報）</a:t>
                      </a:r>
                    </a:p>
                  </a:txBody>
                  <a:tcPr/>
                </a:tc>
                <a:tc>
                  <a:txBody>
                    <a:bodyPr/>
                    <a:lstStyle/>
                    <a:p>
                      <a:endParaRPr kumimoji="1" lang="ja-JP" altLang="en-US" sz="105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B)</a:t>
                      </a:r>
                      <a:r>
                        <a:rPr kumimoji="1" lang="ja-JP" altLang="en-US" sz="1050" dirty="0">
                          <a:solidFill>
                            <a:schemeClr val="tx1"/>
                          </a:solidFill>
                          <a:latin typeface="Meiryo UI" panose="020B0604030504040204" pitchFamily="50" charset="-128"/>
                          <a:ea typeface="Meiryo UI" panose="020B0604030504040204" pitchFamily="50" charset="-128"/>
                        </a:rPr>
                        <a:t>道路交通情報（電光表示板等）</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－収集データを元に、目的地までの所要時間をスマートフォンや電光表示板に表示し、混雑緩和を図る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txBody>
                  <a:tcPr/>
                </a:tc>
                <a:tc>
                  <a:txBody>
                    <a:bodyPr/>
                    <a:lstStyle/>
                    <a:p>
                      <a:r>
                        <a:rPr kumimoji="1" lang="ja-JP" altLang="en-US" sz="1050" dirty="0">
                          <a:latin typeface="Meiryo UI" panose="020B0604030504040204" pitchFamily="50" charset="-128"/>
                          <a:ea typeface="Meiryo UI" panose="020B0604030504040204" pitchFamily="50" charset="-128"/>
                        </a:rPr>
                        <a:t>←</a:t>
                      </a:r>
                    </a:p>
                  </a:txBody>
                  <a:tcPr/>
                </a:tc>
                <a:tc rowSpan="3">
                  <a:txBody>
                    <a:bodyPr/>
                    <a:lstStyle/>
                    <a:p>
                      <a:r>
                        <a:rPr kumimoji="1" lang="ja-JP" altLang="en-US" sz="1050" dirty="0">
                          <a:latin typeface="Meiryo UI" panose="020B0604030504040204" pitchFamily="50" charset="-128"/>
                          <a:ea typeface="Meiryo UI" panose="020B0604030504040204" pitchFamily="50" charset="-128"/>
                        </a:rPr>
                        <a:t>・バス車内混雑情報</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・バス停間所要時間</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⑥交通・モビリティ</a:t>
                      </a:r>
                    </a:p>
                    <a:p>
                      <a:endParaRPr kumimoji="1" lang="ja-JP" altLang="en-US" sz="800" dirty="0">
                        <a:latin typeface="Meiryo UI" panose="020B0604030504040204" pitchFamily="50" charset="-128"/>
                        <a:ea typeface="Meiryo UI" panose="020B0604030504040204" pitchFamily="50" charset="-128"/>
                      </a:endParaRPr>
                    </a:p>
                  </a:txBody>
                  <a:tcPr/>
                </a:tc>
                <a:tc rowSpan="3">
                  <a:txBody>
                    <a:bodyPr/>
                    <a:lstStyle/>
                    <a:p>
                      <a:r>
                        <a:rPr kumimoji="1" lang="ja-JP" altLang="en-US" sz="800" dirty="0">
                          <a:latin typeface="Meiryo UI" panose="020B0604030504040204" pitchFamily="50" charset="-128"/>
                          <a:ea typeface="Meiryo UI" panose="020B0604030504040204" pitchFamily="50" charset="-128"/>
                        </a:rPr>
                        <a:t>①オープンデータ</a:t>
                      </a:r>
                      <a:endParaRPr kumimoji="1" lang="en-US" altLang="ja-JP" sz="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eiryo UI" panose="020B0604030504040204" pitchFamily="50" charset="-128"/>
                          <a:ea typeface="Meiryo UI" panose="020B0604030504040204" pitchFamily="50" charset="-128"/>
                        </a:rPr>
                        <a:t>Ａセンシングデータ</a:t>
                      </a: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社内データベース（●●バス）</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⇒市オープンデータサイト（●●市）</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C)</a:t>
                      </a:r>
                      <a:r>
                        <a:rPr kumimoji="1" lang="ja-JP" altLang="en-US" sz="1050" dirty="0">
                          <a:solidFill>
                            <a:schemeClr val="tx1"/>
                          </a:solidFill>
                          <a:latin typeface="Meiryo UI" panose="020B0604030504040204" pitchFamily="50" charset="-128"/>
                          <a:ea typeface="Meiryo UI" panose="020B0604030504040204" pitchFamily="50" charset="-128"/>
                        </a:rPr>
                        <a:t>混雑緩和観光ルート作成</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－観光需要ピーク時に混雑緩和できる観光ルートや、集客を行うための観光施策の検討</a:t>
                      </a:r>
                    </a:p>
                  </a:txBody>
                  <a:tcPr/>
                </a:tc>
                <a:tc>
                  <a:txBody>
                    <a:bodyPr/>
                    <a:lstStyle/>
                    <a:p>
                      <a:r>
                        <a:rPr kumimoji="1" lang="ja-JP" altLang="en-US" sz="800" dirty="0">
                          <a:latin typeface="Meiryo UI" panose="020B0604030504040204" pitchFamily="50" charset="-128"/>
                          <a:ea typeface="Meiryo UI" panose="020B0604030504040204" pitchFamily="50" charset="-128"/>
                        </a:rPr>
                        <a:t>⑤観光・地域活性化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131943">
                <a:tc>
                  <a:txBody>
                    <a:bodyPr/>
                    <a:lstStyle/>
                    <a:p>
                      <a:r>
                        <a:rPr kumimoji="1" lang="en-US" altLang="ja-JP" sz="1050" dirty="0">
                          <a:solidFill>
                            <a:schemeClr val="tx1"/>
                          </a:solidFill>
                          <a:latin typeface="Meiryo UI" panose="020B0604030504040204" pitchFamily="50" charset="-128"/>
                          <a:ea typeface="Meiryo UI" panose="020B0604030504040204" pitchFamily="50" charset="-128"/>
                        </a:rPr>
                        <a:t>D)</a:t>
                      </a:r>
                      <a:r>
                        <a:rPr kumimoji="1" lang="ja-JP" altLang="en-US" sz="1050" dirty="0">
                          <a:solidFill>
                            <a:schemeClr val="tx1"/>
                          </a:solidFill>
                          <a:latin typeface="Meiryo UI" panose="020B0604030504040204" pitchFamily="50" charset="-128"/>
                          <a:ea typeface="Meiryo UI" panose="020B0604030504040204" pitchFamily="50" charset="-128"/>
                        </a:rPr>
                        <a:t>大規模災害時シミュレーション</a:t>
                      </a:r>
                      <a:r>
                        <a:rPr kumimoji="1" lang="en-US" altLang="ja-JP" sz="1050" dirty="0">
                          <a:solidFill>
                            <a:schemeClr val="tx1"/>
                          </a:solidFill>
                          <a:latin typeface="Meiryo UI" panose="020B0604030504040204" pitchFamily="50" charset="-128"/>
                          <a:ea typeface="Meiryo UI" panose="020B0604030504040204" pitchFamily="50" charset="-128"/>
                        </a:rPr>
                        <a:t>【R5</a:t>
                      </a:r>
                      <a:r>
                        <a:rPr kumimoji="1" lang="ja-JP" altLang="en-US" sz="1050" dirty="0">
                          <a:solidFill>
                            <a:schemeClr val="tx1"/>
                          </a:solidFill>
                          <a:latin typeface="Meiryo UI" panose="020B0604030504040204" pitchFamily="50" charset="-128"/>
                          <a:ea typeface="Meiryo UI" panose="020B0604030504040204" pitchFamily="50" charset="-128"/>
                        </a:rPr>
                        <a:t>予定</a:t>
                      </a:r>
                      <a:r>
                        <a:rPr kumimoji="1" lang="en-US" altLang="ja-JP" sz="1050" dirty="0">
                          <a:solidFill>
                            <a:schemeClr val="tx1"/>
                          </a:solidFill>
                          <a:latin typeface="Meiryo UI" panose="020B0604030504040204" pitchFamily="50" charset="-128"/>
                          <a:ea typeface="Meiryo UI" panose="020B0604030504040204" pitchFamily="50" charset="-128"/>
                        </a:rPr>
                        <a:t>】</a:t>
                      </a:r>
                    </a:p>
                    <a:p>
                      <a:pPr marL="93663" indent="-93663"/>
                      <a:r>
                        <a:rPr kumimoji="1" lang="ja-JP" altLang="en-US" sz="1050" dirty="0">
                          <a:solidFill>
                            <a:schemeClr val="tx1"/>
                          </a:solidFill>
                          <a:latin typeface="Meiryo UI" panose="020B0604030504040204" pitchFamily="50" charset="-128"/>
                          <a:ea typeface="Meiryo UI" panose="020B0604030504040204" pitchFamily="50" charset="-128"/>
                        </a:rPr>
                        <a:t>－大規模災害発生時の人や車の動きをシミュレーションし、防災計画として臨時避難所や避難誘導等を検討</a:t>
                      </a:r>
                    </a:p>
                  </a:txBody>
                  <a:tcPr/>
                </a:tc>
                <a:tc>
                  <a:txBody>
                    <a:bodyPr/>
                    <a:lstStyle/>
                    <a:p>
                      <a:r>
                        <a:rPr kumimoji="1" lang="ja-JP" altLang="en-US" sz="800" dirty="0">
                          <a:latin typeface="Meiryo UI" panose="020B0604030504040204" pitchFamily="50" charset="-128"/>
                          <a:ea typeface="Meiryo UI" panose="020B0604030504040204" pitchFamily="50" charset="-128"/>
                        </a:rPr>
                        <a:t>①防災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145544">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730" name="正方形/長方形 14"/>
          <p:cNvSpPr/>
          <p:nvPr/>
        </p:nvSpPr>
        <p:spPr>
          <a:xfrm>
            <a:off x="1080877" y="5595002"/>
            <a:ext cx="7416824" cy="1035120"/>
          </a:xfrm>
          <a:prstGeom prst="rect">
            <a:avLst/>
          </a:prstGeom>
          <a:solidFill>
            <a:schemeClr val="bg1"/>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分野の一覧</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①交通モビリティ、②エネルギー、③防災、④インフラ維持管理、⑤観光・地域活性化、⑥健康・医療、⑦農林水産業、⑧環境、⑨セキュリティ・見守り、⑩物流、⑪都市計画・整備、⑫その他</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区分の一覧</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①オープンデータ、 （以下オープンデータ以外の） ②パーソナルデータ（個人情報）、③パーソナルデータ（匿名加工情報等）、④非パーソナルデータ</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Ａセンシングデータ、Ｂ購買情報、Ｃ地理空間データ、Ｄその他（手入力など）</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731" name="正方形/長方形 15"/>
          <p:cNvSpPr/>
          <p:nvPr/>
        </p:nvSpPr>
        <p:spPr>
          <a:xfrm>
            <a:off x="363543" y="981083"/>
            <a:ext cx="3128337" cy="276999"/>
          </a:xfrm>
          <a:prstGeom prst="rect">
            <a:avLst/>
          </a:prstGeom>
        </p:spPr>
        <p:txBody>
          <a:bodyPr wrap="square">
            <a:spAutoFit/>
          </a:bodyPr>
          <a:lstStyle/>
          <a:p>
            <a:pPr marL="381000" marR="44450" lvl="0" indent="-381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データ・サービス相関表</a:t>
            </a:r>
            <a:r>
              <a:rPr kumimoji="1" lang="en-US"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ja-JP" sz="1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3" name="正方形/長方形 17"/>
          <p:cNvSpPr/>
          <p:nvPr/>
        </p:nvSpPr>
        <p:spPr>
          <a:xfrm>
            <a:off x="4959263" y="3974359"/>
            <a:ext cx="3128337" cy="276999"/>
          </a:xfrm>
          <a:prstGeom prst="rect">
            <a:avLst/>
          </a:prstGeom>
          <a:solidFill>
            <a:schemeClr val="bg1">
              <a:lumMod val="85000"/>
            </a:schemeClr>
          </a:solidFill>
          <a:ln>
            <a:solidFill>
              <a:schemeClr val="tx1"/>
            </a:solidFill>
          </a:ln>
        </p:spPr>
        <p:txBody>
          <a:bodyPr wrap="square">
            <a:spAutoFit/>
          </a:bodyPr>
          <a:lstStyle/>
          <a:p>
            <a:pPr marL="381000" marR="44450" lvl="0" indent="-381000" algn="ctr"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記載例</a:t>
            </a:r>
            <a:endParaRPr kumimoji="1" lang="ja-JP" altLang="ja-JP"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3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35"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25</a:t>
            </a:r>
          </a:p>
        </p:txBody>
      </p:sp>
      <p:sp>
        <p:nvSpPr>
          <p:cNvPr id="13" name="正方形/長方形 12">
            <a:extLst>
              <a:ext uri="{FF2B5EF4-FFF2-40B4-BE49-F238E27FC236}">
                <a16:creationId xmlns:a16="http://schemas.microsoft.com/office/drawing/2014/main" id="{23154145-8FD1-4F2D-B9AB-6E3E6884942F}"/>
              </a:ext>
            </a:extLst>
          </p:cNvPr>
          <p:cNvSpPr/>
          <p:nvPr/>
        </p:nvSpPr>
        <p:spPr>
          <a:xfrm>
            <a:off x="2987824" y="6607787"/>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25a,25b…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41973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a:t>
            </a:r>
          </a:p>
        </p:txBody>
      </p:sp>
      <p:sp>
        <p:nvSpPr>
          <p:cNvPr id="1738"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39" name="Text Box 4"/>
          <p:cNvSpPr txBox="1">
            <a:spLocks noChangeArrowheads="1"/>
          </p:cNvSpPr>
          <p:nvPr/>
        </p:nvSpPr>
        <p:spPr>
          <a:xfrm>
            <a:off x="107504" y="561084"/>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活用するデータとサービス</a:t>
            </a:r>
            <a:endParaRPr kumimoji="1" lang="ja-JP" altLang="en-US" sz="16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1740" name="正方形/長方形 8"/>
          <p:cNvSpPr/>
          <p:nvPr/>
        </p:nvSpPr>
        <p:spPr>
          <a:xfrm>
            <a:off x="279430" y="4420619"/>
            <a:ext cx="8592463" cy="1277273"/>
          </a:xfrm>
          <a:prstGeom prst="rect">
            <a:avLst/>
          </a:prstGeom>
        </p:spPr>
        <p:txBody>
          <a:bodyPr wrap="square">
            <a:spAutoFit/>
          </a:bodyPr>
          <a:lstStyle/>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地域の抱える課題を解決するサービス等の内容を具体的に記載すること。なお、都市</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OS</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との関係性についても明確に記載すること。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　</a:t>
            </a:r>
            <a:r>
              <a:rPr kumimoji="1" lang="ja-JP"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rPr>
              <a:t>個人情報等機密性の高い情報等をどのようなセキュリティポリシーに従って取り扱うか、セキュリティポリシー等の所管部局・部署と十分に協議をしたか、外部委託を行う場合を含めて必要な情報セキュリティ対策が講じられているかなどを詳細かつ具体的に記載すること。</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eiryo UI" panose="020B0604030504040204" pitchFamily="50" charset="-128"/>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　</a:t>
            </a:r>
            <a:r>
              <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rPr>
              <a:t>AI</a:t>
            </a:r>
            <a:r>
              <a:rPr kumimoji="1" lang="ja-JP" altLang="en-US" sz="1100" b="0" i="1" u="none" strike="noStrike" kern="100" cap="none" spc="0" normalizeH="0" baseline="0" noProof="0" dirty="0">
                <a:ln>
                  <a:noFill/>
                </a:ln>
                <a:solidFill>
                  <a:srgbClr val="F73131"/>
                </a:solidFill>
                <a:effectLst/>
                <a:uLnTx/>
                <a:uFillTx/>
                <a:latin typeface="ＭＳ Ｐゴシック"/>
                <a:ea typeface="ＭＳ Ｐゴシック"/>
                <a:cs typeface="+mn-cs"/>
              </a:rPr>
              <a:t>等の先端技術を用いる場合は、その詳細を記載すること。（加点評価する）</a:t>
            </a:r>
            <a:endParaRPr kumimoji="1" lang="en-US" altLang="ja-JP" sz="1100" b="0" i="1" u="none" strike="noStrike" kern="100" cap="none" spc="0" normalizeH="0" baseline="0" noProof="0" dirty="0">
              <a:ln>
                <a:noFill/>
              </a:ln>
              <a:solidFill>
                <a:srgbClr val="F73131"/>
              </a:solidFill>
              <a:effectLst/>
              <a:uLnTx/>
              <a:uFillTx/>
              <a:latin typeface="ＭＳ Ｐゴシック"/>
              <a:ea typeface="ＭＳ Ｐゴシック"/>
              <a:cs typeface="+mn-cs"/>
            </a:endParaRPr>
          </a:p>
          <a:p>
            <a:pPr marL="38100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100" b="0" i="0" u="none" strike="noStrike" kern="100" cap="none" spc="0" normalizeH="0" baseline="0" noProof="0" dirty="0">
              <a:ln>
                <a:noFill/>
              </a:ln>
              <a:solidFill>
                <a:srgbClr val="FFAA0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81000" marR="44450" lvl="0" indent="-254000" algn="l" defTabSz="914400" rtl="0" eaLnBrk="0" fontAlgn="base" latinLnBrk="0" hangingPunct="0">
              <a:lnSpc>
                <a:spcPct val="100000"/>
              </a:lnSpc>
              <a:spcBef>
                <a:spcPct val="0"/>
              </a:spcBef>
              <a:spcAft>
                <a:spcPts val="0"/>
              </a:spcAft>
              <a:buClrTx/>
              <a:buSzTx/>
              <a:buFontTx/>
              <a:buNone/>
              <a:tabLst/>
              <a:defRPr/>
            </a:pPr>
            <a:endParaRPr kumimoji="1" lang="ja-JP"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41" name="正方形/長方形 15"/>
          <p:cNvSpPr/>
          <p:nvPr/>
        </p:nvSpPr>
        <p:spPr>
          <a:xfrm>
            <a:off x="363543" y="1031885"/>
            <a:ext cx="3128337" cy="276999"/>
          </a:xfrm>
          <a:prstGeom prst="rect">
            <a:avLst/>
          </a:prstGeom>
        </p:spPr>
        <p:txBody>
          <a:bodyPr wrap="square">
            <a:spAutoFit/>
          </a:bodyPr>
          <a:lstStyle/>
          <a:p>
            <a:pPr marL="381000" marR="44450" lvl="0" indent="-381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r>
              <a:rPr kumimoji="1" lang="ja-JP" altLang="en-US"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具体的なサービス等の詳細</a:t>
            </a:r>
            <a:r>
              <a:rPr kumimoji="1" lang="en-US"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t>
            </a:r>
            <a:endParaRPr kumimoji="1" lang="ja-JP" altLang="ja-JP" sz="12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1743"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744" name="正方形/長方形 11"/>
          <p:cNvSpPr/>
          <p:nvPr/>
        </p:nvSpPr>
        <p:spPr>
          <a:xfrm>
            <a:off x="5796136" y="1467636"/>
            <a:ext cx="2592288" cy="12330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45" name="正方形/長方形 12"/>
          <p:cNvSpPr/>
          <p:nvPr/>
        </p:nvSpPr>
        <p:spPr>
          <a:xfrm>
            <a:off x="465949" y="1308884"/>
            <a:ext cx="8498540" cy="1107996"/>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en-US" altLang="ja-JP"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A)</a:t>
            </a:r>
            <a:r>
              <a:rPr kumimoji="1" lang="ja-JP" altLang="en-US" sz="1100" b="1"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eiryo UI" panose="020B0604030504040204" pitchFamily="50" charset="-128"/>
              </a:rPr>
              <a:t>（例）</a:t>
            </a: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ゴミ収集車の効率的なルート設定</a:t>
            </a:r>
            <a:endPar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100" b="0" i="0" u="none" strike="noStrike" kern="100" cap="none" spc="0" normalizeH="0" baseline="0" noProof="0" dirty="0">
              <a:ln>
                <a:noFill/>
              </a:ln>
              <a:solidFill>
                <a:srgbClr val="0070C0"/>
              </a:solidFill>
              <a:effectLst/>
              <a:highlight>
                <a:srgbClr val="FFFF00"/>
              </a:highligh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＜地域の抱える課題＞</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panose="020B060007020508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＜サービスの詳細説明＞</a:t>
            </a:r>
            <a:endPar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44450" lvl="0" indent="127000" algn="l" defTabSz="914400" rtl="0" eaLnBrk="0" fontAlgn="base" latinLnBrk="0" hangingPunct="0">
              <a:lnSpc>
                <a:spcPct val="100000"/>
              </a:lnSpc>
              <a:spcBef>
                <a:spcPct val="0"/>
              </a:spcBef>
              <a:spcAft>
                <a:spcPts val="0"/>
              </a:spcAft>
              <a:buClrTx/>
              <a:buSzTx/>
              <a:buFontTx/>
              <a:buNone/>
              <a:tabLst>
                <a:tab pos="2700020" algn="ctr"/>
                <a:tab pos="5400040" algn="r"/>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100" b="0" i="0" u="none" strike="noStrike" kern="100" cap="none" spc="0" normalizeH="0" baseline="0" noProof="0" dirty="0">
              <a:ln>
                <a:noFill/>
              </a:ln>
              <a:solidFill>
                <a:srgbClr val="000000"/>
              </a:solidFill>
              <a:effectLst/>
              <a:uLnTx/>
              <a:uFillTx/>
              <a:latin typeface="ＭＳ Ｐゴシック"/>
              <a:ea typeface="ＭＳ Ｐゴシック" panose="020B0600070205080204" pitchFamily="50" charset="-128"/>
              <a:cs typeface="Meiryo UI" panose="020B0604030504040204" pitchFamily="50" charset="-128"/>
            </a:endParaRPr>
          </a:p>
        </p:txBody>
      </p:sp>
      <p:sp>
        <p:nvSpPr>
          <p:cNvPr id="1746"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正方形/長方形 11">
            <a:extLst>
              <a:ext uri="{FF2B5EF4-FFF2-40B4-BE49-F238E27FC236}">
                <a16:creationId xmlns:a16="http://schemas.microsoft.com/office/drawing/2014/main" id="{6BC63035-D3BD-480C-BE58-E06CA4CF3E27}"/>
              </a:ext>
            </a:extLst>
          </p:cNvPr>
          <p:cNvSpPr/>
          <p:nvPr/>
        </p:nvSpPr>
        <p:spPr>
          <a:xfrm>
            <a:off x="2843808" y="6467901"/>
            <a:ext cx="6768752"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注）必要に応じ、適宜枚数を追加すること（追加する場合は、以降のページ番号を</a:t>
            </a:r>
            <a:r>
              <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rPr>
              <a:t>26a,26b…</a:t>
            </a: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とすること）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Tree>
    <p:extLst>
      <p:ext uri="{BB962C8B-B14F-4D97-AF65-F5344CB8AC3E}">
        <p14:creationId xmlns:p14="http://schemas.microsoft.com/office/powerpoint/2010/main" val="1863894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4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50"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5000"/>
              </a:spcBef>
              <a:spcAft>
                <a:spcPct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（１）「適合性」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5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52" name="表 8"/>
          <p:cNvGraphicFramePr>
            <a:graphicFrameLocks noGrp="1"/>
          </p:cNvGraphicFramePr>
          <p:nvPr>
            <p:extLst/>
          </p:nvPr>
        </p:nvGraphicFramePr>
        <p:xfrm>
          <a:off x="334796" y="1137051"/>
          <a:ext cx="8474408" cy="5364048"/>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756000">
                <a:tc rowSpan="2">
                  <a:txBody>
                    <a:bodyPr/>
                    <a:lstStyle/>
                    <a:p>
                      <a:pPr marR="44450" indent="0" algn="ctr">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応募主体</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93663"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１）都道府県、（２）市町村（一部事務組合又は広域連合を含む）、（３）法人格を有する組織のいずれかであること。ただし、（３）法人格を有する組織が実施団体となる場合には、事業に関連する都道府県又は市区町村との間で、出資 、包括連携協定、コンソーシアム組成等によりガバナンスが確立されていること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00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en-US" altLang="ja-JP" sz="1200" i="0" kern="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提案者である○○株式会社は（３）に該当するものであり、令和５年○月にスマートシティの推進について○○市と「～協定」を締結しており･･･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6000">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リファレンスアーキテクチャ</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「スマートシティリファレンスアーキテクチャ　ホワイトペーパー」に基づき、スマートシティの構成要素が明確に整理されており、可視化されていること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000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応募様式共通部分に記載のとおり「スマートシティリファレンスアーキテクチャ　ホワイトペーパー」に準拠している。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必須</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３つの基本理念：市民（利用者）中心主義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”Well-Being</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の向上“ に向け、市民目線を意識し、市民自らの主体的な取組を重視していること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000">
                <a:tc vMerge="1">
                  <a:txBody>
                    <a:bodyPr/>
                    <a:lstStyle/>
                    <a:p>
                      <a:endParaRPr kumimoji="1" lang="ja-JP" altLang="en-US"/>
                    </a:p>
                  </a:txBody>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という課題がある。この課題解決に向け、市民と共同で･･･</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endParaRPr kumimoji="1" lang="ja-JP" altLang="en-US" sz="1200" dirty="0"/>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53"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54"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966633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5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58" name="Text Box 4"/>
          <p:cNvSpPr txBox="1">
            <a:spLocks noChangeArrowheads="1"/>
          </p:cNvSpPr>
          <p:nvPr/>
        </p:nvSpPr>
        <p:spPr>
          <a:xfrm>
            <a:off x="35496" y="552834"/>
            <a:ext cx="7398461" cy="400110"/>
          </a:xfrm>
          <a:prstGeom prst="rect">
            <a:avLst/>
          </a:prstGeom>
          <a:noFill/>
          <a:ln w="9525">
            <a:noFill/>
            <a:miter lim="800000"/>
            <a:headEnd/>
            <a:tailEnd/>
          </a:ln>
          <a:effectLst/>
        </p:spPr>
        <p:txBody>
          <a:bodyPr wrap="square">
            <a:spAutoFit/>
          </a:bodyPr>
          <a:lstStyle/>
          <a:p>
            <a:pPr marL="342900" marR="0" lvl="0" indent="-342900" algn="l" defTabSz="914400" rtl="0" eaLnBrk="1" fontAlgn="base" latinLnBrk="0" hangingPunct="1">
              <a:lnSpc>
                <a:spcPct val="100000"/>
              </a:lnSpc>
              <a:spcBef>
                <a:spcPct val="5000"/>
              </a:spcBef>
              <a:spcAft>
                <a:spcPct val="0"/>
              </a:spcAft>
              <a:buClrTx/>
              <a:buSzTx/>
              <a:buFont typeface="Wingdings" panose="05000000000000000000"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（１）「適合性」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59"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0" name="表 8"/>
          <p:cNvGraphicFramePr>
            <a:graphicFrameLocks noGrp="1"/>
          </p:cNvGraphicFramePr>
          <p:nvPr>
            <p:extLst/>
          </p:nvPr>
        </p:nvGraphicFramePr>
        <p:xfrm>
          <a:off x="334796" y="1175973"/>
          <a:ext cx="8474408" cy="545721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6760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実施地域において策定した総合計画や地方版まち・ひと・しごと創生総合戦略などの各種戦略に沿ったものであり、事業の実施が同戦略の推進に寄与すること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200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市は従来より○</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推進してきているところであり、○年○月に策定した「地方版総合戦略」においても、重要な柱立ての１つとして盛り込まれている。本事業は同戦略の実現に向けて、○○という観点において寄与するものであり･</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5683">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３つの基本理念：ビジョン・課題中心主義</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事業の実施を通じて期待される事業の成果が明確に示されており、地域の課題解決に資する根拠が明確に示されていること。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特に、民間事業者等が事業主体となる場合にあっては、事業実施地域自治体において、事業を通じて解決したい地域課題が</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
                      </a:r>
                      <a:br>
                        <a:rPr kumimoji="1" lang="en-US" altLang="ja-JP" sz="1200" kern="1200" dirty="0">
                          <a:solidFill>
                            <a:schemeClr val="tx1"/>
                          </a:solidFill>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特定されており、当該課題を解決するうえで事業の実施を必要としていることが明確に示されていること。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608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・本事業を行うことにより、○○という地域課題が○○という観点から解決することができると見込んでおり･･･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・事業費○万円に対して、○○をはじめとする波及効果としてコスト換算を行うと○万円の効果を見込んでおり･･･</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・○○市においては、令和○年度から○○に取り組むなど、○○を重要課題として対策を推進しているところ。</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r>
                      <a:b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b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提案者である○○株式会社と○○市が締結している「○○協定」においても、重点的に解決すべき地域課題として</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r>
                      <a:b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b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○○が掲げられており、その対策として○○を実施することについては、令和○年○月に実施した市民アンケートでも～という結果を得ている。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spcAft>
                          <a:spcPts val="0"/>
                        </a:spcAft>
                        <a:tabLst>
                          <a:tab pos="2700020" algn="ctr"/>
                          <a:tab pos="5400040" algn="r"/>
                        </a:tabLst>
                      </a:pPr>
                      <a:endPar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61" name="正方形/長方形 12"/>
          <p:cNvSpPr/>
          <p:nvPr/>
        </p:nvSpPr>
        <p:spPr>
          <a:xfrm>
            <a:off x="5725918" y="5589240"/>
            <a:ext cx="2929414" cy="9450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62"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63"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97711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5"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66"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67" name="Text Box 4"/>
          <p:cNvSpPr txBox="1">
            <a:spLocks noChangeArrowheads="1"/>
          </p:cNvSpPr>
          <p:nvPr/>
        </p:nvSpPr>
        <p:spPr>
          <a:xfrm>
            <a:off x="35496" y="552834"/>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（２）「具体性・実行性」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68"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69" name="表 8"/>
          <p:cNvGraphicFramePr>
            <a:graphicFrameLocks noGrp="1"/>
          </p:cNvGraphicFramePr>
          <p:nvPr>
            <p:extLst/>
          </p:nvPr>
        </p:nvGraphicFramePr>
        <p:xfrm>
          <a:off x="334796" y="1137051"/>
          <a:ext cx="8474408" cy="5535309"/>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503926">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実施計画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実施体制や事業スケジュール等を含めた事業の実施計画が効率的・効果的に組まれており、翌年度以降も含めた事業計画等の確実な実施・運営が見込めること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39253">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・○○市においては、令和○年○月に、令和○年度までを期間としたスマートシティ推進計画を策定し、これに則って取組を進めてきた。</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・庁内では、○○課にスマートシティ担当者○名を置くとともに、○○課、○○課からなる協議体制を設けている。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・事業の実施体制として、令和５年〇月に○○市、○○社、○○協会等をメンバーとする「〇〇コンソーシアム」を設立している。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5950">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推進体制</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首長がリーダーシップを発揮しているとともに、官民が定期的に意見交換する場が設けられているなど、地域において自立的・持続的に事業を行い、継続的な改善を図る体制が確立されていること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7178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・○○市長の指示のもと、部署横断で取り組む体制ができており、その詳細や本事業に対する想いについて市長自ら作成した市長レターを別添する。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年度からの自走に向けて、令和</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月を目途に</a:t>
                      </a:r>
                      <a:r>
                        <a:rPr kumimoji="1" lang="ja-JP" altLang="en-US"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事業継続及び更なる普及展開に向けた</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官民連携の協議会</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を設立し･･･</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268288" marR="44450" indent="-268288"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本事業に対する首長の想いや意気込みを示した市長レターを添付可能。</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14669">
                <a:tc rowSpan="2">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多様な主体の参画</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地域に根差したサービス事業者、ベンチャー企業、大学・高専等の研究教育機関、市民などが参画していること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74981">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大学、○○高専などが参画する「○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協議会」を設立予定であり、当該体制において事業を推進するとともに、ハッカソンやワークショップなどを開催するなかで市民参画を促し、市民含む多様な主体の声を事業に反映しつつ･･･</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・地元の</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大学など、様々な主体が参画する</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意思</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を示しており、具体的には、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企業は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サービスの開発・提供を行ったり、○</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大学は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データを活用した</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技術の研究開発を行ったりするなど、多様なニーズが届いており･･･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70"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71"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29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12017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400" b="1" dirty="0">
                <a:solidFill>
                  <a:srgbClr val="FFFFFF"/>
                </a:solidFill>
                <a:latin typeface="ＭＳ Ｐゴシック"/>
                <a:ea typeface="ＭＳ Ｐゴシック"/>
              </a:rPr>
              <a:t>３</a:t>
            </a:r>
            <a:r>
              <a:rPr kumimoji="1" lang="ja-JP" altLang="en-US" sz="2400" b="1" i="0" u="none" strike="noStrike" kern="1200" cap="none" spc="0" normalizeH="0" baseline="0" noProof="0" dirty="0" err="1">
                <a:ln>
                  <a:noFill/>
                </a:ln>
                <a:solidFill>
                  <a:srgbClr val="FFFFFF"/>
                </a:solidFill>
                <a:effectLst/>
                <a:uLnTx/>
                <a:uFillTx/>
                <a:latin typeface="ＭＳ Ｐゴシック"/>
                <a:ea typeface="ＭＳ Ｐゴシック"/>
                <a:cs typeface="+mn-cs"/>
              </a:rPr>
              <a:t>．</a:t>
            </a: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合同審査評価ポイントへの反映状況　</a:t>
            </a:r>
            <a:r>
              <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rPr>
              <a:t>申請者名</a:t>
            </a:r>
            <a:r>
              <a:rPr kumimoji="1" lang="en-US" altLang="ja-JP" sz="2400" b="1" i="0" u="none" strike="noStrike" kern="1200" cap="none" spc="0" normalizeH="0" baseline="0" noProof="0" dirty="0">
                <a:ln>
                  <a:noFill/>
                </a:ln>
                <a:solidFill>
                  <a:srgbClr val="FFFFFF"/>
                </a:solidFill>
                <a:effectLst/>
                <a:uLnTx/>
                <a:uFillTx/>
                <a:latin typeface="ＭＳ Ｐゴシック"/>
                <a:ea typeface="ＭＳ Ｐゴシック"/>
                <a:cs typeface="+mn-cs"/>
              </a:rPr>
              <a:t>】</a:t>
            </a:r>
            <a:endParaRPr kumimoji="1" lang="ja-JP" altLang="en-US" sz="2400" b="1" i="0" u="none" strike="noStrike" kern="1200" cap="none" spc="0" normalizeH="0" baseline="0" noProof="0" dirty="0">
              <a:ln>
                <a:noFill/>
              </a:ln>
              <a:solidFill>
                <a:srgbClr val="FFFFFF"/>
              </a:solidFill>
              <a:effectLst/>
              <a:uLnTx/>
              <a:uFillTx/>
              <a:latin typeface="ＭＳ Ｐゴシック"/>
              <a:ea typeface="ＭＳ Ｐゴシック"/>
              <a:cs typeface="+mn-cs"/>
            </a:endParaRPr>
          </a:p>
        </p:txBody>
      </p:sp>
      <p:sp>
        <p:nvSpPr>
          <p:cNvPr id="1230"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共通</a:t>
            </a:r>
          </a:p>
        </p:txBody>
      </p:sp>
      <p:sp>
        <p:nvSpPr>
          <p:cNvPr id="1234" name="テキスト ボックス 18"/>
          <p:cNvSpPr txBox="1"/>
          <p:nvPr/>
        </p:nvSpPr>
        <p:spPr>
          <a:xfrm>
            <a:off x="57870" y="600943"/>
            <a:ext cx="5234210" cy="338554"/>
          </a:xfrm>
          <a:prstGeom prst="rect">
            <a:avLst/>
          </a:prstGeom>
          <a:noFill/>
          <a:ln w="9525">
            <a:noFill/>
            <a:miter lim="800000"/>
            <a:headEnd/>
            <a:tailEnd/>
          </a:ln>
          <a:effectLst/>
        </p:spPr>
        <p:txBody>
          <a:bodyPr wrap="square">
            <a:spAutoFit/>
          </a:bodyPr>
          <a:lstStyle>
            <a:defPPr>
              <a:defRPr lang="ja-JP"/>
            </a:defPPr>
            <a:lvl1pPr marL="342900" lvl="0" indent="-342900" defTabSz="914400">
              <a:spcBef>
                <a:spcPct val="5000"/>
              </a:spcBef>
              <a:buFont typeface="Wingdings" panose="05000000000000000000" pitchFamily="2" charset="2"/>
              <a:buChar char="n"/>
              <a:defRPr sz="1600">
                <a:solidFill>
                  <a:srgbClr val="000000"/>
                </a:solidFill>
                <a:latin typeface="Tahoma" pitchFamily="34" charset="0"/>
              </a:defRPr>
            </a:lvl1p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合同審査評価ポイントへの反映状況　　</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3" name="テキスト ボックス 1"/>
          <p:cNvSpPr txBox="1"/>
          <p:nvPr/>
        </p:nvSpPr>
        <p:spPr>
          <a:xfrm>
            <a:off x="251520" y="1075379"/>
            <a:ext cx="7320117" cy="723275"/>
          </a:xfrm>
          <a:prstGeom prst="rect">
            <a:avLst/>
          </a:prstGeom>
          <a:noFill/>
        </p:spPr>
        <p:txBody>
          <a:bodyPr wrap="square" rtlCol="0">
            <a:spAutoFit/>
          </a:bodyPr>
          <a:lstStyle/>
          <a:p>
            <a:pPr marL="17621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事業毎の評価基準のほか、合同審査会では、以下のポイントを評価する。</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6213" marR="0" lvl="0" indent="0" algn="l" defTabSz="4572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該当する項目に〇をつけること</a:t>
            </a:r>
          </a:p>
        </p:txBody>
      </p:sp>
      <p:graphicFrame>
        <p:nvGraphicFramePr>
          <p:cNvPr id="14" name="表 12"/>
          <p:cNvGraphicFramePr>
            <a:graphicFrameLocks noGrp="1"/>
          </p:cNvGraphicFramePr>
          <p:nvPr>
            <p:extLst>
              <p:ext uri="{D42A27DB-BD31-4B8C-83A1-F6EECF244321}">
                <p14:modId xmlns:p14="http://schemas.microsoft.com/office/powerpoint/2010/main" val="2419378294"/>
              </p:ext>
            </p:extLst>
          </p:nvPr>
        </p:nvGraphicFramePr>
        <p:xfrm>
          <a:off x="463733" y="1965313"/>
          <a:ext cx="8389024" cy="1828800"/>
        </p:xfrm>
        <a:graphic>
          <a:graphicData uri="http://schemas.openxmlformats.org/drawingml/2006/table">
            <a:tbl>
              <a:tblPr firstRow="1" bandRow="1">
                <a:tableStyleId>{5940675A-B579-460E-94D1-54222C63F5DA}</a:tableStyleId>
              </a:tblPr>
              <a:tblGrid>
                <a:gridCol w="7906093">
                  <a:extLst>
                    <a:ext uri="{9D8B030D-6E8A-4147-A177-3AD203B41FA5}">
                      <a16:colId xmlns:a16="http://schemas.microsoft.com/office/drawing/2014/main" val="20000"/>
                    </a:ext>
                  </a:extLst>
                </a:gridCol>
                <a:gridCol w="482931">
                  <a:extLst>
                    <a:ext uri="{9D8B030D-6E8A-4147-A177-3AD203B41FA5}">
                      <a16:colId xmlns:a16="http://schemas.microsoft.com/office/drawing/2014/main" val="20001"/>
                    </a:ext>
                  </a:extLst>
                </a:gridCol>
              </a:tblGrid>
              <a:tr h="238929">
                <a:tc>
                  <a:txBody>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合同審査評価ポイント</a:t>
                      </a:r>
                    </a:p>
                  </a:txBody>
                  <a:tcPr>
                    <a:solidFill>
                      <a:schemeClr val="bg1">
                        <a:lumMod val="85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〇</a:t>
                      </a:r>
                    </a:p>
                  </a:txBody>
                  <a:tcPr>
                    <a:solidFill>
                      <a:schemeClr val="bg1">
                        <a:lumMod val="85000"/>
                      </a:schemeClr>
                    </a:solidFill>
                  </a:tcPr>
                </a:tc>
                <a:extLst>
                  <a:ext uri="{0D108BD9-81ED-4DB2-BD59-A6C34878D82A}">
                    <a16:rowId xmlns:a16="http://schemas.microsoft.com/office/drawing/2014/main" val="10000"/>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①新規性、先進性があり、かつ、将来の横展開・本格普及にふさわしい案件</a:t>
                      </a:r>
                    </a:p>
                  </a:txBody>
                  <a:tcPr/>
                </a:tc>
                <a:tc>
                  <a:txBody>
                    <a:bodyPr/>
                    <a:lstStyle/>
                    <a:p>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②効果的な施策間連携がされている、又は連携予定の案件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③効果的な地域間連携がされている、又は連携予定の案件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63819935"/>
                  </a:ext>
                </a:extLst>
              </a:tr>
              <a:tr h="273600">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④データ連携基盤（都市</a:t>
                      </a:r>
                      <a:r>
                        <a:rPr kumimoji="1" lang="en-US" altLang="ja-JP" sz="1200" dirty="0">
                          <a:solidFill>
                            <a:schemeClr val="tx1"/>
                          </a:solidFill>
                          <a:latin typeface="Meiryo UI" panose="020B0604030504040204" pitchFamily="50" charset="-128"/>
                          <a:ea typeface="Meiryo UI" panose="020B0604030504040204" pitchFamily="50" charset="-128"/>
                        </a:rPr>
                        <a:t>OS</a:t>
                      </a:r>
                      <a:r>
                        <a:rPr kumimoji="1" lang="ja-JP" altLang="en-US" sz="1200" dirty="0">
                          <a:solidFill>
                            <a:schemeClr val="tx1"/>
                          </a:solidFill>
                          <a:latin typeface="Meiryo UI" panose="020B0604030504040204" pitchFamily="50" charset="-128"/>
                          <a:ea typeface="Meiryo UI" panose="020B0604030504040204" pitchFamily="50" charset="-128"/>
                        </a:rPr>
                        <a:t>）を構築している案件、又は構築予定の案件</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⑤作成する</a:t>
                      </a:r>
                      <a:r>
                        <a:rPr kumimoji="1" lang="en-US" altLang="ja-JP" sz="1200" dirty="0">
                          <a:solidFill>
                            <a:schemeClr val="tx1"/>
                          </a:solidFill>
                          <a:latin typeface="Meiryo UI" panose="020B0604030504040204" pitchFamily="50" charset="-128"/>
                          <a:ea typeface="Meiryo UI" panose="020B0604030504040204" pitchFamily="50" charset="-128"/>
                        </a:rPr>
                        <a:t>API</a:t>
                      </a:r>
                      <a:r>
                        <a:rPr kumimoji="1" lang="ja-JP" altLang="en-US" sz="1200" dirty="0">
                          <a:solidFill>
                            <a:schemeClr val="tx1"/>
                          </a:solidFill>
                          <a:latin typeface="Meiryo UI" panose="020B0604030504040204" pitchFamily="50" charset="-128"/>
                          <a:ea typeface="Meiryo UI" panose="020B0604030504040204" pitchFamily="50" charset="-128"/>
                        </a:rPr>
                        <a:t>を公開又は公開予定の案件</a:t>
                      </a:r>
                    </a:p>
                    <a:p>
                      <a:r>
                        <a:rPr kumimoji="1" lang="ja-JP" altLang="en-US" sz="1200" dirty="0">
                          <a:solidFill>
                            <a:schemeClr val="tx1"/>
                          </a:solidFill>
                          <a:latin typeface="Meiryo UI" panose="020B0604030504040204" pitchFamily="50" charset="-128"/>
                          <a:ea typeface="Meiryo UI" panose="020B0604030504040204" pitchFamily="50" charset="-128"/>
                        </a:rPr>
                        <a:t>（応募者が</a:t>
                      </a:r>
                      <a:r>
                        <a:rPr kumimoji="1" lang="en-US" altLang="ja-JP" sz="1200" dirty="0">
                          <a:solidFill>
                            <a:schemeClr val="tx1"/>
                          </a:solidFill>
                          <a:latin typeface="Meiryo UI" panose="020B0604030504040204" pitchFamily="50" charset="-128"/>
                          <a:ea typeface="Meiryo UI" panose="020B0604030504040204" pitchFamily="50" charset="-128"/>
                        </a:rPr>
                        <a:t>HP</a:t>
                      </a:r>
                      <a:r>
                        <a:rPr kumimoji="1" lang="ja-JP" altLang="en-US" sz="1200" dirty="0">
                          <a:solidFill>
                            <a:schemeClr val="tx1"/>
                          </a:solidFill>
                          <a:latin typeface="Meiryo UI" panose="020B0604030504040204" pitchFamily="50" charset="-128"/>
                          <a:ea typeface="Meiryo UI" panose="020B0604030504040204" pitchFamily="50" charset="-128"/>
                        </a:rPr>
                        <a:t>に</a:t>
                      </a:r>
                      <a:r>
                        <a:rPr kumimoji="1" lang="en-US" altLang="ja-JP" sz="1200" dirty="0">
                          <a:solidFill>
                            <a:schemeClr val="tx1"/>
                          </a:solidFill>
                          <a:latin typeface="Meiryo UI" panose="020B0604030504040204" pitchFamily="50" charset="-128"/>
                          <a:ea typeface="Meiryo UI" panose="020B0604030504040204" pitchFamily="50" charset="-128"/>
                        </a:rPr>
                        <a:t>API</a:t>
                      </a:r>
                      <a:r>
                        <a:rPr kumimoji="1" lang="ja-JP" altLang="en-US" sz="1200" dirty="0">
                          <a:solidFill>
                            <a:schemeClr val="tx1"/>
                          </a:solidFill>
                          <a:latin typeface="Meiryo UI" panose="020B0604030504040204" pitchFamily="50" charset="-128"/>
                          <a:ea typeface="Meiryo UI" panose="020B0604030504040204" pitchFamily="50" charset="-128"/>
                        </a:rPr>
                        <a:t>公開すると供に、スマートシティ官民連携</a:t>
                      </a:r>
                      <a:r>
                        <a:rPr kumimoji="1" lang="en-US" altLang="ja-JP" sz="1200" dirty="0">
                          <a:solidFill>
                            <a:schemeClr val="tx1"/>
                          </a:solidFill>
                          <a:latin typeface="Meiryo UI" panose="020B0604030504040204" pitchFamily="50" charset="-128"/>
                          <a:ea typeface="Meiryo UI" panose="020B0604030504040204" pitchFamily="50" charset="-128"/>
                        </a:rPr>
                        <a:t>PF</a:t>
                      </a:r>
                      <a:r>
                        <a:rPr kumimoji="1" lang="ja-JP" altLang="en-US" sz="1200" dirty="0">
                          <a:solidFill>
                            <a:schemeClr val="tx1"/>
                          </a:solidFill>
                          <a:latin typeface="Meiryo UI" panose="020B0604030504040204" pitchFamily="50" charset="-128"/>
                          <a:ea typeface="Meiryo UI" panose="020B0604030504040204" pitchFamily="50" charset="-128"/>
                        </a:rPr>
                        <a:t>サイト上にその</a:t>
                      </a:r>
                      <a:r>
                        <a:rPr kumimoji="1" lang="en-US" altLang="ja-JP" sz="1200" dirty="0">
                          <a:solidFill>
                            <a:schemeClr val="tx1"/>
                          </a:solidFill>
                          <a:latin typeface="Meiryo UI" panose="020B0604030504040204" pitchFamily="50" charset="-128"/>
                          <a:ea typeface="Meiryo UI" panose="020B0604030504040204" pitchFamily="50" charset="-128"/>
                        </a:rPr>
                        <a:t>URL</a:t>
                      </a:r>
                      <a:r>
                        <a:rPr kumimoji="1" lang="ja-JP" altLang="en-US" sz="1200" dirty="0">
                          <a:solidFill>
                            <a:schemeClr val="tx1"/>
                          </a:solidFill>
                          <a:latin typeface="Meiryo UI" panose="020B0604030504040204" pitchFamily="50" charset="-128"/>
                          <a:ea typeface="Meiryo UI" panose="020B0604030504040204" pitchFamily="50" charset="-128"/>
                        </a:rPr>
                        <a:t>を公開すること）</a:t>
                      </a:r>
                    </a:p>
                  </a:txBody>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15" name="Rectangle 66"/>
          <p:cNvSpPr>
            <a:spLocks noChangeArrowheads="1"/>
          </p:cNvSpPr>
          <p:nvPr/>
        </p:nvSpPr>
        <p:spPr>
          <a:xfrm>
            <a:off x="96700" y="4149080"/>
            <a:ext cx="8939796" cy="2592287"/>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6" name="正方形/長方形 22"/>
          <p:cNvSpPr/>
          <p:nvPr/>
        </p:nvSpPr>
        <p:spPr>
          <a:xfrm>
            <a:off x="136954" y="4149080"/>
            <a:ext cx="8899542" cy="1600438"/>
          </a:xfrm>
          <a:prstGeom prst="rect">
            <a:avLst/>
          </a:prstGeom>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合同審査評価ポイントを満たしている理由を簡潔に記載</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②</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③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lang="ja-JP" altLang="en-US" sz="1400" i="1" dirty="0">
                <a:solidFill>
                  <a:srgbClr val="FF0000"/>
                </a:solidFill>
              </a:rPr>
              <a:t>④</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（３特徴（相互運用性、データ流通、拡張容易性（ビルディングブロック））を満たしていることを示すこと。また、</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p</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９の「都市</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OS</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」の様式を必ず埋めること。）</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176213" marR="0" lvl="0" indent="-176213" algn="l" defTabSz="914400" rtl="0" eaLnBrk="0" fontAlgn="base" latinLnBrk="0" hangingPunct="0">
              <a:lnSpc>
                <a:spcPct val="100000"/>
              </a:lnSpc>
              <a:spcBef>
                <a:spcPct val="0"/>
              </a:spcBef>
              <a:spcAft>
                <a:spcPct val="0"/>
              </a:spcAft>
              <a:buClrTx/>
              <a:buSzTx/>
              <a:buFontTx/>
              <a:buNone/>
              <a:tabLst/>
              <a:defRPr/>
            </a:pPr>
            <a:r>
              <a:rPr lang="ja-JP" altLang="en-US" sz="1400" i="1" dirty="0">
                <a:solidFill>
                  <a:srgbClr val="FF0000"/>
                </a:solidFill>
              </a:rPr>
              <a:t>⑤</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7389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74"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75"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（３）「継続性」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76"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77" name="表 10"/>
          <p:cNvGraphicFramePr>
            <a:graphicFrameLocks noGrp="1"/>
          </p:cNvGraphicFramePr>
          <p:nvPr>
            <p:extLst/>
          </p:nvPr>
        </p:nvGraphicFramePr>
        <p:xfrm>
          <a:off x="334796" y="1137050"/>
          <a:ext cx="8474408" cy="5388293"/>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6184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継続性の確保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本事業により補助を受け実装したシステム等は、少なくとも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5</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年間使い続ける見込みがあること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6466">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・本事業で構築した</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５年間以上使用することとしている。次年度から順次システムの拡張を行う予定であり、令和〇年度〇〇という</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KPI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を設定している。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注意</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５年間の運用継続がなされない場合、補助金返還を求める可能性があることに留意されたい。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2771">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資金的持続性の確保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事業費を低減するための工夫を図る、利用者課金、民間資金の投入などを積極的に行う（見込み含む）など、資金的持続性を確保していること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7208">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機器については、レンタルに比較し購入する方が５年間で○○万円低廉に抑えることができるため</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を○○市、○○町と共同利用することにより・・</a:t>
                      </a:r>
                      <a:r>
                        <a:rPr kumimoji="1" lang="ja-JP" altLang="en-US" sz="1200" i="1" kern="100" dirty="0">
                          <a:solidFill>
                            <a:schemeClr val="accent6">
                              <a:lumMod val="60000"/>
                              <a:lumOff val="40000"/>
                            </a:schemeClr>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chemeClr val="accent6">
                            <a:lumMod val="60000"/>
                            <a:lumOff val="40000"/>
                          </a:schemeClr>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年度では○</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市の予算化により自己負担分を支出するとともに、翌年度において運用資金を確保するため、○</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銀行や</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株式会社から事業実施に係る出融資の支援を頂ける見込み（総計</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円程度）であり、更に利用料徴収による○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円の収入やデータ売買による○</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円の収入も見込んでおり･･･（※資金計画や翌年度以降の事業計画に関する事項）</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78" name="正方形/長方形 12"/>
          <p:cNvSpPr/>
          <p:nvPr/>
        </p:nvSpPr>
        <p:spPr>
          <a:xfrm>
            <a:off x="4427984" y="5085184"/>
            <a:ext cx="4225937" cy="12961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779" name="正方形/長方形 13"/>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8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0622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8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84"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（４）「汎用性・発展性」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85"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86" name="表 8"/>
          <p:cNvGraphicFramePr>
            <a:graphicFrameLocks noGrp="1"/>
          </p:cNvGraphicFramePr>
          <p:nvPr>
            <p:extLst/>
          </p:nvPr>
        </p:nvGraphicFramePr>
        <p:xfrm>
          <a:off x="334796" y="1005623"/>
          <a:ext cx="8474408" cy="572911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2029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ロックインの排除</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構築したベンダー以外の企業もシステムを運用・改修することができるように技術・運用の両面から配慮されていること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20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・主要箇所はすべて</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である～を用いて都市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を構築する予定であり・・・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・また、構築したベンダー以外の企業も都市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を運用・改修ができるよう、○○をする予定であり・・・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・次年度以降の調達においては、構築ベンダーが過度に優位とならないよう、必要な情報を提供し、かつ、十分な準備期間をもって調達を行う予定であり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7147">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相互運用性・データ流通</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は、分野間・地域間におけるデータ・サービスの接続及びデータの相互流通を可能とするものであること</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あわせて、各サービス等が相互運用性やデータ流通に配慮して構築されていること</a:t>
                      </a:r>
                      <a:endParaRPr kumimoji="1" lang="en-US" altLang="ja-JP" sz="1200" kern="1200" dirty="0">
                        <a:solidFill>
                          <a:schemeClr val="tx1"/>
                        </a:solidFill>
                        <a:highlight>
                          <a:srgbClr val="FFFF00"/>
                        </a:highlight>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0587">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・データ仲介機能（</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Broker</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）として～を用い、データ蓄積方式及びデータ分散方式に対応する・・・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・他都市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間、サービス間、アセット間の連携を実現するため、</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は～を用い・・・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間連携及び分野間データ連携を実現するため、～のコネクタを用い・・・</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・各サービスは将来のデータ連携を視野に入れ、〇〇とする予定であり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0070C0"/>
                        </a:solidFill>
                        <a:highlight>
                          <a:srgbClr val="FFFF00"/>
                        </a:highlight>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2048">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拡張容易性</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実装する都市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は、ビルディングブロック方式で構築するなど、地域が解決する課題や目指すべき将来像に応じた将来の機能追加や更新を少ない負担で行えるようにするものであること</a:t>
                      </a:r>
                    </a:p>
                    <a:p>
                      <a:pPr marL="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あわせて、各サービス等が拡張容易性に配慮して構築されていること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608361"/>
                  </a:ext>
                </a:extLst>
              </a:tr>
              <a:tr h="1296000">
                <a:tc vMerge="1">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機能、～機能等の各機能はモジュール化されており拡張容易性を有する。具体的には、今年度はスモールスタートで～機能のみを導入するものの、来年度にはビルディングブロック方式で～機能を追加する予定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・各サービスは将来の機能拡張を視野に入れ、〇〇とする予定であり</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235865"/>
                  </a:ext>
                </a:extLst>
              </a:tr>
            </a:tbl>
          </a:graphicData>
        </a:graphic>
      </p:graphicFrame>
      <p:sp>
        <p:nvSpPr>
          <p:cNvPr id="1787" name="正方形/長方形 10"/>
          <p:cNvSpPr/>
          <p:nvPr/>
        </p:nvSpPr>
        <p:spPr>
          <a:xfrm>
            <a:off x="6711820" y="6177352"/>
            <a:ext cx="2004956" cy="56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②と合わせて１つの</a:t>
            </a:r>
            <a:endPar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a:ea typeface="ＭＳ Ｐゴシック"/>
                <a:cs typeface="+mn-cs"/>
              </a:rPr>
              <a:t>図表としても良い</a:t>
            </a:r>
            <a:endParaRPr kumimoji="1" lang="en-US" altLang="ja-JP" sz="105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788"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89"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31</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0" name="正方形/長方形 10">
            <a:extLst>
              <a:ext uri="{FF2B5EF4-FFF2-40B4-BE49-F238E27FC236}">
                <a16:creationId xmlns:a16="http://schemas.microsoft.com/office/drawing/2014/main" id="{194617E6-CE03-40FC-974E-E84AE252F9AA}"/>
              </a:ext>
            </a:extLst>
          </p:cNvPr>
          <p:cNvSpPr/>
          <p:nvPr/>
        </p:nvSpPr>
        <p:spPr>
          <a:xfrm>
            <a:off x="6711820" y="4149080"/>
            <a:ext cx="2004956" cy="5640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rPr>
              <a:t>※</a:t>
            </a: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③と合わせて１つの</a:t>
            </a:r>
            <a:endPar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a:ea typeface="ＭＳ Ｐゴシック"/>
                <a:cs typeface="+mn-cs"/>
              </a:rPr>
              <a:t>図表としても良い</a:t>
            </a:r>
            <a:endParaRPr kumimoji="1" lang="en-US" altLang="ja-JP" sz="11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38910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1"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792"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793" name="Text Box 4"/>
          <p:cNvSpPr txBox="1">
            <a:spLocks noChangeArrowheads="1"/>
          </p:cNvSpPr>
          <p:nvPr/>
        </p:nvSpPr>
        <p:spPr>
          <a:xfrm>
            <a:off x="107504" y="608117"/>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（４）「汎用性・発展性」</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794"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795" name="表 8"/>
          <p:cNvGraphicFramePr>
            <a:graphicFrameLocks noGrp="1"/>
          </p:cNvGraphicFramePr>
          <p:nvPr>
            <p:extLst/>
          </p:nvPr>
        </p:nvGraphicFramePr>
        <p:xfrm>
          <a:off x="334796" y="1137050"/>
          <a:ext cx="8474408" cy="5507274"/>
        </p:xfrm>
        <a:graphic>
          <a:graphicData uri="http://schemas.openxmlformats.org/drawingml/2006/table">
            <a:tbl>
              <a:tblPr/>
              <a:tblGrid>
                <a:gridCol w="348772">
                  <a:extLst>
                    <a:ext uri="{9D8B030D-6E8A-4147-A177-3AD203B41FA5}">
                      <a16:colId xmlns:a16="http://schemas.microsoft.com/office/drawing/2014/main" val="20000"/>
                    </a:ext>
                  </a:extLst>
                </a:gridCol>
                <a:gridCol w="8125636">
                  <a:extLst>
                    <a:ext uri="{9D8B030D-6E8A-4147-A177-3AD203B41FA5}">
                      <a16:colId xmlns:a16="http://schemas.microsoft.com/office/drawing/2014/main" val="20001"/>
                    </a:ext>
                  </a:extLst>
                </a:gridCol>
              </a:tblGrid>
              <a:tr h="419742">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④</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オープン</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API】</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HP</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API</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公開するとともに、スマートシティ官民連携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PF</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サイト上にその</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URL</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を公開すること</a:t>
                      </a: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55835">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開発者サイトを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HP</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掲載し</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API</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の取得方法などを公開するとともに、スマートシティ官民連携</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PF</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サイト</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開発者サイトの</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URL</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を公開する。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9154">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クラウド・バイ・デフォルト原則</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及びアプリケーションをクラウド上で構築すること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8769">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l"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拡張可能性を考慮した</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システム設計をするとともに、クラウド上で構築するようベンダへ発注予定であ</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r>
                        <a:rPr kumimoji="1" lang="ja-JP" altLang="en-US"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rPr>
                        <a:t>。</a:t>
                      </a:r>
                      <a:endParaRPr kumimoji="1" lang="en-US" altLang="ja-JP" sz="1200" i="1" kern="100" dirty="0">
                        <a:solidFill>
                          <a:srgbClr val="FFAA01"/>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l"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9518">
                <a:tc rowSpan="2">
                  <a:txBody>
                    <a:bodyPr/>
                    <a:lstStyle/>
                    <a:p>
                      <a:pPr marL="0" marR="44450" indent="0" algn="l"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marR="44450" indent="0" algn="l" defTabSz="914400" rtl="0" eaLnBrk="1" latinLnBrk="0" hangingPunct="1">
                        <a:spcAft>
                          <a:spcPts val="0"/>
                        </a:spcAft>
                        <a:tabLst>
                          <a:tab pos="2700020" algn="ctr"/>
                          <a:tab pos="5400040" algn="r"/>
                        </a:tabLst>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データモデル</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88900" marR="44450" indent="0" algn="l" defTabSz="914400" rtl="0" eaLnBrk="1" latinLnBrk="0" hangingPunct="1">
                        <a:spcAft>
                          <a:spcPts val="0"/>
                        </a:spcAft>
                        <a:tabLst>
                          <a:tab pos="2700020" algn="ctr"/>
                          <a:tab pos="5400040" algn="r"/>
                        </a:tabLst>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データフォーマットについて、標準化されたフォーマットがある場合はそのフォーマットを使用すること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425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（独）情報処理推進機構が策定した「共通語彙基盤」</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については内閣府「</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2020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年度 スーパーシティのデータ連携基盤に関する調査業務 データ連携基盤技術報告書」（</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2021</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年</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3</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月）</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に基づくデータ</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モデル</a:t>
                      </a: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を使用する予定であ</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る。</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796"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797"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32</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852977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20"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（５）「有効性・効率性」</a:t>
            </a:r>
          </a:p>
        </p:txBody>
      </p:sp>
      <p:sp>
        <p:nvSpPr>
          <p:cNvPr id="182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2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23" name="表 8"/>
          <p:cNvGraphicFramePr>
            <a:graphicFrameLocks noGrp="1"/>
          </p:cNvGraphicFramePr>
          <p:nvPr>
            <p:extLst/>
          </p:nvPr>
        </p:nvGraphicFramePr>
        <p:xfrm>
          <a:off x="334796" y="1087201"/>
          <a:ext cx="8474408" cy="555603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97583">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３つの基本理念：分野間連携①</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複数分野のデータ及びサービスを都市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に接続するものであること。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0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本事業では、構築する都市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に、○○、○○のデータ及び○○、○○のサービスを接続する。</a:t>
                      </a:r>
                      <a:endParaRPr lang="en-US" altLang="ja-JP" sz="1200" kern="100" dirty="0">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132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３つの基本理念：分野間連携②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を介してデータを分野間連携（</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）することで、新たな価値を生み出すサービスを提供するものであること</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※①one to many</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分野のデータを複数分野で利用）パターン、②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many to one</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（複数分野のデータを１分野で利用）パターン</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06448">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○○及び○○のデータを連携させることで、○○を</a:t>
                      </a:r>
                      <a:r>
                        <a:rPr kumimoji="1" lang="ja-JP" altLang="en-US" sz="1200" i="1" kern="100" dirty="0" err="1">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～する</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・〇〇のデータを○○と○○のサービスで活用する。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8485">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パーソナルデータの活用</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パーソナルデータを活用することで、個人に最適化したサービスを提供するものであること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12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○○サービスについては、○○のデータのほか、マイナンバーカードの個人認証機能を活用して○○のデータを取得し、利用者一人一人に適した○○を提供する。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defTabSz="914400" rtl="0" eaLnBrk="1" latinLnBrk="0" hangingPunct="1">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2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2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13">
            <a:extLst>
              <a:ext uri="{FF2B5EF4-FFF2-40B4-BE49-F238E27FC236}">
                <a16:creationId xmlns:a16="http://schemas.microsoft.com/office/drawing/2014/main" id="{C9F3D88A-EA5C-49F4-98D0-F054928687CC}"/>
              </a:ext>
            </a:extLst>
          </p:cNvPr>
          <p:cNvSpPr/>
          <p:nvPr/>
        </p:nvSpPr>
        <p:spPr>
          <a:xfrm>
            <a:off x="5713917" y="3577440"/>
            <a:ext cx="2939220" cy="9707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正方形/長方形 13">
            <a:extLst>
              <a:ext uri="{FF2B5EF4-FFF2-40B4-BE49-F238E27FC236}">
                <a16:creationId xmlns:a16="http://schemas.microsoft.com/office/drawing/2014/main" id="{A2C87E11-3F0D-48E7-BB37-D4B33002E910}"/>
              </a:ext>
            </a:extLst>
          </p:cNvPr>
          <p:cNvSpPr/>
          <p:nvPr/>
        </p:nvSpPr>
        <p:spPr>
          <a:xfrm>
            <a:off x="5713917" y="5617748"/>
            <a:ext cx="2939220" cy="9707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51138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1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20" name="Text Box 4"/>
          <p:cNvSpPr txBox="1">
            <a:spLocks noChangeArrowheads="1"/>
          </p:cNvSpPr>
          <p:nvPr/>
        </p:nvSpPr>
        <p:spPr>
          <a:xfrm>
            <a:off x="0" y="57600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（５）「有効性・効率性」</a:t>
            </a:r>
          </a:p>
        </p:txBody>
      </p:sp>
      <p:sp>
        <p:nvSpPr>
          <p:cNvPr id="182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2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23" name="表 8"/>
          <p:cNvGraphicFramePr>
            <a:graphicFrameLocks noGrp="1"/>
          </p:cNvGraphicFramePr>
          <p:nvPr>
            <p:extLst/>
          </p:nvPr>
        </p:nvGraphicFramePr>
        <p:xfrm>
          <a:off x="334796" y="1087201"/>
          <a:ext cx="8474408" cy="5517716"/>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37565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a:solidFill>
                            <a:schemeClr val="tx1"/>
                          </a:solidFill>
                          <a:latin typeface="Meiryo UI" panose="020B0604030504040204" pitchFamily="50" charset="-128"/>
                          <a:ea typeface="Meiryo UI" panose="020B0604030504040204" pitchFamily="50" charset="-128"/>
                          <a:cs typeface="+mn-cs"/>
                        </a:rPr>
                        <a:t>④</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３つの基本理念：都市間連携①</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複数の地域で都市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を共同利用するなど、都市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を効率的に活用するものであること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00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0" marR="44450" indent="0" algn="just">
                        <a:spcAft>
                          <a:spcPts val="0"/>
                        </a:spcAft>
                        <a:tabLst>
                          <a:tab pos="2700020" algn="ctr"/>
                          <a:tab pos="5400040" algn="r"/>
                        </a:tabLst>
                      </a:pPr>
                      <a:r>
                        <a:rPr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本事業で構築する都市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は、○○市及び○○町（</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都道府県内の○つの市町）と共同利用する予定である。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・本事業では、○○市が構築した（</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○○社が○○市において構築・実装した）都市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を共同利用し、当該都市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に当市のサービスを接続するものである。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・本事業は、○○市が構築した（</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or</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○○社が○○市において構築・実装した）ものと同種の都市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を構築するものであり、イニシャルコストを削減するとともに、○○市の都市</a:t>
                      </a: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との接続を容易にするものである。</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　また、共同利用の具体的な予定が立っていなくとも、近隣自治体との共同利用実現に向けて取り組む予定があれば、適宜記載すること。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658">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⑤</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３つの基本理念：都市間連携②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を介してデータを都市間連携することで、新たな価値を生み出すサービスを提供するものであること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6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○○サービスについて、当市のデータと○○市のデータを連携させることで、～の面においてより高度なサービスを提供する。</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4400">
                <a:tc rowSpan="2">
                  <a:txBody>
                    <a:bodyPr/>
                    <a:lstStyle/>
                    <a:p>
                      <a:pPr marL="0" marR="44450" indent="0" algn="ctr" defTabSz="914400" rtl="0" eaLnBrk="1" latinLnBrk="0" hangingPunct="1">
                        <a:spcAft>
                          <a:spcPts val="0"/>
                        </a:spcAft>
                        <a:tabLst>
                          <a:tab pos="2700020" algn="ctr"/>
                          <a:tab pos="5400040" algn="r"/>
                        </a:tabLst>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⑥</a:t>
                      </a: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横展開</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構築したシステム等の情報や得られた知見を他の自治体に共有し、事例の横展開に貢献する取組であること</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807466"/>
                  </a:ext>
                </a:extLst>
              </a:tr>
              <a:tr h="1296000">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構築した都市</a:t>
                      </a: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の設計書等を、類似の地域課題を抱える〇〇市と共有し、横展開を目指す。</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・近隣市町村が集まる会議において構築した都市</a:t>
                      </a: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及びサービスについて構築の経緯や技術的なポイントも含めて周知・広報し、関心を持った市町村が容易に類似のシステムを導入できるようにする。</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令和６年度以降についても、該当する予定があれば、可能な範囲で具体的に記載すること。</a:t>
                      </a:r>
                      <a:endParaRPr kumimoji="1" lang="en-US" altLang="ja-JP" sz="1200" i="1" kern="100" noProof="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lvl="0" indent="0" algn="just" defTabSz="914400" rtl="0" eaLnBrk="1" fontAlgn="auto" latinLnBrk="0" hangingPunct="1">
                        <a:lnSpc>
                          <a:spcPct val="100000"/>
                        </a:lnSpc>
                        <a:spcBef>
                          <a:spcPts val="0"/>
                        </a:spcBef>
                        <a:spcAft>
                          <a:spcPts val="0"/>
                        </a:spcAft>
                        <a:buClrTx/>
                        <a:buSzTx/>
                        <a:buFontTx/>
                        <a:buNone/>
                        <a:tabLst>
                          <a:tab pos="2700020" algn="ctr"/>
                          <a:tab pos="5400040" algn="r"/>
                        </a:tabLst>
                        <a:defRPr/>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706867"/>
                  </a:ext>
                </a:extLst>
              </a:tr>
            </a:tbl>
          </a:graphicData>
        </a:graphic>
      </p:graphicFrame>
      <p:sp>
        <p:nvSpPr>
          <p:cNvPr id="182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2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35</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1" name="正方形/長方形 13">
            <a:extLst>
              <a:ext uri="{FF2B5EF4-FFF2-40B4-BE49-F238E27FC236}">
                <a16:creationId xmlns:a16="http://schemas.microsoft.com/office/drawing/2014/main" id="{C9F3D88A-EA5C-49F4-98D0-F054928687CC}"/>
              </a:ext>
            </a:extLst>
          </p:cNvPr>
          <p:cNvSpPr/>
          <p:nvPr/>
        </p:nvSpPr>
        <p:spPr>
          <a:xfrm>
            <a:off x="5713917" y="4437112"/>
            <a:ext cx="2939220" cy="4616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図表（任意）</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0480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要件適合性</a:t>
            </a:r>
          </a:p>
        </p:txBody>
      </p:sp>
      <p:sp>
        <p:nvSpPr>
          <p:cNvPr id="180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10" name="Text Box 4"/>
          <p:cNvSpPr txBox="1">
            <a:spLocks noChangeArrowheads="1"/>
          </p:cNvSpPr>
          <p:nvPr/>
        </p:nvSpPr>
        <p:spPr>
          <a:xfrm>
            <a:off x="0" y="530320"/>
            <a:ext cx="1116124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（６）「その他」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11" name="Rectangle 66"/>
          <p:cNvSpPr>
            <a:spLocks noChangeArrowheads="1"/>
          </p:cNvSpPr>
          <p:nvPr/>
        </p:nvSpPr>
        <p:spPr>
          <a:xfrm>
            <a:off x="179513" y="980728"/>
            <a:ext cx="8784976"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12" name="正方形/長方形 9"/>
          <p:cNvSpPr/>
          <p:nvPr/>
        </p:nvSpPr>
        <p:spPr>
          <a:xfrm>
            <a:off x="179513" y="1044278"/>
            <a:ext cx="8640960" cy="461665"/>
          </a:xfrm>
          <a:prstGeom prst="rect">
            <a:avLst/>
          </a:prstGeom>
        </p:spPr>
        <p:txBody>
          <a:bodyPr wrap="square">
            <a:spAutoFit/>
          </a:bodyPr>
          <a:lstStyle/>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254000" marR="44450" lvl="0" indent="0" algn="l" defTabSz="914400" rtl="0" eaLnBrk="0" fontAlgn="base" latinLnBrk="0" hangingPunct="0">
              <a:lnSpc>
                <a:spcPct val="100000"/>
              </a:lnSpc>
              <a:spcBef>
                <a:spcPct val="0"/>
              </a:spcBef>
              <a:spcAft>
                <a:spcPts val="0"/>
              </a:spcAft>
              <a:buClrTx/>
              <a:buSzTx/>
              <a:buFontTx/>
              <a:buNone/>
              <a:tabLst>
                <a:tab pos="2700020" algn="ctr"/>
                <a:tab pos="5400040" algn="r"/>
              </a:tabLst>
              <a:defRPr/>
            </a:pPr>
            <a:endParaRPr kumimoji="1" lang="ja-JP" altLang="ja-JP" sz="1200" b="0" i="0" u="none" strike="noStrike" kern="100" cap="none" spc="0" normalizeH="0" baseline="0" noProof="0" dirty="0">
              <a:ln>
                <a:noFill/>
              </a:ln>
              <a:solidFill>
                <a:srgbClr val="000000"/>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p:txBody>
      </p:sp>
      <p:graphicFrame>
        <p:nvGraphicFramePr>
          <p:cNvPr id="1813" name="表 8"/>
          <p:cNvGraphicFramePr>
            <a:graphicFrameLocks noGrp="1"/>
          </p:cNvGraphicFramePr>
          <p:nvPr>
            <p:extLst/>
          </p:nvPr>
        </p:nvGraphicFramePr>
        <p:xfrm>
          <a:off x="334796" y="1109561"/>
          <a:ext cx="8474408" cy="5547604"/>
        </p:xfrm>
        <a:graphic>
          <a:graphicData uri="http://schemas.openxmlformats.org/drawingml/2006/table">
            <a:tbl>
              <a:tblPr/>
              <a:tblGrid>
                <a:gridCol w="381934">
                  <a:extLst>
                    <a:ext uri="{9D8B030D-6E8A-4147-A177-3AD203B41FA5}">
                      <a16:colId xmlns:a16="http://schemas.microsoft.com/office/drawing/2014/main" val="20000"/>
                    </a:ext>
                  </a:extLst>
                </a:gridCol>
                <a:gridCol w="8092474">
                  <a:extLst>
                    <a:ext uri="{9D8B030D-6E8A-4147-A177-3AD203B41FA5}">
                      <a16:colId xmlns:a16="http://schemas.microsoft.com/office/drawing/2014/main" val="20001"/>
                    </a:ext>
                  </a:extLst>
                </a:gridCol>
              </a:tblGrid>
              <a:tr h="44723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①</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1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100" kern="1200" dirty="0">
                          <a:solidFill>
                            <a:schemeClr val="tx1"/>
                          </a:solidFill>
                          <a:latin typeface="Meiryo UI" panose="020B0604030504040204" pitchFamily="50" charset="-128"/>
                          <a:ea typeface="Meiryo UI" panose="020B0604030504040204" pitchFamily="50" charset="-128"/>
                          <a:cs typeface="+mn-cs"/>
                        </a:rPr>
                        <a:t>】</a:t>
                      </a:r>
                    </a:p>
                    <a:p>
                      <a:pPr marR="44450" indent="0" algn="ctr">
                        <a:spcAft>
                          <a:spcPts val="0"/>
                        </a:spcAft>
                        <a:tabLst>
                          <a:tab pos="2700020" algn="ctr"/>
                          <a:tab pos="5400040" algn="r"/>
                        </a:tabLst>
                      </a:pPr>
                      <a:endParaRPr kumimoji="1" 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５つの基本原則：セキュリティの確保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スマートシティセキュリティガイドライン（第</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2.0</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版）を参考としながら適切なセキュリティ対策を実施すること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80">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スマートシティセキュリティガイドライン（第</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2.0</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版）</a:t>
                      </a:r>
                      <a:r>
                        <a:rPr kumimoji="1" lang="en-US" altLang="ja-JP" sz="1200" i="1" kern="100" baseline="300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を参考に適切なセキュリティ対策を実施する。詳細は応募様式共通部分後のスマートシティセキュリティガイドライン導入チェックシートに記載。</a:t>
                      </a:r>
                      <a:endPar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②</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サプライチェーンリスク</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都市</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OS</a:t>
                      </a:r>
                      <a:r>
                        <a:rPr kumimoji="1" lang="ja-JP" altLang="en-US" sz="1200" kern="1200" dirty="0" err="1">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機材、端末などがサプライチェーンリスクを考慮したものであること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4971">
                <a:tc vMerge="1">
                  <a:txBody>
                    <a:bodyPr/>
                    <a:lstStyle/>
                    <a:p>
                      <a:pPr marR="44450" indent="127000">
                        <a:spcAft>
                          <a:spcPts val="0"/>
                        </a:spcAft>
                        <a:tabLst>
                          <a:tab pos="2700020" algn="ctr"/>
                          <a:tab pos="5400040" algn="r"/>
                        </a:tabLs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defTabSz="914400" rtl="0" eaLnBrk="1" latinLnBrk="0" hangingPunct="1">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都市</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OS</a:t>
                      </a:r>
                      <a:r>
                        <a:rPr kumimoji="1" lang="ja-JP" altLang="en-US" sz="1200" i="1" kern="100" dirty="0" err="1">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機材、端末などはサプライチェーンリスクが考慮されたものを調達することとしており・・・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3261">
                <a:tc rowSpan="2">
                  <a:txBody>
                    <a:bodyPr/>
                    <a:lstStyle/>
                    <a:p>
                      <a:pPr marL="0" marR="44450" lvl="0" indent="0" algn="ctr"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③</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800" kern="1200" dirty="0">
                          <a:solidFill>
                            <a:schemeClr val="tx1"/>
                          </a:solidFill>
                          <a:latin typeface="Meiryo UI" panose="020B0604030504040204" pitchFamily="50" charset="-128"/>
                          <a:ea typeface="Meiryo UI" panose="020B0604030504040204" pitchFamily="50" charset="-128"/>
                          <a:cs typeface="+mn-cs"/>
                        </a:rPr>
                        <a:t>必須</a:t>
                      </a:r>
                      <a:r>
                        <a:rPr kumimoji="1" lang="en-US" altLang="ja-JP" sz="1800" kern="1200" dirty="0">
                          <a:solidFill>
                            <a:schemeClr val="tx1"/>
                          </a:solidFill>
                          <a:latin typeface="Meiryo UI" panose="020B0604030504040204" pitchFamily="50" charset="-128"/>
                          <a:ea typeface="Meiryo UI" panose="020B0604030504040204" pitchFamily="50" charset="-128"/>
                          <a:cs typeface="+mn-cs"/>
                        </a:rPr>
                        <a:t>】</a:t>
                      </a:r>
                    </a:p>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５つの基本原則：プライバシーの確保</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p>
                    <a:p>
                      <a:pPr marL="7200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プライバシー影響評価（</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PIA</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）を実施するなど、プライバシーを確保したものであること</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64106">
                <a:tc vMerge="1">
                  <a:txBody>
                    <a:bodyPr/>
                    <a:lstStyle/>
                    <a:p>
                      <a:pPr marL="0" marR="44450" indent="0" algn="ctr" defTabSz="914400" rtl="0" eaLnBrk="1" latinLnBrk="0" hangingPunct="1">
                        <a:spcAft>
                          <a:spcPts val="0"/>
                        </a:spcAft>
                        <a:tabLst>
                          <a:tab pos="2700020" algn="ctr"/>
                          <a:tab pos="5400040" algn="r"/>
                        </a:tabLst>
                      </a:pPr>
                      <a:endParaRPr kumimoji="1" lang="ja-JP" altLang="ja-JP" sz="1800" kern="1200" dirty="0">
                        <a:solidFill>
                          <a:schemeClr val="tx1"/>
                        </a:solidFill>
                        <a:latin typeface="Meiryo UI" panose="020B0604030504040204" pitchFamily="50" charset="-128"/>
                        <a:ea typeface="Meiryo UI" panose="020B0604030504040204" pitchFamily="50" charset="-128"/>
                        <a:cs typeface="+mn-cs"/>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4450" indent="0">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＜記載例＞</a:t>
                      </a:r>
                    </a:p>
                    <a:p>
                      <a:pPr marL="0" marR="44450" indent="0" algn="just">
                        <a:spcAft>
                          <a:spcPts val="0"/>
                        </a:spcAft>
                        <a:tabLst>
                          <a:tab pos="2700020" algn="ctr"/>
                          <a:tab pos="5400040" algn="r"/>
                        </a:tabLst>
                      </a:pPr>
                      <a:r>
                        <a:rPr kumimoji="1" lang="ja-JP"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本事業実施前にプライバシー影響評価（</a:t>
                      </a:r>
                      <a:r>
                        <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PIA</a:t>
                      </a:r>
                      <a:r>
                        <a:rPr kumimoji="1" lang="ja-JP" altLang="en-US"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rPr>
                        <a:t>）を実施することとしており･･･</a:t>
                      </a: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p>
                      <a:pPr marL="0" marR="44450" indent="0" algn="just">
                        <a:spcAft>
                          <a:spcPts val="0"/>
                        </a:spcAft>
                        <a:tabLst>
                          <a:tab pos="2700020" algn="ctr"/>
                          <a:tab pos="5400040" algn="r"/>
                        </a:tabLst>
                      </a:pPr>
                      <a:endParaRPr kumimoji="1" lang="en-US" altLang="ja-JP" sz="1200" i="1" kern="100" dirty="0">
                        <a:solidFill>
                          <a:srgbClr val="FF0000"/>
                        </a:solidFill>
                        <a:latin typeface="Meiryo UI" panose="020B0604030504040204" pitchFamily="50" charset="-128"/>
                        <a:ea typeface="ＭＳ ゴシック" panose="020B0609070205080204" pitchFamily="49"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14" name="正方形/長方形 12"/>
          <p:cNvSpPr/>
          <p:nvPr/>
        </p:nvSpPr>
        <p:spPr>
          <a:xfrm>
            <a:off x="6640081" y="634866"/>
            <a:ext cx="2458920"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注）必要に応じ、図表を追加すること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15" name="正方形/長方形 13"/>
          <p:cNvSpPr/>
          <p:nvPr/>
        </p:nvSpPr>
        <p:spPr>
          <a:xfrm>
            <a:off x="6468411" y="4941168"/>
            <a:ext cx="2065317" cy="1584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図表</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（任意）</a:t>
            </a:r>
          </a:p>
        </p:txBody>
      </p:sp>
      <p:sp>
        <p:nvSpPr>
          <p:cNvPr id="1816"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34</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405584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事業スケジュール</a:t>
            </a:r>
          </a:p>
        </p:txBody>
      </p:sp>
      <p:sp>
        <p:nvSpPr>
          <p:cNvPr id="182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30" name="Rectangle 66"/>
          <p:cNvSpPr>
            <a:spLocks noChangeArrowheads="1"/>
          </p:cNvSpPr>
          <p:nvPr/>
        </p:nvSpPr>
        <p:spPr>
          <a:xfrm>
            <a:off x="108536" y="980728"/>
            <a:ext cx="8855951" cy="5760640"/>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31"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事業スケジュール</a:t>
            </a:r>
          </a:p>
        </p:txBody>
      </p:sp>
      <p:sp>
        <p:nvSpPr>
          <p:cNvPr id="1832" name="正方形/長方形 12"/>
          <p:cNvSpPr/>
          <p:nvPr/>
        </p:nvSpPr>
        <p:spPr>
          <a:xfrm>
            <a:off x="108536" y="1084321"/>
            <a:ext cx="8712285" cy="5232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事業ごとに各実施項目の手順が分かるように整理し記入してください。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1833" name="表 13"/>
          <p:cNvGraphicFramePr>
            <a:graphicFrameLocks noGrp="1"/>
          </p:cNvGraphicFramePr>
          <p:nvPr>
            <p:extLst/>
          </p:nvPr>
        </p:nvGraphicFramePr>
        <p:xfrm>
          <a:off x="270766" y="1617042"/>
          <a:ext cx="8591662" cy="4584248"/>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a:t>
                      </a:r>
                      <a:r>
                        <a:rPr kumimoji="1" lang="ja-JP" altLang="en-US" sz="1100" dirty="0">
                          <a:solidFill>
                            <a:schemeClr val="bg1"/>
                          </a:solidFill>
                          <a:latin typeface="Meiryo UI" panose="020B0604030504040204" pitchFamily="50" charset="-128"/>
                          <a:ea typeface="Meiryo UI" panose="020B0604030504040204" pitchFamily="50" charset="-128"/>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A</a:t>
                      </a:r>
                      <a:r>
                        <a:rPr kumimoji="1" lang="ja-JP" altLang="en-US" sz="1100" dirty="0">
                          <a:solidFill>
                            <a:schemeClr val="tx1"/>
                          </a:solidFill>
                          <a:latin typeface="Meiryo UI" panose="020B0604030504040204" pitchFamily="50" charset="-128"/>
                          <a:ea typeface="Meiryo UI" panose="020B0604030504040204" pitchFamily="50" charset="-128"/>
                        </a:rPr>
                        <a:t>）○○サービス開発</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Meiryo UI" panose="020B0604030504040204" pitchFamily="50" charset="-128"/>
                          <a:ea typeface="Meiryo UI" panose="020B0604030504040204" pitchFamily="50" charset="-128"/>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B</a:t>
                      </a:r>
                      <a:r>
                        <a:rPr kumimoji="1" lang="ja-JP" altLang="en-US" sz="1100" dirty="0">
                          <a:solidFill>
                            <a:schemeClr val="tx1"/>
                          </a:solidFill>
                          <a:latin typeface="Meiryo UI" panose="020B0604030504040204" pitchFamily="50" charset="-128"/>
                          <a:ea typeface="Meiryo UI" panose="020B0604030504040204" pitchFamily="50" charset="-128"/>
                        </a:rPr>
                        <a:t>）○○アプリ開発</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9567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）都市</a:t>
                      </a:r>
                      <a:r>
                        <a:rPr kumimoji="1" lang="en-US" altLang="ja-JP" sz="1100" dirty="0">
                          <a:solidFill>
                            <a:schemeClr val="tx1"/>
                          </a:solidFill>
                          <a:latin typeface="Meiryo UI" panose="020B0604030504040204" pitchFamily="50" charset="-128"/>
                          <a:ea typeface="Meiryo UI" panose="020B0604030504040204" pitchFamily="50" charset="-128"/>
                        </a:rPr>
                        <a:t>OS</a:t>
                      </a:r>
                      <a:r>
                        <a:rPr kumimoji="1" lang="ja-JP" altLang="en-US" sz="1100" dirty="0">
                          <a:solidFill>
                            <a:schemeClr val="tx1"/>
                          </a:solidFill>
                          <a:latin typeface="Meiryo UI" panose="020B0604030504040204" pitchFamily="50" charset="-128"/>
                          <a:ea typeface="Meiryo UI" panose="020B0604030504040204" pitchFamily="50" charset="-128"/>
                        </a:rPr>
                        <a:t>整備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（事業費：○○万円）</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57606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1835" name="ホームベース 15"/>
          <p:cNvSpPr/>
          <p:nvPr/>
        </p:nvSpPr>
        <p:spPr>
          <a:xfrm>
            <a:off x="4686748" y="2535753"/>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1836" name="ホームベース 16"/>
          <p:cNvSpPr/>
          <p:nvPr/>
        </p:nvSpPr>
        <p:spPr>
          <a:xfrm>
            <a:off x="5583436" y="2656127"/>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1837" name="ホームベース 17"/>
          <p:cNvSpPr/>
          <p:nvPr/>
        </p:nvSpPr>
        <p:spPr>
          <a:xfrm>
            <a:off x="7883187" y="2790602"/>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1846" name="正方形/長方形 26"/>
          <p:cNvSpPr/>
          <p:nvPr/>
        </p:nvSpPr>
        <p:spPr>
          <a:xfrm>
            <a:off x="5586748" y="6509431"/>
            <a:ext cx="3430800" cy="261610"/>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100" b="0" i="1" u="none" strike="noStrike" kern="1200" cap="none" spc="0" normalizeH="0" baseline="0" noProof="0" dirty="0">
                <a:ln>
                  <a:noFill/>
                </a:ln>
                <a:solidFill>
                  <a:srgbClr val="FF0000"/>
                </a:solidFill>
                <a:effectLst/>
                <a:uLnTx/>
                <a:uFillTx/>
                <a:latin typeface="ＭＳ Ｐゴシック"/>
                <a:ea typeface="ＭＳ Ｐゴシック"/>
                <a:cs typeface="+mn-cs"/>
              </a:rPr>
              <a:t>注）１枚に収めること</a:t>
            </a:r>
            <a:endParaRPr kumimoji="1" lang="en-US" altLang="ja-JP" sz="1100" b="0" i="1"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sp>
        <p:nvSpPr>
          <p:cNvPr id="1847" name="正方形/長方形 2"/>
          <p:cNvSpPr/>
          <p:nvPr/>
        </p:nvSpPr>
        <p:spPr>
          <a:xfrm>
            <a:off x="629952" y="4653136"/>
            <a:ext cx="8118648" cy="1569660"/>
          </a:xfrm>
          <a:prstGeom prst="rect">
            <a:avLst/>
          </a:prstGeom>
          <a:solidFill>
            <a:schemeClr val="bg1"/>
          </a:solidFill>
        </p:spPr>
        <p:txBody>
          <a:bodyPr wrap="square">
            <a:spAutoFit/>
          </a:bodyPr>
          <a:lstStyle/>
          <a:p>
            <a:pPr marL="381000" marR="44450" lvl="0" indent="-2540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！注意点！</a:t>
            </a:r>
            <a:endParaRPr kumimoji="1" lang="en-US" altLang="ja-JP"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①</a:t>
            </a:r>
            <a:r>
              <a:rPr kumimoji="1" lang="ja-JP" altLang="en-US"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総務省 「地域課題解決のためのスマートシティ推進事業」は</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a:t>
            </a:r>
            <a:r>
              <a:rPr kumimoji="1" lang="ja-JP" altLang="en-US"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都市</a:t>
            </a:r>
            <a:r>
              <a:rPr kumimoji="1" lang="en-US" altLang="ja-JP"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OS</a:t>
            </a:r>
            <a:r>
              <a:rPr kumimoji="1" lang="ja-JP" altLang="en-US" sz="1200" b="0" i="1" u="sng"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（データ連携基盤等）及びそれに接続するサービス等の実装</a:t>
            </a:r>
            <a:r>
              <a:rPr kumimoji="1" lang="ja-JP" altLang="en-US" sz="1200" b="0" i="1" u="none" strike="noStrike" kern="100" cap="none" spc="0" normalizeH="0" baseline="0" noProof="0" dirty="0">
                <a:ln>
                  <a:noFill/>
                </a:ln>
                <a:solidFill>
                  <a:srgbClr val="FF0000"/>
                </a:solidFill>
                <a:effectLst/>
                <a:uLnTx/>
                <a:uFillTx/>
                <a:latin typeface="ＭＳ Ｐゴシック"/>
                <a:ea typeface="ＭＳ Ｐゴシック" panose="020B0600070205080204" pitchFamily="50" charset="-128"/>
                <a:cs typeface="Meiryo UI" panose="020B0604030504040204" pitchFamily="50" charset="-128"/>
              </a:rPr>
              <a:t>に対する補助を行うものであることに留意すること。</a:t>
            </a:r>
            <a:r>
              <a:rPr kumimoji="1" lang="ja-JP" altLang="en-US" sz="1200" b="0" i="1" u="none" strike="noStrike" kern="100" cap="none" spc="0" normalizeH="0" baseline="0" noProof="0" dirty="0">
                <a:ln>
                  <a:noFill/>
                </a:ln>
                <a:solidFill>
                  <a:srgbClr val="F73131"/>
                </a:solidFill>
                <a:effectLst/>
                <a:uLnTx/>
                <a:uFillTx/>
                <a:latin typeface="ＭＳ Ｐゴシック"/>
                <a:ea typeface="ＭＳ Ｐゴシック" panose="020B0600070205080204" pitchFamily="50" charset="-128"/>
                <a:cs typeface="Meiryo UI" panose="020B0604030504040204" pitchFamily="50" charset="-128"/>
              </a:rPr>
              <a:t>また、本事業で構築したデータ連携基盤及びソリューションは最低５年間は運営し続ける必要がある。</a:t>
            </a:r>
            <a:endParaRPr kumimoji="1" lang="en-US" altLang="ja-JP" sz="1200" b="0" i="1" u="none" strike="noStrike" kern="100" cap="none" spc="0" normalizeH="0" baseline="0" noProof="0" dirty="0">
              <a:ln>
                <a:noFill/>
              </a:ln>
              <a:solidFill>
                <a:srgbClr val="F73131"/>
              </a:solidFill>
              <a:effectLst/>
              <a:uLnTx/>
              <a:uFillTx/>
              <a:latin typeface="Meiryo UI" panose="020B0604030504040204" pitchFamily="50" charset="-128"/>
              <a:ea typeface="ＭＳ ゴシック" panose="020B0609070205080204" pitchFamily="49" charset="-128"/>
              <a:cs typeface="Meiryo UI" panose="020B0604030504040204" pitchFamily="50" charset="-128"/>
            </a:endParaRPr>
          </a:p>
          <a:p>
            <a:pPr marL="88900" marR="44450" lvl="0" indent="38100"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rPr>
              <a:t>　継続して運用しない場合、補助金の返還を求める可能性があることに留意すること。</a:t>
            </a:r>
            <a:endParaRPr kumimoji="1" lang="en-US" altLang="ja-JP"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endParaRPr>
          </a:p>
          <a:p>
            <a:pPr marL="268288" marR="44450" lvl="0" indent="-141288" algn="l" defTabSz="914400" rtl="0" eaLnBrk="0" fontAlgn="base" latinLnBrk="0" hangingPunct="0">
              <a:lnSpc>
                <a:spcPct val="100000"/>
              </a:lnSpc>
              <a:spcBef>
                <a:spcPct val="0"/>
              </a:spcBef>
              <a:spcAft>
                <a:spcPts val="0"/>
              </a:spcAft>
              <a:buClrTx/>
              <a:buSzTx/>
              <a:buFontTx/>
              <a:buNone/>
              <a:tabLst/>
              <a:defRPr/>
            </a:pPr>
            <a:r>
              <a:rPr kumimoji="1" lang="ja-JP" altLang="en-US" sz="1200" b="0" i="1" u="none" strike="noStrike" kern="100" cap="none" spc="0" normalizeH="0" baseline="0" noProof="0" dirty="0">
                <a:ln>
                  <a:noFill/>
                </a:ln>
                <a:solidFill>
                  <a:srgbClr val="F73131"/>
                </a:solidFill>
                <a:effectLst/>
                <a:uLnTx/>
                <a:uFillTx/>
                <a:latin typeface="ＭＳ Ｐゴシック"/>
                <a:ea typeface="ＭＳ ゴシック" panose="020B0609070205080204" pitchFamily="49" charset="-128"/>
                <a:cs typeface="Meiryo UI" panose="020B0604030504040204" pitchFamily="50" charset="-128"/>
              </a:rPr>
              <a:t>②交付決定日より前に支出負担行為にあたる契約の締結などを行った場合、補助金の対象外となります。（ただし、例えば、契約に先立つ事業者募集や選定作業、見積の取得など支出を伴わない準備行為については事前着手可能です。）</a:t>
            </a:r>
            <a:endParaRPr kumimoji="1" lang="en-US" altLang="ja-JP" sz="1200" b="0" i="1" u="none" strike="sngStrike" kern="100" cap="none" spc="0" normalizeH="0" baseline="0" noProof="0" dirty="0">
              <a:ln>
                <a:noFill/>
              </a:ln>
              <a:solidFill>
                <a:srgbClr val="0070C0"/>
              </a:solidFill>
              <a:effectLst/>
              <a:highlight>
                <a:srgbClr val="FFFF00"/>
              </a:highlight>
              <a:uLnTx/>
              <a:uFillTx/>
              <a:latin typeface="ＭＳ Ｐゴシック"/>
              <a:ea typeface="ＭＳ Ｐゴシック" panose="020B0600070205080204" pitchFamily="50" charset="-128"/>
              <a:cs typeface="+mn-cs"/>
            </a:endParaRPr>
          </a:p>
        </p:txBody>
      </p:sp>
      <p:sp>
        <p:nvSpPr>
          <p:cNvPr id="1848" name="正方形/長方形 2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36</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3" name="ホームベース 18">
            <a:extLst>
              <a:ext uri="{FF2B5EF4-FFF2-40B4-BE49-F238E27FC236}">
                <a16:creationId xmlns:a16="http://schemas.microsoft.com/office/drawing/2014/main" id="{440F73DE-5897-4DB3-8D9A-CE0EEE18668B}"/>
              </a:ext>
            </a:extLst>
          </p:cNvPr>
          <p:cNvSpPr/>
          <p:nvPr/>
        </p:nvSpPr>
        <p:spPr>
          <a:xfrm>
            <a:off x="4192786" y="2406044"/>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24" name="ホームベース 18">
            <a:extLst>
              <a:ext uri="{FF2B5EF4-FFF2-40B4-BE49-F238E27FC236}">
                <a16:creationId xmlns:a16="http://schemas.microsoft.com/office/drawing/2014/main" id="{F91CE535-F7E5-4A81-B2E1-715095A5812A}"/>
              </a:ext>
            </a:extLst>
          </p:cNvPr>
          <p:cNvSpPr/>
          <p:nvPr/>
        </p:nvSpPr>
        <p:spPr>
          <a:xfrm>
            <a:off x="1836600" y="2276335"/>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25" name="ホームベース 15">
            <a:extLst>
              <a:ext uri="{FF2B5EF4-FFF2-40B4-BE49-F238E27FC236}">
                <a16:creationId xmlns:a16="http://schemas.microsoft.com/office/drawing/2014/main" id="{52B9D521-B80B-4383-8CE2-D9657B401871}"/>
              </a:ext>
            </a:extLst>
          </p:cNvPr>
          <p:cNvSpPr/>
          <p:nvPr/>
        </p:nvSpPr>
        <p:spPr>
          <a:xfrm>
            <a:off x="4686748" y="395660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26" name="ホームベース 16">
            <a:extLst>
              <a:ext uri="{FF2B5EF4-FFF2-40B4-BE49-F238E27FC236}">
                <a16:creationId xmlns:a16="http://schemas.microsoft.com/office/drawing/2014/main" id="{4752F252-9E79-4273-818E-F1C58499C9EF}"/>
              </a:ext>
            </a:extLst>
          </p:cNvPr>
          <p:cNvSpPr/>
          <p:nvPr/>
        </p:nvSpPr>
        <p:spPr>
          <a:xfrm>
            <a:off x="5583436" y="4076976"/>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27" name="ホームベース 17">
            <a:extLst>
              <a:ext uri="{FF2B5EF4-FFF2-40B4-BE49-F238E27FC236}">
                <a16:creationId xmlns:a16="http://schemas.microsoft.com/office/drawing/2014/main" id="{017CD6E3-6C65-4409-B7BF-9A58CDB12FBE}"/>
              </a:ext>
            </a:extLst>
          </p:cNvPr>
          <p:cNvSpPr/>
          <p:nvPr/>
        </p:nvSpPr>
        <p:spPr>
          <a:xfrm>
            <a:off x="7883187" y="4211451"/>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28" name="ホームベース 18">
            <a:extLst>
              <a:ext uri="{FF2B5EF4-FFF2-40B4-BE49-F238E27FC236}">
                <a16:creationId xmlns:a16="http://schemas.microsoft.com/office/drawing/2014/main" id="{A724E880-1DE4-49DD-95E6-D05B7F088764}"/>
              </a:ext>
            </a:extLst>
          </p:cNvPr>
          <p:cNvSpPr/>
          <p:nvPr/>
        </p:nvSpPr>
        <p:spPr>
          <a:xfrm>
            <a:off x="4192786" y="3826893"/>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29" name="ホームベース 18">
            <a:extLst>
              <a:ext uri="{FF2B5EF4-FFF2-40B4-BE49-F238E27FC236}">
                <a16:creationId xmlns:a16="http://schemas.microsoft.com/office/drawing/2014/main" id="{5E36C43F-A595-496B-9A88-57CF3FF8EBED}"/>
              </a:ext>
            </a:extLst>
          </p:cNvPr>
          <p:cNvSpPr/>
          <p:nvPr/>
        </p:nvSpPr>
        <p:spPr>
          <a:xfrm>
            <a:off x="1836600" y="3697184"/>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30" name="ホームベース 15">
            <a:extLst>
              <a:ext uri="{FF2B5EF4-FFF2-40B4-BE49-F238E27FC236}">
                <a16:creationId xmlns:a16="http://schemas.microsoft.com/office/drawing/2014/main" id="{E9F90D1C-E5A7-44EB-B086-918C78C6C987}"/>
              </a:ext>
            </a:extLst>
          </p:cNvPr>
          <p:cNvSpPr/>
          <p:nvPr/>
        </p:nvSpPr>
        <p:spPr>
          <a:xfrm>
            <a:off x="4686748" y="3263202"/>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２．システム設計</a:t>
            </a:r>
          </a:p>
        </p:txBody>
      </p:sp>
      <p:sp>
        <p:nvSpPr>
          <p:cNvPr id="31" name="ホームベース 16">
            <a:extLst>
              <a:ext uri="{FF2B5EF4-FFF2-40B4-BE49-F238E27FC236}">
                <a16:creationId xmlns:a16="http://schemas.microsoft.com/office/drawing/2014/main" id="{A9135A36-5711-4BDB-9C9E-4D9977DBB8F3}"/>
              </a:ext>
            </a:extLst>
          </p:cNvPr>
          <p:cNvSpPr/>
          <p:nvPr/>
        </p:nvSpPr>
        <p:spPr>
          <a:xfrm>
            <a:off x="5583436" y="3383576"/>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３．構築</a:t>
            </a:r>
          </a:p>
        </p:txBody>
      </p:sp>
      <p:sp>
        <p:nvSpPr>
          <p:cNvPr id="32" name="ホームベース 17">
            <a:extLst>
              <a:ext uri="{FF2B5EF4-FFF2-40B4-BE49-F238E27FC236}">
                <a16:creationId xmlns:a16="http://schemas.microsoft.com/office/drawing/2014/main" id="{6A64DACC-4C71-485A-965A-77DEAD13A779}"/>
              </a:ext>
            </a:extLst>
          </p:cNvPr>
          <p:cNvSpPr/>
          <p:nvPr/>
        </p:nvSpPr>
        <p:spPr>
          <a:xfrm>
            <a:off x="7883187" y="3518051"/>
            <a:ext cx="97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４．稼働（実装）</a:t>
            </a:r>
          </a:p>
        </p:txBody>
      </p:sp>
      <p:sp>
        <p:nvSpPr>
          <p:cNvPr id="33" name="ホームベース 18">
            <a:extLst>
              <a:ext uri="{FF2B5EF4-FFF2-40B4-BE49-F238E27FC236}">
                <a16:creationId xmlns:a16="http://schemas.microsoft.com/office/drawing/2014/main" id="{AE2502D5-8EF7-44DC-90C8-6880DE72E528}"/>
              </a:ext>
            </a:extLst>
          </p:cNvPr>
          <p:cNvSpPr/>
          <p:nvPr/>
        </p:nvSpPr>
        <p:spPr>
          <a:xfrm>
            <a:off x="4192786" y="3133493"/>
            <a:ext cx="20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１．詳細計画作成・調査</a:t>
            </a:r>
          </a:p>
        </p:txBody>
      </p:sp>
      <p:sp>
        <p:nvSpPr>
          <p:cNvPr id="34" name="ホームベース 18">
            <a:extLst>
              <a:ext uri="{FF2B5EF4-FFF2-40B4-BE49-F238E27FC236}">
                <a16:creationId xmlns:a16="http://schemas.microsoft.com/office/drawing/2014/main" id="{6B620533-C64F-44CE-BE54-CE9C275F2E3E}"/>
              </a:ext>
            </a:extLst>
          </p:cNvPr>
          <p:cNvSpPr/>
          <p:nvPr/>
        </p:nvSpPr>
        <p:spPr>
          <a:xfrm>
            <a:off x="1836600" y="3003784"/>
            <a:ext cx="234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０</a:t>
            </a:r>
            <a:r>
              <a:rPr kumimoji="1" lang="ja-JP" altLang="en-US" sz="800" b="0" i="0" u="none"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全体計画作成・調査</a:t>
            </a:r>
          </a:p>
        </p:txBody>
      </p:sp>
    </p:spTree>
    <p:extLst>
      <p:ext uri="{BB962C8B-B14F-4D97-AF65-F5344CB8AC3E}">
        <p14:creationId xmlns:p14="http://schemas.microsoft.com/office/powerpoint/2010/main" val="3211195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実施計画書</a:t>
            </a:r>
          </a:p>
        </p:txBody>
      </p:sp>
      <p:sp>
        <p:nvSpPr>
          <p:cNvPr id="1853"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graphicFrame>
        <p:nvGraphicFramePr>
          <p:cNvPr id="1854" name="表 2"/>
          <p:cNvGraphicFramePr>
            <a:graphicFrameLocks noGrp="1"/>
          </p:cNvGraphicFramePr>
          <p:nvPr>
            <p:extLst/>
          </p:nvPr>
        </p:nvGraphicFramePr>
        <p:xfrm>
          <a:off x="238463" y="698100"/>
          <a:ext cx="8271099" cy="5169368"/>
        </p:xfrm>
        <a:graphic>
          <a:graphicData uri="http://schemas.openxmlformats.org/drawingml/2006/table">
            <a:tbl>
              <a:tblPr/>
              <a:tblGrid>
                <a:gridCol w="32914">
                  <a:extLst>
                    <a:ext uri="{9D8B030D-6E8A-4147-A177-3AD203B41FA5}">
                      <a16:colId xmlns:a16="http://schemas.microsoft.com/office/drawing/2014/main" val="20000"/>
                    </a:ext>
                  </a:extLst>
                </a:gridCol>
                <a:gridCol w="98855">
                  <a:extLst>
                    <a:ext uri="{9D8B030D-6E8A-4147-A177-3AD203B41FA5}">
                      <a16:colId xmlns:a16="http://schemas.microsoft.com/office/drawing/2014/main" val="20001"/>
                    </a:ext>
                  </a:extLst>
                </a:gridCol>
                <a:gridCol w="122325">
                  <a:extLst>
                    <a:ext uri="{9D8B030D-6E8A-4147-A177-3AD203B41FA5}">
                      <a16:colId xmlns:a16="http://schemas.microsoft.com/office/drawing/2014/main" val="20002"/>
                    </a:ext>
                  </a:extLst>
                </a:gridCol>
                <a:gridCol w="621035">
                  <a:extLst>
                    <a:ext uri="{9D8B030D-6E8A-4147-A177-3AD203B41FA5}">
                      <a16:colId xmlns:a16="http://schemas.microsoft.com/office/drawing/2014/main" val="20003"/>
                    </a:ext>
                  </a:extLst>
                </a:gridCol>
                <a:gridCol w="1251481">
                  <a:extLst>
                    <a:ext uri="{9D8B030D-6E8A-4147-A177-3AD203B41FA5}">
                      <a16:colId xmlns:a16="http://schemas.microsoft.com/office/drawing/2014/main" val="20004"/>
                    </a:ext>
                  </a:extLst>
                </a:gridCol>
                <a:gridCol w="3443925">
                  <a:extLst>
                    <a:ext uri="{9D8B030D-6E8A-4147-A177-3AD203B41FA5}">
                      <a16:colId xmlns:a16="http://schemas.microsoft.com/office/drawing/2014/main" val="20005"/>
                    </a:ext>
                  </a:extLst>
                </a:gridCol>
                <a:gridCol w="517529">
                  <a:extLst>
                    <a:ext uri="{9D8B030D-6E8A-4147-A177-3AD203B41FA5}">
                      <a16:colId xmlns:a16="http://schemas.microsoft.com/office/drawing/2014/main" val="20006"/>
                    </a:ext>
                  </a:extLst>
                </a:gridCol>
                <a:gridCol w="385795">
                  <a:extLst>
                    <a:ext uri="{9D8B030D-6E8A-4147-A177-3AD203B41FA5}">
                      <a16:colId xmlns:a16="http://schemas.microsoft.com/office/drawing/2014/main" val="20007"/>
                    </a:ext>
                  </a:extLst>
                </a:gridCol>
                <a:gridCol w="592808">
                  <a:extLst>
                    <a:ext uri="{9D8B030D-6E8A-4147-A177-3AD203B41FA5}">
                      <a16:colId xmlns:a16="http://schemas.microsoft.com/office/drawing/2014/main" val="20008"/>
                    </a:ext>
                  </a:extLst>
                </a:gridCol>
                <a:gridCol w="1204432">
                  <a:extLst>
                    <a:ext uri="{9D8B030D-6E8A-4147-A177-3AD203B41FA5}">
                      <a16:colId xmlns:a16="http://schemas.microsoft.com/office/drawing/2014/main" val="20009"/>
                    </a:ext>
                  </a:extLst>
                </a:gridCol>
              </a:tblGrid>
              <a:tr h="294781">
                <a:tc gridSpan="5">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項　　目</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積算内容</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金額［円］</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74146">
                <a:tc gridSpan="4">
                  <a:txBody>
                    <a:bodyPr/>
                    <a:lstStyle/>
                    <a:p>
                      <a:pPr algn="ctr" fontAlgn="t"/>
                      <a:r>
                        <a:rPr lang="en-US" altLang="ja-JP" sz="1100" b="0" i="0" u="none" strike="noStrike" dirty="0">
                          <a:effectLst/>
                          <a:latin typeface="Meiryo UI" panose="020B0604030504040204" pitchFamily="50" charset="-128"/>
                          <a:ea typeface="Meiryo UI" panose="020B0604030504040204" pitchFamily="50" charset="-128"/>
                        </a:rPr>
                        <a:t>1.</a:t>
                      </a:r>
                      <a:r>
                        <a:rPr lang="ja-JP" altLang="en-US" sz="1100" b="0" i="0" u="none" strike="noStrike" dirty="0">
                          <a:effectLst/>
                          <a:latin typeface="Meiryo UI" panose="020B0604030504040204" pitchFamily="50" charset="-128"/>
                          <a:ea typeface="Meiryo UI" panose="020B0604030504040204" pitchFamily="50" charset="-128"/>
                        </a:rPr>
                        <a:t>直接経費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ctr" fontAlgn="t"/>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例）</a:t>
                      </a:r>
                    </a:p>
                  </a:txBody>
                  <a:tcPr marL="3757" marR="3757" marT="3757" marB="0">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a:solidFill>
                            <a:srgbClr val="0000FF"/>
                          </a:solidFill>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1" i="0" u="none" strike="noStrike" dirty="0">
                          <a:solidFill>
                            <a:srgbClr val="0000FF"/>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．物品費（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2"/>
                  </a:ext>
                </a:extLst>
              </a:tr>
              <a:tr h="271346">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１．設備備品費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機器名（単価・個数を記載、リース・レンタルの場合は期間も記載）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pPr algn="r"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3"/>
                  </a:ext>
                </a:extLst>
              </a:tr>
              <a:tr h="216949">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２．消耗品費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○○部品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数量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4867">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人件費・謝金（</a:t>
                      </a:r>
                      <a:r>
                        <a:rPr lang="en-US" altLang="ja-JP" sz="1100" b="0" i="0" u="none" strike="noStrike" dirty="0">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２、３）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5"/>
                  </a:ext>
                </a:extLst>
              </a:tr>
              <a:tr h="17235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１．事業担当者費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6"/>
                  </a:ext>
                </a:extLst>
              </a:tr>
              <a:tr h="243848">
                <a:tc gridSpan="2">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２．事業補助者費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　　　　　 *</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人･時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7"/>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３．謝金</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○○に関する謝金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3">
                  <a:txBody>
                    <a:bodyPr/>
                    <a:lstStyle/>
                    <a:p>
                      <a:pPr algn="l" fontAlgn="t"/>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．旅費（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３）</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09"/>
                  </a:ext>
                </a:extLst>
              </a:tr>
              <a:tr h="234867">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１．旅費</a:t>
                      </a:r>
                    </a:p>
                  </a:txBody>
                  <a:tcPr marL="3757" marR="3757" marT="3757" marB="0">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0"/>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２．委員等旅費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1"/>
                  </a:ext>
                </a:extLst>
              </a:tr>
              <a:tr h="175841">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３．委員等調査費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東京－○○間</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 **,***</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人・回</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solidFill>
                            <a:srgbClr val="FF0000"/>
                          </a:solidFill>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gridSpan="2">
                  <a:txBody>
                    <a:bodyPr/>
                    <a:lstStyle/>
                    <a:p>
                      <a:pPr algn="l" fontAlgn="t"/>
                      <a:r>
                        <a:rPr lang="en-US" altLang="ja-JP" sz="1100" b="0" i="0" u="none" strike="noStrike" dirty="0">
                          <a:effectLst/>
                          <a:latin typeface="Meiryo UI" panose="020B0604030504040204" pitchFamily="50" charset="-128"/>
                          <a:ea typeface="Meiryo UI" panose="020B0604030504040204" pitchFamily="50" charset="-128"/>
                        </a:rPr>
                        <a:t>Ⅳ</a:t>
                      </a:r>
                      <a:r>
                        <a:rPr lang="ja-JP" altLang="en-US" sz="1100" b="0" i="0" u="none" strike="noStrike" dirty="0" err="1">
                          <a:effectLst/>
                          <a:latin typeface="Meiryo UI" panose="020B0604030504040204" pitchFamily="50" charset="-128"/>
                          <a:ea typeface="Meiryo UI" panose="020B0604030504040204" pitchFamily="50" charset="-128"/>
                        </a:rPr>
                        <a:t>．</a:t>
                      </a:r>
                      <a:r>
                        <a:rPr lang="ja-JP" altLang="en-US" sz="1100" b="0" i="0" u="none" strike="noStrike" dirty="0">
                          <a:effectLst/>
                          <a:latin typeface="Meiryo UI" panose="020B0604030504040204" pitchFamily="50" charset="-128"/>
                          <a:ea typeface="Meiryo UI" panose="020B0604030504040204" pitchFamily="50" charset="-128"/>
                        </a:rPr>
                        <a:t>その他</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t"/>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99"/>
                    </a:solidFill>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a:txBody>
                    <a:bodyPr/>
                    <a:lstStyle/>
                    <a:p>
                      <a:pPr algn="l"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3"/>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１．外注費（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１）</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保守費、改造修理費、業務請負等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4"/>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２．印刷製本費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印刷・製本代等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5"/>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３．会議費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会場借料等</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6"/>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４．通信運搬費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回線使用料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7"/>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chemeClr val="bg1">
                        <a:lumMod val="85000"/>
                      </a:schemeClr>
                    </a:solidFill>
                  </a:tcPr>
                </a:tc>
                <a:tc gridSpan="2">
                  <a:txBody>
                    <a:bodyPr/>
                    <a:lstStyle/>
                    <a:p>
                      <a:pPr algn="l" fontAlgn="t"/>
                      <a:r>
                        <a:rPr lang="zh-TW" altLang="en-US" sz="1100" b="0" i="0" u="none" strike="noStrike" dirty="0">
                          <a:effectLst/>
                          <a:latin typeface="Meiryo UI" panose="020B0604030504040204" pitchFamily="50" charset="-128"/>
                          <a:ea typeface="Meiryo UI" panose="020B0604030504040204" pitchFamily="50" charset="-128"/>
                        </a:rPr>
                        <a:t>５．光熱水料</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光熱費　　  *</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円</a:t>
                      </a:r>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ヶ月</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018"/>
                  </a:ext>
                </a:extLst>
              </a:tr>
              <a:tr h="172358">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25400" cap="flat" cmpd="dbl" algn="ctr">
                      <a:solidFill>
                        <a:srgbClr val="000000"/>
                      </a:solidFill>
                      <a:prstDash val="solid"/>
                      <a:round/>
                      <a:headEnd type="none" w="med" len="med"/>
                      <a:tailEnd type="none" w="med" len="med"/>
                    </a:lnB>
                    <a:solidFill>
                      <a:schemeClr val="bg1">
                        <a:lumMod val="85000"/>
                      </a:schemeClr>
                    </a:solidFill>
                  </a:tcPr>
                </a:tc>
                <a:tc gridSpan="2">
                  <a:txBody>
                    <a:bodyPr/>
                    <a:lstStyle/>
                    <a:p>
                      <a:pPr algn="l" fontAlgn="t"/>
                      <a:r>
                        <a:rPr lang="ja-JP" altLang="en-US" sz="1100" b="0" i="0" u="none" strike="noStrike" dirty="0">
                          <a:effectLst/>
                          <a:latin typeface="Meiryo UI" panose="020B0604030504040204" pitchFamily="50" charset="-128"/>
                          <a:ea typeface="Meiryo UI" panose="020B0604030504040204" pitchFamily="50" charset="-128"/>
                        </a:rPr>
                        <a:t>６．その他（諸経費）</a:t>
                      </a:r>
                    </a:p>
                  </a:txBody>
                  <a:tcPr marL="3757" marR="3757" marT="3757"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l" fontAlgn="t"/>
                      <a:r>
                        <a:rPr lang="en-US" altLang="ja-JP" sz="1100" b="0" i="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0" i="1" u="none" strike="noStrike" dirty="0">
                          <a:solidFill>
                            <a:srgbClr val="FF0000"/>
                          </a:solidFill>
                          <a:effectLst/>
                          <a:latin typeface="Meiryo UI" panose="020B0604030504040204" pitchFamily="50" charset="-128"/>
                          <a:ea typeface="Meiryo UI" panose="020B0604030504040204" pitchFamily="50" charset="-128"/>
                        </a:rPr>
                        <a:t>詳細に記入のこと。</a:t>
                      </a:r>
                    </a:p>
                  </a:txBody>
                  <a:tcPr marL="3757" marR="3757" marT="3757"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t"/>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72358">
                <a:tc gridSpan="5">
                  <a:txBody>
                    <a:bodyPr/>
                    <a:lstStyle/>
                    <a:p>
                      <a:pPr algn="ctr" fontAlgn="ctr"/>
                      <a:r>
                        <a:rPr lang="zh-TW" altLang="en-US" sz="1100" b="0" i="0" u="none" strike="noStrike" dirty="0">
                          <a:effectLst/>
                          <a:latin typeface="Meiryo UI" panose="020B0604030504040204" pitchFamily="50" charset="-128"/>
                          <a:ea typeface="Meiryo UI" panose="020B0604030504040204" pitchFamily="50" charset="-128"/>
                        </a:rPr>
                        <a:t>　合　　　　計</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Ⅰ</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Ⅱ</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Ⅲ</a:t>
                      </a: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Ⅳ</a:t>
                      </a:r>
                    </a:p>
                  </a:txBody>
                  <a:tcPr marL="3757" marR="3757" marT="3757" marB="0" anchor="ctr">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340938">
                <a:tc gridSpan="2">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1100" b="0" i="0" u="none" strike="noStrike">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FF0000"/>
                        </a:solidFill>
                        <a:effectLst/>
                        <a:latin typeface="Meiryo UI" panose="020B0604030504040204" pitchFamily="50" charset="-128"/>
                        <a:ea typeface="Meiryo UI" panose="020B0604030504040204" pitchFamily="50" charset="-128"/>
                      </a:endParaRPr>
                    </a:p>
                  </a:txBody>
                  <a:tcPr marL="3757" marR="3757" marT="3757"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p>
                      <a:pPr algn="r" fontAlgn="ctr"/>
                      <a:r>
                        <a:rPr lang="ja-JP" altLang="en-US" sz="1100" b="0" i="0" u="none" strike="noStrike" dirty="0">
                          <a:effectLst/>
                          <a:latin typeface="Meiryo UI" panose="020B0604030504040204" pitchFamily="50" charset="-128"/>
                          <a:ea typeface="Meiryo UI" panose="020B0604030504040204" pitchFamily="50" charset="-128"/>
                        </a:rPr>
                        <a:t>（壱円未満は端数切捨）</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r" fontAlgn="ctr"/>
                      <a:endParaRPr lang="ja-JP" altLang="en-US" sz="1100" b="0" i="0" u="none" strike="noStrike" dirty="0">
                        <a:effectLst/>
                        <a:latin typeface="Meiryo UI" panose="020B0604030504040204" pitchFamily="50" charset="-128"/>
                        <a:ea typeface="Meiryo UI" panose="020B0604030504040204" pitchFamily="50" charset="-128"/>
                      </a:endParaRPr>
                    </a:p>
                  </a:txBody>
                  <a:tcPr marL="3757" marR="3757" marT="3757"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72358">
                <a:tc gridSpan="5">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２．一般管理費（</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４）</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Ⅰ</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Ⅱ</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Ⅲ</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Ⅳ</a:t>
                      </a:r>
                      <a:r>
                        <a:rPr lang="zh-TW" altLang="en-US" sz="1100" b="0" i="0" u="none" strike="noStrike" dirty="0">
                          <a:effectLst/>
                          <a:latin typeface="Meiryo UI" panose="020B0604030504040204" pitchFamily="50" charset="-128"/>
                          <a:ea typeface="Meiryo UI" panose="020B0604030504040204" pitchFamily="50" charset="-128"/>
                        </a:rPr>
                        <a:t>）</a:t>
                      </a:r>
                      <a:r>
                        <a:rPr lang="en-US" altLang="zh-TW" sz="1100" b="0" i="0" u="none" strike="noStrike" dirty="0">
                          <a:effectLst/>
                          <a:latin typeface="Meiryo UI" panose="020B0604030504040204" pitchFamily="50" charset="-128"/>
                          <a:ea typeface="Meiryo UI" panose="020B0604030504040204" pitchFamily="50" charset="-128"/>
                        </a:rPr>
                        <a:t>×</a:t>
                      </a:r>
                      <a:r>
                        <a:rPr lang="zh-TW" altLang="en-US" sz="1100" b="0" i="0" u="none" strike="noStrike" dirty="0">
                          <a:effectLst/>
                          <a:latin typeface="Meiryo UI" panose="020B0604030504040204" pitchFamily="50" charset="-128"/>
                          <a:ea typeface="Meiryo UI" panose="020B0604030504040204" pitchFamily="50" charset="-128"/>
                        </a:rPr>
                        <a:t>一般管理費率　</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r>
                        <a:rPr lang="en-US" altLang="zh-TW" sz="1100" b="0" i="1" u="none" strike="noStrike" dirty="0">
                          <a:solidFill>
                            <a:srgbClr val="FF0000"/>
                          </a:solidFill>
                          <a:effectLst/>
                          <a:latin typeface="Meiryo UI" panose="020B0604030504040204" pitchFamily="50" charset="-128"/>
                          <a:ea typeface="Meiryo UI" panose="020B0604030504040204" pitchFamily="50" charset="-128"/>
                        </a:rPr>
                        <a:t>.*</a:t>
                      </a:r>
                      <a:r>
                        <a:rPr lang="zh-TW" altLang="en-US" sz="1100" b="0" i="1" u="none" strike="noStrike" dirty="0">
                          <a:solidFill>
                            <a:srgbClr val="FF0000"/>
                          </a:solidFill>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1248">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100" b="0" i="0" u="none" strike="noStrike">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72358">
                <a:tc gridSpan="5">
                  <a:txBody>
                    <a:bodyPr/>
                    <a:lstStyle/>
                    <a:p>
                      <a:pPr algn="l" fontAlgn="ctr"/>
                      <a:r>
                        <a:rPr lang="ja-JP" altLang="en-US" sz="1100" b="0" i="0" u="none" strike="noStrike" dirty="0">
                          <a:effectLst/>
                          <a:latin typeface="Meiryo UI" panose="020B0604030504040204" pitchFamily="50" charset="-128"/>
                          <a:ea typeface="Meiryo UI" panose="020B0604030504040204" pitchFamily="50" charset="-128"/>
                        </a:rPr>
                        <a:t>３．総　額</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zh-TW" altLang="en-US" sz="1100" b="0" i="0" u="none" strike="noStrike" dirty="0">
                          <a:effectLst/>
                          <a:latin typeface="Meiryo UI" panose="020B0604030504040204" pitchFamily="50" charset="-128"/>
                          <a:ea typeface="Meiryo UI" panose="020B0604030504040204" pitchFamily="50" charset="-128"/>
                        </a:rPr>
                        <a:t>１．直接経費　＋　２．一般管理費</a:t>
                      </a:r>
                    </a:p>
                  </a:txBody>
                  <a:tcPr marL="3757" marR="3757" marT="375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3757" marR="3757" marT="375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a:t>
                      </a:r>
                      <a:r>
                        <a:rPr lang="en-US" altLang="ja-JP" sz="1100" b="0" i="0" u="none" strike="noStrike" dirty="0">
                          <a:effectLst/>
                          <a:latin typeface="Meiryo UI" panose="020B0604030504040204" pitchFamily="50" charset="-128"/>
                          <a:ea typeface="Meiryo UI" panose="020B0604030504040204" pitchFamily="50" charset="-128"/>
                        </a:rPr>
                        <a:t>,***,***</a:t>
                      </a:r>
                    </a:p>
                  </a:txBody>
                  <a:tcPr marL="3757" marR="3757" marT="37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bl>
          </a:graphicData>
        </a:graphic>
      </p:graphicFrame>
      <p:sp>
        <p:nvSpPr>
          <p:cNvPr id="1855" name="正方形/長方形 3"/>
          <p:cNvSpPr/>
          <p:nvPr/>
        </p:nvSpPr>
        <p:spPr>
          <a:xfrm>
            <a:off x="238463" y="5867468"/>
            <a:ext cx="9036496" cy="101566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≪注意事項≫</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Ⅰ</a:t>
            </a:r>
            <a:r>
              <a:rPr kumimoji="1" lang="ja-JP" altLang="en-US" sz="10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物品費」及び「</a:t>
            </a:r>
            <a:r>
              <a:rPr kumimoji="1" lang="en-US" altLang="ja-JP"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Ⅳ</a:t>
            </a:r>
            <a:r>
              <a:rPr kumimoji="1" lang="ja-JP" altLang="en-US" sz="1000" b="1" i="0" u="sng" strike="noStrike" kern="1200" cap="none" spc="0" normalizeH="0" baseline="0" noProof="0" dirty="0" err="1">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１．外注費」については根拠となる見積書を添付すること。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２）提案者が地方公共団体の場合、事業担当者及び事業補助者の人件費は計上できない。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３）人件費を積算に含む場合、時間単価は、各事業担当者・事業補助者ごとの健康保険等級等を元に、別紙の人件費標準単価表に基づき積算すること。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３）提案者が地方公共団体の場合、地方公共団体職員の旅費は計上できない。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４）提案者が地方公共団体の場合、一般管理費は計上できない。</a:t>
            </a:r>
          </a:p>
        </p:txBody>
      </p:sp>
      <p:sp>
        <p:nvSpPr>
          <p:cNvPr id="1856"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37</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03796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5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60" name="Rectangle 66"/>
          <p:cNvSpPr>
            <a:spLocks noChangeArrowheads="1"/>
          </p:cNvSpPr>
          <p:nvPr/>
        </p:nvSpPr>
        <p:spPr>
          <a:xfrm>
            <a:off x="179513" y="702257"/>
            <a:ext cx="8784976" cy="6039111"/>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1861" name="表 2"/>
          <p:cNvGraphicFramePr>
            <a:graphicFrameLocks noGrp="1"/>
          </p:cNvGraphicFramePr>
          <p:nvPr>
            <p:extLst/>
          </p:nvPr>
        </p:nvGraphicFramePr>
        <p:xfrm>
          <a:off x="300056" y="1046596"/>
          <a:ext cx="8280000" cy="2464194"/>
        </p:xfrm>
        <a:graphic>
          <a:graphicData uri="http://schemas.openxmlformats.org/drawingml/2006/table">
            <a:tbl>
              <a:tblPr firstRow="1" firstCol="1" bandRow="1"/>
              <a:tblGrid>
                <a:gridCol w="2097935">
                  <a:extLst>
                    <a:ext uri="{9D8B030D-6E8A-4147-A177-3AD203B41FA5}">
                      <a16:colId xmlns:a16="http://schemas.microsoft.com/office/drawing/2014/main" val="20000"/>
                    </a:ext>
                  </a:extLst>
                </a:gridCol>
                <a:gridCol w="2267710">
                  <a:extLst>
                    <a:ext uri="{9D8B030D-6E8A-4147-A177-3AD203B41FA5}">
                      <a16:colId xmlns:a16="http://schemas.microsoft.com/office/drawing/2014/main" val="20001"/>
                    </a:ext>
                  </a:extLst>
                </a:gridCol>
                <a:gridCol w="1637117">
                  <a:extLst>
                    <a:ext uri="{9D8B030D-6E8A-4147-A177-3AD203B41FA5}">
                      <a16:colId xmlns:a16="http://schemas.microsoft.com/office/drawing/2014/main" val="20002"/>
                    </a:ext>
                  </a:extLst>
                </a:gridCol>
                <a:gridCol w="2277238">
                  <a:extLst>
                    <a:ext uri="{9D8B030D-6E8A-4147-A177-3AD203B41FA5}">
                      <a16:colId xmlns:a16="http://schemas.microsoft.com/office/drawing/2014/main" val="20003"/>
                    </a:ext>
                  </a:extLst>
                </a:gridCol>
              </a:tblGrid>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団体名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代表者の役職及び氏名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担当者の役職及び氏名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31888">
                <a:tc>
                  <a:txBody>
                    <a:bodyPr/>
                    <a:lstStyle/>
                    <a:p>
                      <a:pPr marR="4318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業種及び主要事業内容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231888">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所在地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20242">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設立年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資本金</a:t>
                      </a:r>
                    </a:p>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（単位：千円）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千円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7954">
                <a:tc>
                  <a:txBody>
                    <a:bodyPr/>
                    <a:lstStyle/>
                    <a:p>
                      <a:pPr marR="43180" indent="127000" algn="l">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従業員数（単位：人）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318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支店・店舗数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0363">
                <a:tc>
                  <a:txBody>
                    <a:bodyPr/>
                    <a:lstStyle/>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担当者の連絡先</a:t>
                      </a:r>
                    </a:p>
                    <a:p>
                      <a:pPr marR="44450" indent="127000" algn="l">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（電話番号・</a:t>
                      </a: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FAX</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E-mail</a:t>
                      </a: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アドレス）</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graphicFrame>
        <p:nvGraphicFramePr>
          <p:cNvPr id="1862" name="表 7"/>
          <p:cNvGraphicFramePr>
            <a:graphicFrameLocks noGrp="1"/>
          </p:cNvGraphicFramePr>
          <p:nvPr>
            <p:extLst/>
          </p:nvPr>
        </p:nvGraphicFramePr>
        <p:xfrm>
          <a:off x="300055" y="3995382"/>
          <a:ext cx="8280001" cy="2080879"/>
        </p:xfrm>
        <a:graphic>
          <a:graphicData uri="http://schemas.openxmlformats.org/drawingml/2006/table">
            <a:tbl>
              <a:tblPr firstRow="1" firstCol="1" bandRow="1"/>
              <a:tblGrid>
                <a:gridCol w="545934">
                  <a:extLst>
                    <a:ext uri="{9D8B030D-6E8A-4147-A177-3AD203B41FA5}">
                      <a16:colId xmlns:a16="http://schemas.microsoft.com/office/drawing/2014/main" val="20000"/>
                    </a:ext>
                  </a:extLst>
                </a:gridCol>
                <a:gridCol w="2653413">
                  <a:extLst>
                    <a:ext uri="{9D8B030D-6E8A-4147-A177-3AD203B41FA5}">
                      <a16:colId xmlns:a16="http://schemas.microsoft.com/office/drawing/2014/main" val="20001"/>
                    </a:ext>
                  </a:extLst>
                </a:gridCol>
                <a:gridCol w="2716672">
                  <a:extLst>
                    <a:ext uri="{9D8B030D-6E8A-4147-A177-3AD203B41FA5}">
                      <a16:colId xmlns:a16="http://schemas.microsoft.com/office/drawing/2014/main" val="20002"/>
                    </a:ext>
                  </a:extLst>
                </a:gridCol>
                <a:gridCol w="1272980">
                  <a:extLst>
                    <a:ext uri="{9D8B030D-6E8A-4147-A177-3AD203B41FA5}">
                      <a16:colId xmlns:a16="http://schemas.microsoft.com/office/drawing/2014/main" val="20003"/>
                    </a:ext>
                  </a:extLst>
                </a:gridCol>
                <a:gridCol w="1091002">
                  <a:extLst>
                    <a:ext uri="{9D8B030D-6E8A-4147-A177-3AD203B41FA5}">
                      <a16:colId xmlns:a16="http://schemas.microsoft.com/office/drawing/2014/main" val="20004"/>
                    </a:ext>
                  </a:extLst>
                </a:gridCol>
              </a:tblGrid>
              <a:tr h="289374">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氏名・役職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住所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株数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9374">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628">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3501">
                <a:tc>
                  <a:txBody>
                    <a:bodyPr/>
                    <a:lstStyle/>
                    <a:p>
                      <a:pPr marR="44450" indent="127000" algn="ctr">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4000">
                <a:tc gridSpan="3">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863" name="正方形/長方形 1"/>
          <p:cNvSpPr/>
          <p:nvPr/>
        </p:nvSpPr>
        <p:spPr>
          <a:xfrm>
            <a:off x="194433" y="705005"/>
            <a:ext cx="2050561"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（１）申請者の概要</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64" name="正方形/長方形 9"/>
          <p:cNvSpPr/>
          <p:nvPr/>
        </p:nvSpPr>
        <p:spPr>
          <a:xfrm>
            <a:off x="262747" y="3583809"/>
            <a:ext cx="1640193"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（２）株主構成</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65" name="正方形/長方形 10"/>
          <p:cNvSpPr/>
          <p:nvPr/>
        </p:nvSpPr>
        <p:spPr>
          <a:xfrm>
            <a:off x="3808052" y="6134130"/>
            <a:ext cx="5220120" cy="600164"/>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１．定款、登記簿抄本を添付すること。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２．行が不足する場合は、適宜、増やすなどをして表を作成すること。</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66"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38</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679413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69"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70" name="Rectangle 66"/>
          <p:cNvSpPr>
            <a:spLocks noChangeArrowheads="1"/>
          </p:cNvSpPr>
          <p:nvPr/>
        </p:nvSpPr>
        <p:spPr>
          <a:xfrm>
            <a:off x="179513" y="692632"/>
            <a:ext cx="8784976" cy="609162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71" name="正方形/長方形 4"/>
          <p:cNvSpPr/>
          <p:nvPr/>
        </p:nvSpPr>
        <p:spPr>
          <a:xfrm>
            <a:off x="146691" y="5751407"/>
            <a:ext cx="9278309" cy="1107996"/>
          </a:xfrm>
          <a:prstGeom prst="rect">
            <a:avLst/>
          </a:prstGeom>
        </p:spPr>
        <p:txBody>
          <a:bodyPr wrap="square">
            <a:spAutoFit/>
          </a:bodyPr>
          <a:lstStyle/>
          <a:p>
            <a:pPr marL="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a:t>
            </a: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備考）</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１．本資料は、過去３期の財務諸表により作成すること。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08000" marR="4318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２．金額は、百円の位を四捨五入して千円単位で記入すること。率は、小数第２位を四捨五入して小数第１位まで記載すること。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３．直近３ヶ年の貸借対照表、損益計算書を添付すること。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27000" marR="44450" lvl="0" indent="127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４．創業後間もない企業は将来３期の経営状況表を作成すること。</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508000" marR="43180" lvl="0" indent="-254000" algn="l" defTabSz="914400" rtl="0" eaLnBrk="0" fontAlgn="base" latinLnBrk="0" hangingPunct="0">
              <a:lnSpc>
                <a:spcPct val="100000"/>
              </a:lnSpc>
              <a:spcBef>
                <a:spcPct val="0"/>
              </a:spcBef>
              <a:spcAft>
                <a:spcPts val="0"/>
              </a:spcAft>
              <a:buClrTx/>
              <a:buSzTx/>
              <a:buFontTx/>
              <a:buNone/>
              <a:tabLst/>
              <a:defRPr/>
            </a:pPr>
            <a:r>
              <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５．本表での売上高は、本業による営業収益に、その他の営業収益が加算されたものをいう。</a:t>
            </a:r>
            <a:endParaRPr kumimoji="1" lang="ja-JP" altLang="ja-JP" sz="105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72" name="表 1"/>
          <p:cNvGraphicFramePr>
            <a:graphicFrameLocks noGrp="1"/>
          </p:cNvGraphicFramePr>
          <p:nvPr>
            <p:extLst/>
          </p:nvPr>
        </p:nvGraphicFramePr>
        <p:xfrm>
          <a:off x="323528" y="1031186"/>
          <a:ext cx="8079069" cy="4746432"/>
        </p:xfrm>
        <a:graphic>
          <a:graphicData uri="http://schemas.openxmlformats.org/drawingml/2006/table">
            <a:tbl>
              <a:tblPr firstRow="1" firstCol="1" bandRow="1"/>
              <a:tblGrid>
                <a:gridCol w="1303247">
                  <a:extLst>
                    <a:ext uri="{9D8B030D-6E8A-4147-A177-3AD203B41FA5}">
                      <a16:colId xmlns:a16="http://schemas.microsoft.com/office/drawing/2014/main" val="20000"/>
                    </a:ext>
                  </a:extLst>
                </a:gridCol>
                <a:gridCol w="812571">
                  <a:extLst>
                    <a:ext uri="{9D8B030D-6E8A-4147-A177-3AD203B41FA5}">
                      <a16:colId xmlns:a16="http://schemas.microsoft.com/office/drawing/2014/main" val="20001"/>
                    </a:ext>
                  </a:extLst>
                </a:gridCol>
                <a:gridCol w="692251">
                  <a:extLst>
                    <a:ext uri="{9D8B030D-6E8A-4147-A177-3AD203B41FA5}">
                      <a16:colId xmlns:a16="http://schemas.microsoft.com/office/drawing/2014/main" val="20002"/>
                    </a:ext>
                  </a:extLst>
                </a:gridCol>
                <a:gridCol w="1757000">
                  <a:extLst>
                    <a:ext uri="{9D8B030D-6E8A-4147-A177-3AD203B41FA5}">
                      <a16:colId xmlns:a16="http://schemas.microsoft.com/office/drawing/2014/main" val="20003"/>
                    </a:ext>
                  </a:extLst>
                </a:gridCol>
                <a:gridCol w="1757000">
                  <a:extLst>
                    <a:ext uri="{9D8B030D-6E8A-4147-A177-3AD203B41FA5}">
                      <a16:colId xmlns:a16="http://schemas.microsoft.com/office/drawing/2014/main" val="20004"/>
                    </a:ext>
                  </a:extLst>
                </a:gridCol>
                <a:gridCol w="1757000">
                  <a:extLst>
                    <a:ext uri="{9D8B030D-6E8A-4147-A177-3AD203B41FA5}">
                      <a16:colId xmlns:a16="http://schemas.microsoft.com/office/drawing/2014/main" val="20005"/>
                    </a:ext>
                  </a:extLst>
                </a:gridCol>
              </a:tblGrid>
              <a:tr h="159192">
                <a:tc rowSpan="2" gridSpan="3">
                  <a:txBody>
                    <a:bodyPr/>
                    <a:lstStyle/>
                    <a:p>
                      <a:pPr marR="44450" indent="127000" algn="l">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kumimoji="1" lang="ja-JP" altLang="en-US"/>
                    </a:p>
                  </a:txBody>
                  <a:tcPr/>
                </a:tc>
                <a:tc rowSpan="2" hMerge="1">
                  <a:txBody>
                    <a:bodyPr/>
                    <a:lstStyle/>
                    <a:p>
                      <a:endParaRPr kumimoji="1" lang="ja-JP" altLang="en-US"/>
                    </a:p>
                  </a:txBody>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　　年度</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4783">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en-US" sz="900" kern="100" dirty="0">
                          <a:effectLst/>
                          <a:latin typeface="ＭＳ ゴシック" panose="020B0609070205080204" pitchFamily="49" charset="-128"/>
                          <a:ea typeface="Meiryo UI" panose="020B0604030504040204" pitchFamily="50" charset="-128"/>
                          <a:cs typeface="Meiryo UI" panose="020B0604030504040204" pitchFamily="50" charset="-128"/>
                        </a:rPr>
                        <a:t>(</a:t>
                      </a: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900" kern="100" dirty="0">
                          <a:effectLst/>
                          <a:latin typeface="Meiryo UI" panose="020B0604030504040204" pitchFamily="50" charset="-128"/>
                          <a:ea typeface="ＭＳ ゴシック" panose="020B0609070205080204" pitchFamily="49" charset="-128"/>
                          <a:cs typeface="Meiryo UI" panose="020B0604030504040204" pitchFamily="50" charset="-128"/>
                        </a:rPr>
                        <a:t>～　年　月　日</a:t>
                      </a:r>
                      <a:r>
                        <a:rPr lang="en-US" sz="9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9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Ｃ</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営業外収益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Ｄ</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営業外費用</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流動資産</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流動負債</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5943">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44450" indent="127000" algn="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82465">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総資産（本）</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84972">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売上高</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経常利益率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Ｆ</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84972">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自己資本</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Ｉ</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Ｊ</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89946">
                <a:tc>
                  <a:txBody>
                    <a:bodyPr/>
                    <a:lstStyle/>
                    <a:p>
                      <a:pPr marR="44450" indent="127000" algn="l">
                        <a:spcAft>
                          <a:spcPts val="0"/>
                        </a:spcAft>
                      </a:pPr>
                      <a:r>
                        <a:rPr lang="ja-JP" sz="1300" kern="100">
                          <a:effectLst/>
                          <a:latin typeface="Meiryo UI" panose="020B0604030504040204" pitchFamily="50" charset="-128"/>
                          <a:ea typeface="ＭＳ ゴシック" panose="020B0609070205080204" pitchFamily="49" charset="-128"/>
                          <a:cs typeface="Meiryo UI" panose="020B0604030504040204" pitchFamily="50" charset="-128"/>
                        </a:rPr>
                        <a:t>流動比率</a:t>
                      </a:r>
                      <a:endParaRPr lang="ja-JP" sz="13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Ｇ</a:t>
                      </a:r>
                      <a:r>
                        <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Ｈ</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573697">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経常収支</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比率</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Ａ＋Ｄ</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ctr">
                        <a:spcAft>
                          <a:spcPts val="0"/>
                        </a:spcAft>
                      </a:pPr>
                      <a:r>
                        <a:rPr lang="en-US" altLang="ja-JP" sz="1300" kern="100" dirty="0">
                          <a:effectLst/>
                          <a:latin typeface="Meiryo UI" panose="020B0604030504040204" pitchFamily="50" charset="-128"/>
                          <a:ea typeface="Meiryo UI" panose="020B0604030504040204" pitchFamily="50" charset="-128"/>
                          <a:cs typeface="Meiryo UI" panose="020B0604030504040204" pitchFamily="50" charset="-128"/>
                        </a:rPr>
                        <a:t>―――</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lgn="ctr">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Ｂ＋Ｅ</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l">
                        <a:spcAft>
                          <a:spcPts val="0"/>
                        </a:spcAft>
                      </a:pPr>
                      <a:r>
                        <a:rPr lang="ja-JP" sz="1300" kern="100" dirty="0">
                          <a:effectLst/>
                          <a:latin typeface="Meiryo UI" panose="020B0604030504040204" pitchFamily="50" charset="-128"/>
                          <a:ea typeface="ＭＳ ゴシック" panose="020B0609070205080204" pitchFamily="49" charset="-128"/>
                          <a:cs typeface="Meiryo UI" panose="020B0604030504040204" pitchFamily="50" charset="-128"/>
                        </a:rPr>
                        <a:t>×</a:t>
                      </a:r>
                      <a:endParaRPr lang="en-US" altLang="ja-JP" sz="13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lgn="l">
                        <a:spcAft>
                          <a:spcPts val="0"/>
                        </a:spcAft>
                      </a:pPr>
                      <a:r>
                        <a:rPr lang="en-US" sz="1300" kern="100" dirty="0">
                          <a:effectLst/>
                          <a:latin typeface="Meiryo UI" panose="020B0604030504040204" pitchFamily="50" charset="-128"/>
                          <a:ea typeface="ＭＳ ゴシック" panose="020B0609070205080204" pitchFamily="49" charset="-128"/>
                          <a:cs typeface="Meiryo UI" panose="020B0604030504040204" pitchFamily="50" charset="-128"/>
                        </a:rPr>
                        <a:t>100</a:t>
                      </a:r>
                      <a:endParaRPr lang="ja-JP" sz="13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en-US" sz="140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42817" marR="428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1873" name="正方形/長方形 8"/>
          <p:cNvSpPr/>
          <p:nvPr/>
        </p:nvSpPr>
        <p:spPr>
          <a:xfrm>
            <a:off x="203748" y="666421"/>
            <a:ext cx="1845377" cy="338554"/>
          </a:xfrm>
          <a:prstGeom prst="rect">
            <a:avLst/>
          </a:prstGeom>
        </p:spPr>
        <p:txBody>
          <a:bodyPr wrap="non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（３）経営状況表</a:t>
            </a:r>
            <a:endParaRPr kumimoji="1" lang="en-US" altLang="zh-TW"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74"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39</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75523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 name="Text Box 4"/>
          <p:cNvSpPr txBox="1">
            <a:spLocks noChangeArrowheads="1"/>
          </p:cNvSpPr>
          <p:nvPr/>
        </p:nvSpPr>
        <p:spPr>
          <a:xfrm>
            <a:off x="107950" y="3791511"/>
            <a:ext cx="2375818" cy="1877437"/>
          </a:xfrm>
          <a:prstGeom prst="rect">
            <a:avLst/>
          </a:prstGeom>
          <a:noFill/>
          <a:ln w="9525">
            <a:noFill/>
            <a:miter lim="800000"/>
            <a:headEnd/>
            <a:tailEnd/>
          </a:ln>
          <a:effectLst/>
        </p:spPr>
        <p:txBody>
          <a:bodyPr wrap="square">
            <a:spAutoFit/>
          </a:bodyPr>
          <a:lstStyle/>
          <a:p>
            <a:r>
              <a:rPr lang="ja-JP" altLang="en-US" sz="1600" dirty="0"/>
              <a:t>■対象区域の概要</a:t>
            </a:r>
            <a:endParaRPr lang="en-US" altLang="ja-JP" sz="1600" dirty="0"/>
          </a:p>
          <a:p>
            <a:r>
              <a:rPr lang="ja-JP" altLang="en-US" sz="1600" i="1" dirty="0">
                <a:solidFill>
                  <a:srgbClr val="FF0000"/>
                </a:solidFill>
              </a:rPr>
              <a:t>（名称、面積、人口等）</a:t>
            </a:r>
            <a:endParaRPr lang="en-US" altLang="ja-JP" sz="1600" i="1" dirty="0">
              <a:solidFill>
                <a:srgbClr val="FF0000"/>
              </a:solidFill>
              <a:latin typeface="Tahoma" pitchFamily="34" charset="0"/>
            </a:endParaRPr>
          </a:p>
          <a:p>
            <a:pPr marL="238125" indent="-238125" eaLnBrk="1" hangingPunct="1">
              <a:spcBef>
                <a:spcPct val="5000"/>
              </a:spcBef>
              <a:buFont typeface="Wingdings" pitchFamily="2" charset="2"/>
              <a:buChar char="n"/>
              <a:defRPr/>
            </a:pPr>
            <a:endParaRPr lang="en-US" altLang="ja-JP" sz="1600" dirty="0">
              <a:latin typeface="Tahoma" pitchFamily="34" charset="0"/>
            </a:endParaRPr>
          </a:p>
          <a:p>
            <a:pPr marL="238125" indent="-238125" eaLnBrk="1" hangingPunct="1">
              <a:spcBef>
                <a:spcPct val="5000"/>
              </a:spcBef>
              <a:buFont typeface="Wingdings" pitchFamily="2" charset="2"/>
              <a:buChar char="n"/>
              <a:defRPr/>
            </a:pPr>
            <a:r>
              <a:rPr lang="ja-JP" altLang="en-US" sz="1600" dirty="0">
                <a:latin typeface="Tahoma" pitchFamily="34" charset="0"/>
              </a:rPr>
              <a:t>対象区域のビジョン</a:t>
            </a:r>
            <a:endParaRPr lang="en-US" altLang="ja-JP" sz="1600" dirty="0">
              <a:latin typeface="Tahoma" pitchFamily="34" charset="0"/>
            </a:endParaRPr>
          </a:p>
          <a:p>
            <a:pPr eaLnBrk="1" hangingPunct="1">
              <a:spcBef>
                <a:spcPct val="5000"/>
              </a:spcBef>
              <a:defRPr/>
            </a:pPr>
            <a:r>
              <a:rPr lang="ja-JP" altLang="en-US" sz="1600" i="1" dirty="0">
                <a:solidFill>
                  <a:srgbClr val="FF0000"/>
                </a:solidFill>
                <a:latin typeface="Tahoma" pitchFamily="34" charset="0"/>
              </a:rPr>
              <a:t>（目指すべき地域の姿）</a:t>
            </a:r>
            <a:endParaRPr lang="en-US" altLang="ja-JP" sz="1600" i="1" dirty="0">
              <a:solidFill>
                <a:srgbClr val="FF0000"/>
              </a:solidFill>
              <a:latin typeface="Tahoma" pitchFamily="34" charset="0"/>
            </a:endParaRPr>
          </a:p>
          <a:p>
            <a:pPr eaLnBrk="1" hangingPunct="1">
              <a:spcBef>
                <a:spcPct val="5000"/>
              </a:spcBef>
              <a:defRPr/>
            </a:pPr>
            <a:endParaRPr lang="en-US" altLang="ja-JP" sz="1600" dirty="0">
              <a:latin typeface="Tahoma" pitchFamily="34" charset="0"/>
            </a:endParaRPr>
          </a:p>
          <a:p>
            <a:pPr eaLnBrk="1" hangingPunct="1">
              <a:spcBef>
                <a:spcPct val="5000"/>
              </a:spcBef>
              <a:defRPr/>
            </a:pPr>
            <a:endParaRPr lang="en-US" altLang="ja-JP" sz="1600" dirty="0">
              <a:latin typeface="Tahoma" pitchFamily="34" charset="0"/>
            </a:endParaRPr>
          </a:p>
        </p:txBody>
      </p:sp>
      <p:sp>
        <p:nvSpPr>
          <p:cNvPr id="1243" name="Rectangle 66"/>
          <p:cNvSpPr>
            <a:spLocks noChangeArrowheads="1"/>
          </p:cNvSpPr>
          <p:nvPr/>
        </p:nvSpPr>
        <p:spPr>
          <a:xfrm>
            <a:off x="107950" y="3702459"/>
            <a:ext cx="2375818" cy="2979158"/>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4"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sz="2400" b="1" dirty="0">
                <a:solidFill>
                  <a:schemeClr val="bg1"/>
                </a:solidFill>
                <a:latin typeface="ＭＳ Ｐゴシック" panose="020B0600070205080204" pitchFamily="50" charset="-128"/>
              </a:rPr>
              <a:t>４．概要　</a:t>
            </a:r>
            <a:r>
              <a:rPr lang="en-US" altLang="ja-JP" sz="2400" b="1" dirty="0">
                <a:solidFill>
                  <a:schemeClr val="bg1"/>
                </a:solidFill>
                <a:latin typeface="ＭＳ Ｐゴシック" panose="020B0600070205080204" pitchFamily="50" charset="-128"/>
              </a:rPr>
              <a:t>【</a:t>
            </a:r>
            <a:r>
              <a:rPr lang="ja-JP" altLang="en-US" sz="2400" b="1" dirty="0">
                <a:solidFill>
                  <a:schemeClr val="bg1"/>
                </a:solidFill>
                <a:latin typeface="ＭＳ Ｐゴシック" panose="020B0600070205080204" pitchFamily="50" charset="-128"/>
              </a:rPr>
              <a:t>申請者名</a:t>
            </a:r>
            <a:r>
              <a:rPr lang="en-US" altLang="ja-JP" sz="2400" b="1" dirty="0">
                <a:solidFill>
                  <a:schemeClr val="bg1"/>
                </a:solidFill>
                <a:latin typeface="ＭＳ Ｐゴシック" panose="020B0600070205080204" pitchFamily="50" charset="-128"/>
              </a:rPr>
              <a:t>】</a:t>
            </a:r>
            <a:endParaRPr lang="ja-JP" altLang="en-US" sz="2400" b="1" dirty="0">
              <a:solidFill>
                <a:schemeClr val="bg1"/>
              </a:solidFill>
              <a:latin typeface="ＭＳ Ｐゴシック" panose="020B0600070205080204" pitchFamily="50" charset="-128"/>
            </a:endParaRPr>
          </a:p>
        </p:txBody>
      </p:sp>
      <p:sp>
        <p:nvSpPr>
          <p:cNvPr id="1245" name="正方形/長方形 2"/>
          <p:cNvSpPr/>
          <p:nvPr/>
        </p:nvSpPr>
        <p:spPr>
          <a:xfrm>
            <a:off x="107950" y="656948"/>
            <a:ext cx="8978900" cy="914400"/>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t" anchorCtr="0"/>
          <a:lstStyle/>
          <a:p>
            <a:r>
              <a:rPr lang="ja-JP" altLang="en-US" sz="1600" dirty="0">
                <a:solidFill>
                  <a:schemeClr val="tx1"/>
                </a:solidFill>
                <a:latin typeface="+mj-ea"/>
                <a:ea typeface="+mj-ea"/>
              </a:rPr>
              <a:t>■ 事業のセールスポイント</a:t>
            </a:r>
            <a:endParaRPr lang="en-US" altLang="ja-JP" sz="1600" dirty="0">
              <a:solidFill>
                <a:schemeClr val="tx1"/>
              </a:solidFill>
              <a:latin typeface="+mj-ea"/>
              <a:ea typeface="+mj-ea"/>
            </a:endParaRPr>
          </a:p>
          <a:p>
            <a:r>
              <a:rPr lang="ja-JP" altLang="en-US" sz="1600" dirty="0">
                <a:solidFill>
                  <a:schemeClr val="tx1"/>
                </a:solidFill>
                <a:latin typeface="+mj-ea"/>
                <a:ea typeface="+mj-ea"/>
              </a:rPr>
              <a:t>　</a:t>
            </a:r>
            <a:r>
              <a:rPr lang="ja-JP" altLang="en-US" sz="1600" i="1" dirty="0">
                <a:solidFill>
                  <a:srgbClr val="FF0000"/>
                </a:solidFill>
                <a:latin typeface="+mj-ea"/>
                <a:ea typeface="+mj-ea"/>
              </a:rPr>
              <a:t>（提案の中で特に優れている点、それにより地域にどのような変化をもたらすかを簡潔に記載）　</a:t>
            </a:r>
            <a:endParaRPr lang="en-US" altLang="ja-JP" i="1" spc="-20" dirty="0">
              <a:solidFill>
                <a:srgbClr val="FF0000"/>
              </a:solidFill>
              <a:latin typeface="+mj-ea"/>
              <a:ea typeface="+mj-ea"/>
            </a:endParaRPr>
          </a:p>
        </p:txBody>
      </p:sp>
      <p:sp>
        <p:nvSpPr>
          <p:cNvPr id="1246" name="テキスト ボックス 11"/>
          <p:cNvSpPr txBox="1"/>
          <p:nvPr/>
        </p:nvSpPr>
        <p:spPr>
          <a:xfrm>
            <a:off x="2516391" y="1700808"/>
            <a:ext cx="3096344" cy="338554"/>
          </a:xfrm>
          <a:prstGeom prst="rect">
            <a:avLst/>
          </a:prstGeom>
          <a:noFill/>
        </p:spPr>
        <p:txBody>
          <a:bodyPr wrap="square" rtlCol="0">
            <a:spAutoFit/>
          </a:bodyPr>
          <a:lstStyle/>
          <a:p>
            <a:r>
              <a:rPr lang="ja-JP" altLang="en-US" sz="1600" dirty="0"/>
              <a:t>■関連</a:t>
            </a:r>
            <a:r>
              <a:rPr kumimoji="1" lang="ja-JP" altLang="en-US" sz="1600" dirty="0"/>
              <a:t>事業全体の概要</a:t>
            </a:r>
          </a:p>
        </p:txBody>
      </p:sp>
      <p:sp>
        <p:nvSpPr>
          <p:cNvPr id="1247" name="Rectangle 66"/>
          <p:cNvSpPr>
            <a:spLocks noChangeArrowheads="1"/>
          </p:cNvSpPr>
          <p:nvPr/>
        </p:nvSpPr>
        <p:spPr>
          <a:xfrm>
            <a:off x="107950" y="1714222"/>
            <a:ext cx="2375818" cy="1870506"/>
          </a:xfrm>
          <a:prstGeom prst="rect">
            <a:avLst/>
          </a:prstGeom>
          <a:noFill/>
          <a:ln>
            <a:solidFill>
              <a:schemeClr val="tx1"/>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050" u="sng" dirty="0"/>
          </a:p>
        </p:txBody>
      </p:sp>
      <p:sp>
        <p:nvSpPr>
          <p:cNvPr id="1248" name="テキスト ボックス 32"/>
          <p:cNvSpPr txBox="1"/>
          <p:nvPr/>
        </p:nvSpPr>
        <p:spPr>
          <a:xfrm>
            <a:off x="107951" y="1802219"/>
            <a:ext cx="2231801" cy="307777"/>
          </a:xfrm>
          <a:prstGeom prst="rect">
            <a:avLst/>
          </a:prstGeom>
          <a:noFill/>
        </p:spPr>
        <p:txBody>
          <a:bodyPr wrap="square" rtlCol="0">
            <a:spAutoFit/>
          </a:bodyPr>
          <a:lstStyle/>
          <a:p>
            <a:r>
              <a:rPr kumimoji="1" lang="ja-JP" altLang="en-US" sz="1400" dirty="0"/>
              <a:t>位置図</a:t>
            </a:r>
            <a:endParaRPr kumimoji="1" lang="en-US" altLang="ja-JP" sz="1400" dirty="0"/>
          </a:p>
        </p:txBody>
      </p:sp>
      <p:sp>
        <p:nvSpPr>
          <p:cNvPr id="1249" name="正方形/長方形 3"/>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a:t>
            </a:r>
            <a:endParaRPr kumimoji="1" lang="ja-JP" altLang="en-US" sz="1480" dirty="0">
              <a:solidFill>
                <a:schemeClr val="tx1"/>
              </a:solidFill>
            </a:endParaRPr>
          </a:p>
        </p:txBody>
      </p:sp>
    </p:spTree>
    <p:extLst>
      <p:ext uri="{BB962C8B-B14F-4D97-AF65-F5344CB8AC3E}">
        <p14:creationId xmlns:p14="http://schemas.microsoft.com/office/powerpoint/2010/main" val="936551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 name="正方形/長方形 4"/>
          <p:cNvSpPr/>
          <p:nvPr/>
        </p:nvSpPr>
        <p:spPr>
          <a:xfrm>
            <a:off x="0" y="0"/>
            <a:ext cx="9144000" cy="576000"/>
          </a:xfrm>
          <a:prstGeom prst="rect">
            <a:avLst/>
          </a:prstGeom>
          <a:solidFill>
            <a:srgbClr val="F79646"/>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申請者概要説明書（民間事業者等の場合のみ）</a:t>
            </a:r>
            <a:endParaRPr kumimoji="0" lang="ja-JP" altLang="en-US" sz="2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77" name="正方形/長方形 5"/>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総務省</a:t>
            </a:r>
          </a:p>
        </p:txBody>
      </p:sp>
      <p:sp>
        <p:nvSpPr>
          <p:cNvPr id="1878" name="Text Box 4"/>
          <p:cNvSpPr txBox="1">
            <a:spLocks noChangeArrowheads="1"/>
          </p:cNvSpPr>
          <p:nvPr/>
        </p:nvSpPr>
        <p:spPr>
          <a:xfrm>
            <a:off x="179513" y="731963"/>
            <a:ext cx="7398461" cy="307777"/>
          </a:xfrm>
          <a:prstGeom prst="rect">
            <a:avLst/>
          </a:prstGeom>
          <a:noFill/>
          <a:ln w="9525">
            <a:noFill/>
            <a:miter lim="800000"/>
            <a:headEnd/>
            <a:tailEnd/>
          </a:ln>
          <a:effectLst/>
        </p:spPr>
        <p:txBody>
          <a:bodyPr wrap="square">
            <a:spAutoFit/>
          </a:body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（４）財務状況、直近の売上状況及び見通し</a:t>
            </a:r>
          </a:p>
        </p:txBody>
      </p:sp>
      <p:sp>
        <p:nvSpPr>
          <p:cNvPr id="1879" name="Rectangle 66"/>
          <p:cNvSpPr>
            <a:spLocks noChangeArrowheads="1"/>
          </p:cNvSpPr>
          <p:nvPr/>
        </p:nvSpPr>
        <p:spPr>
          <a:xfrm>
            <a:off x="179513" y="692632"/>
            <a:ext cx="8784976" cy="6048736"/>
          </a:xfrm>
          <a:prstGeom prst="rect">
            <a:avLst/>
          </a:prstGeom>
          <a:noFill/>
          <a:ln w="28575">
            <a:solidFill>
              <a:srgbClr val="FFC00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1880" name="正方形/長方形 1"/>
          <p:cNvSpPr/>
          <p:nvPr/>
        </p:nvSpPr>
        <p:spPr>
          <a:xfrm>
            <a:off x="196241" y="2010912"/>
            <a:ext cx="5814392" cy="307777"/>
          </a:xfrm>
          <a:prstGeom prst="rect">
            <a:avLst/>
          </a:prstGeom>
        </p:spPr>
        <p:txBody>
          <a:bodyPr wrap="square">
            <a:spAutoFit/>
          </a:bodyPr>
          <a:lstStyle/>
          <a:p>
            <a:pPr marL="342900" marR="0" lvl="0" indent="-342900" algn="l" defTabSz="914400" rtl="0" eaLnBrk="0" fontAlgn="base" latinLnBrk="0" hangingPunct="0">
              <a:lnSpc>
                <a:spcPct val="100000"/>
              </a:lnSpc>
              <a:spcBef>
                <a:spcPct val="500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（５）事業に関連する都道府県又は市町村との関係</a:t>
            </a:r>
          </a:p>
        </p:txBody>
      </p:sp>
      <p:sp>
        <p:nvSpPr>
          <p:cNvPr id="1881"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80" b="0" i="0" u="none" strike="noStrike" kern="1200" cap="none" spc="0" normalizeH="0" baseline="0" noProof="0" dirty="0">
                <a:ln>
                  <a:noFill/>
                </a:ln>
                <a:solidFill>
                  <a:srgbClr val="000000"/>
                </a:solidFill>
                <a:effectLst/>
                <a:uLnTx/>
                <a:uFillTx/>
                <a:latin typeface="Arial"/>
                <a:ea typeface="ＭＳ Ｐゴシック"/>
                <a:cs typeface="+mn-cs"/>
              </a:rPr>
              <a:t>40</a:t>
            </a:r>
            <a:endParaRPr kumimoji="1" lang="ja-JP" altLang="en-US" sz="148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882" name="表 2"/>
          <p:cNvGraphicFramePr>
            <a:graphicFrameLocks noGrp="1"/>
          </p:cNvGraphicFramePr>
          <p:nvPr>
            <p:extLst/>
          </p:nvPr>
        </p:nvGraphicFramePr>
        <p:xfrm>
          <a:off x="343326" y="2312968"/>
          <a:ext cx="8351022" cy="828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828000">
                <a:tc>
                  <a:txBody>
                    <a:bodyPr/>
                    <a:lstStyle/>
                    <a:p>
                      <a:pPr marL="0" marR="44450" indent="0">
                        <a:spcAft>
                          <a:spcPts val="0"/>
                        </a:spcAft>
                      </a:pPr>
                      <a:r>
                        <a:rPr lang="ja-JP" altLang="ja-JP" sz="1000" dirty="0">
                          <a:solidFill>
                            <a:srgbClr val="FF0000"/>
                          </a:solidFill>
                          <a:ea typeface="ＭＳ ゴシック" panose="020B0609070205080204" pitchFamily="49" charset="-128"/>
                          <a:cs typeface="Meiryo UI" panose="020B0604030504040204" pitchFamily="50" charset="-128"/>
                        </a:rPr>
                        <a:t>※</a:t>
                      </a:r>
                      <a:r>
                        <a:rPr lang="ja-JP" altLang="ja-JP" sz="1000" dirty="0">
                          <a:solidFill>
                            <a:srgbClr val="FF0000"/>
                          </a:solidFill>
                        </a:rPr>
                        <a:t>当該都道府県又は市町村との間で、出資、包括連携協定又はコンソーシアム組成等によりガバナンスが確立されていることについて記載すること</a:t>
                      </a:r>
                      <a:r>
                        <a:rPr lang="ja-JP" altLang="en-US" sz="1000" dirty="0">
                          <a:solidFill>
                            <a:srgbClr val="FF0000"/>
                          </a:solidFill>
                        </a:rPr>
                        <a:t>。</a:t>
                      </a:r>
                      <a:endParaRPr lang="en-US" altLang="ja-JP" sz="1000" dirty="0">
                        <a:solidFill>
                          <a:srgbClr val="FF0000"/>
                        </a:solidFill>
                      </a:endParaRPr>
                    </a:p>
                    <a:p>
                      <a:pPr marL="0" marR="44450" indent="0">
                        <a:spcAft>
                          <a:spcPts val="0"/>
                        </a:spcAft>
                      </a:pPr>
                      <a:r>
                        <a:rPr lang="ja-JP" altLang="en-US" sz="1000" kern="100" dirty="0">
                          <a:solidFill>
                            <a:srgbClr val="FF0000"/>
                          </a:solidFill>
                          <a:effectLst/>
                          <a:latin typeface="ＭＳ ゴシック" panose="020B0609070205080204" pitchFamily="49" charset="-128"/>
                          <a:ea typeface="Meiryo UI" panose="020B0604030504040204" pitchFamily="50" charset="-128"/>
                          <a:cs typeface="Meiryo UI" panose="020B0604030504040204" pitchFamily="50" charset="-128"/>
                        </a:rPr>
                        <a:t>　</a:t>
                      </a:r>
                      <a:r>
                        <a:rPr kumimoji="1" lang="ja-JP" altLang="en-US" sz="1000" i="1" kern="100" dirty="0">
                          <a:solidFill>
                            <a:srgbClr val="FF0000"/>
                          </a:solidFill>
                          <a:latin typeface="ＭＳ Ｐゴシック"/>
                          <a:ea typeface="ＭＳ Ｐゴシック" panose="020B0600070205080204" pitchFamily="50" charset="-128"/>
                          <a:cs typeface="Meiryo UI" panose="020B0604030504040204" pitchFamily="50" charset="-128"/>
                        </a:rPr>
                        <a:t>（確認できる書類を添付すること）</a:t>
                      </a:r>
                      <a:r>
                        <a:rPr kumimoji="1" lang="en-US" sz="1000" i="1" kern="100" dirty="0">
                          <a:solidFill>
                            <a:srgbClr val="FF0000"/>
                          </a:solidFill>
                          <a:latin typeface="ＭＳ Ｐゴシック"/>
                          <a:ea typeface="ＭＳ Ｐゴシック" panose="020B0600070205080204" pitchFamily="50" charset="-128"/>
                          <a:cs typeface="Meiryo UI" panose="020B0604030504040204" pitchFamily="50" charset="-128"/>
                        </a:rPr>
                        <a:t> </a:t>
                      </a:r>
                      <a:endParaRPr kumimoji="1" lang="ja-JP" altLang="en-US" sz="1000" i="1" kern="100" dirty="0">
                        <a:solidFill>
                          <a:srgbClr val="FF0000"/>
                        </a:solidFill>
                        <a:latin typeface="ＭＳ Ｐゴシック"/>
                        <a:ea typeface="ＭＳ Ｐゴシック" panose="020B060007020508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883" name="表 2"/>
          <p:cNvGraphicFramePr>
            <a:graphicFrameLocks noGrp="1"/>
          </p:cNvGraphicFramePr>
          <p:nvPr>
            <p:extLst/>
          </p:nvPr>
        </p:nvGraphicFramePr>
        <p:xfrm>
          <a:off x="348708" y="3520753"/>
          <a:ext cx="8280001" cy="1280160"/>
        </p:xfrm>
        <a:graphic>
          <a:graphicData uri="http://schemas.openxmlformats.org/drawingml/2006/table">
            <a:tbl>
              <a:tblPr firstRow="1" firstCol="1" bandRow="1"/>
              <a:tblGrid>
                <a:gridCol w="177502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3840685">
                  <a:extLst>
                    <a:ext uri="{9D8B030D-6E8A-4147-A177-3AD203B41FA5}">
                      <a16:colId xmlns:a16="http://schemas.microsoft.com/office/drawing/2014/main" val="20002"/>
                    </a:ext>
                  </a:extLst>
                </a:gridCol>
              </a:tblGrid>
              <a:tr h="184769">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補助事業に要する経費（円）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5465">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5465">
                <a:tc>
                  <a:txBody>
                    <a:bodyPr/>
                    <a:lstStyle/>
                    <a:p>
                      <a:pPr marR="44450" indent="127000">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合計額</a:t>
                      </a:r>
                      <a:r>
                        <a:rPr lang="ja-JP" altLang="en-US" sz="1400" kern="100" dirty="0">
                          <a:effectLst/>
                          <a:latin typeface="Meiryo UI" panose="020B0604030504040204" pitchFamily="50" charset="-128"/>
                          <a:ea typeface="Meiryo UI" panose="020B0604030504040204" pitchFamily="50" charset="-128"/>
                          <a:cs typeface="Meiryo UI" panose="020B0604030504040204" pitchFamily="50" charset="-128"/>
                        </a:rPr>
                        <a:t>（事業費）</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1884" name="表 5"/>
          <p:cNvGraphicFramePr>
            <a:graphicFrameLocks noGrp="1"/>
          </p:cNvGraphicFramePr>
          <p:nvPr>
            <p:extLst/>
          </p:nvPr>
        </p:nvGraphicFramePr>
        <p:xfrm>
          <a:off x="373920" y="5157192"/>
          <a:ext cx="8280001" cy="1280160"/>
        </p:xfrm>
        <a:graphic>
          <a:graphicData uri="http://schemas.openxmlformats.org/drawingml/2006/table">
            <a:tbl>
              <a:tblPr firstRow="1" firstCol="1" bandRow="1"/>
              <a:tblGrid>
                <a:gridCol w="1461776">
                  <a:extLst>
                    <a:ext uri="{9D8B030D-6E8A-4147-A177-3AD203B41FA5}">
                      <a16:colId xmlns:a16="http://schemas.microsoft.com/office/drawing/2014/main" val="20000"/>
                    </a:ext>
                  </a:extLst>
                </a:gridCol>
                <a:gridCol w="2723823">
                  <a:extLst>
                    <a:ext uri="{9D8B030D-6E8A-4147-A177-3AD203B41FA5}">
                      <a16:colId xmlns:a16="http://schemas.microsoft.com/office/drawing/2014/main" val="20001"/>
                    </a:ext>
                  </a:extLst>
                </a:gridCol>
                <a:gridCol w="4094402">
                  <a:extLst>
                    <a:ext uri="{9D8B030D-6E8A-4147-A177-3AD203B41FA5}">
                      <a16:colId xmlns:a16="http://schemas.microsoft.com/office/drawing/2014/main" val="20002"/>
                    </a:ext>
                  </a:extLst>
                </a:gridCol>
              </a:tblGrid>
              <a:tr h="0">
                <a:tc>
                  <a:txBody>
                    <a:bodyPr/>
                    <a:lstStyle/>
                    <a:p>
                      <a:pPr marR="44450" indent="127000" algn="ctr">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補助金相当額（円）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資金の調達先（銀行等）</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自己資金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tcPr>
                </a:tc>
                <a:extLst>
                  <a:ext uri="{0D108BD9-81ED-4DB2-BD59-A6C34878D82A}">
                    <a16:rowId xmlns:a16="http://schemas.microsoft.com/office/drawing/2014/main" val="10001"/>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借入金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その他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4450" indent="127000">
                        <a:spcAft>
                          <a:spcPts val="0"/>
                        </a:spcAft>
                      </a:pPr>
                      <a:r>
                        <a:rPr lang="ja-JP" sz="1400" kern="100">
                          <a:effectLst/>
                          <a:latin typeface="Meiryo UI" panose="020B0604030504040204" pitchFamily="50" charset="-128"/>
                          <a:ea typeface="Meiryo UI" panose="020B0604030504040204" pitchFamily="50" charset="-128"/>
                          <a:cs typeface="Meiryo UI" panose="020B0604030504040204" pitchFamily="50" charset="-128"/>
                        </a:rPr>
                        <a:t>合計額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en-US" sz="14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885" name="正方形/長方形 11"/>
          <p:cNvSpPr/>
          <p:nvPr/>
        </p:nvSpPr>
        <p:spPr>
          <a:xfrm>
            <a:off x="339213" y="4869160"/>
            <a:ext cx="8465574" cy="30777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（７）補助金相当額</a:t>
            </a:r>
            <a:endParaRPr kumimoji="1" lang="en-US" altLang="zh-TW"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86" name="正方形/長方形 12"/>
          <p:cNvSpPr/>
          <p:nvPr/>
        </p:nvSpPr>
        <p:spPr>
          <a:xfrm>
            <a:off x="281133" y="3212976"/>
            <a:ext cx="8465574" cy="307777"/>
          </a:xfrm>
          <a:prstGeom prst="rect">
            <a:avLst/>
          </a:prstGeom>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n"/>
              <a:tabLst/>
              <a:defRPr/>
            </a:pPr>
            <a:r>
              <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（６）</a:t>
            </a:r>
            <a:r>
              <a:rPr kumimoji="1" lang="zh-TW"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資金調達内訳</a:t>
            </a:r>
            <a:endParaRPr kumimoji="1" lang="en-US" altLang="zh-TW"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1887" name="正方形/長方形 6"/>
          <p:cNvSpPr/>
          <p:nvPr/>
        </p:nvSpPr>
        <p:spPr>
          <a:xfrm>
            <a:off x="339212" y="6453336"/>
            <a:ext cx="9849411" cy="261610"/>
          </a:xfrm>
          <a:prstGeom prst="rect">
            <a:avLst/>
          </a:prstGeom>
        </p:spPr>
        <p:txBody>
          <a:bodyPr wrap="square">
            <a:spAutoFit/>
          </a:bodyPr>
          <a:lstStyle/>
          <a:p>
            <a:pPr marL="374650" marR="254000" lvl="0" indent="-374650" algn="l" defTabSz="914400" rtl="0" eaLnBrk="0" fontAlgn="base" latinLnBrk="0" hangingPunct="0">
              <a:lnSpc>
                <a:spcPct val="100000"/>
              </a:lnSpc>
              <a:spcBef>
                <a:spcPct val="0"/>
              </a:spcBef>
              <a:spcAft>
                <a:spcPts val="0"/>
              </a:spcAft>
              <a:buClrTx/>
              <a:buSzTx/>
              <a:buFontTx/>
              <a:buNone/>
              <a:tabLst/>
              <a:defRPr/>
            </a:pPr>
            <a:r>
              <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ＭＳ ゴシック" panose="020B0609070205080204" pitchFamily="49" charset="-128"/>
                <a:cs typeface="Meiryo UI" panose="020B0604030504040204" pitchFamily="50" charset="-128"/>
              </a:rPr>
              <a:t>注）補助金の支払いは、原則補助事業終了後の精算払いとなるため、補助事業実施期間中、補助金相当分の資金を確保する必要がある。</a:t>
            </a:r>
            <a:endParaRPr kumimoji="1" lang="ja-JP" altLang="ja-JP" sz="1100" b="0" i="1"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88" name="表 2"/>
          <p:cNvGraphicFramePr>
            <a:graphicFrameLocks noGrp="1"/>
          </p:cNvGraphicFramePr>
          <p:nvPr>
            <p:extLst/>
          </p:nvPr>
        </p:nvGraphicFramePr>
        <p:xfrm>
          <a:off x="338133" y="1052736"/>
          <a:ext cx="8351022" cy="828000"/>
        </p:xfrm>
        <a:graphic>
          <a:graphicData uri="http://schemas.openxmlformats.org/drawingml/2006/table">
            <a:tbl>
              <a:tblPr firstRow="1" firstCol="1" bandRow="1"/>
              <a:tblGrid>
                <a:gridCol w="8351022">
                  <a:extLst>
                    <a:ext uri="{9D8B030D-6E8A-4147-A177-3AD203B41FA5}">
                      <a16:colId xmlns:a16="http://schemas.microsoft.com/office/drawing/2014/main" val="20000"/>
                    </a:ext>
                  </a:extLst>
                </a:gridCol>
              </a:tblGrid>
              <a:tr h="828000">
                <a:tc>
                  <a:txBody>
                    <a:bodyPr/>
                    <a:lstStyle/>
                    <a:p>
                      <a:pPr marL="88900" marR="44450" indent="-88900">
                        <a:spcAft>
                          <a:spcPts val="0"/>
                        </a:spcAft>
                      </a:pPr>
                      <a:r>
                        <a:rPr lang="ja-JP" altLang="ja-JP" sz="1050" dirty="0">
                          <a:solidFill>
                            <a:srgbClr val="FF0000"/>
                          </a:solidFill>
                          <a:ea typeface="ＭＳ ゴシック" panose="020B0609070205080204" pitchFamily="49" charset="-128"/>
                          <a:cs typeface="Meiryo UI" panose="020B0604030504040204" pitchFamily="50" charset="-128"/>
                        </a:rPr>
                        <a:t>※「（３）経営状況表」や添付した「貸借対照表」及び「損益計算書」において、債務超過や負債・赤字が大きい場合は今後の対処方針を記載すること</a:t>
                      </a:r>
                      <a:r>
                        <a:rPr lang="en-US" sz="1050" kern="100" dirty="0">
                          <a:effectLst/>
                          <a:latin typeface="ＭＳ ゴシック" panose="020B0609070205080204" pitchFamily="49" charset="-128"/>
                          <a:ea typeface="Meiryo UI" panose="020B0604030504040204" pitchFamily="50" charset="-128"/>
                          <a:cs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cxnSp>
        <p:nvCxnSpPr>
          <p:cNvPr id="1889" name="コネクタ: カギ線 3"/>
          <p:cNvCxnSpPr>
            <a:cxnSpLocks/>
            <a:endCxn id="1885" idx="1"/>
          </p:cNvCxnSpPr>
          <p:nvPr/>
        </p:nvCxnSpPr>
        <p:spPr>
          <a:xfrm rot="5400000">
            <a:off x="62277" y="4570034"/>
            <a:ext cx="729951" cy="176078"/>
          </a:xfrm>
          <a:prstGeom prst="bentConnector4">
            <a:avLst>
              <a:gd name="adj1" fmla="val -1389"/>
              <a:gd name="adj2" fmla="val 156446"/>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50515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6"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p>
        </p:txBody>
      </p:sp>
      <p:sp>
        <p:nvSpPr>
          <p:cNvPr id="184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49" name="正方形/長方形 6"/>
          <p:cNvSpPr/>
          <p:nvPr/>
        </p:nvSpPr>
        <p:spPr>
          <a:xfrm>
            <a:off x="179512" y="1468385"/>
            <a:ext cx="8640960" cy="492443"/>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【テーマ】</a:t>
            </a:r>
            <a:r>
              <a:rPr kumimoji="1" lang="ja-JP" altLang="ja-JP"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応募するテーマいずれか</a:t>
            </a:r>
            <a:r>
              <a:rPr kumimoji="1" lang="en-US" altLang="ja-JP" sz="1400" i="0" u="sng"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1</a:t>
            </a:r>
            <a:r>
              <a:rPr kumimoji="1" lang="ja-JP" altLang="ja-JP" sz="1400" i="0" u="sng"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つのみ</a:t>
            </a:r>
            <a:r>
              <a:rPr kumimoji="1" lang="ja-JP" altLang="ja-JP"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に●を</a:t>
            </a:r>
            <a:r>
              <a:rPr kumimoji="1" lang="ja-JP" altLang="en-US"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記入</a:t>
            </a:r>
            <a:r>
              <a:rPr kumimoji="1" lang="ja-JP" altLang="ja-JP" sz="14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200"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a:p>
            <a:pPr marL="0" marR="0" lvl="0" indent="0" defTabSz="914400" rtl="0" eaLnBrk="0" fontAlgn="base" latinLnBrk="0" hangingPunct="0">
              <a:lnSpc>
                <a:spcPct val="100000"/>
              </a:lnSpc>
              <a:spcBef>
                <a:spcPct val="0"/>
              </a:spcBef>
              <a:spcAft>
                <a:spcPts val="0"/>
              </a:spcAft>
              <a:buClrTx/>
              <a:buSzTx/>
              <a:buFontTx/>
              <a:buNone/>
              <a:tabLst/>
              <a:defRPr/>
            </a:pPr>
            <a:r>
              <a:rPr lang="en-US" altLang="ja-JP" sz="1200" kern="100" dirty="0"/>
              <a:t>※</a:t>
            </a:r>
            <a:r>
              <a:rPr kumimoji="1" lang="ja-JP" altLang="ja-JP" sz="1200" u="none" strike="noStrike" kern="100" cap="none" spc="0" normalizeH="0" baseline="0" noProof="0" dirty="0">
                <a:ln>
                  <a:noFill/>
                </a:ln>
                <a:effectLst/>
                <a:uLnTx/>
                <a:uFillTx/>
                <a:latin typeface="ＭＳ Ｐゴシック"/>
                <a:ea typeface="ＭＳ Ｐゴシック"/>
                <a:cs typeface="Times New Roman" panose="02020603050405020304" pitchFamily="18" charset="0"/>
              </a:rPr>
              <a:t>複数テーマ</a:t>
            </a:r>
            <a:r>
              <a:rPr kumimoji="1" lang="ja-JP" altLang="en-US" sz="1200" u="none" strike="noStrike" kern="100" cap="none" spc="0" normalizeH="0" baseline="0" noProof="0" dirty="0">
                <a:ln>
                  <a:noFill/>
                </a:ln>
                <a:effectLst/>
                <a:uLnTx/>
                <a:uFillTx/>
                <a:latin typeface="ＭＳ Ｐゴシック"/>
                <a:ea typeface="ＭＳ Ｐゴシック"/>
                <a:cs typeface="Times New Roman" panose="02020603050405020304" pitchFamily="18" charset="0"/>
              </a:rPr>
              <a:t>にまたがる場合は、より重点的に取り組むテーマを選択</a:t>
            </a:r>
            <a:r>
              <a:rPr lang="ja-JP" altLang="en-US" sz="1200" kern="100" dirty="0">
                <a:latin typeface="ＭＳ Ｐゴシック"/>
                <a:ea typeface="ＭＳ Ｐゴシック"/>
                <a:cs typeface="Times New Roman" panose="02020603050405020304" pitchFamily="18" charset="0"/>
              </a:rPr>
              <a:t>すること</a:t>
            </a:r>
            <a:endParaRPr kumimoji="1" lang="ja-JP" altLang="ja-JP" sz="1200" u="none" strike="noStrike" kern="1200" cap="none" spc="0" normalizeH="0" baseline="0" noProof="0" dirty="0">
              <a:ln>
                <a:noFill/>
              </a:ln>
              <a:effectLst/>
              <a:uLnTx/>
              <a:uFillTx/>
              <a:latin typeface="ＭＳ Ｐゴシック"/>
              <a:ea typeface="ＭＳ Ｐゴシック"/>
              <a:cs typeface="+mn-cs"/>
            </a:endParaRPr>
          </a:p>
        </p:txBody>
      </p:sp>
      <p:sp>
        <p:nvSpPr>
          <p:cNvPr id="1850" name="正方形/長方形 7"/>
          <p:cNvSpPr/>
          <p:nvPr/>
        </p:nvSpPr>
        <p:spPr>
          <a:xfrm>
            <a:off x="179512" y="3112799"/>
            <a:ext cx="6102424" cy="307777"/>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実験フィールド</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a:t>
            </a:r>
            <a:r>
              <a:rPr kumimoji="1" lang="ja-JP" altLang="en-US"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400" i="0" u="sng"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テーマ①・②に応募する場合のみ記載</a:t>
            </a:r>
            <a:r>
              <a:rPr kumimoji="1" lang="ja-JP" altLang="en-US" sz="140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1851" name="正方形/長方形 8"/>
          <p:cNvSpPr/>
          <p:nvPr/>
        </p:nvSpPr>
        <p:spPr>
          <a:xfrm>
            <a:off x="179512" y="5272173"/>
            <a:ext cx="3595856" cy="307777"/>
          </a:xfrm>
          <a:prstGeom prst="rect">
            <a:avLst/>
          </a:prstGeom>
        </p:spPr>
        <p:txBody>
          <a:bodyPr wrap="none">
            <a:spAutoFit/>
          </a:bodyPr>
          <a:lstStyle/>
          <a:p>
            <a:pPr marL="0" marR="0" lvl="0" indent="0" defTabSz="914400" rtl="0" eaLnBrk="0" fontAlgn="base" latinLnBrk="0" hangingPunct="0">
              <a:lnSpc>
                <a:spcPct val="100000"/>
              </a:lnSpc>
              <a:spcBef>
                <a:spcPct val="0"/>
              </a:spcBef>
              <a:spcAft>
                <a:spcPts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【想定利用者】</a:t>
            </a:r>
            <a:r>
              <a:rPr kumimoji="1" lang="ja-JP" altLang="en-US" sz="1400"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a:t>
            </a:r>
            <a:r>
              <a:rPr kumimoji="1" lang="ja-JP" altLang="en-US" sz="1400" i="0" u="sng"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テーマ①・②・③共通</a:t>
            </a:r>
            <a:r>
              <a:rPr kumimoji="1" lang="ja-JP" altLang="en-US" sz="1400" i="0" u="none" strike="noStrike" kern="100" cap="none" spc="0" normalizeH="0" baseline="0" noProof="0" dirty="0">
                <a:ln>
                  <a:noFill/>
                </a:ln>
                <a:solidFill>
                  <a:srgbClr val="000000"/>
                </a:solidFill>
                <a:effectLst/>
                <a:uLnTx/>
                <a:uFillTx/>
                <a:latin typeface="Century" panose="02040604050505020304" pitchFamily="18" charset="0"/>
                <a:ea typeface="ＭＳ ゴシック" panose="020B0609070205080204" pitchFamily="49" charset="-128"/>
                <a:cs typeface="Times New Roman" panose="02020603050405020304" pitchFamily="18" charset="0"/>
              </a:rPr>
              <a:t>）</a:t>
            </a:r>
            <a:endParaRPr kumimoji="1" lang="ja-JP" altLang="ja-JP" sz="1200" i="0" u="none" strike="noStrike" kern="100" cap="none" spc="0" normalizeH="0" baseline="0" noProof="0" dirty="0">
              <a:ln>
                <a:noFill/>
              </a:ln>
              <a:solidFill>
                <a:srgbClr val="00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41</a:t>
            </a:r>
            <a:endParaRPr kumimoji="1" lang="ja-JP" altLang="en-US" sz="1480" dirty="0">
              <a:solidFill>
                <a:schemeClr val="tx1"/>
              </a:solidFill>
            </a:endParaRPr>
          </a:p>
        </p:txBody>
      </p:sp>
      <p:graphicFrame>
        <p:nvGraphicFramePr>
          <p:cNvPr id="2" name="表 2">
            <a:extLst>
              <a:ext uri="{FF2B5EF4-FFF2-40B4-BE49-F238E27FC236}">
                <a16:creationId xmlns:a16="http://schemas.microsoft.com/office/drawing/2014/main" id="{924B6489-6298-491F-9F02-3F1B5E642AD8}"/>
              </a:ext>
            </a:extLst>
          </p:cNvPr>
          <p:cNvGraphicFramePr>
            <a:graphicFrameLocks noGrp="1"/>
          </p:cNvGraphicFramePr>
          <p:nvPr>
            <p:extLst/>
          </p:nvPr>
        </p:nvGraphicFramePr>
        <p:xfrm>
          <a:off x="249260" y="1951844"/>
          <a:ext cx="5258844" cy="1097280"/>
        </p:xfrm>
        <a:graphic>
          <a:graphicData uri="http://schemas.openxmlformats.org/drawingml/2006/table">
            <a:tbl>
              <a:tblPr firstRow="1" bandRow="1">
                <a:tableStyleId>{5C22544A-7EE6-4342-B048-85BDC9FD1C3A}</a:tableStyleId>
              </a:tblPr>
              <a:tblGrid>
                <a:gridCol w="3602660">
                  <a:extLst>
                    <a:ext uri="{9D8B030D-6E8A-4147-A177-3AD203B41FA5}">
                      <a16:colId xmlns:a16="http://schemas.microsoft.com/office/drawing/2014/main" val="1444640776"/>
                    </a:ext>
                  </a:extLst>
                </a:gridCol>
                <a:gridCol w="1656184">
                  <a:extLst>
                    <a:ext uri="{9D8B030D-6E8A-4147-A177-3AD203B41FA5}">
                      <a16:colId xmlns:a16="http://schemas.microsoft.com/office/drawing/2014/main" val="2548467621"/>
                    </a:ext>
                  </a:extLst>
                </a:gridCol>
              </a:tblGrid>
              <a:tr h="225703">
                <a:tc>
                  <a:txBody>
                    <a:bodyPr/>
                    <a:lstStyle/>
                    <a:p>
                      <a:endParaRPr kumimoji="1" lang="ja-JP" altLang="en-US" sz="1200" b="0" kern="1200" dirty="0">
                        <a:solidFill>
                          <a:schemeClr val="tx1"/>
                        </a:solidFill>
                        <a:effectLst/>
                        <a:latin typeface="+mn-lt"/>
                        <a:ea typeface="+mn-ea"/>
                        <a:cs typeface="+mn-cs"/>
                      </a:endParaRPr>
                    </a:p>
                  </a:txBody>
                  <a:tcPr marL="83127" marR="83127"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r>
                        <a:rPr kumimoji="1" lang="ja-JP" altLang="en-US" sz="1200" b="1" kern="1200" dirty="0">
                          <a:solidFill>
                            <a:schemeClr val="tx1"/>
                          </a:solidFill>
                          <a:effectLst/>
                          <a:latin typeface="+mn-lt"/>
                          <a:ea typeface="+mn-ea"/>
                          <a:cs typeface="+mn-cs"/>
                        </a:rPr>
                        <a:t>応募するテーマ</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69594017"/>
                  </a:ext>
                </a:extLst>
              </a:tr>
              <a:tr h="225703">
                <a:tc>
                  <a:txBody>
                    <a:bodyPr/>
                    <a:lstStyle/>
                    <a:p>
                      <a:r>
                        <a:rPr kumimoji="1" lang="ja-JP" altLang="en-US" sz="1200" b="1" kern="1200" dirty="0">
                          <a:solidFill>
                            <a:schemeClr val="tx1"/>
                          </a:solidFill>
                          <a:effectLst/>
                          <a:latin typeface="+mn-lt"/>
                          <a:ea typeface="+mn-ea"/>
                          <a:cs typeface="+mn-cs"/>
                        </a:rPr>
                        <a:t>①移動サービスの最適化</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08089838"/>
                  </a:ext>
                </a:extLst>
              </a:tr>
              <a:tr h="225703">
                <a:tc>
                  <a:txBody>
                    <a:bodyPr/>
                    <a:lstStyle/>
                    <a:p>
                      <a:r>
                        <a:rPr kumimoji="1" lang="ja-JP" altLang="en-US" sz="1200" b="1" kern="1200" dirty="0">
                          <a:solidFill>
                            <a:schemeClr val="tx1"/>
                          </a:solidFill>
                          <a:effectLst/>
                          <a:latin typeface="+mn-lt"/>
                          <a:ea typeface="+mn-ea"/>
                          <a:cs typeface="+mn-cs"/>
                        </a:rPr>
                        <a:t>②移動サービスと異業種・移動先の連携</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6501660"/>
                  </a:ext>
                </a:extLst>
              </a:tr>
              <a:tr h="225703">
                <a:tc>
                  <a:txBody>
                    <a:bodyPr/>
                    <a:lstStyle/>
                    <a:p>
                      <a:r>
                        <a:rPr kumimoji="1" lang="ja-JP" altLang="en-US" sz="1200" b="1" kern="1200" dirty="0">
                          <a:solidFill>
                            <a:schemeClr val="tx1"/>
                          </a:solidFill>
                          <a:effectLst/>
                          <a:latin typeface="+mn-lt"/>
                          <a:ea typeface="+mn-ea"/>
                          <a:cs typeface="+mn-cs"/>
                        </a:rPr>
                        <a:t>③地域や業種をまたがるモビリティデータ利活用</a:t>
                      </a: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ctr"/>
                      <a:endParaRPr kumimoji="1" lang="ja-JP" altLang="en-US" sz="1200" b="0" kern="1200" dirty="0">
                        <a:solidFill>
                          <a:schemeClr val="tx1"/>
                        </a:solidFill>
                        <a:effectLst/>
                        <a:latin typeface="+mn-lt"/>
                        <a:ea typeface="+mn-ea"/>
                        <a:cs typeface="+mn-cs"/>
                      </a:endParaRPr>
                    </a:p>
                  </a:txBody>
                  <a:tcPr marL="83127" marR="83127"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72090629"/>
                  </a:ext>
                </a:extLst>
              </a:tr>
            </a:tbl>
          </a:graphicData>
        </a:graphic>
      </p:graphicFrame>
      <p:graphicFrame>
        <p:nvGraphicFramePr>
          <p:cNvPr id="13" name="表 2">
            <a:extLst>
              <a:ext uri="{FF2B5EF4-FFF2-40B4-BE49-F238E27FC236}">
                <a16:creationId xmlns:a16="http://schemas.microsoft.com/office/drawing/2014/main" id="{30CF16A3-596D-4E2B-8412-5F9CB1C5A8A2}"/>
              </a:ext>
            </a:extLst>
          </p:cNvPr>
          <p:cNvGraphicFramePr>
            <a:graphicFrameLocks noGrp="1"/>
          </p:cNvGraphicFramePr>
          <p:nvPr>
            <p:extLst/>
          </p:nvPr>
        </p:nvGraphicFramePr>
        <p:xfrm>
          <a:off x="249260" y="3448008"/>
          <a:ext cx="8762063" cy="1765320"/>
        </p:xfrm>
        <a:graphic>
          <a:graphicData uri="http://schemas.openxmlformats.org/drawingml/2006/table">
            <a:tbl>
              <a:tblPr firstRow="1" bandRow="1">
                <a:tableStyleId>{5C22544A-7EE6-4342-B048-85BDC9FD1C3A}</a:tableStyleId>
              </a:tblPr>
              <a:tblGrid>
                <a:gridCol w="2162500">
                  <a:extLst>
                    <a:ext uri="{9D8B030D-6E8A-4147-A177-3AD203B41FA5}">
                      <a16:colId xmlns:a16="http://schemas.microsoft.com/office/drawing/2014/main" val="1444640776"/>
                    </a:ext>
                  </a:extLst>
                </a:gridCol>
                <a:gridCol w="6599563">
                  <a:extLst>
                    <a:ext uri="{9D8B030D-6E8A-4147-A177-3AD203B41FA5}">
                      <a16:colId xmlns:a16="http://schemas.microsoft.com/office/drawing/2014/main" val="2548467621"/>
                    </a:ext>
                  </a:extLst>
                </a:gridCol>
              </a:tblGrid>
              <a:tr h="441330">
                <a:tc>
                  <a:txBody>
                    <a:bodyPr/>
                    <a:lstStyle/>
                    <a:p>
                      <a:pPr algn="l"/>
                      <a:r>
                        <a:rPr lang="ja-JP" altLang="en-US" sz="1200" b="1" kern="0" dirty="0">
                          <a:solidFill>
                            <a:schemeClr val="tx1"/>
                          </a:solidFill>
                          <a:effectLst/>
                          <a:latin typeface="+mn-ea"/>
                          <a:ea typeface="+mn-ea"/>
                        </a:rPr>
                        <a:t>１</a:t>
                      </a:r>
                      <a:r>
                        <a:rPr lang="ja-JP" altLang="ja-JP" sz="1200" b="1" kern="0" dirty="0">
                          <a:solidFill>
                            <a:schemeClr val="tx1"/>
                          </a:solidFill>
                          <a:effectLst/>
                          <a:latin typeface="+mn-ea"/>
                          <a:ea typeface="+mn-ea"/>
                        </a:rPr>
                        <a:t>．</a:t>
                      </a:r>
                      <a:r>
                        <a:rPr lang="ja-JP" altLang="en-US" sz="1200" b="1" kern="0" dirty="0">
                          <a:solidFill>
                            <a:schemeClr val="tx1"/>
                          </a:solidFill>
                          <a:effectLst/>
                          <a:latin typeface="+mn-ea"/>
                          <a:ea typeface="+mn-ea"/>
                        </a:rPr>
                        <a:t>エリア名</a:t>
                      </a:r>
                      <a:r>
                        <a:rPr lang="en-US" altLang="ja-JP" sz="1200" b="1" kern="0" dirty="0">
                          <a:solidFill>
                            <a:schemeClr val="tx1"/>
                          </a:solidFill>
                          <a:effectLst/>
                          <a:latin typeface="+mn-ea"/>
                          <a:ea typeface="+mn-ea"/>
                        </a:rPr>
                        <a:t/>
                      </a:r>
                      <a:br>
                        <a:rPr lang="en-US" altLang="ja-JP" sz="1200" b="1" kern="0" dirty="0">
                          <a:solidFill>
                            <a:schemeClr val="tx1"/>
                          </a:solidFill>
                          <a:effectLst/>
                          <a:latin typeface="+mn-ea"/>
                          <a:ea typeface="+mn-ea"/>
                        </a:rPr>
                      </a:br>
                      <a:r>
                        <a:rPr lang="ja-JP" altLang="en-US" sz="1200" b="1" kern="0" dirty="0">
                          <a:solidFill>
                            <a:schemeClr val="tx1"/>
                          </a:solidFill>
                          <a:effectLst/>
                          <a:latin typeface="+mn-ea"/>
                          <a:ea typeface="+mn-ea"/>
                        </a:rPr>
                        <a:t>（基礎自治体名、地域名等）</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lang="ja-JP" altLang="en-US" sz="1200" b="0" kern="100" dirty="0">
                          <a:solidFill>
                            <a:srgbClr val="FF0000"/>
                          </a:solidFill>
                          <a:effectLst/>
                          <a:latin typeface="+mn-ea"/>
                          <a:ea typeface="+mn-ea"/>
                          <a:cs typeface="Times New Roman" panose="02020603050405020304" pitchFamily="18" charset="0"/>
                        </a:rPr>
                        <a:t>例）○○県○○市○○地区</a:t>
                      </a:r>
                      <a:endParaRPr lang="en-US" altLang="ja-JP" sz="1200" b="0" kern="100" dirty="0">
                        <a:solidFill>
                          <a:srgbClr val="FF0000"/>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66421681"/>
                  </a:ext>
                </a:extLst>
              </a:tr>
              <a:tr h="441330">
                <a:tc>
                  <a:txBody>
                    <a:bodyPr/>
                    <a:lstStyle/>
                    <a:p>
                      <a:pPr algn="l"/>
                      <a:r>
                        <a:rPr lang="ja-JP" altLang="en-US" sz="1200" b="1" kern="0" dirty="0">
                          <a:solidFill>
                            <a:schemeClr val="tx1"/>
                          </a:solidFill>
                          <a:effectLst/>
                          <a:latin typeface="+mn-ea"/>
                          <a:ea typeface="+mn-ea"/>
                        </a:rPr>
                        <a:t>２</a:t>
                      </a:r>
                      <a:r>
                        <a:rPr lang="ja-JP" sz="1200" b="1" kern="0" dirty="0">
                          <a:solidFill>
                            <a:schemeClr val="tx1"/>
                          </a:solidFill>
                          <a:effectLst/>
                          <a:latin typeface="+mn-ea"/>
                          <a:ea typeface="+mn-ea"/>
                        </a:rPr>
                        <a:t>．</a:t>
                      </a:r>
                      <a:r>
                        <a:rPr lang="ja-JP" altLang="en-US" sz="1200" b="1" kern="0" dirty="0">
                          <a:solidFill>
                            <a:schemeClr val="tx1"/>
                          </a:solidFill>
                          <a:effectLst/>
                          <a:latin typeface="+mn-ea"/>
                          <a:ea typeface="+mn-ea"/>
                        </a:rPr>
                        <a:t>対象エリアの</a:t>
                      </a:r>
                      <a:r>
                        <a:rPr lang="ja-JP" sz="1200" b="1" kern="0" dirty="0">
                          <a:solidFill>
                            <a:schemeClr val="tx1"/>
                          </a:solidFill>
                          <a:effectLst/>
                          <a:latin typeface="+mn-ea"/>
                          <a:ea typeface="+mn-ea"/>
                        </a:rPr>
                        <a:t>人口規模</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lang="ja-JP" altLang="en-US" sz="1200" b="0" kern="100" dirty="0">
                          <a:solidFill>
                            <a:srgbClr val="FF0000"/>
                          </a:solidFill>
                          <a:effectLst/>
                          <a:latin typeface="+mn-ea"/>
                          <a:ea typeface="+mn-ea"/>
                          <a:cs typeface="Times New Roman" panose="02020603050405020304" pitchFamily="18" charset="0"/>
                        </a:rPr>
                        <a:t>例）○○人（○○年度国勢調査）　</a:t>
                      </a:r>
                      <a:r>
                        <a:rPr lang="en-US" altLang="ja-JP" sz="1200" b="0" kern="100" dirty="0">
                          <a:solidFill>
                            <a:srgbClr val="FF0000"/>
                          </a:solidFill>
                          <a:effectLst/>
                          <a:latin typeface="+mn-ea"/>
                          <a:ea typeface="+mn-ea"/>
                          <a:cs typeface="Times New Roman" panose="02020603050405020304" pitchFamily="18" charset="0"/>
                        </a:rPr>
                        <a:t>※</a:t>
                      </a:r>
                      <a:r>
                        <a:rPr lang="ja-JP" altLang="en-US" sz="1200" b="0" kern="100" dirty="0">
                          <a:solidFill>
                            <a:srgbClr val="FF0000"/>
                          </a:solidFill>
                          <a:effectLst/>
                          <a:latin typeface="+mn-ea"/>
                          <a:ea typeface="+mn-ea"/>
                          <a:cs typeface="Times New Roman" panose="02020603050405020304" pitchFamily="18" charset="0"/>
                        </a:rPr>
                        <a:t>概算の場合は概算方法も含め記入</a:t>
                      </a:r>
                      <a:endParaRPr lang="en-US" altLang="ja-JP" sz="1200" b="0" kern="100" dirty="0">
                        <a:solidFill>
                          <a:srgbClr val="FF0000"/>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08089838"/>
                  </a:ext>
                </a:extLst>
              </a:tr>
              <a:tr h="441330">
                <a:tc>
                  <a:txBody>
                    <a:bodyPr/>
                    <a:lstStyle/>
                    <a:p>
                      <a:pPr algn="l"/>
                      <a:r>
                        <a:rPr lang="ja-JP" altLang="en-US" sz="1200" b="1" kern="1200" dirty="0">
                          <a:solidFill>
                            <a:schemeClr val="tx1"/>
                          </a:solidFill>
                          <a:effectLst/>
                          <a:latin typeface="+mn-ea"/>
                          <a:ea typeface="+mn-ea"/>
                        </a:rPr>
                        <a:t>３</a:t>
                      </a:r>
                      <a:r>
                        <a:rPr lang="ja-JP" sz="1200" b="1" kern="1200" dirty="0">
                          <a:solidFill>
                            <a:schemeClr val="tx1"/>
                          </a:solidFill>
                          <a:effectLst/>
                          <a:latin typeface="+mn-ea"/>
                          <a:ea typeface="+mn-ea"/>
                        </a:rPr>
                        <a:t>．</a:t>
                      </a:r>
                      <a:r>
                        <a:rPr lang="ja-JP" altLang="en-US" sz="1200" b="1" kern="1200" dirty="0">
                          <a:solidFill>
                            <a:schemeClr val="tx1"/>
                          </a:solidFill>
                          <a:effectLst/>
                          <a:latin typeface="+mn-ea"/>
                          <a:ea typeface="+mn-ea"/>
                        </a:rPr>
                        <a:t>対象</a:t>
                      </a:r>
                      <a:r>
                        <a:rPr lang="ja-JP" sz="1200" b="1" kern="1200" dirty="0">
                          <a:solidFill>
                            <a:schemeClr val="tx1"/>
                          </a:solidFill>
                          <a:effectLst/>
                          <a:latin typeface="+mn-ea"/>
                          <a:ea typeface="+mn-ea"/>
                        </a:rPr>
                        <a:t>エリアにおける</a:t>
                      </a:r>
                      <a:r>
                        <a:rPr lang="en-US" altLang="ja-JP" sz="1200" b="1" kern="1200" dirty="0">
                          <a:solidFill>
                            <a:schemeClr val="tx1"/>
                          </a:solidFill>
                          <a:effectLst/>
                          <a:latin typeface="+mn-ea"/>
                          <a:ea typeface="+mn-ea"/>
                        </a:rPr>
                        <a:t/>
                      </a:r>
                      <a:br>
                        <a:rPr lang="en-US" altLang="ja-JP" sz="1200" b="1" kern="1200" dirty="0">
                          <a:solidFill>
                            <a:schemeClr val="tx1"/>
                          </a:solidFill>
                          <a:effectLst/>
                          <a:latin typeface="+mn-ea"/>
                          <a:ea typeface="+mn-ea"/>
                        </a:rPr>
                      </a:br>
                      <a:r>
                        <a:rPr lang="ja-JP" sz="1200" b="1" kern="1200" dirty="0">
                          <a:solidFill>
                            <a:schemeClr val="tx1"/>
                          </a:solidFill>
                          <a:effectLst/>
                          <a:latin typeface="+mn-ea"/>
                          <a:ea typeface="+mn-ea"/>
                        </a:rPr>
                        <a:t>自家用車分担率</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marL="0" indent="0">
                        <a:buFont typeface="ＭＳ Ｐゴシック" panose="020B0600070205080204" pitchFamily="50" charset="-128"/>
                        <a:buNone/>
                      </a:pPr>
                      <a:r>
                        <a:rPr kumimoji="1" lang="ja-JP" altLang="en-US" sz="1200" i="0" kern="100" dirty="0">
                          <a:solidFill>
                            <a:srgbClr val="FF0000"/>
                          </a:solidFill>
                          <a:latin typeface="+mn-ea"/>
                          <a:ea typeface="+mn-ea"/>
                          <a:cs typeface="Times New Roman" panose="02020603050405020304" pitchFamily="18" charset="0"/>
                        </a:rPr>
                        <a:t>例）○○</a:t>
                      </a:r>
                      <a:r>
                        <a:rPr kumimoji="1" lang="en-US" altLang="ja-JP" sz="1200" i="0" kern="100" dirty="0">
                          <a:solidFill>
                            <a:srgbClr val="FF0000"/>
                          </a:solidFill>
                          <a:latin typeface="+mn-ea"/>
                          <a:ea typeface="+mn-ea"/>
                          <a:cs typeface="Times New Roman" panose="02020603050405020304" pitchFamily="18" charset="0"/>
                        </a:rPr>
                        <a:t>%</a:t>
                      </a:r>
                      <a:r>
                        <a:rPr kumimoji="1" lang="ja-JP" altLang="en-US" sz="1200" i="0" kern="100" dirty="0">
                          <a:solidFill>
                            <a:srgbClr val="FF0000"/>
                          </a:solidFill>
                          <a:latin typeface="+mn-ea"/>
                          <a:ea typeface="+mn-ea"/>
                          <a:cs typeface="Times New Roman" panose="02020603050405020304" pitchFamily="18" charset="0"/>
                        </a:rPr>
                        <a:t>（○○調査）　</a:t>
                      </a:r>
                      <a:r>
                        <a:rPr kumimoji="1" lang="en-US" altLang="ja-JP" sz="1200" i="0" kern="100" dirty="0">
                          <a:solidFill>
                            <a:srgbClr val="FF0000"/>
                          </a:solidFill>
                          <a:latin typeface="+mn-ea"/>
                          <a:ea typeface="+mn-ea"/>
                          <a:cs typeface="Times New Roman" panose="02020603050405020304" pitchFamily="18" charset="0"/>
                        </a:rPr>
                        <a:t>※</a:t>
                      </a:r>
                      <a:r>
                        <a:rPr kumimoji="1" lang="ja-JP" altLang="en-US" sz="1200" i="0" kern="100" dirty="0">
                          <a:solidFill>
                            <a:srgbClr val="FF0000"/>
                          </a:solidFill>
                          <a:latin typeface="+mn-ea"/>
                          <a:ea typeface="+mn-ea"/>
                          <a:cs typeface="Times New Roman" panose="02020603050405020304" pitchFamily="18" charset="0"/>
                        </a:rPr>
                        <a:t>概算の場合は概算方法も含め記入</a:t>
                      </a:r>
                      <a:endParaRPr kumimoji="1" lang="en-US" altLang="ja-JP" sz="1200" i="0" kern="100" dirty="0">
                        <a:solidFill>
                          <a:srgbClr val="FF0000"/>
                        </a:solidFill>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66501660"/>
                  </a:ext>
                </a:extLst>
              </a:tr>
              <a:tr h="441330">
                <a:tc>
                  <a:txBody>
                    <a:bodyPr/>
                    <a:lstStyle/>
                    <a:p>
                      <a:pPr algn="l"/>
                      <a:r>
                        <a:rPr lang="ja-JP" altLang="en-US" sz="1200" b="1" kern="1200" dirty="0">
                          <a:solidFill>
                            <a:schemeClr val="tx1"/>
                          </a:solidFill>
                          <a:effectLst/>
                          <a:latin typeface="+mn-ea"/>
                          <a:ea typeface="+mn-ea"/>
                        </a:rPr>
                        <a:t>４</a:t>
                      </a:r>
                      <a:r>
                        <a:rPr lang="en-US" sz="1200" b="1" kern="1200" dirty="0">
                          <a:solidFill>
                            <a:schemeClr val="tx1"/>
                          </a:solidFill>
                          <a:effectLst/>
                          <a:latin typeface="+mn-ea"/>
                          <a:ea typeface="+mn-ea"/>
                        </a:rPr>
                        <a:t>. </a:t>
                      </a:r>
                      <a:r>
                        <a:rPr lang="ja-JP" sz="1200" b="1" kern="100" dirty="0">
                          <a:solidFill>
                            <a:schemeClr val="tx1"/>
                          </a:solidFill>
                          <a:effectLst/>
                          <a:latin typeface="+mn-ea"/>
                          <a:ea typeface="+mn-ea"/>
                        </a:rPr>
                        <a:t>地理的・経済的・文化圏的</a:t>
                      </a:r>
                      <a:endParaRPr lang="en-US" altLang="ja-JP" sz="1200" b="1" kern="100" dirty="0">
                        <a:solidFill>
                          <a:schemeClr val="tx1"/>
                        </a:solidFill>
                        <a:effectLst/>
                        <a:latin typeface="+mn-ea"/>
                        <a:ea typeface="+mn-ea"/>
                      </a:endParaRPr>
                    </a:p>
                    <a:p>
                      <a:pPr algn="l"/>
                      <a:r>
                        <a:rPr lang="ja-JP" sz="1200" b="1" kern="100" dirty="0">
                          <a:solidFill>
                            <a:schemeClr val="tx1"/>
                          </a:solidFill>
                          <a:effectLst/>
                          <a:latin typeface="+mn-ea"/>
                          <a:ea typeface="+mn-ea"/>
                        </a:rPr>
                        <a:t>・交通動態的な特徴</a:t>
                      </a:r>
                      <a:endParaRPr lang="ja-JP" sz="1200" b="1" kern="100" dirty="0">
                        <a:solidFill>
                          <a:schemeClr val="tx1"/>
                        </a:solidFill>
                        <a:effectLst/>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20000"/>
                        <a:lumOff val="80000"/>
                      </a:schemeClr>
                    </a:solidFill>
                  </a:tcPr>
                </a:tc>
                <a:tc>
                  <a:txBody>
                    <a:bodyPr/>
                    <a:lstStyle/>
                    <a:p>
                      <a:pPr algn="l"/>
                      <a:r>
                        <a:rPr kumimoji="1" lang="ja-JP" altLang="en-US" sz="1200" i="0" kern="100" dirty="0">
                          <a:solidFill>
                            <a:srgbClr val="FF0000"/>
                          </a:solidFill>
                          <a:latin typeface="+mn-ea"/>
                          <a:ea typeface="+mn-ea"/>
                          <a:cs typeface="Times New Roman" panose="02020603050405020304" pitchFamily="18" charset="0"/>
                        </a:rPr>
                        <a:t>例）大都市中心部、地方都市中心市街地、郊外ニュータウン、地方部集落、観光地繁華街など</a:t>
                      </a:r>
                      <a:endParaRPr kumimoji="1" lang="en-US" altLang="ja-JP" sz="1200" i="0" kern="100" dirty="0">
                        <a:solidFill>
                          <a:srgbClr val="FF0000"/>
                        </a:solidFill>
                        <a:latin typeface="+mn-ea"/>
                        <a:ea typeface="+mn-ea"/>
                        <a:cs typeface="Times New Roman" panose="02020603050405020304" pitchFamily="18" charset="0"/>
                      </a:endParaRPr>
                    </a:p>
                  </a:txBody>
                  <a:tcPr marL="121706" marR="121706" marT="37785" marB="37785"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172090629"/>
                  </a:ext>
                </a:extLst>
              </a:tr>
            </a:tbl>
          </a:graphicData>
        </a:graphic>
      </p:graphicFrame>
      <p:sp>
        <p:nvSpPr>
          <p:cNvPr id="3" name="正方形/長方形 2">
            <a:extLst>
              <a:ext uri="{FF2B5EF4-FFF2-40B4-BE49-F238E27FC236}">
                <a16:creationId xmlns:a16="http://schemas.microsoft.com/office/drawing/2014/main" id="{10CA38DF-5735-4591-AAAA-7E6295D1A403}"/>
              </a:ext>
            </a:extLst>
          </p:cNvPr>
          <p:cNvSpPr/>
          <p:nvPr/>
        </p:nvSpPr>
        <p:spPr>
          <a:xfrm>
            <a:off x="249260" y="5579950"/>
            <a:ext cx="8762062" cy="108941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500"/>
              </a:lnSpc>
              <a:spcAft>
                <a:spcPts val="0"/>
              </a:spcAft>
            </a:pPr>
            <a:r>
              <a:rPr lang="en-US" altLang="ja-JP" sz="1200" b="0" kern="100" dirty="0">
                <a:solidFill>
                  <a:srgbClr val="FF0000"/>
                </a:solidFill>
                <a:effectLst/>
              </a:rPr>
              <a:t>※</a:t>
            </a:r>
            <a:r>
              <a:rPr lang="ja-JP" altLang="en-US" sz="1200" b="0" kern="100" dirty="0">
                <a:solidFill>
                  <a:srgbClr val="FF0000"/>
                </a:solidFill>
                <a:effectLst/>
              </a:rPr>
              <a:t>テーマ①・②：</a:t>
            </a:r>
            <a:r>
              <a:rPr lang="ja-JP" altLang="ja-JP" sz="1200" b="0" kern="100" dirty="0">
                <a:solidFill>
                  <a:srgbClr val="FF0000"/>
                </a:solidFill>
                <a:effectLst/>
              </a:rPr>
              <a:t>新しいモビリティサービスの社会実装</a:t>
            </a:r>
            <a:r>
              <a:rPr lang="ja-JP" altLang="en-US" sz="1200" b="0" kern="100" dirty="0">
                <a:solidFill>
                  <a:srgbClr val="FF0000"/>
                </a:solidFill>
                <a:effectLst/>
              </a:rPr>
              <a:t>時に</a:t>
            </a:r>
            <a:r>
              <a:rPr lang="ja-JP" altLang="ja-JP" sz="1200" b="0" kern="100" dirty="0">
                <a:solidFill>
                  <a:srgbClr val="FF0000"/>
                </a:solidFill>
                <a:effectLst/>
              </a:rPr>
              <a:t>想定</a:t>
            </a:r>
            <a:r>
              <a:rPr lang="ja-JP" altLang="en-US" sz="1200" b="0" kern="100" dirty="0">
                <a:solidFill>
                  <a:srgbClr val="FF0000"/>
                </a:solidFill>
                <a:effectLst/>
              </a:rPr>
              <a:t>する</a:t>
            </a:r>
            <a:r>
              <a:rPr lang="ja-JP" altLang="ja-JP" sz="1200" b="0" kern="100" dirty="0">
                <a:solidFill>
                  <a:srgbClr val="FF0000"/>
                </a:solidFill>
                <a:effectLst/>
              </a:rPr>
              <a:t>利用者属性（性別、年齢層、移動目的</a:t>
            </a:r>
            <a:r>
              <a:rPr lang="ja-JP" altLang="en-US" sz="1200" b="0" kern="100" dirty="0">
                <a:solidFill>
                  <a:srgbClr val="FF0000"/>
                </a:solidFill>
                <a:effectLst/>
              </a:rPr>
              <a:t>等</a:t>
            </a:r>
            <a:r>
              <a:rPr lang="ja-JP" altLang="ja-JP" sz="1200" b="0" kern="100" dirty="0">
                <a:solidFill>
                  <a:srgbClr val="FF0000"/>
                </a:solidFill>
                <a:effectLst/>
              </a:rPr>
              <a:t>）</a:t>
            </a:r>
            <a:r>
              <a:rPr lang="ja-JP" altLang="en-US" sz="1200" b="0" kern="100" dirty="0">
                <a:solidFill>
                  <a:srgbClr val="FF0000"/>
                </a:solidFill>
                <a:effectLst/>
              </a:rPr>
              <a:t>と受益内容</a:t>
            </a:r>
            <a:r>
              <a:rPr lang="ja-JP" altLang="ja-JP" sz="1200" b="0" kern="100" dirty="0">
                <a:solidFill>
                  <a:srgbClr val="FF0000"/>
                </a:solidFill>
                <a:effectLst/>
              </a:rPr>
              <a:t>を簡潔に記載</a:t>
            </a:r>
            <a:endParaRPr lang="en-US" altLang="ja-JP" sz="1200" i="1" kern="100" dirty="0">
              <a:solidFill>
                <a:srgbClr val="FF0000"/>
              </a:solidFill>
            </a:endParaRPr>
          </a:p>
          <a:p>
            <a:pPr>
              <a:lnSpc>
                <a:spcPts val="1500"/>
              </a:lnSpc>
              <a:spcAft>
                <a:spcPts val="0"/>
              </a:spcAft>
            </a:pPr>
            <a:r>
              <a:rPr lang="en-US" altLang="ja-JP" sz="1200" b="0" kern="100" dirty="0">
                <a:solidFill>
                  <a:srgbClr val="FF0000"/>
                </a:solidFill>
                <a:effectLst/>
              </a:rPr>
              <a:t>※</a:t>
            </a:r>
            <a:r>
              <a:rPr lang="ja-JP" altLang="en-US" sz="1200" b="0" kern="100" dirty="0">
                <a:solidFill>
                  <a:srgbClr val="FF0000"/>
                </a:solidFill>
                <a:effectLst/>
              </a:rPr>
              <a:t>テーマ③：データ利活用事業の社会実装時に想定する受益者と受益内容を簡潔に記載</a:t>
            </a:r>
            <a:endParaRPr lang="en-US" altLang="ja-JP" sz="1200" b="0" kern="100" dirty="0">
              <a:solidFill>
                <a:srgbClr val="FF0000"/>
              </a:solidFill>
              <a:effectLst/>
            </a:endParaRPr>
          </a:p>
        </p:txBody>
      </p:sp>
      <p:sp>
        <p:nvSpPr>
          <p:cNvPr id="14" name="正方形/長方形 3">
            <a:extLst>
              <a:ext uri="{FF2B5EF4-FFF2-40B4-BE49-F238E27FC236}">
                <a16:creationId xmlns:a16="http://schemas.microsoft.com/office/drawing/2014/main" id="{60A30176-B930-422A-8617-0729B2A754B0}"/>
              </a:ext>
            </a:extLst>
          </p:cNvPr>
          <p:cNvSpPr/>
          <p:nvPr/>
        </p:nvSpPr>
        <p:spPr>
          <a:xfrm>
            <a:off x="249260" y="623878"/>
            <a:ext cx="8762062" cy="72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200" kern="100" dirty="0">
                <a:solidFill>
                  <a:srgbClr val="FF0000"/>
                </a:solidFill>
                <a:latin typeface="ＭＳ Ｐゴシック"/>
                <a:ea typeface="ＭＳ Ｐゴシック"/>
                <a:cs typeface="Times New Roman" panose="02020603050405020304" pitchFamily="18" charset="0"/>
              </a:rPr>
              <a:t>注１）左上タイトルが</a:t>
            </a:r>
            <a:r>
              <a:rPr lang="ja-JP" altLang="en-US" sz="1200" u="sng" kern="100" dirty="0">
                <a:solidFill>
                  <a:srgbClr val="FF0000"/>
                </a:solidFill>
                <a:latin typeface="ＭＳ Ｐゴシック"/>
                <a:ea typeface="ＭＳ Ｐゴシック"/>
                <a:cs typeface="Times New Roman" panose="02020603050405020304" pitchFamily="18" charset="0"/>
              </a:rPr>
              <a:t>「提案内容」</a:t>
            </a:r>
            <a:r>
              <a:rPr lang="ja-JP" altLang="en-US" sz="1200" kern="100" dirty="0">
                <a:solidFill>
                  <a:srgbClr val="FF0000"/>
                </a:solidFill>
                <a:latin typeface="ＭＳ Ｐゴシック"/>
                <a:ea typeface="ＭＳ Ｐゴシック"/>
                <a:cs typeface="Times New Roman" panose="02020603050405020304" pitchFamily="18" charset="0"/>
              </a:rPr>
              <a:t>とあるページについては、</a:t>
            </a:r>
            <a:r>
              <a:rPr lang="ja-JP" altLang="en-US" sz="1200" u="sng" kern="100" dirty="0">
                <a:solidFill>
                  <a:srgbClr val="FF0000"/>
                </a:solidFill>
                <a:latin typeface="ＭＳ Ｐゴシック"/>
                <a:ea typeface="ＭＳ Ｐゴシック"/>
                <a:cs typeface="Times New Roman" panose="02020603050405020304" pitchFamily="18" charset="0"/>
              </a:rPr>
              <a:t>文字サイズ</a:t>
            </a:r>
            <a:r>
              <a:rPr lang="en-US" altLang="ja-JP" sz="1200" u="sng" kern="100" dirty="0">
                <a:solidFill>
                  <a:srgbClr val="FF0000"/>
                </a:solidFill>
                <a:latin typeface="ＭＳ Ｐゴシック"/>
                <a:ea typeface="ＭＳ Ｐゴシック"/>
                <a:cs typeface="Times New Roman" panose="02020603050405020304" pitchFamily="18" charset="0"/>
              </a:rPr>
              <a:t>12</a:t>
            </a:r>
            <a:r>
              <a:rPr lang="ja-JP" altLang="en-US" sz="1200" u="sng" kern="100" dirty="0">
                <a:solidFill>
                  <a:srgbClr val="FF0000"/>
                </a:solidFill>
                <a:latin typeface="ＭＳ Ｐゴシック"/>
                <a:ea typeface="ＭＳ Ｐゴシック"/>
                <a:cs typeface="Times New Roman" panose="02020603050405020304" pitchFamily="18" charset="0"/>
              </a:rPr>
              <a:t>ポイント以上</a:t>
            </a:r>
            <a:r>
              <a:rPr lang="ja-JP" altLang="en-US" sz="1200" kern="100" dirty="0">
                <a:solidFill>
                  <a:srgbClr val="FF0000"/>
                </a:solidFill>
                <a:latin typeface="ＭＳ Ｐゴシック"/>
                <a:ea typeface="ＭＳ Ｐゴシック"/>
                <a:cs typeface="Times New Roman" panose="02020603050405020304" pitchFamily="18" charset="0"/>
              </a:rPr>
              <a:t>で記載すること</a:t>
            </a:r>
            <a:endParaRPr lang="en-US" altLang="ja-JP" sz="1200" kern="100" dirty="0">
              <a:solidFill>
                <a:srgbClr val="FF0000"/>
              </a:solidFill>
              <a:latin typeface="ＭＳ Ｐゴシック"/>
              <a:ea typeface="ＭＳ Ｐゴシック"/>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200" kern="100" dirty="0">
                <a:solidFill>
                  <a:srgbClr val="FF0000"/>
                </a:solidFill>
                <a:latin typeface="ＭＳ Ｐゴシック"/>
                <a:ea typeface="ＭＳ Ｐゴシック"/>
                <a:cs typeface="Times New Roman" panose="02020603050405020304" pitchFamily="18" charset="0"/>
              </a:rPr>
              <a:t>注２）各項目の</a:t>
            </a:r>
            <a:r>
              <a:rPr lang="ja-JP" altLang="en-US" sz="1200" u="sng" kern="100" dirty="0">
                <a:solidFill>
                  <a:srgbClr val="FF0000"/>
                </a:solidFill>
                <a:latin typeface="ＭＳ Ｐゴシック"/>
                <a:ea typeface="ＭＳ Ｐゴシック"/>
                <a:cs typeface="Times New Roman" panose="02020603050405020304" pitchFamily="18" charset="0"/>
              </a:rPr>
              <a:t>記載ボックスの大きさは可変</a:t>
            </a:r>
            <a:r>
              <a:rPr lang="ja-JP" altLang="en-US" sz="1200" kern="100" dirty="0">
                <a:solidFill>
                  <a:srgbClr val="FF0000"/>
                </a:solidFill>
                <a:latin typeface="ＭＳ Ｐゴシック"/>
                <a:ea typeface="ＭＳ Ｐゴシック"/>
                <a:cs typeface="Times New Roman" panose="02020603050405020304" pitchFamily="18" charset="0"/>
              </a:rPr>
              <a:t>とするが、</a:t>
            </a:r>
            <a:r>
              <a:rPr lang="ja-JP" altLang="en-US" sz="1200" u="sng" kern="100" dirty="0">
                <a:solidFill>
                  <a:srgbClr val="FF0000"/>
                </a:solidFill>
                <a:latin typeface="ＭＳ Ｐゴシック"/>
                <a:ea typeface="ＭＳ Ｐゴシック"/>
                <a:cs typeface="Times New Roman" panose="02020603050405020304" pitchFamily="18" charset="0"/>
              </a:rPr>
              <a:t>ページ数は増やさないこと</a:t>
            </a:r>
            <a:endParaRPr lang="en-US" altLang="ja-JP" sz="1200" u="sng" kern="100" dirty="0">
              <a:solidFill>
                <a:srgbClr val="FF0000"/>
              </a:solidFill>
              <a:latin typeface="ＭＳ Ｐゴシック"/>
              <a:ea typeface="ＭＳ Ｐゴシック"/>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200" kern="100" dirty="0">
                <a:solidFill>
                  <a:srgbClr val="FF0000"/>
                </a:solidFill>
                <a:latin typeface="ＭＳ Ｐゴシック"/>
                <a:ea typeface="ＭＳ Ｐゴシック"/>
                <a:cs typeface="Times New Roman" panose="02020603050405020304" pitchFamily="18" charset="0"/>
              </a:rPr>
              <a:t>注３）説明に必要な</a:t>
            </a:r>
            <a:r>
              <a:rPr lang="ja-JP" altLang="en-US" sz="1200" u="sng" kern="100" dirty="0">
                <a:solidFill>
                  <a:srgbClr val="FF0000"/>
                </a:solidFill>
                <a:latin typeface="ＭＳ Ｐゴシック"/>
                <a:ea typeface="ＭＳ Ｐゴシック"/>
                <a:cs typeface="Times New Roman" panose="02020603050405020304" pitchFamily="18" charset="0"/>
              </a:rPr>
              <a:t>図表・画像の貼付を認める</a:t>
            </a:r>
            <a:r>
              <a:rPr lang="ja-JP" altLang="en-US" sz="1200" kern="100" dirty="0">
                <a:solidFill>
                  <a:srgbClr val="FF0000"/>
                </a:solidFill>
                <a:latin typeface="ＭＳ Ｐゴシック"/>
                <a:ea typeface="ＭＳ Ｐゴシック"/>
                <a:cs typeface="Times New Roman" panose="02020603050405020304" pitchFamily="18" charset="0"/>
              </a:rPr>
              <a:t>が、</a:t>
            </a:r>
            <a:r>
              <a:rPr lang="ja-JP" altLang="en-US" sz="1200" u="sng" kern="100" dirty="0">
                <a:solidFill>
                  <a:srgbClr val="FF0000"/>
                </a:solidFill>
                <a:latin typeface="ＭＳ Ｐゴシック"/>
                <a:ea typeface="ＭＳ Ｐゴシック"/>
                <a:cs typeface="Times New Roman" panose="02020603050405020304" pitchFamily="18" charset="0"/>
              </a:rPr>
              <a:t>意図的に多くの文字を盛り込む目的で図表・画像を使用することは控えること</a:t>
            </a:r>
            <a:endParaRPr lang="en-US" altLang="ja-JP" sz="1200" u="sng" kern="100" dirty="0">
              <a:solidFill>
                <a:srgbClr val="FF0000"/>
              </a:solidFill>
              <a:latin typeface="ＭＳ Ｐゴシック"/>
              <a:ea typeface="ＭＳ Ｐゴシック"/>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defRPr/>
            </a:pPr>
            <a:r>
              <a:rPr lang="ja-JP" altLang="en-US" sz="1200" kern="100" dirty="0">
                <a:solidFill>
                  <a:srgbClr val="FF0000"/>
                </a:solidFill>
                <a:latin typeface="ＭＳ Ｐゴシック"/>
                <a:ea typeface="ＭＳ Ｐゴシック"/>
                <a:cs typeface="Times New Roman" panose="02020603050405020304" pitchFamily="18" charset="0"/>
              </a:rPr>
              <a:t>注４）各項目の記載ボックス内に赤文字で記載している</a:t>
            </a:r>
            <a:r>
              <a:rPr lang="ja-JP" altLang="en-US" sz="1200" u="sng" kern="100" dirty="0">
                <a:solidFill>
                  <a:srgbClr val="FF0000"/>
                </a:solidFill>
                <a:latin typeface="ＭＳ Ｐゴシック"/>
                <a:ea typeface="ＭＳ Ｐゴシック"/>
                <a:cs typeface="Times New Roman" panose="02020603050405020304" pitchFamily="18" charset="0"/>
              </a:rPr>
              <a:t>記入例・注釈は、応募時に削除すること</a:t>
            </a:r>
          </a:p>
        </p:txBody>
      </p:sp>
    </p:spTree>
    <p:extLst>
      <p:ext uri="{BB962C8B-B14F-4D97-AF65-F5344CB8AC3E}">
        <p14:creationId xmlns:p14="http://schemas.microsoft.com/office/powerpoint/2010/main" val="3457175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（参考資料）募集要領　別添１</a:t>
            </a:r>
          </a:p>
        </p:txBody>
      </p:sp>
      <p:sp>
        <p:nvSpPr>
          <p:cNvPr id="1884"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87" name="Text Box 4"/>
          <p:cNvSpPr txBox="1">
            <a:spLocks noChangeArrowheads="1"/>
          </p:cNvSpPr>
          <p:nvPr/>
        </p:nvSpPr>
        <p:spPr>
          <a:xfrm>
            <a:off x="179512" y="606419"/>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企画提案書に記載すべき項目</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42</a:t>
            </a:r>
            <a:endParaRPr kumimoji="1" lang="ja-JP" altLang="en-US" sz="1480" dirty="0">
              <a:solidFill>
                <a:schemeClr val="tx1"/>
              </a:solidFill>
            </a:endParaRPr>
          </a:p>
        </p:txBody>
      </p:sp>
      <p:graphicFrame>
        <p:nvGraphicFramePr>
          <p:cNvPr id="3" name="表 2">
            <a:extLst>
              <a:ext uri="{FF2B5EF4-FFF2-40B4-BE49-F238E27FC236}">
                <a16:creationId xmlns:a16="http://schemas.microsoft.com/office/drawing/2014/main" id="{AB001E0F-92C7-4F9C-BB90-2650B80873BF}"/>
              </a:ext>
            </a:extLst>
          </p:cNvPr>
          <p:cNvGraphicFramePr>
            <a:graphicFrameLocks noGrp="1"/>
          </p:cNvGraphicFramePr>
          <p:nvPr>
            <p:extLst/>
          </p:nvPr>
        </p:nvGraphicFramePr>
        <p:xfrm>
          <a:off x="179512" y="947529"/>
          <a:ext cx="8856984" cy="5776208"/>
        </p:xfrm>
        <a:graphic>
          <a:graphicData uri="http://schemas.openxmlformats.org/drawingml/2006/table">
            <a:tbl>
              <a:tblPr/>
              <a:tblGrid>
                <a:gridCol w="1224136">
                  <a:extLst>
                    <a:ext uri="{9D8B030D-6E8A-4147-A177-3AD203B41FA5}">
                      <a16:colId xmlns:a16="http://schemas.microsoft.com/office/drawing/2014/main" val="1304121162"/>
                    </a:ext>
                  </a:extLst>
                </a:gridCol>
                <a:gridCol w="2808312">
                  <a:extLst>
                    <a:ext uri="{9D8B030D-6E8A-4147-A177-3AD203B41FA5}">
                      <a16:colId xmlns:a16="http://schemas.microsoft.com/office/drawing/2014/main" val="1745479314"/>
                    </a:ext>
                  </a:extLst>
                </a:gridCol>
                <a:gridCol w="4824536">
                  <a:extLst>
                    <a:ext uri="{9D8B030D-6E8A-4147-A177-3AD203B41FA5}">
                      <a16:colId xmlns:a16="http://schemas.microsoft.com/office/drawing/2014/main" val="1182994437"/>
                    </a:ext>
                  </a:extLst>
                </a:gridCol>
              </a:tblGrid>
              <a:tr h="175948">
                <a:tc>
                  <a:txBody>
                    <a:bodyPr/>
                    <a:lstStyle/>
                    <a:p>
                      <a:pPr algn="ctr" fontAlgn="ctr"/>
                      <a:r>
                        <a:rPr lang="ja-JP" altLang="en-US" sz="1000" b="1" i="0" u="none" strike="noStrike" dirty="0">
                          <a:solidFill>
                            <a:schemeClr val="bg1"/>
                          </a:solidFill>
                          <a:effectLst/>
                          <a:latin typeface="+mn-ea"/>
                          <a:ea typeface="+mn-ea"/>
                        </a:rPr>
                        <a:t>大項目</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000" b="1" i="0" u="none" strike="noStrike" dirty="0">
                          <a:solidFill>
                            <a:schemeClr val="bg1"/>
                          </a:solidFill>
                          <a:effectLst/>
                          <a:latin typeface="+mn-ea"/>
                          <a:ea typeface="+mn-ea"/>
                        </a:rPr>
                        <a:t>小項目</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000" b="1" i="0" u="none" strike="noStrike" dirty="0">
                          <a:solidFill>
                            <a:schemeClr val="bg1"/>
                          </a:solidFill>
                          <a:effectLst/>
                          <a:latin typeface="+mn-ea"/>
                          <a:ea typeface="+mn-ea"/>
                        </a:rPr>
                        <a:t>記載すべき内容</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4287556086"/>
                  </a:ext>
                </a:extLst>
              </a:tr>
              <a:tr h="176056">
                <a:tc rowSpan="2">
                  <a:txBody>
                    <a:bodyPr/>
                    <a:lstStyle/>
                    <a:p>
                      <a:pPr algn="l" fontAlgn="ctr"/>
                      <a:r>
                        <a:rPr lang="en-US" altLang="ja-JP" sz="1000" b="0" i="0" u="none" strike="noStrike" dirty="0">
                          <a:solidFill>
                            <a:srgbClr val="000000"/>
                          </a:solidFill>
                          <a:effectLst/>
                          <a:latin typeface="+mn-ea"/>
                          <a:ea typeface="+mn-ea"/>
                        </a:rPr>
                        <a:t>A. </a:t>
                      </a:r>
                      <a:r>
                        <a:rPr lang="ja-JP" altLang="en-US" sz="1000" b="0" i="0" u="none" strike="noStrike" dirty="0">
                          <a:solidFill>
                            <a:srgbClr val="000000"/>
                          </a:solidFill>
                          <a:effectLst/>
                          <a:latin typeface="+mn-ea"/>
                          <a:ea typeface="+mn-ea"/>
                        </a:rPr>
                        <a:t>今年度事業の</a:t>
                      </a:r>
                      <a:r>
                        <a:rPr lang="en-US" altLang="ja-JP" sz="1000" b="0" i="0" u="none" strike="noStrike" dirty="0">
                          <a:solidFill>
                            <a:srgbClr val="000000"/>
                          </a:solidFill>
                          <a:effectLst/>
                          <a:latin typeface="+mn-ea"/>
                          <a:ea typeface="+mn-ea"/>
                        </a:rPr>
                        <a:t/>
                      </a:r>
                      <a:br>
                        <a:rPr lang="en-US" altLang="ja-JP"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位置づけの具体性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（１）社会課題・地域課題の整理</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事業実施の背景にある社会課題や地域課題を具体的に記載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49010310"/>
                  </a:ext>
                </a:extLst>
              </a:tr>
              <a:tr h="455077">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（２）将来構想の描写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社会課題や地域課題の解決手段として、将来的に実装を目指すモビリティサービス像、実装の対象予定地域、実装の目標年、実装に向けたロードマップ（今年度事業の位置づけ含む）を具体的に記載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943665595"/>
                  </a:ext>
                </a:extLst>
              </a:tr>
              <a:tr h="300673">
                <a:tc rowSpan="8">
                  <a:txBody>
                    <a:bodyPr/>
                    <a:lstStyle/>
                    <a:p>
                      <a:pPr algn="l" fontAlgn="ctr"/>
                      <a:r>
                        <a:rPr lang="en-US" altLang="ja-JP" sz="1000" b="0" i="0" u="none" strike="noStrike" dirty="0">
                          <a:solidFill>
                            <a:srgbClr val="000000"/>
                          </a:solidFill>
                          <a:effectLst/>
                          <a:latin typeface="+mn-ea"/>
                          <a:ea typeface="+mn-ea"/>
                        </a:rPr>
                        <a:t>B. </a:t>
                      </a:r>
                      <a:r>
                        <a:rPr lang="ja-JP" altLang="en-US" sz="1000" b="0" i="0" u="none" strike="noStrike" dirty="0">
                          <a:solidFill>
                            <a:srgbClr val="000000"/>
                          </a:solidFill>
                          <a:effectLst/>
                          <a:latin typeface="+mn-ea"/>
                          <a:ea typeface="+mn-ea"/>
                        </a:rPr>
                        <a:t>今年度事業内容の具体性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（１）検証内容の具体性・適合性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今年度事業のテーマを①～③から</a:t>
                      </a:r>
                      <a:r>
                        <a:rPr kumimoji="1" lang="en-US" altLang="ja-JP" sz="1000" b="0" i="0" u="none" strike="noStrike" kern="1200" dirty="0">
                          <a:solidFill>
                            <a:srgbClr val="000000"/>
                          </a:solidFill>
                          <a:effectLst/>
                          <a:latin typeface="+mn-ea"/>
                          <a:ea typeface="+mn-ea"/>
                          <a:cs typeface="+mn-cs"/>
                        </a:rPr>
                        <a:t>1</a:t>
                      </a:r>
                      <a:r>
                        <a:rPr kumimoji="1" lang="ja-JP" altLang="en-US" sz="1000" b="0" i="0" u="none" strike="noStrike" kern="1200" dirty="0">
                          <a:solidFill>
                            <a:srgbClr val="000000"/>
                          </a:solidFill>
                          <a:effectLst/>
                          <a:latin typeface="+mn-ea"/>
                          <a:ea typeface="+mn-ea"/>
                          <a:cs typeface="+mn-cs"/>
                        </a:rPr>
                        <a:t>つ選択。将来的な実装に向けて、「今年度事業で検証したい内容」（検証項目）を具体的に記載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299845618"/>
                  </a:ext>
                </a:extLst>
              </a:tr>
              <a:tr h="306481">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（２）検証手法の具体性・適合性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検証内容の検証手法（実証実験等）を具体的に記載（テーマ③は、レイヤー</a:t>
                      </a:r>
                      <a:r>
                        <a:rPr kumimoji="1" lang="en-US" altLang="ja-JP" sz="1000" b="0" i="0" u="none" strike="noStrike" kern="1200" dirty="0">
                          <a:solidFill>
                            <a:srgbClr val="000000"/>
                          </a:solidFill>
                          <a:effectLst/>
                          <a:latin typeface="+mn-ea"/>
                          <a:ea typeface="+mn-ea"/>
                          <a:cs typeface="+mn-cs"/>
                        </a:rPr>
                        <a:t>A</a:t>
                      </a:r>
                      <a:r>
                        <a:rPr kumimoji="1" lang="ja-JP" altLang="en-US" sz="1000" b="0" i="0" u="none" strike="noStrike" kern="1200" dirty="0">
                          <a:solidFill>
                            <a:srgbClr val="000000"/>
                          </a:solidFill>
                          <a:effectLst/>
                          <a:latin typeface="+mn-ea"/>
                          <a:ea typeface="+mn-ea"/>
                          <a:cs typeface="+mn-cs"/>
                        </a:rPr>
                        <a:t>・</a:t>
                      </a:r>
                      <a:r>
                        <a:rPr kumimoji="1" lang="en-US" altLang="ja-JP" sz="1000" b="0" i="0" u="none" strike="noStrike" kern="1200" dirty="0">
                          <a:solidFill>
                            <a:srgbClr val="000000"/>
                          </a:solidFill>
                          <a:effectLst/>
                          <a:latin typeface="+mn-ea"/>
                          <a:ea typeface="+mn-ea"/>
                          <a:cs typeface="+mn-cs"/>
                        </a:rPr>
                        <a:t>B</a:t>
                      </a:r>
                      <a:r>
                        <a:rPr kumimoji="1" lang="ja-JP" altLang="en-US" sz="1000" b="0" i="0" u="none" strike="noStrike" kern="1200" dirty="0">
                          <a:solidFill>
                            <a:srgbClr val="000000"/>
                          </a:solidFill>
                          <a:effectLst/>
                          <a:latin typeface="+mn-ea"/>
                          <a:ea typeface="+mn-ea"/>
                          <a:cs typeface="+mn-cs"/>
                        </a:rPr>
                        <a:t>・</a:t>
                      </a:r>
                      <a:r>
                        <a:rPr kumimoji="1" lang="en-US" altLang="ja-JP" sz="1000" b="0" i="0" u="none" strike="noStrike" kern="1200" dirty="0">
                          <a:solidFill>
                            <a:srgbClr val="000000"/>
                          </a:solidFill>
                          <a:effectLst/>
                          <a:latin typeface="+mn-ea"/>
                          <a:ea typeface="+mn-ea"/>
                          <a:cs typeface="+mn-cs"/>
                        </a:rPr>
                        <a:t>C</a:t>
                      </a:r>
                      <a:r>
                        <a:rPr kumimoji="1" lang="ja-JP" altLang="en-US" sz="1000" b="0" i="0" u="none" strike="noStrike" kern="1200" dirty="0">
                          <a:solidFill>
                            <a:srgbClr val="000000"/>
                          </a:solidFill>
                          <a:effectLst/>
                          <a:latin typeface="+mn-ea"/>
                          <a:ea typeface="+mn-ea"/>
                          <a:cs typeface="+mn-cs"/>
                        </a:rPr>
                        <a:t>それぞれに対して記載）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130672937"/>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（３）達成度の評価方法の具体性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検証内容の達成度を評価する手法（</a:t>
                      </a:r>
                      <a:r>
                        <a:rPr kumimoji="1" lang="en-US" altLang="ja-JP" sz="1000" b="0" i="0" u="none" strike="noStrike" kern="1200" dirty="0">
                          <a:solidFill>
                            <a:srgbClr val="000000"/>
                          </a:solidFill>
                          <a:effectLst/>
                          <a:latin typeface="+mn-ea"/>
                          <a:ea typeface="+mn-ea"/>
                          <a:cs typeface="+mn-cs"/>
                        </a:rPr>
                        <a:t>KPI</a:t>
                      </a:r>
                      <a:r>
                        <a:rPr kumimoji="1" lang="ja-JP" altLang="en-US" sz="1000" b="0" i="0" u="none" strike="noStrike" kern="1200" dirty="0">
                          <a:solidFill>
                            <a:srgbClr val="000000"/>
                          </a:solidFill>
                          <a:effectLst/>
                          <a:latin typeface="+mn-ea"/>
                          <a:ea typeface="+mn-ea"/>
                          <a:cs typeface="+mn-cs"/>
                        </a:rPr>
                        <a:t>等）を具体的に記載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44630272"/>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（４）スケジュールの現実性・柔軟性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今年度事業のスケジュールを具体的に記載（柔軟な変更に向けた余裕を持たせること）</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37974469"/>
                  </a:ext>
                </a:extLst>
              </a:tr>
              <a:tr h="34808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（５）実施体制の整備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応募者（および協力者）の体制を具体的に記載。また、社会実装に向けて必要な主体の参画状況（もしくは参画に向けた巻き込み活動）を具体的に記載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60938219"/>
                  </a:ext>
                </a:extLst>
              </a:tr>
              <a:tr h="34808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（６）検証体制の整備</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今年度事業の結果・効果を定量的なエビデンス等を元に検証・分析し、横展開に資する知見として整理できる主体を具体的に記載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353863173"/>
                  </a:ext>
                </a:extLst>
              </a:tr>
              <a:tr h="306481">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（７）自治体の協力</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事業実施にあたり、地域（自治体等）との連携状況を具体的に（対象の部署名や連絡状況等を含め）記載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91600129"/>
                  </a:ext>
                </a:extLst>
              </a:tr>
              <a:tr h="455077">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（８）利用者ニーズの反映</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利用者（サービスの受益者）視点での意見・ニーズと今年度事業内容の関係性を具体的に記載。また、実証実験等の実施にあたり、利用者視点での意見・ニーズを聴取する取組と反映方針について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64422734"/>
                  </a:ext>
                </a:extLst>
              </a:tr>
              <a:tr h="300673">
                <a:tc rowSpan="3">
                  <a:txBody>
                    <a:bodyPr/>
                    <a:lstStyle/>
                    <a:p>
                      <a:pPr algn="l" fontAlgn="ctr"/>
                      <a:r>
                        <a:rPr lang="en-US" altLang="ja-JP" sz="1000" b="0" i="0" u="none" strike="noStrike" dirty="0">
                          <a:solidFill>
                            <a:srgbClr val="000000"/>
                          </a:solidFill>
                          <a:effectLst/>
                          <a:latin typeface="+mn-ea"/>
                          <a:ea typeface="+mn-ea"/>
                        </a:rPr>
                        <a:t>C.</a:t>
                      </a:r>
                      <a:r>
                        <a:rPr lang="ja-JP" altLang="en-US" sz="1000" b="0" i="0" u="none" strike="noStrike" dirty="0">
                          <a:solidFill>
                            <a:srgbClr val="000000"/>
                          </a:solidFill>
                          <a:effectLst/>
                          <a:latin typeface="+mn-ea"/>
                          <a:ea typeface="+mn-ea"/>
                        </a:rPr>
                        <a:t> 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（事業面）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（１）将来的な事業モデルの具体性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実装時に想定される事業モデル（収入およびコストの想定、コスト負担のあり方等）を具体的に記載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025463225"/>
                  </a:ext>
                </a:extLst>
              </a:tr>
              <a:tr h="216864">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（２）事業モデルの実現に向けた課題の具体性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事業モデルの実現に向けた課題を具体的に記載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45526929"/>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173188904"/>
                  </a:ext>
                </a:extLst>
              </a:tr>
              <a:tr h="348084">
                <a:tc rowSpan="3">
                  <a:txBody>
                    <a:bodyPr/>
                    <a:lstStyle/>
                    <a:p>
                      <a:pPr algn="l" fontAlgn="ctr"/>
                      <a:r>
                        <a:rPr lang="en-US" altLang="ja-JP" sz="1000" b="0" i="0" u="none" strike="noStrike" dirty="0">
                          <a:solidFill>
                            <a:srgbClr val="000000"/>
                          </a:solidFill>
                          <a:effectLst/>
                          <a:latin typeface="+mn-ea"/>
                          <a:ea typeface="+mn-ea"/>
                        </a:rPr>
                        <a:t>D. </a:t>
                      </a:r>
                      <a:r>
                        <a:rPr lang="ja-JP" altLang="en-US" sz="1000" b="0" i="0" u="none" strike="noStrike" dirty="0">
                          <a:solidFill>
                            <a:srgbClr val="000000"/>
                          </a:solidFill>
                          <a:effectLst/>
                          <a:latin typeface="+mn-ea"/>
                          <a:ea typeface="+mn-ea"/>
                        </a:rPr>
                        <a:t>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（受容・効果面）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（１）将来的な利用者像・効果の具体性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実装時に想定される利用者（サービスの受益者）の姿や、利用者にとってのメリット、地域に対する波及効果（外部経済効果）を具体的に記載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702714714"/>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（２）利用者像・効果の実現に向けた課題の具体性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利用者（サービスの受益者）像・波及効果の実現に向けた課題を具体的に記載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598877000"/>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04142821"/>
                  </a:ext>
                </a:extLst>
              </a:tr>
              <a:tr h="348084">
                <a:tc rowSpan="3">
                  <a:txBody>
                    <a:bodyPr/>
                    <a:lstStyle/>
                    <a:p>
                      <a:pPr algn="l" fontAlgn="ctr"/>
                      <a:r>
                        <a:rPr lang="en-US" altLang="ja-JP" sz="1000" b="0" i="0" u="none" strike="noStrike" dirty="0">
                          <a:solidFill>
                            <a:srgbClr val="000000"/>
                          </a:solidFill>
                          <a:effectLst/>
                          <a:latin typeface="+mn-ea"/>
                          <a:ea typeface="+mn-ea"/>
                        </a:rPr>
                        <a:t>E .</a:t>
                      </a:r>
                      <a:r>
                        <a:rPr lang="ja-JP" altLang="en-US" sz="1000" b="0" i="0" u="none" strike="noStrike" dirty="0">
                          <a:solidFill>
                            <a:srgbClr val="000000"/>
                          </a:solidFill>
                          <a:effectLst/>
                          <a:latin typeface="+mn-ea"/>
                          <a:ea typeface="+mn-ea"/>
                        </a:rPr>
                        <a:t> 個別課題項目に</a:t>
                      </a:r>
                      <a:endParaRPr lang="en-US" altLang="ja-JP" sz="1000" b="0" i="0" u="none" strike="noStrike" dirty="0">
                        <a:solidFill>
                          <a:srgbClr val="000000"/>
                        </a:solidFill>
                        <a:effectLst/>
                        <a:latin typeface="+mn-ea"/>
                        <a:ea typeface="+mn-ea"/>
                      </a:endParaRPr>
                    </a:p>
                    <a:p>
                      <a:pPr algn="l" fontAlgn="ctr"/>
                      <a:r>
                        <a:rPr lang="ja-JP" altLang="en-US" sz="1000" b="0" i="0" u="none" strike="noStrike" dirty="0">
                          <a:solidFill>
                            <a:srgbClr val="000000"/>
                          </a:solidFill>
                          <a:effectLst/>
                          <a:latin typeface="+mn-ea"/>
                          <a:ea typeface="+mn-ea"/>
                        </a:rPr>
                        <a:t>対する取組の具体性</a:t>
                      </a:r>
                      <a:br>
                        <a:rPr lang="ja-JP" altLang="en-US" sz="1000" b="0" i="0" u="none" strike="noStrike" dirty="0">
                          <a:solidFill>
                            <a:srgbClr val="000000"/>
                          </a:solidFill>
                          <a:effectLst/>
                          <a:latin typeface="+mn-ea"/>
                          <a:ea typeface="+mn-ea"/>
                        </a:rPr>
                      </a:br>
                      <a:r>
                        <a:rPr lang="ja-JP" altLang="en-US" sz="1000" b="0" i="0" u="none" strike="noStrike" dirty="0">
                          <a:solidFill>
                            <a:srgbClr val="000000"/>
                          </a:solidFill>
                          <a:effectLst/>
                          <a:latin typeface="+mn-ea"/>
                          <a:ea typeface="+mn-ea"/>
                        </a:rPr>
                        <a:t>（体制・環境面）</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（１）将来的な運営体制・環境の具体性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実装時に想定される運営体制と必要なリソース（人員・車両・システム等）や、実装に向けて必要な環境整備を具体的に記載</a:t>
                      </a:r>
                    </a:p>
                  </a:txBody>
                  <a:tcPr marL="72000" marR="36000" marT="3569"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3341198000"/>
                  </a:ext>
                </a:extLst>
              </a:tr>
              <a:tr h="251962">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（２）運営体制・環境の実現に向けた課題の具体性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運営体制や環境の実現に向けた課題を具体的に記載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26005631"/>
                  </a:ext>
                </a:extLst>
              </a:tr>
              <a:tr h="176056">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mn-ea"/>
                          <a:ea typeface="+mn-ea"/>
                        </a:rPr>
                        <a:t>（３）課題解決に向けた取組の具体性</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課題解決に向けた今年度事業での取組内容・取組手法を具体的に記載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625315780"/>
                  </a:ext>
                </a:extLst>
              </a:tr>
              <a:tr h="176056">
                <a:tc>
                  <a:txBody>
                    <a:bodyPr/>
                    <a:lstStyle/>
                    <a:p>
                      <a:pPr algn="l" fontAlgn="ctr"/>
                      <a:r>
                        <a:rPr lang="en-US" altLang="ja-JP" sz="1000" b="0" i="0" u="none" strike="noStrike" dirty="0">
                          <a:solidFill>
                            <a:srgbClr val="000000"/>
                          </a:solidFill>
                          <a:effectLst/>
                          <a:latin typeface="+mn-ea"/>
                          <a:ea typeface="+mn-ea"/>
                        </a:rPr>
                        <a:t>F. </a:t>
                      </a:r>
                      <a:r>
                        <a:rPr lang="ja-JP" altLang="en-US" sz="1000" b="0" i="0" u="none" strike="noStrike" dirty="0">
                          <a:solidFill>
                            <a:srgbClr val="000000"/>
                          </a:solidFill>
                          <a:effectLst/>
                          <a:latin typeface="+mn-ea"/>
                          <a:ea typeface="+mn-ea"/>
                        </a:rPr>
                        <a:t>その他</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lang="ja-JP" altLang="en-US" sz="1000" b="0" i="0" u="none" strike="noStrike" dirty="0">
                          <a:solidFill>
                            <a:srgbClr val="000000"/>
                          </a:solidFill>
                          <a:effectLst/>
                          <a:latin typeface="+mn-ea"/>
                          <a:ea typeface="+mn-ea"/>
                        </a:rPr>
                        <a:t>ワーク・ライフ・バランスの推進</a:t>
                      </a:r>
                    </a:p>
                  </a:txBody>
                  <a:tcPr marL="36000" marR="36000" marT="3473"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l" fontAlgn="ctr"/>
                      <a:r>
                        <a:rPr kumimoji="1" lang="ja-JP" altLang="en-US" sz="1000" b="0" i="0" u="none" strike="noStrike" kern="1200" dirty="0">
                          <a:solidFill>
                            <a:srgbClr val="000000"/>
                          </a:solidFill>
                          <a:effectLst/>
                          <a:latin typeface="+mn-ea"/>
                          <a:ea typeface="+mn-ea"/>
                          <a:cs typeface="+mn-cs"/>
                        </a:rPr>
                        <a:t>ワーク・ライフ・バランス等推進企業に関する資格の取得状況を記載</a:t>
                      </a:r>
                    </a:p>
                  </a:txBody>
                  <a:tcPr marL="72000" marR="36000"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666552907"/>
                  </a:ext>
                </a:extLst>
              </a:tr>
            </a:tbl>
          </a:graphicData>
        </a:graphic>
      </p:graphicFrame>
    </p:spTree>
    <p:extLst>
      <p:ext uri="{BB962C8B-B14F-4D97-AF65-F5344CB8AC3E}">
        <p14:creationId xmlns:p14="http://schemas.microsoft.com/office/powerpoint/2010/main" val="2059495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a:t>
            </a:r>
            <a:r>
              <a:rPr lang="ja-JP" altLang="en-US" sz="1800" b="1" dirty="0">
                <a:solidFill>
                  <a:srgbClr val="FFFFFF"/>
                </a:solidFill>
                <a:latin typeface="ＭＳ Ｐゴシック" panose="020B0600070205080204" pitchFamily="50" charset="-128"/>
              </a:rPr>
              <a:t>（２）</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今年度事業の位置づけの具体性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43</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a:t>
            </a:r>
            <a:r>
              <a:rPr lang="ja-JP" altLang="en-US" sz="1200" b="1" kern="100" dirty="0">
                <a:solidFill>
                  <a:schemeClr val="bg1"/>
                </a:solidFill>
                <a:effectLst/>
              </a:rPr>
              <a:t>社会課題・地域課題の整理</a:t>
            </a:r>
            <a:endParaRPr lang="en-US" altLang="ja-JP" sz="1200" b="1" kern="100" dirty="0">
              <a:solidFill>
                <a:schemeClr val="bg1"/>
              </a:solidFill>
            </a:endParaRPr>
          </a:p>
        </p:txBody>
      </p:sp>
      <p:sp>
        <p:nvSpPr>
          <p:cNvPr id="12" name="正方形/長方形 11">
            <a:extLst>
              <a:ext uri="{FF2B5EF4-FFF2-40B4-BE49-F238E27FC236}">
                <a16:creationId xmlns:a16="http://schemas.microsoft.com/office/drawing/2014/main" id="{1EE04BF0-0F99-47B4-BAA3-BCD04FA4F45A}"/>
              </a:ext>
            </a:extLst>
          </p:cNvPr>
          <p:cNvSpPr/>
          <p:nvPr/>
        </p:nvSpPr>
        <p:spPr>
          <a:xfrm>
            <a:off x="190939" y="12129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3" name="正方形/長方形 12">
            <a:extLst>
              <a:ext uri="{FF2B5EF4-FFF2-40B4-BE49-F238E27FC236}">
                <a16:creationId xmlns:a16="http://schemas.microsoft.com/office/drawing/2014/main" id="{7984A5E7-8DE5-4D66-965F-3A568CB5DFC0}"/>
              </a:ext>
            </a:extLst>
          </p:cNvPr>
          <p:cNvSpPr/>
          <p:nvPr/>
        </p:nvSpPr>
        <p:spPr>
          <a:xfrm>
            <a:off x="190939" y="3942132"/>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（２）将来構想の描写</a:t>
            </a:r>
            <a:endParaRPr lang="en-US" altLang="ja-JP" sz="1200" b="1" kern="100" dirty="0">
              <a:solidFill>
                <a:schemeClr val="bg1"/>
              </a:solidFill>
            </a:endParaRPr>
          </a:p>
        </p:txBody>
      </p:sp>
      <p:cxnSp>
        <p:nvCxnSpPr>
          <p:cNvPr id="3" name="直線矢印コネクタ 2">
            <a:extLst>
              <a:ext uri="{FF2B5EF4-FFF2-40B4-BE49-F238E27FC236}">
                <a16:creationId xmlns:a16="http://schemas.microsoft.com/office/drawing/2014/main" id="{B9C29FD6-7D4A-44C0-AEE4-84344D7BAB41}"/>
              </a:ext>
            </a:extLst>
          </p:cNvPr>
          <p:cNvCxnSpPr>
            <a:cxnSpLocks/>
            <a:stCxn id="12" idx="2"/>
            <a:endCxn id="13" idx="0"/>
          </p:cNvCxnSpPr>
          <p:nvPr/>
        </p:nvCxnSpPr>
        <p:spPr>
          <a:xfrm>
            <a:off x="4571970" y="3696958"/>
            <a:ext cx="0" cy="24517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9C5A925E-0A21-450F-9FEA-2C3418C54C37}"/>
              </a:ext>
            </a:extLst>
          </p:cNvPr>
          <p:cNvSpPr/>
          <p:nvPr/>
        </p:nvSpPr>
        <p:spPr>
          <a:xfrm>
            <a:off x="190939" y="4226973"/>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4" name="正方形/長方形 3">
            <a:extLst>
              <a:ext uri="{FF2B5EF4-FFF2-40B4-BE49-F238E27FC236}">
                <a16:creationId xmlns:a16="http://schemas.microsoft.com/office/drawing/2014/main" id="{0C8F7798-B76C-4C96-8BCB-4C45BD7B33C2}"/>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3626142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44</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（１）検証内容の具体性・適合性</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1345154"/>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2791284"/>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（２）検証手法の具体性・適合性</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3076126"/>
            <a:ext cx="8762062" cy="3593234"/>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marL="171450" indent="-171450">
              <a:lnSpc>
                <a:spcPts val="1500"/>
              </a:lnSpc>
              <a:spcAft>
                <a:spcPts val="0"/>
              </a:spcAft>
              <a:buFont typeface="Arial" panose="020B0604020202020204" pitchFamily="34" charset="0"/>
              <a:buChar char="•"/>
            </a:pPr>
            <a:endParaRPr lang="en-US" altLang="ja-JP" sz="1200" kern="100" dirty="0">
              <a:solidFill>
                <a:srgbClr val="FF0000"/>
              </a:solidFill>
              <a:latin typeface="+mn-ea"/>
            </a:endParaRPr>
          </a:p>
          <a:p>
            <a:pPr>
              <a:lnSpc>
                <a:spcPts val="1500"/>
              </a:lnSpc>
              <a:spcAft>
                <a:spcPts val="0"/>
              </a:spcAft>
            </a:pPr>
            <a:r>
              <a:rPr lang="en-US" altLang="ja-JP" sz="1200" kern="100" dirty="0">
                <a:solidFill>
                  <a:srgbClr val="FF0000"/>
                </a:solidFill>
                <a:latin typeface="+mn-ea"/>
              </a:rPr>
              <a:t>※ </a:t>
            </a:r>
            <a:r>
              <a:rPr lang="ja-JP" altLang="en-US" sz="1200" kern="100" dirty="0">
                <a:solidFill>
                  <a:srgbClr val="FF0000"/>
                </a:solidFill>
                <a:latin typeface="+mn-ea"/>
              </a:rPr>
              <a:t>テーマ③に応募する場合は、応募要領に記載の３つのレイヤー（レイヤー</a:t>
            </a:r>
            <a:r>
              <a:rPr lang="en-US" altLang="ja-JP" sz="1200" kern="100" dirty="0">
                <a:solidFill>
                  <a:srgbClr val="FF0000"/>
                </a:solidFill>
                <a:latin typeface="+mn-ea"/>
              </a:rPr>
              <a:t>A</a:t>
            </a:r>
            <a:r>
              <a:rPr lang="ja-JP" altLang="en-US" sz="1200" kern="100" dirty="0">
                <a:solidFill>
                  <a:srgbClr val="FF0000"/>
                </a:solidFill>
                <a:latin typeface="+mn-ea"/>
              </a:rPr>
              <a:t>：移動サービスの連携、レイヤー</a:t>
            </a:r>
            <a:r>
              <a:rPr lang="en-US" altLang="ja-JP" sz="1200" kern="100" dirty="0">
                <a:solidFill>
                  <a:srgbClr val="FF0000"/>
                </a:solidFill>
                <a:latin typeface="+mn-ea"/>
              </a:rPr>
              <a:t>B</a:t>
            </a:r>
            <a:r>
              <a:rPr lang="ja-JP" altLang="en-US" sz="1200" kern="100" dirty="0">
                <a:solidFill>
                  <a:srgbClr val="FF0000"/>
                </a:solidFill>
                <a:latin typeface="+mn-ea"/>
              </a:rPr>
              <a:t>：異業種との連携、</a:t>
            </a:r>
            <a:r>
              <a:rPr lang="en-US" altLang="ja-JP" sz="1200" kern="100" dirty="0">
                <a:solidFill>
                  <a:srgbClr val="FF0000"/>
                </a:solidFill>
                <a:latin typeface="+mn-ea"/>
              </a:rPr>
              <a:t/>
            </a:r>
            <a:br>
              <a:rPr lang="en-US" altLang="ja-JP" sz="1200" kern="100" dirty="0">
                <a:solidFill>
                  <a:srgbClr val="FF0000"/>
                </a:solidFill>
                <a:latin typeface="+mn-ea"/>
              </a:rPr>
            </a:br>
            <a:r>
              <a:rPr lang="ja-JP" altLang="en-US" sz="1200" kern="100" dirty="0">
                <a:solidFill>
                  <a:srgbClr val="FF0000"/>
                </a:solidFill>
                <a:latin typeface="+mn-ea"/>
              </a:rPr>
              <a:t>レイヤー</a:t>
            </a:r>
            <a:r>
              <a:rPr lang="en-US" altLang="ja-JP" sz="1200" kern="100" dirty="0">
                <a:solidFill>
                  <a:srgbClr val="FF0000"/>
                </a:solidFill>
                <a:latin typeface="+mn-ea"/>
              </a:rPr>
              <a:t>C</a:t>
            </a:r>
            <a:r>
              <a:rPr lang="ja-JP" altLang="en-US" sz="1200" kern="100" dirty="0">
                <a:solidFill>
                  <a:srgbClr val="FF0000"/>
                </a:solidFill>
                <a:latin typeface="+mn-ea"/>
              </a:rPr>
              <a:t>：地域データ基盤との連携）に沿って、それぞれに対して記載すること</a:t>
            </a:r>
            <a:endParaRPr lang="ja-JP" altLang="ja-JP" sz="1200" kern="100" dirty="0">
              <a:solidFill>
                <a:srgbClr val="FF0000"/>
              </a:solidFill>
              <a:latin typeface="+mn-ea"/>
            </a:endParaRPr>
          </a:p>
        </p:txBody>
      </p:sp>
      <p:cxnSp>
        <p:nvCxnSpPr>
          <p:cNvPr id="15" name="直線矢印コネクタ 14">
            <a:extLst>
              <a:ext uri="{FF2B5EF4-FFF2-40B4-BE49-F238E27FC236}">
                <a16:creationId xmlns:a16="http://schemas.microsoft.com/office/drawing/2014/main" id="{C8A20A57-DE08-48B6-A290-E5798019C9D8}"/>
              </a:ext>
            </a:extLst>
          </p:cNvPr>
          <p:cNvCxnSpPr>
            <a:cxnSpLocks/>
            <a:stCxn id="10" idx="2"/>
            <a:endCxn id="13" idx="0"/>
          </p:cNvCxnSpPr>
          <p:nvPr/>
        </p:nvCxnSpPr>
        <p:spPr>
          <a:xfrm>
            <a:off x="4571970" y="2564904"/>
            <a:ext cx="0" cy="2263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3">
            <a:extLst>
              <a:ext uri="{FF2B5EF4-FFF2-40B4-BE49-F238E27FC236}">
                <a16:creationId xmlns:a16="http://schemas.microsoft.com/office/drawing/2014/main" id="{904C31EC-60D0-490F-A2C2-32BE43C00679}"/>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517180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45</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en-US" altLang="ja-JP" sz="1200" b="1" kern="100" dirty="0">
                <a:solidFill>
                  <a:schemeClr val="bg1"/>
                </a:solidFill>
              </a:rPr>
              <a:t>※</a:t>
            </a:r>
            <a:r>
              <a:rPr lang="ja-JP" altLang="en-US" sz="1200" b="1" kern="100" dirty="0">
                <a:solidFill>
                  <a:schemeClr val="bg1"/>
                </a:solidFill>
              </a:rPr>
              <a:t>検証手法に関する補足説明・図表・画像等（２ページ以内）（作成は任意）</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3">
            <a:extLst>
              <a:ext uri="{FF2B5EF4-FFF2-40B4-BE49-F238E27FC236}">
                <a16:creationId xmlns:a16="http://schemas.microsoft.com/office/drawing/2014/main" id="{60F806F0-99EC-4DFA-AB24-AFB004B3DF1A}"/>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494157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46</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en-US" altLang="ja-JP" sz="1200" b="1" kern="100" dirty="0">
                <a:solidFill>
                  <a:schemeClr val="bg1"/>
                </a:solidFill>
              </a:rPr>
              <a:t>※</a:t>
            </a:r>
            <a:r>
              <a:rPr lang="ja-JP" altLang="en-US" sz="1200" b="1" kern="100" dirty="0">
                <a:solidFill>
                  <a:schemeClr val="bg1"/>
                </a:solidFill>
              </a:rPr>
              <a:t>検証手法に関する補足説明・図表・画像等（２ページ以内）（作成は任意）</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3">
            <a:extLst>
              <a:ext uri="{FF2B5EF4-FFF2-40B4-BE49-F238E27FC236}">
                <a16:creationId xmlns:a16="http://schemas.microsoft.com/office/drawing/2014/main" id="{60376FE5-45FC-430A-B8B1-3B548B43E535}"/>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351288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a:solidFill>
                  <a:schemeClr val="tx1"/>
                </a:solidFill>
              </a:rPr>
              <a:t>47</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9"/>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（３）達成度の評価方法の具体性</a:t>
            </a:r>
            <a:endParaRPr lang="ja-JP" altLang="en-US" sz="1200" kern="100" dirty="0">
              <a:solidFill>
                <a:schemeClr val="bg1"/>
              </a:solidFill>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19749"/>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1" name="正方形/長方形 3">
            <a:extLst>
              <a:ext uri="{FF2B5EF4-FFF2-40B4-BE49-F238E27FC236}">
                <a16:creationId xmlns:a16="http://schemas.microsoft.com/office/drawing/2014/main" id="{9B839645-7440-4CB8-9265-2F469D3322A1}"/>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170807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B-</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（４）</a:t>
            </a:r>
            <a:r>
              <a:rPr lang="ja-JP" altLang="en-US" sz="1800" b="1" dirty="0">
                <a:solidFill>
                  <a:srgbClr val="FFFFFF"/>
                </a:solidFill>
                <a:latin typeface="ＭＳ Ｐゴシック" panose="020B0600070205080204" pitchFamily="50" charset="-128"/>
              </a:rPr>
              <a:t>）</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50"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58" name="Rectangle 7"/>
          <p:cNvSpPr>
            <a:spLocks noChangeArrowheads="1"/>
          </p:cNvSpPr>
          <p:nvPr/>
        </p:nvSpPr>
        <p:spPr>
          <a:xfrm>
            <a:off x="735065" y="1556524"/>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48</a:t>
            </a:r>
            <a:endParaRPr kumimoji="1" lang="ja-JP" altLang="en-US" sz="1480" dirty="0">
              <a:solidFill>
                <a:schemeClr val="tx1"/>
              </a:solidFill>
            </a:endParaRPr>
          </a:p>
        </p:txBody>
      </p:sp>
      <p:sp>
        <p:nvSpPr>
          <p:cNvPr id="17" name="Text Box 4">
            <a:extLst>
              <a:ext uri="{FF2B5EF4-FFF2-40B4-BE49-F238E27FC236}">
                <a16:creationId xmlns:a16="http://schemas.microsoft.com/office/drawing/2014/main" id="{649D9C4D-5FB2-42CC-BB60-DFA0D8B80F70}"/>
              </a:ext>
            </a:extLst>
          </p:cNvPr>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B.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18" name="正方形/長方形 17">
            <a:extLst>
              <a:ext uri="{FF2B5EF4-FFF2-40B4-BE49-F238E27FC236}">
                <a16:creationId xmlns:a16="http://schemas.microsoft.com/office/drawing/2014/main" id="{76FBC24F-E002-482F-B9A5-C137F80A542B}"/>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（４）スケジュールの現実性・柔軟性</a:t>
            </a:r>
            <a:endParaRPr lang="en-US" altLang="ja-JP" sz="1200" b="1" kern="100" dirty="0">
              <a:solidFill>
                <a:schemeClr val="bg1"/>
              </a:solidFill>
            </a:endParaRPr>
          </a:p>
        </p:txBody>
      </p:sp>
      <p:sp>
        <p:nvSpPr>
          <p:cNvPr id="21" name="正方形/長方形 20">
            <a:extLst>
              <a:ext uri="{FF2B5EF4-FFF2-40B4-BE49-F238E27FC236}">
                <a16:creationId xmlns:a16="http://schemas.microsoft.com/office/drawing/2014/main" id="{4929DCE1-BEC4-4ED5-844B-8B987DC871ED}"/>
              </a:ext>
            </a:extLst>
          </p:cNvPr>
          <p:cNvSpPr/>
          <p:nvPr/>
        </p:nvSpPr>
        <p:spPr>
          <a:xfrm>
            <a:off x="190939" y="1220842"/>
            <a:ext cx="8762062" cy="544478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kern="100" dirty="0">
                <a:solidFill>
                  <a:schemeClr val="tx1"/>
                </a:solidFill>
                <a:latin typeface="+mn-ea"/>
              </a:rPr>
              <a:t>○○○</a:t>
            </a:r>
            <a:endParaRPr lang="en-US" altLang="ja-JP" sz="1200" kern="100" dirty="0">
              <a:solidFill>
                <a:schemeClr val="tx1"/>
              </a:solidFill>
              <a:latin typeface="+mn-ea"/>
            </a:endParaRPr>
          </a:p>
          <a:p>
            <a:pPr>
              <a:lnSpc>
                <a:spcPts val="1500"/>
              </a:lnSpc>
              <a:spcAft>
                <a:spcPts val="0"/>
              </a:spcAft>
            </a:pPr>
            <a:endParaRPr lang="en-US" altLang="ja-JP" sz="1200" kern="100" dirty="0">
              <a:solidFill>
                <a:schemeClr val="tx1"/>
              </a:solidFill>
              <a:latin typeface="+mn-ea"/>
            </a:endParaRPr>
          </a:p>
          <a:p>
            <a:pPr>
              <a:lnSpc>
                <a:spcPts val="1500"/>
              </a:lnSpc>
              <a:spcAft>
                <a:spcPts val="0"/>
              </a:spcAft>
            </a:pPr>
            <a:r>
              <a:rPr lang="en-US" altLang="ja-JP" sz="1200" kern="100" dirty="0">
                <a:solidFill>
                  <a:srgbClr val="FF0000"/>
                </a:solidFill>
                <a:latin typeface="+mn-ea"/>
              </a:rPr>
              <a:t>※</a:t>
            </a:r>
            <a:r>
              <a:rPr lang="ja-JP" altLang="en-US" sz="1200" kern="100" dirty="0">
                <a:solidFill>
                  <a:srgbClr val="FF0000"/>
                </a:solidFill>
                <a:latin typeface="+mn-ea"/>
              </a:rPr>
              <a:t>スケジュールの詳細を表形式（様式自由）で記載すること</a:t>
            </a:r>
            <a:endParaRPr lang="en-US" altLang="ja-JP" sz="1200" kern="100" dirty="0">
              <a:solidFill>
                <a:srgbClr val="FF0000"/>
              </a:solidFill>
              <a:latin typeface="+mn-ea"/>
            </a:endParaRPr>
          </a:p>
          <a:p>
            <a:pPr>
              <a:lnSpc>
                <a:spcPts val="1500"/>
              </a:lnSpc>
              <a:spcAft>
                <a:spcPts val="0"/>
              </a:spcAft>
            </a:pPr>
            <a:r>
              <a:rPr lang="en-US" altLang="ja-JP" sz="1200" kern="100" dirty="0">
                <a:solidFill>
                  <a:srgbClr val="FF0000"/>
                </a:solidFill>
                <a:latin typeface="+mn-ea"/>
              </a:rPr>
              <a:t>※</a:t>
            </a:r>
            <a:r>
              <a:rPr lang="ja-JP" altLang="en-US" sz="1200" kern="100" dirty="0">
                <a:solidFill>
                  <a:srgbClr val="FF0000"/>
                </a:solidFill>
                <a:latin typeface="+mn-ea"/>
              </a:rPr>
              <a:t>スケジュールは月単位（もしくは週単位）の粒度で記載すること</a:t>
            </a:r>
            <a:endParaRPr lang="en-US" altLang="ja-JP" sz="1200" kern="100" dirty="0">
              <a:solidFill>
                <a:srgbClr val="FF0000"/>
              </a:solidFill>
              <a:latin typeface="+mn-ea"/>
            </a:endParaRPr>
          </a:p>
          <a:p>
            <a:pPr>
              <a:lnSpc>
                <a:spcPts val="1500"/>
              </a:lnSpc>
              <a:spcAft>
                <a:spcPts val="0"/>
              </a:spcAft>
            </a:pPr>
            <a:r>
              <a:rPr lang="en-US" altLang="ja-JP" sz="1200" kern="100" dirty="0">
                <a:solidFill>
                  <a:srgbClr val="FF0000"/>
                </a:solidFill>
                <a:latin typeface="+mn-ea"/>
              </a:rPr>
              <a:t>※</a:t>
            </a:r>
            <a:r>
              <a:rPr lang="ja-JP" altLang="en-US" sz="1200" kern="100" dirty="0">
                <a:solidFill>
                  <a:srgbClr val="FF0000"/>
                </a:solidFill>
                <a:latin typeface="+mn-ea"/>
              </a:rPr>
              <a:t>以下の項目は必ず盛り込むこと</a:t>
            </a:r>
            <a:endParaRPr lang="en-US" altLang="ja-JP" sz="1200" kern="100" dirty="0">
              <a:solidFill>
                <a:srgbClr val="FF0000"/>
              </a:solidFill>
              <a:latin typeface="+mn-ea"/>
            </a:endParaRPr>
          </a:p>
          <a:p>
            <a:pPr marL="628650" lvl="1" indent="-171450">
              <a:lnSpc>
                <a:spcPts val="1500"/>
              </a:lnSpc>
              <a:spcAft>
                <a:spcPts val="0"/>
              </a:spcAft>
              <a:buFont typeface="Arial" panose="020B0604020202020204" pitchFamily="34" charset="0"/>
              <a:buChar char="•"/>
            </a:pPr>
            <a:r>
              <a:rPr lang="ja-JP" altLang="en-US" sz="1200" kern="100" dirty="0">
                <a:solidFill>
                  <a:srgbClr val="FF0000"/>
                </a:solidFill>
                <a:latin typeface="+mn-ea"/>
              </a:rPr>
              <a:t>実証開始前にスマートモビリティチャレンジの有識者委員会からのアドバイスを受けて、実証計画を修正する時期</a:t>
            </a:r>
            <a:endParaRPr lang="en-US" altLang="ja-JP" sz="1200" kern="100" dirty="0">
              <a:solidFill>
                <a:srgbClr val="FF0000"/>
              </a:solidFill>
              <a:latin typeface="+mn-ea"/>
            </a:endParaRPr>
          </a:p>
          <a:p>
            <a:pPr marL="628650" lvl="1" indent="-171450">
              <a:lnSpc>
                <a:spcPts val="1500"/>
              </a:lnSpc>
              <a:spcAft>
                <a:spcPts val="0"/>
              </a:spcAft>
              <a:buFont typeface="Arial" panose="020B0604020202020204" pitchFamily="34" charset="0"/>
              <a:buChar char="•"/>
            </a:pPr>
            <a:r>
              <a:rPr lang="ja-JP" altLang="en-US" sz="1200" kern="100" dirty="0">
                <a:solidFill>
                  <a:srgbClr val="FF0000"/>
                </a:solidFill>
                <a:latin typeface="+mn-ea"/>
              </a:rPr>
              <a:t>実証実験の時期</a:t>
            </a:r>
            <a:endParaRPr lang="en-US" altLang="ja-JP" sz="1200" kern="100" dirty="0">
              <a:solidFill>
                <a:srgbClr val="FF0000"/>
              </a:solidFill>
              <a:latin typeface="+mn-ea"/>
            </a:endParaRPr>
          </a:p>
          <a:p>
            <a:pPr marL="628650" lvl="1" indent="-171450">
              <a:lnSpc>
                <a:spcPts val="1500"/>
              </a:lnSpc>
              <a:spcAft>
                <a:spcPts val="0"/>
              </a:spcAft>
              <a:buFont typeface="Arial" panose="020B0604020202020204" pitchFamily="34" charset="0"/>
              <a:buChar char="•"/>
            </a:pPr>
            <a:r>
              <a:rPr lang="ja-JP" altLang="en-US" sz="1200" kern="100" dirty="0">
                <a:solidFill>
                  <a:srgbClr val="FF0000"/>
                </a:solidFill>
                <a:latin typeface="+mn-ea"/>
              </a:rPr>
              <a:t>（本事業に関して会議体が用意されている場合は）会議体の開催時期</a:t>
            </a:r>
            <a:endParaRPr lang="en-US" altLang="ja-JP" sz="1200" kern="100" dirty="0">
              <a:solidFill>
                <a:srgbClr val="FF0000"/>
              </a:solidFill>
              <a:latin typeface="+mn-ea"/>
            </a:endParaRPr>
          </a:p>
          <a:p>
            <a:pPr marL="628650" lvl="1" indent="-171450">
              <a:lnSpc>
                <a:spcPts val="1500"/>
              </a:lnSpc>
              <a:spcAft>
                <a:spcPts val="0"/>
              </a:spcAft>
              <a:buFont typeface="Arial" panose="020B0604020202020204" pitchFamily="34" charset="0"/>
              <a:buChar char="•"/>
            </a:pPr>
            <a:endParaRPr lang="en-US" altLang="ja-JP" sz="1200" kern="100" dirty="0">
              <a:solidFill>
                <a:srgbClr val="FF0000"/>
              </a:solidFill>
              <a:latin typeface="+mn-ea"/>
            </a:endParaRPr>
          </a:p>
        </p:txBody>
      </p:sp>
      <p:graphicFrame>
        <p:nvGraphicFramePr>
          <p:cNvPr id="10" name="表 1">
            <a:extLst>
              <a:ext uri="{FF2B5EF4-FFF2-40B4-BE49-F238E27FC236}">
                <a16:creationId xmlns:a16="http://schemas.microsoft.com/office/drawing/2014/main" id="{DE0C4340-4AF8-436F-B5C4-5BBF90771AFB}"/>
              </a:ext>
            </a:extLst>
          </p:cNvPr>
          <p:cNvGraphicFramePr>
            <a:graphicFrameLocks noGrp="1"/>
          </p:cNvGraphicFramePr>
          <p:nvPr>
            <p:extLst/>
          </p:nvPr>
        </p:nvGraphicFramePr>
        <p:xfrm>
          <a:off x="264312" y="2997160"/>
          <a:ext cx="8615378" cy="2962559"/>
        </p:xfrm>
        <a:graphic>
          <a:graphicData uri="http://schemas.openxmlformats.org/drawingml/2006/table">
            <a:tbl>
              <a:tblPr firstRow="1" firstCol="1" bandRow="1">
                <a:tableStyleId>{5C22544A-7EE6-4342-B048-85BDC9FD1C3A}</a:tableStyleId>
              </a:tblPr>
              <a:tblGrid>
                <a:gridCol w="2951129">
                  <a:extLst>
                    <a:ext uri="{9D8B030D-6E8A-4147-A177-3AD203B41FA5}">
                      <a16:colId xmlns:a16="http://schemas.microsoft.com/office/drawing/2014/main" val="20000"/>
                    </a:ext>
                  </a:extLst>
                </a:gridCol>
                <a:gridCol w="471657">
                  <a:extLst>
                    <a:ext uri="{9D8B030D-6E8A-4147-A177-3AD203B41FA5}">
                      <a16:colId xmlns:a16="http://schemas.microsoft.com/office/drawing/2014/main" val="20001"/>
                    </a:ext>
                  </a:extLst>
                </a:gridCol>
                <a:gridCol w="471657">
                  <a:extLst>
                    <a:ext uri="{9D8B030D-6E8A-4147-A177-3AD203B41FA5}">
                      <a16:colId xmlns:a16="http://schemas.microsoft.com/office/drawing/2014/main" val="20002"/>
                    </a:ext>
                  </a:extLst>
                </a:gridCol>
                <a:gridCol w="471657">
                  <a:extLst>
                    <a:ext uri="{9D8B030D-6E8A-4147-A177-3AD203B41FA5}">
                      <a16:colId xmlns:a16="http://schemas.microsoft.com/office/drawing/2014/main" val="20003"/>
                    </a:ext>
                  </a:extLst>
                </a:gridCol>
                <a:gridCol w="471657">
                  <a:extLst>
                    <a:ext uri="{9D8B030D-6E8A-4147-A177-3AD203B41FA5}">
                      <a16:colId xmlns:a16="http://schemas.microsoft.com/office/drawing/2014/main" val="20004"/>
                    </a:ext>
                  </a:extLst>
                </a:gridCol>
                <a:gridCol w="472530">
                  <a:extLst>
                    <a:ext uri="{9D8B030D-6E8A-4147-A177-3AD203B41FA5}">
                      <a16:colId xmlns:a16="http://schemas.microsoft.com/office/drawing/2014/main" val="20005"/>
                    </a:ext>
                  </a:extLst>
                </a:gridCol>
                <a:gridCol w="472530">
                  <a:extLst>
                    <a:ext uri="{9D8B030D-6E8A-4147-A177-3AD203B41FA5}">
                      <a16:colId xmlns:a16="http://schemas.microsoft.com/office/drawing/2014/main" val="20006"/>
                    </a:ext>
                  </a:extLst>
                </a:gridCol>
                <a:gridCol w="471657">
                  <a:extLst>
                    <a:ext uri="{9D8B030D-6E8A-4147-A177-3AD203B41FA5}">
                      <a16:colId xmlns:a16="http://schemas.microsoft.com/office/drawing/2014/main" val="20007"/>
                    </a:ext>
                  </a:extLst>
                </a:gridCol>
                <a:gridCol w="471657">
                  <a:extLst>
                    <a:ext uri="{9D8B030D-6E8A-4147-A177-3AD203B41FA5}">
                      <a16:colId xmlns:a16="http://schemas.microsoft.com/office/drawing/2014/main" val="20008"/>
                    </a:ext>
                  </a:extLst>
                </a:gridCol>
                <a:gridCol w="471657">
                  <a:extLst>
                    <a:ext uri="{9D8B030D-6E8A-4147-A177-3AD203B41FA5}">
                      <a16:colId xmlns:a16="http://schemas.microsoft.com/office/drawing/2014/main" val="20009"/>
                    </a:ext>
                  </a:extLst>
                </a:gridCol>
                <a:gridCol w="472530">
                  <a:extLst>
                    <a:ext uri="{9D8B030D-6E8A-4147-A177-3AD203B41FA5}">
                      <a16:colId xmlns:a16="http://schemas.microsoft.com/office/drawing/2014/main" val="20010"/>
                    </a:ext>
                  </a:extLst>
                </a:gridCol>
                <a:gridCol w="472530">
                  <a:extLst>
                    <a:ext uri="{9D8B030D-6E8A-4147-A177-3AD203B41FA5}">
                      <a16:colId xmlns:a16="http://schemas.microsoft.com/office/drawing/2014/main" val="20011"/>
                    </a:ext>
                  </a:extLst>
                </a:gridCol>
                <a:gridCol w="472530">
                  <a:extLst>
                    <a:ext uri="{9D8B030D-6E8A-4147-A177-3AD203B41FA5}">
                      <a16:colId xmlns:a16="http://schemas.microsoft.com/office/drawing/2014/main" val="2080965218"/>
                    </a:ext>
                  </a:extLst>
                </a:gridCol>
              </a:tblGrid>
              <a:tr h="228345">
                <a:tc rowSpan="2">
                  <a:txBody>
                    <a:bodyPr/>
                    <a:lstStyle/>
                    <a:p>
                      <a:pPr algn="ctr">
                        <a:lnSpc>
                          <a:spcPts val="1810"/>
                        </a:lnSpc>
                        <a:spcAft>
                          <a:spcPts val="0"/>
                        </a:spcAft>
                      </a:pPr>
                      <a:r>
                        <a:rPr lang="ja-JP" sz="1200" b="1" kern="100" dirty="0">
                          <a:solidFill>
                            <a:schemeClr val="tx1"/>
                          </a:solidFill>
                          <a:effectLst/>
                        </a:rPr>
                        <a:t>実施項目</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gridSpan="12">
                  <a:txBody>
                    <a:bodyPr/>
                    <a:lstStyle/>
                    <a:p>
                      <a:pPr algn="ctr">
                        <a:lnSpc>
                          <a:spcPts val="1810"/>
                        </a:lnSpc>
                        <a:spcAft>
                          <a:spcPts val="0"/>
                        </a:spcAft>
                      </a:pPr>
                      <a:r>
                        <a:rPr lang="ja-JP" sz="1200" b="0" kern="100" dirty="0">
                          <a:solidFill>
                            <a:schemeClr val="tx1"/>
                          </a:solidFill>
                          <a:effectLst/>
                        </a:rPr>
                        <a:t>令和</a:t>
                      </a:r>
                      <a:r>
                        <a:rPr lang="en-US" altLang="ja-JP" sz="1200" b="0" kern="100" dirty="0">
                          <a:solidFill>
                            <a:schemeClr val="tx1"/>
                          </a:solidFill>
                          <a:effectLst/>
                        </a:rPr>
                        <a:t>5</a:t>
                      </a:r>
                      <a:r>
                        <a:rPr lang="ja-JP" sz="1200" b="0" kern="100" dirty="0">
                          <a:solidFill>
                            <a:schemeClr val="tx1"/>
                          </a:solidFill>
                          <a:effectLst/>
                        </a:rPr>
                        <a:t>年度</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35542">
                <a:tc vMerge="1">
                  <a:txBody>
                    <a:bodyPr/>
                    <a:lstStyle/>
                    <a:p>
                      <a:endParaRPr kumimoji="1" lang="ja-JP" altLang="en-US"/>
                    </a:p>
                  </a:txBody>
                  <a:tcPr/>
                </a:tc>
                <a:tc>
                  <a:txBody>
                    <a:bodyPr/>
                    <a:lstStyle/>
                    <a:p>
                      <a:pPr algn="ctr">
                        <a:lnSpc>
                          <a:spcPts val="1810"/>
                        </a:lnSpc>
                        <a:spcAft>
                          <a:spcPts val="0"/>
                        </a:spcAft>
                      </a:pPr>
                      <a:r>
                        <a:rPr lang="en-US" sz="1200" b="0" kern="100" dirty="0">
                          <a:solidFill>
                            <a:schemeClr val="tx1"/>
                          </a:solidFill>
                          <a:effectLst/>
                        </a:rPr>
                        <a:t>4</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5</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6</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7</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8</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9</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10</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12</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1</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sz="1200" b="0" kern="100" dirty="0">
                          <a:solidFill>
                            <a:schemeClr val="tx1"/>
                          </a:solidFill>
                          <a:effectLst/>
                        </a:rPr>
                        <a:t>2</a:t>
                      </a:r>
                      <a:r>
                        <a:rPr lang="ja-JP" sz="1200" b="0" kern="100" dirty="0">
                          <a:solidFill>
                            <a:schemeClr val="tx1"/>
                          </a:solidFill>
                          <a:effectLst/>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lnSpc>
                          <a:spcPts val="1810"/>
                        </a:lnSpc>
                        <a:spcAft>
                          <a:spcPts val="0"/>
                        </a:spcAft>
                      </a:pPr>
                      <a:r>
                        <a:rPr lang="en-US" alt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月</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35542">
                <a:tc>
                  <a:txBody>
                    <a:bodyPr/>
                    <a:lstStyle/>
                    <a:p>
                      <a:pPr algn="just">
                        <a:lnSpc>
                          <a:spcPts val="1810"/>
                        </a:lnSpc>
                        <a:spcAft>
                          <a:spcPts val="0"/>
                        </a:spcAft>
                      </a:pPr>
                      <a:r>
                        <a:rPr lang="ja-JP" sz="1200" b="1" kern="100" dirty="0">
                          <a:solidFill>
                            <a:schemeClr val="tx1"/>
                          </a:solidFill>
                          <a:effectLst/>
                        </a:rPr>
                        <a:t>１．〇〇〇〇〇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28345">
                <a:tc>
                  <a:txBody>
                    <a:bodyPr/>
                    <a:lstStyle/>
                    <a:p>
                      <a:pPr algn="just">
                        <a:lnSpc>
                          <a:spcPts val="1810"/>
                        </a:lnSpc>
                        <a:spcAft>
                          <a:spcPts val="0"/>
                        </a:spcAft>
                      </a:pPr>
                      <a:r>
                        <a:rPr lang="ja-JP" altLang="en-US" sz="1200" b="1" kern="100" dirty="0">
                          <a:solidFill>
                            <a:schemeClr val="tx1"/>
                          </a:solidFill>
                          <a:effectLst/>
                        </a:rPr>
                        <a:t>　（１）〇</a:t>
                      </a:r>
                      <a:r>
                        <a:rPr lang="ja-JP" sz="1200" b="1" kern="100" dirty="0">
                          <a:solidFill>
                            <a:schemeClr val="tx1"/>
                          </a:solidFill>
                          <a:effectLst/>
                        </a:rPr>
                        <a:t>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228345">
                <a:tc>
                  <a:txBody>
                    <a:bodyPr/>
                    <a:lstStyle/>
                    <a:p>
                      <a:pPr algn="just">
                        <a:lnSpc>
                          <a:spcPts val="1810"/>
                        </a:lnSpc>
                        <a:spcAft>
                          <a:spcPts val="0"/>
                        </a:spcAft>
                      </a:pPr>
                      <a:r>
                        <a:rPr lang="ja-JP" altLang="en-US" sz="1200" b="1" kern="100" dirty="0">
                          <a:solidFill>
                            <a:schemeClr val="tx1"/>
                          </a:solidFill>
                          <a:effectLst/>
                        </a:rPr>
                        <a:t>　（２）</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68909">
                <a:tc>
                  <a:txBody>
                    <a:bodyPr/>
                    <a:lstStyle/>
                    <a:p>
                      <a:pPr algn="just">
                        <a:lnSpc>
                          <a:spcPts val="1810"/>
                        </a:lnSpc>
                        <a:spcAft>
                          <a:spcPts val="0"/>
                        </a:spcAft>
                      </a:pPr>
                      <a:r>
                        <a:rPr lang="ja-JP" altLang="en-US" sz="1200" b="1" kern="100" dirty="0">
                          <a:solidFill>
                            <a:schemeClr val="tx1"/>
                          </a:solidFill>
                          <a:effectLst/>
                        </a:rPr>
                        <a:t>　（３）</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25728">
                <a:tc>
                  <a:txBody>
                    <a:bodyPr/>
                    <a:lstStyle/>
                    <a:p>
                      <a:pPr algn="just">
                        <a:lnSpc>
                          <a:spcPts val="1810"/>
                        </a:lnSpc>
                        <a:spcAft>
                          <a:spcPts val="0"/>
                        </a:spcAft>
                      </a:pPr>
                      <a:r>
                        <a:rPr lang="ja-JP" sz="1200" b="1" kern="100" dirty="0">
                          <a:solidFill>
                            <a:schemeClr val="tx1"/>
                          </a:solidFill>
                          <a:effectLst/>
                        </a:rPr>
                        <a:t>２．〇〇〇〇〇〇〇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38159">
                <a:tc>
                  <a:txBody>
                    <a:bodyPr/>
                    <a:lstStyle/>
                    <a:p>
                      <a:pPr algn="just">
                        <a:lnSpc>
                          <a:spcPts val="1810"/>
                        </a:lnSpc>
                        <a:spcAft>
                          <a:spcPts val="0"/>
                        </a:spcAft>
                      </a:pPr>
                      <a:r>
                        <a:rPr lang="ja-JP" altLang="en-US" sz="1200" b="1" kern="100" dirty="0">
                          <a:solidFill>
                            <a:schemeClr val="tx1"/>
                          </a:solidFill>
                          <a:effectLst/>
                        </a:rPr>
                        <a:t>　（１）</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50591">
                <a:tc>
                  <a:txBody>
                    <a:bodyPr/>
                    <a:lstStyle/>
                    <a:p>
                      <a:pPr algn="just">
                        <a:lnSpc>
                          <a:spcPts val="1810"/>
                        </a:lnSpc>
                        <a:spcAft>
                          <a:spcPts val="0"/>
                        </a:spcAft>
                      </a:pPr>
                      <a:r>
                        <a:rPr lang="ja-JP" altLang="en-US" sz="1200" b="1" kern="100" dirty="0">
                          <a:solidFill>
                            <a:schemeClr val="tx1"/>
                          </a:solidFill>
                          <a:effectLst/>
                        </a:rPr>
                        <a:t>　（２）</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21790">
                <a:tc>
                  <a:txBody>
                    <a:bodyPr/>
                    <a:lstStyle/>
                    <a:p>
                      <a:pPr algn="just">
                        <a:lnSpc>
                          <a:spcPts val="1810"/>
                        </a:lnSpc>
                        <a:spcAft>
                          <a:spcPts val="0"/>
                        </a:spcAft>
                      </a:pPr>
                      <a:r>
                        <a:rPr lang="ja-JP" sz="1200" b="1" kern="100" dirty="0">
                          <a:solidFill>
                            <a:schemeClr val="tx1"/>
                          </a:solidFill>
                          <a:effectLst/>
                        </a:rPr>
                        <a:t>３．〇〇〇〇〇〇〇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45355">
                <a:tc>
                  <a:txBody>
                    <a:bodyPr/>
                    <a:lstStyle/>
                    <a:p>
                      <a:pPr algn="just">
                        <a:lnSpc>
                          <a:spcPts val="1810"/>
                        </a:lnSpc>
                        <a:spcAft>
                          <a:spcPts val="0"/>
                        </a:spcAft>
                      </a:pPr>
                      <a:r>
                        <a:rPr lang="ja-JP" altLang="en-US" sz="1200" b="1" kern="100" dirty="0">
                          <a:solidFill>
                            <a:schemeClr val="tx1"/>
                          </a:solidFill>
                          <a:effectLst/>
                        </a:rPr>
                        <a:t>　（１）</a:t>
                      </a:r>
                      <a:r>
                        <a:rPr lang="ja-JP" sz="1200" b="1" kern="100" dirty="0">
                          <a:solidFill>
                            <a:schemeClr val="tx1"/>
                          </a:solidFill>
                          <a:effectLst/>
                        </a:rPr>
                        <a:t>〇〇〇〇〇〇〇</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en-US" sz="1200" b="0" kern="100" dirty="0">
                        <a:solidFill>
                          <a:schemeClr val="tx1"/>
                        </a:solidFill>
                        <a:effectLst/>
                        <a:latin typeface="ＭＳ ゴシック" panose="020B0609070205080204" pitchFamily="49" charset="-128"/>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45461">
                <a:tc>
                  <a:txBody>
                    <a:bodyPr/>
                    <a:lstStyle/>
                    <a:p>
                      <a:pPr algn="just">
                        <a:lnSpc>
                          <a:spcPts val="1810"/>
                        </a:lnSpc>
                        <a:spcAft>
                          <a:spcPts val="0"/>
                        </a:spcAft>
                      </a:pPr>
                      <a:r>
                        <a:rPr lang="ja-JP" sz="1200" b="1" kern="100" dirty="0">
                          <a:solidFill>
                            <a:schemeClr val="tx1"/>
                          </a:solidFill>
                          <a:effectLst/>
                        </a:rPr>
                        <a:t>○○会議</a:t>
                      </a:r>
                      <a:r>
                        <a:rPr lang="ja-JP" altLang="en-US" sz="1200" b="1" kern="100" dirty="0">
                          <a:solidFill>
                            <a:schemeClr val="tx1"/>
                          </a:solidFill>
                          <a:effectLst/>
                        </a:rPr>
                        <a:t>開催</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a:solidFill>
                            <a:schemeClr val="tx1"/>
                          </a:solidFill>
                          <a:effectLst/>
                        </a:rPr>
                        <a:t> </a:t>
                      </a:r>
                      <a:endParaRPr lang="ja-JP" sz="1200" b="0"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r>
                        <a:rPr lang="ja-JP" altLang="en-US" sz="1200" b="0" kern="100" dirty="0">
                          <a:solidFill>
                            <a:schemeClr val="tx1"/>
                          </a:solidFill>
                          <a:effectLst/>
                        </a:rPr>
                        <a:t>●</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altLang="en-US" sz="1200" b="1" kern="100" dirty="0">
                          <a:solidFill>
                            <a:schemeClr val="tx1"/>
                          </a:solidFill>
                          <a:effectLst/>
                        </a:rPr>
                        <a:t>●</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ja-JP" altLang="en-US" sz="1200" b="1" kern="100" dirty="0">
                          <a:solidFill>
                            <a:schemeClr val="tx1"/>
                          </a:solidFill>
                          <a:effectLst/>
                        </a:rPr>
                        <a:t>●</a:t>
                      </a: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r>
                        <a:rPr lang="en-US" sz="1200" b="0" kern="100" dirty="0">
                          <a:solidFill>
                            <a:schemeClr val="tx1"/>
                          </a:solidFill>
                          <a:effectLst/>
                        </a:rPr>
                        <a:t> </a:t>
                      </a: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ctr">
                        <a:lnSpc>
                          <a:spcPts val="1810"/>
                        </a:lnSpc>
                        <a:spcAft>
                          <a:spcPts val="0"/>
                        </a:spcAft>
                      </a:pPr>
                      <a:endParaRPr lang="ja-JP" sz="12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33020" marR="33020" marT="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1" name="直線コネクタ 39">
            <a:extLst>
              <a:ext uri="{FF2B5EF4-FFF2-40B4-BE49-F238E27FC236}">
                <a16:creationId xmlns:a16="http://schemas.microsoft.com/office/drawing/2014/main" id="{7999F7AD-B94C-426B-AFC2-94D30CAF1CFE}"/>
              </a:ext>
            </a:extLst>
          </p:cNvPr>
          <p:cNvSpPr>
            <a:spLocks noChangeShapeType="1"/>
          </p:cNvSpPr>
          <p:nvPr/>
        </p:nvSpPr>
        <p:spPr>
          <a:xfrm>
            <a:off x="5087273" y="4041068"/>
            <a:ext cx="92488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 name="直線コネクタ 38">
            <a:extLst>
              <a:ext uri="{FF2B5EF4-FFF2-40B4-BE49-F238E27FC236}">
                <a16:creationId xmlns:a16="http://schemas.microsoft.com/office/drawing/2014/main" id="{C53B11E3-F36F-4475-A479-F3E9533A523D}"/>
              </a:ext>
            </a:extLst>
          </p:cNvPr>
          <p:cNvSpPr>
            <a:spLocks noChangeShapeType="1"/>
          </p:cNvSpPr>
          <p:nvPr/>
        </p:nvSpPr>
        <p:spPr>
          <a:xfrm>
            <a:off x="7020272" y="5013176"/>
            <a:ext cx="1368152"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 name="直線コネクタ 37">
            <a:extLst>
              <a:ext uri="{FF2B5EF4-FFF2-40B4-BE49-F238E27FC236}">
                <a16:creationId xmlns:a16="http://schemas.microsoft.com/office/drawing/2014/main" id="{D4609440-E1DF-444F-B868-D35754854847}"/>
              </a:ext>
            </a:extLst>
          </p:cNvPr>
          <p:cNvSpPr>
            <a:spLocks noChangeShapeType="1"/>
          </p:cNvSpPr>
          <p:nvPr/>
        </p:nvSpPr>
        <p:spPr>
          <a:xfrm>
            <a:off x="5580112" y="4293096"/>
            <a:ext cx="169620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直線コネクタ 36">
            <a:extLst>
              <a:ext uri="{FF2B5EF4-FFF2-40B4-BE49-F238E27FC236}">
                <a16:creationId xmlns:a16="http://schemas.microsoft.com/office/drawing/2014/main" id="{3FA7CD2C-9942-48D2-BECC-4732A97D1B36}"/>
              </a:ext>
            </a:extLst>
          </p:cNvPr>
          <p:cNvSpPr>
            <a:spLocks noChangeShapeType="1"/>
          </p:cNvSpPr>
          <p:nvPr/>
        </p:nvSpPr>
        <p:spPr>
          <a:xfrm>
            <a:off x="4644009" y="3789040"/>
            <a:ext cx="432048"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5" name="直線コネクタ 35">
            <a:extLst>
              <a:ext uri="{FF2B5EF4-FFF2-40B4-BE49-F238E27FC236}">
                <a16:creationId xmlns:a16="http://schemas.microsoft.com/office/drawing/2014/main" id="{036374F4-3073-46C4-BECC-BA7125E9AD7B}"/>
              </a:ext>
            </a:extLst>
          </p:cNvPr>
          <p:cNvSpPr>
            <a:spLocks noChangeShapeType="1"/>
          </p:cNvSpPr>
          <p:nvPr/>
        </p:nvSpPr>
        <p:spPr>
          <a:xfrm>
            <a:off x="5580112" y="5489800"/>
            <a:ext cx="187220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0" name="直線コネクタ 34">
            <a:extLst>
              <a:ext uri="{FF2B5EF4-FFF2-40B4-BE49-F238E27FC236}">
                <a16:creationId xmlns:a16="http://schemas.microsoft.com/office/drawing/2014/main" id="{C233BB91-33F3-4B5F-8993-6B74A193547C}"/>
              </a:ext>
            </a:extLst>
          </p:cNvPr>
          <p:cNvSpPr>
            <a:spLocks noChangeShapeType="1"/>
          </p:cNvSpPr>
          <p:nvPr/>
        </p:nvSpPr>
        <p:spPr>
          <a:xfrm>
            <a:off x="6531957" y="4769720"/>
            <a:ext cx="1856467" cy="0"/>
          </a:xfrm>
          <a:prstGeom prst="line">
            <a:avLst/>
          </a:prstGeom>
          <a:noFill/>
          <a:ln w="38100">
            <a:solidFill>
              <a:schemeClr val="bg1">
                <a:lumMod val="50000"/>
              </a:schemeClr>
            </a:solidFill>
            <a:round/>
            <a:headEnd/>
            <a:tailEnd type="triangle" w="med" len="me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2" name="正方形/長方形 3">
            <a:extLst>
              <a:ext uri="{FF2B5EF4-FFF2-40B4-BE49-F238E27FC236}">
                <a16:creationId xmlns:a16="http://schemas.microsoft.com/office/drawing/2014/main" id="{6B27021C-EF6F-41A2-B788-FCB18BC9CD28}"/>
              </a:ext>
            </a:extLst>
          </p:cNvPr>
          <p:cNvSpPr/>
          <p:nvPr/>
        </p:nvSpPr>
        <p:spPr>
          <a:xfrm>
            <a:off x="323528" y="2712110"/>
            <a:ext cx="1584176"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a:t>
            </a:r>
            <a:r>
              <a:rPr lang="ja-JP" altLang="en-US" sz="1200" kern="100" dirty="0">
                <a:solidFill>
                  <a:srgbClr val="FF0000"/>
                </a:solidFill>
                <a:latin typeface="ＭＳ Ｐゴシック"/>
                <a:ea typeface="ＭＳ Ｐゴシック"/>
                <a:cs typeface="Times New Roman" panose="02020603050405020304" pitchFamily="18" charset="0"/>
              </a:rPr>
              <a:t>スケジュールの例</a:t>
            </a:r>
            <a:r>
              <a:rPr lang="en-US" altLang="ja-JP" sz="1200" kern="100" dirty="0">
                <a:solidFill>
                  <a:srgbClr val="FF0000"/>
                </a:solidFill>
                <a:latin typeface="ＭＳ Ｐゴシック"/>
                <a:ea typeface="ＭＳ Ｐゴシック"/>
                <a:cs typeface="Times New Roman" panose="02020603050405020304" pitchFamily="18" charset="0"/>
              </a:rPr>
              <a:t>】</a:t>
            </a:r>
            <a:endParaRPr lang="ja-JP" altLang="en-US" sz="1200" kern="100" dirty="0">
              <a:solidFill>
                <a:srgbClr val="FF0000"/>
              </a:solidFill>
              <a:latin typeface="ＭＳ Ｐゴシック"/>
              <a:ea typeface="ＭＳ Ｐゴシック"/>
              <a:cs typeface="Times New Roman" panose="02020603050405020304" pitchFamily="18" charset="0"/>
            </a:endParaRPr>
          </a:p>
        </p:txBody>
      </p:sp>
      <p:sp>
        <p:nvSpPr>
          <p:cNvPr id="19" name="正方形/長方形 3">
            <a:extLst>
              <a:ext uri="{FF2B5EF4-FFF2-40B4-BE49-F238E27FC236}">
                <a16:creationId xmlns:a16="http://schemas.microsoft.com/office/drawing/2014/main" id="{5893569B-876A-4AE9-8D0B-6776E223F4FD}"/>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84028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（５）（６））</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a:solidFill>
                  <a:schemeClr val="tx1"/>
                </a:solidFill>
              </a:rPr>
              <a:t>49</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（５）実施体制の整備 ・ （６）検証体制の整備</a:t>
            </a:r>
            <a:endParaRPr lang="en-US" altLang="ja-JP" sz="1200" b="1" kern="100" dirty="0">
              <a:solidFill>
                <a:schemeClr val="bg1"/>
              </a:solidFill>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20842"/>
            <a:ext cx="8762062" cy="5520526"/>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rgbClr val="FF0000"/>
                </a:solidFill>
                <a:effectLst/>
                <a:latin typeface="+mn-ea"/>
              </a:rPr>
              <a:t>※</a:t>
            </a:r>
            <a:r>
              <a:rPr lang="ja-JP" altLang="en-US" sz="1200" b="0" kern="100" dirty="0">
                <a:solidFill>
                  <a:srgbClr val="FF0000"/>
                </a:solidFill>
                <a:effectLst/>
                <a:latin typeface="+mn-ea"/>
              </a:rPr>
              <a:t>体制図（様式自由）を記載し、以下の主体には指定の印を付記すること</a:t>
            </a:r>
            <a:endParaRPr lang="en-US" altLang="ja-JP" sz="1200" b="0" kern="100" dirty="0">
              <a:solidFill>
                <a:srgbClr val="FF0000"/>
              </a:solidFill>
              <a:effectLst/>
              <a:latin typeface="+mn-ea"/>
            </a:endParaRPr>
          </a:p>
          <a:p>
            <a:pPr marL="171450" indent="-171450">
              <a:lnSpc>
                <a:spcPts val="1500"/>
              </a:lnSpc>
              <a:spcAft>
                <a:spcPts val="0"/>
              </a:spcAft>
              <a:buFont typeface="Arial" panose="020B0604020202020204" pitchFamily="34" charset="0"/>
              <a:buChar char="•"/>
            </a:pPr>
            <a:r>
              <a:rPr lang="ja-JP" altLang="en-US" sz="1200" b="0" kern="100" dirty="0">
                <a:solidFill>
                  <a:srgbClr val="FF0000"/>
                </a:solidFill>
                <a:effectLst/>
                <a:latin typeface="+mn-ea"/>
              </a:rPr>
              <a:t>代表してプロジェクト運営を行う（採択後の実証実験内容の調整に関する会議や中間報告等を主導する）主体</a:t>
            </a:r>
            <a:r>
              <a:rPr lang="ja-JP" altLang="en-US" sz="1200" b="0" kern="100" dirty="0">
                <a:solidFill>
                  <a:srgbClr val="FF0000"/>
                </a:solidFill>
                <a:effectLst/>
                <a:latin typeface="+mn-ea"/>
                <a:sym typeface="Wingdings" panose="05000000000000000000" pitchFamily="2" charset="2"/>
              </a:rPr>
              <a:t>：（★）</a:t>
            </a:r>
            <a:endParaRPr lang="en-US" altLang="ja-JP" sz="1200" b="0" kern="100" dirty="0">
              <a:solidFill>
                <a:srgbClr val="FF0000"/>
              </a:solidFill>
              <a:effectLst/>
              <a:latin typeface="+mn-ea"/>
            </a:endParaRPr>
          </a:p>
          <a:p>
            <a:pPr marL="171450" indent="-171450">
              <a:lnSpc>
                <a:spcPts val="1500"/>
              </a:lnSpc>
              <a:spcAft>
                <a:spcPts val="0"/>
              </a:spcAft>
              <a:buFont typeface="Arial" panose="020B0604020202020204" pitchFamily="34" charset="0"/>
              <a:buChar char="•"/>
            </a:pPr>
            <a:r>
              <a:rPr lang="ja-JP" altLang="en-US" sz="1200" b="0" kern="100" dirty="0">
                <a:solidFill>
                  <a:srgbClr val="FF0000"/>
                </a:solidFill>
                <a:effectLst/>
                <a:latin typeface="+mn-ea"/>
              </a:rPr>
              <a:t>経済産業省・経済産業局・事務局コンソーシアムとの会議に参加する主体：（●）</a:t>
            </a:r>
            <a:endParaRPr lang="en-US" altLang="ja-JP" sz="1200" b="0" kern="100" dirty="0">
              <a:solidFill>
                <a:srgbClr val="FF0000"/>
              </a:solidFill>
              <a:effectLst/>
              <a:latin typeface="+mn-ea"/>
            </a:endParaRPr>
          </a:p>
        </p:txBody>
      </p:sp>
      <p:sp>
        <p:nvSpPr>
          <p:cNvPr id="19" name="Rectangle 13">
            <a:extLst>
              <a:ext uri="{FF2B5EF4-FFF2-40B4-BE49-F238E27FC236}">
                <a16:creationId xmlns:a16="http://schemas.microsoft.com/office/drawing/2014/main" id="{05EA2F08-B601-45AF-8E9A-DA297A245613}"/>
              </a:ext>
            </a:extLst>
          </p:cNvPr>
          <p:cNvSpPr>
            <a:spLocks noChangeArrowheads="1"/>
          </p:cNvSpPr>
          <p:nvPr/>
        </p:nvSpPr>
        <p:spPr bwMode="blackWhite">
          <a:xfrm>
            <a:off x="2754255" y="4730598"/>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a:t>
            </a:r>
            <a:endParaRPr lang="en-US" altLang="ja-JP" dirty="0">
              <a:latin typeface="+mn-ea"/>
              <a:ea typeface="+mn-ea"/>
              <a:cs typeface="Arial" pitchFamily="34" charset="0"/>
            </a:endParaRPr>
          </a:p>
          <a:p>
            <a:pPr algn="ctr" defTabSz="955675">
              <a:buClr>
                <a:schemeClr val="bg2"/>
              </a:buClr>
              <a:buSzPct val="100000"/>
            </a:pPr>
            <a:r>
              <a:rPr lang="ja-JP" altLang="en-US" dirty="0">
                <a:latin typeface="+mn-ea"/>
                <a:ea typeface="+mn-ea"/>
                <a:cs typeface="Arial" pitchFamily="34" charset="0"/>
              </a:rPr>
              <a:t>（●）</a:t>
            </a:r>
          </a:p>
        </p:txBody>
      </p:sp>
      <p:sp>
        <p:nvSpPr>
          <p:cNvPr id="20" name="Rectangle 13">
            <a:extLst>
              <a:ext uri="{FF2B5EF4-FFF2-40B4-BE49-F238E27FC236}">
                <a16:creationId xmlns:a16="http://schemas.microsoft.com/office/drawing/2014/main" id="{0D4772E1-FFD2-4A2C-BC68-8863C039C2C4}"/>
              </a:ext>
            </a:extLst>
          </p:cNvPr>
          <p:cNvSpPr>
            <a:spLocks noChangeArrowheads="1"/>
          </p:cNvSpPr>
          <p:nvPr/>
        </p:nvSpPr>
        <p:spPr bwMode="blackWhite">
          <a:xfrm>
            <a:off x="5276841" y="4730599"/>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a:t>
            </a:r>
          </a:p>
        </p:txBody>
      </p:sp>
      <p:sp>
        <p:nvSpPr>
          <p:cNvPr id="21" name="Rectangle 13">
            <a:extLst>
              <a:ext uri="{FF2B5EF4-FFF2-40B4-BE49-F238E27FC236}">
                <a16:creationId xmlns:a16="http://schemas.microsoft.com/office/drawing/2014/main" id="{AC736210-4CD8-42F3-9EC4-50CBD3F218D5}"/>
              </a:ext>
            </a:extLst>
          </p:cNvPr>
          <p:cNvSpPr>
            <a:spLocks noChangeArrowheads="1"/>
          </p:cNvSpPr>
          <p:nvPr/>
        </p:nvSpPr>
        <p:spPr bwMode="blackWhite">
          <a:xfrm>
            <a:off x="4015548"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○○株式会社</a:t>
            </a:r>
          </a:p>
          <a:p>
            <a:pPr algn="ctr" defTabSz="955675">
              <a:buClr>
                <a:schemeClr val="bg2"/>
              </a:buClr>
              <a:buSzPct val="100000"/>
            </a:pPr>
            <a:r>
              <a:rPr lang="ja-JP" altLang="en-US" dirty="0">
                <a:latin typeface="+mn-ea"/>
                <a:ea typeface="+mn-ea"/>
                <a:cs typeface="Arial" pitchFamily="34" charset="0"/>
              </a:rPr>
              <a:t>（★・●）</a:t>
            </a:r>
          </a:p>
        </p:txBody>
      </p:sp>
      <p:sp>
        <p:nvSpPr>
          <p:cNvPr id="22" name="Rectangle 13">
            <a:extLst>
              <a:ext uri="{FF2B5EF4-FFF2-40B4-BE49-F238E27FC236}">
                <a16:creationId xmlns:a16="http://schemas.microsoft.com/office/drawing/2014/main" id="{27CD2487-3130-4E31-90C5-80ACD209049A}"/>
              </a:ext>
            </a:extLst>
          </p:cNvPr>
          <p:cNvSpPr>
            <a:spLocks noChangeArrowheads="1"/>
          </p:cNvSpPr>
          <p:nvPr/>
        </p:nvSpPr>
        <p:spPr bwMode="blackWhite">
          <a:xfrm>
            <a:off x="4015548" y="4730598"/>
            <a:ext cx="1112906" cy="570609"/>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a:t>
            </a:r>
            <a:r>
              <a:rPr lang="en-US" altLang="ja-JP" dirty="0">
                <a:latin typeface="+mn-ea"/>
                <a:ea typeface="+mn-ea"/>
                <a:cs typeface="Arial" pitchFamily="34" charset="0"/>
              </a:rPr>
              <a:t/>
            </a:r>
            <a:br>
              <a:rPr lang="en-US" altLang="ja-JP" dirty="0">
                <a:latin typeface="+mn-ea"/>
                <a:ea typeface="+mn-ea"/>
                <a:cs typeface="Arial" pitchFamily="34" charset="0"/>
              </a:rPr>
            </a:br>
            <a:r>
              <a:rPr lang="ja-JP" altLang="en-US" dirty="0">
                <a:latin typeface="+mn-ea"/>
                <a:ea typeface="+mn-ea"/>
                <a:cs typeface="Arial" pitchFamily="34" charset="0"/>
              </a:rPr>
              <a:t>（●）</a:t>
            </a:r>
          </a:p>
        </p:txBody>
      </p:sp>
      <p:cxnSp>
        <p:nvCxnSpPr>
          <p:cNvPr id="24" name="カギ線コネクタ 28">
            <a:extLst>
              <a:ext uri="{FF2B5EF4-FFF2-40B4-BE49-F238E27FC236}">
                <a16:creationId xmlns:a16="http://schemas.microsoft.com/office/drawing/2014/main" id="{D9EA8DA4-920B-411E-921C-311112055B34}"/>
              </a:ext>
            </a:extLst>
          </p:cNvPr>
          <p:cNvCxnSpPr>
            <a:cxnSpLocks/>
            <a:stCxn id="21" idx="2"/>
            <a:endCxn id="19" idx="0"/>
          </p:cNvCxnSpPr>
          <p:nvPr/>
        </p:nvCxnSpPr>
        <p:spPr>
          <a:xfrm rot="5400000">
            <a:off x="3474784" y="3633379"/>
            <a:ext cx="933144" cy="1261293"/>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カギ線コネクタ 29">
            <a:extLst>
              <a:ext uri="{FF2B5EF4-FFF2-40B4-BE49-F238E27FC236}">
                <a16:creationId xmlns:a16="http://schemas.microsoft.com/office/drawing/2014/main" id="{B24F7C06-A71A-4B92-A799-8075719CFB33}"/>
              </a:ext>
            </a:extLst>
          </p:cNvPr>
          <p:cNvCxnSpPr>
            <a:cxnSpLocks/>
            <a:stCxn id="21" idx="2"/>
            <a:endCxn id="20" idx="0"/>
          </p:cNvCxnSpPr>
          <p:nvPr/>
        </p:nvCxnSpPr>
        <p:spPr>
          <a:xfrm rot="16200000" flipH="1">
            <a:off x="4736075" y="3633381"/>
            <a:ext cx="933146" cy="1261293"/>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A2DCEB6-5FFE-424A-899F-760E5544B264}"/>
              </a:ext>
            </a:extLst>
          </p:cNvPr>
          <p:cNvCxnSpPr>
            <a:cxnSpLocks/>
            <a:stCxn id="21" idx="2"/>
            <a:endCxn id="22" idx="0"/>
          </p:cNvCxnSpPr>
          <p:nvPr/>
        </p:nvCxnSpPr>
        <p:spPr>
          <a:xfrm>
            <a:off x="4572002" y="3797454"/>
            <a:ext cx="0" cy="933144"/>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13">
            <a:extLst>
              <a:ext uri="{FF2B5EF4-FFF2-40B4-BE49-F238E27FC236}">
                <a16:creationId xmlns:a16="http://schemas.microsoft.com/office/drawing/2014/main" id="{94E6E645-6FCD-4E93-9E16-F14D9E9D72E7}"/>
              </a:ext>
            </a:extLst>
          </p:cNvPr>
          <p:cNvSpPr>
            <a:spLocks noChangeArrowheads="1"/>
          </p:cNvSpPr>
          <p:nvPr/>
        </p:nvSpPr>
        <p:spPr bwMode="blackWhite">
          <a:xfrm>
            <a:off x="6068712"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a:t>
            </a:r>
          </a:p>
        </p:txBody>
      </p:sp>
      <p:sp>
        <p:nvSpPr>
          <p:cNvPr id="47" name="Rectangle 13">
            <a:extLst>
              <a:ext uri="{FF2B5EF4-FFF2-40B4-BE49-F238E27FC236}">
                <a16:creationId xmlns:a16="http://schemas.microsoft.com/office/drawing/2014/main" id="{DD038D2E-C41A-4F08-A579-C2E1126E6DA8}"/>
              </a:ext>
            </a:extLst>
          </p:cNvPr>
          <p:cNvSpPr>
            <a:spLocks noChangeArrowheads="1"/>
          </p:cNvSpPr>
          <p:nvPr/>
        </p:nvSpPr>
        <p:spPr bwMode="blackWhite">
          <a:xfrm>
            <a:off x="1962383" y="3185171"/>
            <a:ext cx="1112906" cy="612283"/>
          </a:xfrm>
          <a:prstGeom prst="rect">
            <a:avLst/>
          </a:prstGeom>
          <a:noFill/>
          <a:ln w="9525">
            <a:solidFill>
              <a:schemeClr val="bg1">
                <a:lumMod val="50000"/>
              </a:schemeClr>
            </a:solidFill>
            <a:miter lim="800000"/>
            <a:headEnd/>
            <a:tailEnd/>
          </a:ln>
        </p:spPr>
        <p:txBody>
          <a:bodyPr lIns="90000" tIns="46800" rIns="90000" bIns="46800" anchor="ctr">
            <a:noAutofit/>
          </a:bodyPr>
          <a:lstStyle>
            <a:defPPr>
              <a:defRPr lang="ja-JP"/>
            </a:defPPr>
            <a:lvl1pPr algn="ctr" rtl="0" fontAlgn="base">
              <a:spcBef>
                <a:spcPct val="0"/>
              </a:spcBef>
              <a:spcAft>
                <a:spcPct val="0"/>
              </a:spcAft>
              <a:defRPr kumimoji="1" sz="12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2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lgn="ctr" defTabSz="955675">
              <a:buClr>
                <a:schemeClr val="bg2"/>
              </a:buClr>
              <a:buSzPct val="100000"/>
            </a:pPr>
            <a:r>
              <a:rPr lang="ja-JP" altLang="en-US" dirty="0">
                <a:latin typeface="+mn-ea"/>
                <a:ea typeface="+mn-ea"/>
                <a:cs typeface="Arial" pitchFamily="34" charset="0"/>
              </a:rPr>
              <a:t>○○市</a:t>
            </a:r>
          </a:p>
          <a:p>
            <a:pPr algn="ctr" defTabSz="955675">
              <a:buClr>
                <a:schemeClr val="bg2"/>
              </a:buClr>
              <a:buSzPct val="100000"/>
            </a:pPr>
            <a:r>
              <a:rPr lang="ja-JP" altLang="en-US" dirty="0">
                <a:latin typeface="+mn-ea"/>
                <a:ea typeface="+mn-ea"/>
                <a:cs typeface="Arial" pitchFamily="34" charset="0"/>
              </a:rPr>
              <a:t>（●）</a:t>
            </a:r>
          </a:p>
        </p:txBody>
      </p:sp>
      <p:cxnSp>
        <p:nvCxnSpPr>
          <p:cNvPr id="7" name="直線コネクタ 6">
            <a:extLst>
              <a:ext uri="{FF2B5EF4-FFF2-40B4-BE49-F238E27FC236}">
                <a16:creationId xmlns:a16="http://schemas.microsoft.com/office/drawing/2014/main" id="{89A912DF-6B1B-4B54-AF2E-32F4A19C7FFF}"/>
              </a:ext>
            </a:extLst>
          </p:cNvPr>
          <p:cNvCxnSpPr>
            <a:cxnSpLocks/>
            <a:endCxn id="30" idx="1"/>
          </p:cNvCxnSpPr>
          <p:nvPr/>
        </p:nvCxnSpPr>
        <p:spPr>
          <a:xfrm>
            <a:off x="5128455" y="3491311"/>
            <a:ext cx="940257" cy="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0BA5EC0-DDC9-466F-825C-BB033C28FC07}"/>
              </a:ext>
            </a:extLst>
          </p:cNvPr>
          <p:cNvCxnSpPr>
            <a:cxnSpLocks/>
            <a:stCxn id="47" idx="3"/>
            <a:endCxn id="21" idx="1"/>
          </p:cNvCxnSpPr>
          <p:nvPr/>
        </p:nvCxnSpPr>
        <p:spPr>
          <a:xfrm>
            <a:off x="3075289" y="3491313"/>
            <a:ext cx="940259"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正方形/長方形 3">
            <a:extLst>
              <a:ext uri="{FF2B5EF4-FFF2-40B4-BE49-F238E27FC236}">
                <a16:creationId xmlns:a16="http://schemas.microsoft.com/office/drawing/2014/main" id="{1653DCA9-FD29-4BD6-BAEC-BB71E0A29ABB}"/>
              </a:ext>
            </a:extLst>
          </p:cNvPr>
          <p:cNvSpPr/>
          <p:nvPr/>
        </p:nvSpPr>
        <p:spPr>
          <a:xfrm>
            <a:off x="1962383" y="2622509"/>
            <a:ext cx="1304385"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a:t>
            </a:r>
            <a:r>
              <a:rPr lang="ja-JP" altLang="en-US" sz="1200" kern="100" dirty="0">
                <a:solidFill>
                  <a:srgbClr val="FF0000"/>
                </a:solidFill>
                <a:latin typeface="ＭＳ Ｐゴシック"/>
                <a:ea typeface="ＭＳ Ｐゴシック"/>
                <a:cs typeface="Times New Roman" panose="02020603050405020304" pitchFamily="18" charset="0"/>
              </a:rPr>
              <a:t>体制図の例</a:t>
            </a:r>
            <a:r>
              <a:rPr lang="en-US" altLang="ja-JP" sz="1200" kern="100" dirty="0">
                <a:solidFill>
                  <a:srgbClr val="FF0000"/>
                </a:solidFill>
                <a:latin typeface="ＭＳ Ｐゴシック"/>
                <a:ea typeface="ＭＳ Ｐゴシック"/>
                <a:cs typeface="Times New Roman" panose="02020603050405020304" pitchFamily="18" charset="0"/>
              </a:rPr>
              <a:t>】</a:t>
            </a:r>
            <a:endParaRPr lang="ja-JP" altLang="en-US" sz="1200" kern="100" dirty="0">
              <a:solidFill>
                <a:srgbClr val="FF0000"/>
              </a:solidFill>
              <a:latin typeface="ＭＳ Ｐゴシック"/>
              <a:ea typeface="ＭＳ Ｐゴシック"/>
              <a:cs typeface="Times New Roman" panose="02020603050405020304" pitchFamily="18" charset="0"/>
            </a:endParaRPr>
          </a:p>
        </p:txBody>
      </p:sp>
      <p:sp>
        <p:nvSpPr>
          <p:cNvPr id="27" name="正方形/長方形 3">
            <a:extLst>
              <a:ext uri="{FF2B5EF4-FFF2-40B4-BE49-F238E27FC236}">
                <a16:creationId xmlns:a16="http://schemas.microsoft.com/office/drawing/2014/main" id="{D0F14F95-91BB-4CB5-80F3-D60E15289762}"/>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76290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Rectangle 66"/>
          <p:cNvSpPr>
            <a:spLocks noChangeArrowheads="1"/>
          </p:cNvSpPr>
          <p:nvPr/>
        </p:nvSpPr>
        <p:spPr>
          <a:xfrm>
            <a:off x="122626" y="929277"/>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57"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５．スマートシティ戦略</a:t>
            </a:r>
            <a:endParaRPr lang="ja-JP" altLang="en-US" sz="1800" b="1" dirty="0">
              <a:solidFill>
                <a:schemeClr val="bg1"/>
              </a:solidFill>
              <a:latin typeface="ＭＳ Ｐゴシック" panose="020B0600070205080204" pitchFamily="50" charset="-128"/>
            </a:endParaRPr>
          </a:p>
        </p:txBody>
      </p:sp>
      <p:sp>
        <p:nvSpPr>
          <p:cNvPr id="1258"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地域の課題</a:t>
            </a:r>
            <a:endParaRPr lang="ja-JP" altLang="en-US" sz="2000" b="1" dirty="0">
              <a:latin typeface="+mn-ea"/>
              <a:ea typeface="+mn-ea"/>
            </a:endParaRPr>
          </a:p>
        </p:txBody>
      </p:sp>
      <p:sp>
        <p:nvSpPr>
          <p:cNvPr id="1259"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0" name="正方形/長方形 22"/>
          <p:cNvSpPr/>
          <p:nvPr/>
        </p:nvSpPr>
        <p:spPr>
          <a:xfrm>
            <a:off x="90767" y="908720"/>
            <a:ext cx="8418759" cy="523220"/>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提案内容に関する地域の課題について記載すること</a:t>
            </a:r>
            <a:endParaRPr lang="en-US" altLang="ja-JP" sz="1400" i="1" dirty="0">
              <a:solidFill>
                <a:srgbClr val="FF0000"/>
              </a:solidFill>
            </a:endParaRPr>
          </a:p>
          <a:p>
            <a:endParaRPr lang="en-US" altLang="ja-JP" sz="1400" i="1" dirty="0">
              <a:solidFill>
                <a:srgbClr val="FF0000"/>
              </a:solidFill>
            </a:endParaRPr>
          </a:p>
        </p:txBody>
      </p:sp>
      <p:sp>
        <p:nvSpPr>
          <p:cNvPr id="1261" name="正方形/長方形 1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62" name="Rectangle 66"/>
          <p:cNvSpPr>
            <a:spLocks noChangeArrowheads="1"/>
          </p:cNvSpPr>
          <p:nvPr/>
        </p:nvSpPr>
        <p:spPr>
          <a:xfrm>
            <a:off x="183958" y="3965113"/>
            <a:ext cx="8550951"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63"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スマートシティの</a:t>
            </a:r>
            <a:r>
              <a:rPr lang="ja-JP" altLang="en-US" sz="2000" b="1" dirty="0">
                <a:latin typeface="+mn-ea"/>
                <a:ea typeface="+mn-ea"/>
              </a:rPr>
              <a:t>目標</a:t>
            </a:r>
            <a:r>
              <a:rPr lang="en-US" altLang="ja-JP" sz="2000" b="1" dirty="0">
                <a:latin typeface="+mn-ea"/>
                <a:ea typeface="+mn-ea"/>
              </a:rPr>
              <a:t>(KPI)</a:t>
            </a:r>
            <a:endParaRPr lang="ja-JP" altLang="en-US" sz="2000" b="1" dirty="0">
              <a:latin typeface="+mn-ea"/>
              <a:ea typeface="+mn-ea"/>
            </a:endParaRPr>
          </a:p>
        </p:txBody>
      </p:sp>
      <p:sp>
        <p:nvSpPr>
          <p:cNvPr id="1264"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65" name="正方形/長方形 17"/>
          <p:cNvSpPr/>
          <p:nvPr/>
        </p:nvSpPr>
        <p:spPr>
          <a:xfrm>
            <a:off x="152099" y="3944556"/>
            <a:ext cx="8582810" cy="95410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　個別の取組ごとではなく、取組の全体として評価</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　</a:t>
            </a:r>
            <a:r>
              <a:rPr lang="en-US" altLang="ja-JP" sz="1400" i="1" dirty="0">
                <a:solidFill>
                  <a:srgbClr val="FF0000"/>
                </a:solidFill>
              </a:rPr>
              <a:t>KPI</a:t>
            </a:r>
            <a:r>
              <a:rPr lang="ja-JP" altLang="en-US" sz="1400" i="1" dirty="0">
                <a:solidFill>
                  <a:srgbClr val="FF0000"/>
                </a:solidFill>
              </a:rPr>
              <a:t>（スマートシティの評価指標）の設定及び見直しにあたっては、「スマートシティ施策の</a:t>
            </a:r>
            <a:r>
              <a:rPr lang="en-US" altLang="ja-JP" sz="1400" i="1" dirty="0">
                <a:solidFill>
                  <a:srgbClr val="FF0000"/>
                </a:solidFill>
              </a:rPr>
              <a:t>KPI</a:t>
            </a:r>
            <a:r>
              <a:rPr lang="ja-JP" altLang="en-US" sz="1400" i="1" dirty="0">
                <a:solidFill>
                  <a:srgbClr val="FF0000"/>
                </a:solidFill>
              </a:rPr>
              <a:t>設定指針」を参照すること。（＊）</a:t>
            </a:r>
            <a:endParaRPr lang="en-US" altLang="ja-JP" sz="1400" i="1" dirty="0">
              <a:solidFill>
                <a:srgbClr val="FF0000"/>
              </a:solidFill>
            </a:endParaRPr>
          </a:p>
          <a:p>
            <a:endParaRPr lang="en-US" altLang="ja-JP" sz="1400" i="1" dirty="0">
              <a:solidFill>
                <a:srgbClr val="FF0000"/>
              </a:solidFill>
            </a:endParaRPr>
          </a:p>
        </p:txBody>
      </p:sp>
      <p:sp>
        <p:nvSpPr>
          <p:cNvPr id="1267"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a:t>
            </a:r>
            <a:endParaRPr kumimoji="1" lang="ja-JP" altLang="en-US" sz="1480" dirty="0">
              <a:solidFill>
                <a:schemeClr val="tx1"/>
              </a:solidFill>
            </a:endParaRPr>
          </a:p>
        </p:txBody>
      </p:sp>
      <p:sp>
        <p:nvSpPr>
          <p:cNvPr id="3" name="テキスト ボックス 2"/>
          <p:cNvSpPr txBox="1"/>
          <p:nvPr/>
        </p:nvSpPr>
        <p:spPr>
          <a:xfrm>
            <a:off x="323528" y="6229236"/>
            <a:ext cx="7344816" cy="307777"/>
          </a:xfrm>
          <a:prstGeom prst="rect">
            <a:avLst/>
          </a:prstGeom>
          <a:noFill/>
        </p:spPr>
        <p:txBody>
          <a:bodyPr wrap="square" rtlCol="0">
            <a:spAutoFit/>
          </a:bodyPr>
          <a:lstStyle/>
          <a:p>
            <a:r>
              <a:rPr lang="ja-JP" altLang="en-US" sz="1400" dirty="0">
                <a:solidFill>
                  <a:srgbClr val="333399"/>
                </a:solidFill>
              </a:rPr>
              <a:t>（*　</a:t>
            </a:r>
            <a:r>
              <a:rPr lang="en-US" altLang="ja-JP" sz="1400" dirty="0">
                <a:solidFill>
                  <a:srgbClr val="333399"/>
                </a:solidFill>
              </a:rPr>
              <a:t>https://www8.cao.go.jp/cstp/society5_0/smartcity/index.html</a:t>
            </a:r>
            <a:r>
              <a:rPr lang="ja-JP" altLang="en-US" sz="1400" dirty="0">
                <a:solidFill>
                  <a:srgbClr val="333399"/>
                </a:solidFill>
              </a:rPr>
              <a:t>　に掲載）</a:t>
            </a:r>
            <a:endParaRPr kumimoji="1" lang="ja-JP" altLang="en-US" sz="1400" dirty="0">
              <a:solidFill>
                <a:srgbClr val="333399"/>
              </a:solidFill>
            </a:endParaRPr>
          </a:p>
        </p:txBody>
      </p:sp>
    </p:spTree>
    <p:extLst>
      <p:ext uri="{BB962C8B-B14F-4D97-AF65-F5344CB8AC3E}">
        <p14:creationId xmlns:p14="http://schemas.microsoft.com/office/powerpoint/2010/main" val="4008326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B</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（７）（８））</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325890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lang="en-US" altLang="ja-JP" sz="1400" b="1" kern="100" dirty="0">
                <a:solidFill>
                  <a:srgbClr val="000000"/>
                </a:solidFill>
                <a:latin typeface="ＭＳ Ｐゴシック"/>
                <a:ea typeface="ＭＳ Ｐゴシック"/>
                <a:cs typeface="Times New Roman" panose="02020603050405020304" pitchFamily="18" charset="0"/>
              </a:rPr>
              <a:t>B</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今年度事業内容の具体性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50</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6000"/>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（７）自治体の協力</a:t>
            </a:r>
            <a:endParaRPr lang="ja-JP" altLang="en-US" sz="1200" kern="100" dirty="0">
              <a:solidFill>
                <a:schemeClr val="bg1"/>
              </a:solidFill>
            </a:endParaRP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（８）利用者ニーズの反映</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28142"/>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5" name="正方形/長方形 3">
            <a:extLst>
              <a:ext uri="{FF2B5EF4-FFF2-40B4-BE49-F238E27FC236}">
                <a16:creationId xmlns:a16="http://schemas.microsoft.com/office/drawing/2014/main" id="{623FA921-0EB4-4B7A-8C84-0519F0C630FB}"/>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1936506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C</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42670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個別課題項目に対する取組の具体性（事業面）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51</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（１）将来的な事業モデルの具体性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（２）事業モデルの実現に向けた課題の具体性 ・ （３）課題解決に向けた取組の具体性</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5" name="正方形/長方形 3">
            <a:extLst>
              <a:ext uri="{FF2B5EF4-FFF2-40B4-BE49-F238E27FC236}">
                <a16:creationId xmlns:a16="http://schemas.microsoft.com/office/drawing/2014/main" id="{D07C33D0-C512-4456-AED9-0510DDBB5BD7}"/>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496740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D</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5203117"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D.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個別課題項目に対する取組の具体性（受容・効果面）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52</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（１）将来的な利用者像・効果の具体性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（２）利用者像・効果の実現に向けた課題の具体性 ・ （３）課題解決に向けた取組の具体性</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5" name="正方形/長方形 3">
            <a:extLst>
              <a:ext uri="{FF2B5EF4-FFF2-40B4-BE49-F238E27FC236}">
                <a16:creationId xmlns:a16="http://schemas.microsoft.com/office/drawing/2014/main" id="{5C0610A8-1C45-416D-8868-2C0DC5CCE9CC}"/>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6744453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E</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（１）（２）（３））</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5203117"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個別課題項目に対する取組の具体性（体制・環境面）</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53</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8072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（１）将来的な運営体制・環境の具体性</a:t>
            </a:r>
          </a:p>
        </p:txBody>
      </p:sp>
      <p:sp>
        <p:nvSpPr>
          <p:cNvPr id="13" name="正方形/長方形 12">
            <a:extLst>
              <a:ext uri="{FF2B5EF4-FFF2-40B4-BE49-F238E27FC236}">
                <a16:creationId xmlns:a16="http://schemas.microsoft.com/office/drawing/2014/main" id="{72E94A20-80E1-4619-AB44-53B461009AAA}"/>
              </a:ext>
            </a:extLst>
          </p:cNvPr>
          <p:cNvSpPr/>
          <p:nvPr/>
        </p:nvSpPr>
        <p:spPr>
          <a:xfrm>
            <a:off x="190939" y="3897416"/>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dirty="0">
                <a:solidFill>
                  <a:schemeClr val="bg1"/>
                </a:solidFill>
              </a:rPr>
              <a:t>（２）運営体制・環境の実現に向けた課題の具体性 ・ （３）課題解決に向けた取組の具体性</a:t>
            </a:r>
            <a:endParaRPr lang="en-US" altLang="ja-JP" sz="1200" b="1" kern="100" dirty="0">
              <a:solidFill>
                <a:schemeClr val="bg1"/>
              </a:solidFill>
            </a:endParaRPr>
          </a:p>
        </p:txBody>
      </p:sp>
      <p:sp>
        <p:nvSpPr>
          <p:cNvPr id="14" name="正方形/長方形 13">
            <a:extLst>
              <a:ext uri="{FF2B5EF4-FFF2-40B4-BE49-F238E27FC236}">
                <a16:creationId xmlns:a16="http://schemas.microsoft.com/office/drawing/2014/main" id="{478254C6-EF80-47A7-AFAC-09D0CEDD5F6E}"/>
              </a:ext>
            </a:extLst>
          </p:cNvPr>
          <p:cNvSpPr/>
          <p:nvPr/>
        </p:nvSpPr>
        <p:spPr>
          <a:xfrm>
            <a:off x="190939" y="4182258"/>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11">
            <a:extLst>
              <a:ext uri="{FF2B5EF4-FFF2-40B4-BE49-F238E27FC236}">
                <a16:creationId xmlns:a16="http://schemas.microsoft.com/office/drawing/2014/main" id="{1DD56A6A-27E7-48E5-A85D-047994528AE8}"/>
              </a:ext>
            </a:extLst>
          </p:cNvPr>
          <p:cNvSpPr/>
          <p:nvPr/>
        </p:nvSpPr>
        <p:spPr>
          <a:xfrm>
            <a:off x="190939" y="1265570"/>
            <a:ext cx="8762062" cy="24840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5" name="正方形/長方形 3">
            <a:extLst>
              <a:ext uri="{FF2B5EF4-FFF2-40B4-BE49-F238E27FC236}">
                <a16:creationId xmlns:a16="http://schemas.microsoft.com/office/drawing/2014/main" id="{01AE3479-5907-4EB9-9ECA-2A2F58ED58E8}"/>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589602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C</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D</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E</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78674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54</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en-US" altLang="ja-JP" sz="1200" b="1" kern="100" dirty="0">
                <a:solidFill>
                  <a:schemeClr val="bg1"/>
                </a:solidFill>
              </a:rPr>
              <a:t>※C</a:t>
            </a:r>
            <a:r>
              <a:rPr lang="ja-JP" altLang="en-US" sz="1200" b="1" kern="100" dirty="0">
                <a:solidFill>
                  <a:schemeClr val="bg1"/>
                </a:solidFill>
              </a:rPr>
              <a:t>～</a:t>
            </a:r>
            <a:r>
              <a:rPr lang="en-US" altLang="ja-JP" sz="1200" b="1" kern="100" dirty="0">
                <a:solidFill>
                  <a:schemeClr val="bg1"/>
                </a:solidFill>
              </a:rPr>
              <a:t>E</a:t>
            </a:r>
            <a:r>
              <a:rPr lang="ja-JP" altLang="en-US" sz="1200" b="1" kern="100" dirty="0">
                <a:solidFill>
                  <a:schemeClr val="bg1"/>
                </a:solidFill>
              </a:rPr>
              <a:t>に関する補足説明・図表・画像等（</a:t>
            </a:r>
            <a:r>
              <a:rPr lang="en-US" altLang="ja-JP" sz="1200" b="1" kern="100" dirty="0">
                <a:solidFill>
                  <a:schemeClr val="bg1"/>
                </a:solidFill>
              </a:rPr>
              <a:t>2</a:t>
            </a:r>
            <a:r>
              <a:rPr lang="ja-JP" altLang="en-US" sz="1200" b="1" kern="100" dirty="0">
                <a:solidFill>
                  <a:schemeClr val="bg1"/>
                </a:solidFill>
              </a:rPr>
              <a:t>ページ以内）（作成は任意）</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endParaRPr lang="en-US" altLang="ja-JP" sz="1200" b="0" kern="100" dirty="0">
              <a:solidFill>
                <a:srgbClr val="FF0000"/>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3">
            <a:extLst>
              <a:ext uri="{FF2B5EF4-FFF2-40B4-BE49-F238E27FC236}">
                <a16:creationId xmlns:a16="http://schemas.microsoft.com/office/drawing/2014/main" id="{E59F3363-9BE5-4324-8935-D20D6D7F616E}"/>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16261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3"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lang="en-US" altLang="ja-JP" sz="1800" b="1" dirty="0">
                <a:solidFill>
                  <a:srgbClr val="FFFFFF"/>
                </a:solidFill>
                <a:latin typeface="ＭＳ Ｐゴシック" panose="020B0600070205080204" pitchFamily="50" charset="-128"/>
              </a:rPr>
              <a:t>C</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D</a:t>
            </a:r>
            <a:r>
              <a:rPr lang="ja-JP" altLang="en-US" sz="1800" b="1" dirty="0">
                <a:solidFill>
                  <a:srgbClr val="FFFFFF"/>
                </a:solidFill>
                <a:latin typeface="ＭＳ Ｐゴシック" panose="020B0600070205080204" pitchFamily="50" charset="-128"/>
              </a:rPr>
              <a:t>・</a:t>
            </a:r>
            <a:r>
              <a:rPr lang="en-US" altLang="ja-JP" sz="1800" b="1" dirty="0">
                <a:solidFill>
                  <a:srgbClr val="FFFFFF"/>
                </a:solidFill>
                <a:latin typeface="ＭＳ Ｐゴシック" panose="020B0600070205080204" pitchFamily="50" charset="-128"/>
              </a:rPr>
              <a:t>E</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1895"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898" name="Text Box 4"/>
          <p:cNvSpPr txBox="1">
            <a:spLocks noChangeArrowheads="1"/>
          </p:cNvSpPr>
          <p:nvPr/>
        </p:nvSpPr>
        <p:spPr>
          <a:xfrm>
            <a:off x="160971" y="600943"/>
            <a:ext cx="7867413"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C</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E. </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個別課題項目に対する取組の具体性</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p>
        </p:txBody>
      </p:sp>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55</a:t>
            </a:r>
            <a:endParaRPr kumimoji="1" lang="ja-JP" altLang="en-US" sz="1480" dirty="0">
              <a:solidFill>
                <a:schemeClr val="tx1"/>
              </a:solidFill>
            </a:endParaRPr>
          </a:p>
        </p:txBody>
      </p:sp>
      <p:sp>
        <p:nvSpPr>
          <p:cNvPr id="9" name="正方形/長方形 8">
            <a:extLst>
              <a:ext uri="{FF2B5EF4-FFF2-40B4-BE49-F238E27FC236}">
                <a16:creationId xmlns:a16="http://schemas.microsoft.com/office/drawing/2014/main" id="{9D176D5D-DDE7-4344-A3C8-B795C4BEB424}"/>
              </a:ext>
            </a:extLst>
          </p:cNvPr>
          <p:cNvSpPr/>
          <p:nvPr/>
        </p:nvSpPr>
        <p:spPr>
          <a:xfrm>
            <a:off x="190939" y="934908"/>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en-US" altLang="ja-JP" sz="1200" b="1" kern="100" dirty="0">
                <a:solidFill>
                  <a:schemeClr val="bg1"/>
                </a:solidFill>
              </a:rPr>
              <a:t>※C</a:t>
            </a:r>
            <a:r>
              <a:rPr lang="ja-JP" altLang="en-US" sz="1200" b="1" kern="100" dirty="0">
                <a:solidFill>
                  <a:schemeClr val="bg1"/>
                </a:solidFill>
              </a:rPr>
              <a:t>～</a:t>
            </a:r>
            <a:r>
              <a:rPr lang="en-US" altLang="ja-JP" sz="1200" b="1" kern="100" dirty="0">
                <a:solidFill>
                  <a:schemeClr val="bg1"/>
                </a:solidFill>
              </a:rPr>
              <a:t>E</a:t>
            </a:r>
            <a:r>
              <a:rPr lang="ja-JP" altLang="en-US" sz="1200" b="1" kern="100" dirty="0">
                <a:solidFill>
                  <a:schemeClr val="bg1"/>
                </a:solidFill>
              </a:rPr>
              <a:t>に関する補足説明・図表・画像等（</a:t>
            </a:r>
            <a:r>
              <a:rPr lang="en-US" altLang="ja-JP" sz="1200" b="1" kern="100" dirty="0">
                <a:solidFill>
                  <a:schemeClr val="bg1"/>
                </a:solidFill>
              </a:rPr>
              <a:t>2</a:t>
            </a:r>
            <a:r>
              <a:rPr lang="ja-JP" altLang="en-US" sz="1200" b="1" kern="100" dirty="0">
                <a:solidFill>
                  <a:schemeClr val="bg1"/>
                </a:solidFill>
              </a:rPr>
              <a:t>ページ以内）（作成は任意）</a:t>
            </a:r>
            <a:endParaRPr lang="en-US" altLang="ja-JP" sz="1200" b="1" kern="100" dirty="0">
              <a:solidFill>
                <a:schemeClr val="bg1"/>
              </a:solidFill>
            </a:endParaRPr>
          </a:p>
        </p:txBody>
      </p:sp>
      <p:sp>
        <p:nvSpPr>
          <p:cNvPr id="10" name="正方形/長方形 9">
            <a:extLst>
              <a:ext uri="{FF2B5EF4-FFF2-40B4-BE49-F238E27FC236}">
                <a16:creationId xmlns:a16="http://schemas.microsoft.com/office/drawing/2014/main" id="{412514F6-D4DA-44AC-99DF-431399F61786}"/>
              </a:ext>
            </a:extLst>
          </p:cNvPr>
          <p:cNvSpPr/>
          <p:nvPr/>
        </p:nvSpPr>
        <p:spPr>
          <a:xfrm>
            <a:off x="190939" y="1219750"/>
            <a:ext cx="8762062" cy="5521618"/>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nSpc>
                <a:spcPts val="1500"/>
              </a:lnSpc>
              <a:spcAft>
                <a:spcPts val="0"/>
              </a:spcAft>
              <a:buFont typeface="Arial" panose="020B0604020202020204" pitchFamily="34" charset="0"/>
              <a:buChar cha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a:lnSpc>
                <a:spcPts val="1500"/>
              </a:lnSpc>
              <a:spcAft>
                <a:spcPts val="0"/>
              </a:spcAft>
            </a:pPr>
            <a:endParaRPr lang="en-US" altLang="ja-JP" sz="1200" b="0" kern="100" dirty="0">
              <a:solidFill>
                <a:srgbClr val="FF0000"/>
              </a:solidFill>
              <a:effectLst/>
              <a:latin typeface="+mn-ea"/>
            </a:endParaRPr>
          </a:p>
          <a:p>
            <a:pPr>
              <a:lnSpc>
                <a:spcPts val="1500"/>
              </a:lnSpc>
              <a:spcAft>
                <a:spcPts val="0"/>
              </a:spcAft>
            </a:pPr>
            <a:r>
              <a:rPr lang="en-US" altLang="ja-JP" sz="1200" b="0" kern="100" dirty="0">
                <a:solidFill>
                  <a:schemeClr val="tx1"/>
                </a:solidFill>
                <a:effectLst/>
                <a:latin typeface="+mn-ea"/>
              </a:rPr>
              <a:t> </a:t>
            </a:r>
            <a:endParaRPr lang="ja-JP" altLang="ja-JP" sz="1200" b="0" kern="100" dirty="0">
              <a:solidFill>
                <a:schemeClr val="tx1"/>
              </a:solidFill>
              <a:effectLst/>
              <a:latin typeface="+mn-ea"/>
              <a:cs typeface="Times New Roman" panose="02020603050405020304" pitchFamily="18" charset="0"/>
            </a:endParaRPr>
          </a:p>
        </p:txBody>
      </p:sp>
      <p:sp>
        <p:nvSpPr>
          <p:cNvPr id="12" name="正方形/長方形 3">
            <a:extLst>
              <a:ext uri="{FF2B5EF4-FFF2-40B4-BE49-F238E27FC236}">
                <a16:creationId xmlns:a16="http://schemas.microsoft.com/office/drawing/2014/main" id="{E59F3363-9BE5-4324-8935-D20D6D7F616E}"/>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345527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提案内容（</a:t>
            </a:r>
            <a:r>
              <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F</a:t>
            </a: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19" name="Text Box 4"/>
          <p:cNvSpPr txBox="1">
            <a:spLocks noChangeArrowheads="1"/>
          </p:cNvSpPr>
          <p:nvPr/>
        </p:nvSpPr>
        <p:spPr>
          <a:xfrm>
            <a:off x="146733" y="751641"/>
            <a:ext cx="2769084"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ワーク・ライフ・バランス</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の推進</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56</a:t>
            </a:r>
            <a:endParaRPr kumimoji="1" lang="ja-JP" altLang="en-US" sz="1480" dirty="0">
              <a:solidFill>
                <a:schemeClr val="tx1"/>
              </a:solidFill>
            </a:endParaRPr>
          </a:p>
        </p:txBody>
      </p:sp>
      <p:sp>
        <p:nvSpPr>
          <p:cNvPr id="11" name="正方形/長方形 10">
            <a:extLst>
              <a:ext uri="{FF2B5EF4-FFF2-40B4-BE49-F238E27FC236}">
                <a16:creationId xmlns:a16="http://schemas.microsoft.com/office/drawing/2014/main" id="{0664133A-7D7C-4979-849C-739D0AF34D8B}"/>
              </a:ext>
            </a:extLst>
          </p:cNvPr>
          <p:cNvSpPr/>
          <p:nvPr/>
        </p:nvSpPr>
        <p:spPr>
          <a:xfrm>
            <a:off x="190939" y="1152642"/>
            <a:ext cx="8762062" cy="284842"/>
          </a:xfrm>
          <a:prstGeom prst="rect">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spcAft>
                <a:spcPts val="0"/>
              </a:spcAft>
            </a:pPr>
            <a:r>
              <a:rPr lang="ja-JP" altLang="en-US" sz="1200" b="1" kern="100">
                <a:solidFill>
                  <a:schemeClr val="bg1"/>
                </a:solidFill>
              </a:rPr>
              <a:t>ワーク</a:t>
            </a:r>
            <a:r>
              <a:rPr lang="ja-JP" altLang="en-US" sz="1200" b="1" kern="100" dirty="0">
                <a:solidFill>
                  <a:schemeClr val="bg1"/>
                </a:solidFill>
              </a:rPr>
              <a:t>・ライフ・バランス等推進企業に関する認定等の状況</a:t>
            </a:r>
            <a:endParaRPr lang="en-US" altLang="ja-JP" sz="1200" b="1" kern="100" dirty="0">
              <a:solidFill>
                <a:schemeClr val="bg1"/>
              </a:solidFill>
            </a:endParaRPr>
          </a:p>
        </p:txBody>
      </p:sp>
      <p:sp>
        <p:nvSpPr>
          <p:cNvPr id="13" name="正方形/長方形 12">
            <a:extLst>
              <a:ext uri="{FF2B5EF4-FFF2-40B4-BE49-F238E27FC236}">
                <a16:creationId xmlns:a16="http://schemas.microsoft.com/office/drawing/2014/main" id="{C8BB7392-E9FF-4DDD-8B89-72DB98243C60}"/>
              </a:ext>
            </a:extLst>
          </p:cNvPr>
          <p:cNvSpPr/>
          <p:nvPr/>
        </p:nvSpPr>
        <p:spPr>
          <a:xfrm>
            <a:off x="190969" y="1437484"/>
            <a:ext cx="8762062" cy="1847500"/>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a:spcBef>
                <a:spcPct val="20000"/>
              </a:spcBef>
              <a:spcAft>
                <a:spcPts val="0"/>
              </a:spcAft>
              <a:buFont typeface="Arial" panose="020B0604020202020204" pitchFamily="34" charset="0"/>
              <a:buChar char="•"/>
              <a:defRPr/>
            </a:pPr>
            <a:r>
              <a:rPr lang="ja-JP" altLang="en-US" sz="1200" b="0" kern="100" dirty="0">
                <a:solidFill>
                  <a:schemeClr val="tx1"/>
                </a:solidFill>
                <a:effectLst/>
                <a:latin typeface="+mn-ea"/>
              </a:rPr>
              <a:t>○○○</a:t>
            </a:r>
            <a:endParaRPr lang="en-US" altLang="ja-JP" sz="1200" b="0" kern="100" dirty="0">
              <a:solidFill>
                <a:schemeClr val="tx1"/>
              </a:solidFill>
              <a:effectLst/>
              <a:latin typeface="+mn-ea"/>
            </a:endParaRPr>
          </a:p>
          <a:p>
            <a:pPr marL="0" marR="0" lvl="0" indent="0" algn="just" defTabSz="914400" rtl="0" eaLnBrk="0" fontAlgn="base" latinLnBrk="0" hangingPunct="0">
              <a:lnSpc>
                <a:spcPct val="100000"/>
              </a:lnSpc>
              <a:spcBef>
                <a:spcPct val="20000"/>
              </a:spcBef>
              <a:spcAft>
                <a:spcPts val="0"/>
              </a:spcAft>
              <a:buClrTx/>
              <a:buSzTx/>
              <a:buFontTx/>
              <a:buNone/>
              <a:tabLst/>
              <a:defRPr/>
            </a:pPr>
            <a:endPar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に基づく認定（えるぼし認定企業・プラチナえるぼし認定企業。労働時間等の働き方に係る基準は満たすことが必要。）、次世代育成支援対策推進法に基づく認定（くるみん認定企業・プラチナくるみん認定企業）又は青少年の雇用の促進等に関する法律に基づく認定（ユースエール認定企業）の状況</a:t>
            </a:r>
            <a:r>
              <a:rPr kumimoji="1" lang="ja-JP" altLang="en-US"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を記載すること</a:t>
            </a:r>
            <a:endPar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女性活躍推進法第８条に基づく一般事業主行動計画（計画期間が満了していないものに限る。）の策定状況（常時雇用する労働者の数が</a:t>
            </a:r>
            <a:r>
              <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300</a:t>
            </a:r>
            <a:r>
              <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人以下の事業主に限る。）</a:t>
            </a:r>
            <a:r>
              <a:rPr kumimoji="1" lang="ja-JP" altLang="en-US"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を記載すること</a:t>
            </a:r>
            <a:endPar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just" defTabSz="914400" rtl="0" eaLnBrk="0" fontAlgn="base" latinLnBrk="0" hangingPunct="0">
              <a:lnSpc>
                <a:spcPct val="100000"/>
              </a:lnSpc>
              <a:spcBef>
                <a:spcPct val="20000"/>
              </a:spcBef>
              <a:spcAft>
                <a:spcPts val="0"/>
              </a:spcAft>
              <a:buClrTx/>
              <a:buSzTx/>
              <a:buFontTx/>
              <a:buNone/>
              <a:tabLst/>
              <a:defRPr/>
            </a:pPr>
            <a:r>
              <a:rPr lang="en-US" altLang="ja-JP" sz="1200" kern="100" dirty="0">
                <a:solidFill>
                  <a:srgbClr val="FF0000"/>
                </a:solidFill>
                <a:latin typeface="Arial" panose="020B0604020202020204" pitchFamily="34" charset="0"/>
                <a:ea typeface="ＭＳ Ｐゴシック" panose="020B0600070205080204" pitchFamily="50" charset="-128"/>
              </a:rPr>
              <a:t>※</a:t>
            </a:r>
            <a:r>
              <a:rPr lang="ja-JP" altLang="en-US" sz="1200" kern="100" dirty="0">
                <a:solidFill>
                  <a:srgbClr val="FF0000"/>
                </a:solidFill>
                <a:latin typeface="Arial" panose="020B0604020202020204" pitchFamily="34" charset="0"/>
                <a:ea typeface="ＭＳ Ｐゴシック" panose="020B0600070205080204" pitchFamily="50" charset="-128"/>
              </a:rPr>
              <a:t>認定を得ている場合は事業管理機関のワーク・ライフ・バランス等推進に関する認定等の根拠となる資料の写しを添付すること</a:t>
            </a:r>
            <a:endParaRPr lang="en-US" altLang="ja-JP" sz="1200" kern="100" dirty="0">
              <a:solidFill>
                <a:srgbClr val="FF0000"/>
              </a:solidFill>
              <a:latin typeface="Arial" panose="020B0604020202020204" pitchFamily="34" charset="0"/>
              <a:ea typeface="ＭＳ Ｐゴシック" panose="020B0600070205080204" pitchFamily="50" charset="-128"/>
            </a:endParaRPr>
          </a:p>
          <a:p>
            <a:pPr marL="0" marR="0" lvl="0" indent="0" algn="just" defTabSz="914400" rtl="0" eaLnBrk="0" fontAlgn="base" latinLnBrk="0" hangingPunct="0">
              <a:lnSpc>
                <a:spcPct val="100000"/>
              </a:lnSpc>
              <a:spcBef>
                <a:spcPct val="20000"/>
              </a:spcBef>
              <a:spcAft>
                <a:spcPts val="0"/>
              </a:spcAft>
              <a:buClrTx/>
              <a:buSzTx/>
              <a:buFontTx/>
              <a:buNone/>
              <a:tabLst/>
              <a:defRPr/>
            </a:pPr>
            <a:endParaRPr kumimoji="1" lang="en-US"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5" name="正方形/長方形 3">
            <a:extLst>
              <a:ext uri="{FF2B5EF4-FFF2-40B4-BE49-F238E27FC236}">
                <a16:creationId xmlns:a16="http://schemas.microsoft.com/office/drawing/2014/main" id="{99744721-1CDE-4AD7-A6A5-DFACC9C5FCD3}"/>
              </a:ext>
            </a:extLst>
          </p:cNvPr>
          <p:cNvSpPr/>
          <p:nvPr/>
        </p:nvSpPr>
        <p:spPr>
          <a:xfrm>
            <a:off x="5690930" y="614737"/>
            <a:ext cx="3258901" cy="28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ja-JP" sz="1200" kern="100" dirty="0">
                <a:solidFill>
                  <a:srgbClr val="FF0000"/>
                </a:solidFill>
                <a:latin typeface="ＭＳ Ｐゴシック"/>
                <a:ea typeface="ＭＳ Ｐゴシック"/>
                <a:cs typeface="Times New Roman" panose="02020603050405020304" pitchFamily="18" charset="0"/>
              </a:rPr>
              <a:t>※41</a:t>
            </a:r>
            <a:r>
              <a:rPr lang="ja-JP" altLang="en-US" sz="1200" kern="100" dirty="0">
                <a:solidFill>
                  <a:srgbClr val="FF0000"/>
                </a:solidFill>
                <a:latin typeface="ＭＳ Ｐゴシック"/>
                <a:ea typeface="ＭＳ Ｐゴシック"/>
                <a:cs typeface="Times New Roman" panose="02020603050405020304" pitchFamily="18" charset="0"/>
              </a:rPr>
              <a:t>ページ記載の注</a:t>
            </a:r>
            <a:r>
              <a:rPr lang="en-US" altLang="ja-JP" sz="1200" kern="100" dirty="0">
                <a:solidFill>
                  <a:srgbClr val="FF0000"/>
                </a:solidFill>
                <a:latin typeface="ＭＳ Ｐゴシック"/>
                <a:ea typeface="ＭＳ Ｐゴシック"/>
                <a:cs typeface="Times New Roman" panose="02020603050405020304" pitchFamily="18" charset="0"/>
              </a:rPr>
              <a:t>1</a:t>
            </a:r>
            <a:r>
              <a:rPr lang="ja-JP" altLang="en-US" sz="1200" kern="100" dirty="0">
                <a:solidFill>
                  <a:srgbClr val="FF0000"/>
                </a:solidFill>
                <a:latin typeface="ＭＳ Ｐゴシック"/>
                <a:ea typeface="ＭＳ Ｐゴシック"/>
                <a:cs typeface="Times New Roman" panose="02020603050405020304" pitchFamily="18" charset="0"/>
              </a:rPr>
              <a:t>）～注</a:t>
            </a:r>
            <a:r>
              <a:rPr lang="en-US" altLang="ja-JP" sz="1200" kern="100" dirty="0">
                <a:solidFill>
                  <a:srgbClr val="FF0000"/>
                </a:solidFill>
                <a:latin typeface="ＭＳ Ｐゴシック"/>
                <a:ea typeface="ＭＳ Ｐゴシック"/>
                <a:cs typeface="Times New Roman" panose="02020603050405020304" pitchFamily="18" charset="0"/>
              </a:rPr>
              <a:t>4</a:t>
            </a:r>
            <a:r>
              <a:rPr lang="ja-JP" altLang="en-US" sz="1200" kern="100" dirty="0">
                <a:solidFill>
                  <a:srgbClr val="FF0000"/>
                </a:solidFill>
                <a:latin typeface="ＭＳ Ｐゴシック"/>
                <a:ea typeface="ＭＳ Ｐゴシック"/>
                <a:cs typeface="Times New Roman" panose="02020603050405020304" pitchFamily="18" charset="0"/>
              </a:rPr>
              <a:t>）に留意すること</a:t>
            </a:r>
            <a:endParaRPr lang="ja-JP" altLang="en-US" sz="1200" u="sng" kern="100" dirty="0">
              <a:solidFill>
                <a:srgbClr val="FF0000"/>
              </a:solidFill>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3492686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（補足資料）実施体制</a:t>
            </a:r>
          </a:p>
        </p:txBody>
      </p:sp>
      <p:sp>
        <p:nvSpPr>
          <p:cNvPr id="1993"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94" name="正方形/長方形 3"/>
          <p:cNvSpPr/>
          <p:nvPr/>
        </p:nvSpPr>
        <p:spPr>
          <a:xfrm>
            <a:off x="176274" y="719424"/>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業務従事者に関する情報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graphicFrame>
        <p:nvGraphicFramePr>
          <p:cNvPr id="1995" name="表 2"/>
          <p:cNvGraphicFramePr>
            <a:graphicFrameLocks noGrp="1"/>
          </p:cNvGraphicFramePr>
          <p:nvPr>
            <p:extLst/>
          </p:nvPr>
        </p:nvGraphicFramePr>
        <p:xfrm>
          <a:off x="158683" y="1062170"/>
          <a:ext cx="8826633" cy="3017520"/>
        </p:xfrm>
        <a:graphic>
          <a:graphicData uri="http://schemas.openxmlformats.org/drawingml/2006/table">
            <a:tbl>
              <a:tblPr firstRow="1" bandRow="1">
                <a:tableStyleId>{5C22544A-7EE6-4342-B048-85BDC9FD1C3A}</a:tableStyleId>
              </a:tblPr>
              <a:tblGrid>
                <a:gridCol w="1057082">
                  <a:extLst>
                    <a:ext uri="{9D8B030D-6E8A-4147-A177-3AD203B41FA5}">
                      <a16:colId xmlns:a16="http://schemas.microsoft.com/office/drawing/2014/main" val="20000"/>
                    </a:ext>
                  </a:extLst>
                </a:gridCol>
                <a:gridCol w="1585623">
                  <a:extLst>
                    <a:ext uri="{9D8B030D-6E8A-4147-A177-3AD203B41FA5}">
                      <a16:colId xmlns:a16="http://schemas.microsoft.com/office/drawing/2014/main" val="20001"/>
                    </a:ext>
                  </a:extLst>
                </a:gridCol>
                <a:gridCol w="1215644">
                  <a:extLst>
                    <a:ext uri="{9D8B030D-6E8A-4147-A177-3AD203B41FA5}">
                      <a16:colId xmlns:a16="http://schemas.microsoft.com/office/drawing/2014/main" val="20002"/>
                    </a:ext>
                  </a:extLst>
                </a:gridCol>
                <a:gridCol w="2484142">
                  <a:extLst>
                    <a:ext uri="{9D8B030D-6E8A-4147-A177-3AD203B41FA5}">
                      <a16:colId xmlns:a16="http://schemas.microsoft.com/office/drawing/2014/main" val="20003"/>
                    </a:ext>
                  </a:extLst>
                </a:gridCol>
                <a:gridCol w="2484142">
                  <a:extLst>
                    <a:ext uri="{9D8B030D-6E8A-4147-A177-3AD203B41FA5}">
                      <a16:colId xmlns:a16="http://schemas.microsoft.com/office/drawing/2014/main" val="20004"/>
                    </a:ext>
                  </a:extLst>
                </a:gridCol>
              </a:tblGrid>
              <a:tr h="0">
                <a:tc>
                  <a:txBody>
                    <a:bodyPr/>
                    <a:lstStyle/>
                    <a:p>
                      <a:pPr algn="ctr"/>
                      <a:r>
                        <a:rPr kumimoji="1" lang="ja-JP" altLang="en-US" sz="1200" b="1" dirty="0">
                          <a:solidFill>
                            <a:schemeClr val="bg1"/>
                          </a:solidFill>
                        </a:rPr>
                        <a:t>氏名</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所属</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役職</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業務経験</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専門的知識その他の知見など</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6366113"/>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99825794"/>
                  </a:ext>
                </a:extLst>
              </a:tr>
              <a:tr h="0">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41138300"/>
                  </a:ext>
                </a:extLst>
              </a:tr>
            </a:tbl>
          </a:graphicData>
        </a:graphic>
      </p:graphicFrame>
      <p:sp>
        <p:nvSpPr>
          <p:cNvPr id="1998" name="Text Box 4"/>
          <p:cNvSpPr txBox="1">
            <a:spLocks noChangeArrowheads="1"/>
          </p:cNvSpPr>
          <p:nvPr/>
        </p:nvSpPr>
        <p:spPr>
          <a:xfrm>
            <a:off x="182424" y="4308088"/>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情報管理体制</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99" name="Rectangle 66"/>
          <p:cNvSpPr>
            <a:spLocks noChangeArrowheads="1"/>
          </p:cNvSpPr>
          <p:nvPr/>
        </p:nvSpPr>
        <p:spPr>
          <a:xfrm>
            <a:off x="161921" y="4653136"/>
            <a:ext cx="8826633" cy="1046114"/>
          </a:xfrm>
          <a:prstGeom prst="rect">
            <a:avLst/>
          </a:prstGeom>
          <a:noFill/>
          <a:ln w="6350">
            <a:solidFill>
              <a:schemeClr val="bg1">
                <a:lumMod val="50000"/>
              </a:schemeClr>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R="0" lvl="0" algn="l" defTabSz="914400" rtl="0" eaLnBrk="0" fontAlgn="base" latinLnBrk="0" hangingPunct="0">
              <a:lnSpc>
                <a:spcPct val="100000"/>
              </a:lnSpc>
              <a:spcBef>
                <a:spcPct val="20000"/>
              </a:spcBef>
              <a:spcAft>
                <a:spcPts val="0"/>
              </a:spcAft>
              <a:buClrTx/>
              <a:buSzTx/>
              <a:buFontTx/>
              <a:buNone/>
              <a:tabLst>
                <a:tab pos="92075" algn="l"/>
              </a:tabLst>
              <a:defRPr/>
            </a:pPr>
            <a:r>
              <a:rPr lang="en-US" altLang="ja-JP" sz="1200" kern="100" dirty="0"/>
              <a:t>※</a:t>
            </a:r>
            <a:r>
              <a:rPr kumimoji="1" lang="ja-JP"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受託者の情報管理体制がわかる「情報管理体制図」、情報を取扱う者の氏名、住所、生年月日、所属部署、役職等がわかる「情報取扱者名簿」を契約時に提出することを確約する</a:t>
            </a:r>
            <a:r>
              <a:rPr kumimoji="1" lang="ja-JP" altLang="en-US"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場合、下記のチェックボックスに✓を入れること。</a:t>
            </a:r>
            <a:r>
              <a:rPr kumimoji="1" lang="ja-JP"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5</a:t>
            </a:r>
            <a:r>
              <a:rPr kumimoji="1" lang="ja-JP"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rPr>
              <a:t>にて提示）</a:t>
            </a:r>
            <a:endParaRPr kumimoji="1" lang="en-US" altLang="ja-JP" sz="1200" b="0" u="none" strike="noStrike" kern="100" cap="none" spc="0" normalizeH="0" baseline="0" noProof="0" dirty="0">
              <a:ln>
                <a:noFill/>
              </a:ln>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ts val="0"/>
              </a:spcAft>
              <a:buClrTx/>
              <a:buSzTx/>
              <a:buFontTx/>
              <a:buNone/>
              <a:tabLst/>
              <a:defRPr/>
            </a:pPr>
            <a:endParaRPr lang="en-US" altLang="ja-JP" sz="1200" kern="100" dirty="0">
              <a:solidFill>
                <a:srgbClr val="FF0000"/>
              </a:solidFill>
            </a:endParaRPr>
          </a:p>
          <a:p>
            <a:pPr marL="0" marR="0" lvl="0" indent="0" algn="l" defTabSz="914400" rtl="0" eaLnBrk="0" fontAlgn="base" latinLnBrk="0" hangingPunct="0">
              <a:lnSpc>
                <a:spcPct val="100000"/>
              </a:lnSpc>
              <a:spcBef>
                <a:spcPct val="20000"/>
              </a:spcBef>
              <a:spcAft>
                <a:spcPts val="0"/>
              </a:spcAft>
              <a:buClrTx/>
              <a:buSzTx/>
              <a:buFontTx/>
              <a:buNone/>
              <a:tabLst>
                <a:tab pos="4303713" algn="l"/>
              </a:tabLst>
              <a:defRPr/>
            </a:pPr>
            <a:r>
              <a:rPr lang="en-US" altLang="ja-JP" sz="1200" kern="100" dirty="0"/>
              <a:t>	</a:t>
            </a:r>
            <a:r>
              <a:rPr lang="ja-JP" altLang="en-US" sz="1200" kern="100" dirty="0"/>
              <a:t>情報取扱者名簿を契約時に提出することを確約します。</a:t>
            </a:r>
            <a:endParaRPr lang="ja-JP" altLang="ja-JP" sz="1200" kern="100" dirty="0"/>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57</a:t>
            </a:r>
            <a:endParaRPr kumimoji="1" lang="ja-JP" altLang="en-US" sz="1480" dirty="0">
              <a:solidFill>
                <a:schemeClr val="tx1"/>
              </a:solidFill>
            </a:endParaRPr>
          </a:p>
        </p:txBody>
      </p:sp>
      <p:sp>
        <p:nvSpPr>
          <p:cNvPr id="3" name="正方形/長方形 2">
            <a:extLst>
              <a:ext uri="{FF2B5EF4-FFF2-40B4-BE49-F238E27FC236}">
                <a16:creationId xmlns:a16="http://schemas.microsoft.com/office/drawing/2014/main" id="{50BF5269-54E4-41F6-935C-5D6807500BF8}"/>
              </a:ext>
            </a:extLst>
          </p:cNvPr>
          <p:cNvSpPr/>
          <p:nvPr/>
        </p:nvSpPr>
        <p:spPr>
          <a:xfrm>
            <a:off x="8118680" y="5292064"/>
            <a:ext cx="216000" cy="216000"/>
          </a:xfrm>
          <a:prstGeom prst="rect">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66487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（補足資料）再委託先情報</a:t>
            </a:r>
          </a:p>
        </p:txBody>
      </p:sp>
      <p:sp>
        <p:nvSpPr>
          <p:cNvPr id="1981"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82" name="正方形/長方形 3"/>
          <p:cNvSpPr/>
          <p:nvPr/>
        </p:nvSpPr>
        <p:spPr>
          <a:xfrm>
            <a:off x="277063" y="1889106"/>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再委託先情報</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983" name="正方形/長方形 34"/>
          <p:cNvSpPr/>
          <p:nvPr/>
        </p:nvSpPr>
        <p:spPr>
          <a:xfrm>
            <a:off x="221346" y="654009"/>
            <a:ext cx="8776762"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再委託を行う場合は、再委託先の名称、業務内容及び業務範囲を明記すること。（事業全体の企画及び立案並びに根幹に関わる執行管理について、再委託をすることはできません）。</a:t>
            </a:r>
            <a:endParaRPr kumimoji="1" lang="en-US" altLang="ja-JP"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事業費総額に対する再委託費の割合は５０％を超えないこと。超える場合は、相当な理由がわかる内容（</a:t>
            </a:r>
            <a:r>
              <a:rPr kumimoji="1" lang="ja-JP" altLang="en-US"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募集要領の別添</a:t>
            </a:r>
            <a:r>
              <a:rPr kumimoji="1" lang="en-US" altLang="ja-JP"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4</a:t>
            </a:r>
            <a:r>
              <a:rPr kumimoji="1" lang="ja-JP" altLang="en-US"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「再委託費率が５０％を超える理由書」）を作成し提出すること。</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200" cap="none" spc="0" normalizeH="0" baseline="0" noProof="0" dirty="0">
                <a:ln>
                  <a:noFill/>
                </a:ln>
                <a:effectLst/>
                <a:highlight>
                  <a:srgbClr val="FFFFFF"/>
                </a:highlight>
                <a:uLnTx/>
                <a:uFillTx/>
                <a:latin typeface="Arial" panose="020B0604020202020204" pitchFamily="34" charset="0"/>
                <a:ea typeface="ＭＳ Ｐゴシック" panose="020B0600070205080204" pitchFamily="50" charset="-128"/>
                <a:cs typeface="+mn-cs"/>
              </a:rPr>
              <a:t>再委託を行う場合、グループ企業との取引であることのみを選定理由とした調達は、原則、認めない（経済性の観点から、相見積りを取り、相見積りの中で最低価格を提示した者を選定すること）。</a:t>
            </a:r>
          </a:p>
        </p:txBody>
      </p:sp>
      <p:graphicFrame>
        <p:nvGraphicFramePr>
          <p:cNvPr id="1985" name="表 2"/>
          <p:cNvGraphicFramePr>
            <a:graphicFrameLocks noGrp="1"/>
          </p:cNvGraphicFramePr>
          <p:nvPr>
            <p:extLst/>
          </p:nvPr>
        </p:nvGraphicFramePr>
        <p:xfrm>
          <a:off x="277063" y="2231651"/>
          <a:ext cx="8640960" cy="3622895"/>
        </p:xfrm>
        <a:graphic>
          <a:graphicData uri="http://schemas.openxmlformats.org/drawingml/2006/table">
            <a:tbl>
              <a:tblPr firstRow="1" bandRow="1">
                <a:tableStyleId>{5C22544A-7EE6-4342-B048-85BDC9FD1C3A}</a:tableStyleId>
              </a:tblPr>
              <a:tblGrid>
                <a:gridCol w="2468846">
                  <a:extLst>
                    <a:ext uri="{9D8B030D-6E8A-4147-A177-3AD203B41FA5}">
                      <a16:colId xmlns:a16="http://schemas.microsoft.com/office/drawing/2014/main" val="20000"/>
                    </a:ext>
                  </a:extLst>
                </a:gridCol>
                <a:gridCol w="6172114">
                  <a:extLst>
                    <a:ext uri="{9D8B030D-6E8A-4147-A177-3AD203B41FA5}">
                      <a16:colId xmlns:a16="http://schemas.microsoft.com/office/drawing/2014/main" val="20001"/>
                    </a:ext>
                  </a:extLst>
                </a:gridCol>
              </a:tblGrid>
              <a:tr h="273872">
                <a:tc>
                  <a:txBody>
                    <a:bodyPr/>
                    <a:lstStyle/>
                    <a:p>
                      <a:pPr algn="ctr"/>
                      <a:r>
                        <a:rPr kumimoji="1" lang="ja-JP" altLang="en-US" sz="1200" b="1" dirty="0">
                          <a:solidFill>
                            <a:schemeClr val="bg1"/>
                          </a:solidFill>
                        </a:rPr>
                        <a:t>再委託先名称</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業務の内容及び範囲</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69715">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69715">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69715">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58</a:t>
            </a:r>
            <a:endParaRPr kumimoji="1" lang="ja-JP" altLang="en-US" sz="1480" dirty="0">
              <a:solidFill>
                <a:schemeClr val="tx1"/>
              </a:solidFill>
            </a:endParaRPr>
          </a:p>
        </p:txBody>
      </p:sp>
    </p:spTree>
    <p:extLst>
      <p:ext uri="{BB962C8B-B14F-4D97-AF65-F5344CB8AC3E}">
        <p14:creationId xmlns:p14="http://schemas.microsoft.com/office/powerpoint/2010/main" val="608195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（補足資料）事業実績</a:t>
            </a:r>
          </a:p>
        </p:txBody>
      </p:sp>
      <p:sp>
        <p:nvSpPr>
          <p:cNvPr id="193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1939" name="正方形/長方形 6"/>
          <p:cNvSpPr/>
          <p:nvPr/>
        </p:nvSpPr>
        <p:spPr>
          <a:xfrm>
            <a:off x="251520" y="681522"/>
            <a:ext cx="8640960" cy="2769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類似事業の実績があれば、記載</a:t>
            </a:r>
            <a:r>
              <a:rPr kumimoji="1" lang="ja-JP" altLang="en-US" sz="1200" b="0" u="none" strike="noStrike" kern="1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すること</a:t>
            </a:r>
            <a:endParaRPr kumimoji="1" lang="ja-JP" altLang="ja-JP" sz="1200" b="0" u="none" strike="noStrike" kern="1200" cap="none" spc="0" normalizeH="0" baseline="0" noProof="0" dirty="0">
              <a:ln>
                <a:noFill/>
              </a:ln>
              <a:solidFill>
                <a:srgbClr val="FF0000"/>
              </a:solidFill>
              <a:effectLst/>
              <a:uLnTx/>
              <a:uFillTx/>
              <a:latin typeface="ＭＳ Ｐゴシック"/>
              <a:ea typeface="ＭＳ Ｐゴシック"/>
              <a:cs typeface="+mn-cs"/>
            </a:endParaRPr>
          </a:p>
        </p:txBody>
      </p:sp>
      <p:graphicFrame>
        <p:nvGraphicFramePr>
          <p:cNvPr id="1940" name="表 2"/>
          <p:cNvGraphicFramePr>
            <a:graphicFrameLocks noGrp="1"/>
          </p:cNvGraphicFramePr>
          <p:nvPr>
            <p:extLst/>
          </p:nvPr>
        </p:nvGraphicFramePr>
        <p:xfrm>
          <a:off x="251520" y="1333377"/>
          <a:ext cx="8640960" cy="4831927"/>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216024">
                <a:tc>
                  <a:txBody>
                    <a:bodyPr/>
                    <a:lstStyle/>
                    <a:p>
                      <a:pPr algn="ctr"/>
                      <a:r>
                        <a:rPr kumimoji="1" lang="ja-JP" altLang="en-US" sz="1200" b="1" dirty="0">
                          <a:solidFill>
                            <a:schemeClr val="bg1"/>
                          </a:solidFill>
                        </a:rPr>
                        <a:t>事業名</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事業概要</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実施年度</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a:r>
                        <a:rPr kumimoji="1" lang="ja-JP" altLang="en-US" sz="1200" b="1" dirty="0">
                          <a:solidFill>
                            <a:schemeClr val="bg1"/>
                          </a:solidFill>
                        </a:rPr>
                        <a:t>発注者等</a:t>
                      </a:r>
                      <a:endParaRPr kumimoji="1" lang="en-US" altLang="ja-JP" sz="1200" b="1" dirty="0">
                        <a:solidFill>
                          <a:schemeClr val="bg1"/>
                        </a:solidFill>
                      </a:endParaRPr>
                    </a:p>
                    <a:p>
                      <a:pPr algn="ctr"/>
                      <a:r>
                        <a:rPr kumimoji="1" lang="ja-JP" altLang="en-US" sz="1200" b="1" dirty="0">
                          <a:solidFill>
                            <a:schemeClr val="bg1"/>
                          </a:solidFill>
                        </a:rPr>
                        <a:t>（自主事業の場合はその旨）</a:t>
                      </a: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24961">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624961">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624961">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kumimoji="1" lang="ja-JP" altLang="en-US" sz="1200" b="0" dirty="0">
                        <a:solidFill>
                          <a:sysClr val="windowText" lastClr="000000"/>
                        </a:solidFill>
                      </a:endParaRPr>
                    </a:p>
                  </a:txBody>
                  <a:tcPr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8" name="正方形/長方形 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59</a:t>
            </a:r>
            <a:endParaRPr kumimoji="1" lang="ja-JP" altLang="en-US" sz="1480" dirty="0">
              <a:solidFill>
                <a:schemeClr val="tx1"/>
              </a:solidFill>
            </a:endParaRPr>
          </a:p>
        </p:txBody>
      </p:sp>
      <p:sp>
        <p:nvSpPr>
          <p:cNvPr id="11" name="正方形/長方形 3">
            <a:extLst>
              <a:ext uri="{FF2B5EF4-FFF2-40B4-BE49-F238E27FC236}">
                <a16:creationId xmlns:a16="http://schemas.microsoft.com/office/drawing/2014/main" id="{CD6EA2BF-C32B-4F5C-B710-0ADD5B647386}"/>
              </a:ext>
            </a:extLst>
          </p:cNvPr>
          <p:cNvSpPr/>
          <p:nvPr/>
        </p:nvSpPr>
        <p:spPr>
          <a:xfrm>
            <a:off x="277063" y="977683"/>
            <a:ext cx="6342950" cy="307777"/>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ts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事業実績</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Tree>
    <p:extLst>
      <p:ext uri="{BB962C8B-B14F-4D97-AF65-F5344CB8AC3E}">
        <p14:creationId xmlns:p14="http://schemas.microsoft.com/office/powerpoint/2010/main" val="2569439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６．都市マネジメント</a:t>
            </a:r>
            <a:endParaRPr lang="ja-JP" altLang="en-US" sz="1800" b="1" dirty="0">
              <a:solidFill>
                <a:schemeClr val="bg1"/>
              </a:solidFill>
              <a:latin typeface="ＭＳ Ｐゴシック" panose="020B0600070205080204" pitchFamily="50" charset="-128"/>
            </a:endParaRPr>
          </a:p>
        </p:txBody>
      </p:sp>
      <p:sp>
        <p:nvSpPr>
          <p:cNvPr id="1274" name="正方形/長方形 672"/>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75" name="Text Box 4"/>
          <p:cNvSpPr txBox="1">
            <a:spLocks noChangeArrowheads="1"/>
          </p:cNvSpPr>
          <p:nvPr/>
        </p:nvSpPr>
        <p:spPr>
          <a:xfrm>
            <a:off x="107504" y="502711"/>
            <a:ext cx="3884240" cy="621709"/>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運営体制</a:t>
            </a:r>
          </a:p>
          <a:p>
            <a:pPr marL="238125" indent="-238125" eaLnBrk="1" hangingPunct="1">
              <a:lnSpc>
                <a:spcPct val="90000"/>
              </a:lnSpc>
              <a:buFont typeface="Wingdings" pitchFamily="2" charset="2"/>
              <a:buNone/>
              <a:defRPr/>
            </a:pPr>
            <a:endParaRPr lang="ja-JP" altLang="en-US" sz="1600" dirty="0">
              <a:latin typeface="Tahoma" pitchFamily="34" charset="0"/>
            </a:endParaRPr>
          </a:p>
        </p:txBody>
      </p:sp>
      <p:sp>
        <p:nvSpPr>
          <p:cNvPr id="1276" name="Rectangle 66"/>
          <p:cNvSpPr>
            <a:spLocks noChangeArrowheads="1"/>
          </p:cNvSpPr>
          <p:nvPr/>
        </p:nvSpPr>
        <p:spPr>
          <a:xfrm>
            <a:off x="223794" y="929277"/>
            <a:ext cx="8740694" cy="2931771"/>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graphicFrame>
        <p:nvGraphicFramePr>
          <p:cNvPr id="1277" name="表 3"/>
          <p:cNvGraphicFramePr>
            <a:graphicFrameLocks noGrp="1"/>
          </p:cNvGraphicFramePr>
          <p:nvPr>
            <p:extLst>
              <p:ext uri="{D42A27DB-BD31-4B8C-83A1-F6EECF244321}">
                <p14:modId xmlns:p14="http://schemas.microsoft.com/office/powerpoint/2010/main" val="2954404272"/>
              </p:ext>
            </p:extLst>
          </p:nvPr>
        </p:nvGraphicFramePr>
        <p:xfrm>
          <a:off x="221469" y="4359968"/>
          <a:ext cx="4278523" cy="1927276"/>
        </p:xfrm>
        <a:graphic>
          <a:graphicData uri="http://schemas.openxmlformats.org/drawingml/2006/table">
            <a:tbl>
              <a:tblPr/>
              <a:tblGrid>
                <a:gridCol w="246075">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365176">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vert="ea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役割及び責任</a:t>
                      </a:r>
                      <a:endParaRPr lang="en-US" altLang="ja-JP" sz="1000" kern="100" dirty="0">
                        <a:effectLst/>
                        <a:latin typeface="Meiryo UI" panose="020B0604030504040204" pitchFamily="50" charset="-128"/>
                        <a:ea typeface="ＭＳ ゴシック" panose="020B0609070205080204" pitchFamily="49" charset="-128"/>
                        <a:cs typeface="Meiryo UI" panose="020B0604030504040204" pitchFamily="50" charset="-128"/>
                      </a:endParaRPr>
                    </a:p>
                    <a:p>
                      <a:pPr marR="44450" indent="127000">
                        <a:spcAft>
                          <a:spcPts val="0"/>
                        </a:spcAft>
                        <a:tabLst>
                          <a:tab pos="2700020" algn="ctr"/>
                          <a:tab pos="5400040" algn="r"/>
                        </a:tabLst>
                      </a:pPr>
                      <a:r>
                        <a:rPr lang="ja-JP" sz="800" i="1" kern="100" dirty="0">
                          <a:solidFill>
                            <a:srgbClr val="FF0000"/>
                          </a:solidFill>
                          <a:effectLst/>
                          <a:latin typeface="Meiryo UI" panose="020B0604030504040204" pitchFamily="50" charset="-128"/>
                          <a:ea typeface="ＭＳ ゴシック" panose="020B0609070205080204" pitchFamily="49" charset="-128"/>
                          <a:cs typeface="Meiryo UI" panose="020B0604030504040204" pitchFamily="50" charset="-128"/>
                        </a:rPr>
                        <a:t>※　体制図に対応した主体別に役割を明確に記入すること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5760">
                <a:tc>
                  <a:txBody>
                    <a:bodyPr/>
                    <a:lstStyle/>
                    <a:p>
                      <a:pPr marR="44450" indent="127000">
                        <a:spcAft>
                          <a:spcPts val="0"/>
                        </a:spcAft>
                        <a:tabLst>
                          <a:tab pos="2700020" algn="ctr"/>
                          <a:tab pos="5400040" algn="r"/>
                        </a:tabLst>
                      </a:pPr>
                      <a:r>
                        <a:rPr lang="en-US" sz="1000" kern="100" dirty="0">
                          <a:effectLst/>
                          <a:latin typeface="ＭＳ ゴシック" panose="020B0609070205080204" pitchFamily="49" charset="-128"/>
                          <a:ea typeface="Meiryo UI" panose="020B0604030504040204" pitchFamily="50" charset="-128"/>
                          <a:cs typeface="Meiryo UI" panose="020B0604030504040204" pitchFamily="50" charset="-128"/>
                        </a:rPr>
                        <a:t>1</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△△市</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・事業計画の立案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a:effectLst/>
                          <a:latin typeface="Meiryo UI" panose="020B0604030504040204" pitchFamily="50" charset="-128"/>
                          <a:ea typeface="ＭＳ ゴシック" panose="020B0609070205080204" pitchFamily="49" charset="-128"/>
                          <a:cs typeface="ＭＳ明朝-WinCharSetFFFF-H"/>
                        </a:rPr>
                        <a:t>・報告書の作成をはじめとする事業全般の管理・統括業務</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2</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××大学</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pPr>
                      <a:r>
                        <a:rPr lang="ja-JP" sz="1000" kern="0" dirty="0">
                          <a:effectLst/>
                          <a:latin typeface="Meiryo UI" panose="020B0604030504040204" pitchFamily="50" charset="-128"/>
                          <a:ea typeface="ＭＳ ゴシック" panose="020B0609070205080204" pitchFamily="49" charset="-128"/>
                          <a:cs typeface="ＭＳ明朝-WinCharSetFFFF-H"/>
                        </a:rPr>
                        <a:t>・事業実施に係るノウハウの提供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3</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a:effectLst/>
                          <a:latin typeface="Meiryo UI" panose="020B0604030504040204" pitchFamily="50" charset="-128"/>
                          <a:ea typeface="ＭＳ ゴシック" panose="020B0609070205080204" pitchFamily="49" charset="-128"/>
                          <a:cs typeface="ＭＳ明朝-WinCharSetFFFF-H"/>
                        </a:rPr>
                        <a:t>・システム設計</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4450" indent="127000">
                        <a:spcAft>
                          <a:spcPts val="0"/>
                        </a:spcAft>
                        <a:tabLst>
                          <a:tab pos="2700020" algn="ctr"/>
                          <a:tab pos="5400040" algn="r"/>
                        </a:tabLst>
                      </a:pPr>
                      <a:r>
                        <a:rPr lang="en-US" sz="1000" kern="100">
                          <a:effectLst/>
                          <a:latin typeface="ＭＳ ゴシック" panose="020B0609070205080204" pitchFamily="49" charset="-128"/>
                          <a:ea typeface="Meiryo UI" panose="020B0604030504040204" pitchFamily="50" charset="-128"/>
                          <a:cs typeface="Meiryo UI" panose="020B0604030504040204" pitchFamily="50" charset="-128"/>
                        </a:rPr>
                        <a:t>4</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a:effectLst/>
                          <a:latin typeface="Meiryo UI" panose="020B0604030504040204" pitchFamily="50" charset="-128"/>
                          <a:ea typeface="ＭＳ ゴシック" panose="020B0609070205080204" pitchFamily="49" charset="-128"/>
                          <a:cs typeface="Meiryo UI" panose="020B0604030504040204" pitchFamily="50" charset="-128"/>
                        </a:rPr>
                        <a:t>株式会社</a:t>
                      </a:r>
                      <a:r>
                        <a:rPr lang="en-US" sz="1000" kern="100">
                          <a:effectLst/>
                          <a:latin typeface="Meiryo UI" panose="020B0604030504040204" pitchFamily="50" charset="-128"/>
                          <a:ea typeface="ＭＳ ゴシック" panose="020B0609070205080204" pitchFamily="49" charset="-128"/>
                          <a:cs typeface="Meiryo UI" panose="020B0604030504040204" pitchFamily="50" charset="-128"/>
                        </a:rPr>
                        <a:t>××</a:t>
                      </a: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・協議会への参加</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R="44450" indent="127000">
                        <a:spcAft>
                          <a:spcPts val="0"/>
                        </a:spcAft>
                        <a:tabLst>
                          <a:tab pos="2700020" algn="ctr"/>
                          <a:tab pos="5400040" algn="r"/>
                        </a:tabLst>
                      </a:pPr>
                      <a:r>
                        <a:rPr lang="ja-JP" sz="1000" kern="0" dirty="0">
                          <a:effectLst/>
                          <a:latin typeface="Meiryo UI" panose="020B0604030504040204" pitchFamily="50" charset="-128"/>
                          <a:ea typeface="ＭＳ ゴシック" panose="020B0609070205080204" pitchFamily="49" charset="-128"/>
                          <a:cs typeface="ＭＳ明朝-WinCharSetFFFF-H"/>
                        </a:rPr>
                        <a:t>・データ提供</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78" name="Text Box 4"/>
          <p:cNvSpPr txBox="1">
            <a:spLocks noChangeArrowheads="1"/>
          </p:cNvSpPr>
          <p:nvPr/>
        </p:nvSpPr>
        <p:spPr>
          <a:xfrm>
            <a:off x="221469" y="4078737"/>
            <a:ext cx="3884240" cy="276999"/>
          </a:xfrm>
          <a:prstGeom prst="rect">
            <a:avLst/>
          </a:prstGeom>
          <a:noFill/>
          <a:ln w="9525">
            <a:noFill/>
            <a:miter lim="800000"/>
            <a:headEnd/>
            <a:tailEnd/>
          </a:ln>
          <a:effectLst/>
        </p:spPr>
        <p:txBody>
          <a:bodyPr wrap="square">
            <a:spAutoFit/>
          </a:bodyPr>
          <a:lstStyle/>
          <a:p>
            <a:pPr eaLnBrk="1" hangingPunct="1">
              <a:spcBef>
                <a:spcPct val="5000"/>
              </a:spcBef>
              <a:defRPr/>
            </a:pPr>
            <a:r>
              <a:rPr lang="en-US" altLang="ja-JP" sz="1200" dirty="0">
                <a:latin typeface="Tahoma" pitchFamily="34" charset="0"/>
              </a:rPr>
              <a:t>【</a:t>
            </a:r>
            <a:r>
              <a:rPr lang="ja-JP" altLang="en-US" sz="1200" dirty="0">
                <a:latin typeface="Tahoma" pitchFamily="34" charset="0"/>
              </a:rPr>
              <a:t>各主体の役割</a:t>
            </a:r>
            <a:r>
              <a:rPr lang="en-US" altLang="ja-JP" sz="1200" dirty="0">
                <a:latin typeface="Tahoma" pitchFamily="34" charset="0"/>
              </a:rPr>
              <a:t>】</a:t>
            </a:r>
            <a:endParaRPr lang="ja-JP" altLang="en-US" sz="1050" dirty="0">
              <a:latin typeface="Tahoma" pitchFamily="34" charset="0"/>
            </a:endParaRPr>
          </a:p>
        </p:txBody>
      </p:sp>
      <p:graphicFrame>
        <p:nvGraphicFramePr>
          <p:cNvPr id="1279" name="表 16"/>
          <p:cNvGraphicFramePr>
            <a:graphicFrameLocks noGrp="1"/>
          </p:cNvGraphicFramePr>
          <p:nvPr>
            <p:extLst>
              <p:ext uri="{D42A27DB-BD31-4B8C-83A1-F6EECF244321}">
                <p14:modId xmlns:p14="http://schemas.microsoft.com/office/powerpoint/2010/main" val="705436532"/>
              </p:ext>
            </p:extLst>
          </p:nvPr>
        </p:nvGraphicFramePr>
        <p:xfrm>
          <a:off x="4644007" y="4359968"/>
          <a:ext cx="4339573" cy="1908142"/>
        </p:xfrm>
        <a:graphic>
          <a:graphicData uri="http://schemas.openxmlformats.org/drawingml/2006/table">
            <a:tbl>
              <a:tblPr/>
              <a:tblGrid>
                <a:gridCol w="341842">
                  <a:extLst>
                    <a:ext uri="{9D8B030D-6E8A-4147-A177-3AD203B41FA5}">
                      <a16:colId xmlns:a16="http://schemas.microsoft.com/office/drawing/2014/main" val="20000"/>
                    </a:ext>
                  </a:extLst>
                </a:gridCol>
                <a:gridCol w="1032481">
                  <a:extLst>
                    <a:ext uri="{9D8B030D-6E8A-4147-A177-3AD203B41FA5}">
                      <a16:colId xmlns:a16="http://schemas.microsoft.com/office/drawing/2014/main" val="20001"/>
                    </a:ext>
                  </a:extLst>
                </a:gridCol>
                <a:gridCol w="2965250">
                  <a:extLst>
                    <a:ext uri="{9D8B030D-6E8A-4147-A177-3AD203B41FA5}">
                      <a16:colId xmlns:a16="http://schemas.microsoft.com/office/drawing/2014/main" val="20002"/>
                    </a:ext>
                  </a:extLst>
                </a:gridCol>
              </a:tblGrid>
              <a:tr h="350370">
                <a:tc>
                  <a:txBody>
                    <a:bodyPr/>
                    <a:lstStyle/>
                    <a:p>
                      <a:pPr marR="44450" indent="127000" algn="ctr">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名称</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r>
                        <a:rPr lang="ja-JP" sz="1000" kern="100" dirty="0">
                          <a:effectLst/>
                          <a:latin typeface="Meiryo UI" panose="020B0604030504040204" pitchFamily="50" charset="-128"/>
                          <a:ea typeface="ＭＳ ゴシック" panose="020B0609070205080204" pitchFamily="49" charset="-128"/>
                          <a:cs typeface="Meiryo UI" panose="020B0604030504040204" pitchFamily="50" charset="-128"/>
                        </a:rPr>
                        <a:t>役割及び責任</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942">
                <a:tc>
                  <a:txBody>
                    <a:bodyPr/>
                    <a:lstStyle/>
                    <a:p>
                      <a:pPr marR="44450" indent="127000">
                        <a:spcAft>
                          <a:spcPts val="0"/>
                        </a:spcAft>
                        <a:tabLst>
                          <a:tab pos="2700020" algn="ctr"/>
                          <a:tab pos="5400040" algn="r"/>
                        </a:tabLst>
                      </a:pPr>
                      <a:r>
                        <a:rPr lang="en-US" altLang="ja-JP" sz="1000" kern="100" dirty="0">
                          <a:effectLst/>
                          <a:latin typeface="Meiryo UI" panose="020B0604030504040204" pitchFamily="50" charset="-128"/>
                          <a:ea typeface="Meiryo UI" panose="020B0604030504040204" pitchFamily="50" charset="-128"/>
                          <a:cs typeface="Meiryo UI" panose="020B0604030504040204" pitchFamily="50" charset="-128"/>
                        </a:rPr>
                        <a:t>5</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6</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7</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0370">
                <a:tc>
                  <a:txBody>
                    <a:bodyPr/>
                    <a:lstStyle/>
                    <a:p>
                      <a:pPr marR="44450" indent="127000">
                        <a:spcAft>
                          <a:spcPts val="0"/>
                        </a:spcAft>
                        <a:tabLst>
                          <a:tab pos="2700020" algn="ctr"/>
                          <a:tab pos="5400040" algn="r"/>
                        </a:tabLst>
                      </a:pPr>
                      <a:r>
                        <a:rPr lang="en-US" altLang="ja-JP" sz="1000" kern="100" dirty="0">
                          <a:effectLst/>
                          <a:latin typeface="ＭＳ ゴシック" panose="020B0609070205080204" pitchFamily="49" charset="-128"/>
                          <a:ea typeface="Meiryo UI" panose="020B0604030504040204" pitchFamily="50" charset="-128"/>
                          <a:cs typeface="Meiryo UI" panose="020B0604030504040204" pitchFamily="50" charset="-128"/>
                        </a:rPr>
                        <a:t>8</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107950" marB="1079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spcAft>
                          <a:spcPts val="0"/>
                        </a:spcAft>
                        <a:tabLst>
                          <a:tab pos="2700020" algn="ctr"/>
                          <a:tab pos="5400040" algn="r"/>
                        </a:tabLs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80" name="正方形/長方形 4"/>
          <p:cNvSpPr/>
          <p:nvPr/>
        </p:nvSpPr>
        <p:spPr>
          <a:xfrm>
            <a:off x="127818" y="977847"/>
            <a:ext cx="8692654" cy="1169551"/>
          </a:xfrm>
          <a:prstGeom prst="rect">
            <a:avLst/>
          </a:prstGeom>
        </p:spPr>
        <p:txBody>
          <a:bodyPr wrap="square">
            <a:spAutoFit/>
          </a:bodyPr>
          <a:lstStyle/>
          <a:p>
            <a:pPr marL="254000" marR="143510" indent="-127000">
              <a:spcAft>
                <a:spcPts val="0"/>
              </a:spcAft>
            </a:pPr>
            <a:r>
              <a:rPr lang="ja-JP" altLang="ja-JP" sz="1400" i="1" kern="100" dirty="0">
                <a:solidFill>
                  <a:srgbClr val="FF0000"/>
                </a:solidFill>
                <a:latin typeface="+mn-ea"/>
                <a:ea typeface="+mn-ea"/>
                <a:cs typeface="Meiryo UI" panose="020B0604030504040204" pitchFamily="50" charset="-128"/>
              </a:rPr>
              <a:t>※　提案者のみならず、補助</a:t>
            </a:r>
            <a:r>
              <a:rPr lang="ja-JP" altLang="en-US" sz="1400" i="1" kern="100" dirty="0">
                <a:solidFill>
                  <a:srgbClr val="FF0000"/>
                </a:solidFill>
                <a:latin typeface="+mn-ea"/>
                <a:ea typeface="+mn-ea"/>
                <a:cs typeface="Meiryo UI" panose="020B0604030504040204" pitchFamily="50" charset="-128"/>
              </a:rPr>
              <a:t>等</a:t>
            </a:r>
            <a:r>
              <a:rPr lang="ja-JP" altLang="ja-JP" sz="1400" i="1" kern="100" dirty="0">
                <a:solidFill>
                  <a:srgbClr val="FF0000"/>
                </a:solidFill>
                <a:latin typeface="+mn-ea"/>
                <a:ea typeface="+mn-ea"/>
                <a:cs typeface="Meiryo UI" panose="020B0604030504040204" pitchFamily="50" charset="-128"/>
              </a:rPr>
              <a:t>事業の実施に関わる者については本様式に役割、責任を明記すること</a:t>
            </a:r>
            <a:endParaRPr lang="en-US" altLang="ja-JP" sz="1400" i="1" kern="100" dirty="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協議会等の参画組織・団体も記入すること</a:t>
            </a:r>
            <a:endParaRPr lang="en-US" altLang="ja-JP" sz="1400" i="1" kern="100" dirty="0">
              <a:solidFill>
                <a:srgbClr val="FF0000"/>
              </a:solidFill>
              <a:latin typeface="+mn-ea"/>
              <a:ea typeface="+mn-ea"/>
              <a:cs typeface="Meiryo UI" panose="020B0604030504040204" pitchFamily="50" charset="-128"/>
            </a:endParaRPr>
          </a:p>
          <a:p>
            <a:pPr marL="254000" marR="143510" indent="-127000">
              <a:spcAft>
                <a:spcPts val="0"/>
              </a:spcAft>
            </a:pPr>
            <a:r>
              <a:rPr lang="en-US" altLang="ja-JP" sz="1400" i="1" kern="100" dirty="0">
                <a:solidFill>
                  <a:srgbClr val="FF0000"/>
                </a:solidFill>
                <a:latin typeface="+mn-ea"/>
                <a:ea typeface="+mn-ea"/>
                <a:cs typeface="Meiryo UI" panose="020B0604030504040204" pitchFamily="50" charset="-128"/>
              </a:rPr>
              <a:t>※</a:t>
            </a:r>
            <a:r>
              <a:rPr lang="ja-JP" altLang="en-US" sz="1400" i="1" kern="100" dirty="0">
                <a:solidFill>
                  <a:srgbClr val="FF0000"/>
                </a:solidFill>
                <a:latin typeface="+mn-ea"/>
                <a:ea typeface="+mn-ea"/>
                <a:cs typeface="Meiryo UI" panose="020B0604030504040204" pitchFamily="50" charset="-128"/>
              </a:rPr>
              <a:t>　提案内容のうち、地域の持続的な推進・運営のために必要となる機能・役割の抽出やプレーヤーの選定、ステークホルダーの管理（スマートシティ推進組織）について「スマートシティリファレンスアーキテクチャ」において「都市マネジメント」と整理されている事項について、ホワイトペーパー第５章を参照し、記載すること</a:t>
            </a:r>
            <a:endParaRPr lang="en-US" altLang="ja-JP" sz="1400" i="1" kern="100" dirty="0">
              <a:solidFill>
                <a:srgbClr val="FF0000"/>
              </a:solidFill>
              <a:latin typeface="+mn-ea"/>
              <a:ea typeface="+mn-ea"/>
              <a:cs typeface="Meiryo UI" panose="020B0604030504040204" pitchFamily="50" charset="-128"/>
            </a:endParaRPr>
          </a:p>
        </p:txBody>
      </p:sp>
      <p:sp>
        <p:nvSpPr>
          <p:cNvPr id="128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a:t>
            </a:r>
            <a:endParaRPr kumimoji="1" lang="ja-JP" altLang="en-US" sz="1480" dirty="0">
              <a:solidFill>
                <a:schemeClr val="tx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5"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（補足資料）事業費</a:t>
            </a:r>
          </a:p>
        </p:txBody>
      </p:sp>
      <p:sp>
        <p:nvSpPr>
          <p:cNvPr id="2006" name="Text Box 4"/>
          <p:cNvSpPr txBox="1">
            <a:spLocks noChangeArrowheads="1"/>
          </p:cNvSpPr>
          <p:nvPr/>
        </p:nvSpPr>
        <p:spPr>
          <a:xfrm>
            <a:off x="179512" y="616097"/>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zh-TW"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経費額内訳表</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2007"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graphicFrame>
        <p:nvGraphicFramePr>
          <p:cNvPr id="2008" name="表 1"/>
          <p:cNvGraphicFramePr>
            <a:graphicFrameLocks noGrp="1"/>
          </p:cNvGraphicFramePr>
          <p:nvPr>
            <p:extLst/>
          </p:nvPr>
        </p:nvGraphicFramePr>
        <p:xfrm>
          <a:off x="164227" y="1250404"/>
          <a:ext cx="8872269" cy="4914900"/>
        </p:xfrm>
        <a:graphic>
          <a:graphicData uri="http://schemas.openxmlformats.org/drawingml/2006/table">
            <a:tbl>
              <a:tblPr>
                <a:tableStyleId>{5C22544A-7EE6-4342-B048-85BDC9FD1C3A}</a:tableStyleId>
              </a:tblPr>
              <a:tblGrid>
                <a:gridCol w="1311429">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5472608">
                  <a:extLst>
                    <a:ext uri="{9D8B030D-6E8A-4147-A177-3AD203B41FA5}">
                      <a16:colId xmlns:a16="http://schemas.microsoft.com/office/drawing/2014/main" val="20003"/>
                    </a:ext>
                  </a:extLst>
                </a:gridCol>
              </a:tblGrid>
              <a:tr h="152062">
                <a:tc gridSpan="2">
                  <a:txBody>
                    <a:bodyPr/>
                    <a:lstStyle/>
                    <a:p>
                      <a:pPr algn="ctr" fontAlgn="ctr"/>
                      <a:r>
                        <a:rPr lang="ja-JP" altLang="en-US" sz="1100" b="1" i="0" u="none" strike="noStrike" dirty="0">
                          <a:solidFill>
                            <a:schemeClr val="bg1"/>
                          </a:solidFill>
                          <a:effectLst/>
                        </a:rPr>
                        <a:t>経費の項目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hMerge="1">
                  <a:txBody>
                    <a:bodyPr/>
                    <a:lstStyle/>
                    <a:p>
                      <a:endParaRPr kumimoji="1" lang="ja-JP" altLang="en-US"/>
                    </a:p>
                  </a:txBody>
                  <a:tcPr/>
                </a:tc>
                <a:tc rowSpan="2">
                  <a:txBody>
                    <a:bodyPr/>
                    <a:lstStyle/>
                    <a:p>
                      <a:pPr algn="ctr" fontAlgn="ctr"/>
                      <a:r>
                        <a:rPr lang="ja-JP" altLang="en-US" sz="1100" b="1" i="0" u="none" strike="noStrike" dirty="0">
                          <a:solidFill>
                            <a:schemeClr val="bg1"/>
                          </a:solidFill>
                          <a:effectLst/>
                        </a:rPr>
                        <a:t>金額（円）</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rowSpan="2">
                  <a:txBody>
                    <a:bodyPr/>
                    <a:lstStyle/>
                    <a:p>
                      <a:pPr algn="ctr" fontAlgn="ctr"/>
                      <a:r>
                        <a:rPr lang="ja-JP" altLang="en-US" sz="1100" b="1" i="0" u="none" strike="noStrike" dirty="0">
                          <a:solidFill>
                            <a:schemeClr val="bg1"/>
                          </a:solidFill>
                          <a:effectLst/>
                        </a:rPr>
                        <a:t>積算内訳</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52062">
                <a:tc>
                  <a:txBody>
                    <a:bodyPr/>
                    <a:lstStyle/>
                    <a:p>
                      <a:pPr algn="ctr" fontAlgn="ctr"/>
                      <a:r>
                        <a:rPr lang="ja-JP" altLang="en-US" sz="1100" b="1" i="0" u="none" strike="noStrike" dirty="0">
                          <a:solidFill>
                            <a:schemeClr val="bg1"/>
                          </a:solidFill>
                          <a:effectLst/>
                        </a:rPr>
                        <a:t>大項目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a:txBody>
                    <a:bodyPr/>
                    <a:lstStyle/>
                    <a:p>
                      <a:pPr algn="ctr" fontAlgn="ctr"/>
                      <a:r>
                        <a:rPr lang="ja-JP" altLang="en-US" sz="1100" b="1" i="0" u="none" strike="noStrike" dirty="0">
                          <a:solidFill>
                            <a:schemeClr val="bg1"/>
                          </a:solidFill>
                          <a:effectLst/>
                        </a:rPr>
                        <a:t>小項目</a:t>
                      </a:r>
                      <a:endParaRPr lang="ja-JP" altLang="en-US" sz="1100" b="1" i="0" u="none" strike="noStrike" dirty="0">
                        <a:solidFill>
                          <a:schemeClr val="bg1"/>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285495">
                <a:tc rowSpan="2">
                  <a:txBody>
                    <a:bodyPr/>
                    <a:lstStyle/>
                    <a:p>
                      <a:pPr algn="l" fontAlgn="ctr"/>
                      <a:r>
                        <a:rPr lang="en-US" altLang="ja-JP" sz="1050" i="0" u="none" strike="noStrike" dirty="0">
                          <a:effectLst/>
                        </a:rPr>
                        <a:t>Ⅰ</a:t>
                      </a:r>
                      <a:r>
                        <a:rPr lang="ja-JP" altLang="en-US" sz="1050" i="0" u="none" strike="noStrike" dirty="0">
                          <a:effectLst/>
                        </a:rPr>
                        <a:t>．人件費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rowSpan="2">
                  <a:txBody>
                    <a:bodyPr/>
                    <a:lstStyle/>
                    <a:p>
                      <a:pPr algn="ctr" fontAlgn="ctr"/>
                      <a:r>
                        <a:rPr lang="ja-JP" altLang="en-US" sz="1100" i="0" u="none" strike="noStrike" dirty="0">
                          <a:effectLst/>
                        </a:rPr>
                        <a:t>　</a:t>
                      </a:r>
                      <a:endParaRPr lang="ja-JP" altLang="en-US" sz="11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rowSpan="2">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プロジェクトマネージャー　：○○円</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コーディネーター　：○○円</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565703">
                <a:tc rowSpan="8">
                  <a:txBody>
                    <a:bodyPr/>
                    <a:lstStyle/>
                    <a:p>
                      <a:pPr algn="l" fontAlgn="ctr"/>
                      <a:r>
                        <a:rPr lang="en-US" altLang="ja-JP" sz="1050" i="0" u="none" strike="noStrike" dirty="0">
                          <a:effectLst/>
                        </a:rPr>
                        <a:t>Ⅱ</a:t>
                      </a:r>
                      <a:r>
                        <a:rPr lang="ja-JP" altLang="en-US" sz="1050" i="0" u="none" strike="noStrike" dirty="0" err="1">
                          <a:effectLst/>
                        </a:rPr>
                        <a:t>．</a:t>
                      </a:r>
                      <a:r>
                        <a:rPr lang="ja-JP" altLang="en-US" sz="1050" i="0" u="none" strike="noStrike" dirty="0">
                          <a:effectLst/>
                        </a:rPr>
                        <a:t>事業費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effectLst/>
                        </a:rPr>
                        <a:t>旅費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プロジェクトマネージャー：</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zh-CN"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コーディネーター：</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en-US" altLang="zh-CN" sz="1050" i="0"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専門家：</a:t>
                      </a:r>
                      <a:r>
                        <a:rPr lang="zh-CN" altLang="en-US" sz="1050" i="0" u="none" strike="noStrike" dirty="0">
                          <a:solidFill>
                            <a:srgbClr val="FF0000"/>
                          </a:solidFill>
                          <a:effectLst/>
                        </a:rPr>
                        <a:t>（国内）　○○円</a:t>
                      </a:r>
                      <a:r>
                        <a:rPr lang="en-US" altLang="zh-CN" sz="1050" i="0" u="none" strike="noStrike" dirty="0">
                          <a:solidFill>
                            <a:srgbClr val="FF0000"/>
                          </a:solidFill>
                          <a:effectLst/>
                        </a:rPr>
                        <a:t>×○</a:t>
                      </a:r>
                      <a:r>
                        <a:rPr lang="zh-CN" altLang="en-US" sz="1050" i="0" u="none" strike="noStrike" dirty="0">
                          <a:solidFill>
                            <a:srgbClr val="FF0000"/>
                          </a:solidFill>
                          <a:effectLst/>
                        </a:rPr>
                        <a:t>人</a:t>
                      </a:r>
                      <a:r>
                        <a:rPr lang="en-US" altLang="zh-CN" sz="1050" i="0" u="none" strike="noStrike" dirty="0">
                          <a:solidFill>
                            <a:srgbClr val="FF0000"/>
                          </a:solidFill>
                          <a:effectLst/>
                        </a:rPr>
                        <a:t>×○</a:t>
                      </a:r>
                      <a:r>
                        <a:rPr lang="zh-CN" altLang="en-US" sz="1050" i="0" u="none" strike="noStrike" dirty="0">
                          <a:solidFill>
                            <a:srgbClr val="FF0000"/>
                          </a:solidFill>
                          <a:effectLst/>
                        </a:rPr>
                        <a:t>回　　○○円</a:t>
                      </a:r>
                      <a:endParaRPr lang="en-US" altLang="ja-JP" sz="1050" i="0" u="none" strike="noStrike" dirty="0">
                        <a:solidFill>
                          <a:srgbClr val="FF0000"/>
                        </a:solidFill>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50" i="0" u="none" strike="noStrike" dirty="0">
                          <a:solidFill>
                            <a:srgbClr val="FF0000"/>
                          </a:solidFill>
                          <a:effectLst/>
                        </a:rPr>
                        <a:t>※</a:t>
                      </a:r>
                      <a:r>
                        <a:rPr lang="ja-JP" altLang="en-US" sz="1050" i="0" u="none" strike="noStrike" dirty="0">
                          <a:solidFill>
                            <a:srgbClr val="FF0000"/>
                          </a:solidFill>
                          <a:effectLst/>
                        </a:rPr>
                        <a:t>旅程も具体的（都市名等）に記載すること。</a:t>
                      </a: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会場費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○○説明会会場費　　○○円</a:t>
                      </a:r>
                      <a:r>
                        <a:rPr lang="en-US" altLang="ja-JP" sz="1050" i="0" u="none" strike="noStrike" dirty="0">
                          <a:solidFill>
                            <a:srgbClr val="FF0000"/>
                          </a:solidFill>
                          <a:effectLst/>
                        </a:rPr>
                        <a:t>×○</a:t>
                      </a:r>
                      <a:r>
                        <a:rPr lang="ja-JP" altLang="en-US" sz="1050" i="0" u="none" strike="noStrike" dirty="0">
                          <a:solidFill>
                            <a:srgbClr val="FF0000"/>
                          </a:solidFill>
                          <a:effectLst/>
                        </a:rPr>
                        <a:t>回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285495">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謝金</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○○円</a:t>
                      </a:r>
                      <a:r>
                        <a:rPr lang="en-US" altLang="ja-JP" sz="1050" i="0" u="none" strike="noStrike" dirty="0">
                          <a:solidFill>
                            <a:srgbClr val="FF0000"/>
                          </a:solidFill>
                          <a:effectLst/>
                        </a:rPr>
                        <a:t>×○</a:t>
                      </a:r>
                      <a:r>
                        <a:rPr lang="ja-JP" altLang="en-US" sz="1050" i="0" u="none" strike="noStrike" dirty="0">
                          <a:solidFill>
                            <a:srgbClr val="FF0000"/>
                          </a:solidFill>
                          <a:effectLst/>
                        </a:rPr>
                        <a:t>回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285495">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備品費</a:t>
                      </a: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リース代　○○円</a:t>
                      </a:r>
                      <a:r>
                        <a:rPr lang="en-US" altLang="ja-JP" sz="1050" i="0" u="none" strike="noStrike" dirty="0">
                          <a:solidFill>
                            <a:srgbClr val="FF0000"/>
                          </a:solidFill>
                          <a:effectLst/>
                        </a:rPr>
                        <a:t>×</a:t>
                      </a:r>
                      <a:r>
                        <a:rPr lang="ja-JP" altLang="en-US" sz="1050" i="0" u="none" strike="noStrike" dirty="0">
                          <a:solidFill>
                            <a:srgbClr val="FF0000"/>
                          </a:solidFill>
                          <a:effectLst/>
                        </a:rPr>
                        <a:t>○ヶ月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285495">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rPr>
                        <a:t>消耗品費</a:t>
                      </a: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n-lt"/>
                          <a:ea typeface="+mn-ea"/>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○○円</a:t>
                      </a:r>
                      <a:r>
                        <a:rPr lang="en-US" altLang="ja-JP" sz="1050" i="0" u="none" strike="noStrike" dirty="0">
                          <a:solidFill>
                            <a:srgbClr val="FF0000"/>
                          </a:solidFill>
                          <a:effectLst/>
                        </a:rPr>
                        <a:t>×○○</a:t>
                      </a:r>
                      <a:r>
                        <a:rPr lang="ja-JP" altLang="en-US" sz="1050" i="0" u="none" strike="noStrike" dirty="0">
                          <a:solidFill>
                            <a:srgbClr val="FF0000"/>
                          </a:solidFill>
                          <a:effectLst/>
                        </a:rPr>
                        <a:t>冊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285495">
                <a:tc vMerge="1">
                  <a:txBody>
                    <a:bodyPr/>
                    <a:lstStyle/>
                    <a:p>
                      <a:endParaRPr kumimoji="1" lang="ja-JP" altLang="en-US"/>
                    </a:p>
                  </a:txBody>
                  <a:tcPr/>
                </a:tc>
                <a:tc>
                  <a:txBody>
                    <a:bodyPr/>
                    <a:lstStyle/>
                    <a:p>
                      <a:pPr algn="l" fontAlgn="ctr"/>
                      <a:r>
                        <a:rPr lang="ja-JP" altLang="en-US" sz="1050" i="0" u="none" strike="noStrike" dirty="0">
                          <a:effectLst/>
                        </a:rPr>
                        <a:t>印刷製本費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説明会資料　○○円</a:t>
                      </a:r>
                      <a:r>
                        <a:rPr lang="en-US" altLang="ja-JP" sz="1050" i="0" u="none" strike="noStrike" dirty="0">
                          <a:solidFill>
                            <a:srgbClr val="FF0000"/>
                          </a:solidFill>
                          <a:effectLst/>
                        </a:rPr>
                        <a:t>×○○</a:t>
                      </a:r>
                      <a:r>
                        <a:rPr lang="ja-JP" altLang="en-US" sz="1050" i="0" u="none" strike="noStrike" dirty="0">
                          <a:solidFill>
                            <a:srgbClr val="FF0000"/>
                          </a:solidFill>
                          <a:effectLst/>
                        </a:rPr>
                        <a:t>冊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285495">
                <a:tc vMerge="1">
                  <a:txBody>
                    <a:bodyPr/>
                    <a:lstStyle/>
                    <a:p>
                      <a:endParaRPr kumimoji="1" lang="ja-JP" altLang="en-US"/>
                    </a:p>
                  </a:txBody>
                  <a:tcPr/>
                </a:tc>
                <a:tc>
                  <a:txBody>
                    <a:bodyPr/>
                    <a:lstStyle/>
                    <a:p>
                      <a:pPr algn="l" fontAlgn="ctr"/>
                      <a:r>
                        <a:rPr lang="zh-TW" altLang="en-US" sz="1050" i="0" u="none" strike="noStrike" dirty="0">
                          <a:effectLst/>
                        </a:rPr>
                        <a:t>補助職員人件費</a:t>
                      </a:r>
                      <a:endParaRPr lang="zh-TW"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50" i="0" u="none" strike="noStrike" dirty="0">
                          <a:solidFill>
                            <a:srgbClr val="FF0000"/>
                          </a:solidFill>
                          <a:effectLst/>
                        </a:rPr>
                        <a:t>○○等実施アルバイト：○○円</a:t>
                      </a:r>
                      <a:r>
                        <a:rPr lang="en-US" altLang="ja-JP" sz="1050" i="0" u="none" strike="noStrike" dirty="0">
                          <a:solidFill>
                            <a:srgbClr val="FF0000"/>
                          </a:solidFill>
                          <a:effectLst/>
                        </a:rPr>
                        <a:t>×○</a:t>
                      </a:r>
                      <a:r>
                        <a:rPr lang="ja-JP" altLang="en-US" sz="1050" i="0" u="none" strike="noStrike" dirty="0">
                          <a:solidFill>
                            <a:srgbClr val="FF0000"/>
                          </a:solidFill>
                          <a:effectLst/>
                        </a:rPr>
                        <a:t>人</a:t>
                      </a:r>
                      <a:r>
                        <a:rPr lang="en-US" altLang="ja-JP" sz="1050" i="0" u="none" strike="noStrike" dirty="0">
                          <a:solidFill>
                            <a:srgbClr val="FF0000"/>
                          </a:solidFill>
                          <a:effectLst/>
                        </a:rPr>
                        <a:t>×○○</a:t>
                      </a:r>
                      <a:r>
                        <a:rPr lang="ja-JP" altLang="en-US" sz="1050" i="0" u="none" strike="noStrike" dirty="0">
                          <a:solidFill>
                            <a:srgbClr val="FF0000"/>
                          </a:solidFill>
                          <a:effectLst/>
                        </a:rPr>
                        <a:t>日　○○円</a:t>
                      </a: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425599">
                <a:tc vMerge="1">
                  <a:txBody>
                    <a:bodyPr/>
                    <a:lstStyle/>
                    <a:p>
                      <a:endParaRPr kumimoji="1" lang="ja-JP" altLang="en-US"/>
                    </a:p>
                  </a:txBody>
                  <a:tcPr>
                    <a:lnT w="9525" cap="flat" cmpd="sng" algn="ctr">
                      <a:solidFill>
                        <a:schemeClr val="bg2"/>
                      </a:solidFill>
                      <a:prstDash val="solid"/>
                      <a:round/>
                      <a:headEnd type="none" w="med" len="med"/>
                      <a:tailEnd type="none" w="med" len="med"/>
                    </a:lnT>
                  </a:tcPr>
                </a:tc>
                <a:tc>
                  <a:txBody>
                    <a:bodyPr/>
                    <a:lstStyle/>
                    <a:p>
                      <a:pPr algn="l" fontAlgn="ctr"/>
                      <a:r>
                        <a:rPr lang="ja-JP" altLang="en-US" sz="1050" i="0" u="none" strike="noStrike" dirty="0">
                          <a:effectLst/>
                        </a:rPr>
                        <a:t>その他諸経費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ja-JP" sz="1050" i="0" u="none" strike="noStrike" dirty="0">
                          <a:solidFill>
                            <a:srgbClr val="FF0000"/>
                          </a:solidFill>
                          <a:effectLst/>
                        </a:rPr>
                        <a:t>※</a:t>
                      </a:r>
                      <a:r>
                        <a:rPr lang="ja-JP" altLang="en-US" sz="1050" i="0" u="none" strike="noStrike" dirty="0">
                          <a:solidFill>
                            <a:srgbClr val="FF0000"/>
                          </a:solidFill>
                          <a:effectLst/>
                        </a:rPr>
                        <a:t>予定される項目を具体的に記載すること。</a:t>
                      </a:r>
                      <a:endParaRPr lang="en-US" altLang="ja-JP"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en-US" altLang="ja-JP" sz="1050" i="0" u="none" strike="noStrike" dirty="0">
                        <a:solidFill>
                          <a:srgbClr val="FF0000"/>
                        </a:solidFill>
                        <a:effectLst/>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425599">
                <a:tc>
                  <a:txBody>
                    <a:bodyPr/>
                    <a:lstStyle/>
                    <a:p>
                      <a:pPr algn="l" fontAlgn="ctr"/>
                      <a:r>
                        <a:rPr lang="en-US" altLang="ja-JP" sz="1050" i="0" u="none" strike="noStrike" dirty="0">
                          <a:effectLst/>
                        </a:rPr>
                        <a:t>Ⅲ</a:t>
                      </a:r>
                      <a:r>
                        <a:rPr lang="ja-JP" altLang="en-US" sz="1050" i="0" u="none" strike="noStrike" dirty="0" err="1">
                          <a:effectLst/>
                        </a:rPr>
                        <a:t>．</a:t>
                      </a:r>
                      <a:r>
                        <a:rPr lang="ja-JP" altLang="en-US" sz="1050" i="0" u="none" strike="noStrike" dirty="0">
                          <a:effectLst/>
                        </a:rPr>
                        <a:t>再委託・外注費</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ja-JP" sz="1050" i="0" u="none" strike="noStrike" dirty="0">
                          <a:solidFill>
                            <a:srgbClr val="FF0000"/>
                          </a:solidFill>
                          <a:effectLst/>
                        </a:rPr>
                        <a:t>※</a:t>
                      </a:r>
                      <a:r>
                        <a:rPr lang="ja-JP" altLang="en-US" sz="1050" i="0" u="none" strike="noStrike" dirty="0">
                          <a:solidFill>
                            <a:srgbClr val="FF0000"/>
                          </a:solidFill>
                          <a:effectLst/>
                        </a:rPr>
                        <a:t>予定される内容及びその積算を具体的に記載すること。</a:t>
                      </a:r>
                      <a:endParaRPr lang="en-US" altLang="ja-JP"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p>
                      <a:pPr algn="l" fontAlgn="ct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r h="145391">
                <a:tc>
                  <a:txBody>
                    <a:bodyPr/>
                    <a:lstStyle/>
                    <a:p>
                      <a:pPr algn="l" fontAlgn="ctr"/>
                      <a:r>
                        <a:rPr lang="en-US" altLang="zh-TW" sz="1050" i="0" u="none" strike="noStrike">
                          <a:effectLst/>
                        </a:rPr>
                        <a:t>Ⅳ</a:t>
                      </a:r>
                      <a:r>
                        <a:rPr lang="zh-TW" altLang="en-US" sz="1050" i="0" u="none" strike="noStrike">
                          <a:effectLst/>
                        </a:rPr>
                        <a:t>．一般管理費</a:t>
                      </a:r>
                      <a:endParaRPr lang="zh-TW"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zh-TW" sz="1050" i="0" u="none" strike="noStrike" dirty="0">
                          <a:solidFill>
                            <a:srgbClr val="FF0000"/>
                          </a:solidFill>
                          <a:effectLst/>
                        </a:rPr>
                        <a:t>※</a:t>
                      </a:r>
                      <a:r>
                        <a:rPr lang="zh-TW" altLang="en-US" sz="1050" i="0" u="none" strike="noStrike" dirty="0">
                          <a:solidFill>
                            <a:srgbClr val="FF0000"/>
                          </a:solidFill>
                          <a:effectLst/>
                        </a:rPr>
                        <a:t>（</a:t>
                      </a:r>
                      <a:r>
                        <a:rPr lang="en-US" altLang="zh-TW" sz="1050" i="0" u="none" strike="noStrike" dirty="0">
                          <a:solidFill>
                            <a:srgbClr val="FF0000"/>
                          </a:solidFill>
                          <a:effectLst/>
                        </a:rPr>
                        <a:t>Ⅰ</a:t>
                      </a:r>
                      <a:r>
                        <a:rPr lang="zh-TW" altLang="en-US" sz="1050" i="0" u="none" strike="noStrike" dirty="0">
                          <a:solidFill>
                            <a:srgbClr val="FF0000"/>
                          </a:solidFill>
                          <a:effectLst/>
                        </a:rPr>
                        <a:t>．人件費＋</a:t>
                      </a:r>
                      <a:r>
                        <a:rPr lang="en-US" altLang="zh-TW" sz="1050" i="0" u="none" strike="noStrike" dirty="0">
                          <a:solidFill>
                            <a:srgbClr val="FF0000"/>
                          </a:solidFill>
                          <a:effectLst/>
                        </a:rPr>
                        <a:t>Ⅱ</a:t>
                      </a:r>
                      <a:r>
                        <a:rPr lang="zh-TW" altLang="en-US" sz="1050" i="0" u="none" strike="noStrike" dirty="0">
                          <a:solidFill>
                            <a:srgbClr val="FF0000"/>
                          </a:solidFill>
                          <a:effectLst/>
                        </a:rPr>
                        <a:t>．事業費）</a:t>
                      </a:r>
                      <a:r>
                        <a:rPr lang="en-US" altLang="zh-TW" sz="1050" i="0" u="none" strike="noStrike" dirty="0">
                          <a:solidFill>
                            <a:srgbClr val="FF0000"/>
                          </a:solidFill>
                          <a:effectLst/>
                        </a:rPr>
                        <a:t>×</a:t>
                      </a:r>
                      <a:r>
                        <a:rPr lang="zh-TW" altLang="en-US" sz="1050" i="0" u="none" strike="noStrike" dirty="0">
                          <a:solidFill>
                            <a:srgbClr val="FF0000"/>
                          </a:solidFill>
                          <a:effectLst/>
                        </a:rPr>
                        <a:t>一般管理費率</a:t>
                      </a:r>
                      <a:endParaRPr lang="zh-TW"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3"/>
                  </a:ext>
                </a:extLst>
              </a:tr>
              <a:tr h="145391">
                <a:tc>
                  <a:txBody>
                    <a:bodyPr/>
                    <a:lstStyle/>
                    <a:p>
                      <a:pPr algn="r" fontAlgn="ctr"/>
                      <a:r>
                        <a:rPr lang="ja-JP" altLang="en-US" sz="1050" i="0" u="none" strike="noStrike">
                          <a:effectLst/>
                        </a:rPr>
                        <a:t>小計</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en-US" altLang="zh-TW" sz="1050" i="0" u="none" strike="noStrike" dirty="0">
                          <a:solidFill>
                            <a:srgbClr val="FF0000"/>
                          </a:solidFill>
                          <a:effectLst/>
                        </a:rPr>
                        <a:t>Ⅰ</a:t>
                      </a:r>
                      <a:r>
                        <a:rPr lang="zh-TW" altLang="en-US" sz="1050" i="0" u="none" strike="noStrike" dirty="0">
                          <a:solidFill>
                            <a:srgbClr val="FF0000"/>
                          </a:solidFill>
                          <a:effectLst/>
                        </a:rPr>
                        <a:t>．人件費＋</a:t>
                      </a:r>
                      <a:r>
                        <a:rPr lang="en-US" altLang="zh-TW" sz="1050" i="0" u="none" strike="noStrike" dirty="0">
                          <a:solidFill>
                            <a:srgbClr val="FF0000"/>
                          </a:solidFill>
                          <a:effectLst/>
                        </a:rPr>
                        <a:t>Ⅱ</a:t>
                      </a:r>
                      <a:r>
                        <a:rPr lang="zh-TW" altLang="en-US" sz="1050" i="0" u="none" strike="noStrike" dirty="0">
                          <a:solidFill>
                            <a:srgbClr val="FF0000"/>
                          </a:solidFill>
                          <a:effectLst/>
                        </a:rPr>
                        <a:t>．事業費＋</a:t>
                      </a:r>
                      <a:r>
                        <a:rPr lang="en-US" altLang="zh-TW" sz="1050" i="0" u="none" strike="noStrike" dirty="0">
                          <a:solidFill>
                            <a:srgbClr val="FF0000"/>
                          </a:solidFill>
                          <a:effectLst/>
                        </a:rPr>
                        <a:t>Ⅲ</a:t>
                      </a:r>
                      <a:r>
                        <a:rPr lang="zh-TW" altLang="en-US" sz="1050" i="0" u="none" strike="noStrike" dirty="0">
                          <a:solidFill>
                            <a:srgbClr val="FF0000"/>
                          </a:solidFill>
                          <a:effectLst/>
                        </a:rPr>
                        <a:t>．再委託費＋</a:t>
                      </a:r>
                      <a:r>
                        <a:rPr lang="en-US" altLang="zh-TW" sz="1050" i="0" u="none" strike="noStrike" dirty="0">
                          <a:solidFill>
                            <a:srgbClr val="FF0000"/>
                          </a:solidFill>
                          <a:effectLst/>
                        </a:rPr>
                        <a:t>Ⅳ</a:t>
                      </a:r>
                      <a:r>
                        <a:rPr lang="zh-TW" altLang="en-US" sz="1050" i="0" u="none" strike="noStrike" dirty="0">
                          <a:solidFill>
                            <a:srgbClr val="FF0000"/>
                          </a:solidFill>
                          <a:effectLst/>
                        </a:rPr>
                        <a:t>．一般管理費</a:t>
                      </a:r>
                      <a:endParaRPr lang="zh-TW"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4"/>
                  </a:ext>
                </a:extLst>
              </a:tr>
              <a:tr h="145391">
                <a:tc>
                  <a:txBody>
                    <a:bodyPr/>
                    <a:lstStyle/>
                    <a:p>
                      <a:pPr algn="l" fontAlgn="ctr"/>
                      <a:r>
                        <a:rPr lang="en-US" altLang="ja-JP" sz="1050" i="0" u="none" strike="noStrike">
                          <a:effectLst/>
                        </a:rPr>
                        <a:t>Ⅴ</a:t>
                      </a:r>
                      <a:r>
                        <a:rPr lang="ja-JP" altLang="en-US" sz="1050" i="0" u="none" strike="noStrike">
                          <a:effectLst/>
                        </a:rPr>
                        <a:t>．消費税額</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a:effectLst/>
                        </a:rPr>
                        <a:t>　</a:t>
                      </a:r>
                      <a:endParaRPr lang="ja-JP" altLang="en-US" sz="105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solidFill>
                            <a:srgbClr val="FF0000"/>
                          </a:solidFill>
                          <a:effectLst/>
                        </a:rPr>
                        <a:t>小計</a:t>
                      </a:r>
                      <a:r>
                        <a:rPr lang="en-US" altLang="ja-JP" sz="1050" i="0" u="none" strike="noStrike" dirty="0">
                          <a:solidFill>
                            <a:srgbClr val="FF0000"/>
                          </a:solidFill>
                          <a:effectLst/>
                        </a:rPr>
                        <a:t>×10</a:t>
                      </a:r>
                      <a:r>
                        <a:rPr lang="ja-JP" altLang="en-US" sz="1050" i="0" u="none" strike="noStrike" dirty="0">
                          <a:solidFill>
                            <a:srgbClr val="FF0000"/>
                          </a:solidFill>
                          <a:effectLst/>
                        </a:rPr>
                        <a:t>％</a:t>
                      </a: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5"/>
                  </a:ext>
                </a:extLst>
              </a:tr>
              <a:tr h="288094">
                <a:tc>
                  <a:txBody>
                    <a:bodyPr/>
                    <a:lstStyle/>
                    <a:p>
                      <a:pPr algn="r" fontAlgn="ctr"/>
                      <a:r>
                        <a:rPr lang="ja-JP" altLang="en-US" sz="1050" b="1" i="0" u="none" strike="noStrike" dirty="0">
                          <a:effectLst/>
                        </a:rPr>
                        <a:t>合計（税込）</a:t>
                      </a:r>
                      <a:endParaRPr lang="ja-JP" altLang="en-US" sz="105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r>
                        <a:rPr lang="ja-JP" altLang="en-US" sz="1050" i="0" u="none" strike="noStrike" dirty="0">
                          <a:effectLst/>
                        </a:rPr>
                        <a:t>　</a:t>
                      </a:r>
                      <a:endParaRPr lang="ja-JP" altLang="en-US" sz="105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Arial"/>
                          <a:ea typeface="ＭＳ Ｐゴシック"/>
                          <a:cs typeface="+mn-cs"/>
                        </a:rPr>
                        <a:t>○○</a:t>
                      </a:r>
                      <a:endParaRPr kumimoji="1" lang="ja-JP" altLang="en-US" sz="105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algn="l" fontAlgn="ctr"/>
                      <a:endParaRPr lang="ja-JP" altLang="en-US" sz="105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72000" marR="72000" marT="6038"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6"/>
                  </a:ext>
                </a:extLst>
              </a:tr>
            </a:tbl>
          </a:graphicData>
        </a:graphic>
      </p:graphicFrame>
      <p:sp>
        <p:nvSpPr>
          <p:cNvPr id="2009" name="正方形/長方形 34"/>
          <p:cNvSpPr/>
          <p:nvPr/>
        </p:nvSpPr>
        <p:spPr>
          <a:xfrm>
            <a:off x="315220" y="919753"/>
            <a:ext cx="8615376" cy="27699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記載している費目は例示。募集要領９．（１）経費の区分に応じて必要経費を記載すること</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60</a:t>
            </a:r>
            <a:endParaRPr kumimoji="1" lang="ja-JP" altLang="en-US" sz="1480" dirty="0">
              <a:solidFill>
                <a:schemeClr val="tx1"/>
              </a:solidFill>
            </a:endParaRPr>
          </a:p>
        </p:txBody>
      </p:sp>
    </p:spTree>
    <p:extLst>
      <p:ext uri="{BB962C8B-B14F-4D97-AF65-F5344CB8AC3E}">
        <p14:creationId xmlns:p14="http://schemas.microsoft.com/office/powerpoint/2010/main" val="946557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 name="Rectangle 67"/>
          <p:cNvSpPr>
            <a:spLocks noChangeArrowheads="1"/>
          </p:cNvSpPr>
          <p:nvPr/>
        </p:nvSpPr>
        <p:spPr>
          <a:xfrm>
            <a:off x="0" y="0"/>
            <a:ext cx="9144000" cy="573088"/>
          </a:xfrm>
          <a:prstGeom prst="rect">
            <a:avLst/>
          </a:prstGeom>
          <a:solidFill>
            <a:srgbClr val="00B0F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（補足資料）今年度のその他申請状況</a:t>
            </a:r>
            <a:endParaRPr kumimoji="1" lang="ja-JP" altLang="en-US" sz="1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18" name="正方形/長方形 10"/>
          <p:cNvSpPr/>
          <p:nvPr/>
        </p:nvSpPr>
        <p:spPr>
          <a:xfrm>
            <a:off x="7164288" y="116632"/>
            <a:ext cx="134523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経済産業省</a:t>
            </a:r>
          </a:p>
        </p:txBody>
      </p:sp>
      <p:sp>
        <p:nvSpPr>
          <p:cNvPr id="2022" name="Rectangle 66"/>
          <p:cNvSpPr>
            <a:spLocks noChangeArrowheads="1"/>
          </p:cNvSpPr>
          <p:nvPr/>
        </p:nvSpPr>
        <p:spPr>
          <a:xfrm>
            <a:off x="171475" y="1169229"/>
            <a:ext cx="8826633" cy="2002639"/>
          </a:xfrm>
          <a:prstGeom prst="rect">
            <a:avLst/>
          </a:prstGeom>
          <a:noFill/>
          <a:ln w="6350">
            <a:solidFill>
              <a:schemeClr val="bg2"/>
            </a:solidFill>
            <a:miter lim="800000"/>
            <a:headEnd/>
            <a:tailEnd/>
          </a:ln>
        </p:spPr>
        <p:txBody>
          <a:bodyPr wrap="square" anchor="t"/>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0" fontAlgn="base" latinLnBrk="0" hangingPunct="0">
              <a:lnSpc>
                <a:spcPct val="100000"/>
              </a:lnSpc>
              <a:spcBef>
                <a:spcPct val="20000"/>
              </a:spcBef>
              <a:spcAft>
                <a:spcPts val="0"/>
              </a:spcAft>
              <a:buClrTx/>
              <a:buSzTx/>
              <a:buFont typeface="Arial" panose="020B0604020202020204" pitchFamily="34" charset="0"/>
              <a:buChar char="•"/>
              <a:tabLst/>
              <a:defRPr/>
            </a:pPr>
            <a:r>
              <a:rPr kumimoji="1" lang="ja-JP" altLang="en-US"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a:t>
            </a:r>
            <a:endParaRPr kumimoji="1" lang="en-US" altLang="ja-JP" sz="1200" b="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20000"/>
              </a:spcBef>
              <a:spcAft>
                <a:spcPts val="0"/>
              </a:spcAft>
              <a:buClrTx/>
              <a:buSzTx/>
              <a:buFontTx/>
              <a:buNone/>
              <a:tabLst/>
              <a:defRPr/>
            </a:pPr>
            <a:endParaRPr lang="en-US" altLang="ja-JP" sz="1200" dirty="0">
              <a:solidFill>
                <a:srgbClr val="FF0000"/>
              </a:solidFill>
            </a:endParaRPr>
          </a:p>
          <a:p>
            <a:pPr marL="0" marR="0" lvl="0" indent="0" algn="l" defTabSz="914400" rtl="0" eaLnBrk="0" fontAlgn="base" latinLnBrk="0" hangingPunct="0">
              <a:lnSpc>
                <a:spcPct val="100000"/>
              </a:lnSpc>
              <a:spcBef>
                <a:spcPct val="20000"/>
              </a:spcBef>
              <a:spcAft>
                <a:spcPts val="0"/>
              </a:spcAft>
              <a:buClrTx/>
              <a:buSzTx/>
              <a:buFontTx/>
              <a:buNone/>
              <a:tabLst/>
              <a:defRPr/>
            </a:pPr>
            <a:r>
              <a:rPr kumimoji="1" lang="en-US" altLang="ja-JP"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200" dirty="0">
                <a:solidFill>
                  <a:srgbClr val="FF0000"/>
                </a:solidFill>
              </a:rPr>
              <a:t>今年度、他省庁又は地方自治体における</a:t>
            </a:r>
            <a:r>
              <a:rPr kumimoji="1" lang="ja-JP" altLang="en-US" sz="1200" b="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他の補助事業や委託事業等、重複して申請中又は申請予定のものがあればその内容を記載すること</a:t>
            </a:r>
            <a:endParaRPr kumimoji="1" lang="ja-JP" altLang="ja-JP" sz="1100" b="0" u="none" strike="noStrike" kern="100" cap="none" spc="0" normalizeH="0" baseline="0" noProof="0" dirty="0">
              <a:ln>
                <a:noFill/>
              </a:ln>
              <a:solidFill>
                <a:srgbClr val="FF0000"/>
              </a:solidFill>
              <a:effectLst/>
              <a:uLnTx/>
              <a:uFillTx/>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23" name="Text Box 4"/>
          <p:cNvSpPr txBox="1">
            <a:spLocks noChangeArrowheads="1"/>
          </p:cNvSpPr>
          <p:nvPr/>
        </p:nvSpPr>
        <p:spPr>
          <a:xfrm>
            <a:off x="171475" y="717270"/>
            <a:ext cx="7398461" cy="30777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r>
              <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その他申請状況</a:t>
            </a:r>
            <a:r>
              <a:rPr kumimoji="1" lang="en-US" altLang="ja-JP"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rPr>
              <a:t>】</a:t>
            </a:r>
            <a:endParaRPr kumimoji="1" lang="ja-JP" altLang="en-US" sz="1400" b="1" i="0" u="none" strike="noStrike" kern="100" cap="none" spc="0" normalizeH="0" baseline="0" noProof="0" dirty="0">
              <a:ln>
                <a:noFill/>
              </a:ln>
              <a:solidFill>
                <a:srgbClr val="000000"/>
              </a:solidFill>
              <a:effectLst/>
              <a:uLnTx/>
              <a:uFillTx/>
              <a:latin typeface="ＭＳ Ｐゴシック"/>
              <a:ea typeface="ＭＳ Ｐゴシック"/>
              <a:cs typeface="Times New Roman" panose="02020603050405020304" pitchFamily="18" charset="0"/>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61</a:t>
            </a:r>
            <a:endParaRPr kumimoji="1" lang="ja-JP" altLang="en-US" sz="1480" dirty="0">
              <a:solidFill>
                <a:schemeClr val="tx1"/>
              </a:solidFill>
            </a:endParaRPr>
          </a:p>
        </p:txBody>
      </p:sp>
    </p:spTree>
    <p:extLst>
      <p:ext uri="{BB962C8B-B14F-4D97-AF65-F5344CB8AC3E}">
        <p14:creationId xmlns:p14="http://schemas.microsoft.com/office/powerpoint/2010/main" val="957604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社会実装する</a:t>
            </a:r>
            <a:r>
              <a:rPr kumimoji="1" lang="en-US" altLang="ja-JP" sz="2000" b="1" i="0" u="none" strike="noStrike" kern="1200" cap="none" spc="0" normalizeH="0" baseline="0" noProof="0" dirty="0" err="1">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MaaS</a:t>
            </a: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事業の概要</a:t>
            </a:r>
            <a:endParaRPr kumimoji="1" lang="ja-JP" altLang="en-US" sz="16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【事業名】</a:t>
            </a:r>
            <a:endParaRPr kumimoji="1" lang="ja-JP" altLang="en-US" sz="2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3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graphicFrame>
        <p:nvGraphicFramePr>
          <p:cNvPr id="2033" name="表 668"/>
          <p:cNvGraphicFramePr>
            <a:graphicFrameLocks noGrp="1"/>
          </p:cNvGraphicFramePr>
          <p:nvPr>
            <p:extLst/>
          </p:nvPr>
        </p:nvGraphicFramePr>
        <p:xfrm>
          <a:off x="91440" y="1493569"/>
          <a:ext cx="4336560" cy="5281389"/>
        </p:xfrm>
        <a:graphic>
          <a:graphicData uri="http://schemas.openxmlformats.org/drawingml/2006/table">
            <a:tbl>
              <a:tblPr bandRow="1">
                <a:tableStyleId>{073A0DAA-6AF3-43AB-8588-CEC1D06C72B9}</a:tableStyleId>
              </a:tblPr>
              <a:tblGrid>
                <a:gridCol w="678758">
                  <a:extLst>
                    <a:ext uri="{9D8B030D-6E8A-4147-A177-3AD203B41FA5}">
                      <a16:colId xmlns:a16="http://schemas.microsoft.com/office/drawing/2014/main" val="20000"/>
                    </a:ext>
                  </a:extLst>
                </a:gridCol>
                <a:gridCol w="676720">
                  <a:extLst>
                    <a:ext uri="{9D8B030D-6E8A-4147-A177-3AD203B41FA5}">
                      <a16:colId xmlns:a16="http://schemas.microsoft.com/office/drawing/2014/main" val="20001"/>
                    </a:ext>
                  </a:extLst>
                </a:gridCol>
                <a:gridCol w="2981082">
                  <a:extLst>
                    <a:ext uri="{9D8B030D-6E8A-4147-A177-3AD203B41FA5}">
                      <a16:colId xmlns:a16="http://schemas.microsoft.com/office/drawing/2014/main" val="20002"/>
                    </a:ext>
                  </a:extLst>
                </a:gridCol>
              </a:tblGrid>
              <a:tr h="60536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協議会の構成員</a:t>
                      </a:r>
                      <a:endParaRPr kumimoji="1" lang="en-US" altLang="ja-JP" sz="1000" dirty="0">
                        <a:solidFill>
                          <a:schemeClr val="tx1"/>
                        </a:solidFill>
                        <a:latin typeface="Meiryo UI" panose="020B0604030504040204" pitchFamily="50" charset="-128"/>
                        <a:ea typeface="Meiryo UI" panose="020B0604030504040204" pitchFamily="50" charset="-128"/>
                      </a:endParaRPr>
                    </a:p>
                    <a:p>
                      <a:endParaRPr kumimoji="1" lang="en-US" altLang="ja-JP" sz="10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r>
                        <a:rPr kumimoji="1" lang="en-US" altLang="ja-JP" sz="9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幹事</a:t>
                      </a:r>
                      <a:r>
                        <a:rPr kumimoji="1" lang="en-US" altLang="ja-JP" sz="900" b="0" i="0" u="none" strike="noStrike" kern="1200" baseline="0" dirty="0">
                          <a:solidFill>
                            <a:schemeClr val="tx1"/>
                          </a:solidFill>
                          <a:latin typeface="Meiryo UI" panose="020B0604030504040204" pitchFamily="50" charset="-128"/>
                          <a:ea typeface="Meiryo UI" panose="020B0604030504040204" pitchFamily="50" charset="-128"/>
                          <a:cs typeface="+mn-cs"/>
                        </a:rPr>
                        <a:t>】**</a:t>
                      </a:r>
                      <a:r>
                        <a:rPr kumimoji="1" lang="zh-CN"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社</a:t>
                      </a:r>
                      <a:r>
                        <a:rPr kumimoji="1" lang="ja-JP" altLang="en-US" sz="900" b="0" i="0" u="none" strike="noStrike" kern="1200" baseline="0" dirty="0" err="1">
                          <a:solidFill>
                            <a:schemeClr val="tx1"/>
                          </a:solidFill>
                          <a:latin typeface="Meiryo UI" panose="020B0604030504040204" pitchFamily="50" charset="-128"/>
                          <a:ea typeface="Meiryo UI" panose="020B0604030504040204" pitchFamily="50" charset="-128"/>
                          <a:cs typeface="+mn-cs"/>
                        </a:rPr>
                        <a:t>、**</a:t>
                      </a: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市、**大学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535141">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地域</a:t>
                      </a:r>
                    </a:p>
                    <a:p>
                      <a:r>
                        <a:rPr kumimoji="1" lang="ja-JP" altLang="en-US" sz="1000" dirty="0">
                          <a:solidFill>
                            <a:schemeClr val="tx1"/>
                          </a:solidFill>
                          <a:latin typeface="Meiryo UI" panose="020B0604030504040204" pitchFamily="50" charset="-128"/>
                          <a:ea typeface="Meiryo UI" panose="020B0604030504040204" pitchFamily="50" charset="-128"/>
                        </a:rPr>
                        <a:t>課題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indent="-171450">
                        <a:buFont typeface="Wingdings" panose="05000000000000000000" pitchFamily="2" charset="2"/>
                        <a:buChar char="l"/>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1690">
                <a:tc rowSpan="5">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概要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en-US" altLang="ja-JP" sz="900" dirty="0">
                          <a:solidFill>
                            <a:schemeClr val="tx1"/>
                          </a:solidFill>
                          <a:latin typeface="Meiryo UI" panose="020B0604030504040204" pitchFamily="50" charset="-128"/>
                          <a:ea typeface="Meiryo UI" panose="020B0604030504040204" pitchFamily="50" charset="-128"/>
                        </a:rPr>
                        <a:t>開始時期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t" latinLnBrk="0" hangingPunct="1">
                        <a:lnSpc>
                          <a:spcPct val="100000"/>
                        </a:lnSpc>
                        <a:spcBef>
                          <a:spcPts val="0"/>
                        </a:spcBef>
                        <a:spcAft>
                          <a:spcPts val="0"/>
                        </a:spcAft>
                        <a:buClrTx/>
                        <a:buSzTx/>
                        <a:buFontTx/>
                        <a:buNone/>
                        <a:tabLst/>
                        <a:defRPr/>
                      </a:pPr>
                      <a:r>
                        <a:rPr kumimoji="1" lang="ja-JP" altLang="en-US" sz="900" kern="1200" dirty="0">
                          <a:solidFill>
                            <a:schemeClr val="tx1"/>
                          </a:solidFill>
                          <a:latin typeface="Meiryo UI" panose="020B0604030504040204" pitchFamily="50" charset="-128"/>
                          <a:ea typeface="Meiryo UI" panose="020B0604030504040204" pitchFamily="50" charset="-128"/>
                          <a:cs typeface="+mn-cs"/>
                        </a:rPr>
                        <a:t>**年*月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marL="0" marR="0" lvl="0" indent="0" algn="l" defTabSz="914395"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事業エリア</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39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baseline="0" dirty="0">
                          <a:solidFill>
                            <a:schemeClr val="tx1"/>
                          </a:solidFill>
                          <a:latin typeface="Meiryo UI" panose="020B0604030504040204" pitchFamily="50" charset="-128"/>
                          <a:ea typeface="Meiryo UI" panose="020B0604030504040204" pitchFamily="50" charset="-128"/>
                          <a:cs typeface="+mn-cs"/>
                        </a:rPr>
                        <a:t>**市**エリア</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1690">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MaaS</a:t>
                      </a:r>
                    </a:p>
                    <a:p>
                      <a:r>
                        <a:rPr kumimoji="1" lang="ja-JP" altLang="en-US" sz="900" dirty="0">
                          <a:solidFill>
                            <a:schemeClr val="tx1"/>
                          </a:solidFill>
                          <a:latin typeface="Meiryo UI" panose="020B0604030504040204" pitchFamily="50" charset="-128"/>
                          <a:ea typeface="Meiryo UI" panose="020B0604030504040204" pitchFamily="50" charset="-128"/>
                        </a:rPr>
                        <a:t>システム</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Wingdings" panose="05000000000000000000" pitchFamily="2" charset="2"/>
                        <a:buNone/>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16932">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サービス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l"/>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ja-JP" altLang="en-US" sz="1800" b="0" i="0" u="none" strike="noStrike" kern="1200" baseline="0" dirty="0">
                        <a:solidFill>
                          <a:schemeClr val="tx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075998">
                <a:tc vMerge="1">
                  <a:txBody>
                    <a:bodyPr/>
                    <a:lstStyle/>
                    <a:p>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a:solidFill>
                            <a:schemeClr val="tx1"/>
                          </a:solidFill>
                          <a:latin typeface="Meiryo UI" panose="020B0604030504040204" pitchFamily="50" charset="-128"/>
                          <a:ea typeface="Meiryo UI" panose="020B0604030504040204" pitchFamily="50" charset="-128"/>
                        </a:rPr>
                        <a:t>交通以外のサービス</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784744">
                <a:tc>
                  <a:txBody>
                    <a:bodyPr/>
                    <a:lstStyle/>
                    <a:p>
                      <a:r>
                        <a:rPr kumimoji="1" lang="ja-JP" altLang="en-US" sz="1000" dirty="0">
                          <a:solidFill>
                            <a:schemeClr val="tx1"/>
                          </a:solidFill>
                          <a:latin typeface="Meiryo UI" panose="020B0604030504040204" pitchFamily="50" charset="-128"/>
                          <a:ea typeface="Meiryo UI" panose="020B0604030504040204" pitchFamily="50" charset="-128"/>
                        </a:rPr>
                        <a:t>事業</a:t>
                      </a:r>
                    </a:p>
                    <a:p>
                      <a:r>
                        <a:rPr kumimoji="1" lang="ja-JP" altLang="en-US" sz="1000" dirty="0">
                          <a:solidFill>
                            <a:schemeClr val="tx1"/>
                          </a:solidFill>
                          <a:latin typeface="Meiryo UI" panose="020B0604030504040204" pitchFamily="50" charset="-128"/>
                          <a:ea typeface="Meiryo UI" panose="020B0604030504040204" pitchFamily="50" charset="-128"/>
                        </a:rPr>
                        <a:t>目的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FF00"/>
                    </a:solidFill>
                  </a:tcPr>
                </a:tc>
                <a:tc gridSpan="2">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dirty="0">
                          <a:solidFill>
                            <a:schemeClr val="tx1"/>
                          </a:solidFill>
                          <a:latin typeface="Meiryo UI" panose="020B0604030504040204" pitchFamily="50" charset="-128"/>
                          <a:ea typeface="Meiryo UI" panose="020B0604030504040204" pitchFamily="50" charset="-128"/>
                        </a:rPr>
                        <a:t>（箇条書きで記載）</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034" name="正方形/長方形 669"/>
          <p:cNvSpPr/>
          <p:nvPr/>
        </p:nvSpPr>
        <p:spPr>
          <a:xfrm>
            <a:off x="4432861" y="1491215"/>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000" dirty="0">
                <a:solidFill>
                  <a:srgbClr val="000000"/>
                </a:solidFill>
                <a:latin typeface="Meiryo UI" panose="020B0604030504040204" pitchFamily="50" charset="-128"/>
                <a:ea typeface="Meiryo UI" panose="020B0604030504040204" pitchFamily="50" charset="-128"/>
              </a:rPr>
              <a:t>事業</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イメージ</a:t>
            </a:r>
          </a:p>
        </p:txBody>
      </p:sp>
      <p:sp>
        <p:nvSpPr>
          <p:cNvPr id="2035" name="正方形/長方形 670"/>
          <p:cNvSpPr/>
          <p:nvPr/>
        </p:nvSpPr>
        <p:spPr>
          <a:xfrm>
            <a:off x="4432861" y="1743215"/>
            <a:ext cx="4608195" cy="3025742"/>
          </a:xfrm>
          <a:prstGeom prst="rect">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036" name="正方形/長方形 671"/>
          <p:cNvSpPr/>
          <p:nvPr/>
        </p:nvSpPr>
        <p:spPr>
          <a:xfrm>
            <a:off x="4432860" y="4766600"/>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評価指標</a:t>
            </a:r>
          </a:p>
        </p:txBody>
      </p:sp>
      <p:graphicFrame>
        <p:nvGraphicFramePr>
          <p:cNvPr id="2037" name="表 672"/>
          <p:cNvGraphicFramePr>
            <a:graphicFrameLocks noGrp="1"/>
          </p:cNvGraphicFramePr>
          <p:nvPr>
            <p:extLst/>
          </p:nvPr>
        </p:nvGraphicFramePr>
        <p:xfrm>
          <a:off x="4432860" y="5020957"/>
          <a:ext cx="4608195" cy="812973"/>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812973">
                <a:tc>
                  <a:txBody>
                    <a:bodyPr/>
                    <a:lstStyle/>
                    <a:p>
                      <a:r>
                        <a:rPr kumimoji="1" lang="ja-JP" altLang="en-US" sz="900" b="0" kern="1200" dirty="0">
                          <a:solidFill>
                            <a:schemeClr val="dk1"/>
                          </a:solidFill>
                          <a:latin typeface="Meiryo UI" panose="020B0604030504040204" pitchFamily="50" charset="-128"/>
                          <a:ea typeface="Meiryo UI" panose="020B0604030504040204" pitchFamily="50" charset="-128"/>
                          <a:cs typeface="+mn-cs"/>
                        </a:rPr>
                        <a:t>評価指標、目標、測定方法などを記載</a:t>
                      </a:r>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endParaRPr kumimoji="1" lang="en-US" altLang="ja-JP" sz="900" b="0" kern="1200" dirty="0">
                        <a:solidFill>
                          <a:schemeClr val="dk1"/>
                        </a:solidFill>
                        <a:latin typeface="Meiryo UI" panose="020B0604030504040204" pitchFamily="50" charset="-128"/>
                        <a:ea typeface="Meiryo UI" panose="020B0604030504040204" pitchFamily="50" charset="-128"/>
                        <a:cs typeface="+mn-cs"/>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38" name="正方形/長方形 673"/>
          <p:cNvSpPr/>
          <p:nvPr/>
        </p:nvSpPr>
        <p:spPr>
          <a:xfrm>
            <a:off x="4432861" y="5840517"/>
            <a:ext cx="4608195" cy="252000"/>
          </a:xfrm>
          <a:prstGeom prst="rect">
            <a:avLst/>
          </a:prstGeom>
          <a:solidFill>
            <a:srgbClr val="92FF00"/>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今後の方向性</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2039" name="表 674"/>
          <p:cNvGraphicFramePr>
            <a:graphicFrameLocks noGrp="1"/>
          </p:cNvGraphicFramePr>
          <p:nvPr>
            <p:extLst/>
          </p:nvPr>
        </p:nvGraphicFramePr>
        <p:xfrm>
          <a:off x="4428000" y="6098429"/>
          <a:ext cx="4608195" cy="678610"/>
        </p:xfrm>
        <a:graphic>
          <a:graphicData uri="http://schemas.openxmlformats.org/drawingml/2006/table">
            <a:tbl>
              <a:tblPr firstRow="1" bandRow="1">
                <a:tableStyleId>{5C22544A-7EE6-4342-B048-85BDC9FD1C3A}</a:tableStyleId>
              </a:tblPr>
              <a:tblGrid>
                <a:gridCol w="4608195">
                  <a:extLst>
                    <a:ext uri="{9D8B030D-6E8A-4147-A177-3AD203B41FA5}">
                      <a16:colId xmlns:a16="http://schemas.microsoft.com/office/drawing/2014/main" val="20000"/>
                    </a:ext>
                  </a:extLst>
                </a:gridCol>
              </a:tblGrid>
              <a:tr h="678610">
                <a:tc>
                  <a:txBody>
                    <a:bodyPr/>
                    <a:lstStyle/>
                    <a:p>
                      <a:pPr marL="171450" marR="0" lvl="0" indent="-171450" algn="l" defTabSz="91439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endParaRPr kumimoji="1" lang="en-US" altLang="ja-JP" sz="800" b="0" kern="1200" dirty="0">
                        <a:solidFill>
                          <a:schemeClr val="dk1"/>
                        </a:solidFill>
                        <a:latin typeface="Meiryo UI" panose="020B0604030504040204" pitchFamily="50" charset="-128"/>
                        <a:ea typeface="Meiryo UI"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040" name="コンテンツ プレースホルダー 676"/>
          <p:cNvSpPr txBox="1"/>
          <p:nvPr/>
        </p:nvSpPr>
        <p:spPr>
          <a:xfrm>
            <a:off x="35979" y="676384"/>
            <a:ext cx="9079961" cy="736616"/>
          </a:xfrm>
          <a:prstGeom prst="rect">
            <a:avLst/>
          </a:prstGeom>
          <a:ln>
            <a:solidFill>
              <a:schemeClr val="tx2"/>
            </a:solidFill>
          </a:ln>
        </p:spPr>
        <p:txBody>
          <a:bodyPr/>
          <a:lstStyle>
            <a:lvl1pPr marL="342898" indent="-342898" algn="l" rtl="0" eaLnBrk="1" fontAlgn="base" hangingPunct="1">
              <a:spcBef>
                <a:spcPct val="20000"/>
              </a:spcBef>
              <a:spcAft>
                <a:spcPct val="0"/>
              </a:spcAft>
              <a:buChar char="•"/>
              <a:defRPr kumimoji="1" sz="3200">
                <a:solidFill>
                  <a:schemeClr val="tx1"/>
                </a:solidFill>
                <a:latin typeface="+mn-lt"/>
                <a:ea typeface="+mn-ea"/>
                <a:cs typeface="+mn-cs"/>
              </a:defRPr>
            </a:lvl1pPr>
            <a:lvl2pPr marL="742946" indent="-285748" algn="l" rtl="0" eaLnBrk="1" fontAlgn="base" hangingPunct="1">
              <a:spcBef>
                <a:spcPct val="20000"/>
              </a:spcBef>
              <a:spcAft>
                <a:spcPct val="0"/>
              </a:spcAft>
              <a:buChar char="–"/>
              <a:defRPr kumimoji="1" sz="2800">
                <a:solidFill>
                  <a:schemeClr val="tx1"/>
                </a:solidFill>
                <a:latin typeface="+mn-lt"/>
                <a:ea typeface="+mn-ea"/>
              </a:defRPr>
            </a:lvl2pPr>
            <a:lvl3pPr marL="1142993" indent="-228598" algn="l" rtl="0" eaLnBrk="1" fontAlgn="base" hangingPunct="1">
              <a:spcBef>
                <a:spcPct val="20000"/>
              </a:spcBef>
              <a:spcAft>
                <a:spcPct val="0"/>
              </a:spcAft>
              <a:buChar char="•"/>
              <a:defRPr kumimoji="1" sz="2400">
                <a:solidFill>
                  <a:schemeClr val="tx1"/>
                </a:solidFill>
                <a:latin typeface="+mn-lt"/>
                <a:ea typeface="+mn-ea"/>
              </a:defRPr>
            </a:lvl3pPr>
            <a:lvl4pPr marL="1600191" indent="-228598" algn="l" rtl="0" eaLnBrk="1" fontAlgn="base" hangingPunct="1">
              <a:spcBef>
                <a:spcPct val="20000"/>
              </a:spcBef>
              <a:spcAft>
                <a:spcPct val="0"/>
              </a:spcAft>
              <a:buChar char="–"/>
              <a:defRPr kumimoji="1" sz="2000">
                <a:solidFill>
                  <a:schemeClr val="tx1"/>
                </a:solidFill>
                <a:latin typeface="+mn-lt"/>
                <a:ea typeface="+mn-ea"/>
              </a:defRPr>
            </a:lvl4pPr>
            <a:lvl5pPr marL="2057388" indent="-228598" algn="l" rtl="0" eaLnBrk="1" fontAlgn="base" hangingPunct="1">
              <a:spcBef>
                <a:spcPct val="20000"/>
              </a:spcBef>
              <a:spcAft>
                <a:spcPct val="0"/>
              </a:spcAft>
              <a:buChar char="»"/>
              <a:defRPr kumimoji="1" sz="2000">
                <a:solidFill>
                  <a:schemeClr val="tx1"/>
                </a:solidFill>
                <a:latin typeface="+mn-lt"/>
                <a:ea typeface="+mn-ea"/>
              </a:defRPr>
            </a:lvl5pPr>
            <a:lvl6pPr marL="2514585" indent="-228598" algn="l" rtl="0" eaLnBrk="1" fontAlgn="base" hangingPunct="1">
              <a:spcBef>
                <a:spcPct val="20000"/>
              </a:spcBef>
              <a:spcAft>
                <a:spcPct val="0"/>
              </a:spcAft>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（事業の概要を記載）</a:t>
            </a:r>
          </a:p>
        </p:txBody>
      </p:sp>
      <p:sp>
        <p:nvSpPr>
          <p:cNvPr id="2041" name="正方形/長方形 680"/>
          <p:cNvSpPr/>
          <p:nvPr/>
        </p:nvSpPr>
        <p:spPr>
          <a:xfrm>
            <a:off x="4463356" y="1768134"/>
            <a:ext cx="2988963" cy="364722"/>
          </a:xfrm>
          <a:prstGeom prst="rect">
            <a:avLst/>
          </a:prstGeom>
          <a:no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n-cs"/>
              </a:rPr>
              <a:t>MaaS</a:t>
            </a:r>
            <a:r>
              <a:rPr kumimoji="1" lang="ja-JP" altLang="en-US" sz="9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を通じて提供するサービスを含む事業イメージ</a:t>
            </a:r>
          </a:p>
        </p:txBody>
      </p:sp>
      <p:sp>
        <p:nvSpPr>
          <p:cNvPr id="2042" name="正方形/長方形 703"/>
          <p:cNvSpPr/>
          <p:nvPr/>
        </p:nvSpPr>
        <p:spPr>
          <a:xfrm>
            <a:off x="54112" y="908720"/>
            <a:ext cx="9630455" cy="73866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作成</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時には</a:t>
            </a:r>
            <a:r>
              <a:rPr kumimoji="1" lang="ja-JP" altLang="en-US"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hlinkClick r:id="rId3"/>
              </a:rPr>
              <a:t>https://www.mlit.go.jp/sogoseisaku/transport/sosei_transport_tk_000160.html</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」に掲載の概要も</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参考にしていただき、ご記載ください。 </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2043" name="テキスト ボックス 1"/>
          <p:cNvSpPr txBox="1"/>
          <p:nvPr/>
        </p:nvSpPr>
        <p:spPr>
          <a:xfrm>
            <a:off x="2051720" y="281953"/>
            <a:ext cx="6264696"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6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本ページは事業採択後公表を予定しています</a:t>
            </a:r>
          </a:p>
        </p:txBody>
      </p:sp>
      <p:sp>
        <p:nvSpPr>
          <p:cNvPr id="16" name="正方形/長方形 1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62</a:t>
            </a:r>
            <a:endParaRPr kumimoji="1" lang="ja-JP" altLang="en-US" sz="1480" dirty="0">
              <a:solidFill>
                <a:schemeClr val="tx1"/>
              </a:solidFill>
            </a:endParaRPr>
          </a:p>
        </p:txBody>
      </p:sp>
    </p:spTree>
    <p:extLst>
      <p:ext uri="{BB962C8B-B14F-4D97-AF65-F5344CB8AC3E}">
        <p14:creationId xmlns:p14="http://schemas.microsoft.com/office/powerpoint/2010/main" val="1197684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提案者　</a:t>
            </a:r>
          </a:p>
        </p:txBody>
      </p:sp>
      <p:graphicFrame>
        <p:nvGraphicFramePr>
          <p:cNvPr id="3075" name="表 8"/>
          <p:cNvGraphicFramePr>
            <a:graphicFrameLocks noGrp="1"/>
          </p:cNvGraphicFramePr>
          <p:nvPr>
            <p:extLst/>
          </p:nvPr>
        </p:nvGraphicFramePr>
        <p:xfrm>
          <a:off x="251521" y="1412776"/>
          <a:ext cx="8640958" cy="5364000"/>
        </p:xfrm>
        <a:graphic>
          <a:graphicData uri="http://schemas.openxmlformats.org/drawingml/2006/table">
            <a:tbl>
              <a:tblPr/>
              <a:tblGrid>
                <a:gridCol w="720079">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64229">
                  <a:extLst>
                    <a:ext uri="{9D8B030D-6E8A-4147-A177-3AD203B41FA5}">
                      <a16:colId xmlns:a16="http://schemas.microsoft.com/office/drawing/2014/main" val="20002"/>
                    </a:ext>
                  </a:extLst>
                </a:gridCol>
                <a:gridCol w="2064229">
                  <a:extLst>
                    <a:ext uri="{9D8B030D-6E8A-4147-A177-3AD203B41FA5}">
                      <a16:colId xmlns:a16="http://schemas.microsoft.com/office/drawing/2014/main" val="20003"/>
                    </a:ext>
                  </a:extLst>
                </a:gridCol>
                <a:gridCol w="2064229">
                  <a:extLst>
                    <a:ext uri="{9D8B030D-6E8A-4147-A177-3AD203B41FA5}">
                      <a16:colId xmlns:a16="http://schemas.microsoft.com/office/drawing/2014/main" val="20004"/>
                    </a:ext>
                  </a:extLst>
                </a:gridCol>
              </a:tblGrid>
              <a:tr h="360000">
                <a:tc gridSpan="2">
                  <a:txBody>
                    <a:bodyPr/>
                    <a:lstStyle/>
                    <a:p>
                      <a:pPr marR="44450" indent="114300" algn="ctr">
                        <a:spcAft>
                          <a:spcPts val="0"/>
                        </a:spcAft>
                      </a:pPr>
                      <a:r>
                        <a:rPr lang="ja-JP" altLang="en-US" sz="1200" kern="100" dirty="0">
                          <a:effectLst/>
                          <a:latin typeface="+mn-ea"/>
                          <a:ea typeface="+mn-ea"/>
                          <a:cs typeface="Meiryo UI" panose="020B0604030504040204" pitchFamily="50" charset="-128"/>
                        </a:rPr>
                        <a:t>事業名</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B05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R="44450" indent="127000" algn="ctr">
                        <a:spcAft>
                          <a:spcPts val="0"/>
                        </a:spcAft>
                      </a:pP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5570" marR="44450" indent="-115570">
                        <a:spcAft>
                          <a:spcPts val="0"/>
                        </a:spcAft>
                      </a:pP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60000">
                <a:tc rowSpan="10">
                  <a:txBody>
                    <a:bodyPr/>
                    <a:lstStyle/>
                    <a:p>
                      <a:pPr marR="44450" indent="114300" algn="ctr">
                        <a:spcAft>
                          <a:spcPts val="0"/>
                        </a:spcAft>
                      </a:pPr>
                      <a:r>
                        <a:rPr lang="ja-JP" sz="1200" kern="100" dirty="0">
                          <a:effectLst/>
                          <a:latin typeface="+mn-ea"/>
                          <a:ea typeface="+mn-ea"/>
                          <a:cs typeface="Meiryo UI" panose="020B0604030504040204" pitchFamily="50" charset="-128"/>
                        </a:rPr>
                        <a:t>提案者</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申請者</a:t>
                      </a:r>
                      <a:r>
                        <a:rPr lang="ja-JP" sz="1200" kern="100" dirty="0">
                          <a:effectLst/>
                          <a:latin typeface="+mn-ea"/>
                          <a:ea typeface="+mn-ea"/>
                          <a:cs typeface="Meiryo UI" panose="020B0604030504040204" pitchFamily="50" charset="-128"/>
                        </a:rPr>
                        <a:t>名</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R="44450" indent="127000">
                        <a:spcAft>
                          <a:spcPts val="0"/>
                        </a:spcAft>
                      </a:pPr>
                      <a:r>
                        <a:rPr lang="zh-TW" altLang="en-US" sz="1200" i="1" kern="100" dirty="0">
                          <a:solidFill>
                            <a:schemeClr val="tx1"/>
                          </a:solidFill>
                          <a:effectLst/>
                          <a:latin typeface="+mn-ea"/>
                          <a:ea typeface="+mn-ea"/>
                          <a:cs typeface="Meiryo UI" panose="020B0604030504040204" pitchFamily="50" charset="-128"/>
                        </a:rPr>
                        <a:t>（例）○○協議会、○○事業実行委員会（仮称）</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296000">
                <a:tc vMerge="1">
                  <a:txBody>
                    <a:bodyPr/>
                    <a:lstStyle/>
                    <a:p>
                      <a:endParaRPr kumimoji="1" lang="ja-JP" altLang="en-US"/>
                    </a:p>
                  </a:txBody>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事業における</a:t>
                      </a:r>
                      <a:endParaRPr lang="en-US" altLang="ja-JP" sz="1200" kern="100" dirty="0">
                        <a:effectLst/>
                        <a:latin typeface="+mn-ea"/>
                        <a:ea typeface="+mn-ea"/>
                        <a:cs typeface="Meiryo UI" panose="020B0604030504040204" pitchFamily="50" charset="-128"/>
                      </a:endParaRPr>
                    </a:p>
                    <a:p>
                      <a:pPr marR="44450" indent="127000" algn="ctr">
                        <a:spcAft>
                          <a:spcPts val="0"/>
                        </a:spcAft>
                      </a:pPr>
                      <a:r>
                        <a:rPr lang="ja-JP" sz="1200" kern="100" dirty="0">
                          <a:effectLst/>
                          <a:latin typeface="+mn-ea"/>
                          <a:ea typeface="+mn-ea"/>
                          <a:cs typeface="Meiryo UI" panose="020B0604030504040204" pitchFamily="50" charset="-128"/>
                        </a:rPr>
                        <a:t>代表者</a:t>
                      </a:r>
                      <a:r>
                        <a:rPr lang="ja-JP" altLang="en-US" sz="1200" kern="100" dirty="0">
                          <a:effectLst/>
                          <a:latin typeface="+mn-ea"/>
                          <a:ea typeface="+mn-ea"/>
                          <a:cs typeface="Meiryo UI" panose="020B0604030504040204" pitchFamily="50" charset="-128"/>
                        </a:rPr>
                        <a:t>の連絡先</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114300" marR="44450" indent="-114300">
                        <a:spcAft>
                          <a:spcPts val="0"/>
                        </a:spcAft>
                      </a:pPr>
                      <a:r>
                        <a:rPr lang="ja-JP" altLang="en-US" sz="1200" i="0" kern="100" dirty="0">
                          <a:solidFill>
                            <a:schemeClr val="tx1"/>
                          </a:solidFill>
                          <a:effectLst/>
                          <a:latin typeface="+mn-ea"/>
                          <a:ea typeface="+mn-ea"/>
                          <a:cs typeface="Meiryo UI" panose="020B0604030504040204" pitchFamily="50" charset="-128"/>
                        </a:rPr>
                        <a:t>　</a:t>
                      </a:r>
                      <a:r>
                        <a:rPr lang="zh-CN" altLang="en-US" sz="1200" i="0" kern="100" dirty="0">
                          <a:solidFill>
                            <a:schemeClr val="tx1"/>
                          </a:solidFill>
                          <a:effectLst/>
                          <a:latin typeface="+mn-ea"/>
                          <a:ea typeface="+mn-ea"/>
                          <a:cs typeface="Meiryo UI" panose="020B0604030504040204" pitchFamily="50" charset="-128"/>
                        </a:rPr>
                        <a:t>所在地：　</a:t>
                      </a:r>
                      <a:r>
                        <a:rPr lang="zh-CN" altLang="en-US" sz="1200" i="1" kern="100" dirty="0">
                          <a:solidFill>
                            <a:schemeClr val="tx1"/>
                          </a:solidFill>
                          <a:effectLst/>
                          <a:latin typeface="+mn-ea"/>
                          <a:ea typeface="+mn-ea"/>
                          <a:cs typeface="Meiryo UI" panose="020B0604030504040204" pitchFamily="50" charset="-128"/>
                        </a:rPr>
                        <a:t>〒</a:t>
                      </a:r>
                      <a:r>
                        <a:rPr lang="en-US" altLang="zh-CN" sz="1200" i="1" kern="100" dirty="0">
                          <a:solidFill>
                            <a:schemeClr val="tx1"/>
                          </a:solidFill>
                          <a:effectLst/>
                          <a:latin typeface="+mn-ea"/>
                          <a:ea typeface="+mn-ea"/>
                          <a:cs typeface="Meiryo UI" panose="020B0604030504040204" pitchFamily="50" charset="-128"/>
                        </a:rPr>
                        <a:t>000-0000</a:t>
                      </a:r>
                      <a:r>
                        <a:rPr lang="zh-CN" altLang="en-US" sz="1200" i="1" kern="100" dirty="0">
                          <a:solidFill>
                            <a:schemeClr val="tx1"/>
                          </a:solidFill>
                          <a:effectLst/>
                          <a:latin typeface="+mn-ea"/>
                          <a:ea typeface="+mn-ea"/>
                          <a:cs typeface="Meiryo UI" panose="020B0604030504040204" pitchFamily="50" charset="-128"/>
                        </a:rPr>
                        <a:t>　○○市</a:t>
                      </a:r>
                      <a:r>
                        <a:rPr lang="en-US" altLang="zh-CN" sz="1200" i="1" kern="100" dirty="0">
                          <a:solidFill>
                            <a:schemeClr val="tx1"/>
                          </a:solidFill>
                          <a:effectLst/>
                          <a:latin typeface="+mn-ea"/>
                          <a:ea typeface="+mn-ea"/>
                          <a:cs typeface="Meiryo UI" panose="020B0604030504040204" pitchFamily="50" charset="-128"/>
                        </a:rPr>
                        <a:t>××</a:t>
                      </a:r>
                      <a:r>
                        <a:rPr lang="zh-CN" altLang="en-US" sz="1200" i="1" kern="100" dirty="0">
                          <a:solidFill>
                            <a:schemeClr val="tx1"/>
                          </a:solidFill>
                          <a:effectLst/>
                          <a:latin typeface="+mn-ea"/>
                          <a:ea typeface="+mn-ea"/>
                          <a:cs typeface="Meiryo UI" panose="020B0604030504040204" pitchFamily="50" charset="-128"/>
                        </a:rPr>
                        <a:t>区△△</a:t>
                      </a:r>
                      <a:r>
                        <a:rPr lang="en-US" altLang="zh-CN" sz="1200" i="1" kern="100" dirty="0">
                          <a:solidFill>
                            <a:schemeClr val="tx1"/>
                          </a:solidFill>
                          <a:effectLst/>
                          <a:latin typeface="+mn-ea"/>
                          <a:ea typeface="+mn-ea"/>
                          <a:cs typeface="Meiryo UI" panose="020B0604030504040204" pitchFamily="50" charset="-128"/>
                        </a:rPr>
                        <a:t>1-2-3</a:t>
                      </a:r>
                    </a:p>
                    <a:p>
                      <a:pPr marL="114300" marR="44450" indent="-114300">
                        <a:spcAft>
                          <a:spcPts val="0"/>
                        </a:spcAft>
                      </a:pPr>
                      <a:r>
                        <a:rPr lang="ja-JP" altLang="en-US" sz="1200" kern="100" dirty="0">
                          <a:effectLst/>
                          <a:latin typeface="+mn-ea"/>
                          <a:ea typeface="+mn-ea"/>
                          <a:cs typeface="Meiryo UI" panose="020B0604030504040204" pitchFamily="50" charset="-128"/>
                        </a:rPr>
                        <a:t>　担当部課（部署）：</a:t>
                      </a:r>
                    </a:p>
                    <a:p>
                      <a:pPr marL="114300" marR="44450" indent="-114300">
                        <a:spcAft>
                          <a:spcPts val="0"/>
                        </a:spcAft>
                      </a:pPr>
                      <a:r>
                        <a:rPr lang="ja-JP" altLang="en-US" sz="1200" kern="100" dirty="0">
                          <a:effectLst/>
                          <a:latin typeface="+mn-ea"/>
                          <a:ea typeface="+mn-ea"/>
                          <a:cs typeface="Meiryo UI" panose="020B0604030504040204" pitchFamily="50" charset="-128"/>
                        </a:rPr>
                        <a:t>　連絡先（連絡先担当者名）：</a:t>
                      </a:r>
                      <a:r>
                        <a:rPr lang="ja-JP" altLang="en-US" sz="1200" i="1" kern="100" dirty="0">
                          <a:solidFill>
                            <a:schemeClr val="tx1"/>
                          </a:solidFill>
                          <a:effectLst/>
                          <a:latin typeface="+mn-ea"/>
                          <a:ea typeface="+mn-ea"/>
                          <a:cs typeface="Meiryo UI" panose="020B0604030504040204" pitchFamily="50" charset="-128"/>
                        </a:rPr>
                        <a:t>○○○○</a:t>
                      </a:r>
                    </a:p>
                    <a:p>
                      <a:pPr marL="114300" marR="44450" indent="-114300">
                        <a:spcAft>
                          <a:spcPts val="0"/>
                        </a:spcAft>
                      </a:pPr>
                      <a:r>
                        <a:rPr lang="ja-JP" altLang="en-US" sz="1200" kern="100" dirty="0">
                          <a:effectLst/>
                          <a:latin typeface="+mn-ea"/>
                          <a:ea typeface="+mn-ea"/>
                          <a:cs typeface="Meiryo UI" panose="020B0604030504040204" pitchFamily="50" charset="-128"/>
                        </a:rPr>
                        <a:t>　電話番号：</a:t>
                      </a:r>
                      <a:r>
                        <a:rPr lang="en-US" altLang="ja-JP" sz="1200" i="1" kern="100" dirty="0">
                          <a:solidFill>
                            <a:schemeClr val="tx1"/>
                          </a:solidFill>
                          <a:effectLst/>
                          <a:latin typeface="+mn-ea"/>
                          <a:ea typeface="+mn-ea"/>
                          <a:cs typeface="Meiryo UI" panose="020B0604030504040204" pitchFamily="50" charset="-128"/>
                        </a:rPr>
                        <a:t>000-000-0000</a:t>
                      </a:r>
                    </a:p>
                    <a:p>
                      <a:pPr marL="114300" marR="44450" indent="-114300">
                        <a:spcAft>
                          <a:spcPts val="0"/>
                        </a:spcAft>
                      </a:pPr>
                      <a:r>
                        <a:rPr lang="ja-JP" altLang="en-US" sz="1200" kern="100" dirty="0">
                          <a:solidFill>
                            <a:schemeClr val="tx1"/>
                          </a:solidFill>
                          <a:effectLst/>
                          <a:latin typeface="+mn-ea"/>
                          <a:ea typeface="+mn-ea"/>
                          <a:cs typeface="Meiryo UI" panose="020B0604030504040204" pitchFamily="50" charset="-128"/>
                        </a:rPr>
                        <a:t>　ＦＡＸ：</a:t>
                      </a:r>
                      <a:r>
                        <a:rPr lang="en-US" altLang="ja-JP" sz="1200" i="1" kern="100" dirty="0">
                          <a:solidFill>
                            <a:schemeClr val="tx1"/>
                          </a:solidFill>
                          <a:effectLst/>
                          <a:latin typeface="+mn-ea"/>
                          <a:ea typeface="+mn-ea"/>
                          <a:cs typeface="Meiryo UI" panose="020B0604030504040204" pitchFamily="50" charset="-128"/>
                        </a:rPr>
                        <a:t>000-000-0000</a:t>
                      </a:r>
                    </a:p>
                    <a:p>
                      <a:pPr marL="114300" marR="44450" indent="-114300">
                        <a:spcAft>
                          <a:spcPts val="0"/>
                        </a:spcAft>
                      </a:pPr>
                      <a:r>
                        <a:rPr lang="ja-JP" altLang="en-US" sz="1200" kern="100" dirty="0">
                          <a:solidFill>
                            <a:schemeClr val="tx1"/>
                          </a:solidFill>
                          <a:effectLst/>
                          <a:latin typeface="+mn-ea"/>
                          <a:ea typeface="+mn-ea"/>
                          <a:cs typeface="Meiryo UI" panose="020B0604030504040204" pitchFamily="50" charset="-128"/>
                        </a:rPr>
                        <a:t>　</a:t>
                      </a:r>
                      <a:r>
                        <a:rPr lang="en-US" altLang="ja-JP" sz="1200" kern="100" dirty="0">
                          <a:solidFill>
                            <a:schemeClr val="tx1"/>
                          </a:solidFill>
                          <a:effectLst/>
                          <a:latin typeface="+mn-ea"/>
                          <a:ea typeface="+mn-ea"/>
                          <a:cs typeface="Meiryo UI" panose="020B0604030504040204" pitchFamily="50" charset="-128"/>
                        </a:rPr>
                        <a:t>E-mail</a:t>
                      </a:r>
                      <a:r>
                        <a:rPr lang="ja-JP" altLang="en-US" sz="1200" kern="100" dirty="0">
                          <a:solidFill>
                            <a:schemeClr val="tx1"/>
                          </a:solidFill>
                          <a:effectLst/>
                          <a:latin typeface="+mn-ea"/>
                          <a:ea typeface="+mn-ea"/>
                          <a:cs typeface="Meiryo UI" panose="020B0604030504040204" pitchFamily="50" charset="-128"/>
                        </a:rPr>
                        <a:t>：</a:t>
                      </a:r>
                      <a:r>
                        <a:rPr lang="en-US" altLang="ja-JP" sz="1200" i="1" kern="100" dirty="0" err="1">
                          <a:solidFill>
                            <a:schemeClr val="tx1"/>
                          </a:solidFill>
                          <a:effectLst/>
                          <a:latin typeface="+mn-ea"/>
                          <a:ea typeface="+mn-ea"/>
                          <a:cs typeface="Meiryo UI" panose="020B0604030504040204" pitchFamily="50" charset="-128"/>
                        </a:rPr>
                        <a:t>abcdef</a:t>
                      </a:r>
                      <a:r>
                        <a:rPr lang="en-US" altLang="ja-JP" sz="1200" i="1" kern="100" dirty="0">
                          <a:solidFill>
                            <a:schemeClr val="tx1"/>
                          </a:solidFill>
                          <a:effectLst/>
                          <a:latin typeface="+mn-ea"/>
                          <a:ea typeface="+mn-ea"/>
                          <a:cs typeface="Meiryo UI" panose="020B0604030504040204" pitchFamily="50" charset="-128"/>
                        </a:rPr>
                        <a:t>@</a:t>
                      </a:r>
                      <a:r>
                        <a:rPr lang="ja-JP" altLang="en-US" sz="1200" i="1" kern="100" dirty="0">
                          <a:solidFill>
                            <a:schemeClr val="tx1"/>
                          </a:solidFill>
                          <a:effectLst/>
                          <a:latin typeface="+mn-ea"/>
                          <a:ea typeface="+mn-ea"/>
                          <a:cs typeface="Meiryo UI" panose="020B0604030504040204" pitchFamily="50" charset="-128"/>
                        </a:rPr>
                        <a:t>･･･</a:t>
                      </a:r>
                      <a:endParaRPr lang="ja-JP" sz="1200" kern="100" dirty="0">
                        <a:solidFill>
                          <a:schemeClr val="tx1"/>
                        </a:solidFill>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96000">
                <a:tc vMerge="1">
                  <a:txBody>
                    <a:bodyPr/>
                    <a:lstStyle/>
                    <a:p>
                      <a:endParaRPr kumimoji="1" lang="ja-JP" altLang="en-US"/>
                    </a:p>
                  </a:txBody>
                  <a:tcPr/>
                </a:tc>
                <a:tc>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事業開始予定時期</a:t>
                      </a:r>
                      <a:endParaRPr lang="ja-JP" sz="1200" kern="100" dirty="0">
                        <a:effectLst/>
                        <a:latin typeface="+mn-ea"/>
                        <a:ea typeface="+mn-ea"/>
                        <a:cs typeface="Meiryo UI" panose="020B0604030504040204" pitchFamily="50" charset="-128"/>
                      </a:endParaRP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228600" marR="44450" indent="-228600">
                        <a:spcAft>
                          <a:spcPts val="0"/>
                        </a:spcAft>
                      </a:pPr>
                      <a:r>
                        <a:rPr lang="ja-JP" altLang="en-US" sz="1200" i="1" kern="100" dirty="0">
                          <a:solidFill>
                            <a:srgbClr val="FF0000"/>
                          </a:solidFill>
                          <a:effectLst/>
                          <a:latin typeface="+mn-ea"/>
                          <a:ea typeface="+mn-ea"/>
                          <a:cs typeface="Meiryo UI" panose="020B0604030504040204" pitchFamily="50" charset="-128"/>
                        </a:rPr>
                        <a:t>（事前の検討会議等を含めた事業開始時期を記入してください。）</a:t>
                      </a:r>
                      <a:r>
                        <a:rPr lang="en-US" sz="1200" kern="100" dirty="0">
                          <a:effectLst/>
                          <a:latin typeface="+mn-ea"/>
                          <a:ea typeface="+mn-ea"/>
                          <a:cs typeface="Meiryo UI" panose="020B0604030504040204" pitchFamily="50" charset="-128"/>
                        </a:rPr>
                        <a:t> </a:t>
                      </a:r>
                      <a:endParaRPr lang="ja-JP" sz="1200" kern="100" dirty="0">
                        <a:effectLst/>
                        <a:latin typeface="+mn-ea"/>
                        <a:ea typeface="+mn-ea"/>
                        <a:cs typeface="Meiryo UI" panose="020B0604030504040204" pitchFamily="50" charset="-128"/>
                      </a:endParaRPr>
                    </a:p>
                  </a:txBody>
                  <a:tcPr marL="33403" marR="334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421714">
                <a:tc vMerge="1">
                  <a:txBody>
                    <a:bodyPr/>
                    <a:lstStyle/>
                    <a:p>
                      <a:endParaRPr kumimoji="1" lang="ja-JP" altLang="en-US"/>
                    </a:p>
                  </a:txBody>
                  <a:tcPr/>
                </a:tc>
                <a:tc rowSpan="7">
                  <a:txBody>
                    <a:bodyPr/>
                    <a:lstStyle/>
                    <a:p>
                      <a:pPr marR="44450" indent="127000" algn="ctr">
                        <a:spcAft>
                          <a:spcPts val="0"/>
                        </a:spcAft>
                      </a:pPr>
                      <a:r>
                        <a:rPr lang="ja-JP" altLang="en-US" sz="1200" kern="100" dirty="0">
                          <a:effectLst/>
                          <a:latin typeface="+mn-ea"/>
                          <a:ea typeface="+mn-ea"/>
                          <a:cs typeface="Meiryo UI" panose="020B0604030504040204" pitchFamily="50" charset="-128"/>
                        </a:rPr>
                        <a:t>協議会の構成員及び</a:t>
                      </a:r>
                      <a:endParaRPr lang="en-US" altLang="ja-JP" sz="1200" kern="100" dirty="0">
                        <a:effectLst/>
                        <a:latin typeface="+mn-ea"/>
                        <a:ea typeface="+mn-ea"/>
                        <a:cs typeface="Meiryo UI" panose="020B0604030504040204" pitchFamily="50" charset="-128"/>
                      </a:endParaRPr>
                    </a:p>
                    <a:p>
                      <a:pPr marR="44450" indent="127000" algn="ctr">
                        <a:spcAft>
                          <a:spcPts val="0"/>
                        </a:spcAft>
                      </a:pPr>
                      <a:r>
                        <a:rPr lang="ja-JP" altLang="en-US" sz="1200" kern="100" dirty="0">
                          <a:effectLst/>
                          <a:latin typeface="+mn-ea"/>
                          <a:ea typeface="+mn-ea"/>
                          <a:cs typeface="Meiryo UI" panose="020B0604030504040204" pitchFamily="50" charset="-128"/>
                        </a:rPr>
                        <a:t>それぞれの役割</a:t>
                      </a:r>
                      <a:endParaRPr lang="en-US" altLang="ja-JP" sz="1200" kern="100" dirty="0">
                        <a:effectLst/>
                        <a:latin typeface="+mn-ea"/>
                        <a:ea typeface="+mn-ea"/>
                        <a:cs typeface="Meiryo UI" panose="020B0604030504040204" pitchFamily="50" charset="-128"/>
                      </a:endParaRPr>
                    </a:p>
                    <a:p>
                      <a:pPr marR="44450" indent="127000" algn="ctr">
                        <a:spcAft>
                          <a:spcPts val="0"/>
                        </a:spcAft>
                      </a:pPr>
                      <a:endParaRPr lang="en-US" altLang="ja-JP" sz="1200" kern="100" dirty="0">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実施する協議会等の</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参画組織・団体、その</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代表者名を記入して</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ください。</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幹事社はその旨</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記載してください。</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en-US" altLang="ja-JP" sz="1200" i="1" kern="100" dirty="0">
                          <a:solidFill>
                            <a:srgbClr val="FF0000"/>
                          </a:solidFill>
                          <a:effectLst/>
                          <a:latin typeface="+mn-ea"/>
                          <a:ea typeface="+mn-ea"/>
                          <a:cs typeface="Meiryo UI" panose="020B0604030504040204" pitchFamily="50" charset="-128"/>
                        </a:rPr>
                        <a:t>※</a:t>
                      </a:r>
                      <a:r>
                        <a:rPr lang="ja-JP" altLang="en-US" sz="1200" i="1" kern="100" dirty="0">
                          <a:solidFill>
                            <a:srgbClr val="FF0000"/>
                          </a:solidFill>
                          <a:effectLst/>
                          <a:latin typeface="+mn-ea"/>
                          <a:ea typeface="+mn-ea"/>
                          <a:cs typeface="Meiryo UI" panose="020B0604030504040204" pitchFamily="50" charset="-128"/>
                        </a:rPr>
                        <a:t>書き切れない場合は、</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ページを追加して</a:t>
                      </a:r>
                      <a:endParaRPr lang="en-US" altLang="ja-JP" sz="1200" i="1" kern="100" dirty="0">
                        <a:solidFill>
                          <a:srgbClr val="FF0000"/>
                        </a:solidFill>
                        <a:effectLst/>
                        <a:latin typeface="+mn-ea"/>
                        <a:ea typeface="+mn-ea"/>
                        <a:cs typeface="Meiryo UI" panose="020B0604030504040204" pitchFamily="50" charset="-128"/>
                      </a:endParaRPr>
                    </a:p>
                    <a:p>
                      <a:pPr marR="44450" indent="127000" algn="l">
                        <a:spcAft>
                          <a:spcPts val="0"/>
                        </a:spcAft>
                      </a:pPr>
                      <a:r>
                        <a:rPr lang="ja-JP" altLang="en-US" sz="1200" i="1" kern="100" dirty="0">
                          <a:solidFill>
                            <a:srgbClr val="FF0000"/>
                          </a:solidFill>
                          <a:effectLst/>
                          <a:latin typeface="+mn-ea"/>
                          <a:ea typeface="+mn-ea"/>
                          <a:cs typeface="Meiryo UI" panose="020B0604030504040204" pitchFamily="50" charset="-128"/>
                        </a:rPr>
                        <a:t>　</a:t>
                      </a:r>
                      <a:r>
                        <a:rPr lang="ja-JP" altLang="en-US" sz="1200" i="1" kern="100" baseline="0" dirty="0">
                          <a:solidFill>
                            <a:srgbClr val="FF0000"/>
                          </a:solidFill>
                          <a:effectLst/>
                          <a:latin typeface="+mn-ea"/>
                          <a:ea typeface="+mn-ea"/>
                          <a:cs typeface="Meiryo UI" panose="020B0604030504040204" pitchFamily="50" charset="-128"/>
                        </a:rPr>
                        <a:t> </a:t>
                      </a:r>
                      <a:r>
                        <a:rPr lang="ja-JP" altLang="en-US" sz="1200" i="1" kern="100" dirty="0">
                          <a:solidFill>
                            <a:srgbClr val="FF0000"/>
                          </a:solidFill>
                          <a:effectLst/>
                          <a:latin typeface="+mn-ea"/>
                          <a:ea typeface="+mn-ea"/>
                          <a:cs typeface="Meiryo UI" panose="020B0604030504040204" pitchFamily="50" charset="-128"/>
                        </a:rPr>
                        <a:t>ください。</a:t>
                      </a:r>
                    </a:p>
                  </a:txBody>
                  <a:tcPr marL="19232" marR="19232" marT="19232" marB="1923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○○市</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市長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全体調整、発注契約</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421714">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i="1" kern="1200" dirty="0">
                          <a:solidFill>
                            <a:schemeClr val="dk1"/>
                          </a:solidFill>
                          <a:effectLst/>
                          <a:latin typeface="+mn-lt"/>
                          <a:ea typeface="+mn-ea"/>
                          <a:cs typeface="+mn-cs"/>
                        </a:rPr>
                        <a:t>NPO</a:t>
                      </a:r>
                      <a:r>
                        <a:rPr kumimoji="1" lang="ja-JP" altLang="ja-JP" sz="1200" i="1" kern="1200" dirty="0">
                          <a:solidFill>
                            <a:schemeClr val="dk1"/>
                          </a:solidFill>
                          <a:effectLst/>
                          <a:latin typeface="+mn-lt"/>
                          <a:ea typeface="+mn-ea"/>
                          <a:cs typeface="+mn-cs"/>
                        </a:rPr>
                        <a:t>法人　××××</a:t>
                      </a:r>
                      <a:endParaRPr kumimoji="1" lang="ja-JP" altLang="ja-JP"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代表理事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企画立案</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△△交通株式会社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○○部部長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乗合バスの運行</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株式会社○○○○</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代表取締役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オンデマンド交通の運行者</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421715">
                <a:tc vMerge="1">
                  <a:txBody>
                    <a:bodyPr/>
                    <a:lstStyle/>
                    <a:p>
                      <a:endParaRPr kumimoji="1" lang="ja-JP" altLang="en-US"/>
                    </a:p>
                  </a:txBody>
                  <a:tcPr/>
                </a:tc>
                <a:tc vMerge="1">
                  <a:txBody>
                    <a:bodyPr/>
                    <a:lstStyle/>
                    <a:p>
                      <a:endParaRPr kumimoji="1" lang="ja-JP" altLang="en-US"/>
                    </a:p>
                  </a:txBody>
                  <a:tcPr/>
                </a:tc>
                <a:tc>
                  <a:txBody>
                    <a:bodyPr/>
                    <a:lstStyle/>
                    <a:p>
                      <a:r>
                        <a:rPr kumimoji="1" lang="ja-JP" altLang="ja-JP" sz="1200" i="1" kern="1200" dirty="0">
                          <a:solidFill>
                            <a:schemeClr val="dk1"/>
                          </a:solidFill>
                          <a:effectLst/>
                          <a:latin typeface="+mn-lt"/>
                          <a:ea typeface="+mn-ea"/>
                          <a:cs typeface="+mn-cs"/>
                        </a:rPr>
                        <a:t>○○大学××研究室</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教授　××××</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200" i="1" kern="1200" dirty="0">
                          <a:solidFill>
                            <a:schemeClr val="dk1"/>
                          </a:solidFill>
                          <a:effectLst/>
                          <a:latin typeface="+mn-lt"/>
                          <a:ea typeface="+mn-ea"/>
                          <a:cs typeface="+mn-cs"/>
                        </a:rPr>
                        <a:t>全体指導、調査方法指導</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9"/>
                  </a:ext>
                </a:extLst>
              </a:tr>
              <a:tr h="421714">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dirty="0"/>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076" name="テキスト ボックス 1"/>
          <p:cNvSpPr txBox="1"/>
          <p:nvPr/>
        </p:nvSpPr>
        <p:spPr>
          <a:xfrm>
            <a:off x="2524518" y="621000"/>
            <a:ext cx="6439482" cy="64633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以下の各ページにおいて、</a:t>
            </a: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斜体の注意書き・記入例は、申請書に書き込む必要はありません。</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※全ての項目を記入の上提出して下さい。</a:t>
            </a:r>
            <a:endParaRPr kumimoji="1" lang="ja-JP" altLang="ja-JP" sz="1200" b="0" i="0"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○○年○月○○日作成</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7" name="正方形/長方形 6"/>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63</a:t>
            </a:r>
            <a:endParaRPr kumimoji="1" lang="ja-JP" altLang="en-US" sz="1480" dirty="0">
              <a:solidFill>
                <a:schemeClr val="tx1"/>
              </a:solidFill>
            </a:endParaRPr>
          </a:p>
        </p:txBody>
      </p:sp>
    </p:spTree>
    <p:extLst>
      <p:ext uri="{BB962C8B-B14F-4D97-AF65-F5344CB8AC3E}">
        <p14:creationId xmlns:p14="http://schemas.microsoft.com/office/powerpoint/2010/main" val="3136604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事業の推進体制　</a:t>
            </a:r>
          </a:p>
        </p:txBody>
      </p:sp>
      <p:sp>
        <p:nvSpPr>
          <p:cNvPr id="3082" name="Text Box 4"/>
          <p:cNvSpPr txBox="1">
            <a:spLocks noChangeArrowheads="1"/>
          </p:cNvSpPr>
          <p:nvPr/>
        </p:nvSpPr>
        <p:spPr>
          <a:xfrm>
            <a:off x="197515" y="1300954"/>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（１）協議会の運営</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3" name="Rectangle 66"/>
          <p:cNvSpPr>
            <a:spLocks noChangeArrowheads="1"/>
          </p:cNvSpPr>
          <p:nvPr/>
        </p:nvSpPr>
        <p:spPr>
          <a:xfrm>
            <a:off x="179512" y="694226"/>
            <a:ext cx="8856983" cy="5973059"/>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84" name="正方形/長方形 10"/>
          <p:cNvSpPr/>
          <p:nvPr/>
        </p:nvSpPr>
        <p:spPr>
          <a:xfrm>
            <a:off x="443554" y="1660954"/>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組織体制、開催頻度等の運営方針が分かる内容を記載してください。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5" name="Text Box 4"/>
          <p:cNvSpPr txBox="1">
            <a:spLocks noChangeArrowheads="1"/>
          </p:cNvSpPr>
          <p:nvPr/>
        </p:nvSpPr>
        <p:spPr>
          <a:xfrm>
            <a:off x="179512" y="2092738"/>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（２）協議会の構成員以外の者との協調・連携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6" name="正方形/長方形 13"/>
          <p:cNvSpPr/>
          <p:nvPr/>
        </p:nvSpPr>
        <p:spPr>
          <a:xfrm>
            <a:off x="439475" y="2456292"/>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協議会以外の者とも広く協調・連携する方針であれば、その旨を記載してください。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87" name="Text Box 4"/>
          <p:cNvSpPr txBox="1">
            <a:spLocks noChangeArrowheads="1"/>
          </p:cNvSpPr>
          <p:nvPr/>
        </p:nvSpPr>
        <p:spPr>
          <a:xfrm>
            <a:off x="179512" y="2884874"/>
            <a:ext cx="8113990" cy="400110"/>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（３）活性化法に基づく新モビリティサービス協議会の設定意向の有無</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8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089"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2" name="正方形/長方形 11"/>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64</a:t>
            </a:r>
            <a:endParaRPr kumimoji="1" lang="ja-JP" altLang="en-US" sz="1480" dirty="0">
              <a:solidFill>
                <a:schemeClr val="tx1"/>
              </a:solidFill>
            </a:endParaRPr>
          </a:p>
        </p:txBody>
      </p:sp>
    </p:spTree>
    <p:extLst>
      <p:ext uri="{BB962C8B-B14F-4D97-AF65-F5344CB8AC3E}">
        <p14:creationId xmlns:p14="http://schemas.microsoft.com/office/powerpoint/2010/main" val="2764108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地域課題</a:t>
            </a:r>
          </a:p>
        </p:txBody>
      </p:sp>
      <p:sp>
        <p:nvSpPr>
          <p:cNvPr id="3094" name="Text Box 4"/>
          <p:cNvSpPr txBox="1">
            <a:spLocks noChangeArrowheads="1"/>
          </p:cNvSpPr>
          <p:nvPr/>
        </p:nvSpPr>
        <p:spPr>
          <a:xfrm>
            <a:off x="185923" y="126876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（１）MaaS</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の提供により解決したい課題の内容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5" name="Rectangle 66"/>
          <p:cNvSpPr>
            <a:spLocks noChangeArrowheads="1"/>
          </p:cNvSpPr>
          <p:nvPr/>
        </p:nvSpPr>
        <p:spPr>
          <a:xfrm>
            <a:off x="179512" y="691532"/>
            <a:ext cx="878497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096" name="正方形/長方形 10"/>
          <p:cNvSpPr/>
          <p:nvPr/>
        </p:nvSpPr>
        <p:spPr>
          <a:xfrm>
            <a:off x="377973" y="1646396"/>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地域で発生している課題を記入してください。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097" name="Text Box 4"/>
          <p:cNvSpPr txBox="1">
            <a:spLocks noChangeArrowheads="1"/>
          </p:cNvSpPr>
          <p:nvPr/>
        </p:nvSpPr>
        <p:spPr>
          <a:xfrm>
            <a:off x="185459" y="206092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（２）課題を引き起こしている要因</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098" name="正方形/長方形 13"/>
          <p:cNvSpPr/>
          <p:nvPr/>
        </p:nvSpPr>
        <p:spPr>
          <a:xfrm>
            <a:off x="377973" y="2420960"/>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上記の課題を引き起こしている要因を記入してください。</a:t>
            </a:r>
          </a:p>
        </p:txBody>
      </p:sp>
      <p:sp>
        <p:nvSpPr>
          <p:cNvPr id="3099" name="Text Box 4"/>
          <p:cNvSpPr txBox="1">
            <a:spLocks noChangeArrowheads="1"/>
          </p:cNvSpPr>
          <p:nvPr/>
        </p:nvSpPr>
        <p:spPr>
          <a:xfrm>
            <a:off x="179512" y="2925016"/>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（３）課題を解決するための対応策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0" name="正方形/長方形 16"/>
          <p:cNvSpPr/>
          <p:nvPr/>
        </p:nvSpPr>
        <p:spPr>
          <a:xfrm>
            <a:off x="377973" y="3265239"/>
            <a:ext cx="8232422" cy="523220"/>
          </a:xfrm>
          <a:prstGeom prst="rect">
            <a:avLst/>
          </a:prstGeom>
        </p:spPr>
        <p:txBody>
          <a:bodyPr wrap="square">
            <a:spAutoFit/>
          </a:bodyPr>
          <a:lstStyle/>
          <a:p>
            <a:pPr lvl="0">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上記の課題を解決するための対応策</a:t>
            </a:r>
            <a:r>
              <a:rPr lang="ja-JP" altLang="en-US" sz="1400" i="1" noProof="0" dirty="0">
                <a:solidFill>
                  <a:srgbClr val="FF0000"/>
                </a:solidFill>
              </a:rPr>
              <a:t>など</a:t>
            </a:r>
            <a:r>
              <a:rPr lang="ja-JP" altLang="en-US" sz="1400" i="1" dirty="0">
                <a:solidFill>
                  <a:srgbClr val="FF0000"/>
                </a:solidFill>
              </a:rPr>
              <a:t>を、「主な事業要件・評価のポイント」のスライド記載の評価項目</a:t>
            </a:r>
            <a:endParaRPr lang="en-US" altLang="ja-JP" sz="1400" i="1" dirty="0">
              <a:solidFill>
                <a:srgbClr val="FF0000"/>
              </a:solidFill>
            </a:endParaRPr>
          </a:p>
          <a:p>
            <a:pPr lvl="0">
              <a:defRPr/>
            </a:pPr>
            <a:r>
              <a:rPr lang="ja-JP" altLang="en-US" sz="1400" i="1" dirty="0">
                <a:solidFill>
                  <a:srgbClr val="FF0000"/>
                </a:solidFill>
              </a:rPr>
              <a:t>　例を参考に、具体的に記入</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してください。</a:t>
            </a:r>
          </a:p>
        </p:txBody>
      </p:sp>
      <p:sp>
        <p:nvSpPr>
          <p:cNvPr id="3101"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02"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lang="ja-JP" altLang="en-US" sz="1400" i="1" dirty="0">
                <a:solidFill>
                  <a:srgbClr val="FF0000"/>
                </a:solidFill>
              </a:rPr>
              <a:t>３</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3" name="正方形/長方形 12"/>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65</a:t>
            </a:r>
            <a:endParaRPr kumimoji="1" lang="ja-JP" altLang="en-US" sz="1480" dirty="0">
              <a:solidFill>
                <a:schemeClr val="tx1"/>
              </a:solidFill>
            </a:endParaRPr>
          </a:p>
        </p:txBody>
      </p:sp>
    </p:spTree>
    <p:extLst>
      <p:ext uri="{BB962C8B-B14F-4D97-AF65-F5344CB8AC3E}">
        <p14:creationId xmlns:p14="http://schemas.microsoft.com/office/powerpoint/2010/main" val="11268689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5"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地域の移動ニーズ</a:t>
            </a:r>
          </a:p>
        </p:txBody>
      </p:sp>
      <p:sp>
        <p:nvSpPr>
          <p:cNvPr id="3107" name="Text Box 4"/>
          <p:cNvSpPr txBox="1">
            <a:spLocks noChangeArrowheads="1"/>
          </p:cNvSpPr>
          <p:nvPr/>
        </p:nvSpPr>
        <p:spPr>
          <a:xfrm>
            <a:off x="182271" y="1281049"/>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（１）地域における移動ニーズ</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08" name="Rectangle 66"/>
          <p:cNvSpPr>
            <a:spLocks noChangeArrowheads="1"/>
          </p:cNvSpPr>
          <p:nvPr/>
        </p:nvSpPr>
        <p:spPr>
          <a:xfrm>
            <a:off x="179513" y="694792"/>
            <a:ext cx="8664910" cy="598366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09" name="正方形/長方形 10"/>
          <p:cNvSpPr/>
          <p:nvPr/>
        </p:nvSpPr>
        <p:spPr>
          <a:xfrm>
            <a:off x="356310" y="1628800"/>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地域における住民や来訪者における移動ニーズを記入してください。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10" name="Text Box 4"/>
          <p:cNvSpPr txBox="1">
            <a:spLocks noChangeArrowheads="1"/>
          </p:cNvSpPr>
          <p:nvPr/>
        </p:nvSpPr>
        <p:spPr>
          <a:xfrm>
            <a:off x="179512" y="2041167"/>
            <a:ext cx="8193220"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（２）移動ニーズを満たすために提供されている又は提供予定の交通手段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11" name="正方形/長方形 13"/>
          <p:cNvSpPr/>
          <p:nvPr/>
        </p:nvSpPr>
        <p:spPr>
          <a:xfrm>
            <a:off x="380732" y="2401143"/>
            <a:ext cx="823242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上記の移動ニーズに対応するために提供される交通手段について具体的に記入してください。</a:t>
            </a:r>
          </a:p>
        </p:txBody>
      </p:sp>
      <p:sp>
        <p:nvSpPr>
          <p:cNvPr id="311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113" name="テキスト 577"/>
          <p:cNvSpPr txBox="1"/>
          <p:nvPr/>
        </p:nvSpPr>
        <p:spPr>
          <a:xfrm>
            <a:off x="323528" y="785333"/>
            <a:ext cx="8496464"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枚以内で自由に記載してください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66</a:t>
            </a:r>
            <a:endParaRPr kumimoji="1" lang="ja-JP" altLang="en-US" sz="1480" dirty="0">
              <a:solidFill>
                <a:schemeClr val="tx1"/>
              </a:solidFill>
            </a:endParaRPr>
          </a:p>
        </p:txBody>
      </p:sp>
    </p:spTree>
    <p:extLst>
      <p:ext uri="{BB962C8B-B14F-4D97-AF65-F5344CB8AC3E}">
        <p14:creationId xmlns:p14="http://schemas.microsoft.com/office/powerpoint/2010/main" val="21101165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6"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関連する計画・取組との関係　</a:t>
            </a:r>
          </a:p>
        </p:txBody>
      </p:sp>
      <p:graphicFrame>
        <p:nvGraphicFramePr>
          <p:cNvPr id="3118" name="表 8"/>
          <p:cNvGraphicFramePr>
            <a:graphicFrameLocks noGrp="1"/>
          </p:cNvGraphicFramePr>
          <p:nvPr>
            <p:extLst/>
          </p:nvPr>
        </p:nvGraphicFramePr>
        <p:xfrm>
          <a:off x="245576" y="1412776"/>
          <a:ext cx="8640960" cy="2461696"/>
        </p:xfrm>
        <a:graphic>
          <a:graphicData uri="http://schemas.openxmlformats.org/drawingml/2006/table">
            <a:tbl>
              <a:tblPr/>
              <a:tblGrid>
                <a:gridCol w="1296143">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5184577">
                  <a:extLst>
                    <a:ext uri="{9D8B030D-6E8A-4147-A177-3AD203B41FA5}">
                      <a16:colId xmlns:a16="http://schemas.microsoft.com/office/drawing/2014/main" val="20002"/>
                    </a:ext>
                  </a:extLst>
                </a:gridCol>
              </a:tblGrid>
              <a:tr h="400899">
                <a:tc>
                  <a:txBody>
                    <a:bodyPr/>
                    <a:lstStyle/>
                    <a:p>
                      <a:r>
                        <a:rPr kumimoji="1" lang="ja-JP" altLang="en-US" sz="1200" dirty="0"/>
                        <a:t>計画名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策定状況</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t>内容</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900">
                <a:tc>
                  <a:txBody>
                    <a:bodyPr/>
                    <a:lstStyle/>
                    <a:p>
                      <a:r>
                        <a:rPr kumimoji="1" lang="ja-JP" altLang="en-US" sz="1200" dirty="0"/>
                        <a:t>地域公共交通計画</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策定済</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事業地域を新たな交通手段の導入検討地域に位置づけ</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400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effectLst/>
                          <a:latin typeface="+mn-lt"/>
                          <a:ea typeface="+mn-ea"/>
                          <a:cs typeface="+mn-cs"/>
                        </a:rPr>
                        <a:t>都市計画</a:t>
                      </a:r>
                      <a:endParaRPr kumimoji="1" lang="ja-JP" altLang="ja-JP" sz="12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○○年度策定予定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本事業の実施を織り込んだ計画を策定予定</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400899">
                <a:tc>
                  <a:txBody>
                    <a:bodyPr/>
                    <a:lstStyle/>
                    <a:p>
                      <a:r>
                        <a:rPr kumimoji="1" lang="ja-JP" altLang="en-US" sz="1200" dirty="0"/>
                        <a:t>立地適正化計画</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策定意向あり（策定時期未定）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詳細検討中</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400899">
                <a:tc>
                  <a:txBody>
                    <a:bodyPr/>
                    <a:lstStyle/>
                    <a:p>
                      <a:r>
                        <a:rPr kumimoji="1" lang="ja-JP" altLang="en-US" sz="1200" i="1" kern="1200" dirty="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未策定</a:t>
                      </a:r>
                      <a:endParaRPr kumimoji="1" lang="ja-JP" altLang="ja-JP" sz="1200" i="1"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策定予定なし</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400900">
                <a:tc>
                  <a:txBody>
                    <a:bodyPr/>
                    <a:lstStyle/>
                    <a:p>
                      <a:r>
                        <a:rPr kumimoji="1" lang="ja-JP" altLang="en-US" sz="1200" i="1" kern="1200" dirty="0">
                          <a:solidFill>
                            <a:schemeClr val="dk1"/>
                          </a:solidFill>
                          <a:effectLst/>
                          <a:latin typeface="+mn-lt"/>
                          <a:ea typeface="+mn-ea"/>
                          <a:cs typeface="+mn-cs"/>
                        </a:rPr>
                        <a:t>（その他の計画）</a:t>
                      </a:r>
                      <a:endParaRPr kumimoji="1" lang="ja-JP" altLang="en-US" sz="12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i="1" kern="1200" dirty="0">
                          <a:solidFill>
                            <a:schemeClr val="dk1"/>
                          </a:solidFill>
                          <a:effectLst/>
                          <a:latin typeface="+mn-lt"/>
                          <a:ea typeface="+mn-ea"/>
                          <a:cs typeface="+mn-cs"/>
                        </a:rPr>
                        <a:t>・・・</a:t>
                      </a:r>
                      <a:endParaRPr kumimoji="1" lang="ja-JP" altLang="ja-JP" sz="1200" kern="1200" dirty="0">
                        <a:solidFill>
                          <a:schemeClr val="dk1"/>
                        </a:solidFill>
                        <a:effectLst/>
                        <a:latin typeface="+mn-lt"/>
                        <a:ea typeface="+mn-ea"/>
                        <a:cs typeface="+mn-cs"/>
                      </a:endParaRP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19" name="テキスト ボックス 1"/>
          <p:cNvSpPr txBox="1"/>
          <p:nvPr/>
        </p:nvSpPr>
        <p:spPr>
          <a:xfrm>
            <a:off x="107504" y="615489"/>
            <a:ext cx="8928992" cy="4607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地域公共交通計画等との関連性、整合性　（それら計画と、本事業の実施により実現を目指す姿が共有されているか）、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1" u="none" strike="noStrike" kern="1200" cap="none" spc="0" normalizeH="0" baseline="0" noProof="0" dirty="0">
                <a:ln>
                  <a:noFill/>
                </a:ln>
                <a:solidFill>
                  <a:srgbClr val="F73131"/>
                </a:solidFill>
                <a:effectLst/>
                <a:uLnTx/>
                <a:uFillTx/>
                <a:latin typeface="Arial" panose="020B0604020202020204" pitchFamily="34" charset="0"/>
                <a:ea typeface="ＭＳ Ｐゴシック" panose="020B0600070205080204" pitchFamily="50" charset="-128"/>
                <a:cs typeface="+mn-cs"/>
              </a:rPr>
              <a:t>　関連する取組として、これまで行ってきたもの、今後行う予定があるものについて記入してください。</a:t>
            </a:r>
          </a:p>
        </p:txBody>
      </p:sp>
      <p:sp>
        <p:nvSpPr>
          <p:cNvPr id="3120" name="Text Box 4"/>
          <p:cNvSpPr txBox="1">
            <a:spLocks noChangeArrowheads="1"/>
          </p:cNvSpPr>
          <p:nvPr/>
        </p:nvSpPr>
        <p:spPr>
          <a:xfrm>
            <a:off x="121743" y="1012666"/>
            <a:ext cx="7398461"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各種計画との関係</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1" name="Text Box 4"/>
          <p:cNvSpPr txBox="1">
            <a:spLocks noChangeArrowheads="1"/>
          </p:cNvSpPr>
          <p:nvPr/>
        </p:nvSpPr>
        <p:spPr>
          <a:xfrm>
            <a:off x="179512" y="3861000"/>
            <a:ext cx="6984776"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活性化法に基づく新モビリティサービス事業計画の設定意向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2" name="テキスト ボックス 11"/>
          <p:cNvSpPr txBox="1"/>
          <p:nvPr/>
        </p:nvSpPr>
        <p:spPr>
          <a:xfrm>
            <a:off x="5480806" y="4163414"/>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p>
        </p:txBody>
      </p:sp>
      <p:sp>
        <p:nvSpPr>
          <p:cNvPr id="3123" name="正方形/長方形 12"/>
          <p:cNvSpPr/>
          <p:nvPr/>
        </p:nvSpPr>
        <p:spPr>
          <a:xfrm>
            <a:off x="7065233" y="3961257"/>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4" name="Text Box 667"/>
          <p:cNvSpPr txBox="1">
            <a:spLocks noChangeArrowheads="1"/>
          </p:cNvSpPr>
          <p:nvPr/>
        </p:nvSpPr>
        <p:spPr>
          <a:xfrm>
            <a:off x="180000" y="4397554"/>
            <a:ext cx="7398461" cy="399217"/>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関連する取組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25" name="Rectangle 668"/>
          <p:cNvSpPr>
            <a:spLocks noChangeArrowheads="1"/>
          </p:cNvSpPr>
          <p:nvPr/>
        </p:nvSpPr>
        <p:spPr>
          <a:xfrm>
            <a:off x="242603" y="4806401"/>
            <a:ext cx="8723817" cy="1934967"/>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26" name="正方形/長方形 669"/>
          <p:cNvSpPr/>
          <p:nvPr/>
        </p:nvSpPr>
        <p:spPr>
          <a:xfrm>
            <a:off x="314933" y="4797664"/>
            <a:ext cx="8433067" cy="523220"/>
          </a:xfrm>
          <a:prstGeom prst="rect">
            <a:avLst/>
          </a:prstGeom>
        </p:spPr>
        <p:txBody>
          <a:bodyPr wrap="square">
            <a:spAutoFit/>
          </a:bodyPr>
          <a:lstStyle/>
          <a:p>
            <a:pPr marL="108000" marR="0" lvl="0" indent="-45720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※過去に実施した社会実験の他、国の支援対象以外の地域独自の取り組み、まちづくり施策との連携など、本実験に関連する取組について記入して下さい。</a:t>
            </a:r>
            <a:endParaRPr kumimoji="1" lang="ja-JP" altLang="en-US" sz="1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2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4" name="正方形/長方形 1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67</a:t>
            </a:r>
            <a:endParaRPr kumimoji="1" lang="ja-JP" altLang="en-US" sz="1480" dirty="0">
              <a:solidFill>
                <a:schemeClr val="tx1"/>
              </a:solidFill>
            </a:endParaRPr>
          </a:p>
        </p:txBody>
      </p:sp>
    </p:spTree>
    <p:extLst>
      <p:ext uri="{BB962C8B-B14F-4D97-AF65-F5344CB8AC3E}">
        <p14:creationId xmlns:p14="http://schemas.microsoft.com/office/powerpoint/2010/main" val="56317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0"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事業内容</a:t>
            </a:r>
          </a:p>
        </p:txBody>
      </p:sp>
      <p:sp>
        <p:nvSpPr>
          <p:cNvPr id="3132"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（１）サービス開始時期</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3"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34" name="Text Box 4"/>
          <p:cNvSpPr txBox="1">
            <a:spLocks noChangeArrowheads="1"/>
          </p:cNvSpPr>
          <p:nvPr/>
        </p:nvSpPr>
        <p:spPr>
          <a:xfrm>
            <a:off x="396000" y="1819906"/>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（２）事業エリア</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5" name="Text Box 4"/>
          <p:cNvSpPr txBox="1">
            <a:spLocks noChangeArrowheads="1"/>
          </p:cNvSpPr>
          <p:nvPr/>
        </p:nvSpPr>
        <p:spPr>
          <a:xfrm>
            <a:off x="396000" y="2179914"/>
            <a:ext cx="7398461" cy="626325"/>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（３）連携する交通手段</a:t>
            </a:r>
            <a:endParaRPr lang="en-US" altLang="ja-JP" sz="2000" b="1" dirty="0">
              <a:solidFill>
                <a:srgbClr val="000000"/>
              </a:solidFill>
              <a:latin typeface="Tahoma" pitchFamily="34" charset="0"/>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※連携する交通手段は漏れなく記載すること。</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36" name="テキスト 577"/>
          <p:cNvSpPr txBox="1"/>
          <p:nvPr/>
        </p:nvSpPr>
        <p:spPr>
          <a:xfrm>
            <a:off x="482872" y="785333"/>
            <a:ext cx="8399324"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主な</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事業要件・評価のポイント」スライドも踏まえ</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５枚以内で自由に記載してください。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37" name="テキスト 578"/>
          <p:cNvSpPr txBox="1"/>
          <p:nvPr/>
        </p:nvSpPr>
        <p:spPr>
          <a:xfrm>
            <a:off x="5086604" y="3155083"/>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39" name="Text Box 718"/>
          <p:cNvSpPr txBox="1">
            <a:spLocks noChangeArrowheads="1"/>
          </p:cNvSpPr>
          <p:nvPr/>
        </p:nvSpPr>
        <p:spPr>
          <a:xfrm>
            <a:off x="396000" y="3317975"/>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（５）提供するサービスの内容及び手段</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0" name="Text Box 719"/>
          <p:cNvSpPr txBox="1">
            <a:spLocks noChangeArrowheads="1"/>
          </p:cNvSpPr>
          <p:nvPr/>
        </p:nvSpPr>
        <p:spPr>
          <a:xfrm>
            <a:off x="396000" y="36779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（６）利用料金</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1" name="Text Box 723"/>
          <p:cNvSpPr txBox="1">
            <a:spLocks noChangeArrowheads="1"/>
          </p:cNvSpPr>
          <p:nvPr/>
        </p:nvSpPr>
        <p:spPr>
          <a:xfrm>
            <a:off x="396000" y="4037991"/>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（７）事業を通じて期待する行動変容</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2" name="Text Box 727"/>
          <p:cNvSpPr txBox="1">
            <a:spLocks noChangeArrowheads="1"/>
          </p:cNvSpPr>
          <p:nvPr/>
        </p:nvSpPr>
        <p:spPr>
          <a:xfrm>
            <a:off x="396000" y="4397999"/>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（８）先進的な技術の導入</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3" name="Text Box 728"/>
          <p:cNvSpPr txBox="1">
            <a:spLocks noChangeArrowheads="1"/>
          </p:cNvSpPr>
          <p:nvPr/>
        </p:nvSpPr>
        <p:spPr>
          <a:xfrm>
            <a:off x="396000" y="4758007"/>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（９）プロモーション施策</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44" name="Text Box 729"/>
          <p:cNvSpPr txBox="1">
            <a:spLocks noChangeArrowheads="1"/>
          </p:cNvSpPr>
          <p:nvPr/>
        </p:nvSpPr>
        <p:spPr>
          <a:xfrm>
            <a:off x="396000" y="5118015"/>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（１０）その他</a:t>
            </a:r>
          </a:p>
        </p:txBody>
      </p:sp>
      <p:sp>
        <p:nvSpPr>
          <p:cNvPr id="314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8" name="正方形/長方形 17"/>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68</a:t>
            </a:r>
            <a:endParaRPr kumimoji="1" lang="ja-JP" altLang="en-US" sz="1480" dirty="0">
              <a:solidFill>
                <a:schemeClr val="tx1"/>
              </a:solidFill>
            </a:endParaRPr>
          </a:p>
        </p:txBody>
      </p:sp>
      <p:sp>
        <p:nvSpPr>
          <p:cNvPr id="19" name="Text Box 4"/>
          <p:cNvSpPr txBox="1">
            <a:spLocks noChangeArrowheads="1"/>
          </p:cNvSpPr>
          <p:nvPr/>
        </p:nvSpPr>
        <p:spPr>
          <a:xfrm>
            <a:off x="391709" y="2732293"/>
            <a:ext cx="7398461" cy="626325"/>
          </a:xfrm>
          <a:prstGeom prst="rect">
            <a:avLst/>
          </a:prstGeom>
          <a:noFill/>
          <a:ln w="9525">
            <a:noFill/>
            <a:miter lim="800000"/>
            <a:headEnd/>
            <a:tailEnd/>
          </a:ln>
          <a:effectLst/>
        </p:spPr>
        <p:txBody>
          <a:bodyPr wrap="square">
            <a:spAutoFit/>
          </a:bodyPr>
          <a:lstStyle/>
          <a:p>
            <a:pPr lvl="0" eaLnBrk="1" hangingPunct="1">
              <a:spcBef>
                <a:spcPct val="5000"/>
              </a:spcBef>
              <a:defRPr/>
            </a:pPr>
            <a:r>
              <a:rPr lang="ja-JP" altLang="en-US" sz="2000" b="1" dirty="0">
                <a:solidFill>
                  <a:srgbClr val="000000"/>
                </a:solidFill>
                <a:latin typeface="Tahoma" pitchFamily="34" charset="0"/>
              </a:rPr>
              <a:t>（４）連携する交通分野以外のサービス</a:t>
            </a:r>
            <a:endParaRPr lang="en-US" altLang="ja-JP" sz="2000" b="1" dirty="0">
              <a:solidFill>
                <a:srgbClr val="000000"/>
              </a:solidFill>
              <a:latin typeface="Tahoma" pitchFamily="34" charset="0"/>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連携する</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サービス</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は漏れなく記載すること</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3625381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データ連携・利活用</a:t>
            </a:r>
          </a:p>
        </p:txBody>
      </p:sp>
      <p:sp>
        <p:nvSpPr>
          <p:cNvPr id="3153" name="Text Box 4"/>
          <p:cNvSpPr txBox="1">
            <a:spLocks noChangeArrowheads="1"/>
          </p:cNvSpPr>
          <p:nvPr/>
        </p:nvSpPr>
        <p:spPr>
          <a:xfrm>
            <a:off x="396000" y="1413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（１）本事業における、複数の事業者間のデータ連携方法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4" name="Rectangle 66"/>
          <p:cNvSpPr>
            <a:spLocks noChangeArrowheads="1"/>
          </p:cNvSpPr>
          <p:nvPr/>
        </p:nvSpPr>
        <p:spPr>
          <a:xfrm>
            <a:off x="393804" y="691532"/>
            <a:ext cx="8496646" cy="5959124"/>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155" name="Text Box 4"/>
          <p:cNvSpPr txBox="1">
            <a:spLocks noChangeArrowheads="1"/>
          </p:cNvSpPr>
          <p:nvPr/>
        </p:nvSpPr>
        <p:spPr>
          <a:xfrm>
            <a:off x="396000" y="1845000"/>
            <a:ext cx="8404908" cy="625432"/>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（２）連携するデータの公開範囲　　</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連携したデータをどの範囲までオープンにする予定かを記載してください。</a:t>
            </a: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6" name="テキスト 577"/>
          <p:cNvSpPr txBox="1"/>
          <p:nvPr/>
        </p:nvSpPr>
        <p:spPr>
          <a:xfrm>
            <a:off x="483003" y="785333"/>
            <a:ext cx="8166698" cy="52232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主な</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事業要件・評価のポイント」スライドも踏まえ</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２枚以内で自由に記載してください。</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文字のほか、図やイラストを用いても構いません。</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57" name="テキスト 578"/>
          <p:cNvSpPr txBox="1"/>
          <p:nvPr/>
        </p:nvSpPr>
        <p:spPr>
          <a:xfrm>
            <a:off x="5086604" y="3370899"/>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58" name="Text Box 718"/>
          <p:cNvSpPr txBox="1">
            <a:spLocks noChangeArrowheads="1"/>
          </p:cNvSpPr>
          <p:nvPr/>
        </p:nvSpPr>
        <p:spPr>
          <a:xfrm>
            <a:off x="582464" y="2470432"/>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①公共交通等関連データ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59" name="Text Box 719"/>
          <p:cNvSpPr txBox="1">
            <a:spLocks noChangeArrowheads="1"/>
          </p:cNvSpPr>
          <p:nvPr/>
        </p:nvSpPr>
        <p:spPr>
          <a:xfrm>
            <a:off x="396000" y="3645000"/>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（３）他分野・他地域との連携及びその方法</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0" name="Text Box 723"/>
          <p:cNvSpPr txBox="1">
            <a:spLocks noChangeArrowheads="1"/>
          </p:cNvSpPr>
          <p:nvPr/>
        </p:nvSpPr>
        <p:spPr>
          <a:xfrm>
            <a:off x="396000" y="4037783"/>
            <a:ext cx="7398461"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（４）得られるデータを利活用した取組</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1" name="Text Box 785"/>
          <p:cNvSpPr txBox="1">
            <a:spLocks noChangeArrowheads="1"/>
          </p:cNvSpPr>
          <p:nvPr/>
        </p:nvSpPr>
        <p:spPr>
          <a:xfrm>
            <a:off x="582465" y="2762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②MaaS予約・決済データ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2" name="Text Box 786"/>
          <p:cNvSpPr txBox="1">
            <a:spLocks noChangeArrowheads="1"/>
          </p:cNvSpPr>
          <p:nvPr/>
        </p:nvSpPr>
        <p:spPr>
          <a:xfrm>
            <a:off x="582467" y="3050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③移動関連データ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3" name="Text Box 787"/>
          <p:cNvSpPr txBox="1">
            <a:spLocks noChangeArrowheads="1"/>
          </p:cNvSpPr>
          <p:nvPr/>
        </p:nvSpPr>
        <p:spPr>
          <a:xfrm>
            <a:off x="582468" y="3338116"/>
            <a:ext cx="7398461" cy="306884"/>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14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④関連分野データ</a:t>
            </a:r>
            <a:endParaRPr kumimoji="1" lang="ja-JP" altLang="en-US" sz="14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4" name="Text Box 791"/>
          <p:cNvSpPr txBox="1">
            <a:spLocks noChangeArrowheads="1"/>
          </p:cNvSpPr>
          <p:nvPr/>
        </p:nvSpPr>
        <p:spPr>
          <a:xfrm>
            <a:off x="396000" y="4437000"/>
            <a:ext cx="8136904" cy="39921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5000"/>
              </a:spcBef>
              <a:spcAft>
                <a:spcPct val="0"/>
              </a:spcAft>
              <a:buClrTx/>
              <a:buSzTx/>
              <a:buFontTx/>
              <a:buNone/>
              <a:tabLst/>
              <a:defRPr/>
            </a:pPr>
            <a:r>
              <a:rPr kumimoji="1" lang="en-US" altLang="ja-JP"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（５）MaaS</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関連データの連携に関するガイドライン</a:t>
            </a:r>
            <a:r>
              <a:rPr kumimoji="1" lang="en-US" altLang="ja-JP"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ver3.0</a:t>
            </a:r>
            <a:r>
              <a:rPr kumimoji="1" lang="ja-JP" altLang="en-US" sz="2000" b="1" i="0" u="none" strike="noStrike" kern="1200" cap="none" spc="0" normalizeH="0" baseline="0" noProof="0" dirty="0" err="1">
                <a:ln>
                  <a:noFill/>
                </a:ln>
                <a:solidFill>
                  <a:srgbClr val="000000"/>
                </a:solidFill>
                <a:effectLst/>
                <a:uLnTx/>
                <a:uFillTx/>
                <a:latin typeface="Tahoma" pitchFamily="34" charset="0"/>
                <a:ea typeface="ＭＳ Ｐゴシック" panose="020B0600070205080204" pitchFamily="50" charset="-128"/>
                <a:cs typeface="+mn-cs"/>
              </a:rPr>
              <a:t>への</a:t>
            </a: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準拠予定</a:t>
            </a:r>
            <a:endParaRPr kumimoji="1" lang="ja-JP" altLang="en-US" sz="1600" b="0"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sp>
        <p:nvSpPr>
          <p:cNvPr id="3165" name="テキスト ボックス 792"/>
          <p:cNvSpPr txBox="1"/>
          <p:nvPr/>
        </p:nvSpPr>
        <p:spPr>
          <a:xfrm>
            <a:off x="3190939" y="4837110"/>
            <a:ext cx="1512168"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あり　／　なし</a:t>
            </a:r>
          </a:p>
        </p:txBody>
      </p:sp>
      <p:sp>
        <p:nvSpPr>
          <p:cNvPr id="3166" name="正方形/長方形 793"/>
          <p:cNvSpPr/>
          <p:nvPr/>
        </p:nvSpPr>
        <p:spPr>
          <a:xfrm>
            <a:off x="4748067" y="4874651"/>
            <a:ext cx="1561130"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どちらかに○</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16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20" name="正方形/長方形 1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69</a:t>
            </a:r>
            <a:endParaRPr kumimoji="1" lang="ja-JP" altLang="en-US" sz="1480" dirty="0">
              <a:solidFill>
                <a:schemeClr val="tx1"/>
              </a:solidFill>
            </a:endParaRPr>
          </a:p>
        </p:txBody>
      </p:sp>
    </p:spTree>
    <p:extLst>
      <p:ext uri="{BB962C8B-B14F-4D97-AF65-F5344CB8AC3E}">
        <p14:creationId xmlns:p14="http://schemas.microsoft.com/office/powerpoint/2010/main" val="2841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28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７．都市マネジメント</a:t>
            </a:r>
            <a:endParaRPr lang="ja-JP" altLang="en-US" sz="1800" b="1" dirty="0">
              <a:solidFill>
                <a:schemeClr val="bg1"/>
              </a:solidFill>
              <a:latin typeface="ＭＳ Ｐゴシック" panose="020B0600070205080204" pitchFamily="50" charset="-128"/>
            </a:endParaRPr>
          </a:p>
        </p:txBody>
      </p:sp>
      <p:sp>
        <p:nvSpPr>
          <p:cNvPr id="1290" name="Text Box 4"/>
          <p:cNvSpPr txBox="1">
            <a:spLocks noChangeArrowheads="1"/>
          </p:cNvSpPr>
          <p:nvPr/>
        </p:nvSpPr>
        <p:spPr>
          <a:xfrm>
            <a:off x="0" y="580618"/>
            <a:ext cx="388424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ビジネスモデル（費用分担等）</a:t>
            </a:r>
          </a:p>
        </p:txBody>
      </p:sp>
      <p:sp>
        <p:nvSpPr>
          <p:cNvPr id="1291" name="正方形/長方形 18"/>
          <p:cNvSpPr/>
          <p:nvPr/>
        </p:nvSpPr>
        <p:spPr>
          <a:xfrm>
            <a:off x="56888" y="2807291"/>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292" name="正方形/長方形 22"/>
          <p:cNvSpPr/>
          <p:nvPr/>
        </p:nvSpPr>
        <p:spPr>
          <a:xfrm>
            <a:off x="150080" y="1019036"/>
            <a:ext cx="8712285" cy="954107"/>
          </a:xfrm>
          <a:prstGeom prst="rect">
            <a:avLst/>
          </a:prstGeom>
        </p:spPr>
        <p:txBody>
          <a:bodyPr wrap="square">
            <a:spAutoFit/>
          </a:bodyPr>
          <a:lstStyle/>
          <a:p>
            <a:r>
              <a:rPr lang="en-US" altLang="ja-JP" sz="1400" i="1" dirty="0">
                <a:solidFill>
                  <a:srgbClr val="FF0000"/>
                </a:solidFill>
              </a:rPr>
              <a:t>※</a:t>
            </a:r>
            <a:r>
              <a:rPr lang="ja-JP" altLang="en-US" sz="1400" i="1" dirty="0">
                <a:solidFill>
                  <a:srgbClr val="FF0000"/>
                </a:solidFill>
              </a:rPr>
              <a:t>社会実装した際に、持続可能な取組とするために工夫する点や公民で役割分担していることをモデル化して説明</a:t>
            </a:r>
            <a:endParaRPr lang="en-US" altLang="ja-JP" sz="1400" i="1" dirty="0">
              <a:solidFill>
                <a:srgbClr val="FF0000"/>
              </a:solidFill>
            </a:endParaRPr>
          </a:p>
          <a:p>
            <a:r>
              <a:rPr lang="en-US" altLang="ja-JP" sz="1400" i="1" dirty="0">
                <a:solidFill>
                  <a:srgbClr val="FF0000"/>
                </a:solidFill>
              </a:rPr>
              <a:t>※</a:t>
            </a:r>
            <a:r>
              <a:rPr lang="ja-JP" altLang="en-US" sz="1400" i="1" dirty="0">
                <a:solidFill>
                  <a:srgbClr val="FF0000"/>
                </a:solidFill>
              </a:rPr>
              <a:t>　提案内容のうち、ビジネスモデルの構築・実行や住民を巻き込んだ地域の運営・施策の提供（スマートシティビジネス）など、「スマートシティリファレンスアーキテクチャ」において「都市マネジメント」と整理されている事項について、ホワイトペーパー第５章を参照し、記載すること</a:t>
            </a:r>
            <a:endParaRPr lang="en-US" altLang="ja-JP" sz="1400" i="1" dirty="0">
              <a:solidFill>
                <a:srgbClr val="FF0000"/>
              </a:solidFill>
            </a:endParaRPr>
          </a:p>
        </p:txBody>
      </p:sp>
      <p:sp>
        <p:nvSpPr>
          <p:cNvPr id="1294" name="正方形/長方形 674"/>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295"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1"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a:t>
            </a:r>
            <a:endParaRPr kumimoji="1" lang="ja-JP" altLang="en-US" sz="1480" dirty="0">
              <a:solidFill>
                <a:schemeClr val="tx1"/>
              </a:solidFill>
            </a:endParaRPr>
          </a:p>
        </p:txBody>
      </p:sp>
    </p:spTree>
    <p:extLst>
      <p:ext uri="{BB962C8B-B14F-4D97-AF65-F5344CB8AC3E}">
        <p14:creationId xmlns:p14="http://schemas.microsoft.com/office/powerpoint/2010/main" val="829938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kern="0" dirty="0">
                <a:solidFill>
                  <a:prstClr val="white"/>
                </a:solidFill>
                <a:latin typeface="ＭＳ Ｐゴシック"/>
                <a:ea typeface="ＭＳ Ｐゴシック"/>
              </a:rPr>
              <a:t>主な</a:t>
            </a: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事業要件・評価のポイント①</a:t>
            </a:r>
          </a:p>
        </p:txBody>
      </p:sp>
      <p:graphicFrame>
        <p:nvGraphicFramePr>
          <p:cNvPr id="3176" name="四角形 751"/>
          <p:cNvGraphicFramePr>
            <a:graphicFrameLocks noGrp="1"/>
          </p:cNvGraphicFramePr>
          <p:nvPr>
            <p:extLst/>
          </p:nvPr>
        </p:nvGraphicFramePr>
        <p:xfrm>
          <a:off x="71753" y="975905"/>
          <a:ext cx="9000494" cy="4886519"/>
        </p:xfrm>
        <a:graphic>
          <a:graphicData uri="http://schemas.openxmlformats.org/drawingml/2006/table">
            <a:tbl>
              <a:tblPr bandRow="1">
                <a:tableStyleId>{5C22544A-7EE6-4342-B048-85BDC9FD1C3A}</a:tableStyleId>
              </a:tblPr>
              <a:tblGrid>
                <a:gridCol w="237248">
                  <a:extLst>
                    <a:ext uri="{9D8B030D-6E8A-4147-A177-3AD203B41FA5}">
                      <a16:colId xmlns:a16="http://schemas.microsoft.com/office/drawing/2014/main" val="20000"/>
                    </a:ext>
                  </a:extLst>
                </a:gridCol>
                <a:gridCol w="237248">
                  <a:extLst>
                    <a:ext uri="{9D8B030D-6E8A-4147-A177-3AD203B41FA5}">
                      <a16:colId xmlns:a16="http://schemas.microsoft.com/office/drawing/2014/main" val="20001"/>
                    </a:ext>
                  </a:extLst>
                </a:gridCol>
                <a:gridCol w="7589895">
                  <a:extLst>
                    <a:ext uri="{9D8B030D-6E8A-4147-A177-3AD203B41FA5}">
                      <a16:colId xmlns:a16="http://schemas.microsoft.com/office/drawing/2014/main" val="20002"/>
                    </a:ext>
                  </a:extLst>
                </a:gridCol>
                <a:gridCol w="936103">
                  <a:extLst>
                    <a:ext uri="{9D8B030D-6E8A-4147-A177-3AD203B41FA5}">
                      <a16:colId xmlns:a16="http://schemas.microsoft.com/office/drawing/2014/main" val="2057329338"/>
                    </a:ext>
                  </a:extLst>
                </a:gridCol>
              </a:tblGrid>
              <a:tr h="248753">
                <a:tc gridSpan="2">
                  <a:txBody>
                    <a:bodyPr/>
                    <a:lstStyle/>
                    <a:p>
                      <a:pPr algn="ctr"/>
                      <a:endParaRPr kumimoji="1" lang="ja-JP" altLang="en-US" sz="1100" dirty="0"/>
                    </a:p>
                  </a:txBody>
                  <a:tcPr vert="eaVert">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ED3D7"/>
                    </a:solidFill>
                  </a:tcPr>
                </a:tc>
                <a:tc hMerge="1">
                  <a:txBody>
                    <a:bodyPr/>
                    <a:lstStyle/>
                    <a:p>
                      <a:endParaRPr kumimoji="1" lang="ja-JP" altLang="en-US"/>
                    </a:p>
                  </a:txBody>
                  <a:tcPr/>
                </a:tc>
                <a:tc>
                  <a:txBody>
                    <a:bodyPr/>
                    <a:lstStyle/>
                    <a:p>
                      <a:pPr algn="ctr"/>
                      <a:r>
                        <a:rPr kumimoji="1" lang="ja-JP" altLang="en-US" sz="1100" b="1" dirty="0"/>
                        <a:t>評価項目例</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tc>
                  <a:txBody>
                    <a:bodyPr/>
                    <a:lstStyle/>
                    <a:p>
                      <a:pPr algn="ctr"/>
                      <a:r>
                        <a:rPr kumimoji="1" lang="ja-JP" altLang="en-US" sz="1100" b="1" dirty="0"/>
                        <a:t>該当ページ</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extLst>
                  <a:ext uri="{0D108BD9-81ED-4DB2-BD59-A6C34878D82A}">
                    <a16:rowId xmlns:a16="http://schemas.microsoft.com/office/drawing/2014/main" val="3812366977"/>
                  </a:ext>
                </a:extLst>
              </a:tr>
              <a:tr h="248753">
                <a:tc rowSpan="4" gridSpan="2">
                  <a:txBody>
                    <a:bodyPr/>
                    <a:lstStyle/>
                    <a:p>
                      <a:pPr algn="ctr"/>
                      <a:r>
                        <a:rPr kumimoji="1" lang="ja-JP" altLang="en-US" sz="1100" b="1" dirty="0"/>
                        <a:t>事業要件</a:t>
                      </a:r>
                    </a:p>
                  </a:txBody>
                  <a:tcPr vert="eaVert"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rowSpan="4" hMerge="1">
                  <a:txBody>
                    <a:bodyPr/>
                    <a:lstStyle/>
                    <a:p>
                      <a:pPr algn="l"/>
                      <a:endParaRPr kumimoji="1" lang="ja-JP" altLang="en-US" sz="1200" dirty="0"/>
                    </a:p>
                  </a:txBody>
                  <a:tcPr vert="eaVert"/>
                </a:tc>
                <a:tc>
                  <a:txBody>
                    <a:bodyPr/>
                    <a:lstStyle/>
                    <a:p>
                      <a:r>
                        <a:rPr lang="ja-JP" altLang="en-US" sz="1100" dirty="0"/>
                        <a:t>MaaSの提供により解決に寄与する地域の課題が明確であること。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409712">
                <a:tc gridSpan="2" vMerge="1">
                  <a:txBody>
                    <a:bodyPr/>
                    <a:lstStyle/>
                    <a:p>
                      <a:endParaRPr kumimoji="1" lang="ja-JP" altLang="en-US" sz="1200" dirty="0"/>
                    </a:p>
                  </a:txBody>
                  <a:tcPr/>
                </a:tc>
                <a:tc hMerge="1" vMerge="1">
                  <a:txBody>
                    <a:bodyPr/>
                    <a:lstStyle/>
                    <a:p>
                      <a:pPr algn="l"/>
                      <a:endParaRPr kumimoji="1" lang="ja-JP" altLang="en-US" sz="1200" dirty="0"/>
                    </a:p>
                  </a:txBody>
                  <a:tcPr vert="eaVert"/>
                </a:tc>
                <a:tc>
                  <a:txBody>
                    <a:bodyPr/>
                    <a:lstStyle/>
                    <a:p>
                      <a:r>
                        <a:rPr lang="ja-JP" altLang="en-US" sz="1100" dirty="0"/>
                        <a:t>地域の解決に寄与するため、交通手段と観光、商業、医療、教育、子育て、防災・減災等の交通分野以外のサービスとがデータ連携により一体的に提供されること。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48753">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pPr algn="l"/>
                      <a:r>
                        <a:rPr lang="ja-JP" altLang="en-US" sz="1100" dirty="0"/>
                        <a:t>解決すべき地域課題の関係者が連携して、MaaSを推進する体制が構築されること。 </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pPr algn="l"/>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48753">
                <a:tc gridSpan="2" vMerge="1">
                  <a:txBody>
                    <a:bodyPr/>
                    <a:lstStyle/>
                    <a:p>
                      <a:endParaRPr kumimoji="1" lang="ja-JP" altLang="en-US" sz="1200" dirty="0"/>
                    </a:p>
                  </a:txBody>
                  <a:tcPr/>
                </a:tc>
                <a:tc hMerge="1" vMerge="1">
                  <a:txBody>
                    <a:bodyPr/>
                    <a:lstStyle/>
                    <a:p>
                      <a:endParaRPr kumimoji="1" lang="ja-JP" altLang="en-US" sz="1200" dirty="0"/>
                    </a:p>
                  </a:txBody>
                  <a:tcPr vert="eaVert"/>
                </a:tc>
                <a:tc>
                  <a:txBody>
                    <a:bodyPr/>
                    <a:lstStyle/>
                    <a:p>
                      <a:r>
                        <a:rPr kumimoji="1" lang="ja-JP" altLang="en-US" sz="1100" dirty="0"/>
                        <a:t>公共交通等の面的な利便性向上となる</a:t>
                      </a:r>
                      <a:r>
                        <a:rPr kumimoji="1" lang="en-US" altLang="ja-JP" sz="1100" dirty="0" err="1"/>
                        <a:t>MaaS</a:t>
                      </a:r>
                      <a:r>
                        <a:rPr kumimoji="1" lang="ja-JP" altLang="en-US" sz="1100" dirty="0"/>
                        <a:t>の本格的な導入であること。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9975">
                <a:tc rowSpan="11">
                  <a:txBody>
                    <a:bodyPr/>
                    <a:lstStyle/>
                    <a:p>
                      <a:pPr algn="ctr"/>
                      <a:r>
                        <a:rPr kumimoji="1" lang="ja-JP" altLang="en-US" sz="1100" b="1" dirty="0"/>
                        <a:t>評価ポイント</a:t>
                      </a:r>
                    </a:p>
                  </a:txBody>
                  <a:tcPr vert="eaVert" anchor="ctr">
                    <a:lnL w="12700" cap="flat" cmpd="sng" algn="ctr">
                      <a:solidFill>
                        <a:schemeClr val="tx1"/>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6">
                  <a:txBody>
                    <a:bodyPr/>
                    <a:lstStyle/>
                    <a:p>
                      <a:pPr algn="ctr"/>
                      <a:r>
                        <a:rPr kumimoji="1" lang="ja-JP" altLang="en-US" sz="1100" b="1" dirty="0"/>
                        <a:t>事業計画</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の実装に向けた事前分析が行われており、地域の課題や移動ニーズが明確であること。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4"/>
                  </a:ext>
                </a:extLst>
              </a:tr>
              <a:tr h="288032">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の提供による、利用者にとってのメリットが具体的に検討されていること。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88032">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a:t>
                      </a:r>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関連データの連携に関するガイドライン</a:t>
                      </a:r>
                      <a:r>
                        <a:rPr kumimoji="1" lang="en-US" altLang="ja-JP" sz="1100" kern="1200" dirty="0">
                          <a:solidFill>
                            <a:schemeClr val="dk1"/>
                          </a:solidFill>
                          <a:effectLst/>
                          <a:latin typeface="+mn-lt"/>
                          <a:ea typeface="+mn-ea"/>
                          <a:cs typeface="+mn-cs"/>
                        </a:rPr>
                        <a:t>Ver.3.0</a:t>
                      </a:r>
                      <a:r>
                        <a:rPr kumimoji="1" lang="ja-JP" altLang="en-US" sz="1100" kern="1200" dirty="0">
                          <a:solidFill>
                            <a:schemeClr val="dk1"/>
                          </a:solidFill>
                          <a:effectLst/>
                          <a:latin typeface="+mn-lt"/>
                          <a:ea typeface="+mn-ea"/>
                          <a:cs typeface="+mn-cs"/>
                        </a:rPr>
                        <a:t>」に準拠して、関係者間のデータ連携が行われること。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4875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dk1"/>
                          </a:solidFill>
                          <a:effectLst/>
                          <a:latin typeface="+mn-lt"/>
                          <a:ea typeface="+mn-ea"/>
                          <a:cs typeface="+mn-cs"/>
                        </a:rPr>
                        <a:t>地域全体の計画（地域公共交通計画、都市計画、立地適正化計画等）と整合性があり、地方公共団体と目指す目的を共有していること。</a:t>
                      </a:r>
                      <a:endParaRPr kumimoji="1" lang="ja-JP" altLang="ja-JP" sz="11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4875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提供する</a:t>
                      </a:r>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サービスについて、利用率向上に向けた、住民、来訪者等に対する周知方法等の取組が具体的であり、工夫が見られること。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4875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活性化法第３６条の２第１項に掲げる新モビリティサービス事業計画を作成している又は作成する予定であること。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5276">
                <a:tc vMerge="1">
                  <a:txBody>
                    <a:bodyPr/>
                    <a:lstStyle/>
                    <a:p>
                      <a:endParaRPr kumimoji="1" lang="ja-JP" altLang="en-US" sz="1200" dirty="0"/>
                    </a:p>
                  </a:txBody>
                  <a:tcPr/>
                </a:tc>
                <a:tc rowSpan="5">
                  <a:txBody>
                    <a:bodyPr/>
                    <a:lstStyle/>
                    <a:p>
                      <a:pPr algn="ctr"/>
                      <a:r>
                        <a:rPr kumimoji="1" lang="ja-JP" altLang="en-US" sz="1100" b="1" dirty="0"/>
                        <a:t>実施体制</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r>
                        <a:rPr kumimoji="1" lang="ja-JP" altLang="en-US" sz="1100" kern="1200" dirty="0">
                          <a:solidFill>
                            <a:schemeClr val="dk1"/>
                          </a:solidFill>
                          <a:effectLst/>
                          <a:latin typeface="+mn-lt"/>
                          <a:ea typeface="+mn-ea"/>
                          <a:cs typeface="+mn-cs"/>
                        </a:rPr>
                        <a:t>活性化法第３６条の４第１項に掲げる新モビリティサービス協議会を組織するなど、地方公共団体や民間事業者等の関係者間の連携が綿密であり、持続可能な事業の実施体制が構築されていること。</a:t>
                      </a:r>
                      <a:endParaRPr kumimoji="1" lang="ja-JP" altLang="ja-JP" sz="1100" kern="1200" dirty="0">
                        <a:solidFill>
                          <a:schemeClr val="dk1"/>
                        </a:solidFill>
                        <a:effectLst/>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2"/>
                  </a:ext>
                </a:extLst>
              </a:tr>
              <a:tr h="260960">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サービス提供エリアの地方公共団体との連携が積極的に行われており、実施体制におけるその役割が明確であること。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3"/>
                  </a:ext>
                </a:extLst>
              </a:tr>
              <a:tr h="24875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幅広い関係者（協議会の構成員以外の者等）との協調や連携に積極的であること。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4"/>
                  </a:ext>
                </a:extLst>
              </a:tr>
              <a:tr h="248753">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kern="1200" dirty="0">
                          <a:solidFill>
                            <a:schemeClr val="dk1"/>
                          </a:solidFill>
                          <a:effectLst/>
                          <a:latin typeface="+mn-lt"/>
                          <a:ea typeface="+mn-ea"/>
                          <a:cs typeface="+mn-cs"/>
                        </a:rPr>
                        <a:t>事業継続するため、</a:t>
                      </a:r>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の普及に関するノウハウの共有や人材育成の仕組み等が構築されていること。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5"/>
                  </a:ext>
                </a:extLst>
              </a:tr>
              <a:tr h="251305">
                <a:tc vMerge="1">
                  <a:txBody>
                    <a:bodyPr/>
                    <a:lstStyle/>
                    <a:p>
                      <a:endParaRPr kumimoji="1" lang="ja-JP" altLang="en-US" sz="1200" dirty="0"/>
                    </a:p>
                  </a:txBody>
                  <a:tcPr vert="eaVert"/>
                </a:tc>
                <a:tc vMerge="1">
                  <a:txBody>
                    <a:bodyPr/>
                    <a:lstStyle/>
                    <a:p>
                      <a:endParaRPr kumimoji="1" lang="ja-JP" altLang="en-US" sz="1200" dirty="0"/>
                    </a:p>
                  </a:txBody>
                  <a:tcPr vert="eaVert"/>
                </a:tc>
                <a:tc>
                  <a:txBody>
                    <a:bodyPr/>
                    <a:lstStyle/>
                    <a:p>
                      <a:r>
                        <a:rPr kumimoji="1" lang="ja-JP" altLang="en-US" sz="1100" kern="1200" dirty="0">
                          <a:solidFill>
                            <a:schemeClr val="dk1"/>
                          </a:solidFill>
                          <a:effectLst/>
                          <a:latin typeface="+mn-lt"/>
                          <a:ea typeface="+mn-ea"/>
                          <a:cs typeface="+mn-cs"/>
                        </a:rPr>
                        <a:t>事業実施に伴う費用負担のあり方や利益配分ルールの検討等、持続可能なモデル構築につながる取組であること。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3177"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80" dirty="0">
                <a:solidFill>
                  <a:schemeClr val="tx1"/>
                </a:solidFill>
              </a:rPr>
              <a:t>70</a:t>
            </a:r>
            <a:endParaRPr kumimoji="1" lang="ja-JP" altLang="en-US" sz="1480" dirty="0">
              <a:solidFill>
                <a:schemeClr val="tx1"/>
              </a:solidFill>
            </a:endParaRPr>
          </a:p>
        </p:txBody>
      </p:sp>
      <p:sp>
        <p:nvSpPr>
          <p:cNvPr id="7" name="テキスト 577"/>
          <p:cNvSpPr txBox="1"/>
          <p:nvPr/>
        </p:nvSpPr>
        <p:spPr>
          <a:xfrm>
            <a:off x="463280" y="603203"/>
            <a:ext cx="8166698"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評価項目例に該当する記述があるページ番号（右上）と記載箇所を記載ください。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6178905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主な事業要件・評価のポイント②</a:t>
            </a:r>
          </a:p>
        </p:txBody>
      </p:sp>
      <p:graphicFrame>
        <p:nvGraphicFramePr>
          <p:cNvPr id="3185" name="四角形 751"/>
          <p:cNvGraphicFramePr>
            <a:graphicFrameLocks noGrp="1"/>
          </p:cNvGraphicFramePr>
          <p:nvPr>
            <p:extLst/>
          </p:nvPr>
        </p:nvGraphicFramePr>
        <p:xfrm>
          <a:off x="82521" y="908720"/>
          <a:ext cx="8953975" cy="5936319"/>
        </p:xfrm>
        <a:graphic>
          <a:graphicData uri="http://schemas.openxmlformats.org/drawingml/2006/table">
            <a:tbl>
              <a:tblPr bandRow="1">
                <a:tableStyleId>{5C22544A-7EE6-4342-B048-85BDC9FD1C3A}</a:tableStyleId>
              </a:tblPr>
              <a:tblGrid>
                <a:gridCol w="21204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597543">
                  <a:extLst>
                    <a:ext uri="{9D8B030D-6E8A-4147-A177-3AD203B41FA5}">
                      <a16:colId xmlns:a16="http://schemas.microsoft.com/office/drawing/2014/main" val="20002"/>
                    </a:ext>
                  </a:extLst>
                </a:gridCol>
                <a:gridCol w="936104">
                  <a:extLst>
                    <a:ext uri="{9D8B030D-6E8A-4147-A177-3AD203B41FA5}">
                      <a16:colId xmlns:a16="http://schemas.microsoft.com/office/drawing/2014/main" val="1055850180"/>
                    </a:ext>
                  </a:extLst>
                </a:gridCol>
              </a:tblGrid>
              <a:tr h="235670">
                <a:tc gridSpan="3">
                  <a:txBody>
                    <a:bodyPr/>
                    <a:lstStyle/>
                    <a:p>
                      <a:pPr algn="ctr"/>
                      <a:r>
                        <a:rPr kumimoji="1" lang="ja-JP" altLang="en-US" sz="1100" b="1" dirty="0"/>
                        <a:t>評価項目例</a:t>
                      </a: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hMerge="1">
                  <a:txBody>
                    <a:bodyPr/>
                    <a:lstStyle/>
                    <a:p>
                      <a:pPr algn="ctr"/>
                      <a:endParaRPr kumimoji="1" lang="ja-JP" altLang="en-US" sz="1100" b="1" dirty="0"/>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hMerge="1">
                  <a:txBody>
                    <a:bodyPr/>
                    <a:lstStyle/>
                    <a:p>
                      <a:pPr algn="ctr"/>
                      <a:endParaRPr kumimoji="1" lang="ja-JP" altLang="en-US" sz="11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tc>
                  <a:txBody>
                    <a:bodyPr/>
                    <a:lstStyle/>
                    <a:p>
                      <a:pPr algn="ctr"/>
                      <a:r>
                        <a:rPr kumimoji="1" lang="ja-JP" altLang="en-US" sz="1100" b="1" dirty="0"/>
                        <a:t>該当ページ</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extLst>
                  <a:ext uri="{0D108BD9-81ED-4DB2-BD59-A6C34878D82A}">
                    <a16:rowId xmlns:a16="http://schemas.microsoft.com/office/drawing/2014/main" val="3900627580"/>
                  </a:ext>
                </a:extLst>
              </a:tr>
              <a:tr h="434679">
                <a:tc rowSpan="18">
                  <a:txBody>
                    <a:bodyPr/>
                    <a:lstStyle/>
                    <a:p>
                      <a:pPr algn="ctr"/>
                      <a:r>
                        <a:rPr kumimoji="1" lang="ja-JP" altLang="en-US" sz="1200" b="1" dirty="0"/>
                        <a:t>評価のポイント（続き）</a:t>
                      </a:r>
                    </a:p>
                  </a:txBody>
                  <a:tcPr vert="eaVert" anchor="ctr">
                    <a:lnL w="12700" cap="flat" cmpd="sng" algn="ctr">
                      <a:solidFill>
                        <a:schemeClr val="tx1"/>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18">
                  <a:txBody>
                    <a:bodyPr/>
                    <a:lstStyle/>
                    <a:p>
                      <a:pPr algn="ctr"/>
                      <a:r>
                        <a:rPr kumimoji="1" lang="ja-JP" altLang="en-US" sz="1200" b="1" dirty="0"/>
                        <a:t>実施内容</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a:txBody>
                    <a:bodyPr/>
                    <a:lstStyle/>
                    <a:p>
                      <a:r>
                        <a:rPr lang="ja-JP" altLang="en-US" sz="1100" dirty="0">
                          <a:solidFill>
                            <a:schemeClr val="dk1"/>
                          </a:solidFill>
                        </a:rPr>
                        <a:t>検索から、予約・決済・チケットの利用（チケッティング）までを、有人による処理を必要とすることなくシームレスに行うとともに、それによる移動関連データを蓄積、活用できる取り組みであること。</a:t>
                      </a:r>
                      <a:endParaRPr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2098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リアルタイムな</a:t>
                      </a:r>
                      <a:r>
                        <a:rPr kumimoji="1" lang="en-US" altLang="ja-JP" sz="1100" dirty="0" err="1"/>
                        <a:t>MaaS</a:t>
                      </a:r>
                      <a:r>
                        <a:rPr kumimoji="1" lang="ja-JP" altLang="en-US" sz="1100" dirty="0"/>
                        <a:t>関連データや</a:t>
                      </a:r>
                      <a:r>
                        <a:rPr kumimoji="1" lang="en-US" altLang="ja-JP" sz="1100" dirty="0" err="1"/>
                        <a:t>MaaS</a:t>
                      </a:r>
                      <a:r>
                        <a:rPr kumimoji="1" lang="ja-JP" altLang="en-US" sz="1100" dirty="0"/>
                        <a:t>を通じて得られた移動関連データの利活用により、外出機会の創出、観光地での周遊や観光消費の増加、自家用車から公共交通機関への転換等、地域住民や来訪者の行動変容を、より一層促すことが期待でき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70059006"/>
                  </a:ext>
                </a:extLst>
              </a:tr>
              <a:tr h="247423">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ゾーン運賃やサブスクリプション等、柔軟な運賃・料金の設定が行われていること。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37526">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交通結節点の整備等のフィジカル空間のシームレス化や空間再編と一体的に取り組まれること。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35670">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リアルタイムな混雑情報の活用等により、公共交通の利用と感染防止対策の取組が図られること。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ビジネスモデルとして、他地域や海外へ展開できる普遍性が見込めること。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35212879"/>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100" dirty="0"/>
                        <a:t>CO2</a:t>
                      </a:r>
                      <a:r>
                        <a:rPr kumimoji="1" lang="ja-JP" altLang="en-US" sz="1100" dirty="0" err="1"/>
                        <a:t>の排</a:t>
                      </a:r>
                      <a:r>
                        <a:rPr kumimoji="1" lang="ja-JP" altLang="en-US" sz="1100" dirty="0"/>
                        <a:t>出を抑制することにつながる移動手段の提供等により、カーボンニュートラルの実現に寄与する取組であること。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599111"/>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デジタル技術を活用した先駆的な取組であり、デジタル田園都市国家構想やスマートシティ／スーパーシティとの連携を目指すものであること。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7353512"/>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交通事業者の運行管理や労務管理機能等と連携した、交通事業者の業務効率向上に資する取組であること。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9775896"/>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災害時等の非常事態の際に適切、迅速に情報発信できるような仕組の構築に資する取組であること。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1323185"/>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ユニバーサル社会を目指し、高齢者や移動制約者等の移動利便性の向上や外出機会の創出を図る取組であること。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50166882"/>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事業継続のための自治体が支援できるレベルの収益性、継続性が見込める取組であること。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920139"/>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地域課題の解決に寄与するため、交通手段と観光、商業、医療、教育、子育て、防災・減災等の交通分野以外のサービスとがデータ連携等により一体的に提供されること。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16671765"/>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サービス提供エリアが広範囲、且つ交通事業者を跨いだサービスであり、今後の実施エリア拡大やサービス拡充の可能性が高い取組であること。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28459307"/>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海外インバウンドを含む広範囲からの来訪者に対するサービス向上により、地域の活性化を図る取組であること。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91099751"/>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マイナンバーカードの普及促進に資する取組であること。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4779331"/>
                  </a:ext>
                </a:extLst>
              </a:tr>
              <a:tr h="23567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t>二地域居住の推進など、地域の活性化に資する関係人口の創出・拡大につながる取組であること。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02079722"/>
                  </a:ext>
                </a:extLst>
              </a:tr>
              <a:tr h="241109">
                <a:tc vMerge="1">
                  <a:txBody>
                    <a:bodyPr/>
                    <a:lstStyle/>
                    <a:p>
                      <a:endParaRPr kumimoji="1" lang="ja-JP" altLang="en-US" sz="1200" dirty="0"/>
                    </a:p>
                  </a:txBody>
                  <a:tcPr/>
                </a:tc>
                <a:tc vMerge="1">
                  <a:txBody>
                    <a:bodyPr/>
                    <a:lstStyle/>
                    <a:p>
                      <a:endParaRPr kumimoji="1" lang="ja-JP" altLang="en-US" sz="1200" dirty="0"/>
                    </a:p>
                  </a:txBody>
                  <a:tcPr vert="eaVert"/>
                </a:tc>
                <a:tc>
                  <a:txBody>
                    <a:bodyPr/>
                    <a:lstStyle/>
                    <a:p>
                      <a:r>
                        <a:rPr kumimoji="1" lang="ja-JP" altLang="en-US" sz="1100" dirty="0"/>
                        <a:t>自動運転の導入など、公共交通における人材不足解決や交通手段の確保に資する取組であること。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186"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71</a:t>
            </a:r>
            <a:endParaRPr kumimoji="1" lang="ja-JP" altLang="en-US" sz="1480" dirty="0">
              <a:solidFill>
                <a:schemeClr val="tx1"/>
              </a:solidFill>
            </a:endParaRPr>
          </a:p>
        </p:txBody>
      </p:sp>
      <p:sp>
        <p:nvSpPr>
          <p:cNvPr id="7" name="テキスト 577"/>
          <p:cNvSpPr txBox="1"/>
          <p:nvPr/>
        </p:nvSpPr>
        <p:spPr>
          <a:xfrm>
            <a:off x="476159" y="588471"/>
            <a:ext cx="8166698"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評価項目例に該当する記述があるページ番号（右上）と</a:t>
            </a:r>
            <a:r>
              <a:rPr lang="ja-JP" altLang="en-US" sz="1400" i="1" dirty="0">
                <a:solidFill>
                  <a:srgbClr val="FF0000"/>
                </a:solidFill>
              </a:rPr>
              <a:t>記載</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箇所を記載ください。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872579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主な事業要件・評価のポイント</a:t>
            </a:r>
            <a:r>
              <a:rPr kumimoji="0" lang="ja-JP" altLang="en-US" sz="2400" b="1" kern="0" dirty="0">
                <a:solidFill>
                  <a:prstClr val="white"/>
                </a:solidFill>
                <a:latin typeface="ＭＳ Ｐゴシック"/>
                <a:ea typeface="ＭＳ Ｐゴシック"/>
              </a:rPr>
              <a:t>③</a:t>
            </a:r>
            <a:endPar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endParaRPr>
          </a:p>
        </p:txBody>
      </p:sp>
      <p:graphicFrame>
        <p:nvGraphicFramePr>
          <p:cNvPr id="3185" name="四角形 751"/>
          <p:cNvGraphicFramePr>
            <a:graphicFrameLocks noGrp="1"/>
          </p:cNvGraphicFramePr>
          <p:nvPr>
            <p:extLst/>
          </p:nvPr>
        </p:nvGraphicFramePr>
        <p:xfrm>
          <a:off x="82521" y="1007049"/>
          <a:ext cx="8953975" cy="981791"/>
        </p:xfrm>
        <a:graphic>
          <a:graphicData uri="http://schemas.openxmlformats.org/drawingml/2006/table">
            <a:tbl>
              <a:tblPr bandRow="1">
                <a:tableStyleId>{5C22544A-7EE6-4342-B048-85BDC9FD1C3A}</a:tableStyleId>
              </a:tblPr>
              <a:tblGrid>
                <a:gridCol w="212048">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7597543">
                  <a:extLst>
                    <a:ext uri="{9D8B030D-6E8A-4147-A177-3AD203B41FA5}">
                      <a16:colId xmlns:a16="http://schemas.microsoft.com/office/drawing/2014/main" val="20002"/>
                    </a:ext>
                  </a:extLst>
                </a:gridCol>
                <a:gridCol w="936104">
                  <a:extLst>
                    <a:ext uri="{9D8B030D-6E8A-4147-A177-3AD203B41FA5}">
                      <a16:colId xmlns:a16="http://schemas.microsoft.com/office/drawing/2014/main" val="1055850180"/>
                    </a:ext>
                  </a:extLst>
                </a:gridCol>
              </a:tblGrid>
              <a:tr h="235670">
                <a:tc gridSpan="3">
                  <a:txBody>
                    <a:bodyPr/>
                    <a:lstStyle/>
                    <a:p>
                      <a:pPr algn="ctr"/>
                      <a:r>
                        <a:rPr kumimoji="1" lang="ja-JP" altLang="en-US" sz="1100" b="1" dirty="0"/>
                        <a:t>評価項目例</a:t>
                      </a: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hMerge="1">
                  <a:txBody>
                    <a:bodyPr/>
                    <a:lstStyle/>
                    <a:p>
                      <a:pPr algn="ctr"/>
                      <a:endParaRPr kumimoji="1" lang="ja-JP" altLang="en-US" sz="1100" b="1" dirty="0"/>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90000"/>
                      </a:schemeClr>
                    </a:solidFill>
                  </a:tcPr>
                </a:tc>
                <a:tc hMerge="1">
                  <a:txBody>
                    <a:bodyPr/>
                    <a:lstStyle/>
                    <a:p>
                      <a:pPr algn="ctr"/>
                      <a:endParaRPr kumimoji="1" lang="ja-JP" altLang="en-US" sz="1100" b="1"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tc>
                  <a:txBody>
                    <a:bodyPr/>
                    <a:lstStyle/>
                    <a:p>
                      <a:pPr algn="ctr"/>
                      <a:r>
                        <a:rPr kumimoji="1" lang="ja-JP" altLang="en-US" sz="1100" b="1" dirty="0"/>
                        <a:t>該当ページ</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D3D7"/>
                    </a:solidFill>
                  </a:tcPr>
                </a:tc>
                <a:extLst>
                  <a:ext uri="{0D108BD9-81ED-4DB2-BD59-A6C34878D82A}">
                    <a16:rowId xmlns:a16="http://schemas.microsoft.com/office/drawing/2014/main" val="3900627580"/>
                  </a:ext>
                </a:extLst>
              </a:tr>
              <a:tr h="235670">
                <a:tc rowSpan="2">
                  <a:txBody>
                    <a:bodyPr/>
                    <a:lstStyle/>
                    <a:p>
                      <a:pPr algn="ctr"/>
                      <a:r>
                        <a:rPr kumimoji="1" lang="ja-JP" altLang="en-US" sz="1200" b="1" dirty="0"/>
                        <a:t>（続き）</a:t>
                      </a:r>
                    </a:p>
                  </a:txBody>
                  <a:tcPr vert="eaVert" anchor="ctr">
                    <a:lnL w="12700" cap="flat" cmpd="sng" algn="ctr">
                      <a:solidFill>
                        <a:schemeClr val="tx1"/>
                      </a:solidFill>
                      <a:prstDash val="solid"/>
                      <a:round/>
                      <a:headEnd type="none" w="med" len="med"/>
                      <a:tailEnd type="none" w="med" len="med"/>
                    </a:lnL>
                    <a:lnR w="12700" cap="flat" cmpd="sng" algn="ctr">
                      <a:solidFill>
                        <a:srgbClr val="000000"/>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rowSpan="2">
                  <a:txBody>
                    <a:bodyPr/>
                    <a:lstStyle/>
                    <a:p>
                      <a:pPr algn="ctr"/>
                      <a:r>
                        <a:rPr kumimoji="1" lang="ja-JP" altLang="en-US" sz="1100" b="1" dirty="0"/>
                        <a:t>効果分析</a:t>
                      </a:r>
                    </a:p>
                  </a:txBody>
                  <a:tcPr vert="eaVert" anchor="ctr">
                    <a:lnL w="12700" cap="flat" cmpd="sng" algn="ctr">
                      <a:solidFill>
                        <a:srgbClr val="000000"/>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r>
                        <a:rPr kumimoji="1" lang="ja-JP" altLang="en-US" sz="1100" dirty="0"/>
                        <a:t>効果検証について、その目標設定の根拠が明確、且つ提供する</a:t>
                      </a:r>
                      <a:r>
                        <a:rPr kumimoji="1" lang="en-US" altLang="ja-JP" sz="1100" dirty="0" err="1"/>
                        <a:t>MaaS</a:t>
                      </a:r>
                      <a:r>
                        <a:rPr kumimoji="1" lang="ja-JP" altLang="en-US" sz="1100" dirty="0"/>
                        <a:t>の課題解決への効果を図るものであり、検証方法が具体的であること。</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295991">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kern="1200" dirty="0">
                          <a:solidFill>
                            <a:schemeClr val="dk1"/>
                          </a:solidFill>
                          <a:effectLst/>
                          <a:latin typeface="+mn-lt"/>
                          <a:ea typeface="+mn-ea"/>
                          <a:cs typeface="+mn-cs"/>
                        </a:rPr>
                        <a:t>事業実施後の効果検証や課題抽出が、今後の</a:t>
                      </a:r>
                      <a:r>
                        <a:rPr kumimoji="1" lang="en-US" altLang="ja-JP" sz="1100" kern="1200" dirty="0" err="1">
                          <a:solidFill>
                            <a:schemeClr val="dk1"/>
                          </a:solidFill>
                          <a:effectLst/>
                          <a:latin typeface="+mn-lt"/>
                          <a:ea typeface="+mn-ea"/>
                          <a:cs typeface="+mn-cs"/>
                        </a:rPr>
                        <a:t>MaaS</a:t>
                      </a:r>
                      <a:r>
                        <a:rPr kumimoji="1" lang="ja-JP" altLang="en-US" sz="1100" kern="1200" dirty="0">
                          <a:solidFill>
                            <a:schemeClr val="dk1"/>
                          </a:solidFill>
                          <a:effectLst/>
                          <a:latin typeface="+mn-lt"/>
                          <a:ea typeface="+mn-ea"/>
                          <a:cs typeface="+mn-cs"/>
                        </a:rPr>
                        <a:t>の普及や新たなモデル構築に資するものであること。</a:t>
                      </a:r>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kumimoji="1" lang="ja-JP" altLang="en-US" sz="1100" dirty="0"/>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016493"/>
                  </a:ext>
                </a:extLst>
              </a:tr>
            </a:tbl>
          </a:graphicData>
        </a:graphic>
      </p:graphicFrame>
      <p:sp>
        <p:nvSpPr>
          <p:cNvPr id="3186"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72</a:t>
            </a:r>
            <a:endParaRPr kumimoji="1" lang="ja-JP" altLang="en-US" sz="1480" dirty="0">
              <a:solidFill>
                <a:schemeClr val="tx1"/>
              </a:solidFill>
            </a:endParaRPr>
          </a:p>
        </p:txBody>
      </p:sp>
      <p:sp>
        <p:nvSpPr>
          <p:cNvPr id="7" name="テキスト 577"/>
          <p:cNvSpPr txBox="1"/>
          <p:nvPr/>
        </p:nvSpPr>
        <p:spPr>
          <a:xfrm>
            <a:off x="476159" y="628552"/>
            <a:ext cx="8166698"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以下の項目について</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評価項目例に該当する記述があるページ番号（右上）と</a:t>
            </a:r>
            <a:r>
              <a:rPr lang="ja-JP" altLang="en-US" sz="1400" i="1" dirty="0">
                <a:solidFill>
                  <a:srgbClr val="FF0000"/>
                </a:solidFill>
              </a:rPr>
              <a:t>記載</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箇所を記載ください。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8369094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2"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達成目標（</a:t>
            </a:r>
            <a:r>
              <a:rPr kumimoji="0" lang="en-US" altLang="ja-JP" sz="2400" b="1" i="0" u="none" strike="noStrike" kern="0" cap="none" spc="0" normalizeH="0" baseline="0" noProof="0" dirty="0">
                <a:ln>
                  <a:noFill/>
                </a:ln>
                <a:solidFill>
                  <a:prstClr val="white"/>
                </a:solidFill>
                <a:effectLst/>
                <a:uLnTx/>
                <a:uFillTx/>
                <a:latin typeface="ＭＳ Ｐゴシック"/>
                <a:ea typeface="ＭＳ Ｐゴシック"/>
                <a:cs typeface="+mn-cs"/>
              </a:rPr>
              <a:t>KPI</a:t>
            </a: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a:t>
            </a:r>
          </a:p>
        </p:txBody>
      </p:sp>
      <p:sp>
        <p:nvSpPr>
          <p:cNvPr id="3196" name="Text Box 804"/>
          <p:cNvSpPr txBox="1">
            <a:spLocks noChangeArrowheads="1"/>
          </p:cNvSpPr>
          <p:nvPr/>
        </p:nvSpPr>
        <p:spPr>
          <a:xfrm>
            <a:off x="-4936" y="576000"/>
            <a:ext cx="7452320" cy="399217"/>
          </a:xfrm>
          <a:prstGeom prst="rect">
            <a:avLst/>
          </a:prstGeom>
          <a:noFill/>
          <a:ln w="9525">
            <a:noFill/>
            <a:miter lim="800000"/>
            <a:headEnd/>
            <a:tailEnd/>
          </a:ln>
          <a:effectLst/>
        </p:spPr>
        <p:txBody>
          <a:bodyPr wrap="square">
            <a:spAutoFit/>
          </a:bodyPr>
          <a:lstStyle/>
          <a:p>
            <a:pPr marR="0" lvl="0" algn="l" defTabSz="914400" rtl="0" eaLnBrk="1" fontAlgn="base" latinLnBrk="0" hangingPunct="1">
              <a:lnSpc>
                <a:spcPct val="100000"/>
              </a:lnSpc>
              <a:spcBef>
                <a:spcPct val="5000"/>
              </a:spcBef>
              <a:spcAft>
                <a:spcPct val="0"/>
              </a:spcAft>
              <a:buClrTx/>
              <a:buSzTx/>
              <a:tabLst/>
              <a:defRPr/>
            </a:pPr>
            <a:endPar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endParaRPr>
          </a:p>
        </p:txBody>
      </p:sp>
      <p:graphicFrame>
        <p:nvGraphicFramePr>
          <p:cNvPr id="3197" name="四角形 805"/>
          <p:cNvGraphicFramePr>
            <a:graphicFrameLocks noGrp="1"/>
          </p:cNvGraphicFramePr>
          <p:nvPr>
            <p:extLst/>
          </p:nvPr>
        </p:nvGraphicFramePr>
        <p:xfrm>
          <a:off x="66692" y="687091"/>
          <a:ext cx="8928989" cy="1949822"/>
        </p:xfrm>
        <a:graphic>
          <a:graphicData uri="http://schemas.openxmlformats.org/drawingml/2006/table">
            <a:tbl>
              <a:tblPr/>
              <a:tblGrid>
                <a:gridCol w="173984">
                  <a:extLst>
                    <a:ext uri="{9D8B030D-6E8A-4147-A177-3AD203B41FA5}">
                      <a16:colId xmlns:a16="http://schemas.microsoft.com/office/drawing/2014/main" val="20000"/>
                    </a:ext>
                  </a:extLst>
                </a:gridCol>
                <a:gridCol w="1378996">
                  <a:extLst>
                    <a:ext uri="{9D8B030D-6E8A-4147-A177-3AD203B41FA5}">
                      <a16:colId xmlns:a16="http://schemas.microsoft.com/office/drawing/2014/main" val="20002"/>
                    </a:ext>
                  </a:extLst>
                </a:gridCol>
                <a:gridCol w="1224136">
                  <a:extLst>
                    <a:ext uri="{9D8B030D-6E8A-4147-A177-3AD203B41FA5}">
                      <a16:colId xmlns:a16="http://schemas.microsoft.com/office/drawing/2014/main" val="3370343161"/>
                    </a:ext>
                  </a:extLst>
                </a:gridCol>
                <a:gridCol w="1080120">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4031872614"/>
                    </a:ext>
                  </a:extLst>
                </a:gridCol>
                <a:gridCol w="936104">
                  <a:extLst>
                    <a:ext uri="{9D8B030D-6E8A-4147-A177-3AD203B41FA5}">
                      <a16:colId xmlns:a16="http://schemas.microsoft.com/office/drawing/2014/main" val="2348302781"/>
                    </a:ext>
                  </a:extLst>
                </a:gridCol>
                <a:gridCol w="1061751">
                  <a:extLst>
                    <a:ext uri="{9D8B030D-6E8A-4147-A177-3AD203B41FA5}">
                      <a16:colId xmlns:a16="http://schemas.microsoft.com/office/drawing/2014/main" val="20005"/>
                    </a:ext>
                  </a:extLst>
                </a:gridCol>
                <a:gridCol w="1057674">
                  <a:extLst>
                    <a:ext uri="{9D8B030D-6E8A-4147-A177-3AD203B41FA5}">
                      <a16:colId xmlns:a16="http://schemas.microsoft.com/office/drawing/2014/main" val="195856278"/>
                    </a:ext>
                  </a:extLst>
                </a:gridCol>
              </a:tblGrid>
              <a:tr h="674729">
                <a:tc>
                  <a:txBody>
                    <a:bodyPr/>
                    <a:lstStyle/>
                    <a:p>
                      <a:pPr algn="ctr"/>
                      <a:endParaRPr kumimoji="1" lang="ja-JP" altLang="en-US" sz="1400" b="1"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200" b="1" dirty="0">
                          <a:solidFill>
                            <a:srgbClr val="000000"/>
                          </a:solidFill>
                          <a:latin typeface="游ゴシック"/>
                        </a:rPr>
                        <a:t>課題</a:t>
                      </a:r>
                      <a:endParaRPr kumimoji="1" lang="en-US" altLang="ja-JP" sz="1200" b="1" dirty="0">
                        <a:solidFill>
                          <a:srgbClr val="000000"/>
                        </a:solidFill>
                        <a:latin typeface="游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200" b="1" dirty="0">
                          <a:solidFill>
                            <a:srgbClr val="000000"/>
                          </a:solidFill>
                          <a:latin typeface="游ゴシック"/>
                        </a:rPr>
                        <a:t>対応策</a:t>
                      </a:r>
                      <a:endParaRPr kumimoji="1" lang="en-US" altLang="ja-JP" sz="1200" b="1" dirty="0">
                        <a:solidFill>
                          <a:srgbClr val="000000"/>
                        </a:solidFill>
                        <a:latin typeface="游ゴシック"/>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ja-JP" altLang="en-US" sz="1200" b="1" dirty="0">
                          <a:solidFill>
                            <a:srgbClr val="000000"/>
                          </a:solidFill>
                          <a:latin typeface="游ゴシック"/>
                        </a:rPr>
                        <a:t>評価指標</a:t>
                      </a:r>
                      <a:endParaRPr kumimoji="1" lang="ja-JP" altLang="en-US" sz="1200" b="1"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r>
                        <a:rPr kumimoji="1" lang="ja-JP" altLang="en-US" sz="1200" b="1" kern="1200" dirty="0">
                          <a:solidFill>
                            <a:srgbClr val="000000"/>
                          </a:solidFill>
                          <a:latin typeface="游ゴシック"/>
                          <a:ea typeface="+mn-ea"/>
                          <a:cs typeface="+mn-cs"/>
                        </a:rPr>
                        <a:t>指標設定根拠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ja-JP" altLang="en-US" sz="1200" b="1" dirty="0">
                          <a:solidFill>
                            <a:srgbClr val="000000"/>
                          </a:solidFill>
                          <a:latin typeface="游ゴシック"/>
                        </a:rPr>
                        <a:t>事業実施</a:t>
                      </a:r>
                      <a:endParaRPr lang="en-US" altLang="ja-JP" sz="1200" b="1" dirty="0">
                        <a:solidFill>
                          <a:srgbClr val="000000"/>
                        </a:solidFill>
                        <a:latin typeface="游ゴシック"/>
                      </a:endParaRPr>
                    </a:p>
                    <a:p>
                      <a:pPr algn="ctr"/>
                      <a:r>
                        <a:rPr lang="ja-JP" altLang="en-US" sz="1200" b="1" dirty="0">
                          <a:solidFill>
                            <a:srgbClr val="000000"/>
                          </a:solidFill>
                          <a:latin typeface="游ゴシック"/>
                        </a:rPr>
                        <a:t>年度の目標値</a:t>
                      </a:r>
                      <a:endParaRPr lang="en-US" altLang="ja-JP" sz="1200" b="1" dirty="0">
                        <a:solidFill>
                          <a:srgbClr val="000000"/>
                        </a:solidFill>
                        <a:latin typeface="游ゴシック"/>
                      </a:endParaRPr>
                    </a:p>
                    <a:p>
                      <a:pPr algn="ctr"/>
                      <a:r>
                        <a:rPr kumimoji="1" lang="ja-JP" altLang="en-US" sz="1200" b="1" dirty="0"/>
                        <a:t>（</a:t>
                      </a:r>
                      <a:r>
                        <a:rPr kumimoji="1" lang="en-US" altLang="ja-JP" sz="1200" b="1" dirty="0"/>
                        <a:t>R5d</a:t>
                      </a:r>
                      <a:r>
                        <a:rPr kumimoji="1" lang="ja-JP" altLang="en-US" sz="1200" b="1" dirty="0"/>
                        <a:t>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200" b="1" dirty="0"/>
                        <a:t>５年後の</a:t>
                      </a:r>
                      <a:endParaRPr kumimoji="1" lang="en-US" altLang="ja-JP" sz="1200" b="1" dirty="0"/>
                    </a:p>
                    <a:p>
                      <a:pPr algn="ctr"/>
                      <a:r>
                        <a:rPr kumimoji="1" lang="ja-JP" altLang="en-US" sz="1200" b="1" dirty="0"/>
                        <a:t>目標値</a:t>
                      </a:r>
                      <a:endParaRPr kumimoji="1" lang="en-US" altLang="ja-JP" sz="1200" b="1" dirty="0"/>
                    </a:p>
                    <a:p>
                      <a:pPr algn="ctr"/>
                      <a:r>
                        <a:rPr kumimoji="1" lang="ja-JP" altLang="en-US" sz="1200" b="1" dirty="0"/>
                        <a:t>（</a:t>
                      </a:r>
                      <a:r>
                        <a:rPr kumimoji="1" lang="en-US" altLang="ja-JP" sz="1200" b="1" dirty="0"/>
                        <a:t>R9d</a:t>
                      </a:r>
                      <a:r>
                        <a:rPr kumimoji="1" lang="ja-JP" altLang="en-US" sz="1200" b="1" dirty="0"/>
                        <a:t>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kumimoji="1" lang="ja-JP" altLang="en-US" sz="1200" b="1" kern="1200" dirty="0">
                          <a:solidFill>
                            <a:schemeClr val="tx1"/>
                          </a:solidFill>
                          <a:latin typeface="+mn-lt"/>
                          <a:ea typeface="+mn-ea"/>
                          <a:cs typeface="+mn-cs"/>
                        </a:rPr>
                        <a:t>目標値</a:t>
                      </a:r>
                      <a:endParaRPr kumimoji="1" lang="en-US" altLang="ja-JP" sz="1200" b="1" kern="1200" dirty="0">
                        <a:solidFill>
                          <a:schemeClr val="tx1"/>
                        </a:solidFill>
                        <a:latin typeface="+mn-lt"/>
                        <a:ea typeface="+mn-ea"/>
                        <a:cs typeface="+mn-cs"/>
                      </a:endParaRPr>
                    </a:p>
                    <a:p>
                      <a:pPr algn="ctr"/>
                      <a:r>
                        <a:rPr kumimoji="1" lang="ja-JP" altLang="en-US" sz="1200" b="1" kern="1200" dirty="0">
                          <a:solidFill>
                            <a:schemeClr val="tx1"/>
                          </a:solidFill>
                          <a:latin typeface="+mn-lt"/>
                          <a:ea typeface="+mn-ea"/>
                          <a:cs typeface="+mn-cs"/>
                        </a:rPr>
                        <a:t>設定根拠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rgbClr val="000000"/>
                          </a:solidFill>
                          <a:latin typeface="游ゴシック"/>
                        </a:rPr>
                        <a:t>備考</a:t>
                      </a:r>
                      <a:endParaRPr kumimoji="1" lang="ja-JP" altLang="en-US" sz="1200" b="1"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407627">
                <a:tc>
                  <a:txBody>
                    <a:bodyPr/>
                    <a:lstStyle/>
                    <a:p>
                      <a:pPr algn="ctr"/>
                      <a:r>
                        <a:rPr kumimoji="1" lang="ja-JP" altLang="en-US" sz="1400" b="1" dirty="0"/>
                        <a:t>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kern="1200" dirty="0">
                        <a:solidFill>
                          <a:schemeClr val="tx1"/>
                        </a:solidFill>
                        <a:latin typeface="+mn-lt"/>
                        <a:ea typeface="+mn-ea"/>
                        <a:cs typeface="+mn-cs"/>
                      </a:endParaRPr>
                    </a:p>
                    <a:p>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200" b="1" i="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r>
                        <a:rPr kumimoji="1" lang="ja-JP" altLang="en-US" sz="1200" b="1" kern="1200" dirty="0">
                          <a:solidFill>
                            <a:schemeClr val="tx1"/>
                          </a:solidFill>
                          <a:latin typeface="+mn-lt"/>
                          <a:ea typeface="+mn-ea"/>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endParaRPr kumimoji="1" lang="ja-JP" altLang="en-US" sz="1200" b="1" kern="1200" dirty="0">
                        <a:solidFill>
                          <a:schemeClr val="tx1"/>
                        </a:solidFill>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1"/>
                  </a:ext>
                </a:extLst>
              </a:tr>
              <a:tr h="433733">
                <a:tc>
                  <a:txBody>
                    <a:bodyPr/>
                    <a:lstStyle/>
                    <a:p>
                      <a:pPr algn="ctr"/>
                      <a:r>
                        <a:rPr kumimoji="1" lang="ja-JP" altLang="en-US" sz="1400" b="1" dirty="0"/>
                        <a:t>２</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ja-JP"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ja-JP" altLang="en-US" sz="1400" b="1" dirty="0">
                          <a:solidFill>
                            <a:srgbClr val="000000"/>
                          </a:solidFill>
                          <a:latin typeface="游ゴシック"/>
                        </a:rPr>
                        <a:t>　</a:t>
                      </a: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endParaRPr kumimoji="1" lang="ja-JP" altLang="en-US" sz="12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2"/>
                  </a:ext>
                </a:extLst>
              </a:tr>
              <a:tr h="433733">
                <a:tc>
                  <a:txBody>
                    <a:bodyPr/>
                    <a:lstStyle/>
                    <a:p>
                      <a:pPr algn="ctr"/>
                      <a:r>
                        <a:rPr kumimoji="1" lang="ja-JP" altLang="en-US" sz="1400" b="1" dirty="0"/>
                        <a:t>・・・</a:t>
                      </a: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28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28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ja-JP" altLang="en-US" sz="1400" b="1" dirty="0">
                          <a:solidFill>
                            <a:srgbClr val="FF0000"/>
                          </a:solidFill>
                          <a:latin typeface="游ゴシック"/>
                        </a:rPr>
                        <a:t>　</a:t>
                      </a: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ja-JP" altLang="en-US" sz="1400" b="1" dirty="0">
                          <a:solidFill>
                            <a:srgbClr val="FF0000"/>
                          </a:solidFill>
                          <a:latin typeface="游ゴシック"/>
                        </a:rPr>
                        <a:t>　</a:t>
                      </a: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r>
                        <a:rPr lang="ja-JP" altLang="en-US" sz="1400" b="1" dirty="0">
                          <a:solidFill>
                            <a:srgbClr val="FF0000"/>
                          </a:solidFill>
                          <a:latin typeface="游ゴシック"/>
                        </a:rPr>
                        <a:t>　</a:t>
                      </a:r>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l"/>
                      <a:endParaRPr kumimoji="1" lang="ja-JP" altLang="en-US" sz="1400"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0009"/>
                  </a:ext>
                </a:extLst>
              </a:tr>
            </a:tbl>
          </a:graphicData>
        </a:graphic>
      </p:graphicFrame>
      <p:sp>
        <p:nvSpPr>
          <p:cNvPr id="31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9" name="正方形/長方形 8"/>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73</a:t>
            </a:r>
            <a:endParaRPr kumimoji="1" lang="ja-JP" altLang="en-US" sz="1480" dirty="0">
              <a:solidFill>
                <a:schemeClr val="tx1"/>
              </a:solidFill>
            </a:endParaRPr>
          </a:p>
        </p:txBody>
      </p:sp>
      <p:sp>
        <p:nvSpPr>
          <p:cNvPr id="7" name="テキスト 577"/>
          <p:cNvSpPr txBox="1"/>
          <p:nvPr/>
        </p:nvSpPr>
        <p:spPr>
          <a:xfrm>
            <a:off x="229167" y="2753237"/>
            <a:ext cx="8403812" cy="3754874"/>
          </a:xfrm>
          <a:prstGeom prst="rect">
            <a:avLst/>
          </a:prstGeom>
        </p:spPr>
        <p:txBody>
          <a:bodyPr wrap="square">
            <a:spAutoFit/>
          </a:bodyPr>
          <a:lstStyle/>
          <a:p>
            <a:pPr>
              <a:defRPr lang="ja-JP" altLang="en-US"/>
            </a:pPr>
            <a:r>
              <a:rPr lang="ja-JP" altLang="en-US" sz="1400" i="1" dirty="0">
                <a:solidFill>
                  <a:srgbClr val="FF0000"/>
                </a:solidFill>
              </a:rPr>
              <a:t>●各項目に関する説明</a:t>
            </a:r>
            <a:endParaRPr lang="en-US" altLang="ja-JP" sz="1400" i="1" dirty="0">
              <a:solidFill>
                <a:srgbClr val="FF0000"/>
              </a:solidFill>
            </a:endParaRPr>
          </a:p>
          <a:p>
            <a:pPr>
              <a:defRPr lang="ja-JP" altLang="en-US"/>
            </a:pPr>
            <a:r>
              <a:rPr lang="ja-JP" altLang="en-US" sz="1400" i="1" dirty="0">
                <a:solidFill>
                  <a:srgbClr val="FF0000"/>
                </a:solidFill>
              </a:rPr>
              <a:t>　・「課題」「対応策」</a:t>
            </a:r>
            <a:endParaRPr lang="en-US" altLang="ja-JP" sz="1400" i="1" dirty="0">
              <a:solidFill>
                <a:srgbClr val="FF0000"/>
              </a:solidFill>
            </a:endParaRPr>
          </a:p>
          <a:p>
            <a:pPr>
              <a:defRPr lang="ja-JP" altLang="en-US"/>
            </a:pPr>
            <a:r>
              <a:rPr lang="ja-JP" altLang="en-US" sz="1400" i="1" dirty="0">
                <a:solidFill>
                  <a:srgbClr val="FF0000"/>
                </a:solidFill>
              </a:rPr>
              <a:t>　　「地域課題」のスライドに記載した内容をベースに、具体的に記載してください。</a:t>
            </a:r>
            <a:endParaRPr lang="en-US" altLang="ja-JP" sz="1400" i="1" dirty="0">
              <a:solidFill>
                <a:srgbClr val="FF0000"/>
              </a:solidFill>
            </a:endParaRPr>
          </a:p>
          <a:p>
            <a:pPr>
              <a:defRPr lang="ja-JP" altLang="en-US"/>
            </a:pPr>
            <a:r>
              <a:rPr lang="en-US" altLang="ja-JP" sz="1400" i="1" dirty="0">
                <a:solidFill>
                  <a:srgbClr val="FF0000"/>
                </a:solidFill>
              </a:rPr>
              <a:t>.</a:t>
            </a:r>
            <a:r>
              <a:rPr lang="ja-JP" altLang="en-US" sz="1400" i="1" dirty="0">
                <a:solidFill>
                  <a:srgbClr val="FF0000"/>
                </a:solidFill>
              </a:rPr>
              <a:t>・「評価指標」「指標設定根拠」</a:t>
            </a:r>
            <a:endParaRPr lang="en-US" altLang="ja-JP" sz="1400" i="1" dirty="0">
              <a:solidFill>
                <a:srgbClr val="FF0000"/>
              </a:solidFill>
            </a:endParaRPr>
          </a:p>
          <a:p>
            <a:pPr>
              <a:defRPr lang="ja-JP" altLang="en-US"/>
            </a:pPr>
            <a:r>
              <a:rPr lang="ja-JP" altLang="en-US" sz="1400" i="1" dirty="0">
                <a:solidFill>
                  <a:srgbClr val="FF0000"/>
                </a:solidFill>
              </a:rPr>
              <a:t>　  課題解決の達成度を直接又は間接的に確認するための指標（公共交通の利用促進に関する指標について</a:t>
            </a:r>
            <a:endParaRPr lang="en-US" altLang="ja-JP" sz="1400" i="1" dirty="0">
              <a:solidFill>
                <a:srgbClr val="FF0000"/>
              </a:solidFill>
            </a:endParaRPr>
          </a:p>
          <a:p>
            <a:pPr>
              <a:defRPr lang="ja-JP" altLang="en-US"/>
            </a:pPr>
            <a:r>
              <a:rPr lang="ja-JP" altLang="en-US" sz="1400" i="1" dirty="0">
                <a:solidFill>
                  <a:srgbClr val="FF0000"/>
                </a:solidFill>
              </a:rPr>
              <a:t>　 は１つ以上を必ず設定のこと）　を、</a:t>
            </a:r>
            <a:r>
              <a:rPr lang="ja-JP" altLang="ja-JP" sz="1400" i="1" kern="100" dirty="0">
                <a:solidFill>
                  <a:srgbClr val="FF0000"/>
                </a:solidFill>
                <a:latin typeface="ＭＳ Ｐゴシック"/>
                <a:ea typeface="ＭＳ Ｐゴシック"/>
              </a:rPr>
              <a:t>可能</a:t>
            </a:r>
            <a:r>
              <a:rPr lang="ja-JP" altLang="ja-JP" sz="1400" i="1" kern="100" dirty="0">
                <a:solidFill>
                  <a:srgbClr val="FF0000"/>
                </a:solidFill>
                <a:latin typeface="ＭＳ Ｐゴシック"/>
                <a:ea typeface="ＭＳ Ｐゴシック"/>
                <a:cs typeface="Meiryo UI" panose="020B0604030504040204" pitchFamily="50" charset="-128"/>
              </a:rPr>
              <a:t>な限り明確かつ定量的に</a:t>
            </a:r>
            <a:r>
              <a:rPr lang="ja-JP" altLang="en-US" sz="1400" i="1" kern="100" dirty="0">
                <a:solidFill>
                  <a:srgbClr val="FF0000"/>
                </a:solidFill>
                <a:latin typeface="ＭＳ Ｐゴシック"/>
                <a:ea typeface="ＭＳ Ｐゴシック"/>
                <a:cs typeface="Meiryo UI" panose="020B0604030504040204" pitchFamily="50" charset="-128"/>
              </a:rPr>
              <a:t>記載してください。また、当該指標により</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en-US" altLang="ja-JP" sz="1400" i="1" kern="100" dirty="0">
                <a:solidFill>
                  <a:srgbClr val="FF0000"/>
                </a:solidFill>
                <a:latin typeface="ＭＳ Ｐゴシック"/>
                <a:ea typeface="ＭＳ Ｐゴシック"/>
                <a:cs typeface="Meiryo UI" panose="020B0604030504040204" pitchFamily="50" charset="-128"/>
              </a:rPr>
              <a:t>   </a:t>
            </a:r>
            <a:r>
              <a:rPr lang="ja-JP" altLang="en-US" sz="1400" i="1" kern="100" dirty="0">
                <a:solidFill>
                  <a:srgbClr val="FF0000"/>
                </a:solidFill>
                <a:latin typeface="ＭＳ Ｐゴシック"/>
                <a:ea typeface="ＭＳ Ｐゴシック"/>
                <a:cs typeface="Meiryo UI" panose="020B0604030504040204" pitchFamily="50" charset="-128"/>
              </a:rPr>
              <a:t>達成度を確認可能と考える根拠（例えば、</a:t>
            </a:r>
            <a:r>
              <a:rPr lang="ja-JP" altLang="en-US" sz="1400" i="1" dirty="0">
                <a:solidFill>
                  <a:srgbClr val="FF0000"/>
                </a:solidFill>
              </a:rPr>
              <a:t>アプ</a:t>
            </a:r>
            <a:r>
              <a:rPr lang="en-US" altLang="ja-JP" sz="1400" i="1" dirty="0">
                <a:solidFill>
                  <a:srgbClr val="FF0000"/>
                </a:solidFill>
              </a:rPr>
              <a:t> </a:t>
            </a:r>
            <a:r>
              <a:rPr lang="ja-JP" altLang="en-US" sz="1400" i="1" dirty="0">
                <a:solidFill>
                  <a:srgbClr val="FF0000"/>
                </a:solidFill>
              </a:rPr>
              <a:t>リダウンロード数や経路検索回数を評価指標とする場合、</a:t>
            </a:r>
            <a:endParaRPr lang="en-US" altLang="ja-JP" sz="1400" i="1" dirty="0">
              <a:solidFill>
                <a:srgbClr val="FF0000"/>
              </a:solidFill>
            </a:endParaRPr>
          </a:p>
          <a:p>
            <a:pPr>
              <a:defRPr lang="ja-JP" altLang="en-US"/>
            </a:pPr>
            <a:r>
              <a:rPr lang="en-US" altLang="ja-JP" sz="1400" i="1" dirty="0">
                <a:solidFill>
                  <a:srgbClr val="FF0000"/>
                </a:solidFill>
              </a:rPr>
              <a:t>   </a:t>
            </a:r>
            <a:r>
              <a:rPr lang="ja-JP" altLang="en-US" sz="1400" i="1" dirty="0">
                <a:solidFill>
                  <a:srgbClr val="FF0000"/>
                </a:solidFill>
              </a:rPr>
              <a:t>当該指標がなぜその課題の達成度を確認できるのか）を記載してください。</a:t>
            </a:r>
            <a:endParaRPr lang="en-US" altLang="ja-JP" sz="1400" i="1" dirty="0">
              <a:solidFill>
                <a:srgbClr val="FF0000"/>
              </a:solidFill>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・「事業実施年度の目標値」「５年後の目標値」 「目標値設定根拠」</a:t>
            </a: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　評価指標について、</a:t>
            </a:r>
            <a:r>
              <a:rPr lang="ja-JP" altLang="ja-JP" sz="1400" i="1" kern="100" dirty="0">
                <a:solidFill>
                  <a:srgbClr val="FF0000"/>
                </a:solidFill>
                <a:latin typeface="ＭＳ Ｐゴシック"/>
                <a:ea typeface="ＭＳ Ｐゴシック"/>
                <a:cs typeface="Meiryo UI" panose="020B0604030504040204" pitchFamily="50" charset="-128"/>
              </a:rPr>
              <a:t>事業実施年度</a:t>
            </a:r>
            <a:r>
              <a:rPr lang="ja-JP" altLang="en-US" sz="1400" i="1" kern="100" dirty="0">
                <a:solidFill>
                  <a:srgbClr val="FF0000"/>
                </a:solidFill>
                <a:latin typeface="ＭＳ Ｐゴシック"/>
                <a:ea typeface="ＭＳ Ｐゴシック"/>
                <a:cs typeface="Meiryo UI" panose="020B0604030504040204" pitchFamily="50" charset="-128"/>
              </a:rPr>
              <a:t>と</a:t>
            </a:r>
            <a:r>
              <a:rPr lang="ja-JP" altLang="ja-JP" sz="1400" i="1" kern="100" dirty="0">
                <a:solidFill>
                  <a:srgbClr val="FF0000"/>
                </a:solidFill>
                <a:latin typeface="ＭＳ Ｐゴシック"/>
                <a:ea typeface="ＭＳ Ｐゴシック"/>
                <a:cs typeface="Meiryo UI" panose="020B0604030504040204" pitchFamily="50" charset="-128"/>
              </a:rPr>
              <a:t>５年</a:t>
            </a:r>
            <a:r>
              <a:rPr lang="ja-JP" altLang="en-US" sz="1400" i="1" kern="100" dirty="0">
                <a:solidFill>
                  <a:srgbClr val="FF0000"/>
                </a:solidFill>
                <a:latin typeface="ＭＳ Ｐゴシック"/>
                <a:ea typeface="ＭＳ Ｐゴシック"/>
                <a:cs typeface="Meiryo UI" panose="020B0604030504040204" pitchFamily="50" charset="-128"/>
              </a:rPr>
              <a:t>後</a:t>
            </a:r>
            <a:r>
              <a:rPr lang="ja-JP" altLang="ja-JP" sz="1400" i="1" kern="100" dirty="0">
                <a:solidFill>
                  <a:srgbClr val="FF0000"/>
                </a:solidFill>
                <a:latin typeface="ＭＳ Ｐゴシック"/>
                <a:ea typeface="ＭＳ Ｐゴシック"/>
                <a:cs typeface="Meiryo UI" panose="020B0604030504040204" pitchFamily="50" charset="-128"/>
              </a:rPr>
              <a:t>の</a:t>
            </a:r>
            <a:r>
              <a:rPr lang="ja-JP" altLang="en-US" sz="1400" i="1" kern="100" dirty="0">
                <a:solidFill>
                  <a:srgbClr val="FF0000"/>
                </a:solidFill>
                <a:latin typeface="ＭＳ Ｐゴシック"/>
                <a:ea typeface="ＭＳ Ｐゴシック"/>
                <a:cs typeface="Meiryo UI" panose="020B0604030504040204" pitchFamily="50" charset="-128"/>
              </a:rPr>
              <a:t>目標値に加え、当該目標値の設定根拠を記載してください。</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・「備考」</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　その他、データ取得方法等について記載してください。</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●留意点</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　・定量評価が困難な対応策（適切な利益分配ルールの策定等）については、別途、定性評価の項目を設定</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en-US" altLang="ja-JP" sz="1400" i="1" kern="100" dirty="0">
                <a:solidFill>
                  <a:srgbClr val="FF0000"/>
                </a:solidFill>
                <a:latin typeface="ＭＳ Ｐゴシック"/>
                <a:ea typeface="ＭＳ Ｐゴシック"/>
                <a:cs typeface="Meiryo UI" panose="020B0604030504040204" pitchFamily="50" charset="-128"/>
              </a:rPr>
              <a:t>   </a:t>
            </a:r>
            <a:r>
              <a:rPr lang="ja-JP" altLang="en-US" sz="1400" i="1" kern="100" dirty="0">
                <a:solidFill>
                  <a:srgbClr val="FF0000"/>
                </a:solidFill>
                <a:latin typeface="ＭＳ Ｐゴシック"/>
                <a:ea typeface="ＭＳ Ｐゴシック"/>
                <a:cs typeface="Meiryo UI" panose="020B0604030504040204" pitchFamily="50" charset="-128"/>
              </a:rPr>
              <a:t>するなどして、自由に記載してください。</a:t>
            </a:r>
            <a:endParaRPr lang="en-US" altLang="ja-JP" sz="1400" i="1" kern="100" dirty="0">
              <a:solidFill>
                <a:srgbClr val="FF0000"/>
              </a:solidFill>
              <a:latin typeface="ＭＳ Ｐゴシック"/>
              <a:ea typeface="ＭＳ Ｐゴシック"/>
              <a:cs typeface="Meiryo UI" panose="020B0604030504040204" pitchFamily="50" charset="-128"/>
            </a:endParaRPr>
          </a:p>
          <a:p>
            <a:pPr>
              <a:defRPr lang="ja-JP" altLang="en-US"/>
            </a:pPr>
            <a:r>
              <a:rPr lang="ja-JP" altLang="en-US" sz="1400" i="1" kern="100" dirty="0">
                <a:solidFill>
                  <a:srgbClr val="FF0000"/>
                </a:solidFill>
                <a:latin typeface="ＭＳ Ｐゴシック"/>
                <a:ea typeface="ＭＳ Ｐゴシック"/>
                <a:cs typeface="Meiryo UI" panose="020B0604030504040204" pitchFamily="50" charset="-128"/>
              </a:rPr>
              <a:t> ・事業採択に際して、各項目の修正や追加をお願いする場合がありますので、ご承知おきください。 </a:t>
            </a:r>
            <a:endParaRPr lang="en-US" altLang="ja-JP" sz="1400" i="1" kern="100" dirty="0">
              <a:solidFill>
                <a:srgbClr val="FF0000"/>
              </a:solidFill>
              <a:latin typeface="ＭＳ Ｐゴシック"/>
              <a:ea typeface="ＭＳ Ｐゴシック"/>
              <a:cs typeface="Meiryo UI" panose="020B0604030504040204" pitchFamily="50" charset="-128"/>
            </a:endParaRPr>
          </a:p>
        </p:txBody>
      </p:sp>
    </p:spTree>
    <p:extLst>
      <p:ext uri="{BB962C8B-B14F-4D97-AF65-F5344CB8AC3E}">
        <p14:creationId xmlns:p14="http://schemas.microsoft.com/office/powerpoint/2010/main" val="6056995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7"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スケジュール①</a:t>
            </a:r>
          </a:p>
        </p:txBody>
      </p:sp>
      <p:sp>
        <p:nvSpPr>
          <p:cNvPr id="3219" name="Rectangle 66"/>
          <p:cNvSpPr>
            <a:spLocks noChangeArrowheads="1"/>
          </p:cNvSpPr>
          <p:nvPr/>
        </p:nvSpPr>
        <p:spPr>
          <a:xfrm>
            <a:off x="108536" y="980728"/>
            <a:ext cx="8855951"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20" name="Text Box 4"/>
          <p:cNvSpPr txBox="1">
            <a:spLocks noChangeArrowheads="1"/>
          </p:cNvSpPr>
          <p:nvPr/>
        </p:nvSpPr>
        <p:spPr>
          <a:xfrm>
            <a:off x="0" y="592835"/>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事業スケジュール</a:t>
            </a:r>
          </a:p>
        </p:txBody>
      </p:sp>
      <p:sp>
        <p:nvSpPr>
          <p:cNvPr id="3221" name="正方形/長方形 12"/>
          <p:cNvSpPr/>
          <p:nvPr/>
        </p:nvSpPr>
        <p:spPr>
          <a:xfrm>
            <a:off x="108536" y="1084321"/>
            <a:ext cx="8712285"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事業開始にあたって必要な各プロセスの手順が分かるように整理し記入してください。</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22" name="表 13"/>
          <p:cNvGraphicFramePr>
            <a:graphicFrameLocks noGrp="1"/>
          </p:cNvGraphicFramePr>
          <p:nvPr>
            <p:extLst/>
          </p:nvPr>
        </p:nvGraphicFramePr>
        <p:xfrm>
          <a:off x="270766" y="1988840"/>
          <a:ext cx="8591662" cy="4006299"/>
        </p:xfrm>
        <a:graphic>
          <a:graphicData uri="http://schemas.openxmlformats.org/drawingml/2006/table">
            <a:tbl>
              <a:tblPr firstRow="1" bandRow="1"/>
              <a:tblGrid>
                <a:gridCol w="1564930">
                  <a:extLst>
                    <a:ext uri="{9D8B030D-6E8A-4147-A177-3AD203B41FA5}">
                      <a16:colId xmlns:a16="http://schemas.microsoft.com/office/drawing/2014/main" val="20000"/>
                    </a:ext>
                  </a:extLst>
                </a:gridCol>
                <a:gridCol w="585561">
                  <a:extLst>
                    <a:ext uri="{9D8B030D-6E8A-4147-A177-3AD203B41FA5}">
                      <a16:colId xmlns:a16="http://schemas.microsoft.com/office/drawing/2014/main" val="20001"/>
                    </a:ext>
                  </a:extLst>
                </a:gridCol>
                <a:gridCol w="585561">
                  <a:extLst>
                    <a:ext uri="{9D8B030D-6E8A-4147-A177-3AD203B41FA5}">
                      <a16:colId xmlns:a16="http://schemas.microsoft.com/office/drawing/2014/main" val="20002"/>
                    </a:ext>
                  </a:extLst>
                </a:gridCol>
                <a:gridCol w="585561">
                  <a:extLst>
                    <a:ext uri="{9D8B030D-6E8A-4147-A177-3AD203B41FA5}">
                      <a16:colId xmlns:a16="http://schemas.microsoft.com/office/drawing/2014/main" val="20003"/>
                    </a:ext>
                  </a:extLst>
                </a:gridCol>
                <a:gridCol w="585561">
                  <a:extLst>
                    <a:ext uri="{9D8B030D-6E8A-4147-A177-3AD203B41FA5}">
                      <a16:colId xmlns:a16="http://schemas.microsoft.com/office/drawing/2014/main" val="20004"/>
                    </a:ext>
                  </a:extLst>
                </a:gridCol>
                <a:gridCol w="585561">
                  <a:extLst>
                    <a:ext uri="{9D8B030D-6E8A-4147-A177-3AD203B41FA5}">
                      <a16:colId xmlns:a16="http://schemas.microsoft.com/office/drawing/2014/main" val="20005"/>
                    </a:ext>
                  </a:extLst>
                </a:gridCol>
                <a:gridCol w="585561">
                  <a:extLst>
                    <a:ext uri="{9D8B030D-6E8A-4147-A177-3AD203B41FA5}">
                      <a16:colId xmlns:a16="http://schemas.microsoft.com/office/drawing/2014/main" val="20006"/>
                    </a:ext>
                  </a:extLst>
                </a:gridCol>
                <a:gridCol w="585561">
                  <a:extLst>
                    <a:ext uri="{9D8B030D-6E8A-4147-A177-3AD203B41FA5}">
                      <a16:colId xmlns:a16="http://schemas.microsoft.com/office/drawing/2014/main" val="20007"/>
                    </a:ext>
                  </a:extLst>
                </a:gridCol>
                <a:gridCol w="585561">
                  <a:extLst>
                    <a:ext uri="{9D8B030D-6E8A-4147-A177-3AD203B41FA5}">
                      <a16:colId xmlns:a16="http://schemas.microsoft.com/office/drawing/2014/main" val="20008"/>
                    </a:ext>
                  </a:extLst>
                </a:gridCol>
                <a:gridCol w="585561">
                  <a:extLst>
                    <a:ext uri="{9D8B030D-6E8A-4147-A177-3AD203B41FA5}">
                      <a16:colId xmlns:a16="http://schemas.microsoft.com/office/drawing/2014/main" val="20009"/>
                    </a:ext>
                  </a:extLst>
                </a:gridCol>
                <a:gridCol w="585561">
                  <a:extLst>
                    <a:ext uri="{9D8B030D-6E8A-4147-A177-3AD203B41FA5}">
                      <a16:colId xmlns:a16="http://schemas.microsoft.com/office/drawing/2014/main" val="20010"/>
                    </a:ext>
                  </a:extLst>
                </a:gridCol>
                <a:gridCol w="585561">
                  <a:extLst>
                    <a:ext uri="{9D8B030D-6E8A-4147-A177-3AD203B41FA5}">
                      <a16:colId xmlns:a16="http://schemas.microsoft.com/office/drawing/2014/main" val="20011"/>
                    </a:ext>
                  </a:extLst>
                </a:gridCol>
                <a:gridCol w="585561">
                  <a:extLst>
                    <a:ext uri="{9D8B030D-6E8A-4147-A177-3AD203B41FA5}">
                      <a16:colId xmlns:a16="http://schemas.microsoft.com/office/drawing/2014/main" val="20012"/>
                    </a:ext>
                  </a:extLst>
                </a:gridCol>
              </a:tblGrid>
              <a:tr h="369913">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2023</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6</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7</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9</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a:t>
                      </a:r>
                      <a:endParaRPr kumimoji="1" lang="en-US" altLang="ja-JP" sz="800" dirty="0">
                        <a:latin typeface="Meiryo UI" panose="020B0604030504040204" pitchFamily="50" charset="-128"/>
                        <a:ea typeface="Meiryo UI" panose="020B0604030504040204" pitchFamily="50" charset="-128"/>
                      </a:endParaRPr>
                    </a:p>
                    <a:p>
                      <a:pPr algn="ct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dirty="0">
                          <a:solidFill>
                            <a:schemeClr val="bg1"/>
                          </a:solidFill>
                          <a:latin typeface="Meiryo UI" panose="020B0604030504040204" pitchFamily="50" charset="-128"/>
                          <a:ea typeface="Meiryo UI" panose="020B0604030504040204" pitchFamily="50" charset="-128"/>
                        </a:rPr>
                        <a:t>2</a:t>
                      </a:r>
                      <a:r>
                        <a:rPr kumimoji="1" lang="ja-JP" altLang="en-US" sz="1100" dirty="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dirty="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16625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70629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ア）事業計画検討</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720080">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イ）システム開発</a:t>
                      </a:r>
                      <a:endParaRPr kumimoji="1" lang="en-US" altLang="ja-JP"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648072">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ウ）サービス提供</a:t>
                      </a:r>
                      <a:endParaRPr kumimoji="1" lang="en-US" altLang="ja-JP" sz="11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746744">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513378">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bl>
          </a:graphicData>
        </a:graphic>
      </p:graphicFrame>
      <p:sp>
        <p:nvSpPr>
          <p:cNvPr id="3223" name="ホームベース 14"/>
          <p:cNvSpPr/>
          <p:nvPr/>
        </p:nvSpPr>
        <p:spPr>
          <a:xfrm>
            <a:off x="2412144" y="2949124"/>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全体計画作成・調査</a:t>
            </a:r>
          </a:p>
        </p:txBody>
      </p:sp>
      <p:sp>
        <p:nvSpPr>
          <p:cNvPr id="3224" name="ホームベース 18"/>
          <p:cNvSpPr/>
          <p:nvPr/>
        </p:nvSpPr>
        <p:spPr>
          <a:xfrm>
            <a:off x="1836600" y="3438873"/>
            <a:ext cx="345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１．仕様検討</a:t>
            </a:r>
          </a:p>
        </p:txBody>
      </p:sp>
      <p:sp>
        <p:nvSpPr>
          <p:cNvPr id="3225" name="ホームベース 19"/>
          <p:cNvSpPr/>
          <p:nvPr/>
        </p:nvSpPr>
        <p:spPr>
          <a:xfrm>
            <a:off x="4500312" y="3594051"/>
            <a:ext cx="900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２．設計</a:t>
            </a:r>
          </a:p>
        </p:txBody>
      </p:sp>
      <p:sp>
        <p:nvSpPr>
          <p:cNvPr id="3226" name="ホームベース 20"/>
          <p:cNvSpPr/>
          <p:nvPr/>
        </p:nvSpPr>
        <p:spPr>
          <a:xfrm>
            <a:off x="5292600" y="3749229"/>
            <a:ext cx="1152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３．構築</a:t>
            </a:r>
          </a:p>
        </p:txBody>
      </p:sp>
      <p:sp>
        <p:nvSpPr>
          <p:cNvPr id="3227" name="ホームベース 21"/>
          <p:cNvSpPr/>
          <p:nvPr/>
        </p:nvSpPr>
        <p:spPr>
          <a:xfrm>
            <a:off x="6624352" y="3900190"/>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４．稼働（実装）</a:t>
            </a:r>
          </a:p>
        </p:txBody>
      </p:sp>
      <p:sp>
        <p:nvSpPr>
          <p:cNvPr id="3228" name="星 5 1"/>
          <p:cNvSpPr>
            <a:spLocks noChangeAspect="1"/>
          </p:cNvSpPr>
          <p:nvPr/>
        </p:nvSpPr>
        <p:spPr>
          <a:xfrm>
            <a:off x="2051720" y="289883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29" name="テキスト ボックス 2"/>
          <p:cNvSpPr txBox="1"/>
          <p:nvPr/>
        </p:nvSpPr>
        <p:spPr>
          <a:xfrm>
            <a:off x="1763688" y="3138517"/>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0" name="星 5 22"/>
          <p:cNvSpPr>
            <a:spLocks noChangeAspect="1"/>
          </p:cNvSpPr>
          <p:nvPr/>
        </p:nvSpPr>
        <p:spPr>
          <a:xfrm>
            <a:off x="4283968" y="2896349"/>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1" name="テキスト ボックス 23"/>
          <p:cNvSpPr txBox="1"/>
          <p:nvPr/>
        </p:nvSpPr>
        <p:spPr>
          <a:xfrm>
            <a:off x="3995936" y="3136033"/>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2" name="ホームベース 24"/>
          <p:cNvSpPr/>
          <p:nvPr/>
        </p:nvSpPr>
        <p:spPr>
          <a:xfrm>
            <a:off x="4716016" y="4317276"/>
            <a:ext cx="1728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商品設計</a:t>
            </a:r>
          </a:p>
        </p:txBody>
      </p:sp>
      <p:sp>
        <p:nvSpPr>
          <p:cNvPr id="3233" name="星 5 25"/>
          <p:cNvSpPr>
            <a:spLocks noChangeAspect="1"/>
          </p:cNvSpPr>
          <p:nvPr/>
        </p:nvSpPr>
        <p:spPr>
          <a:xfrm>
            <a:off x="4436368" y="4264501"/>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4" name="テキスト ボックス 26"/>
          <p:cNvSpPr txBox="1"/>
          <p:nvPr/>
        </p:nvSpPr>
        <p:spPr>
          <a:xfrm>
            <a:off x="4148336" y="4504185"/>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協議会開催</a:t>
            </a:r>
          </a:p>
        </p:txBody>
      </p:sp>
      <p:sp>
        <p:nvSpPr>
          <p:cNvPr id="3235" name="星 5 27"/>
          <p:cNvSpPr>
            <a:spLocks noChangeAspect="1"/>
          </p:cNvSpPr>
          <p:nvPr/>
        </p:nvSpPr>
        <p:spPr>
          <a:xfrm>
            <a:off x="6444208" y="4264501"/>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3236" name="テキスト ボックス 28"/>
          <p:cNvSpPr txBox="1"/>
          <p:nvPr/>
        </p:nvSpPr>
        <p:spPr>
          <a:xfrm>
            <a:off x="6156176" y="4504185"/>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サービスイン</a:t>
            </a:r>
          </a:p>
        </p:txBody>
      </p:sp>
      <p:sp>
        <p:nvSpPr>
          <p:cNvPr id="3237" name="ホームベース 29"/>
          <p:cNvSpPr/>
          <p:nvPr/>
        </p:nvSpPr>
        <p:spPr>
          <a:xfrm>
            <a:off x="6660232" y="4317276"/>
            <a:ext cx="2196000" cy="1297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prstClr val="black">
                    <a:lumMod val="85000"/>
                    <a:lumOff val="15000"/>
                  </a:prstClr>
                </a:solidFill>
                <a:effectLst/>
                <a:uLnTx/>
                <a:uFillTx/>
                <a:latin typeface="Meiryo UI" panose="020B0604030504040204" pitchFamily="50" charset="-128"/>
                <a:ea typeface="Meiryo UI" panose="020B0604030504040204" pitchFamily="50" charset="-128"/>
                <a:cs typeface="+mn-cs"/>
              </a:rPr>
              <a:t>サービス提供</a:t>
            </a:r>
          </a:p>
        </p:txBody>
      </p:sp>
      <p:sp>
        <p:nvSpPr>
          <p:cNvPr id="323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24" name="正方形/長方形 2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74</a:t>
            </a:r>
            <a:endParaRPr kumimoji="1" lang="ja-JP" altLang="en-US" sz="1480" dirty="0">
              <a:solidFill>
                <a:schemeClr val="tx1"/>
              </a:solidFill>
            </a:endParaRPr>
          </a:p>
        </p:txBody>
      </p:sp>
    </p:spTree>
    <p:extLst>
      <p:ext uri="{BB962C8B-B14F-4D97-AF65-F5344CB8AC3E}">
        <p14:creationId xmlns:p14="http://schemas.microsoft.com/office/powerpoint/2010/main" val="26290799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4" name="Rectangle 66"/>
          <p:cNvSpPr>
            <a:spLocks noChangeArrowheads="1"/>
          </p:cNvSpPr>
          <p:nvPr/>
        </p:nvSpPr>
        <p:spPr>
          <a:xfrm>
            <a:off x="96700" y="980728"/>
            <a:ext cx="8939796" cy="5760640"/>
          </a:xfrm>
          <a:prstGeom prst="rect">
            <a:avLst/>
          </a:prstGeom>
          <a:noFill/>
          <a:ln w="28575">
            <a:solidFill>
              <a:srgbClr val="00B050"/>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245" name="Rectangle 67"/>
          <p:cNvSpPr>
            <a:spLocks noChangeArrowheads="1"/>
          </p:cNvSpPr>
          <p:nvPr/>
        </p:nvSpPr>
        <p:spPr>
          <a:xfrm>
            <a:off x="0" y="0"/>
            <a:ext cx="9144000" cy="573088"/>
          </a:xfrm>
          <a:prstGeom prst="rect">
            <a:avLst/>
          </a:prstGeom>
          <a:solidFill>
            <a:srgbClr val="00B05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スケジュール②</a:t>
            </a:r>
            <a:endPar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46"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2000" b="1" i="0" u="none" strike="noStrike" kern="1200" cap="none" spc="0" normalizeH="0" baseline="0" noProof="0" dirty="0">
                <a:ln>
                  <a:noFill/>
                </a:ln>
                <a:solidFill>
                  <a:srgbClr val="000000"/>
                </a:solidFill>
                <a:effectLst/>
                <a:uLnTx/>
                <a:uFillTx/>
                <a:latin typeface="Tahoma" pitchFamily="34" charset="0"/>
                <a:ea typeface="ＭＳ Ｐゴシック" panose="020B0600070205080204" pitchFamily="50" charset="-128"/>
                <a:cs typeface="+mn-cs"/>
              </a:rPr>
              <a:t>中長期スケジュール</a:t>
            </a:r>
          </a:p>
        </p:txBody>
      </p:sp>
      <p:sp>
        <p:nvSpPr>
          <p:cNvPr id="3247" name="正方形/長方形 22"/>
          <p:cNvSpPr/>
          <p:nvPr/>
        </p:nvSpPr>
        <p:spPr>
          <a:xfrm>
            <a:off x="108536" y="1084321"/>
            <a:ext cx="8712285" cy="116865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サービスの拡充、実施エリアの拡大、他地域への展開等について、想定している内容を記入してください。</a:t>
            </a:r>
            <a:endPar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※必ずしも以下の様式・項目例による必要はありません。</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※様式No.10と重複する内容があっても構いません。</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（例）</a:t>
            </a:r>
          </a:p>
        </p:txBody>
      </p:sp>
      <p:graphicFrame>
        <p:nvGraphicFramePr>
          <p:cNvPr id="3249" name="表 79"/>
          <p:cNvGraphicFramePr>
            <a:graphicFrameLocks noGrp="1"/>
          </p:cNvGraphicFramePr>
          <p:nvPr>
            <p:extLst/>
          </p:nvPr>
        </p:nvGraphicFramePr>
        <p:xfrm>
          <a:off x="240811" y="2214745"/>
          <a:ext cx="8676709" cy="4308815"/>
        </p:xfrm>
        <a:graphic>
          <a:graphicData uri="http://schemas.openxmlformats.org/drawingml/2006/table">
            <a:tbl>
              <a:tblPr firstRow="1" bandRow="1"/>
              <a:tblGrid>
                <a:gridCol w="855023">
                  <a:extLst>
                    <a:ext uri="{9D8B030D-6E8A-4147-A177-3AD203B41FA5}">
                      <a16:colId xmlns:a16="http://schemas.microsoft.com/office/drawing/2014/main" val="20000"/>
                    </a:ext>
                  </a:extLst>
                </a:gridCol>
                <a:gridCol w="1404289">
                  <a:extLst>
                    <a:ext uri="{9D8B030D-6E8A-4147-A177-3AD203B41FA5}">
                      <a16:colId xmlns:a16="http://schemas.microsoft.com/office/drawing/2014/main" val="20001"/>
                    </a:ext>
                  </a:extLst>
                </a:gridCol>
                <a:gridCol w="1600477">
                  <a:extLst>
                    <a:ext uri="{9D8B030D-6E8A-4147-A177-3AD203B41FA5}">
                      <a16:colId xmlns:a16="http://schemas.microsoft.com/office/drawing/2014/main" val="20002"/>
                    </a:ext>
                  </a:extLst>
                </a:gridCol>
                <a:gridCol w="1605640">
                  <a:extLst>
                    <a:ext uri="{9D8B030D-6E8A-4147-A177-3AD203B41FA5}">
                      <a16:colId xmlns:a16="http://schemas.microsoft.com/office/drawing/2014/main" val="20003"/>
                    </a:ext>
                  </a:extLst>
                </a:gridCol>
                <a:gridCol w="1605640">
                  <a:extLst>
                    <a:ext uri="{9D8B030D-6E8A-4147-A177-3AD203B41FA5}">
                      <a16:colId xmlns:a16="http://schemas.microsoft.com/office/drawing/2014/main" val="20004"/>
                    </a:ext>
                  </a:extLst>
                </a:gridCol>
                <a:gridCol w="1605640">
                  <a:extLst>
                    <a:ext uri="{9D8B030D-6E8A-4147-A177-3AD203B41FA5}">
                      <a16:colId xmlns:a16="http://schemas.microsoft.com/office/drawing/2014/main" val="20005"/>
                    </a:ext>
                  </a:extLst>
                </a:gridCol>
              </a:tblGrid>
              <a:tr h="256166">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2024</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2026</a:t>
                      </a: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bg1"/>
                          </a:solidFill>
                          <a:latin typeface="Meiryo UI" panose="020B0604030504040204" pitchFamily="50" charset="-128"/>
                          <a:ea typeface="Meiryo UI" panose="020B0604030504040204" pitchFamily="50" charset="-128"/>
                        </a:rPr>
                        <a:t>2027</a:t>
                      </a:r>
                      <a:r>
                        <a:rPr kumimoji="1" lang="ja-JP" altLang="en-US" sz="1200" b="1" dirty="0">
                          <a:solidFill>
                            <a:schemeClr val="bg1"/>
                          </a:solidFill>
                          <a:latin typeface="Meiryo UI" panose="020B0604030504040204" pitchFamily="50" charset="-128"/>
                          <a:ea typeface="Meiryo UI" panose="020B0604030504040204" pitchFamily="50" charset="-128"/>
                        </a:rPr>
                        <a:t>年度</a:t>
                      </a: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8222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err="1">
                          <a:latin typeface="Meiryo UI" panose="020B0604030504040204" pitchFamily="50" charset="-128"/>
                          <a:ea typeface="Meiryo UI" panose="020B0604030504040204" pitchFamily="50" charset="-128"/>
                        </a:rPr>
                        <a:t>MaaS</a:t>
                      </a:r>
                      <a:r>
                        <a:rPr kumimoji="1" lang="ja-JP" altLang="en-US" sz="1200" dirty="0">
                          <a:latin typeface="Meiryo UI" panose="020B0604030504040204" pitchFamily="50" charset="-128"/>
                          <a:ea typeface="Meiryo UI" panose="020B0604030504040204" pitchFamily="50" charset="-128"/>
                        </a:rPr>
                        <a:t>サービスの提供</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2"/>
                  </a:ext>
                </a:extLst>
              </a:tr>
              <a:tr h="59182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1" u="none" baseline="0" dirty="0">
                          <a:latin typeface="Meiryo UI" panose="020B0604030504040204" pitchFamily="50" charset="-128"/>
                          <a:ea typeface="Meiryo UI" panose="020B0604030504040204" pitchFamily="50" charset="-128"/>
                        </a:rPr>
                        <a:t>〇〇サービスとの連携</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533371">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〇〇地域への拡大</a:t>
                      </a: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4"/>
                  </a:ext>
                </a:extLst>
              </a:tr>
              <a:tr h="467845">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r h="693013">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006"/>
                  </a:ext>
                </a:extLst>
              </a:tr>
              <a:tr h="732846">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lang="ja-JP" altLang="en-US" sz="1200" dirty="0">
                          <a:latin typeface="Meiryo UI" panose="020B0604030504040204" pitchFamily="50" charset="-128"/>
                          <a:ea typeface="Meiryo UI" panose="020B0604030504040204" pitchFamily="50" charset="-128"/>
                        </a:rPr>
                        <a:t>○○市</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都市</a:t>
                      </a:r>
                      <a:r>
                        <a:rPr lang="en-US" altLang="ja-JP" sz="1200" dirty="0">
                          <a:latin typeface="Meiryo UI" panose="020B0604030504040204" pitchFamily="50" charset="-128"/>
                          <a:ea typeface="Meiryo UI" panose="020B0604030504040204" pitchFamily="50" charset="-128"/>
                        </a:rPr>
                        <a:t>OS</a:t>
                      </a:r>
                      <a:endParaRPr lang="ja-JP" altLang="en-US" sz="1200" dirty="0">
                        <a:latin typeface="Meiryo UI" panose="020B0604030504040204" pitchFamily="50" charset="-128"/>
                        <a:ea typeface="Meiryo UI" panose="020B0604030504040204" pitchFamily="50" charset="-128"/>
                      </a:endParaRPr>
                    </a:p>
                  </a:txBody>
                  <a:tcPr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7"/>
                  </a:ext>
                </a:extLst>
              </a:tr>
            </a:tbl>
          </a:graphicData>
        </a:graphic>
      </p:graphicFrame>
      <p:sp>
        <p:nvSpPr>
          <p:cNvPr id="3250" name="テキスト ボックス 82"/>
          <p:cNvSpPr txBox="1"/>
          <p:nvPr/>
        </p:nvSpPr>
        <p:spPr>
          <a:xfrm>
            <a:off x="1414310" y="300748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51" name="右矢印 83"/>
          <p:cNvSpPr/>
          <p:nvPr/>
        </p:nvSpPr>
        <p:spPr>
          <a:xfrm>
            <a:off x="1565015" y="3264968"/>
            <a:ext cx="7308000" cy="18925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2" name="右矢印 84"/>
          <p:cNvSpPr/>
          <p:nvPr/>
        </p:nvSpPr>
        <p:spPr>
          <a:xfrm>
            <a:off x="2532214" y="3806661"/>
            <a:ext cx="1191598" cy="162450"/>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3" name="テキスト ボックス 85"/>
          <p:cNvSpPr txBox="1"/>
          <p:nvPr/>
        </p:nvSpPr>
        <p:spPr>
          <a:xfrm>
            <a:off x="2455627" y="3535935"/>
            <a:ext cx="108229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p>
        </p:txBody>
      </p:sp>
      <p:sp>
        <p:nvSpPr>
          <p:cNvPr id="3254" name="テキスト ボックス 86"/>
          <p:cNvSpPr txBox="1"/>
          <p:nvPr/>
        </p:nvSpPr>
        <p:spPr>
          <a:xfrm>
            <a:off x="3747118" y="3530968"/>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55" name="右矢印 87"/>
          <p:cNvSpPr/>
          <p:nvPr/>
        </p:nvSpPr>
        <p:spPr>
          <a:xfrm>
            <a:off x="3834555" y="3825988"/>
            <a:ext cx="5004000" cy="171178"/>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56" name="テキスト ボックス 88"/>
          <p:cNvSpPr txBox="1"/>
          <p:nvPr/>
        </p:nvSpPr>
        <p:spPr>
          <a:xfrm>
            <a:off x="539552" y="5023057"/>
            <a:ext cx="342909"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7" name="山形 89"/>
          <p:cNvSpPr/>
          <p:nvPr/>
        </p:nvSpPr>
        <p:spPr>
          <a:xfrm>
            <a:off x="796060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8" name="山形 90"/>
          <p:cNvSpPr/>
          <p:nvPr/>
        </p:nvSpPr>
        <p:spPr>
          <a:xfrm>
            <a:off x="1147992" y="6150137"/>
            <a:ext cx="972000" cy="111872"/>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59" name="山形 91"/>
          <p:cNvSpPr/>
          <p:nvPr/>
        </p:nvSpPr>
        <p:spPr>
          <a:xfrm>
            <a:off x="5850453" y="6152898"/>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0" name="山形 92"/>
          <p:cNvSpPr/>
          <p:nvPr/>
        </p:nvSpPr>
        <p:spPr>
          <a:xfrm>
            <a:off x="6278344"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1" name="山形 93"/>
          <p:cNvSpPr/>
          <p:nvPr/>
        </p:nvSpPr>
        <p:spPr>
          <a:xfrm>
            <a:off x="6699580"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2" name="山形 94"/>
          <p:cNvSpPr/>
          <p:nvPr/>
        </p:nvSpPr>
        <p:spPr>
          <a:xfrm>
            <a:off x="7127472"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3" name="山形 95"/>
          <p:cNvSpPr/>
          <p:nvPr/>
        </p:nvSpPr>
        <p:spPr>
          <a:xfrm>
            <a:off x="7555364"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4" name="テキスト ボックス 96"/>
          <p:cNvSpPr txBox="1"/>
          <p:nvPr/>
        </p:nvSpPr>
        <p:spPr>
          <a:xfrm>
            <a:off x="1067352" y="5886945"/>
            <a:ext cx="138827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システム開発</a:t>
            </a:r>
          </a:p>
        </p:txBody>
      </p:sp>
      <p:sp>
        <p:nvSpPr>
          <p:cNvPr id="3265" name="山形 97"/>
          <p:cNvSpPr/>
          <p:nvPr/>
        </p:nvSpPr>
        <p:spPr>
          <a:xfrm>
            <a:off x="2921823"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6" name="山形 98"/>
          <p:cNvSpPr/>
          <p:nvPr/>
        </p:nvSpPr>
        <p:spPr>
          <a:xfrm>
            <a:off x="3343059" y="6152471"/>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7" name="山形 99"/>
          <p:cNvSpPr/>
          <p:nvPr/>
        </p:nvSpPr>
        <p:spPr>
          <a:xfrm>
            <a:off x="3770951" y="614883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8" name="山形 100"/>
          <p:cNvSpPr/>
          <p:nvPr/>
        </p:nvSpPr>
        <p:spPr>
          <a:xfrm>
            <a:off x="4190051" y="6149259"/>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69" name="山形 101"/>
          <p:cNvSpPr/>
          <p:nvPr/>
        </p:nvSpPr>
        <p:spPr>
          <a:xfrm>
            <a:off x="4607015"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0" name="山形 102"/>
          <p:cNvSpPr/>
          <p:nvPr/>
        </p:nvSpPr>
        <p:spPr>
          <a:xfrm>
            <a:off x="5028251" y="6152045"/>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1" name="山形 103"/>
          <p:cNvSpPr/>
          <p:nvPr/>
        </p:nvSpPr>
        <p:spPr>
          <a:xfrm>
            <a:off x="5438559" y="6148407"/>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2" name="山形 104"/>
          <p:cNvSpPr/>
          <p:nvPr/>
        </p:nvSpPr>
        <p:spPr>
          <a:xfrm>
            <a:off x="2510783" y="6146193"/>
            <a:ext cx="380752" cy="142897"/>
          </a:xfrm>
          <a:prstGeom prst="chevron">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73" name="テキスト ボックス 105"/>
          <p:cNvSpPr txBox="1"/>
          <p:nvPr/>
        </p:nvSpPr>
        <p:spPr>
          <a:xfrm>
            <a:off x="2014918" y="5891067"/>
            <a:ext cx="82889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運用開始</a:t>
            </a:r>
          </a:p>
        </p:txBody>
      </p:sp>
      <p:sp>
        <p:nvSpPr>
          <p:cNvPr id="3274" name="楕円 106"/>
          <p:cNvSpPr/>
          <p:nvPr/>
        </p:nvSpPr>
        <p:spPr>
          <a:xfrm>
            <a:off x="2222801" y="6141146"/>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5" name="右矢印 107"/>
          <p:cNvSpPr/>
          <p:nvPr/>
        </p:nvSpPr>
        <p:spPr>
          <a:xfrm>
            <a:off x="2754619" y="4350148"/>
            <a:ext cx="1357106" cy="193906"/>
          </a:xfrm>
          <a:prstGeom prst="rightArrow">
            <a:avLst/>
          </a:prstGeom>
          <a:solidFill>
            <a:srgbClr val="FFC000">
              <a:lumMod val="20000"/>
              <a:lumOff val="8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6" name="右矢印 108"/>
          <p:cNvSpPr/>
          <p:nvPr/>
        </p:nvSpPr>
        <p:spPr>
          <a:xfrm>
            <a:off x="4346363" y="4374985"/>
            <a:ext cx="1390220" cy="185239"/>
          </a:xfrm>
          <a:prstGeom prst="rightArrow">
            <a:avLst/>
          </a:prstGeom>
          <a:solidFill>
            <a:srgbClr val="FFC000">
              <a:lumMod val="40000"/>
              <a:lumOff val="6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7" name="テキスト ボックス 109"/>
          <p:cNvSpPr txBox="1"/>
          <p:nvPr/>
        </p:nvSpPr>
        <p:spPr>
          <a:xfrm>
            <a:off x="2714112" y="4109721"/>
            <a:ext cx="75206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a:t>
            </a:r>
          </a:p>
        </p:txBody>
      </p:sp>
      <p:sp>
        <p:nvSpPr>
          <p:cNvPr id="3278" name="右矢印 111"/>
          <p:cNvSpPr/>
          <p:nvPr/>
        </p:nvSpPr>
        <p:spPr>
          <a:xfrm>
            <a:off x="5904424" y="4353516"/>
            <a:ext cx="2916000" cy="173531"/>
          </a:xfrm>
          <a:prstGeom prst="rightArrow">
            <a:avLst/>
          </a:prstGeom>
          <a:solidFill>
            <a:srgbClr val="FFC000">
              <a:lumMod val="60000"/>
              <a:lumOff val="40000"/>
            </a:srgbClr>
          </a:solidFill>
          <a:ln w="12700" cap="flat" cmpd="sng" algn="ctr">
            <a:solidFill>
              <a:srgbClr val="A5A5A5">
                <a:shade val="50000"/>
              </a:srgb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79" name="テキスト ボックス 112"/>
          <p:cNvSpPr txBox="1"/>
          <p:nvPr/>
        </p:nvSpPr>
        <p:spPr>
          <a:xfrm>
            <a:off x="5850232" y="4158961"/>
            <a:ext cx="8858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実装</a:t>
            </a:r>
          </a:p>
        </p:txBody>
      </p:sp>
      <p:sp>
        <p:nvSpPr>
          <p:cNvPr id="3280" name="楕円 113"/>
          <p:cNvSpPr/>
          <p:nvPr/>
        </p:nvSpPr>
        <p:spPr>
          <a:xfrm>
            <a:off x="3537922" y="2544478"/>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1" name="テキスト ボックス 114"/>
          <p:cNvSpPr txBox="1"/>
          <p:nvPr/>
        </p:nvSpPr>
        <p:spPr>
          <a:xfrm>
            <a:off x="2423136" y="2752031"/>
            <a:ext cx="1855696"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○月：〇〇事業完成</a:t>
            </a:r>
          </a:p>
        </p:txBody>
      </p:sp>
      <p:sp>
        <p:nvSpPr>
          <p:cNvPr id="3282" name="楕円 117"/>
          <p:cNvSpPr/>
          <p:nvPr/>
        </p:nvSpPr>
        <p:spPr>
          <a:xfrm>
            <a:off x="4258002" y="2548230"/>
            <a:ext cx="169982" cy="160742"/>
          </a:xfrm>
          <a:prstGeom prst="ellipse">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83" name="テキスト ボックス 118"/>
          <p:cNvSpPr txBox="1"/>
          <p:nvPr/>
        </p:nvSpPr>
        <p:spPr>
          <a:xfrm>
            <a:off x="3920297" y="2755783"/>
            <a:ext cx="20324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○月：△△駅開業予定</a:t>
            </a:r>
          </a:p>
        </p:txBody>
      </p:sp>
      <p:sp>
        <p:nvSpPr>
          <p:cNvPr id="3284" name="テキスト ボックス 48"/>
          <p:cNvSpPr txBox="1"/>
          <p:nvPr/>
        </p:nvSpPr>
        <p:spPr>
          <a:xfrm>
            <a:off x="4323993" y="4086953"/>
            <a:ext cx="108501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システム拡張</a:t>
            </a:r>
          </a:p>
        </p:txBody>
      </p:sp>
      <p:sp>
        <p:nvSpPr>
          <p:cNvPr id="3285"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44" name="正方形/長方形 4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75</a:t>
            </a:r>
            <a:endParaRPr kumimoji="1" lang="ja-JP" altLang="en-US" sz="1480" dirty="0">
              <a:solidFill>
                <a:schemeClr val="tx1"/>
              </a:solidFill>
            </a:endParaRPr>
          </a:p>
        </p:txBody>
      </p:sp>
    </p:spTree>
    <p:extLst>
      <p:ext uri="{BB962C8B-B14F-4D97-AF65-F5344CB8AC3E}">
        <p14:creationId xmlns:p14="http://schemas.microsoft.com/office/powerpoint/2010/main" val="38144858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予算計画</a:t>
            </a:r>
          </a:p>
        </p:txBody>
      </p:sp>
      <p:sp>
        <p:nvSpPr>
          <p:cNvPr id="329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graphicFrame>
        <p:nvGraphicFramePr>
          <p:cNvPr id="3294" name="四角形 685"/>
          <p:cNvGraphicFramePr>
            <a:graphicFrameLocks noGrp="1"/>
          </p:cNvGraphicFramePr>
          <p:nvPr/>
        </p:nvGraphicFramePr>
        <p:xfrm>
          <a:off x="252000" y="837000"/>
          <a:ext cx="8634536" cy="457200"/>
        </p:xfrm>
        <a:graphic>
          <a:graphicData uri="http://schemas.openxmlformats.org/drawingml/2006/table">
            <a:tbl>
              <a:tblPr>
                <a:tableStyleId>{5C22544A-7EE6-4342-B048-85BDC9FD1C3A}</a:tableStyleId>
              </a:tblPr>
              <a:tblGrid>
                <a:gridCol w="1243592">
                  <a:extLst>
                    <a:ext uri="{9D8B030D-6E8A-4147-A177-3AD203B41FA5}">
                      <a16:colId xmlns:a16="http://schemas.microsoft.com/office/drawing/2014/main" val="20000"/>
                    </a:ext>
                  </a:extLst>
                </a:gridCol>
                <a:gridCol w="1478881">
                  <a:extLst>
                    <a:ext uri="{9D8B030D-6E8A-4147-A177-3AD203B41FA5}">
                      <a16:colId xmlns:a16="http://schemas.microsoft.com/office/drawing/2014/main" val="20001"/>
                    </a:ext>
                  </a:extLst>
                </a:gridCol>
                <a:gridCol w="1295066">
                  <a:extLst>
                    <a:ext uri="{9D8B030D-6E8A-4147-A177-3AD203B41FA5}">
                      <a16:colId xmlns:a16="http://schemas.microsoft.com/office/drawing/2014/main" val="20002"/>
                    </a:ext>
                  </a:extLst>
                </a:gridCol>
                <a:gridCol w="1604211">
                  <a:extLst>
                    <a:ext uri="{9D8B030D-6E8A-4147-A177-3AD203B41FA5}">
                      <a16:colId xmlns:a16="http://schemas.microsoft.com/office/drawing/2014/main" val="20003"/>
                    </a:ext>
                  </a:extLst>
                </a:gridCol>
                <a:gridCol w="1445460">
                  <a:extLst>
                    <a:ext uri="{9D8B030D-6E8A-4147-A177-3AD203B41FA5}">
                      <a16:colId xmlns:a16="http://schemas.microsoft.com/office/drawing/2014/main" val="20004"/>
                    </a:ext>
                  </a:extLst>
                </a:gridCol>
                <a:gridCol w="1567326">
                  <a:extLst>
                    <a:ext uri="{9D8B030D-6E8A-4147-A177-3AD203B41FA5}">
                      <a16:colId xmlns:a16="http://schemas.microsoft.com/office/drawing/2014/main" val="20005"/>
                    </a:ext>
                  </a:extLst>
                </a:gridCol>
              </a:tblGrid>
              <a:tr h="370840">
                <a:tc>
                  <a:txBody>
                    <a:bodyPr/>
                    <a:lstStyle/>
                    <a:p>
                      <a:r>
                        <a:rPr kumimoji="1" lang="ja-JP" altLang="en-US" sz="1200" dirty="0">
                          <a:solidFill>
                            <a:schemeClr val="tx1"/>
                          </a:solidFill>
                        </a:rPr>
                        <a:t>全体事業費</a:t>
                      </a:r>
                    </a:p>
                    <a:p>
                      <a:r>
                        <a:rPr kumimoji="1" lang="ja-JP" altLang="en-US" sz="1200" dirty="0">
                          <a:solidFill>
                            <a:schemeClr val="tx1"/>
                          </a:solidFill>
                        </a:rPr>
                        <a:t>(A)+(B)</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補助対象経費</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sz="1200"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1" lang="ja-JP" altLang="en-US" sz="1200" dirty="0">
                          <a:solidFill>
                            <a:schemeClr val="tx1"/>
                          </a:solidFill>
                        </a:rPr>
                        <a:t>交付申請</a:t>
                      </a:r>
                    </a:p>
                    <a:p>
                      <a:r>
                        <a:rPr kumimoji="1" lang="ja-JP" altLang="en-US" sz="1200" dirty="0">
                          <a:solidFill>
                            <a:schemeClr val="tx1"/>
                          </a:solidFill>
                        </a:rPr>
                        <a:t>希望額</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solidFill>
                          <a:schemeClr val="tx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295" name="テキスト 687"/>
          <p:cNvSpPr txBox="1"/>
          <p:nvPr/>
        </p:nvSpPr>
        <p:spPr>
          <a:xfrm>
            <a:off x="7308000" y="549000"/>
            <a:ext cx="2016000" cy="306884"/>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ja-JP" altLang="en-US"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（全て単位：千円）</a:t>
            </a:r>
          </a:p>
        </p:txBody>
      </p:sp>
      <p:graphicFrame>
        <p:nvGraphicFramePr>
          <p:cNvPr id="3296" name="四角形 632"/>
          <p:cNvGraphicFramePr>
            <a:graphicFrameLocks noGrp="1"/>
          </p:cNvGraphicFramePr>
          <p:nvPr/>
        </p:nvGraphicFramePr>
        <p:xfrm>
          <a:off x="252000" y="1449936"/>
          <a:ext cx="8634533" cy="3851064"/>
        </p:xfrm>
        <a:graphic>
          <a:graphicData uri="http://schemas.openxmlformats.org/drawingml/2006/table">
            <a:tbl>
              <a:tblPr/>
              <a:tblGrid>
                <a:gridCol w="1613373">
                  <a:extLst>
                    <a:ext uri="{9D8B030D-6E8A-4147-A177-3AD203B41FA5}">
                      <a16:colId xmlns:a16="http://schemas.microsoft.com/office/drawing/2014/main" val="20000"/>
                    </a:ext>
                  </a:extLst>
                </a:gridCol>
                <a:gridCol w="1100745">
                  <a:extLst>
                    <a:ext uri="{9D8B030D-6E8A-4147-A177-3AD203B41FA5}">
                      <a16:colId xmlns:a16="http://schemas.microsoft.com/office/drawing/2014/main" val="20001"/>
                    </a:ext>
                  </a:extLst>
                </a:gridCol>
                <a:gridCol w="1512303">
                  <a:extLst>
                    <a:ext uri="{9D8B030D-6E8A-4147-A177-3AD203B41FA5}">
                      <a16:colId xmlns:a16="http://schemas.microsoft.com/office/drawing/2014/main" val="20002"/>
                    </a:ext>
                  </a:extLst>
                </a:gridCol>
                <a:gridCol w="1704473">
                  <a:extLst>
                    <a:ext uri="{9D8B030D-6E8A-4147-A177-3AD203B41FA5}">
                      <a16:colId xmlns:a16="http://schemas.microsoft.com/office/drawing/2014/main" val="20003"/>
                    </a:ext>
                  </a:extLst>
                </a:gridCol>
                <a:gridCol w="1487237">
                  <a:extLst>
                    <a:ext uri="{9D8B030D-6E8A-4147-A177-3AD203B41FA5}">
                      <a16:colId xmlns:a16="http://schemas.microsoft.com/office/drawing/2014/main" val="20004"/>
                    </a:ext>
                  </a:extLst>
                </a:gridCol>
                <a:gridCol w="1216402">
                  <a:extLst>
                    <a:ext uri="{9D8B030D-6E8A-4147-A177-3AD203B41FA5}">
                      <a16:colId xmlns:a16="http://schemas.microsoft.com/office/drawing/2014/main" val="20005"/>
                    </a:ext>
                  </a:extLst>
                </a:gridCol>
              </a:tblGrid>
              <a:tr h="439156">
                <a:tc>
                  <a:txBody>
                    <a:bodyPr/>
                    <a:lstStyle/>
                    <a:p>
                      <a:pPr algn="l"/>
                      <a:r>
                        <a:rPr lang="ja-JP" altLang="en-US" sz="1200">
                          <a:solidFill>
                            <a:srgbClr val="000000"/>
                          </a:solidFill>
                          <a:latin typeface="游ゴシック"/>
                        </a:rPr>
                        <a:t>　</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経費の区分</a:t>
                      </a:r>
                      <a:r>
                        <a:rPr lang="ja-JP" altLang="en-US" sz="1200" b="0">
                          <a:solidFill>
                            <a:srgbClr val="000000"/>
                          </a:solidFill>
                          <a:latin typeface="游ゴシック"/>
                        </a:rPr>
                        <a:t>※１</a:t>
                      </a:r>
                      <a:endParaRPr kumimoji="1" lang="ja-JP" altLang="en-US" sz="1200" b="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金額</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実施事項</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実施主体</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r>
                        <a:rPr lang="ja-JP" altLang="en-US" sz="1200" b="1">
                          <a:solidFill>
                            <a:srgbClr val="000000"/>
                          </a:solidFill>
                          <a:latin typeface="游ゴシック"/>
                        </a:rPr>
                        <a:t>備考</a:t>
                      </a:r>
                      <a:endParaRPr kumimoji="1" lang="ja-JP" altLang="en-US" sz="1200" b="1"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422266">
                <a:tc rowSpan="3">
                  <a:txBody>
                    <a:bodyPr/>
                    <a:lstStyle/>
                    <a:p>
                      <a:pPr algn="ctr"/>
                      <a:r>
                        <a:rPr lang="ja-JP" altLang="en-US" sz="1200">
                          <a:solidFill>
                            <a:srgbClr val="000000"/>
                          </a:solidFill>
                          <a:latin typeface="游ゴシック"/>
                        </a:rPr>
                        <a:t>補助対象経費</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1"/>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2"/>
                  </a:ext>
                </a:extLst>
              </a:tr>
              <a:tr h="422266">
                <a:tc vMerge="1">
                  <a:txBody>
                    <a:bodyPr/>
                    <a:lstStyle/>
                    <a:p>
                      <a:endParaRPr kumimoji="1" lang="ja-JP" altLang="en-US" dirty="0"/>
                    </a:p>
                  </a:txBody>
                  <a:tcPr>
                    <a:lnL>
                      <a:noFill/>
                    </a:lnL>
                    <a:lnR>
                      <a:noFill/>
                    </a:lnR>
                    <a:lnT>
                      <a:noFill/>
                    </a:lnT>
                    <a:lnB>
                      <a:noFill/>
                    </a:lnB>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3"/>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lt"/>
                          <a:cs typeface="+mn-lt"/>
                        </a:rPr>
                        <a:t>　(A)</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4"/>
                  </a:ext>
                </a:extLst>
              </a:tr>
              <a:tr h="422266">
                <a:tc rowSpan="3">
                  <a:txBody>
                    <a:bodyPr/>
                    <a:lstStyle/>
                    <a:p>
                      <a:pPr algn="ctr"/>
                      <a:r>
                        <a:rPr lang="ja-JP" altLang="en-US" sz="1200">
                          <a:solidFill>
                            <a:srgbClr val="000000"/>
                          </a:solidFill>
                          <a:latin typeface="游ゴシック"/>
                        </a:rPr>
                        <a:t>補助対象経費外</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5"/>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6"/>
                  </a:ext>
                </a:extLst>
              </a:tr>
              <a:tr h="422266">
                <a:tc vMerge="1">
                  <a:txBody>
                    <a:bodyPr/>
                    <a:lstStyle/>
                    <a:p>
                      <a:endParaRPr kumimoji="1" lang="ja-JP" altLang="en-US" dirty="0"/>
                    </a:p>
                  </a:txBody>
                  <a:tcPr>
                    <a:lnL>
                      <a:noFill/>
                    </a:lnL>
                    <a:lnR>
                      <a:noFill/>
                    </a:lnR>
                    <a:lnT>
                      <a:noFill/>
                    </a:lnT>
                    <a:lnB>
                      <a:noFill/>
                    </a:lnB>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E9FFFF"/>
                    </a:solidFill>
                  </a:tcPr>
                </a:tc>
                <a:extLst>
                  <a:ext uri="{0D108BD9-81ED-4DB2-BD59-A6C34878D82A}">
                    <a16:rowId xmlns:a16="http://schemas.microsoft.com/office/drawing/2014/main" val="10007"/>
                  </a:ext>
                </a:extLst>
              </a:tr>
              <a:tr h="439156">
                <a:tc>
                  <a:txBody>
                    <a:bodyPr/>
                    <a:lstStyle/>
                    <a:p>
                      <a:pPr algn="ctr"/>
                      <a:r>
                        <a:rPr lang="ja-JP" altLang="en-US" sz="1200">
                          <a:solidFill>
                            <a:srgbClr val="000000"/>
                          </a:solidFill>
                          <a:latin typeface="游ゴシック"/>
                        </a:rPr>
                        <a:t>小計</a:t>
                      </a:r>
                      <a:endParaRPr kumimoji="1" lang="ja-JP" altLang="en-US" sz="1200"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l"/>
                      <a:r>
                        <a:rPr lang="ja-JP" altLang="en-US" sz="1200">
                          <a:solidFill>
                            <a:srgbClr val="000000"/>
                          </a:solidFill>
                          <a:latin typeface="+mn-ea"/>
                        </a:rPr>
                        <a:t>　</a:t>
                      </a:r>
                      <a:r>
                        <a:rPr lang="ja-JP" altLang="en-US" sz="1200">
                          <a:solidFill>
                            <a:srgbClr val="000000"/>
                          </a:solidFill>
                          <a:latin typeface="+mn-lt"/>
                          <a:cs typeface="+mn-lt"/>
                        </a:rPr>
                        <a:t>(B)</a:t>
                      </a:r>
                      <a:endParaRPr kumimoji="1" lang="ja-JP" altLang="en-US" sz="1200" dirty="0">
                        <a:latin typeface="+mn-lt"/>
                        <a:cs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tc>
                  <a:txBody>
                    <a:bodyPr/>
                    <a:lstStyle/>
                    <a:p>
                      <a:pPr algn="ctr"/>
                      <a:r>
                        <a:rPr lang="ja-JP" altLang="en-US" sz="1200" dirty="0">
                          <a:solidFill>
                            <a:srgbClr val="000000"/>
                          </a:solidFill>
                          <a:latin typeface="+mn-ea"/>
                        </a:rPr>
                        <a:t>　-</a:t>
                      </a:r>
                      <a:endParaRPr kumimoji="1" lang="ja-JP" altLang="en-US" sz="1200" dirty="0">
                        <a:latin typeface="+mn-e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E9FFFF"/>
                    </a:solidFill>
                  </a:tcPr>
                </a:tc>
                <a:extLst>
                  <a:ext uri="{0D108BD9-81ED-4DB2-BD59-A6C34878D82A}">
                    <a16:rowId xmlns:a16="http://schemas.microsoft.com/office/drawing/2014/main" val="10008"/>
                  </a:ext>
                </a:extLst>
              </a:tr>
            </a:tbl>
          </a:graphicData>
        </a:graphic>
      </p:graphicFrame>
      <p:sp>
        <p:nvSpPr>
          <p:cNvPr id="3297" name="テキスト 634"/>
          <p:cNvSpPr txBox="1"/>
          <p:nvPr/>
        </p:nvSpPr>
        <p:spPr>
          <a:xfrm>
            <a:off x="36000" y="5367343"/>
            <a:ext cx="9130842" cy="144565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※１ </a:t>
            </a:r>
            <a:r>
              <a:rPr kumimoji="1" lang="en-US" altLang="ja-JP" sz="12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経費の区分は、以下のいずれに当てはまるかをご記載ください</a:t>
            </a: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提出時は、赤字補足部分は削除していただいてかまいません。</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（地域公共交通確保維持改善事業（新モビリティサービス推進事業）実施要領を参照。）</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a:t>
            </a: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①連携基盤システムの購入・開発費、②既存の連携基盤システムの機能拡張に係るシステムの改修費、③連携基盤システムの利用料（補助対象事業の</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完了日までに限る。）、④連携基盤システム導入に伴う導入設定、マニュアル作成費、研修実施に係る費用、⑤連携基盤システムのセキュリティ対策費、</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⑥連携基盤システムを利用したキャッシュレス決済端末及び混雑情報（予測を含む。）を提供するために必要な機器の導入費用、⑦交通分野以外のサービスにおける</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キャッシュレス決済端末及び混雑情報（予測を含む。）を提供するために必要な機器の設置に係る導入費用、⑧連携基盤システムの導入が地域にもたらす効果や</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0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　課題を地域で把握するための調査に要する費用</a:t>
            </a:r>
          </a:p>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2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※２ 行数は必要に応じて、増減させてかまいません。</a:t>
            </a:r>
          </a:p>
        </p:txBody>
      </p:sp>
      <p:sp>
        <p:nvSpPr>
          <p:cNvPr id="3298"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76</a:t>
            </a:r>
            <a:endParaRPr kumimoji="1" lang="ja-JP" altLang="en-US" sz="1480" dirty="0">
              <a:solidFill>
                <a:schemeClr val="tx1"/>
              </a:solidFill>
            </a:endParaRPr>
          </a:p>
        </p:txBody>
      </p:sp>
    </p:spTree>
    <p:extLst>
      <p:ext uri="{BB962C8B-B14F-4D97-AF65-F5344CB8AC3E}">
        <p14:creationId xmlns:p14="http://schemas.microsoft.com/office/powerpoint/2010/main" val="3485872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1" name="正方形/長方形 4"/>
          <p:cNvSpPr/>
          <p:nvPr/>
        </p:nvSpPr>
        <p:spPr>
          <a:xfrm>
            <a:off x="0" y="0"/>
            <a:ext cx="9144000" cy="576000"/>
          </a:xfrm>
          <a:prstGeom prst="rect">
            <a:avLst/>
          </a:prstGeom>
          <a:solidFill>
            <a:srgbClr val="00B050"/>
          </a:solidFill>
          <a:ln w="25400" cap="flat" cmpd="sng" algn="ctr">
            <a:noFill/>
            <a:prstDash val="solid"/>
          </a:ln>
          <a:effectLst/>
        </p:spPr>
        <p:txBody>
          <a:bodyPr rtlCol="0" anchor="ct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ＭＳ Ｐゴシック"/>
                <a:ea typeface="ＭＳ Ｐゴシック"/>
                <a:cs typeface="+mn-cs"/>
              </a:rPr>
              <a:t>予算スキーム</a:t>
            </a:r>
          </a:p>
        </p:txBody>
      </p:sp>
      <p:sp>
        <p:nvSpPr>
          <p:cNvPr id="3303" name="テキスト 683"/>
          <p:cNvSpPr txBox="1"/>
          <p:nvPr/>
        </p:nvSpPr>
        <p:spPr>
          <a:xfrm>
            <a:off x="2286000" y="2967782"/>
            <a:ext cx="4572000" cy="92243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p>
        </p:txBody>
      </p:sp>
      <p:sp>
        <p:nvSpPr>
          <p:cNvPr id="3304" name="正方形/長方形 726"/>
          <p:cNvSpPr/>
          <p:nvPr/>
        </p:nvSpPr>
        <p:spPr>
          <a:xfrm>
            <a:off x="3351130" y="1484784"/>
            <a:ext cx="244487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05" name="正方形/長方形 727"/>
          <p:cNvSpPr/>
          <p:nvPr/>
        </p:nvSpPr>
        <p:spPr>
          <a:xfrm>
            <a:off x="3145938" y="3357414"/>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○○MaaS推進協議会</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（申請者）</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306" name="正方形/長方形 728"/>
          <p:cNvSpPr/>
          <p:nvPr/>
        </p:nvSpPr>
        <p:spPr>
          <a:xfrm>
            <a:off x="4586098" y="2600908"/>
            <a:ext cx="121056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補助金交付</a:t>
            </a:r>
          </a:p>
        </p:txBody>
      </p:sp>
      <p:cxnSp>
        <p:nvCxnSpPr>
          <p:cNvPr id="3307" name="直線矢印コネクタ 729"/>
          <p:cNvCxnSpPr/>
          <p:nvPr/>
        </p:nvCxnSpPr>
        <p:spPr>
          <a:xfrm>
            <a:off x="4283770" y="4221510"/>
            <a:ext cx="726" cy="1367730"/>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08" name="正方形/長方形 730"/>
          <p:cNvSpPr/>
          <p:nvPr/>
        </p:nvSpPr>
        <p:spPr>
          <a:xfrm>
            <a:off x="255878" y="5589240"/>
            <a:ext cx="203123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（観光事業者）</a:t>
            </a:r>
          </a:p>
        </p:txBody>
      </p:sp>
      <p:sp>
        <p:nvSpPr>
          <p:cNvPr id="3309" name="正方形/長方形 731"/>
          <p:cNvSpPr/>
          <p:nvPr/>
        </p:nvSpPr>
        <p:spPr>
          <a:xfrm>
            <a:off x="6593276" y="5589240"/>
            <a:ext cx="2442724"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（○○システム</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開発事業者）</a:t>
            </a:r>
          </a:p>
        </p:txBody>
      </p:sp>
      <p:sp>
        <p:nvSpPr>
          <p:cNvPr id="3310" name="正方形/長方形 732"/>
          <p:cNvSpPr/>
          <p:nvPr/>
        </p:nvSpPr>
        <p:spPr>
          <a:xfrm>
            <a:off x="1116000" y="2780944"/>
            <a:ext cx="18698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○○システム改修費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2,000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3311" name="正方形/長方形 733"/>
          <p:cNvSpPr/>
          <p:nvPr/>
        </p:nvSpPr>
        <p:spPr>
          <a:xfrm>
            <a:off x="6372728" y="2852936"/>
            <a:ext cx="1517777"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○○機器導入費</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2,500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a:t>
            </a:r>
          </a:p>
        </p:txBody>
      </p:sp>
      <p:sp>
        <p:nvSpPr>
          <p:cNvPr id="3312" name="正方形/長方形 734"/>
          <p:cNvSpPr/>
          <p:nvPr/>
        </p:nvSpPr>
        <p:spPr>
          <a:xfrm>
            <a:off x="3132368" y="5589240"/>
            <a:ext cx="2880320" cy="86409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株式会社XX</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（混雑情報提供</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システム開発事業者）</a:t>
            </a:r>
          </a:p>
        </p:txBody>
      </p:sp>
      <p:sp>
        <p:nvSpPr>
          <p:cNvPr id="3313" name="正方形/長方形 735"/>
          <p:cNvSpPr/>
          <p:nvPr/>
        </p:nvSpPr>
        <p:spPr>
          <a:xfrm>
            <a:off x="2488471" y="4870097"/>
            <a:ext cx="186769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□□システム購入費</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a:ea typeface="ＭＳ Ｐゴシック"/>
                <a:cs typeface="+mn-cs"/>
              </a:rPr>
              <a:t>10,000</a:t>
            </a:r>
            <a:r>
              <a:rPr kumimoji="1" lang="ja-JP" altLang="en-US" sz="1400" b="1" i="0" u="sng" strike="noStrike" kern="1200" cap="none" spc="0" normalizeH="0" baseline="0" noProof="0" dirty="0">
                <a:ln>
                  <a:noFill/>
                </a:ln>
                <a:solidFill>
                  <a:srgbClr val="000000"/>
                </a:solidFill>
                <a:effectLst/>
                <a:uLnTx/>
                <a:uFillTx/>
                <a:latin typeface="Arial"/>
                <a:ea typeface="ＭＳ Ｐゴシック"/>
                <a:cs typeface="+mn-cs"/>
              </a:rPr>
              <a:t>千円（国費）</a:t>
            </a:r>
          </a:p>
        </p:txBody>
      </p:sp>
      <p:cxnSp>
        <p:nvCxnSpPr>
          <p:cNvPr id="3314" name="カギ線コネクタ 736"/>
          <p:cNvCxnSpPr/>
          <p:nvPr/>
        </p:nvCxnSpPr>
        <p:spPr>
          <a:xfrm rot="10800000" flipV="1">
            <a:off x="936124" y="3573014"/>
            <a:ext cx="2209814" cy="2016226"/>
          </a:xfrm>
          <a:prstGeom prst="bentConnector3">
            <a:avLst>
              <a:gd name="adj1" fmla="val 10029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5" name="楕円 737"/>
          <p:cNvSpPr/>
          <p:nvPr/>
        </p:nvSpPr>
        <p:spPr>
          <a:xfrm>
            <a:off x="1825007"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16" name="カギ線コネクタ 738"/>
          <p:cNvCxnSpPr/>
          <p:nvPr/>
        </p:nvCxnSpPr>
        <p:spPr>
          <a:xfrm rot="5400000" flipH="1" flipV="1">
            <a:off x="1530190" y="3987062"/>
            <a:ext cx="1620180" cy="1584176"/>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17" name="正方形/長方形 739"/>
          <p:cNvSpPr/>
          <p:nvPr/>
        </p:nvSpPr>
        <p:spPr>
          <a:xfrm>
            <a:off x="1255292" y="4381206"/>
            <a:ext cx="166889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XXシステム</a:t>
            </a:r>
            <a:endParaRPr kumimoji="1" lang="en-US" altLang="ja-JP" sz="14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改修、納品</a:t>
            </a:r>
          </a:p>
        </p:txBody>
      </p:sp>
      <p:sp>
        <p:nvSpPr>
          <p:cNvPr id="3318" name="楕円 740"/>
          <p:cNvSpPr/>
          <p:nvPr/>
        </p:nvSpPr>
        <p:spPr>
          <a:xfrm>
            <a:off x="4068472" y="4509000"/>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19" name="直線矢印コネクタ 741"/>
          <p:cNvCxnSpPr/>
          <p:nvPr/>
        </p:nvCxnSpPr>
        <p:spPr>
          <a:xfrm flipV="1">
            <a:off x="4860560" y="4221510"/>
            <a:ext cx="575" cy="1367731"/>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0" name="正方形/長方形 742"/>
          <p:cNvSpPr/>
          <p:nvPr/>
        </p:nvSpPr>
        <p:spPr>
          <a:xfrm>
            <a:off x="4858209" y="4977384"/>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○○システム開発、納品</a:t>
            </a:r>
          </a:p>
        </p:txBody>
      </p:sp>
      <p:cxnSp>
        <p:nvCxnSpPr>
          <p:cNvPr id="3321" name="カギ線コネクタ 743"/>
          <p:cNvCxnSpPr/>
          <p:nvPr/>
        </p:nvCxnSpPr>
        <p:spPr>
          <a:xfrm>
            <a:off x="6039827" y="3573014"/>
            <a:ext cx="2196246" cy="2016228"/>
          </a:xfrm>
          <a:prstGeom prst="bentConnector3">
            <a:avLst>
              <a:gd name="adj1" fmla="val 9996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2" name="楕円 744"/>
          <p:cNvSpPr/>
          <p:nvPr/>
        </p:nvSpPr>
        <p:spPr>
          <a:xfrm>
            <a:off x="6921926" y="3356992"/>
            <a:ext cx="432048" cy="396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Arial"/>
                <a:ea typeface="ＭＳ Ｐゴシック"/>
                <a:cs typeface="+mn-cs"/>
              </a:rPr>
              <a:t>￥</a:t>
            </a:r>
          </a:p>
        </p:txBody>
      </p:sp>
      <p:cxnSp>
        <p:nvCxnSpPr>
          <p:cNvPr id="3323" name="カギ線コネクタ 745"/>
          <p:cNvCxnSpPr/>
          <p:nvPr/>
        </p:nvCxnSpPr>
        <p:spPr>
          <a:xfrm rot="16200000" flipV="1">
            <a:off x="5972253" y="4036635"/>
            <a:ext cx="1620181" cy="1485031"/>
          </a:xfrm>
          <a:prstGeom prst="bentConnector3">
            <a:avLst>
              <a:gd name="adj1" fmla="val 100360"/>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3324" name="正方形/長方形 746"/>
          <p:cNvSpPr/>
          <p:nvPr/>
        </p:nvSpPr>
        <p:spPr>
          <a:xfrm>
            <a:off x="6336409" y="4527122"/>
            <a:ext cx="12595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○○機器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a:cs typeface="+mn-cs"/>
              </a:rPr>
              <a:t>納品</a:t>
            </a:r>
          </a:p>
        </p:txBody>
      </p:sp>
      <p:cxnSp>
        <p:nvCxnSpPr>
          <p:cNvPr id="3325" name="直線矢印コネクタ 747"/>
          <p:cNvCxnSpPr/>
          <p:nvPr/>
        </p:nvCxnSpPr>
        <p:spPr>
          <a:xfrm>
            <a:off x="4586098" y="2420888"/>
            <a:ext cx="0" cy="900735"/>
          </a:xfrm>
          <a:prstGeom prst="straightConnector1">
            <a:avLst/>
          </a:prstGeom>
          <a:ln w="31750" cmpd="sng">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26" name="正方形/長方形 748"/>
          <p:cNvSpPr/>
          <p:nvPr/>
        </p:nvSpPr>
        <p:spPr>
          <a:xfrm>
            <a:off x="2050922" y="3247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（国土交通省）</a:t>
            </a:r>
          </a:p>
        </p:txBody>
      </p:sp>
      <p:sp>
        <p:nvSpPr>
          <p:cNvPr id="3327" name="正方形/長方形 749"/>
          <p:cNvSpPr/>
          <p:nvPr/>
        </p:nvSpPr>
        <p:spPr>
          <a:xfrm>
            <a:off x="7452000" y="3103145"/>
            <a:ext cx="1009486"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※補助対象経費外</a:t>
            </a:r>
          </a:p>
        </p:txBody>
      </p:sp>
      <p:sp>
        <p:nvSpPr>
          <p:cNvPr id="3328" name="正方形/長方形 750"/>
          <p:cNvSpPr/>
          <p:nvPr/>
        </p:nvSpPr>
        <p:spPr>
          <a:xfrm>
            <a:off x="2744076" y="5335313"/>
            <a:ext cx="1546113" cy="25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rPr>
              <a:t>※補助対象経費（経済産業省）</a:t>
            </a:r>
          </a:p>
        </p:txBody>
      </p:sp>
      <p:sp>
        <p:nvSpPr>
          <p:cNvPr id="3329" name="テキスト 751"/>
          <p:cNvSpPr txBox="1"/>
          <p:nvPr/>
        </p:nvSpPr>
        <p:spPr>
          <a:xfrm>
            <a:off x="255878" y="693000"/>
            <a:ext cx="6106159"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r>
              <a:rPr kumimoji="1" lang="en-US" altLang="ja-JP" sz="1400" b="0"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50" charset="-128"/>
                <a:cs typeface="+mn-cs"/>
              </a:rPr>
              <a:t>契約関係、資金の流れ、補助対象経費、などのスキーム図を示してください</a:t>
            </a: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0" name="テキスト 752"/>
          <p:cNvSpPr txBox="1"/>
          <p:nvPr/>
        </p:nvSpPr>
        <p:spPr>
          <a:xfrm>
            <a:off x="330460" y="1177900"/>
            <a:ext cx="182880" cy="36843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1" name="テキスト 753"/>
          <p:cNvSpPr txBox="1"/>
          <p:nvPr/>
        </p:nvSpPr>
        <p:spPr>
          <a:xfrm>
            <a:off x="252000" y="1239455"/>
            <a:ext cx="901025" cy="30688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lang="ja-JP" altLang="en-US"/>
            </a:pPr>
            <a:r>
              <a:rPr kumimoji="1" lang="en-US" altLang="ja-JP" sz="1400" b="0"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（記載例）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32" name="正方形/長方形 4"/>
          <p:cNvSpPr/>
          <p:nvPr/>
        </p:nvSpPr>
        <p:spPr>
          <a:xfrm>
            <a:off x="6444208" y="116632"/>
            <a:ext cx="2065318"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rPr>
              <a:t>国土交通省総政局</a:t>
            </a:r>
          </a:p>
        </p:txBody>
      </p:sp>
      <p:sp>
        <p:nvSpPr>
          <p:cNvPr id="34" name="正方形/長方形 33"/>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77</a:t>
            </a:r>
            <a:endParaRPr kumimoji="1" lang="ja-JP" altLang="en-US" sz="1480" dirty="0">
              <a:solidFill>
                <a:schemeClr val="tx1"/>
              </a:solidFill>
            </a:endParaRPr>
          </a:p>
        </p:txBody>
      </p:sp>
    </p:spTree>
    <p:extLst>
      <p:ext uri="{BB962C8B-B14F-4D97-AF65-F5344CB8AC3E}">
        <p14:creationId xmlns:p14="http://schemas.microsoft.com/office/powerpoint/2010/main" val="45633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8" name="正方形/長方形 4"/>
          <p:cNvSpPr/>
          <p:nvPr/>
        </p:nvSpPr>
        <p:spPr>
          <a:xfrm>
            <a:off x="72619" y="620688"/>
            <a:ext cx="5890531" cy="838150"/>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5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19" name="正方形/長方形 4"/>
          <p:cNvSpPr/>
          <p:nvPr/>
        </p:nvSpPr>
        <p:spPr>
          <a:xfrm>
            <a:off x="86181" y="1527797"/>
            <a:ext cx="4086302" cy="3157667"/>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0" name="正方形/長方形 4"/>
          <p:cNvSpPr/>
          <p:nvPr/>
        </p:nvSpPr>
        <p:spPr>
          <a:xfrm>
            <a:off x="72619" y="4729391"/>
            <a:ext cx="4099864" cy="2075949"/>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1" name="正方形/長方形 4"/>
          <p:cNvSpPr/>
          <p:nvPr/>
        </p:nvSpPr>
        <p:spPr>
          <a:xfrm>
            <a:off x="4260401" y="5340946"/>
            <a:ext cx="4789682" cy="1464943"/>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2" name="正方形/長方形 4"/>
          <p:cNvSpPr/>
          <p:nvPr/>
        </p:nvSpPr>
        <p:spPr>
          <a:xfrm>
            <a:off x="6035264" y="620689"/>
            <a:ext cx="3014819" cy="837257"/>
          </a:xfrm>
          <a:prstGeom prst="rect">
            <a:avLst/>
          </a:prstGeom>
          <a:solidFill>
            <a:schemeClr val="bg1"/>
          </a:solidFill>
          <a:ln w="9525">
            <a:solidFill>
              <a:srgbClr val="0070C0"/>
            </a:solidFill>
          </a:ln>
        </p:spPr>
        <p:style>
          <a:lnRef idx="2">
            <a:schemeClr val="dk1"/>
          </a:lnRef>
          <a:fillRef idx="1">
            <a:schemeClr val="lt1"/>
          </a:fillRef>
          <a:effectRef idx="0">
            <a:schemeClr val="dk1"/>
          </a:effectRef>
          <a:fontRef idx="minor">
            <a:schemeClr val="dk1"/>
          </a:fontRef>
        </p:style>
        <p:txBody>
          <a:bodyPr tIns="180000" rtlCol="0" anchor="ctr" anchorCtr="0"/>
          <a:lstStyle/>
          <a:p>
            <a:pPr marL="0" marR="0" lvl="0" indent="0" algn="l" defTabSz="542925" rtl="0" eaLnBrk="0" fontAlgn="base" latinLnBrk="0" hangingPunct="0">
              <a:lnSpc>
                <a:spcPct val="100000"/>
              </a:lnSpc>
              <a:spcBef>
                <a:spcPct val="0"/>
              </a:spcBef>
              <a:spcAft>
                <a:spcPct val="0"/>
              </a:spcAft>
              <a:buClrTx/>
              <a:buSzTx/>
              <a:buFontTx/>
              <a:buNone/>
              <a:tabLst/>
              <a:defRPr/>
            </a:pPr>
            <a:endParaRPr kumimoji="1" lang="en-US" altLang="ja-JP" sz="5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23" name="正方形/長方形 13"/>
          <p:cNvSpPr/>
          <p:nvPr/>
        </p:nvSpPr>
        <p:spPr>
          <a:xfrm>
            <a:off x="6035192" y="620689"/>
            <a:ext cx="2713272"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実証事業に関する目標（</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KPI</a:t>
            </a: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p>
        </p:txBody>
      </p:sp>
      <p:sp>
        <p:nvSpPr>
          <p:cNvPr id="3524" name="正方形/長方形 14"/>
          <p:cNvSpPr/>
          <p:nvPr/>
        </p:nvSpPr>
        <p:spPr>
          <a:xfrm>
            <a:off x="86181" y="1542090"/>
            <a:ext cx="1594824"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実行計画</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全体</a:t>
            </a:r>
            <a:r>
              <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25" name="正方形/長方形 15"/>
          <p:cNvSpPr/>
          <p:nvPr/>
        </p:nvSpPr>
        <p:spPr>
          <a:xfrm>
            <a:off x="72620" y="4731104"/>
            <a:ext cx="1979100"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実証事業における体制</a:t>
            </a:r>
          </a:p>
        </p:txBody>
      </p:sp>
      <p:sp>
        <p:nvSpPr>
          <p:cNvPr id="3526" name="正方形/長方形 16"/>
          <p:cNvSpPr/>
          <p:nvPr/>
        </p:nvSpPr>
        <p:spPr>
          <a:xfrm>
            <a:off x="4271040" y="5348805"/>
            <a:ext cx="2821240"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実証事業から実装までのスケジュール</a:t>
            </a:r>
          </a:p>
        </p:txBody>
      </p:sp>
      <p:sp>
        <p:nvSpPr>
          <p:cNvPr id="3527" name="正方形/長方形 17"/>
          <p:cNvSpPr/>
          <p:nvPr/>
        </p:nvSpPr>
        <p:spPr>
          <a:xfrm>
            <a:off x="4260403" y="1528406"/>
            <a:ext cx="1841858" cy="216000"/>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実証事業の内容</a:t>
            </a:r>
            <a:endParaRPr kumimoji="1" lang="en-US" altLang="ja-JP" sz="1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28"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１．</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○○事業（今回提案の事業名）</a:t>
            </a:r>
          </a:p>
        </p:txBody>
      </p:sp>
      <p:sp>
        <p:nvSpPr>
          <p:cNvPr id="3530"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78</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531" name="正方形/長方形 25"/>
          <p:cNvSpPr/>
          <p:nvPr/>
        </p:nvSpPr>
        <p:spPr>
          <a:xfrm>
            <a:off x="251520" y="1888053"/>
            <a:ext cx="8403812"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本ページについては、公表を前提にご作成ください。</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・作成に当たっては、図等を用いて、簡潔に理解できる内容とすること</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・体制・事業内容・目標・スケジュールは、</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今回提案する実証事業に関する内容</a:t>
            </a:r>
            <a:endParaRPr kumimoji="1" lang="en-US" altLang="ja-JP"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都市サービス実装タイプの場合、実装計画期間全体の内容とすること</a:t>
            </a:r>
            <a:endParaRPr kumimoji="1" lang="en-US" altLang="ja-JP"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・実行計画のみ当地区の全体像を記載。</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32" name="正方形/長方形 4"/>
          <p:cNvSpPr/>
          <p:nvPr/>
        </p:nvSpPr>
        <p:spPr>
          <a:xfrm>
            <a:off x="4260403" y="1528406"/>
            <a:ext cx="4789682" cy="3744970"/>
          </a:xfrm>
          <a:prstGeom prst="rect">
            <a:avLst/>
          </a:prstGeom>
          <a:noFill/>
          <a:ln w="9525">
            <a:solidFill>
              <a:srgbClr val="0070C0"/>
            </a:solidFill>
          </a:ln>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323527" y="836689"/>
            <a:ext cx="384895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今回提案する実証事業の概要を記載</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6035192" y="949307"/>
            <a:ext cx="296426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今回提案する事業に関する</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KPI</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を記載</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5" name="表 4"/>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3" name="グループ化 12"/>
          <p:cNvGrpSpPr/>
          <p:nvPr/>
        </p:nvGrpSpPr>
        <p:grpSpPr>
          <a:xfrm>
            <a:off x="8460432" y="-567388"/>
            <a:ext cx="2664296" cy="553998"/>
            <a:chOff x="8460432" y="-567388"/>
            <a:chExt cx="2664296" cy="553998"/>
          </a:xfrm>
        </p:grpSpPr>
        <p:sp>
          <p:nvSpPr>
            <p:cNvPr id="6" name="テキスト ボックス 5"/>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8" name="直線矢印コネクタ 7"/>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529057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t="9695"/>
          <a:stretch/>
        </p:blipFill>
        <p:spPr>
          <a:xfrm>
            <a:off x="1187624" y="2636912"/>
            <a:ext cx="6768752" cy="4125950"/>
          </a:xfrm>
          <a:prstGeom prst="rect">
            <a:avLst/>
          </a:prstGeom>
        </p:spPr>
      </p:pic>
      <p:sp>
        <p:nvSpPr>
          <p:cNvPr id="353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２．</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○○地区実行計画概要</a:t>
            </a:r>
            <a:endPar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535" name="テキスト ボックス 26"/>
          <p:cNvSpPr txBox="1"/>
          <p:nvPr/>
        </p:nvSpPr>
        <p:spPr>
          <a:xfrm>
            <a:off x="121567" y="1628800"/>
            <a:ext cx="9079936"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今回の提案事業だけでなく、当地区のスマートシティ実行計画の全体像を記載する。</a:t>
            </a:r>
            <a:endPar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（実行計画上で、今回の提案事業の対象分野以外の分野で言及されている取り組みについても記載する。）</a:t>
            </a:r>
            <a:endParaRPr kumimoji="1" lang="en-US" altLang="ja-JP"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以下は記載イメージであり、適宜参考とすること。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40" name="正方形/長方形 35"/>
          <p:cNvSpPr/>
          <p:nvPr/>
        </p:nvSpPr>
        <p:spPr>
          <a:xfrm>
            <a:off x="107950" y="656948"/>
            <a:ext cx="8978900" cy="914400"/>
          </a:xfrm>
          <a:prstGeom prst="rect">
            <a:avLst/>
          </a:prstGeom>
          <a:noFill/>
          <a:ln>
            <a:solidFill>
              <a:srgbClr val="0070C0"/>
            </a:solidFill>
          </a:ln>
        </p:spPr>
        <p:style>
          <a:lnRef idx="2">
            <a:schemeClr val="dk1"/>
          </a:lnRef>
          <a:fillRef idx="1">
            <a:schemeClr val="lt1"/>
          </a:fillRef>
          <a:effectRef idx="0">
            <a:schemeClr val="dk1"/>
          </a:effectRef>
          <a:fontRef idx="minor">
            <a:schemeClr val="dk1"/>
          </a:fontRef>
        </p:style>
        <p:txBody>
          <a:bodyPr rtlCol="0" anchor="t"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■本実行計画の概要　</a:t>
            </a:r>
            <a:endParaRPr kumimoji="1" lang="en-US" altLang="ja-JP" sz="2000" b="0" i="0" u="none" strike="noStrike" kern="1200" cap="none" spc="-2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42"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79</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正方形/長方形 1"/>
          <p:cNvSpPr/>
          <p:nvPr/>
        </p:nvSpPr>
        <p:spPr>
          <a:xfrm>
            <a:off x="107950" y="970900"/>
            <a:ext cx="8784530" cy="58477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・どのような街の課題や街のビジョンに対して、どのような技術、データ連携等により、いつまでに何を行うかを簡潔に記載　</a:t>
            </a:r>
          </a:p>
        </p:txBody>
      </p:sp>
      <p:sp>
        <p:nvSpPr>
          <p:cNvPr id="15" name="正方形/長方形 9"/>
          <p:cNvSpPr/>
          <p:nvPr/>
        </p:nvSpPr>
        <p:spPr>
          <a:xfrm>
            <a:off x="6444208" y="26780"/>
            <a:ext cx="2067370" cy="5054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国土交通省都市局</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12" name="テキスト ボックス 11"/>
          <p:cNvSpPr txBox="1"/>
          <p:nvPr/>
        </p:nvSpPr>
        <p:spPr>
          <a:xfrm>
            <a:off x="7385942" y="-424433"/>
            <a:ext cx="18510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・両方のタイプに応募する場合でも作成は一つで良い</a:t>
            </a:r>
          </a:p>
        </p:txBody>
      </p:sp>
      <p:sp>
        <p:nvSpPr>
          <p:cNvPr id="4" name="正方形/長方形 3"/>
          <p:cNvSpPr/>
          <p:nvPr/>
        </p:nvSpPr>
        <p:spPr>
          <a:xfrm>
            <a:off x="5292080" y="2636912"/>
            <a:ext cx="2592288" cy="550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 name="テキスト ボックス 15"/>
          <p:cNvSpPr txBox="1"/>
          <p:nvPr/>
        </p:nvSpPr>
        <p:spPr>
          <a:xfrm>
            <a:off x="1" y="4005064"/>
            <a:ext cx="1403648"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取組み概要</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・実行計画に記載されている取組みについて分野と概要を明記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・今回の提案事業の概要や分野に限定しないこと</a:t>
            </a:r>
          </a:p>
        </p:txBody>
      </p:sp>
      <p:sp>
        <p:nvSpPr>
          <p:cNvPr id="17" name="正方形/長方形 16"/>
          <p:cNvSpPr/>
          <p:nvPr/>
        </p:nvSpPr>
        <p:spPr>
          <a:xfrm>
            <a:off x="1331640" y="3224470"/>
            <a:ext cx="2880320" cy="2292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8" name="正方形/長方形 17"/>
          <p:cNvSpPr/>
          <p:nvPr/>
        </p:nvSpPr>
        <p:spPr>
          <a:xfrm>
            <a:off x="1331640" y="5556328"/>
            <a:ext cx="2880320" cy="1252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9" name="テキスト ボックス 18"/>
          <p:cNvSpPr txBox="1"/>
          <p:nvPr/>
        </p:nvSpPr>
        <p:spPr>
          <a:xfrm>
            <a:off x="0" y="5733256"/>
            <a:ext cx="1415385"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体制</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各分野の取組みにおける体制を明記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どの分野にどの構成員が関わっているか分かるように記載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7929860" y="2636912"/>
            <a:ext cx="1307166"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目標（</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KPI</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各分野の取組みの目標（</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KPI</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）を記載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4260056" y="3252584"/>
            <a:ext cx="3624312" cy="24806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22" name="テキスト ボックス 21"/>
          <p:cNvSpPr txBox="1"/>
          <p:nvPr/>
        </p:nvSpPr>
        <p:spPr>
          <a:xfrm>
            <a:off x="7884368" y="3742000"/>
            <a:ext cx="1320268"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まちの課題・ビジョン</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・まちの課題およびビジョンを明記</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・デフォルメされていてもかまわないので、実際のまちのうえに、それぞれ各分野の取組みがどのように関連性をもっているのかわかるように表現</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7872615" y="6007346"/>
            <a:ext cx="1163435"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スケジュール</a:t>
            </a:r>
            <a:r>
              <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各分野の取組みの実装目標年度を記載</a:t>
            </a: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a:xfrm>
            <a:off x="4267730" y="5798759"/>
            <a:ext cx="3624312" cy="1010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318462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 name="Rectangle 66"/>
          <p:cNvSpPr>
            <a:spLocks noChangeArrowheads="1"/>
          </p:cNvSpPr>
          <p:nvPr/>
        </p:nvSpPr>
        <p:spPr>
          <a:xfrm>
            <a:off x="122626" y="929277"/>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2"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８．スマートシティサービス・アセット</a:t>
            </a:r>
            <a:endParaRPr lang="ja-JP" altLang="en-US" sz="1800" b="1" dirty="0">
              <a:solidFill>
                <a:schemeClr val="bg1"/>
              </a:solidFill>
              <a:latin typeface="ＭＳ Ｐゴシック" panose="020B0600070205080204" pitchFamily="50" charset="-128"/>
            </a:endParaRPr>
          </a:p>
        </p:txBody>
      </p:sp>
      <p:sp>
        <p:nvSpPr>
          <p:cNvPr id="1303" name="Text Box 4"/>
          <p:cNvSpPr txBox="1">
            <a:spLocks noChangeArrowheads="1"/>
          </p:cNvSpPr>
          <p:nvPr/>
        </p:nvSpPr>
        <p:spPr>
          <a:xfrm>
            <a:off x="25927" y="502711"/>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スマートシティサービス</a:t>
            </a:r>
            <a:endParaRPr lang="ja-JP" altLang="en-US" sz="2000" b="1" dirty="0">
              <a:latin typeface="+mn-ea"/>
              <a:ea typeface="+mn-ea"/>
            </a:endParaRPr>
          </a:p>
        </p:txBody>
      </p:sp>
      <p:sp>
        <p:nvSpPr>
          <p:cNvPr id="1304" name="正方形/長方形 18"/>
          <p:cNvSpPr/>
          <p:nvPr/>
        </p:nvSpPr>
        <p:spPr>
          <a:xfrm>
            <a:off x="66892" y="2513389"/>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5" name="正方形/長方形 22"/>
          <p:cNvSpPr/>
          <p:nvPr/>
        </p:nvSpPr>
        <p:spPr>
          <a:xfrm>
            <a:off x="90767" y="908720"/>
            <a:ext cx="8884397"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上で管理され利用者に提供されるアプリなど、「スマートシティリファレンスアーキテクチャ」において「スマートシティサービス」と整理されている事項について、ホワイトペーパー第６章を参照し、記載すること</a:t>
            </a:r>
            <a:endParaRPr lang="en-US" altLang="ja-JP" sz="1400" i="1" dirty="0">
              <a:solidFill>
                <a:srgbClr val="FF0000"/>
              </a:solidFill>
            </a:endParaRPr>
          </a:p>
        </p:txBody>
      </p:sp>
      <p:sp>
        <p:nvSpPr>
          <p:cNvPr id="1306" name="Rectangle 66"/>
          <p:cNvSpPr>
            <a:spLocks noChangeArrowheads="1"/>
          </p:cNvSpPr>
          <p:nvPr/>
        </p:nvSpPr>
        <p:spPr>
          <a:xfrm>
            <a:off x="183958" y="3965113"/>
            <a:ext cx="8913870" cy="2113853"/>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07" name="Text Box 4"/>
          <p:cNvSpPr txBox="1">
            <a:spLocks noChangeArrowheads="1"/>
          </p:cNvSpPr>
          <p:nvPr/>
        </p:nvSpPr>
        <p:spPr>
          <a:xfrm>
            <a:off x="87259" y="3538547"/>
            <a:ext cx="4291748"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dirty="0">
                <a:latin typeface="Tahoma" pitchFamily="34" charset="0"/>
              </a:rPr>
              <a:t>スマートシティアセット</a:t>
            </a:r>
            <a:endParaRPr lang="ja-JP" altLang="en-US" sz="2000" b="1" dirty="0">
              <a:latin typeface="+mn-ea"/>
              <a:ea typeface="+mn-ea"/>
            </a:endParaRPr>
          </a:p>
        </p:txBody>
      </p:sp>
      <p:sp>
        <p:nvSpPr>
          <p:cNvPr id="1308" name="正方形/長方形 16"/>
          <p:cNvSpPr/>
          <p:nvPr/>
        </p:nvSpPr>
        <p:spPr>
          <a:xfrm>
            <a:off x="128224" y="5549225"/>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09" name="正方形/長方形 17"/>
          <p:cNvSpPr/>
          <p:nvPr/>
        </p:nvSpPr>
        <p:spPr>
          <a:xfrm>
            <a:off x="152099" y="3944556"/>
            <a:ext cx="8884397" cy="738664"/>
          </a:xfrm>
          <a:prstGeom prst="rect">
            <a:avLst/>
          </a:prstGeom>
        </p:spPr>
        <p:txBody>
          <a:bodyPr wrap="square">
            <a:spAutoFit/>
          </a:bodyPr>
          <a:lstStyle/>
          <a:p>
            <a:pPr marL="176213" indent="-176213"/>
            <a:r>
              <a:rPr lang="en-US" altLang="ja-JP" sz="1400" i="1" dirty="0">
                <a:solidFill>
                  <a:srgbClr val="FF0000"/>
                </a:solidFill>
              </a:rPr>
              <a:t>※</a:t>
            </a:r>
            <a:r>
              <a:rPr lang="ja-JP" altLang="en-US" sz="1400" i="1" dirty="0">
                <a:solidFill>
                  <a:srgbClr val="FF0000"/>
                </a:solidFill>
              </a:rPr>
              <a:t>　提案内容のうち、都市</a:t>
            </a:r>
            <a:r>
              <a:rPr lang="en-US" altLang="ja-JP" sz="1400" i="1" dirty="0">
                <a:solidFill>
                  <a:srgbClr val="FF0000"/>
                </a:solidFill>
              </a:rPr>
              <a:t>OS</a:t>
            </a:r>
            <a:r>
              <a:rPr lang="ja-JP" altLang="en-US" sz="1400" i="1" dirty="0">
                <a:solidFill>
                  <a:srgbClr val="FF0000"/>
                </a:solidFill>
              </a:rPr>
              <a:t>が取得し得るデジタルなデータを生成するアセットなど、</a:t>
            </a:r>
            <a:r>
              <a:rPr lang="ja-JP" altLang="en-US" sz="1400" i="1" dirty="0">
                <a:solidFill>
                  <a:schemeClr val="accent2"/>
                </a:solidFill>
              </a:rPr>
              <a:t>「</a:t>
            </a:r>
            <a:r>
              <a:rPr lang="ja-JP" altLang="en-US" sz="1400" i="1" dirty="0">
                <a:solidFill>
                  <a:srgbClr val="FF0000"/>
                </a:solidFill>
              </a:rPr>
              <a:t>スマートシティリファレンスアーキテクチャ」において「スマートシティアセット」と整理されている事項について、ホワイトペーパー第８章を参照し、記載すること</a:t>
            </a:r>
            <a:endParaRPr lang="en-US" altLang="ja-JP" sz="1400" i="1" dirty="0">
              <a:solidFill>
                <a:srgbClr val="FF0000"/>
              </a:solidFill>
            </a:endParaRPr>
          </a:p>
        </p:txBody>
      </p:sp>
      <p:sp>
        <p:nvSpPr>
          <p:cNvPr id="1311" name="正方形/長方形 676"/>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12" name="テキスト 673"/>
          <p:cNvSpPr txBox="1"/>
          <p:nvPr/>
        </p:nvSpPr>
        <p:spPr>
          <a:xfrm>
            <a:off x="2990356" y="572972"/>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5" name="正方形/長方形 14"/>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8</a:t>
            </a:r>
            <a:endParaRPr kumimoji="1" lang="ja-JP" altLang="en-US" sz="1480" dirty="0">
              <a:solidFill>
                <a:schemeClr val="tx1"/>
              </a:solidFill>
            </a:endParaRPr>
          </a:p>
        </p:txBody>
      </p:sp>
    </p:spTree>
    <p:extLst>
      <p:ext uri="{BB962C8B-B14F-4D97-AF65-F5344CB8AC3E}">
        <p14:creationId xmlns:p14="http://schemas.microsoft.com/office/powerpoint/2010/main" val="16385786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80</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2" name="正方形/長方形 1"/>
          <p:cNvSpPr/>
          <p:nvPr/>
        </p:nvSpPr>
        <p:spPr>
          <a:xfrm>
            <a:off x="121693" y="868686"/>
            <a:ext cx="8842795" cy="3108543"/>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実証事業の概要（事業内容等）を記載</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14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都市サービス実装タイプの場合、実装計画期間全体の内容</a:t>
            </a:r>
            <a:r>
              <a:rPr kumimoji="1" lang="ja-JP" altLang="en-US"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とすること</a:t>
            </a:r>
            <a:endParaRPr kumimoji="1" lang="en-US" altLang="ja-JP" sz="14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都市空間のマネジメントの高度化およびエリアの価値向上について、それぞれ概要（目標等）が分かるように記載する</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なお、</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中心市街地等の、公共空間を含む一定の地区・地域を対象とする場合、位置図を示す</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CC"/>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（例）〇〇の取り組みを通じ、○○駅周辺地区の来街者（特に、○○を来訪目的とする者）を増加させることにより、</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○○地区の空き店舗数を半減させることを目指す</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「別紙　スマートシティ実装化支援事業応募時のチェックリスト」の記載内容を踏まえて記載すること</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24" name="表 23"/>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25" name="グループ化 24"/>
          <p:cNvGrpSpPr/>
          <p:nvPr/>
        </p:nvGrpSpPr>
        <p:grpSpPr>
          <a:xfrm>
            <a:off x="8460432" y="-567388"/>
            <a:ext cx="2664296" cy="553998"/>
            <a:chOff x="8460432" y="-567388"/>
            <a:chExt cx="2664296" cy="553998"/>
          </a:xfrm>
        </p:grpSpPr>
        <p:sp>
          <p:nvSpPr>
            <p:cNvPr id="26" name="テキスト ボックス 25"/>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27" name="直線矢印コネクタ 26"/>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29" name="表 28"/>
          <p:cNvGraphicFramePr>
            <a:graphicFrameLocks noGrp="1"/>
          </p:cNvGraphicFramePr>
          <p:nvPr>
            <p:extLst/>
          </p:nvPr>
        </p:nvGraphicFramePr>
        <p:xfrm>
          <a:off x="107502" y="4024809"/>
          <a:ext cx="8928995" cy="2727960"/>
        </p:xfrm>
        <a:graphic>
          <a:graphicData uri="http://schemas.openxmlformats.org/drawingml/2006/table">
            <a:tbl>
              <a:tblPr firstRow="1" bandRow="1">
                <a:tableStyleId>{5C22544A-7EE6-4342-B048-85BDC9FD1C3A}</a:tableStyleId>
              </a:tblPr>
              <a:tblGrid>
                <a:gridCol w="2520282">
                  <a:extLst>
                    <a:ext uri="{9D8B030D-6E8A-4147-A177-3AD203B41FA5}">
                      <a16:colId xmlns:a16="http://schemas.microsoft.com/office/drawing/2014/main" val="24632751"/>
                    </a:ext>
                  </a:extLst>
                </a:gridCol>
                <a:gridCol w="1080120">
                  <a:extLst>
                    <a:ext uri="{9D8B030D-6E8A-4147-A177-3AD203B41FA5}">
                      <a16:colId xmlns:a16="http://schemas.microsoft.com/office/drawing/2014/main" val="1401440790"/>
                    </a:ext>
                  </a:extLst>
                </a:gridCol>
                <a:gridCol w="5328593">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該当する場合</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○を記入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概要</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（以下、記載例。</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　</a:t>
                      </a:r>
                      <a:r>
                        <a:rPr kumimoji="1" lang="en-US" altLang="ja-JP" sz="1100" b="1" dirty="0">
                          <a:solidFill>
                            <a:schemeClr val="tx1"/>
                          </a:solidFill>
                          <a:latin typeface="Meiryo UI" panose="020B0604030504040204" pitchFamily="50" charset="-128"/>
                          <a:ea typeface="Meiryo UI" panose="020B0604030504040204" pitchFamily="50" charset="-128"/>
                        </a:rPr>
                        <a:t>】</a:t>
                      </a:r>
                      <a:r>
                        <a:rPr kumimoji="1" lang="ja-JP" altLang="en-US" sz="1100" b="1" dirty="0">
                          <a:solidFill>
                            <a:schemeClr val="tx1"/>
                          </a:solidFill>
                          <a:latin typeface="Meiryo UI" panose="020B0604030504040204" pitchFamily="50" charset="-128"/>
                          <a:ea typeface="Meiryo UI" panose="020B0604030504040204" pitchFamily="50" charset="-128"/>
                        </a:rPr>
                        <a:t>内の内容については必ず記載）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en-US" altLang="ja-JP" sz="1100" b="0" dirty="0">
                          <a:solidFill>
                            <a:schemeClr val="tx1"/>
                          </a:solidFill>
                          <a:latin typeface="Meiryo UI" panose="020B0604030504040204" pitchFamily="50" charset="-128"/>
                          <a:ea typeface="Meiryo UI" panose="020B0604030504040204" pitchFamily="50" charset="-128"/>
                        </a:rPr>
                        <a:t>PLATEAU</a:t>
                      </a:r>
                      <a:r>
                        <a:rPr kumimoji="1" lang="ja-JP" altLang="en-US" sz="1100" b="0" dirty="0">
                          <a:solidFill>
                            <a:schemeClr val="tx1"/>
                          </a:solidFill>
                          <a:latin typeface="Meiryo UI" panose="020B0604030504040204" pitchFamily="50" charset="-128"/>
                          <a:ea typeface="Meiryo UI" panose="020B0604030504040204" pitchFamily="50" charset="-128"/>
                        </a:rPr>
                        <a:t>を活用した取組みであること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連携予定の</a:t>
                      </a:r>
                      <a:r>
                        <a:rPr kumimoji="1" lang="en-US" altLang="ja-JP" sz="1100" b="0" dirty="0">
                          <a:solidFill>
                            <a:schemeClr val="tx1"/>
                          </a:solidFill>
                          <a:latin typeface="Meiryo UI" panose="020B0604030504040204" pitchFamily="50" charset="-128"/>
                          <a:ea typeface="Meiryo UI" panose="020B0604030504040204" pitchFamily="50" charset="-128"/>
                        </a:rPr>
                        <a:t>3D</a:t>
                      </a:r>
                      <a:r>
                        <a:rPr kumimoji="1" lang="ja-JP" altLang="en-US" sz="1100" b="0" dirty="0">
                          <a:solidFill>
                            <a:schemeClr val="tx1"/>
                          </a:solidFill>
                          <a:latin typeface="Meiryo UI" panose="020B0604030504040204" pitchFamily="50" charset="-128"/>
                          <a:ea typeface="Meiryo UI" panose="020B0604030504040204" pitchFamily="50" charset="-128"/>
                        </a:rPr>
                        <a:t>都市モデル</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○○市が○○年に整備する</a:t>
                      </a:r>
                      <a:r>
                        <a:rPr kumimoji="1" lang="en-US" altLang="ja-JP" sz="1100" b="0" dirty="0">
                          <a:solidFill>
                            <a:schemeClr val="tx1"/>
                          </a:solidFill>
                          <a:latin typeface="Meiryo UI" panose="020B0604030504040204" pitchFamily="50" charset="-128"/>
                          <a:ea typeface="Meiryo UI" panose="020B0604030504040204" pitchFamily="50" charset="-128"/>
                        </a:rPr>
                        <a:t>3D</a:t>
                      </a:r>
                      <a:r>
                        <a:rPr kumimoji="1" lang="ja-JP" altLang="en-US" sz="1100" b="0" dirty="0">
                          <a:solidFill>
                            <a:schemeClr val="tx1"/>
                          </a:solidFill>
                          <a:latin typeface="Meiryo UI" panose="020B0604030504040204" pitchFamily="50" charset="-128"/>
                          <a:ea typeface="Meiryo UI" panose="020B0604030504040204" pitchFamily="50" charset="-128"/>
                        </a:rPr>
                        <a:t>都市モデル</a:t>
                      </a:r>
                    </a:p>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連携方法</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３</a:t>
                      </a:r>
                      <a:r>
                        <a:rPr kumimoji="1" lang="en-US" altLang="ja-JP" sz="1100" b="0" dirty="0">
                          <a:solidFill>
                            <a:schemeClr val="tx1"/>
                          </a:solidFill>
                          <a:latin typeface="Meiryo UI" panose="020B0604030504040204" pitchFamily="50" charset="-128"/>
                          <a:ea typeface="Meiryo UI" panose="020B0604030504040204" pitchFamily="50" charset="-128"/>
                        </a:rPr>
                        <a:t>D</a:t>
                      </a:r>
                      <a:r>
                        <a:rPr kumimoji="1" lang="ja-JP" altLang="en-US" sz="1100" b="0" dirty="0">
                          <a:solidFill>
                            <a:schemeClr val="tx1"/>
                          </a:solidFill>
                          <a:latin typeface="Meiryo UI" panose="020B0604030504040204" pitchFamily="50" charset="-128"/>
                          <a:ea typeface="Meiryo UI" panose="020B0604030504040204" pitchFamily="50" charset="-128"/>
                        </a:rPr>
                        <a:t>都市モデルに人流データを重ね合わせ、取組後の人流シミュレーションを行う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実施済みまたは今後実施予定の</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市街地開発事業等の高度化に資すること</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市街地開発事業等の内容</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○○駅周辺整備計画</a:t>
                      </a:r>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関連性</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人流データをウォーカブル実施計画の実行にあたっての参考情報とする</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854127"/>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データオープン化やデータ連携等による</a:t>
                      </a:r>
                      <a:endParaRPr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施策が明確であること</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オープン化や連携等による施策</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○○ビル前の人流データを都市</a:t>
                      </a:r>
                      <a:r>
                        <a:rPr kumimoji="1" lang="en-US" altLang="ja-JP" sz="1100" b="0" dirty="0">
                          <a:solidFill>
                            <a:schemeClr val="tx1"/>
                          </a:solidFill>
                          <a:latin typeface="Meiryo UI" panose="020B0604030504040204" pitchFamily="50" charset="-128"/>
                          <a:ea typeface="Meiryo UI" panose="020B0604030504040204" pitchFamily="50" charset="-128"/>
                        </a:rPr>
                        <a:t>OS</a:t>
                      </a:r>
                      <a:r>
                        <a:rPr kumimoji="1" lang="ja-JP" altLang="en-US" sz="1100" b="0" dirty="0">
                          <a:solidFill>
                            <a:schemeClr val="tx1"/>
                          </a:solidFill>
                          <a:latin typeface="Meiryo UI" panose="020B0604030504040204" pitchFamily="50" charset="-128"/>
                          <a:ea typeface="Meiryo UI" panose="020B0604030504040204" pitchFamily="50" charset="-128"/>
                        </a:rPr>
                        <a:t>に導入</a:t>
                      </a:r>
                    </a:p>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データ活用施策により期待する効果</a:t>
                      </a:r>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　これまで得られていたデータが倍増し、シミュレーション精度が向上する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デジタル田園都市国家構想交付金等を活用した事業と連携し、スマートシティの実装を図ること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連携予定の事業</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○○市書かない市役所プロジェクト</a:t>
                      </a:r>
                      <a:endParaRPr lang="en-US" altLang="ja-JP" sz="1100" dirty="0">
                        <a:solidFill>
                          <a:schemeClr val="tx1"/>
                        </a:solidFill>
                        <a:latin typeface="Meiryo UI" panose="020B0604030504040204" pitchFamily="50" charset="-128"/>
                        <a:ea typeface="Meiryo UI" panose="020B0604030504040204" pitchFamily="50" charset="-128"/>
                      </a:endParaRPr>
                    </a:p>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連携方法</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書かない市役所プロジェクトで導入するアプリの</a:t>
                      </a:r>
                      <a:r>
                        <a:rPr lang="en-US" altLang="ja-JP" sz="1100" dirty="0" err="1">
                          <a:solidFill>
                            <a:schemeClr val="tx1"/>
                          </a:solidFill>
                          <a:latin typeface="Meiryo UI" panose="020B0604030504040204" pitchFamily="50" charset="-128"/>
                          <a:ea typeface="Meiryo UI" panose="020B0604030504040204" pitchFamily="50" charset="-128"/>
                        </a:rPr>
                        <a:t>Wifi</a:t>
                      </a:r>
                      <a:r>
                        <a:rPr lang="ja-JP" altLang="en-US" sz="1100" dirty="0">
                          <a:solidFill>
                            <a:schemeClr val="tx1"/>
                          </a:solidFill>
                          <a:latin typeface="Meiryo UI" panose="020B0604030504040204" pitchFamily="50" charset="-128"/>
                          <a:ea typeface="Meiryo UI" panose="020B0604030504040204" pitchFamily="50" charset="-128"/>
                        </a:rPr>
                        <a:t>データを人流シミュレーションに取り込む</a:t>
                      </a: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259826"/>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先導性があること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a:t>
                      </a:r>
                      <a:r>
                        <a:rPr kumimoji="1" lang="ja-JP" altLang="en-US" sz="1100" b="0" dirty="0">
                          <a:solidFill>
                            <a:schemeClr val="tx1"/>
                          </a:solidFill>
                          <a:latin typeface="Meiryo UI" panose="020B0604030504040204" pitchFamily="50" charset="-128"/>
                          <a:ea typeface="Meiryo UI" panose="020B0604030504040204" pitchFamily="50" charset="-128"/>
                        </a:rPr>
                        <a:t>先導性（従来や他地区の取り組みと異なる点）</a:t>
                      </a:r>
                      <a:r>
                        <a:rPr kumimoji="1" lang="en-US" altLang="ja-JP" sz="1100" b="0" dirty="0">
                          <a:solidFill>
                            <a:schemeClr val="tx1"/>
                          </a:solidFill>
                          <a:latin typeface="Meiryo UI" panose="020B0604030504040204" pitchFamily="50" charset="-128"/>
                          <a:ea typeface="Meiryo UI" panose="020B0604030504040204" pitchFamily="50" charset="-128"/>
                        </a:rPr>
                        <a:t>】</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30" name="テキスト ボックス 2"/>
          <p:cNvSpPr txBox="1"/>
          <p:nvPr/>
        </p:nvSpPr>
        <p:spPr>
          <a:xfrm>
            <a:off x="84387" y="3717032"/>
            <a:ext cx="311946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以下表について、記入すること</a:t>
            </a:r>
          </a:p>
        </p:txBody>
      </p:sp>
      <p:sp>
        <p:nvSpPr>
          <p:cNvPr id="3" name="正方形/長方形 2"/>
          <p:cNvSpPr/>
          <p:nvPr/>
        </p:nvSpPr>
        <p:spPr>
          <a:xfrm>
            <a:off x="84387" y="695233"/>
            <a:ext cx="8952109" cy="29037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Tree>
    <p:extLst>
      <p:ext uri="{BB962C8B-B14F-4D97-AF65-F5344CB8AC3E}">
        <p14:creationId xmlns:p14="http://schemas.microsoft.com/office/powerpoint/2010/main" val="1025279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R5</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000000"/>
                </a:solidFill>
                <a:latin typeface="Arial"/>
                <a:ea typeface="ＭＳ Ｐゴシック"/>
              </a:rPr>
              <a:t>81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547" name="正方形/長方形 25"/>
          <p:cNvSpPr/>
          <p:nvPr/>
        </p:nvSpPr>
        <p:spPr>
          <a:xfrm>
            <a:off x="117624" y="675050"/>
            <a:ext cx="8820984"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※R5</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年度に取り組む実証事業の概要（実施体制・事業内容など）を記載すること。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p:txBody>
      </p:sp>
      <p:sp>
        <p:nvSpPr>
          <p:cNvPr id="12"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3" name="表 12"/>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本文"/>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14" name="テキスト ボックス 13"/>
          <p:cNvSpPr txBox="1"/>
          <p:nvPr/>
        </p:nvSpPr>
        <p:spPr>
          <a:xfrm>
            <a:off x="8316416" y="-314409"/>
            <a:ext cx="38884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・都市サービス実装タイプで応募する場合に作成してください</a:t>
            </a:r>
          </a:p>
        </p:txBody>
      </p:sp>
    </p:spTree>
    <p:extLst>
      <p:ext uri="{BB962C8B-B14F-4D97-AF65-F5344CB8AC3E}">
        <p14:creationId xmlns:p14="http://schemas.microsoft.com/office/powerpoint/2010/main" val="35504269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4"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３．</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○○事業の取組概要（</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R6</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7</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a:t>
            </a:r>
          </a:p>
        </p:txBody>
      </p:sp>
      <p:sp>
        <p:nvSpPr>
          <p:cNvPr id="3546"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000000"/>
                </a:solidFill>
                <a:latin typeface="Arial"/>
                <a:ea typeface="ＭＳ Ｐゴシック"/>
              </a:rPr>
              <a:t>82</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547" name="正方形/長方形 25"/>
          <p:cNvSpPr/>
          <p:nvPr/>
        </p:nvSpPr>
        <p:spPr>
          <a:xfrm>
            <a:off x="117624" y="675050"/>
            <a:ext cx="8820984"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※R6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7</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年度に取り組む実証事業の概要（実施体制・事業内容など）を記載すること。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p>
        </p:txBody>
      </p:sp>
      <p:sp>
        <p:nvSpPr>
          <p:cNvPr id="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0" name="表 9"/>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ＭＳ Ｐゴシック 本文"/>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12" name="テキスト ボックス 11"/>
          <p:cNvSpPr txBox="1"/>
          <p:nvPr/>
        </p:nvSpPr>
        <p:spPr>
          <a:xfrm>
            <a:off x="8316416" y="-314409"/>
            <a:ext cx="388843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・都市サービス実装タイプで応募する場合に作成してください</a:t>
            </a:r>
          </a:p>
        </p:txBody>
      </p:sp>
    </p:spTree>
    <p:extLst>
      <p:ext uri="{BB962C8B-B14F-4D97-AF65-F5344CB8AC3E}">
        <p14:creationId xmlns:p14="http://schemas.microsoft.com/office/powerpoint/2010/main" val="25753652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6"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４．</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実行計画に関係する事業費：○○事業</a:t>
            </a:r>
          </a:p>
        </p:txBody>
      </p:sp>
      <p:sp>
        <p:nvSpPr>
          <p:cNvPr id="3557" name="正方形/長方形 34"/>
          <p:cNvSpPr/>
          <p:nvPr/>
        </p:nvSpPr>
        <p:spPr>
          <a:xfrm>
            <a:off x="115040" y="5843880"/>
            <a:ext cx="9012228" cy="969496"/>
          </a:xfrm>
          <a:prstGeom prst="rect">
            <a:avLst/>
          </a:prstGeom>
        </p:spPr>
        <p:txBody>
          <a:bodyPr wrap="square" lIns="0" tIns="0" rIns="0" bIns="0">
            <a:spAutoFit/>
          </a:bodyPr>
          <a:lstStyle/>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（Ａ）に記載する金額は（Ｂ）に記載する金額を超えない額とすること</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１．実行計画に記載の事業について記入すること。</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なお、当該様式に記載する事業は</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初めてスマートシティ実装化支援事業に採択された年度以降を対象とする。</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例：令和４年度当初予算でスマートシティ実装化支援事業に初めて採択された地区は、令和４年度当初および令和４年度補正の事業費を計上可能。</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２．その他の国の補助事業により実施する事業について、事業名の欄の（）内に補助事業の名称及び所管省庁名を記入すること。</a:t>
            </a:r>
          </a:p>
          <a:p>
            <a:pPr marL="180975" marR="0" lvl="0" indent="-180975" algn="l"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３．適宜欄を追加して記載すること。</a:t>
            </a:r>
          </a:p>
        </p:txBody>
      </p:sp>
      <p:sp>
        <p:nvSpPr>
          <p:cNvPr id="3559"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000000"/>
                </a:solidFill>
                <a:latin typeface="Arial"/>
                <a:ea typeface="ＭＳ Ｐゴシック"/>
              </a:rPr>
              <a:t>83</a:t>
            </a:r>
            <a:endPar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3560" name="表 2"/>
          <p:cNvGraphicFramePr>
            <a:graphicFrameLocks noGrp="1"/>
          </p:cNvGraphicFramePr>
          <p:nvPr>
            <p:extLst/>
          </p:nvPr>
        </p:nvGraphicFramePr>
        <p:xfrm>
          <a:off x="125848" y="790852"/>
          <a:ext cx="8814928" cy="5022935"/>
        </p:xfrm>
        <a:graphic>
          <a:graphicData uri="http://schemas.openxmlformats.org/drawingml/2006/table">
            <a:tbl>
              <a:tblPr/>
              <a:tblGrid>
                <a:gridCol w="1057793">
                  <a:extLst>
                    <a:ext uri="{9D8B030D-6E8A-4147-A177-3AD203B41FA5}">
                      <a16:colId xmlns:a16="http://schemas.microsoft.com/office/drawing/2014/main" val="20000"/>
                    </a:ext>
                  </a:extLst>
                </a:gridCol>
                <a:gridCol w="1208905">
                  <a:extLst>
                    <a:ext uri="{9D8B030D-6E8A-4147-A177-3AD203B41FA5}">
                      <a16:colId xmlns:a16="http://schemas.microsoft.com/office/drawing/2014/main" val="20001"/>
                    </a:ext>
                  </a:extLst>
                </a:gridCol>
                <a:gridCol w="654823">
                  <a:extLst>
                    <a:ext uri="{9D8B030D-6E8A-4147-A177-3AD203B41FA5}">
                      <a16:colId xmlns:a16="http://schemas.microsoft.com/office/drawing/2014/main" val="2301699056"/>
                    </a:ext>
                  </a:extLst>
                </a:gridCol>
                <a:gridCol w="654823">
                  <a:extLst>
                    <a:ext uri="{9D8B030D-6E8A-4147-A177-3AD203B41FA5}">
                      <a16:colId xmlns:a16="http://schemas.microsoft.com/office/drawing/2014/main" val="2209164296"/>
                    </a:ext>
                  </a:extLst>
                </a:gridCol>
                <a:gridCol w="654823">
                  <a:extLst>
                    <a:ext uri="{9D8B030D-6E8A-4147-A177-3AD203B41FA5}">
                      <a16:colId xmlns:a16="http://schemas.microsoft.com/office/drawing/2014/main" val="4205196061"/>
                    </a:ext>
                  </a:extLst>
                </a:gridCol>
                <a:gridCol w="654823">
                  <a:extLst>
                    <a:ext uri="{9D8B030D-6E8A-4147-A177-3AD203B41FA5}">
                      <a16:colId xmlns:a16="http://schemas.microsoft.com/office/drawing/2014/main" val="4211312675"/>
                    </a:ext>
                  </a:extLst>
                </a:gridCol>
                <a:gridCol w="654823">
                  <a:extLst>
                    <a:ext uri="{9D8B030D-6E8A-4147-A177-3AD203B41FA5}">
                      <a16:colId xmlns:a16="http://schemas.microsoft.com/office/drawing/2014/main" val="20002"/>
                    </a:ext>
                  </a:extLst>
                </a:gridCol>
                <a:gridCol w="654823">
                  <a:extLst>
                    <a:ext uri="{9D8B030D-6E8A-4147-A177-3AD203B41FA5}">
                      <a16:colId xmlns:a16="http://schemas.microsoft.com/office/drawing/2014/main" val="20003"/>
                    </a:ext>
                  </a:extLst>
                </a:gridCol>
                <a:gridCol w="654823">
                  <a:extLst>
                    <a:ext uri="{9D8B030D-6E8A-4147-A177-3AD203B41FA5}">
                      <a16:colId xmlns:a16="http://schemas.microsoft.com/office/drawing/2014/main" val="2163522366"/>
                    </a:ext>
                  </a:extLst>
                </a:gridCol>
                <a:gridCol w="654823">
                  <a:extLst>
                    <a:ext uri="{9D8B030D-6E8A-4147-A177-3AD203B41FA5}">
                      <a16:colId xmlns:a16="http://schemas.microsoft.com/office/drawing/2014/main" val="3589694716"/>
                    </a:ext>
                  </a:extLst>
                </a:gridCol>
                <a:gridCol w="654823">
                  <a:extLst>
                    <a:ext uri="{9D8B030D-6E8A-4147-A177-3AD203B41FA5}">
                      <a16:colId xmlns:a16="http://schemas.microsoft.com/office/drawing/2014/main" val="20006"/>
                    </a:ext>
                  </a:extLst>
                </a:gridCol>
                <a:gridCol w="654823">
                  <a:extLst>
                    <a:ext uri="{9D8B030D-6E8A-4147-A177-3AD203B41FA5}">
                      <a16:colId xmlns:a16="http://schemas.microsoft.com/office/drawing/2014/main" val="20007"/>
                    </a:ext>
                  </a:extLst>
                </a:gridCol>
              </a:tblGrid>
              <a:tr h="230868">
                <a:tc rowSpan="3">
                  <a:txBody>
                    <a:bodyPr/>
                    <a:lstStyle/>
                    <a:p>
                      <a:pPr algn="ct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事業区分</a:t>
                      </a:r>
                    </a:p>
                  </a:txBody>
                  <a:tcPr marL="46183" marR="46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latinLnBrk="0">
                        <a:lnSpc>
                          <a:spcPts val="1765"/>
                        </a:lnSpc>
                        <a:spcAft>
                          <a:spcPts val="0"/>
                        </a:spcAft>
                      </a:pPr>
                      <a:endParaRPr lang="en-US" altLang="ja-JP" sz="1200" spc="-5"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事　業　名</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実行計画に基づく事業に要する経費</a:t>
                      </a: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ctr" latinLnBrk="0">
                        <a:lnSpc>
                          <a:spcPts val="1765"/>
                        </a:lnSpc>
                        <a:spcAft>
                          <a:spcPts val="0"/>
                        </a:spcAft>
                      </a:pPr>
                      <a:endParaRPr lang="ja-JP" sz="1200" spc="-5" dirty="0">
                        <a:effectLst/>
                        <a:latin typeface="+mn-ea"/>
                        <a:ea typeface="+mn-ea"/>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280883">
                <a:tc vMerge="1">
                  <a:txBody>
                    <a:bodyPr/>
                    <a:lstStyle/>
                    <a:p>
                      <a:endParaRPr kumimoji="1" lang="ja-JP" altLang="en-US"/>
                    </a:p>
                  </a:txBody>
                  <a:tcPr/>
                </a:tc>
                <a:tc vMerge="1">
                  <a:txBody>
                    <a:bodyPr/>
                    <a:lstStyle/>
                    <a:p>
                      <a:endParaRPr kumimoji="1" lang="ja-JP" altLang="en-US"/>
                    </a:p>
                  </a:txBody>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年度補正</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4</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年度補正</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令和</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年度</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latinLnBrk="0">
                        <a:lnSpc>
                          <a:spcPts val="1765"/>
                        </a:lnSpc>
                        <a:spcAft>
                          <a:spcPts val="0"/>
                        </a:spcAft>
                      </a:pP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合計</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1"/>
                  </a:ext>
                </a:extLst>
              </a:tr>
              <a:tr h="830253">
                <a:tc vMerge="1">
                  <a:txBody>
                    <a:bodyPr/>
                    <a:lstStyle/>
                    <a:p>
                      <a:endParaRPr kumimoji="1" lang="ja-JP" altLang="en-US"/>
                    </a:p>
                  </a:txBody>
                  <a:tcPr/>
                </a:tc>
                <a:tc vMerge="1">
                  <a:txBody>
                    <a:bodyPr/>
                    <a:lstStyle/>
                    <a:p>
                      <a:endParaRPr kumimoji="1" lang="ja-JP" altLang="en-US"/>
                    </a:p>
                  </a:txBody>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alt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alt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alt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alt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ts val="1765"/>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その他</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ts val="1765"/>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900" b="0" i="0" u="none" strike="noStrike" kern="1200" cap="none" spc="-5"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国庫</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補助金</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latinLnBrk="0">
                        <a:lnSpc>
                          <a:spcPts val="1765"/>
                        </a:lnSpc>
                        <a:spcAft>
                          <a:spcPts val="0"/>
                        </a:spcAft>
                      </a:pP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900" spc="0" dirty="0">
                          <a:effectLst/>
                          <a:latin typeface="Meiryo UI" panose="020B0604030504040204" pitchFamily="50" charset="-128"/>
                          <a:ea typeface="Meiryo UI" panose="020B0604030504040204" pitchFamily="50" charset="-128"/>
                          <a:cs typeface="Times New Roman" panose="02020603050405020304" pitchFamily="18" charset="0"/>
                        </a:rPr>
                        <a:t>ｺﾝｿｰｼｱﾑによる負担等</a:t>
                      </a:r>
                      <a:r>
                        <a:rPr lang="en-US" altLang="ja-JP" sz="9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9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933">
                <a:tc rowSpan="2">
                  <a:txBody>
                    <a:bodyPr/>
                    <a:lstStyle/>
                    <a:p>
                      <a:pPr algn="l" latinLnBrk="0">
                        <a:lnSpc>
                          <a:spcPts val="1765"/>
                        </a:lnSpc>
                        <a:spcAft>
                          <a:spcPts val="0"/>
                        </a:spcAft>
                      </a:pP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ｽﾏｰﾄｼﾃｨ</a:t>
                      </a: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実装化支援事業</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で</a:t>
                      </a: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実施する実証事業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p>
                    <a:p>
                      <a:pPr algn="l" latinLnBrk="0">
                        <a:lnSpc>
                          <a:spcPts val="1765"/>
                        </a:lnSpc>
                        <a:spcAft>
                          <a:spcPts val="0"/>
                        </a:spcAft>
                      </a:pP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2645">
                <a:tc vMerge="1">
                  <a:txBody>
                    <a:bodyPr/>
                    <a:lstStyle/>
                    <a:p>
                      <a:endParaRPr kumimoji="1" lang="ja-JP" altLang="en-US"/>
                    </a:p>
                  </a:txBody>
                  <a:tcPr/>
                </a:tc>
                <a:tc>
                  <a:txBody>
                    <a:bodyPr/>
                    <a:lstStyle/>
                    <a:p>
                      <a:pPr algn="l" latinLnBrk="0">
                        <a:lnSpc>
                          <a:spcPts val="1765"/>
                        </a:lnSpc>
                        <a:spcAft>
                          <a:spcPts val="0"/>
                        </a:spcAft>
                      </a:pPr>
                      <a:endParaRPr lang="en-US" altLang="ja-JP" sz="1200" spc="-5"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6896">
                <a:tc row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国の補助事業によらず実施する事業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4500">
                <a:tc vMerge="1">
                  <a:txBody>
                    <a:bodyPr/>
                    <a:lstStyle/>
                    <a:p>
                      <a:endParaRPr kumimoji="1" lang="ja-JP" altLang="en-US"/>
                    </a:p>
                  </a:txBody>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4955">
                <a:tc grid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小計</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rPr>
                        <a:t>（Ａ）</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rPr>
                        <a:t>（Ｂ）</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71395">
                <a:tc rowSpan="2">
                  <a:txBody>
                    <a:bodyPr/>
                    <a:lstStyle/>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その他</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国の補助事業</a:t>
                      </a:r>
                      <a:r>
                        <a:rPr lang="ja-JP" altLang="en-US" sz="1200" spc="0" dirty="0">
                          <a:effectLst/>
                          <a:latin typeface="Meiryo UI" panose="020B0604030504040204" pitchFamily="50" charset="-128"/>
                          <a:ea typeface="Meiryo UI" panose="020B0604030504040204" pitchFamily="50" charset="-128"/>
                          <a:cs typeface="Times New Roman" panose="02020603050405020304" pitchFamily="18" charset="0"/>
                        </a:rPr>
                        <a:t>で</a:t>
                      </a: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ja-JP" sz="1200" spc="0" dirty="0">
                          <a:effectLst/>
                          <a:latin typeface="Meiryo UI" panose="020B0604030504040204" pitchFamily="50" charset="-128"/>
                          <a:ea typeface="Meiryo UI" panose="020B0604030504040204" pitchFamily="50" charset="-128"/>
                          <a:cs typeface="Times New Roman" panose="02020603050405020304" pitchFamily="18" charset="0"/>
                        </a:rPr>
                        <a:t>実施する事業</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46183" marR="461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71395">
                <a:tc vMerge="1">
                  <a:txBody>
                    <a:bodyPr/>
                    <a:lstStyle/>
                    <a:p>
                      <a:endParaRPr kumimoji="1" lang="ja-JP" altLang="en-US"/>
                    </a:p>
                  </a:txBody>
                  <a:tcPr/>
                </a:tc>
                <a:tc>
                  <a:txBody>
                    <a:bodyPr/>
                    <a:lstStyle/>
                    <a:p>
                      <a:pPr algn="l" latinLnBrk="0">
                        <a:lnSpc>
                          <a:spcPts val="1765"/>
                        </a:lnSpc>
                        <a:spcAft>
                          <a:spcPts val="0"/>
                        </a:spcAft>
                      </a:pPr>
                      <a:endParaRPr lang="en-US" altLang="ja-JP" sz="1200" spc="0" dirty="0">
                        <a:effectLst/>
                        <a:latin typeface="Meiryo UI" panose="020B0604030504040204" pitchFamily="50" charset="-128"/>
                        <a:ea typeface="Meiryo UI" panose="020B0604030504040204" pitchFamily="50" charset="-128"/>
                        <a:cs typeface="Times New Roman" panose="02020603050405020304" pitchFamily="18" charset="0"/>
                      </a:endParaRPr>
                    </a:p>
                    <a:p>
                      <a:pPr algn="l" latinLnBrk="0">
                        <a:lnSpc>
                          <a:spcPts val="1765"/>
                        </a:lnSpc>
                        <a:spcAft>
                          <a:spcPts val="0"/>
                        </a:spcAft>
                      </a:pP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spc="-5"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spc="-5"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3394">
                <a:tc gridSpan="2">
                  <a:txBody>
                    <a:bodyPr/>
                    <a:lstStyle/>
                    <a:p>
                      <a:pPr algn="l" latinLnBrk="0">
                        <a:lnSpc>
                          <a:spcPts val="1765"/>
                        </a:lnSpc>
                        <a:spcAft>
                          <a:spcPts val="0"/>
                        </a:spcAft>
                      </a:pPr>
                      <a:r>
                        <a:rPr lang="ja-JP" sz="1200" spc="-5" dirty="0">
                          <a:effectLst/>
                          <a:latin typeface="Meiryo UI" panose="020B0604030504040204" pitchFamily="50" charset="-128"/>
                          <a:ea typeface="Meiryo UI" panose="020B0604030504040204" pitchFamily="50" charset="-128"/>
                          <a:cs typeface="Times New Roman" panose="02020603050405020304" pitchFamily="18" charset="0"/>
                        </a:rPr>
                        <a:t>合計</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latinLnBrk="0">
                        <a:lnSpc>
                          <a:spcPts val="1765"/>
                        </a:lnSpc>
                        <a:spcAft>
                          <a:spcPts val="0"/>
                        </a:spcAft>
                      </a:pPr>
                      <a:r>
                        <a:rPr lang="en-US" sz="1200" spc="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spc="-5"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561" name="正方形/長方形 4"/>
          <p:cNvSpPr/>
          <p:nvPr/>
        </p:nvSpPr>
        <p:spPr>
          <a:xfrm>
            <a:off x="8017453" y="840833"/>
            <a:ext cx="923330" cy="184666"/>
          </a:xfrm>
          <a:prstGeom prst="rect">
            <a:avLst/>
          </a:prstGeom>
        </p:spPr>
        <p:txBody>
          <a:bodyPr wrap="none"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（単位：円）</a:t>
            </a:r>
          </a:p>
        </p:txBody>
      </p:sp>
      <p:sp>
        <p:nvSpPr>
          <p:cNvPr id="3562" name="正方形/長方形 34"/>
          <p:cNvSpPr/>
          <p:nvPr/>
        </p:nvSpPr>
        <p:spPr>
          <a:xfrm>
            <a:off x="107504" y="535831"/>
            <a:ext cx="8208912"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本項目は評価の対象外</a:t>
            </a:r>
            <a:endParaRPr kumimoji="1" lang="en-US" altLang="ja-JP" sz="1400" b="0" i="1"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3563" name="正方形/長方形 34"/>
          <p:cNvSpPr/>
          <p:nvPr/>
        </p:nvSpPr>
        <p:spPr>
          <a:xfrm>
            <a:off x="2411760" y="1034379"/>
            <a:ext cx="3888432" cy="4779408"/>
          </a:xfrm>
          <a:prstGeom prst="rect">
            <a:avLst/>
          </a:prstGeom>
          <a:solidFill>
            <a:srgbClr val="FFD9D9">
              <a:alpha val="50000"/>
            </a:srgbClr>
          </a:solidFill>
        </p:spPr>
        <p:txBody>
          <a:bodyPr wrap="square"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R3</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補正予算以降にスマートシティ実装化支援事の交付を受けている地区のみ採択年度以降の記載が可能</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当該事業への採択実績がない場合、</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R5</a:t>
            </a:r>
            <a:r>
              <a:rPr kumimoji="1" lang="ja-JP" altLang="en-US"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のみ記載</a:t>
            </a:r>
            <a:endParaRPr kumimoji="1" lang="en-US" altLang="ja-JP" sz="14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3" name="表 12"/>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4" name="グループ化 13"/>
          <p:cNvGrpSpPr/>
          <p:nvPr/>
        </p:nvGrpSpPr>
        <p:grpSpPr>
          <a:xfrm>
            <a:off x="8460432" y="-567388"/>
            <a:ext cx="2664296" cy="553998"/>
            <a:chOff x="8460432" y="-567388"/>
            <a:chExt cx="2664296" cy="553998"/>
          </a:xfrm>
        </p:grpSpPr>
        <p:sp>
          <p:nvSpPr>
            <p:cNvPr id="15" name="テキスト ボックス 14"/>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6" name="直線矢印コネクタ 15"/>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29154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５．</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実装に向けた費用分担等</a:t>
            </a:r>
          </a:p>
        </p:txBody>
      </p:sp>
      <p:sp>
        <p:nvSpPr>
          <p:cNvPr id="3566" name="Rectangle 66"/>
          <p:cNvSpPr>
            <a:spLocks noChangeArrowheads="1"/>
          </p:cNvSpPr>
          <p:nvPr/>
        </p:nvSpPr>
        <p:spPr>
          <a:xfrm>
            <a:off x="96700" y="683900"/>
            <a:ext cx="8939796" cy="2969632"/>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567" name="Text Box 4"/>
          <p:cNvSpPr txBox="1">
            <a:spLocks noChangeArrowheads="1"/>
          </p:cNvSpPr>
          <p:nvPr/>
        </p:nvSpPr>
        <p:spPr>
          <a:xfrm>
            <a:off x="95336" y="692696"/>
            <a:ext cx="5700800" cy="369332"/>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実装から初期段階（</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年後）の費用分担等</a:t>
            </a:r>
          </a:p>
        </p:txBody>
      </p:sp>
      <p:sp>
        <p:nvSpPr>
          <p:cNvPr id="3569" name="正方形/長方形 10"/>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ja-JP" dirty="0">
                <a:solidFill>
                  <a:srgbClr val="000000"/>
                </a:solidFill>
                <a:latin typeface="Arial"/>
                <a:ea typeface="ＭＳ Ｐゴシック"/>
              </a:rPr>
              <a:t>84</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3571" name="Rectangle 66"/>
          <p:cNvSpPr>
            <a:spLocks noChangeArrowheads="1"/>
          </p:cNvSpPr>
          <p:nvPr/>
        </p:nvSpPr>
        <p:spPr>
          <a:xfrm>
            <a:off x="95336" y="3717032"/>
            <a:ext cx="8939796" cy="3024336"/>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anose="020B0600070205080204" pitchFamily="50" charset="-128"/>
              <a:cs typeface="+mn-cs"/>
            </a:endParaRPr>
          </a:p>
        </p:txBody>
      </p:sp>
      <p:sp>
        <p:nvSpPr>
          <p:cNvPr id="3572" name="Text Box 4"/>
          <p:cNvSpPr txBox="1">
            <a:spLocks noChangeArrowheads="1"/>
          </p:cNvSpPr>
          <p:nvPr/>
        </p:nvSpPr>
        <p:spPr>
          <a:xfrm>
            <a:off x="93972" y="3717032"/>
            <a:ext cx="5198108" cy="369332"/>
          </a:xfrm>
          <a:prstGeom prst="rect">
            <a:avLst/>
          </a:prstGeom>
          <a:noFill/>
          <a:ln w="9525">
            <a:noFill/>
            <a:miter lim="800000"/>
            <a:headEnd/>
            <a:tailEnd/>
          </a:ln>
          <a:effectLst/>
        </p:spPr>
        <p:txBody>
          <a:bodyPr wrap="square">
            <a:spAutoFit/>
          </a:bodyPr>
          <a:lstStyle/>
          <a:p>
            <a:pPr marL="238125" marR="0" lvl="0" indent="-238125" algn="l" defTabSz="914400" rtl="0" eaLnBrk="1" fontAlgn="base" latinLnBrk="0" hangingPunct="1">
              <a:lnSpc>
                <a:spcPct val="100000"/>
              </a:lnSpc>
              <a:spcBef>
                <a:spcPct val="5000"/>
              </a:spcBef>
              <a:spcAft>
                <a:spcPct val="0"/>
              </a:spcAft>
              <a:buClrTx/>
              <a:buSzTx/>
              <a:buFont typeface="Wingdings" pitchFamily="2" charset="2"/>
              <a:buChar char="n"/>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将来像（</a:t>
            </a: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年後以降）の費用分担等</a:t>
            </a:r>
          </a:p>
        </p:txBody>
      </p:sp>
      <p:sp>
        <p:nvSpPr>
          <p:cNvPr id="15"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6" name="表 15"/>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7" name="グループ化 16"/>
          <p:cNvGrpSpPr/>
          <p:nvPr/>
        </p:nvGrpSpPr>
        <p:grpSpPr>
          <a:xfrm>
            <a:off x="8460432" y="-567388"/>
            <a:ext cx="2664296" cy="553998"/>
            <a:chOff x="8460432" y="-567388"/>
            <a:chExt cx="2664296" cy="553998"/>
          </a:xfrm>
        </p:grpSpPr>
        <p:sp>
          <p:nvSpPr>
            <p:cNvPr id="18" name="テキスト ボックス 17"/>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9" name="直線矢印コネクタ 18"/>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graphicFrame>
        <p:nvGraphicFramePr>
          <p:cNvPr id="21" name="表 20"/>
          <p:cNvGraphicFramePr>
            <a:graphicFrameLocks noGrp="1"/>
          </p:cNvGraphicFramePr>
          <p:nvPr>
            <p:extLst/>
          </p:nvPr>
        </p:nvGraphicFramePr>
        <p:xfrm>
          <a:off x="232307" y="1605920"/>
          <a:ext cx="8660173" cy="1463040"/>
        </p:xfrm>
        <a:graphic>
          <a:graphicData uri="http://schemas.openxmlformats.org/drawingml/2006/table">
            <a:tbl>
              <a:tblPr firstRow="1" bandRow="1">
                <a:tableStyleId>{5C22544A-7EE6-4342-B048-85BDC9FD1C3A}</a:tableStyleId>
              </a:tblPr>
              <a:tblGrid>
                <a:gridCol w="3403589">
                  <a:extLst>
                    <a:ext uri="{9D8B030D-6E8A-4147-A177-3AD203B41FA5}">
                      <a16:colId xmlns:a16="http://schemas.microsoft.com/office/drawing/2014/main" val="24632751"/>
                    </a:ext>
                  </a:extLst>
                </a:gridCol>
                <a:gridCol w="1152128">
                  <a:extLst>
                    <a:ext uri="{9D8B030D-6E8A-4147-A177-3AD203B41FA5}">
                      <a16:colId xmlns:a16="http://schemas.microsoft.com/office/drawing/2014/main" val="1149054126"/>
                    </a:ext>
                  </a:extLst>
                </a:gridCol>
                <a:gridCol w="2520280">
                  <a:extLst>
                    <a:ext uri="{9D8B030D-6E8A-4147-A177-3AD203B41FA5}">
                      <a16:colId xmlns:a16="http://schemas.microsoft.com/office/drawing/2014/main" val="1401440790"/>
                    </a:ext>
                  </a:extLst>
                </a:gridCol>
                <a:gridCol w="1584176">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実装にあたり必要となる費用項目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費用負担者</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（コンソーシアムとの記載は原則不可）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（概算額で可とする）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○○（設備投資等）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6</a:t>
                      </a:r>
                      <a:r>
                        <a:rPr kumimoji="1" lang="ja-JP" altLang="en-US" sz="1100" b="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10,000,000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Meiryo UI" panose="020B0604030504040204" pitchFamily="50" charset="-128"/>
                          <a:ea typeface="Meiryo UI" panose="020B0604030504040204" pitchFamily="50" charset="-128"/>
                        </a:rPr>
                        <a:t>○○（システム運営費用等）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7</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8</a:t>
                      </a:r>
                      <a:r>
                        <a:rPr kumimoji="1" lang="ja-JP" altLang="en-US" sz="1100" b="0" dirty="0">
                          <a:solidFill>
                            <a:schemeClr val="tx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年間</a:t>
                      </a:r>
                      <a:r>
                        <a:rPr kumimoji="1" lang="en-US" altLang="ja-JP" sz="1100" b="0" dirty="0">
                          <a:solidFill>
                            <a:schemeClr val="tx1"/>
                          </a:solidFill>
                          <a:latin typeface="Meiryo UI" panose="020B0604030504040204" pitchFamily="50" charset="-128"/>
                          <a:ea typeface="Meiryo UI" panose="020B0604030504040204" pitchFamily="50" charset="-128"/>
                        </a:rPr>
                        <a:t>5,000,000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0854127"/>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22" name="テキスト ボックス 2"/>
          <p:cNvSpPr txBox="1"/>
          <p:nvPr/>
        </p:nvSpPr>
        <p:spPr>
          <a:xfrm>
            <a:off x="209859" y="1111071"/>
            <a:ext cx="8825273"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実証内容を</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実装し、また初期段階（実装後</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年後）において維持管理・運営するあたり必要となる費用項目について、以下表に記入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graphicFrame>
        <p:nvGraphicFramePr>
          <p:cNvPr id="23" name="表 22"/>
          <p:cNvGraphicFramePr>
            <a:graphicFrameLocks noGrp="1"/>
          </p:cNvGraphicFramePr>
          <p:nvPr>
            <p:extLst/>
          </p:nvPr>
        </p:nvGraphicFramePr>
        <p:xfrm>
          <a:off x="209859" y="4581128"/>
          <a:ext cx="8660173" cy="1463040"/>
        </p:xfrm>
        <a:graphic>
          <a:graphicData uri="http://schemas.openxmlformats.org/drawingml/2006/table">
            <a:tbl>
              <a:tblPr firstRow="1" bandRow="1">
                <a:tableStyleId>{5C22544A-7EE6-4342-B048-85BDC9FD1C3A}</a:tableStyleId>
              </a:tblPr>
              <a:tblGrid>
                <a:gridCol w="3403589">
                  <a:extLst>
                    <a:ext uri="{9D8B030D-6E8A-4147-A177-3AD203B41FA5}">
                      <a16:colId xmlns:a16="http://schemas.microsoft.com/office/drawing/2014/main" val="24632751"/>
                    </a:ext>
                  </a:extLst>
                </a:gridCol>
                <a:gridCol w="1152128">
                  <a:extLst>
                    <a:ext uri="{9D8B030D-6E8A-4147-A177-3AD203B41FA5}">
                      <a16:colId xmlns:a16="http://schemas.microsoft.com/office/drawing/2014/main" val="1149054126"/>
                    </a:ext>
                  </a:extLst>
                </a:gridCol>
                <a:gridCol w="2520280">
                  <a:extLst>
                    <a:ext uri="{9D8B030D-6E8A-4147-A177-3AD203B41FA5}">
                      <a16:colId xmlns:a16="http://schemas.microsoft.com/office/drawing/2014/main" val="1401440790"/>
                    </a:ext>
                  </a:extLst>
                </a:gridCol>
                <a:gridCol w="1584176">
                  <a:extLst>
                    <a:ext uri="{9D8B030D-6E8A-4147-A177-3AD203B41FA5}">
                      <a16:colId xmlns:a16="http://schemas.microsoft.com/office/drawing/2014/main" val="1509772562"/>
                    </a:ext>
                  </a:extLst>
                </a:gridCol>
              </a:tblGrid>
              <a:tr h="23927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実装後の運営・維持管理にあたり</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必要となる費用項目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費用負担者</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（コンソーシアムとの記載は原則不可）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費用</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（概算額で可とする）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3617374"/>
                  </a:ext>
                </a:extLst>
              </a:tr>
              <a:tr h="206556">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○○（システム運営費用等）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令和</a:t>
                      </a:r>
                      <a:r>
                        <a:rPr kumimoji="1" lang="en-US" altLang="ja-JP" sz="1100" b="0" dirty="0">
                          <a:solidFill>
                            <a:schemeClr val="tx1"/>
                          </a:solidFill>
                          <a:latin typeface="Meiryo UI" panose="020B0604030504040204" pitchFamily="50" charset="-128"/>
                          <a:ea typeface="Meiryo UI" panose="020B0604030504040204" pitchFamily="50" charset="-128"/>
                        </a:rPr>
                        <a:t>10</a:t>
                      </a:r>
                      <a:r>
                        <a:rPr kumimoji="1" lang="ja-JP" altLang="en-US" sz="1100" b="0" dirty="0">
                          <a:solidFill>
                            <a:schemeClr val="tx1"/>
                          </a:solidFill>
                          <a:latin typeface="Meiryo UI" panose="020B0604030504040204" pitchFamily="50" charset="-128"/>
                          <a:ea typeface="Meiryo UI" panose="020B0604030504040204" pitchFamily="50" charset="-128"/>
                        </a:rPr>
                        <a:t>年以降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solidFill>
                            <a:schemeClr val="tx1"/>
                          </a:solidFill>
                          <a:latin typeface="Meiryo UI" panose="020B0604030504040204" pitchFamily="50" charset="-128"/>
                          <a:ea typeface="Meiryo UI" panose="020B0604030504040204" pitchFamily="50" charset="-128"/>
                        </a:rPr>
                        <a:t>○○市、○○株式会社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ja-JP" altLang="en-US" sz="1100" b="0" dirty="0">
                          <a:solidFill>
                            <a:schemeClr val="tx1"/>
                          </a:solidFill>
                          <a:latin typeface="Meiryo UI" panose="020B0604030504040204" pitchFamily="50" charset="-128"/>
                          <a:ea typeface="Meiryo UI" panose="020B0604030504040204" pitchFamily="50" charset="-128"/>
                        </a:rPr>
                        <a:t>年間</a:t>
                      </a:r>
                      <a:r>
                        <a:rPr kumimoji="1" lang="en-US" altLang="ja-JP" sz="1100" b="0" dirty="0">
                          <a:solidFill>
                            <a:schemeClr val="tx1"/>
                          </a:solidFill>
                          <a:latin typeface="Meiryo UI" panose="020B0604030504040204" pitchFamily="50" charset="-128"/>
                          <a:ea typeface="Meiryo UI" panose="020B0604030504040204" pitchFamily="50" charset="-128"/>
                        </a:rPr>
                        <a:t>5,000,000</a:t>
                      </a:r>
                      <a:r>
                        <a:rPr kumimoji="1" lang="ja-JP" altLang="en-US" sz="1100" b="0" dirty="0">
                          <a:solidFill>
                            <a:schemeClr val="tx1"/>
                          </a:solidFill>
                          <a:latin typeface="Meiryo UI" panose="020B0604030504040204" pitchFamily="50" charset="-128"/>
                          <a:ea typeface="Meiryo UI" panose="020B0604030504040204" pitchFamily="50" charset="-128"/>
                        </a:rPr>
                        <a:t>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7261141"/>
                  </a:ext>
                </a:extLst>
              </a:tr>
              <a:tr h="2065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097468"/>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tLang="ja-JP" sz="11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259826"/>
                  </a:ext>
                </a:extLst>
              </a:tr>
              <a:tr h="206556">
                <a:tc>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sp>
        <p:nvSpPr>
          <p:cNvPr id="24" name="テキスト ボックス 2"/>
          <p:cNvSpPr txBox="1"/>
          <p:nvPr/>
        </p:nvSpPr>
        <p:spPr>
          <a:xfrm>
            <a:off x="187411" y="4077072"/>
            <a:ext cx="8705069"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運営・維持管理に関する将来像（実装後</a:t>
            </a:r>
            <a:r>
              <a:rPr kumimoji="1" lang="en-US" altLang="ja-JP"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年後以降）において必要となる費用項目について、以下表に記入</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
        <p:nvSpPr>
          <p:cNvPr id="25" name="テキスト ボックス 2"/>
          <p:cNvSpPr txBox="1"/>
          <p:nvPr/>
        </p:nvSpPr>
        <p:spPr>
          <a:xfrm>
            <a:off x="209859" y="3265239"/>
            <a:ext cx="875462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実装におけるコンソーシアム内の自治体及び民間企業の役割について、それぞれ具体的に記載</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
        <p:nvSpPr>
          <p:cNvPr id="26" name="テキスト ボックス 2"/>
          <p:cNvSpPr txBox="1"/>
          <p:nvPr/>
        </p:nvSpPr>
        <p:spPr>
          <a:xfrm>
            <a:off x="187410" y="6218148"/>
            <a:ext cx="870507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1400" b="0"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持続可能な取組とするための工夫点（官民での役割分担等）</a:t>
            </a:r>
            <a:r>
              <a:rPr kumimoji="1" lang="ja-JP" altLang="en-US" sz="1400" b="0"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について、主体と取組時期を明確にした上で記載</a:t>
            </a: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すること</a:t>
            </a:r>
          </a:p>
        </p:txBody>
      </p:sp>
    </p:spTree>
    <p:extLst>
      <p:ext uri="{BB962C8B-B14F-4D97-AF65-F5344CB8AC3E}">
        <p14:creationId xmlns:p14="http://schemas.microsoft.com/office/powerpoint/2010/main" val="33848329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5"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６．</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実装までのスケジュール</a:t>
            </a:r>
          </a:p>
        </p:txBody>
      </p:sp>
      <p:sp>
        <p:nvSpPr>
          <p:cNvPr id="3576" name="正方形/長方形 34"/>
          <p:cNvSpPr/>
          <p:nvPr/>
        </p:nvSpPr>
        <p:spPr>
          <a:xfrm>
            <a:off x="107504" y="980728"/>
            <a:ext cx="8928991"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・今回提案する事業について、</a:t>
            </a:r>
            <a:r>
              <a:rPr kumimoji="1" lang="ja-JP" altLang="en-US" sz="16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実証事業から実装までの具体的なスケジュールを記載</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令和７年度までの実装を原則とし、都市サービス実装タイプは令和７年度までの実装を必須とする</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1"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令和５年度は月毎もしくは四半期程度毎の事業スケジュール、令和６年度以降は年毎に実装までのスケジュールを記載</a:t>
            </a:r>
            <a:r>
              <a:rPr kumimoji="1" lang="ja-JP" altLang="en-US"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すること。</a:t>
            </a:r>
            <a:endParaRPr kumimoji="1" lang="en-US" altLang="ja-JP" sz="1600" b="0" i="1"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578" name="正方形/長方形 5"/>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85</a:t>
            </a:r>
          </a:p>
        </p:txBody>
      </p:sp>
      <p:sp>
        <p:nvSpPr>
          <p:cNvPr id="9" name="正方形/長方形 9"/>
          <p:cNvSpPr/>
          <p:nvPr/>
        </p:nvSpPr>
        <p:spPr>
          <a:xfrm>
            <a:off x="5927534" y="26781"/>
            <a:ext cx="948722" cy="5234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国土交通省</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rPr>
              <a:t>都市局</a:t>
            </a:r>
            <a:endParaRPr kumimoji="1" lang="en-US" altLang="ja-JP"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graphicFrame>
        <p:nvGraphicFramePr>
          <p:cNvPr id="10" name="表 9"/>
          <p:cNvGraphicFramePr>
            <a:graphicFrameLocks noGrp="1"/>
          </p:cNvGraphicFramePr>
          <p:nvPr>
            <p:extLst/>
          </p:nvPr>
        </p:nvGraphicFramePr>
        <p:xfrm>
          <a:off x="6936140" y="26781"/>
          <a:ext cx="1694924" cy="518160"/>
        </p:xfrm>
        <a:graphic>
          <a:graphicData uri="http://schemas.openxmlformats.org/drawingml/2006/table">
            <a:tbl>
              <a:tblPr firstRow="1" bandRow="1">
                <a:tableStyleId>{5C22544A-7EE6-4342-B048-85BDC9FD1C3A}</a:tableStyleId>
              </a:tblPr>
              <a:tblGrid>
                <a:gridCol w="1380276">
                  <a:extLst>
                    <a:ext uri="{9D8B030D-6E8A-4147-A177-3AD203B41FA5}">
                      <a16:colId xmlns:a16="http://schemas.microsoft.com/office/drawing/2014/main" val="24632751"/>
                    </a:ext>
                  </a:extLst>
                </a:gridCol>
                <a:gridCol w="314648">
                  <a:extLst>
                    <a:ext uri="{9D8B030D-6E8A-4147-A177-3AD203B41FA5}">
                      <a16:colId xmlns:a16="http://schemas.microsoft.com/office/drawing/2014/main" val="1509772562"/>
                    </a:ext>
                  </a:extLst>
                </a:gridCol>
              </a:tblGrid>
              <a:tr h="239270">
                <a:tc>
                  <a:txBody>
                    <a:bodyPr/>
                    <a:lstStyle/>
                    <a:p>
                      <a:r>
                        <a:rPr kumimoji="1" lang="ja-JP" altLang="en-US" sz="900" b="0" dirty="0">
                          <a:solidFill>
                            <a:schemeClr val="tx1"/>
                          </a:solidFill>
                          <a:latin typeface="ＭＳ Ｐゴシック 本文"/>
                        </a:rPr>
                        <a:t>通常タイプ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617374"/>
                  </a:ext>
                </a:extLst>
              </a:tr>
              <a:tr h="206556">
                <a:tc>
                  <a:txBody>
                    <a:bodyPr/>
                    <a:lstStyle/>
                    <a:p>
                      <a:r>
                        <a:rPr kumimoji="1" lang="ja-JP" altLang="en-US" sz="900" b="0" dirty="0">
                          <a:solidFill>
                            <a:schemeClr val="tx1"/>
                          </a:solidFill>
                          <a:latin typeface="ＭＳ Ｐゴシック 本文"/>
                        </a:rPr>
                        <a:t>都市サービス実装タイプ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100" b="0" dirty="0">
                        <a:solidFill>
                          <a:schemeClr val="tx1"/>
                        </a:solidFill>
                        <a:latin typeface="ＭＳ Ｐゴシック 本文"/>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6926533"/>
                  </a:ext>
                </a:extLst>
              </a:tr>
            </a:tbl>
          </a:graphicData>
        </a:graphic>
      </p:graphicFrame>
      <p:grpSp>
        <p:nvGrpSpPr>
          <p:cNvPr id="11" name="グループ化 10"/>
          <p:cNvGrpSpPr/>
          <p:nvPr/>
        </p:nvGrpSpPr>
        <p:grpSpPr>
          <a:xfrm>
            <a:off x="8460432" y="-567388"/>
            <a:ext cx="2664296" cy="553998"/>
            <a:chOff x="8460432" y="-567388"/>
            <a:chExt cx="2664296" cy="553998"/>
          </a:xfrm>
        </p:grpSpPr>
        <p:sp>
          <p:nvSpPr>
            <p:cNvPr id="12" name="テキスト ボックス 11"/>
            <p:cNvSpPr txBox="1"/>
            <p:nvPr/>
          </p:nvSpPr>
          <p:spPr>
            <a:xfrm>
              <a:off x="8604448" y="-567388"/>
              <a:ext cx="2520280" cy="55399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・応募するタイプに○を記入</a:t>
              </a:r>
              <a:endParaRPr kumimoji="1" lang="en-US" altLang="ja-JP"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・両方に応募する場合はシートをコピーの上それぞれで作成すること</a:t>
              </a:r>
            </a:p>
          </p:txBody>
        </p:sp>
        <p:cxnSp>
          <p:nvCxnSpPr>
            <p:cNvPr id="13" name="直線矢印コネクタ 12"/>
            <p:cNvCxnSpPr/>
            <p:nvPr/>
          </p:nvCxnSpPr>
          <p:spPr>
            <a:xfrm>
              <a:off x="8460432" y="-315416"/>
              <a:ext cx="0" cy="3020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8460432" y="-315416"/>
              <a:ext cx="170632"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446021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0" name="Rectangle 67"/>
          <p:cNvSpPr>
            <a:spLocks noChangeArrowheads="1"/>
          </p:cNvSpPr>
          <p:nvPr/>
        </p:nvSpPr>
        <p:spPr>
          <a:xfrm>
            <a:off x="0" y="0"/>
            <a:ext cx="9144000" cy="573088"/>
          </a:xfrm>
          <a:prstGeom prst="rect">
            <a:avLst/>
          </a:prstGeom>
          <a:solidFill>
            <a:srgbClr val="0070C0"/>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７．</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 【</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○○県○○市</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その他</a:t>
            </a:r>
            <a:r>
              <a:rPr kumimoji="1"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SC</a:t>
            </a:r>
            <a:r>
              <a:rPr kumimoji="1"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推進に係る取組</a:t>
            </a:r>
          </a:p>
        </p:txBody>
      </p:sp>
      <p:sp>
        <p:nvSpPr>
          <p:cNvPr id="3581" name="正方形/長方形 25"/>
          <p:cNvSpPr/>
          <p:nvPr/>
        </p:nvSpPr>
        <p:spPr>
          <a:xfrm>
            <a:off x="147486" y="908720"/>
            <a:ext cx="8744994" cy="40626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別紙　「スマートシティ実装化支援事業応募時のチェックリスト（６）その他」を参照し、スマートシティの推進に係るその他取組について記載</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資料を追加したい場合は、参考資料を添付し、当該様式を追加しないこと。</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・トップである首長がチャレンジする意識を庁内外に表明し、市の重要政策に位置づけるなど、首長自らが牽引しながら、都市の目指す姿を住民・事業者にも浸透させ、取り組みを進めることとしているか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マートシティ推進部署を設置し、スマートシティ推進部署と挑戦する首長との緊密なコミュニケーションが図れること及び、全庁的にスマートシティを推進する意識が根付くことに留意した体制の構築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・外部人材をアドバイザーとして活用し、外部人材が主体的に活動しやすい環境を整え、スマートシティの取組全体へ助言・関与を可能とする体制を構築することとしているか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・地域の社会人や学生向けに産官学連携による教育プログラムを提供する等により、地域におけるデジタルの担い手を育て、地域と一体となった人材育成を行うこととしているか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・行政と地元大学が包括的に連携することで、大学に所属する多分野の専門家の知見を活かした実証やサービスが構築できる体制とすることとしているか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IT</a:t>
            </a: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関係のカリキュラムの構築、実証実験への参画などいろいろな方法で、スマートシティの取組に地域の学生が参画することとしているか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・主に実行計画に関して、「スマートシティリファレンスアーキテクチャ　ホワイトペーパー」に基づき、スマートシティの構成要素が明確に整理されているか</a:t>
            </a:r>
          </a:p>
        </p:txBody>
      </p:sp>
      <p:sp>
        <p:nvSpPr>
          <p:cNvPr id="3582" name="スライド番号プレースホルダー 5"/>
          <p:cNvSpPr txBox="1"/>
          <p:nvPr/>
        </p:nvSpPr>
        <p:spPr>
          <a:xfrm>
            <a:off x="8653921" y="126257"/>
            <a:ext cx="465231" cy="337038"/>
          </a:xfrm>
          <a:prstGeom prst="rect">
            <a:avLst/>
          </a:prstGeom>
          <a:solidFill>
            <a:schemeClr val="bg1"/>
          </a:solidFill>
          <a:ln>
            <a:solidFill>
              <a:sysClr val="windowText" lastClr="000000"/>
            </a:solidFill>
          </a:ln>
        </p:spPr>
        <p:txBody>
          <a:bodyPr/>
          <a:lstStyle>
            <a:defPPr>
              <a:defRPr lang="ja-JP"/>
            </a:defPPr>
            <a:lvl1pPr algn="ctr" rtl="0" eaLnBrk="0" fontAlgn="base" hangingPunct="0">
              <a:spcBef>
                <a:spcPct val="0"/>
              </a:spcBef>
              <a:spcAft>
                <a:spcPct val="0"/>
              </a:spcAft>
              <a:defRPr kumimoji="1" sz="16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ctr" defTabSz="844083" rtl="0" eaLnBrk="0" fontAlgn="base" latinLnBrk="0" hangingPunct="0">
              <a:lnSpc>
                <a:spcPct val="100000"/>
              </a:lnSpc>
              <a:spcBef>
                <a:spcPct val="0"/>
              </a:spcBef>
              <a:spcAft>
                <a:spcPct val="0"/>
              </a:spcAft>
              <a:buClrTx/>
              <a:buSzTx/>
              <a:buFontTx/>
              <a:buNone/>
              <a:tabLst/>
              <a:defRPr/>
            </a:pPr>
            <a:r>
              <a:rPr lang="en-US" altLang="ja-JP" sz="1800" dirty="0">
                <a:solidFill>
                  <a:srgbClr val="000000"/>
                </a:solidFill>
              </a:rPr>
              <a:t>87</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正方形/長方形 9"/>
          <p:cNvSpPr/>
          <p:nvPr/>
        </p:nvSpPr>
        <p:spPr>
          <a:xfrm>
            <a:off x="6444208" y="26780"/>
            <a:ext cx="2067370" cy="50547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a:cs typeface="+mn-cs"/>
              </a:rPr>
              <a:t>国土交通省都市局</a:t>
            </a:r>
            <a:endParaRPr kumimoji="1" lang="en-US" altLang="ja-JP" sz="16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6" name="テキスト ボックス 5"/>
          <p:cNvSpPr txBox="1"/>
          <p:nvPr/>
        </p:nvSpPr>
        <p:spPr>
          <a:xfrm>
            <a:off x="7385942" y="-424433"/>
            <a:ext cx="1851084"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・両方のタイプに応募する場合でも作成は一つで良い</a:t>
            </a:r>
          </a:p>
        </p:txBody>
      </p:sp>
    </p:spTree>
    <p:extLst>
      <p:ext uri="{BB962C8B-B14F-4D97-AF65-F5344CB8AC3E}">
        <p14:creationId xmlns:p14="http://schemas.microsoft.com/office/powerpoint/2010/main" val="3316984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 name="Rectangle 66"/>
          <p:cNvSpPr>
            <a:spLocks noChangeArrowheads="1"/>
          </p:cNvSpPr>
          <p:nvPr/>
        </p:nvSpPr>
        <p:spPr>
          <a:xfrm>
            <a:off x="96700" y="980728"/>
            <a:ext cx="8939796" cy="5760640"/>
          </a:xfrm>
          <a:prstGeom prst="rect">
            <a:avLst/>
          </a:prstGeom>
          <a:noFill/>
          <a:ln w="28575">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solidFill>
                <a:srgbClr val="0070C0"/>
              </a:solidFill>
            </a:endParaRPr>
          </a:p>
        </p:txBody>
      </p:sp>
      <p:sp>
        <p:nvSpPr>
          <p:cNvPr id="1319" name="Rectangle 67"/>
          <p:cNvSpPr>
            <a:spLocks noChangeArrowheads="1"/>
          </p:cNvSpPr>
          <p:nvPr/>
        </p:nvSpPr>
        <p:spPr>
          <a:xfrm>
            <a:off x="0" y="0"/>
            <a:ext cx="9144000" cy="573088"/>
          </a:xfrm>
          <a:prstGeom prst="rect">
            <a:avLst/>
          </a:prstGeom>
          <a:solidFill>
            <a:schemeClr val="tx1"/>
          </a:solidFill>
          <a:ln>
            <a:noFill/>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b="1" dirty="0">
                <a:solidFill>
                  <a:schemeClr val="bg1"/>
                </a:solidFill>
                <a:latin typeface="ＭＳ Ｐゴシック" panose="020B0600070205080204" pitchFamily="50" charset="-128"/>
              </a:rPr>
              <a:t>９．都市ＯＳ</a:t>
            </a:r>
            <a:endParaRPr lang="ja-JP" altLang="en-US" sz="1800" b="1" dirty="0">
              <a:solidFill>
                <a:schemeClr val="bg1"/>
              </a:solidFill>
              <a:latin typeface="ＭＳ Ｐゴシック" panose="020B0600070205080204" pitchFamily="50" charset="-128"/>
            </a:endParaRPr>
          </a:p>
        </p:txBody>
      </p:sp>
      <p:sp>
        <p:nvSpPr>
          <p:cNvPr id="1320" name="Text Box 4"/>
          <p:cNvSpPr txBox="1">
            <a:spLocks noChangeArrowheads="1"/>
          </p:cNvSpPr>
          <p:nvPr/>
        </p:nvSpPr>
        <p:spPr>
          <a:xfrm>
            <a:off x="0" y="580618"/>
            <a:ext cx="7452320" cy="400110"/>
          </a:xfrm>
          <a:prstGeom prst="rect">
            <a:avLst/>
          </a:prstGeom>
          <a:noFill/>
          <a:ln w="9525">
            <a:noFill/>
            <a:miter lim="800000"/>
            <a:headEnd/>
            <a:tailEnd/>
          </a:ln>
          <a:effectLst/>
        </p:spPr>
        <p:txBody>
          <a:bodyPr wrap="square">
            <a:spAutoFit/>
          </a:bodyPr>
          <a:lstStyle/>
          <a:p>
            <a:pPr marL="238125" indent="-238125" eaLnBrk="1" hangingPunct="1">
              <a:spcBef>
                <a:spcPct val="5000"/>
              </a:spcBef>
              <a:buFont typeface="Wingdings" pitchFamily="2" charset="2"/>
              <a:buChar char="n"/>
              <a:defRPr/>
            </a:pPr>
            <a:r>
              <a:rPr lang="ja-JP" altLang="en-US" sz="2000" b="1">
                <a:latin typeface="Tahoma" pitchFamily="34" charset="0"/>
              </a:rPr>
              <a:t>都市ＯＳ（機能（サービス）、データ、データ連携、共通機能）</a:t>
            </a:r>
            <a:endParaRPr lang="ja-JP" altLang="en-US" sz="2000" b="1" dirty="0">
              <a:latin typeface="Tahoma" pitchFamily="34" charset="0"/>
            </a:endParaRPr>
          </a:p>
        </p:txBody>
      </p:sp>
      <p:sp>
        <p:nvSpPr>
          <p:cNvPr id="1321" name="正方形/長方形 18"/>
          <p:cNvSpPr/>
          <p:nvPr/>
        </p:nvSpPr>
        <p:spPr>
          <a:xfrm>
            <a:off x="56888" y="3487763"/>
            <a:ext cx="1418768" cy="6217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sysClr val="windowText" lastClr="000000"/>
              </a:solidFill>
            </a:endParaRPr>
          </a:p>
        </p:txBody>
      </p:sp>
      <p:sp>
        <p:nvSpPr>
          <p:cNvPr id="1322" name="正方形/長方形 22"/>
          <p:cNvSpPr/>
          <p:nvPr/>
        </p:nvSpPr>
        <p:spPr>
          <a:xfrm>
            <a:off x="150080" y="965627"/>
            <a:ext cx="8886416" cy="1446550"/>
          </a:xfrm>
          <a:prstGeom prst="rect">
            <a:avLst/>
          </a:prstGeom>
        </p:spPr>
        <p:txBody>
          <a:bodyPr wrap="square">
            <a:spAutoFit/>
          </a:bodyPr>
          <a:lstStyle/>
          <a:p>
            <a:pPr marL="176213" indent="-176213"/>
            <a:r>
              <a:rPr lang="en-US" altLang="ja-JP" sz="1100" i="1" dirty="0">
                <a:solidFill>
                  <a:srgbClr val="FF0000"/>
                </a:solidFill>
              </a:rPr>
              <a:t>※</a:t>
            </a:r>
            <a:r>
              <a:rPr lang="ja-JP" altLang="en-US" sz="1100" i="1" dirty="0">
                <a:solidFill>
                  <a:srgbClr val="FF0000"/>
                </a:solidFill>
              </a:rPr>
              <a:t>　提案内容のうち、</a:t>
            </a:r>
            <a:endParaRPr lang="en-US" altLang="ja-JP" sz="1100" i="1" dirty="0">
              <a:solidFill>
                <a:srgbClr val="FF0000"/>
              </a:solidFill>
            </a:endParaRPr>
          </a:p>
          <a:p>
            <a:pPr marL="176213" indent="-176213"/>
            <a:r>
              <a:rPr lang="ja-JP" altLang="en-US" sz="1100" i="1" dirty="0">
                <a:solidFill>
                  <a:srgbClr val="FF0000"/>
                </a:solidFill>
              </a:rPr>
              <a:t>①都市</a:t>
            </a:r>
            <a:r>
              <a:rPr lang="en-US" altLang="ja-JP" sz="1100" i="1" dirty="0">
                <a:solidFill>
                  <a:srgbClr val="FF0000"/>
                </a:solidFill>
              </a:rPr>
              <a:t>OS</a:t>
            </a:r>
            <a:r>
              <a:rPr lang="ja-JP" altLang="en-US" sz="1100" i="1" dirty="0">
                <a:solidFill>
                  <a:srgbClr val="FF0000"/>
                </a:solidFill>
              </a:rPr>
              <a:t>上の各種サービスと連携する機能や</a:t>
            </a:r>
            <a:r>
              <a:rPr lang="en-US" altLang="ja-JP" sz="1100" i="1" dirty="0">
                <a:solidFill>
                  <a:srgbClr val="FF0000"/>
                </a:solidFill>
              </a:rPr>
              <a:t>API</a:t>
            </a:r>
            <a:r>
              <a:rPr lang="ja-JP" altLang="en-US" sz="1100" i="1" dirty="0">
                <a:solidFill>
                  <a:srgbClr val="FF0000"/>
                </a:solidFill>
              </a:rPr>
              <a:t>の提供、用途に応じた認証方法の提供、都市</a:t>
            </a:r>
            <a:r>
              <a:rPr lang="en-US" altLang="ja-JP" sz="1100" i="1" dirty="0">
                <a:solidFill>
                  <a:srgbClr val="FF0000"/>
                </a:solidFill>
              </a:rPr>
              <a:t>OS</a:t>
            </a:r>
            <a:r>
              <a:rPr lang="ja-JP" altLang="en-US" sz="1100" i="1" dirty="0">
                <a:solidFill>
                  <a:srgbClr val="FF0000"/>
                </a:solidFill>
              </a:rPr>
              <a:t>と連携するサービスの管理や機能の組合せの提供（機能（サービス））、</a:t>
            </a:r>
            <a:endParaRPr lang="en-US" altLang="ja-JP" sz="1100" i="1" dirty="0">
              <a:solidFill>
                <a:srgbClr val="FF0000"/>
              </a:solidFill>
            </a:endParaRPr>
          </a:p>
          <a:p>
            <a:pPr marL="176213" indent="-176213"/>
            <a:r>
              <a:rPr lang="ja-JP" altLang="en-US" sz="1100" i="1" dirty="0">
                <a:solidFill>
                  <a:srgbClr val="FF0000"/>
                </a:solidFill>
              </a:rPr>
              <a:t>②分散されたデータの仲介や都市</a:t>
            </a:r>
            <a:r>
              <a:rPr lang="en-US" altLang="ja-JP" sz="1100" i="1" dirty="0">
                <a:solidFill>
                  <a:srgbClr val="FF0000"/>
                </a:solidFill>
              </a:rPr>
              <a:t>OS</a:t>
            </a:r>
            <a:r>
              <a:rPr lang="ja-JP" altLang="en-US" sz="1100" i="1" dirty="0">
                <a:solidFill>
                  <a:srgbClr val="FF0000"/>
                </a:solidFill>
              </a:rPr>
              <a:t>上に保存・蓄積されたデータの管理（データ）、</a:t>
            </a:r>
            <a:endParaRPr lang="en-US" altLang="ja-JP" sz="1100" i="1" dirty="0">
              <a:solidFill>
                <a:srgbClr val="FF0000"/>
              </a:solidFill>
            </a:endParaRPr>
          </a:p>
          <a:p>
            <a:pPr marL="176213" indent="-176213"/>
            <a:r>
              <a:rPr lang="ja-JP" altLang="en-US" sz="1100" i="1" dirty="0">
                <a:solidFill>
                  <a:srgbClr val="FF0000"/>
                </a:solidFill>
              </a:rPr>
              <a:t>③都市</a:t>
            </a:r>
            <a:r>
              <a:rPr lang="en-US" altLang="ja-JP" sz="1100" i="1" dirty="0">
                <a:solidFill>
                  <a:srgbClr val="FF0000"/>
                </a:solidFill>
              </a:rPr>
              <a:t>OS</a:t>
            </a:r>
            <a:r>
              <a:rPr lang="ja-JP" altLang="en-US" sz="1100" i="1" dirty="0">
                <a:solidFill>
                  <a:srgbClr val="FF0000"/>
                </a:solidFill>
              </a:rPr>
              <a:t>に接続するアセットの管理や制御の実行、インタフェースの管理（データ連携）、</a:t>
            </a:r>
            <a:endParaRPr lang="en-US" altLang="ja-JP" sz="1100" i="1" dirty="0">
              <a:solidFill>
                <a:srgbClr val="FF0000"/>
              </a:solidFill>
            </a:endParaRPr>
          </a:p>
          <a:p>
            <a:pPr marL="176213" indent="-176213"/>
            <a:r>
              <a:rPr lang="ja-JP" altLang="en-US" sz="1100" i="1" dirty="0">
                <a:solidFill>
                  <a:srgbClr val="FF0000"/>
                </a:solidFill>
              </a:rPr>
              <a:t>④都市</a:t>
            </a:r>
            <a:r>
              <a:rPr lang="en-US" altLang="ja-JP" sz="1100" i="1" dirty="0">
                <a:solidFill>
                  <a:srgbClr val="FF0000"/>
                </a:solidFill>
              </a:rPr>
              <a:t>OS</a:t>
            </a:r>
            <a:r>
              <a:rPr lang="ja-JP" altLang="en-US" sz="1100" i="1" dirty="0">
                <a:solidFill>
                  <a:srgbClr val="FF0000"/>
                </a:solidFill>
              </a:rPr>
              <a:t>を防御するために必要なセキュリティ機能の提供、都市</a:t>
            </a:r>
            <a:r>
              <a:rPr lang="en-US" altLang="ja-JP" sz="1100" i="1" dirty="0">
                <a:solidFill>
                  <a:srgbClr val="FF0000"/>
                </a:solidFill>
              </a:rPr>
              <a:t>OS</a:t>
            </a:r>
            <a:r>
              <a:rPr lang="ja-JP" altLang="en-US" sz="1100" i="1" dirty="0">
                <a:solidFill>
                  <a:srgbClr val="FF0000"/>
                </a:solidFill>
              </a:rPr>
              <a:t>の運用に必要な監視・バックアップ・障害対策等の機能の提供（共通機能）</a:t>
            </a:r>
            <a:endParaRPr lang="en-US" altLang="ja-JP" sz="1100" i="1" dirty="0">
              <a:solidFill>
                <a:srgbClr val="FF0000"/>
              </a:solidFill>
            </a:endParaRPr>
          </a:p>
          <a:p>
            <a:pPr marL="176213" indent="-176213"/>
            <a:r>
              <a:rPr lang="ja-JP" altLang="en-US" sz="1100" i="1" dirty="0">
                <a:solidFill>
                  <a:srgbClr val="FF0000"/>
                </a:solidFill>
              </a:rPr>
              <a:t>など、「スマートシティリファレンスアーキテクチャ」において「都市</a:t>
            </a:r>
            <a:r>
              <a:rPr lang="en-US" altLang="ja-JP" sz="1100" i="1" dirty="0">
                <a:solidFill>
                  <a:srgbClr val="FF0000"/>
                </a:solidFill>
              </a:rPr>
              <a:t>OS</a:t>
            </a:r>
            <a:r>
              <a:rPr lang="ja-JP" altLang="en-US" sz="1100" i="1" dirty="0">
                <a:solidFill>
                  <a:srgbClr val="FF0000"/>
                </a:solidFill>
              </a:rPr>
              <a:t>」と整理されている事項について、ホワイトペーパー第７章を参照し、記載すること</a:t>
            </a:r>
            <a:endParaRPr lang="en-US" altLang="ja-JP" sz="1100" i="1" dirty="0">
              <a:solidFill>
                <a:srgbClr val="FF0000"/>
              </a:solidFill>
            </a:endParaRPr>
          </a:p>
          <a:p>
            <a:pPr marL="176213" indent="-176213"/>
            <a:r>
              <a:rPr lang="ja-JP" altLang="en-US" sz="1100" i="1" dirty="0">
                <a:solidFill>
                  <a:srgbClr val="FF0000"/>
                </a:solidFill>
              </a:rPr>
              <a:t>（特に、３特徴（相互運用性、データ流通、拡張容易性（ビルディングブロック））を満たしていることを示すこと。）</a:t>
            </a:r>
            <a:endParaRPr lang="en-US" altLang="ja-JP" sz="1100" i="1" dirty="0">
              <a:solidFill>
                <a:srgbClr val="FF0000"/>
              </a:solidFill>
            </a:endParaRPr>
          </a:p>
        </p:txBody>
      </p:sp>
      <p:sp>
        <p:nvSpPr>
          <p:cNvPr id="1324" name="正方形/長方形 678"/>
          <p:cNvSpPr/>
          <p:nvPr/>
        </p:nvSpPr>
        <p:spPr>
          <a:xfrm>
            <a:off x="7452320" y="116632"/>
            <a:ext cx="1057206" cy="34827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共通※</a:t>
            </a:r>
          </a:p>
        </p:txBody>
      </p:sp>
      <p:sp>
        <p:nvSpPr>
          <p:cNvPr id="1325" name="テキスト 679"/>
          <p:cNvSpPr txBox="1"/>
          <p:nvPr/>
        </p:nvSpPr>
        <p:spPr>
          <a:xfrm>
            <a:off x="2990356" y="6397674"/>
            <a:ext cx="6155841" cy="306884"/>
          </a:xfrm>
          <a:prstGeom prst="rect">
            <a:avLst/>
          </a:prstGeom>
        </p:spPr>
        <p:txBody>
          <a:bodyPr wrap="square">
            <a:spAutoFit/>
          </a:bodyPr>
          <a:lstStyle/>
          <a:p>
            <a:pPr algn="r">
              <a:defRPr lang="ja-JP" altLang="en-US"/>
            </a:pPr>
            <a:r>
              <a:rPr kumimoji="1" lang="ja-JP" altLang="en-US" sz="1400" dirty="0">
                <a:solidFill>
                  <a:srgbClr val="0070C0"/>
                </a:solidFill>
              </a:rPr>
              <a:t>※応募事業に関連のない場合は記載しなくても良い（詳細は別紙２参照）</a:t>
            </a:r>
            <a:endParaRPr lang="ja-JP" altLang="en-US" dirty="0">
              <a:solidFill>
                <a:srgbClr val="0070C0"/>
              </a:solidFill>
            </a:endParaRPr>
          </a:p>
        </p:txBody>
      </p:sp>
      <p:sp>
        <p:nvSpPr>
          <p:cNvPr id="10" name="正方形/長方形 9"/>
          <p:cNvSpPr/>
          <p:nvPr/>
        </p:nvSpPr>
        <p:spPr>
          <a:xfrm>
            <a:off x="8655332" y="116632"/>
            <a:ext cx="464400" cy="3384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80" dirty="0">
                <a:solidFill>
                  <a:schemeClr val="tx1"/>
                </a:solidFill>
              </a:rPr>
              <a:t>9</a:t>
            </a:r>
            <a:endParaRPr kumimoji="1" lang="ja-JP" altLang="en-US" sz="1480" dirty="0">
              <a:solidFill>
                <a:schemeClr val="tx1"/>
              </a:solidFill>
            </a:endParaRPr>
          </a:p>
        </p:txBody>
      </p:sp>
      <p:graphicFrame>
        <p:nvGraphicFramePr>
          <p:cNvPr id="11" name="表 12">
            <a:extLst>
              <a:ext uri="{FF2B5EF4-FFF2-40B4-BE49-F238E27FC236}">
                <a16:creationId xmlns:a16="http://schemas.microsoft.com/office/drawing/2014/main" id="{5E7448FD-7B0B-4F52-B561-B2E0050CE363}"/>
              </a:ext>
            </a:extLst>
          </p:cNvPr>
          <p:cNvGraphicFramePr>
            <a:graphicFrameLocks noGrp="1"/>
          </p:cNvGraphicFramePr>
          <p:nvPr>
            <p:extLst>
              <p:ext uri="{D42A27DB-BD31-4B8C-83A1-F6EECF244321}">
                <p14:modId xmlns:p14="http://schemas.microsoft.com/office/powerpoint/2010/main" val="2242623410"/>
              </p:ext>
            </p:extLst>
          </p:nvPr>
        </p:nvGraphicFramePr>
        <p:xfrm>
          <a:off x="372086" y="5846400"/>
          <a:ext cx="8389024" cy="822960"/>
        </p:xfrm>
        <a:graphic>
          <a:graphicData uri="http://schemas.openxmlformats.org/drawingml/2006/table">
            <a:tbl>
              <a:tblPr firstRow="1" bandRow="1">
                <a:tableStyleId>{5940675A-B579-460E-94D1-54222C63F5DA}</a:tableStyleId>
              </a:tblPr>
              <a:tblGrid>
                <a:gridCol w="1895658">
                  <a:extLst>
                    <a:ext uri="{9D8B030D-6E8A-4147-A177-3AD203B41FA5}">
                      <a16:colId xmlns:a16="http://schemas.microsoft.com/office/drawing/2014/main" val="20000"/>
                    </a:ext>
                  </a:extLst>
                </a:gridCol>
                <a:gridCol w="6493366">
                  <a:extLst>
                    <a:ext uri="{9D8B030D-6E8A-4147-A177-3AD203B41FA5}">
                      <a16:colId xmlns:a16="http://schemas.microsoft.com/office/drawing/2014/main" val="20001"/>
                    </a:ext>
                  </a:extLst>
                </a:gridCol>
              </a:tblGrid>
              <a:tr h="238929">
                <a:tc>
                  <a:txBody>
                    <a:bodyPr/>
                    <a:lstStyle/>
                    <a:p>
                      <a:pPr algn="l"/>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構築する都市</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OS</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の種類</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l"/>
                      <a:r>
                        <a:rPr kumimoji="1" lang="ja-JP" altLang="en-US" sz="1200" dirty="0">
                          <a:solidFill>
                            <a:srgbClr val="FF0000"/>
                          </a:solidFill>
                          <a:latin typeface="Meiryo UI" panose="020B0604030504040204" pitchFamily="50" charset="-128"/>
                          <a:ea typeface="Meiryo UI" panose="020B0604030504040204" pitchFamily="50" charset="-128"/>
                        </a:rPr>
                        <a:t>製品名・スクラッチ開発など</a:t>
                      </a:r>
                    </a:p>
                  </a:txBody>
                  <a:tcPr>
                    <a:noFill/>
                  </a:tcPr>
                </a:tc>
                <a:extLst>
                  <a:ext uri="{0D108BD9-81ED-4DB2-BD59-A6C34878D82A}">
                    <a16:rowId xmlns:a16="http://schemas.microsoft.com/office/drawing/2014/main" val="10000"/>
                  </a:ext>
                </a:extLst>
              </a:tr>
              <a:tr h="238929">
                <a:tc>
                  <a:txBody>
                    <a:bodyPr/>
                    <a:lstStyle/>
                    <a:p>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予定しているベンダー候補</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238929">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構築（予定）年度</a:t>
                      </a:r>
                    </a:p>
                  </a:txBody>
                  <a:tcPr>
                    <a:solidFill>
                      <a:schemeClr val="bg1">
                        <a:lumMod val="85000"/>
                      </a:schemeClr>
                    </a:solidFill>
                  </a:tcPr>
                </a:tc>
                <a:tc>
                  <a:txBody>
                    <a:bodyPr/>
                    <a:lstStyle/>
                    <a:p>
                      <a:pPr algn="l"/>
                      <a:endParaRPr kumimoji="1" lang="ja-JP" altLang="en-US"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sp>
        <p:nvSpPr>
          <p:cNvPr id="94" name="正方形/長方形 85">
            <a:extLst>
              <a:ext uri="{FF2B5EF4-FFF2-40B4-BE49-F238E27FC236}">
                <a16:creationId xmlns:a16="http://schemas.microsoft.com/office/drawing/2014/main" id="{74AA03CB-1144-41AB-BC2C-DA092BECFF9E}"/>
              </a:ext>
            </a:extLst>
          </p:cNvPr>
          <p:cNvSpPr/>
          <p:nvPr/>
        </p:nvSpPr>
        <p:spPr>
          <a:xfrm>
            <a:off x="4808982" y="4397868"/>
            <a:ext cx="1927357" cy="1399665"/>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6" name="正方形/長方形 94">
            <a:extLst>
              <a:ext uri="{FF2B5EF4-FFF2-40B4-BE49-F238E27FC236}">
                <a16:creationId xmlns:a16="http://schemas.microsoft.com/office/drawing/2014/main" id="{FE1545C4-A604-45EC-AE09-C12EB75F32AC}"/>
              </a:ext>
            </a:extLst>
          </p:cNvPr>
          <p:cNvSpPr/>
          <p:nvPr/>
        </p:nvSpPr>
        <p:spPr>
          <a:xfrm>
            <a:off x="461907" y="3359685"/>
            <a:ext cx="481325" cy="1253843"/>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95">
            <a:extLst>
              <a:ext uri="{FF2B5EF4-FFF2-40B4-BE49-F238E27FC236}">
                <a16:creationId xmlns:a16="http://schemas.microsoft.com/office/drawing/2014/main" id="{EEDBC133-E993-47A3-B849-9DF801502777}"/>
              </a:ext>
            </a:extLst>
          </p:cNvPr>
          <p:cNvSpPr txBox="1"/>
          <p:nvPr/>
        </p:nvSpPr>
        <p:spPr>
          <a:xfrm>
            <a:off x="499859" y="3365019"/>
            <a:ext cx="383503" cy="1248509"/>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データ連携基盤</a:t>
            </a:r>
          </a:p>
        </p:txBody>
      </p:sp>
      <p:sp>
        <p:nvSpPr>
          <p:cNvPr id="98" name="正方形/長方形 96">
            <a:extLst>
              <a:ext uri="{FF2B5EF4-FFF2-40B4-BE49-F238E27FC236}">
                <a16:creationId xmlns:a16="http://schemas.microsoft.com/office/drawing/2014/main" id="{4DF7DD31-F7E0-4519-9AFE-F6B447816728}"/>
              </a:ext>
            </a:extLst>
          </p:cNvPr>
          <p:cNvSpPr/>
          <p:nvPr/>
        </p:nvSpPr>
        <p:spPr>
          <a:xfrm>
            <a:off x="448995" y="2379534"/>
            <a:ext cx="481325" cy="907686"/>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9" name="テキスト ボックス 97">
            <a:extLst>
              <a:ext uri="{FF2B5EF4-FFF2-40B4-BE49-F238E27FC236}">
                <a16:creationId xmlns:a16="http://schemas.microsoft.com/office/drawing/2014/main" id="{CF133FE5-5909-42D5-A3ED-44E1459B6D85}"/>
              </a:ext>
            </a:extLst>
          </p:cNvPr>
          <p:cNvSpPr txBox="1"/>
          <p:nvPr/>
        </p:nvSpPr>
        <p:spPr>
          <a:xfrm>
            <a:off x="516089" y="2348880"/>
            <a:ext cx="383503" cy="857862"/>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サービス</a:t>
            </a:r>
            <a:endParaRPr kumimoji="1" lang="ja-JP" altLang="en-US" sz="1292"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n-cs"/>
            </a:endParaRPr>
          </a:p>
        </p:txBody>
      </p:sp>
      <p:sp>
        <p:nvSpPr>
          <p:cNvPr id="100" name="正方形/長方形 98">
            <a:extLst>
              <a:ext uri="{FF2B5EF4-FFF2-40B4-BE49-F238E27FC236}">
                <a16:creationId xmlns:a16="http://schemas.microsoft.com/office/drawing/2014/main" id="{13EC4CF5-0CAD-4C3D-B57F-4011E799AE12}"/>
              </a:ext>
            </a:extLst>
          </p:cNvPr>
          <p:cNvSpPr/>
          <p:nvPr/>
        </p:nvSpPr>
        <p:spPr>
          <a:xfrm>
            <a:off x="463518" y="4676585"/>
            <a:ext cx="481325" cy="1028035"/>
          </a:xfrm>
          <a:prstGeom prst="rect">
            <a:avLst/>
          </a:prstGeom>
          <a:solidFill>
            <a:srgbClr val="002060"/>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1" name="テキスト ボックス 99">
            <a:extLst>
              <a:ext uri="{FF2B5EF4-FFF2-40B4-BE49-F238E27FC236}">
                <a16:creationId xmlns:a16="http://schemas.microsoft.com/office/drawing/2014/main" id="{9C172B36-5AD7-405C-AFB0-1F97D9B11359}"/>
              </a:ext>
            </a:extLst>
          </p:cNvPr>
          <p:cNvSpPr txBox="1"/>
          <p:nvPr/>
        </p:nvSpPr>
        <p:spPr>
          <a:xfrm>
            <a:off x="395536" y="4757544"/>
            <a:ext cx="582339" cy="828717"/>
          </a:xfrm>
          <a:prstGeom prst="rect">
            <a:avLst/>
          </a:prstGeom>
          <a:noFill/>
        </p:spPr>
        <p:txBody>
          <a:bodyPr vert="eaVert"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データ・</a:t>
            </a:r>
            <a:endParaRPr kumimoji="1" lang="en-US" altLang="ja-JP"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アセット</a:t>
            </a:r>
          </a:p>
        </p:txBody>
      </p:sp>
      <p:sp>
        <p:nvSpPr>
          <p:cNvPr id="102" name="正方形/長方形 100">
            <a:extLst>
              <a:ext uri="{FF2B5EF4-FFF2-40B4-BE49-F238E27FC236}">
                <a16:creationId xmlns:a16="http://schemas.microsoft.com/office/drawing/2014/main" id="{57B6747D-3EB3-4D08-A9A3-766D0A3CEA76}"/>
              </a:ext>
            </a:extLst>
          </p:cNvPr>
          <p:cNvSpPr/>
          <p:nvPr/>
        </p:nvSpPr>
        <p:spPr>
          <a:xfrm>
            <a:off x="1300032" y="3701867"/>
            <a:ext cx="5441058" cy="713714"/>
          </a:xfrm>
          <a:prstGeom prst="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5" name="円柱 103">
            <a:extLst>
              <a:ext uri="{FF2B5EF4-FFF2-40B4-BE49-F238E27FC236}">
                <a16:creationId xmlns:a16="http://schemas.microsoft.com/office/drawing/2014/main" id="{D02D0BAD-7320-41C8-A50C-D38D499F95F6}"/>
              </a:ext>
            </a:extLst>
          </p:cNvPr>
          <p:cNvSpPr/>
          <p:nvPr/>
        </p:nvSpPr>
        <p:spPr>
          <a:xfrm>
            <a:off x="1699972" y="4884016"/>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自治体河川</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監視システム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 name="正方形/長方形 110">
            <a:extLst>
              <a:ext uri="{FF2B5EF4-FFF2-40B4-BE49-F238E27FC236}">
                <a16:creationId xmlns:a16="http://schemas.microsoft.com/office/drawing/2014/main" id="{372F8D47-E863-48E0-922D-9CE2B347E272}"/>
              </a:ext>
            </a:extLst>
          </p:cNvPr>
          <p:cNvSpPr/>
          <p:nvPr/>
        </p:nvSpPr>
        <p:spPr>
          <a:xfrm>
            <a:off x="1933616" y="3823723"/>
            <a:ext cx="2057187" cy="340995"/>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データ仲介機能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（データ蓄積・データ分散・イベント処理）</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3" name="円柱 111">
            <a:extLst>
              <a:ext uri="{FF2B5EF4-FFF2-40B4-BE49-F238E27FC236}">
                <a16:creationId xmlns:a16="http://schemas.microsoft.com/office/drawing/2014/main" id="{A16F3E3E-9F0A-466A-9297-754A47229169}"/>
              </a:ext>
            </a:extLst>
          </p:cNvPr>
          <p:cNvSpPr/>
          <p:nvPr/>
        </p:nvSpPr>
        <p:spPr>
          <a:xfrm>
            <a:off x="2790909" y="4881733"/>
            <a:ext cx="802207" cy="572899"/>
          </a:xfrm>
          <a:prstGeom prst="can">
            <a:avLst/>
          </a:prstGeom>
          <a:noFill/>
          <a:ln w="12700" cap="flat" cmpd="sng" algn="ctr">
            <a:solidFill>
              <a:srgbClr val="5B9BD5">
                <a:shade val="50000"/>
              </a:srgbClr>
            </a:solidFill>
            <a:prstDash val="solid"/>
            <a:miter lim="800000"/>
          </a:ln>
          <a:effectLst/>
        </p:spPr>
        <p:txBody>
          <a:bodyPr wrap="none"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人流データ</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提供システム</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楕円 112">
            <a:extLst>
              <a:ext uri="{FF2B5EF4-FFF2-40B4-BE49-F238E27FC236}">
                <a16:creationId xmlns:a16="http://schemas.microsoft.com/office/drawing/2014/main" id="{79F11B95-47F8-4A5D-ACCF-34C5C82941C2}"/>
              </a:ext>
            </a:extLst>
          </p:cNvPr>
          <p:cNvSpPr/>
          <p:nvPr/>
        </p:nvSpPr>
        <p:spPr>
          <a:xfrm>
            <a:off x="2013180" y="4761385"/>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3">
            <a:extLst>
              <a:ext uri="{FF2B5EF4-FFF2-40B4-BE49-F238E27FC236}">
                <a16:creationId xmlns:a16="http://schemas.microsoft.com/office/drawing/2014/main" id="{D7A0228D-FCBA-412D-9FCE-A9C36FB3B95C}"/>
              </a:ext>
            </a:extLst>
          </p:cNvPr>
          <p:cNvSpPr txBox="1"/>
          <p:nvPr/>
        </p:nvSpPr>
        <p:spPr>
          <a:xfrm>
            <a:off x="1612241" y="467658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テキスト ボックス 114">
            <a:extLst>
              <a:ext uri="{FF2B5EF4-FFF2-40B4-BE49-F238E27FC236}">
                <a16:creationId xmlns:a16="http://schemas.microsoft.com/office/drawing/2014/main" id="{EB56599F-C4B1-4548-9DE0-B8B66AA6828D}"/>
              </a:ext>
            </a:extLst>
          </p:cNvPr>
          <p:cNvSpPr txBox="1"/>
          <p:nvPr/>
        </p:nvSpPr>
        <p:spPr>
          <a:xfrm>
            <a:off x="954948" y="5239458"/>
            <a:ext cx="822921"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7" name="テキスト ボックス 115">
            <a:extLst>
              <a:ext uri="{FF2B5EF4-FFF2-40B4-BE49-F238E27FC236}">
                <a16:creationId xmlns:a16="http://schemas.microsoft.com/office/drawing/2014/main" id="{525F82DC-4F9A-4EF4-8EDE-6EBF4E857DF4}"/>
              </a:ext>
            </a:extLst>
          </p:cNvPr>
          <p:cNvSpPr txBox="1"/>
          <p:nvPr/>
        </p:nvSpPr>
        <p:spPr>
          <a:xfrm>
            <a:off x="2719396" y="5464345"/>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●●通信事業者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18" name="楕円 116">
            <a:extLst>
              <a:ext uri="{FF2B5EF4-FFF2-40B4-BE49-F238E27FC236}">
                <a16:creationId xmlns:a16="http://schemas.microsoft.com/office/drawing/2014/main" id="{18883187-FCDB-47AB-98B7-10B3B138CEE3}"/>
              </a:ext>
            </a:extLst>
          </p:cNvPr>
          <p:cNvSpPr/>
          <p:nvPr/>
        </p:nvSpPr>
        <p:spPr>
          <a:xfrm>
            <a:off x="1743035" y="356453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9" name="テキスト ボックス 117">
            <a:extLst>
              <a:ext uri="{FF2B5EF4-FFF2-40B4-BE49-F238E27FC236}">
                <a16:creationId xmlns:a16="http://schemas.microsoft.com/office/drawing/2014/main" id="{078C446D-79DF-4199-8054-2B81D8FF4011}"/>
              </a:ext>
            </a:extLst>
          </p:cNvPr>
          <p:cNvSpPr txBox="1"/>
          <p:nvPr/>
        </p:nvSpPr>
        <p:spPr>
          <a:xfrm>
            <a:off x="1410732" y="3462505"/>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楕円 118">
            <a:extLst>
              <a:ext uri="{FF2B5EF4-FFF2-40B4-BE49-F238E27FC236}">
                <a16:creationId xmlns:a16="http://schemas.microsoft.com/office/drawing/2014/main" id="{8CE1F2FC-B379-48E7-BB2D-E5E13A6A3054}"/>
              </a:ext>
            </a:extLst>
          </p:cNvPr>
          <p:cNvSpPr/>
          <p:nvPr/>
        </p:nvSpPr>
        <p:spPr>
          <a:xfrm>
            <a:off x="2808467" y="3563707"/>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1" name="テキスト ボックス 119">
            <a:extLst>
              <a:ext uri="{FF2B5EF4-FFF2-40B4-BE49-F238E27FC236}">
                <a16:creationId xmlns:a16="http://schemas.microsoft.com/office/drawing/2014/main" id="{DEB054C7-B790-4760-BFDC-2FCB6DB18F91}"/>
              </a:ext>
            </a:extLst>
          </p:cNvPr>
          <p:cNvSpPr txBox="1"/>
          <p:nvPr/>
        </p:nvSpPr>
        <p:spPr>
          <a:xfrm>
            <a:off x="2495590" y="3451964"/>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2" name="楕円 120">
            <a:extLst>
              <a:ext uri="{FF2B5EF4-FFF2-40B4-BE49-F238E27FC236}">
                <a16:creationId xmlns:a16="http://schemas.microsoft.com/office/drawing/2014/main" id="{700A648A-4DC1-4BB3-B4B6-A6F6B158B8A7}"/>
              </a:ext>
            </a:extLst>
          </p:cNvPr>
          <p:cNvSpPr/>
          <p:nvPr/>
        </p:nvSpPr>
        <p:spPr>
          <a:xfrm>
            <a:off x="3876584" y="356777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3" name="テキスト ボックス 121">
            <a:extLst>
              <a:ext uri="{FF2B5EF4-FFF2-40B4-BE49-F238E27FC236}">
                <a16:creationId xmlns:a16="http://schemas.microsoft.com/office/drawing/2014/main" id="{9C586B18-8E34-413C-9C00-7538B2A35480}"/>
              </a:ext>
            </a:extLst>
          </p:cNvPr>
          <p:cNvSpPr txBox="1"/>
          <p:nvPr/>
        </p:nvSpPr>
        <p:spPr>
          <a:xfrm>
            <a:off x="3563707" y="345602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テキスト ボックス 122">
            <a:extLst>
              <a:ext uri="{FF2B5EF4-FFF2-40B4-BE49-F238E27FC236}">
                <a16:creationId xmlns:a16="http://schemas.microsoft.com/office/drawing/2014/main" id="{2FFB4F90-E5D1-47DA-9C1B-C051E7FD19F0}"/>
              </a:ext>
            </a:extLst>
          </p:cNvPr>
          <p:cNvSpPr txBox="1"/>
          <p:nvPr/>
        </p:nvSpPr>
        <p:spPr>
          <a:xfrm>
            <a:off x="2288459" y="2395933"/>
            <a:ext cx="1186270"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ヘルスケア事業者●●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5" name="テキスト ボックス 123">
            <a:extLst>
              <a:ext uri="{FF2B5EF4-FFF2-40B4-BE49-F238E27FC236}">
                <a16:creationId xmlns:a16="http://schemas.microsoft.com/office/drawing/2014/main" id="{1CA76BA3-EE33-4D01-834D-78BB3D51054D}"/>
              </a:ext>
            </a:extLst>
          </p:cNvPr>
          <p:cNvSpPr txBox="1"/>
          <p:nvPr/>
        </p:nvSpPr>
        <p:spPr>
          <a:xfrm>
            <a:off x="3504182"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小売事業者●●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6" name="テキスト ボックス 124">
            <a:extLst>
              <a:ext uri="{FF2B5EF4-FFF2-40B4-BE49-F238E27FC236}">
                <a16:creationId xmlns:a16="http://schemas.microsoft.com/office/drawing/2014/main" id="{0ED4A00B-A072-42DE-BEE7-C6FC177F285B}"/>
              </a:ext>
            </a:extLst>
          </p:cNvPr>
          <p:cNvSpPr txBox="1"/>
          <p:nvPr/>
        </p:nvSpPr>
        <p:spPr>
          <a:xfrm>
            <a:off x="4550914"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宅配事業者●●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7" name="テキスト ボックス 125">
            <a:extLst>
              <a:ext uri="{FF2B5EF4-FFF2-40B4-BE49-F238E27FC236}">
                <a16:creationId xmlns:a16="http://schemas.microsoft.com/office/drawing/2014/main" id="{99BCCA1C-4603-444C-B5B7-281C92E1EC31}"/>
              </a:ext>
            </a:extLst>
          </p:cNvPr>
          <p:cNvSpPr txBox="1"/>
          <p:nvPr/>
        </p:nvSpPr>
        <p:spPr>
          <a:xfrm>
            <a:off x="5562801" y="2395933"/>
            <a:ext cx="971786"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29" name="正方形/長方形 127">
            <a:extLst>
              <a:ext uri="{FF2B5EF4-FFF2-40B4-BE49-F238E27FC236}">
                <a16:creationId xmlns:a16="http://schemas.microsoft.com/office/drawing/2014/main" id="{27F8D6C0-350C-4DAA-9310-52165FCC5190}"/>
              </a:ext>
            </a:extLst>
          </p:cNvPr>
          <p:cNvSpPr/>
          <p:nvPr/>
        </p:nvSpPr>
        <p:spPr>
          <a:xfrm>
            <a:off x="7540011" y="3749432"/>
            <a:ext cx="1352469" cy="632957"/>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他都市（●市）の</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データ連携基盤</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0" name="楕円 128">
            <a:extLst>
              <a:ext uri="{FF2B5EF4-FFF2-40B4-BE49-F238E27FC236}">
                <a16:creationId xmlns:a16="http://schemas.microsoft.com/office/drawing/2014/main" id="{8484359B-E7E6-4B42-9493-19294D21C5D3}"/>
              </a:ext>
            </a:extLst>
          </p:cNvPr>
          <p:cNvSpPr/>
          <p:nvPr/>
        </p:nvSpPr>
        <p:spPr>
          <a:xfrm>
            <a:off x="6655861" y="397044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1" name="テキスト ボックス 129">
            <a:extLst>
              <a:ext uri="{FF2B5EF4-FFF2-40B4-BE49-F238E27FC236}">
                <a16:creationId xmlns:a16="http://schemas.microsoft.com/office/drawing/2014/main" id="{16E26D53-3361-454D-BB75-25849FEFD2F1}"/>
              </a:ext>
            </a:extLst>
          </p:cNvPr>
          <p:cNvSpPr txBox="1"/>
          <p:nvPr/>
        </p:nvSpPr>
        <p:spPr>
          <a:xfrm>
            <a:off x="6716209" y="378661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2" name="楕円 130">
            <a:extLst>
              <a:ext uri="{FF2B5EF4-FFF2-40B4-BE49-F238E27FC236}">
                <a16:creationId xmlns:a16="http://schemas.microsoft.com/office/drawing/2014/main" id="{22E9A400-09C5-4F1A-883A-27966E88A6DA}"/>
              </a:ext>
            </a:extLst>
          </p:cNvPr>
          <p:cNvSpPr/>
          <p:nvPr/>
        </p:nvSpPr>
        <p:spPr>
          <a:xfrm>
            <a:off x="7445081" y="396878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3" name="テキスト ボックス 131">
            <a:extLst>
              <a:ext uri="{FF2B5EF4-FFF2-40B4-BE49-F238E27FC236}">
                <a16:creationId xmlns:a16="http://schemas.microsoft.com/office/drawing/2014/main" id="{0D826BCC-4BD3-4BED-B3C2-B84FE2F504E6}"/>
              </a:ext>
            </a:extLst>
          </p:cNvPr>
          <p:cNvSpPr txBox="1"/>
          <p:nvPr/>
        </p:nvSpPr>
        <p:spPr>
          <a:xfrm>
            <a:off x="7193164" y="3793936"/>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6" name="円柱 134">
            <a:extLst>
              <a:ext uri="{FF2B5EF4-FFF2-40B4-BE49-F238E27FC236}">
                <a16:creationId xmlns:a16="http://schemas.microsoft.com/office/drawing/2014/main" id="{3ABC83CB-E981-4853-B4BD-2D477C6A1A5B}"/>
              </a:ext>
            </a:extLst>
          </p:cNvPr>
          <p:cNvSpPr/>
          <p:nvPr/>
        </p:nvSpPr>
        <p:spPr>
          <a:xfrm>
            <a:off x="4920659" y="4879063"/>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テキスト ボックス 135">
            <a:extLst>
              <a:ext uri="{FF2B5EF4-FFF2-40B4-BE49-F238E27FC236}">
                <a16:creationId xmlns:a16="http://schemas.microsoft.com/office/drawing/2014/main" id="{FA521F2D-9CF1-4F54-AEE7-6992063509C3}"/>
              </a:ext>
            </a:extLst>
          </p:cNvPr>
          <p:cNvSpPr txBox="1"/>
          <p:nvPr/>
        </p:nvSpPr>
        <p:spPr>
          <a:xfrm>
            <a:off x="4845603" y="5484198"/>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●●団体</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38" name="正方形/長方形 136">
            <a:extLst>
              <a:ext uri="{FF2B5EF4-FFF2-40B4-BE49-F238E27FC236}">
                <a16:creationId xmlns:a16="http://schemas.microsoft.com/office/drawing/2014/main" id="{9CF157E8-F69B-4B46-A55B-33ECCE5A6057}"/>
              </a:ext>
            </a:extLst>
          </p:cNvPr>
          <p:cNvSpPr/>
          <p:nvPr/>
        </p:nvSpPr>
        <p:spPr>
          <a:xfrm>
            <a:off x="4069127" y="3821440"/>
            <a:ext cx="2057187" cy="342989"/>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データ処理機能</a:t>
            </a:r>
            <a:endParaRPr kumimoji="1" lang="en-US" altLang="ja-JP"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（データ変換・データ受付・データ取得）</a:t>
            </a:r>
            <a:endParaRPr kumimoji="1" lang="ja-JP" altLang="en-US" sz="1015"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1" name="円柱 139">
            <a:extLst>
              <a:ext uri="{FF2B5EF4-FFF2-40B4-BE49-F238E27FC236}">
                <a16:creationId xmlns:a16="http://schemas.microsoft.com/office/drawing/2014/main" id="{2CDF5DD8-68E3-4C48-96A1-0BBC20E3E867}"/>
              </a:ext>
            </a:extLst>
          </p:cNvPr>
          <p:cNvSpPr/>
          <p:nvPr/>
        </p:nvSpPr>
        <p:spPr>
          <a:xfrm>
            <a:off x="3871807" y="4884016"/>
            <a:ext cx="802207" cy="572899"/>
          </a:xfrm>
          <a:prstGeom prst="can">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バリアフリー</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関連データ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2" name="テキスト ボックス 140">
            <a:extLst>
              <a:ext uri="{FF2B5EF4-FFF2-40B4-BE49-F238E27FC236}">
                <a16:creationId xmlns:a16="http://schemas.microsoft.com/office/drawing/2014/main" id="{DB2D2F63-945B-4F99-905A-CDFA8BE8948F}"/>
              </a:ext>
            </a:extLst>
          </p:cNvPr>
          <p:cNvSpPr txBox="1"/>
          <p:nvPr/>
        </p:nvSpPr>
        <p:spPr>
          <a:xfrm>
            <a:off x="3796074" y="5449862"/>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一社●●</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cxnSp>
        <p:nvCxnSpPr>
          <p:cNvPr id="144" name="直線コネクタ 142">
            <a:extLst>
              <a:ext uri="{FF2B5EF4-FFF2-40B4-BE49-F238E27FC236}">
                <a16:creationId xmlns:a16="http://schemas.microsoft.com/office/drawing/2014/main" id="{751E0408-7BD0-4E0F-8A5F-D072FA293237}"/>
              </a:ext>
            </a:extLst>
          </p:cNvPr>
          <p:cNvCxnSpPr>
            <a:stCxn id="130" idx="6"/>
            <a:endCxn id="132" idx="2"/>
          </p:cNvCxnSpPr>
          <p:nvPr/>
        </p:nvCxnSpPr>
        <p:spPr>
          <a:xfrm flipV="1">
            <a:off x="6842088" y="4060500"/>
            <a:ext cx="602993" cy="1663"/>
          </a:xfrm>
          <a:prstGeom prst="line">
            <a:avLst/>
          </a:prstGeom>
          <a:noFill/>
          <a:ln w="6350" cap="flat" cmpd="sng" algn="ctr">
            <a:solidFill>
              <a:srgbClr val="5B9BD5"/>
            </a:solidFill>
            <a:prstDash val="solid"/>
            <a:miter lim="800000"/>
          </a:ln>
          <a:effectLst/>
        </p:spPr>
      </p:cxnSp>
      <p:cxnSp>
        <p:nvCxnSpPr>
          <p:cNvPr id="145" name="直線コネクタ 144">
            <a:extLst>
              <a:ext uri="{FF2B5EF4-FFF2-40B4-BE49-F238E27FC236}">
                <a16:creationId xmlns:a16="http://schemas.microsoft.com/office/drawing/2014/main" id="{96F63DA5-C155-445C-ABBE-0D5B8B0DD5D6}"/>
              </a:ext>
            </a:extLst>
          </p:cNvPr>
          <p:cNvCxnSpPr>
            <a:stCxn id="114" idx="0"/>
          </p:cNvCxnSpPr>
          <p:nvPr/>
        </p:nvCxnSpPr>
        <p:spPr>
          <a:xfrm flipV="1">
            <a:off x="2106294" y="4401192"/>
            <a:ext cx="1" cy="360193"/>
          </a:xfrm>
          <a:prstGeom prst="line">
            <a:avLst/>
          </a:prstGeom>
          <a:noFill/>
          <a:ln w="6350" cap="flat" cmpd="sng" algn="ctr">
            <a:solidFill>
              <a:srgbClr val="5B9BD5"/>
            </a:solidFill>
            <a:prstDash val="solid"/>
            <a:miter lim="800000"/>
          </a:ln>
          <a:effectLst/>
        </p:spPr>
      </p:cxnSp>
      <p:cxnSp>
        <p:nvCxnSpPr>
          <p:cNvPr id="146" name="直線コネクタ 145">
            <a:extLst>
              <a:ext uri="{FF2B5EF4-FFF2-40B4-BE49-F238E27FC236}">
                <a16:creationId xmlns:a16="http://schemas.microsoft.com/office/drawing/2014/main" id="{C835F334-9028-4626-9ECF-783CBCF87BCE}"/>
              </a:ext>
            </a:extLst>
          </p:cNvPr>
          <p:cNvCxnSpPr>
            <a:stCxn id="113" idx="1"/>
          </p:cNvCxnSpPr>
          <p:nvPr/>
        </p:nvCxnSpPr>
        <p:spPr>
          <a:xfrm flipH="1" flipV="1">
            <a:off x="3185624" y="4412022"/>
            <a:ext cx="6389" cy="469710"/>
          </a:xfrm>
          <a:prstGeom prst="line">
            <a:avLst/>
          </a:prstGeom>
          <a:noFill/>
          <a:ln w="6350" cap="flat" cmpd="sng" algn="ctr">
            <a:solidFill>
              <a:srgbClr val="5B9BD5"/>
            </a:solidFill>
            <a:prstDash val="solid"/>
            <a:miter lim="800000"/>
          </a:ln>
          <a:effectLst/>
        </p:spPr>
      </p:cxnSp>
      <p:cxnSp>
        <p:nvCxnSpPr>
          <p:cNvPr id="147" name="直線コネクタ 146">
            <a:extLst>
              <a:ext uri="{FF2B5EF4-FFF2-40B4-BE49-F238E27FC236}">
                <a16:creationId xmlns:a16="http://schemas.microsoft.com/office/drawing/2014/main" id="{236B56E9-ABF7-4392-8A0A-530E6C364992}"/>
              </a:ext>
            </a:extLst>
          </p:cNvPr>
          <p:cNvCxnSpPr>
            <a:stCxn id="141" idx="1"/>
          </p:cNvCxnSpPr>
          <p:nvPr/>
        </p:nvCxnSpPr>
        <p:spPr>
          <a:xfrm flipH="1" flipV="1">
            <a:off x="4264885" y="4417837"/>
            <a:ext cx="8026" cy="466179"/>
          </a:xfrm>
          <a:prstGeom prst="line">
            <a:avLst/>
          </a:prstGeom>
          <a:noFill/>
          <a:ln w="6350" cap="flat" cmpd="sng" algn="ctr">
            <a:solidFill>
              <a:srgbClr val="5B9BD5"/>
            </a:solidFill>
            <a:prstDash val="solid"/>
            <a:miter lim="800000"/>
          </a:ln>
          <a:effectLst/>
        </p:spPr>
      </p:cxnSp>
      <p:cxnSp>
        <p:nvCxnSpPr>
          <p:cNvPr id="148" name="直線コネクタ 147">
            <a:extLst>
              <a:ext uri="{FF2B5EF4-FFF2-40B4-BE49-F238E27FC236}">
                <a16:creationId xmlns:a16="http://schemas.microsoft.com/office/drawing/2014/main" id="{4941C531-1204-4396-98BD-ADC822464FF2}"/>
              </a:ext>
            </a:extLst>
          </p:cNvPr>
          <p:cNvCxnSpPr>
            <a:stCxn id="118" idx="0"/>
          </p:cNvCxnSpPr>
          <p:nvPr/>
        </p:nvCxnSpPr>
        <p:spPr>
          <a:xfrm flipH="1" flipV="1">
            <a:off x="1829804" y="3186971"/>
            <a:ext cx="6346" cy="377562"/>
          </a:xfrm>
          <a:prstGeom prst="line">
            <a:avLst/>
          </a:prstGeom>
          <a:noFill/>
          <a:ln w="6350" cap="flat" cmpd="sng" algn="ctr">
            <a:solidFill>
              <a:srgbClr val="5B9BD5"/>
            </a:solidFill>
            <a:prstDash val="solid"/>
            <a:miter lim="800000"/>
          </a:ln>
          <a:effectLst/>
        </p:spPr>
      </p:cxnSp>
      <p:cxnSp>
        <p:nvCxnSpPr>
          <p:cNvPr id="149" name="直線コネクタ 148">
            <a:extLst>
              <a:ext uri="{FF2B5EF4-FFF2-40B4-BE49-F238E27FC236}">
                <a16:creationId xmlns:a16="http://schemas.microsoft.com/office/drawing/2014/main" id="{79D1B36B-6D54-4ABC-95D2-60640C4A4A53}"/>
              </a:ext>
            </a:extLst>
          </p:cNvPr>
          <p:cNvCxnSpPr>
            <a:stCxn id="120" idx="0"/>
          </p:cNvCxnSpPr>
          <p:nvPr/>
        </p:nvCxnSpPr>
        <p:spPr>
          <a:xfrm flipH="1" flipV="1">
            <a:off x="2899414" y="3186970"/>
            <a:ext cx="2167" cy="376736"/>
          </a:xfrm>
          <a:prstGeom prst="line">
            <a:avLst/>
          </a:prstGeom>
          <a:noFill/>
          <a:ln w="6350" cap="flat" cmpd="sng" algn="ctr">
            <a:solidFill>
              <a:srgbClr val="5B9BD5"/>
            </a:solidFill>
            <a:prstDash val="solid"/>
            <a:miter lim="800000"/>
          </a:ln>
          <a:effectLst/>
        </p:spPr>
      </p:cxnSp>
      <p:cxnSp>
        <p:nvCxnSpPr>
          <p:cNvPr id="152" name="直線コネクタ 152">
            <a:extLst>
              <a:ext uri="{FF2B5EF4-FFF2-40B4-BE49-F238E27FC236}">
                <a16:creationId xmlns:a16="http://schemas.microsoft.com/office/drawing/2014/main" id="{E1D57F1E-9B81-40CB-B6F6-5E9C67685280}"/>
              </a:ext>
            </a:extLst>
          </p:cNvPr>
          <p:cNvCxnSpPr>
            <a:stCxn id="122" idx="0"/>
          </p:cNvCxnSpPr>
          <p:nvPr/>
        </p:nvCxnSpPr>
        <p:spPr>
          <a:xfrm flipH="1" flipV="1">
            <a:off x="3969024" y="3186969"/>
            <a:ext cx="675" cy="380802"/>
          </a:xfrm>
          <a:prstGeom prst="line">
            <a:avLst/>
          </a:prstGeom>
          <a:noFill/>
          <a:ln w="6350" cap="flat" cmpd="sng" algn="ctr">
            <a:solidFill>
              <a:srgbClr val="5B9BD5"/>
            </a:solidFill>
            <a:prstDash val="solid"/>
            <a:miter lim="800000"/>
          </a:ln>
          <a:effectLst/>
        </p:spPr>
      </p:cxnSp>
      <p:sp>
        <p:nvSpPr>
          <p:cNvPr id="154" name="楕円 154">
            <a:extLst>
              <a:ext uri="{FF2B5EF4-FFF2-40B4-BE49-F238E27FC236}">
                <a16:creationId xmlns:a16="http://schemas.microsoft.com/office/drawing/2014/main" id="{47F284BE-74D4-456A-992F-4306A43FAD95}"/>
              </a:ext>
            </a:extLst>
          </p:cNvPr>
          <p:cNvSpPr/>
          <p:nvPr/>
        </p:nvSpPr>
        <p:spPr>
          <a:xfrm>
            <a:off x="4946745" y="3551800"/>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5" name="テキスト ボックス 155">
            <a:extLst>
              <a:ext uri="{FF2B5EF4-FFF2-40B4-BE49-F238E27FC236}">
                <a16:creationId xmlns:a16="http://schemas.microsoft.com/office/drawing/2014/main" id="{2D9B5E0F-BC04-4086-ACF7-5D1208ECA977}"/>
              </a:ext>
            </a:extLst>
          </p:cNvPr>
          <p:cNvSpPr txBox="1"/>
          <p:nvPr/>
        </p:nvSpPr>
        <p:spPr>
          <a:xfrm>
            <a:off x="4633867" y="3440058"/>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6" name="直線コネクタ 156">
            <a:extLst>
              <a:ext uri="{FF2B5EF4-FFF2-40B4-BE49-F238E27FC236}">
                <a16:creationId xmlns:a16="http://schemas.microsoft.com/office/drawing/2014/main" id="{0BEECF5A-7C91-4939-916F-2A4685E90C0E}"/>
              </a:ext>
            </a:extLst>
          </p:cNvPr>
          <p:cNvCxnSpPr>
            <a:stCxn id="154" idx="0"/>
          </p:cNvCxnSpPr>
          <p:nvPr/>
        </p:nvCxnSpPr>
        <p:spPr>
          <a:xfrm flipH="1" flipV="1">
            <a:off x="5038632" y="3186968"/>
            <a:ext cx="1226" cy="364832"/>
          </a:xfrm>
          <a:prstGeom prst="line">
            <a:avLst/>
          </a:prstGeom>
          <a:noFill/>
          <a:ln w="6350" cap="flat" cmpd="sng" algn="ctr">
            <a:solidFill>
              <a:srgbClr val="5B9BD5"/>
            </a:solidFill>
            <a:prstDash val="solid"/>
            <a:miter lim="800000"/>
          </a:ln>
          <a:effectLst/>
        </p:spPr>
      </p:cxnSp>
      <p:sp>
        <p:nvSpPr>
          <p:cNvPr id="157" name="楕円 157">
            <a:extLst>
              <a:ext uri="{FF2B5EF4-FFF2-40B4-BE49-F238E27FC236}">
                <a16:creationId xmlns:a16="http://schemas.microsoft.com/office/drawing/2014/main" id="{6FBE3E88-512B-4665-BD2D-B93154EE72A4}"/>
              </a:ext>
            </a:extLst>
          </p:cNvPr>
          <p:cNvSpPr/>
          <p:nvPr/>
        </p:nvSpPr>
        <p:spPr>
          <a:xfrm>
            <a:off x="5953837" y="3549454"/>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8" name="テキスト ボックス 158">
            <a:extLst>
              <a:ext uri="{FF2B5EF4-FFF2-40B4-BE49-F238E27FC236}">
                <a16:creationId xmlns:a16="http://schemas.microsoft.com/office/drawing/2014/main" id="{A61CFF43-66CB-4160-B3E1-8D6819DF541F}"/>
              </a:ext>
            </a:extLst>
          </p:cNvPr>
          <p:cNvSpPr txBox="1"/>
          <p:nvPr/>
        </p:nvSpPr>
        <p:spPr>
          <a:xfrm>
            <a:off x="5640960" y="3437712"/>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59" name="直線コネクタ 159">
            <a:extLst>
              <a:ext uri="{FF2B5EF4-FFF2-40B4-BE49-F238E27FC236}">
                <a16:creationId xmlns:a16="http://schemas.microsoft.com/office/drawing/2014/main" id="{373F81BE-1925-4C3C-ACFF-E16A932EA8C2}"/>
              </a:ext>
            </a:extLst>
          </p:cNvPr>
          <p:cNvCxnSpPr>
            <a:stCxn id="157" idx="0"/>
          </p:cNvCxnSpPr>
          <p:nvPr/>
        </p:nvCxnSpPr>
        <p:spPr>
          <a:xfrm flipH="1" flipV="1">
            <a:off x="6032277" y="3186967"/>
            <a:ext cx="14674" cy="362487"/>
          </a:xfrm>
          <a:prstGeom prst="line">
            <a:avLst/>
          </a:prstGeom>
          <a:noFill/>
          <a:ln w="6350" cap="flat" cmpd="sng" algn="ctr">
            <a:solidFill>
              <a:srgbClr val="5B9BD5"/>
            </a:solidFill>
            <a:prstDash val="solid"/>
            <a:miter lim="800000"/>
          </a:ln>
          <a:effectLst/>
        </p:spPr>
      </p:cxnSp>
      <p:sp>
        <p:nvSpPr>
          <p:cNvPr id="160" name="正方形/長方形 160">
            <a:extLst>
              <a:ext uri="{FF2B5EF4-FFF2-40B4-BE49-F238E27FC236}">
                <a16:creationId xmlns:a16="http://schemas.microsoft.com/office/drawing/2014/main" id="{B7E08D18-4076-4D68-8E45-17AAC042C90E}"/>
              </a:ext>
            </a:extLst>
          </p:cNvPr>
          <p:cNvSpPr/>
          <p:nvPr/>
        </p:nvSpPr>
        <p:spPr>
          <a:xfrm>
            <a:off x="1343163" y="2700298"/>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 name="正方形/長方形 161">
            <a:extLst>
              <a:ext uri="{FF2B5EF4-FFF2-40B4-BE49-F238E27FC236}">
                <a16:creationId xmlns:a16="http://schemas.microsoft.com/office/drawing/2014/main" id="{B7D13D2C-9C3B-40C6-A1DF-8D0154BEFD1C}"/>
              </a:ext>
            </a:extLst>
          </p:cNvPr>
          <p:cNvSpPr/>
          <p:nvPr/>
        </p:nvSpPr>
        <p:spPr>
          <a:xfrm>
            <a:off x="2411647" y="2702456"/>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ヘルスケア情報</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 name="正方形/長方形 162">
            <a:extLst>
              <a:ext uri="{FF2B5EF4-FFF2-40B4-BE49-F238E27FC236}">
                <a16:creationId xmlns:a16="http://schemas.microsoft.com/office/drawing/2014/main" id="{9714387C-BBFD-4151-86FF-CC868BCBD523}"/>
              </a:ext>
            </a:extLst>
          </p:cNvPr>
          <p:cNvSpPr/>
          <p:nvPr/>
        </p:nvSpPr>
        <p:spPr>
          <a:xfrm>
            <a:off x="3464056" y="2702877"/>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注文システム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3" name="正方形/長方形 163">
            <a:extLst>
              <a:ext uri="{FF2B5EF4-FFF2-40B4-BE49-F238E27FC236}">
                <a16:creationId xmlns:a16="http://schemas.microsoft.com/office/drawing/2014/main" id="{768FBB81-426E-4591-B70C-322BE9470979}"/>
              </a:ext>
            </a:extLst>
          </p:cNvPr>
          <p:cNvSpPr/>
          <p:nvPr/>
        </p:nvSpPr>
        <p:spPr>
          <a:xfrm>
            <a:off x="4524366" y="270468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配送支援</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 name="正方形/長方形 164">
            <a:extLst>
              <a:ext uri="{FF2B5EF4-FFF2-40B4-BE49-F238E27FC236}">
                <a16:creationId xmlns:a16="http://schemas.microsoft.com/office/drawing/2014/main" id="{AC4D7AE6-EA0A-44D4-AA71-93EFB10994FA}"/>
              </a:ext>
            </a:extLst>
          </p:cNvPr>
          <p:cNvSpPr/>
          <p:nvPr/>
        </p:nvSpPr>
        <p:spPr>
          <a:xfrm>
            <a:off x="5569849" y="2705650"/>
            <a:ext cx="985971" cy="498004"/>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アプリ</a:t>
            </a:r>
          </a:p>
        </p:txBody>
      </p:sp>
      <p:sp>
        <p:nvSpPr>
          <p:cNvPr id="165" name="楕円 165">
            <a:extLst>
              <a:ext uri="{FF2B5EF4-FFF2-40B4-BE49-F238E27FC236}">
                <a16:creationId xmlns:a16="http://schemas.microsoft.com/office/drawing/2014/main" id="{1A008B31-6AB6-4910-8335-DEC32D63797B}"/>
              </a:ext>
            </a:extLst>
          </p:cNvPr>
          <p:cNvSpPr/>
          <p:nvPr/>
        </p:nvSpPr>
        <p:spPr>
          <a:xfrm>
            <a:off x="3098898" y="4782461"/>
            <a:ext cx="186227" cy="183438"/>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 name="テキスト ボックス 166">
            <a:extLst>
              <a:ext uri="{FF2B5EF4-FFF2-40B4-BE49-F238E27FC236}">
                <a16:creationId xmlns:a16="http://schemas.microsoft.com/office/drawing/2014/main" id="{C1A605B2-0710-4E72-A579-0ACB0ADBEDCB}"/>
              </a:ext>
            </a:extLst>
          </p:cNvPr>
          <p:cNvSpPr txBox="1"/>
          <p:nvPr/>
        </p:nvSpPr>
        <p:spPr>
          <a:xfrm>
            <a:off x="2751423" y="4667839"/>
            <a:ext cx="41082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9" name="円柱 169">
            <a:extLst>
              <a:ext uri="{FF2B5EF4-FFF2-40B4-BE49-F238E27FC236}">
                <a16:creationId xmlns:a16="http://schemas.microsoft.com/office/drawing/2014/main" id="{07D632A8-B6D4-43AE-96E8-63919D6114C6}"/>
              </a:ext>
            </a:extLst>
          </p:cNvPr>
          <p:cNvSpPr/>
          <p:nvPr/>
        </p:nvSpPr>
        <p:spPr>
          <a:xfrm>
            <a:off x="5912087" y="4892536"/>
            <a:ext cx="802207" cy="572899"/>
          </a:xfrm>
          <a:prstGeom prst="can">
            <a:avLst/>
          </a:prstGeom>
          <a:solidFill>
            <a:schemeClr val="bg1"/>
          </a:solidFill>
          <a:ln w="12700" cap="flat" cmpd="sng" algn="ctr">
            <a:solidFill>
              <a:srgbClr val="5B9BD5">
                <a:shade val="50000"/>
              </a:srgbClr>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データ</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70">
            <a:extLst>
              <a:ext uri="{FF2B5EF4-FFF2-40B4-BE49-F238E27FC236}">
                <a16:creationId xmlns:a16="http://schemas.microsoft.com/office/drawing/2014/main" id="{A4693C0D-03D2-4F58-A2B6-07E5A9175322}"/>
              </a:ext>
            </a:extLst>
          </p:cNvPr>
          <p:cNvSpPr txBox="1"/>
          <p:nvPr/>
        </p:nvSpPr>
        <p:spPr>
          <a:xfrm>
            <a:off x="5828418" y="5506111"/>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171" name="テキスト ボックス 172">
            <a:extLst>
              <a:ext uri="{FF2B5EF4-FFF2-40B4-BE49-F238E27FC236}">
                <a16:creationId xmlns:a16="http://schemas.microsoft.com/office/drawing/2014/main" id="{D26B3654-4DBC-48CC-887E-BCBA0CE14C40}"/>
              </a:ext>
            </a:extLst>
          </p:cNvPr>
          <p:cNvSpPr txBox="1"/>
          <p:nvPr/>
        </p:nvSpPr>
        <p:spPr>
          <a:xfrm>
            <a:off x="1346845" y="2395933"/>
            <a:ext cx="941615" cy="319446"/>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システム保有者</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交通事業者●●</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72" name="テキスト ボックス 86">
            <a:extLst>
              <a:ext uri="{FF2B5EF4-FFF2-40B4-BE49-F238E27FC236}">
                <a16:creationId xmlns:a16="http://schemas.microsoft.com/office/drawing/2014/main" id="{1FCC10B8-4BB4-45BC-A0B2-44B7D2D35B2B}"/>
              </a:ext>
            </a:extLst>
          </p:cNvPr>
          <p:cNvSpPr txBox="1"/>
          <p:nvPr/>
        </p:nvSpPr>
        <p:spPr>
          <a:xfrm>
            <a:off x="4013039" y="4541634"/>
            <a:ext cx="583203"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手入力</a:t>
            </a:r>
          </a:p>
        </p:txBody>
      </p:sp>
      <p:sp>
        <p:nvSpPr>
          <p:cNvPr id="173" name="テキスト ボックス 87">
            <a:extLst>
              <a:ext uri="{FF2B5EF4-FFF2-40B4-BE49-F238E27FC236}">
                <a16:creationId xmlns:a16="http://schemas.microsoft.com/office/drawing/2014/main" id="{EC81891E-FC35-4BE8-BB36-37BE1E9A5581}"/>
              </a:ext>
            </a:extLst>
          </p:cNvPr>
          <p:cNvSpPr txBox="1"/>
          <p:nvPr/>
        </p:nvSpPr>
        <p:spPr>
          <a:xfrm>
            <a:off x="4815411" y="4397504"/>
            <a:ext cx="747390" cy="24853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蓄積方式</a:t>
            </a:r>
          </a:p>
        </p:txBody>
      </p:sp>
      <p:sp>
        <p:nvSpPr>
          <p:cNvPr id="2" name="正方形/長方形 1">
            <a:extLst>
              <a:ext uri="{FF2B5EF4-FFF2-40B4-BE49-F238E27FC236}">
                <a16:creationId xmlns:a16="http://schemas.microsoft.com/office/drawing/2014/main" id="{F3C082F0-73BF-4249-AEA9-4BFDD6F612D3}"/>
              </a:ext>
            </a:extLst>
          </p:cNvPr>
          <p:cNvSpPr/>
          <p:nvPr/>
        </p:nvSpPr>
        <p:spPr>
          <a:xfrm>
            <a:off x="150080" y="2348880"/>
            <a:ext cx="8843840" cy="3448653"/>
          </a:xfrm>
          <a:prstGeom prst="rect">
            <a:avLst/>
          </a:prstGeom>
          <a:noFill/>
          <a:ln w="9525">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64">
            <a:extLst>
              <a:ext uri="{FF2B5EF4-FFF2-40B4-BE49-F238E27FC236}">
                <a16:creationId xmlns:a16="http://schemas.microsoft.com/office/drawing/2014/main" id="{DE88E11F-3B82-4D16-945F-45047ADC1881}"/>
              </a:ext>
            </a:extLst>
          </p:cNvPr>
          <p:cNvSpPr/>
          <p:nvPr/>
        </p:nvSpPr>
        <p:spPr>
          <a:xfrm>
            <a:off x="7603987" y="2368390"/>
            <a:ext cx="1394796" cy="346989"/>
          </a:xfrm>
          <a:prstGeom prst="rect">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システム構成図の例</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9592900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4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custGeom>
          <a:avLst/>
          <a:gdLst/>
          <a:ahLst/>
          <a:cxnLst/>
          <a:rect l="l" t="t" r="r" b="b"/>
          <a:pathLst/>
        </a:custGeom>
      </a:spPr>
      <a:bodyPr vertOverflow="overflow" horzOverflow="overflow" wrap="none">
        <a:spAutoFit/>
      </a:bodyPr>
      <a:lstStyle>
        <a:defPPr fontAlgn="auto">
          <a:spcBef>
            <a:spcPts val="0"/>
          </a:spcBef>
          <a:spcAft>
            <a:spcPts val="0"/>
          </a:spcAft>
          <a:defRPr b="1" u="sng" dirty="0">
            <a:solidFill>
              <a:prstClr val="black"/>
            </a:solidFill>
            <a:latin typeface="+mn-ea"/>
          </a:defRPr>
        </a:defPPr>
      </a:lst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19204</Words>
  <Application>Microsoft Office PowerPoint</Application>
  <PresentationFormat>画面に合わせる (4:3)</PresentationFormat>
  <Paragraphs>2681</Paragraphs>
  <Slides>86</Slides>
  <Notes>63</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86</vt:i4>
      </vt:variant>
    </vt:vector>
  </HeadingPairs>
  <TitlesOfParts>
    <vt:vector size="104" baseType="lpstr">
      <vt:lpstr>BIZ UDPゴシック</vt:lpstr>
      <vt:lpstr>Meiryo UI</vt:lpstr>
      <vt:lpstr>ＭＳ Ｐゴシック</vt:lpstr>
      <vt:lpstr>ＭＳ Ｐゴシック 本文</vt:lpstr>
      <vt:lpstr>ＭＳ Ｐ明朝</vt:lpstr>
      <vt:lpstr>ＭＳ ゴシック</vt:lpstr>
      <vt:lpstr>ＭＳ 明朝</vt:lpstr>
      <vt:lpstr>ＭＳ明朝-WinCharSetFFFF-H</vt:lpstr>
      <vt:lpstr>メイリオ</vt:lpstr>
      <vt:lpstr>游ゴシック</vt:lpstr>
      <vt:lpstr>Arial</vt:lpstr>
      <vt:lpstr>Calibri</vt:lpstr>
      <vt:lpstr>Century</vt:lpstr>
      <vt:lpstr>Tahoma</vt:lpstr>
      <vt:lpstr>Times New Roman</vt:lpstr>
      <vt:lpstr>Wingdings</vt:lpstr>
      <vt:lpstr>標準デザイン</vt:lpstr>
      <vt:lpstr>41_デザインの設定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2021-06-15T06:47:27Z</dcterms:created>
  <dcterms:modified xsi:type="dcterms:W3CDTF">2023-04-05T10:07:19Z</dcterms:modified>
</cp:coreProperties>
</file>