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 id="2147484963" r:id="rId6"/>
  </p:sldMasterIdLst>
  <p:notesMasterIdLst>
    <p:notesMasterId r:id="rId13"/>
  </p:notesMasterIdLst>
  <p:handoutMasterIdLst>
    <p:handoutMasterId r:id="rId14"/>
  </p:handoutMasterIdLst>
  <p:sldIdLst>
    <p:sldId id="1762" r:id="rId7"/>
    <p:sldId id="1765" r:id="rId8"/>
    <p:sldId id="1761" r:id="rId9"/>
    <p:sldId id="1766" r:id="rId10"/>
    <p:sldId id="1763" r:id="rId11"/>
    <p:sldId id="1767" r:id="rId1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9666" autoAdjust="0"/>
  </p:normalViewPr>
  <p:slideViewPr>
    <p:cSldViewPr snapToGrid="0">
      <p:cViewPr varScale="1">
        <p:scale>
          <a:sx n="70" d="100"/>
          <a:sy n="70" d="100"/>
        </p:scale>
        <p:origin x="702" y="78"/>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2023/7/25</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2023/7/25</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smtClean="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7440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49228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0833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5678959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1180476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2710732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297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8857120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69920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9953257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1405526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815802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8779101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97F4661A-7B19-46CA-941E-B314278E6D60}" type="datetimeFigureOut">
              <a:rPr kumimoji="1" lang="ja-JP" altLang="en-US" smtClean="0"/>
              <a:t>2023/7/25</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75278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smtClean="0"/>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2023/7/25</a:t>
            </a:fld>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53794127"/>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endPar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空港の航空写真を添付</a:t>
            </a:r>
            <a:endParaRPr kumimoji="1" lang="en-US" altLang="ja-JP" dirty="0" smtClean="0">
              <a:solidFill>
                <a:srgbClr val="FF0000"/>
              </a:solidFill>
            </a:endParaRPr>
          </a:p>
          <a:p>
            <a:pPr algn="ctr"/>
            <a:r>
              <a:rPr lang="en-US" altLang="ja-JP" sz="1200" dirty="0" smtClean="0">
                <a:solidFill>
                  <a:srgbClr val="FF0000"/>
                </a:solidFill>
              </a:rPr>
              <a:t>※</a:t>
            </a:r>
            <a:r>
              <a:rPr lang="ja-JP" altLang="en-US" sz="1200" dirty="0" smtClean="0">
                <a:solidFill>
                  <a:srgbClr val="FF0000"/>
                </a:solidFill>
              </a:rPr>
              <a:t>必ず空港</a:t>
            </a:r>
            <a:r>
              <a:rPr lang="ja-JP" altLang="en-US" sz="1200" dirty="0">
                <a:solidFill>
                  <a:srgbClr val="FF0000"/>
                </a:solidFill>
              </a:rPr>
              <a:t>全体が</a:t>
            </a:r>
            <a:r>
              <a:rPr lang="ja-JP" altLang="en-US" sz="1200" dirty="0" smtClean="0">
                <a:solidFill>
                  <a:srgbClr val="FF0000"/>
                </a:solidFill>
              </a:rPr>
              <a:t>わかる、真上から撮影</a:t>
            </a:r>
            <a:r>
              <a:rPr lang="ja-JP" altLang="en-US" sz="1200" dirty="0">
                <a:solidFill>
                  <a:srgbClr val="FF0000"/>
                </a:solidFill>
              </a:rPr>
              <a:t>し</a:t>
            </a:r>
            <a:r>
              <a:rPr lang="ja-JP" altLang="en-US" sz="1200" dirty="0" smtClean="0">
                <a:solidFill>
                  <a:srgbClr val="FF0000"/>
                </a:solidFill>
              </a:rPr>
              <a:t>たものとしてください。</a:t>
            </a:r>
            <a:endParaRPr lang="en-US" altLang="ja-JP" sz="1200" dirty="0" smtClean="0">
              <a:solidFill>
                <a:srgbClr val="FF0000"/>
              </a:solidFill>
            </a:endParaRPr>
          </a:p>
          <a:p>
            <a:pPr algn="ctr"/>
            <a:r>
              <a:rPr lang="ja-JP" altLang="en-US" sz="1200" dirty="0">
                <a:solidFill>
                  <a:srgbClr val="FF0000"/>
                </a:solidFill>
              </a:rPr>
              <a:t>滑走</a:t>
            </a:r>
            <a:r>
              <a:rPr lang="ja-JP" altLang="en-US" sz="1200" dirty="0" smtClean="0">
                <a:solidFill>
                  <a:srgbClr val="FF0000"/>
                </a:solidFill>
              </a:rPr>
              <a:t>路が紙面水平方向の写真としてください。</a:t>
            </a:r>
            <a:endParaRPr lang="en-US" altLang="ja-JP" sz="1200" dirty="0" smtClean="0">
              <a:solidFill>
                <a:srgbClr val="FF0000"/>
              </a:solidFill>
            </a:endParaRPr>
          </a:p>
          <a:p>
            <a:pPr algn="ctr"/>
            <a:r>
              <a:rPr lang="ja-JP" altLang="en-US" sz="1200" dirty="0" smtClean="0">
                <a:solidFill>
                  <a:srgbClr val="FF0000"/>
                </a:solidFill>
              </a:rPr>
              <a:t>事業者所有の航空写真がない場合、空港管理者からの提供を受けるか</a:t>
            </a:r>
            <a:r>
              <a:rPr lang="en-US" altLang="ja-JP" sz="1200" dirty="0" smtClean="0">
                <a:solidFill>
                  <a:srgbClr val="FF0000"/>
                </a:solidFill>
              </a:rPr>
              <a:t>Google Map</a:t>
            </a:r>
            <a:r>
              <a:rPr lang="ja-JP" altLang="en-US" sz="1200" dirty="0" smtClean="0">
                <a:solidFill>
                  <a:srgbClr val="FF0000"/>
                </a:solidFill>
              </a:rPr>
              <a:t>等から引用してください。</a:t>
            </a:r>
            <a:endParaRPr lang="en-US" altLang="ja-JP" sz="1200" dirty="0" smtClean="0">
              <a:solidFill>
                <a:srgbClr val="FF0000"/>
              </a:solidFill>
            </a:endParaRPr>
          </a:p>
          <a:p>
            <a:pPr algn="ctr"/>
            <a:r>
              <a:rPr kumimoji="1" lang="ja-JP" altLang="en-US" sz="1200" dirty="0" smtClean="0">
                <a:solidFill>
                  <a:srgbClr val="FF0000"/>
                </a:solidFill>
              </a:rPr>
              <a:t>黒点線枠は削除して提出してください。</a:t>
            </a:r>
            <a:endParaRPr kumimoji="1" lang="ja-JP" altLang="en-US" sz="1200" dirty="0">
              <a:solidFill>
                <a:srgbClr val="FF0000"/>
              </a:solidFill>
            </a:endParaRP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a:t>
            </a:r>
            <a:r>
              <a:rPr lang="ja-JP" altLang="en-US" sz="1600" dirty="0" smtClean="0">
                <a:solidFill>
                  <a:srgbClr val="0070C0"/>
                </a:solidFill>
                <a:latin typeface="ＭＳ Ｐゴシック" panose="020B0600070205080204" pitchFamily="50" charset="-128"/>
                <a:ea typeface="ＭＳ Ｐゴシック" panose="020B0600070205080204" pitchFamily="50" charset="-128"/>
              </a:rPr>
              <a:t>（例：</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PPA</a:t>
            </a:r>
            <a:r>
              <a:rPr lang="ja-JP" altLang="en-US" sz="1600" dirty="0" smtClean="0">
                <a:solidFill>
                  <a:srgbClr val="0070C0"/>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により駐車場●</a:t>
            </a:r>
            <a:r>
              <a:rPr lang="en-US" altLang="ja-JP" sz="1600" dirty="0">
                <a:solidFill>
                  <a:prstClr val="black"/>
                </a:solidFill>
                <a:latin typeface="ＭＳ Ｐゴシック" panose="020B0600070205080204" pitchFamily="50" charset="-128"/>
                <a:ea typeface="ＭＳ Ｐゴシック" panose="020B0600070205080204" pitchFamily="50" charset="-128"/>
              </a:rPr>
              <a:t>ha</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（駐車場全体の●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にカーポート型太陽光</a:t>
            </a:r>
            <a:r>
              <a:rPr lang="ja-JP" altLang="en-US" sz="1600" dirty="0">
                <a:solidFill>
                  <a:prstClr val="black"/>
                </a:solidFill>
                <a:latin typeface="ＭＳ Ｐゴシック" panose="020B0600070205080204" pitchFamily="50" charset="-128"/>
                <a:ea typeface="ＭＳ Ｐゴシック" panose="020B0600070205080204" pitchFamily="50" charset="-128"/>
              </a:rPr>
              <a:t>発電設備●</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kW</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及び蓄電池</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kWh</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を</a:t>
            </a:r>
            <a:r>
              <a:rPr lang="ja-JP" altLang="en-US" sz="1600" dirty="0">
                <a:solidFill>
                  <a:prstClr val="black"/>
                </a:solidFill>
                <a:latin typeface="ＭＳ Ｐゴシック" panose="020B0600070205080204" pitchFamily="50" charset="-128"/>
                <a:ea typeface="ＭＳ Ｐゴシック" panose="020B0600070205080204" pitchFamily="50" charset="-128"/>
              </a:rPr>
              <a:t>設置し、約●万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（発電量の●</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を▲▲へ供給する。これにより、▲▲の消費電力量約</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を賄う。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lang="ja-JP" altLang="en-US" sz="1600" dirty="0">
                <a:solidFill>
                  <a:prstClr val="black"/>
                </a:solidFill>
                <a:latin typeface="ＭＳ Ｐゴシック" panose="020B0600070205080204" pitchFamily="50" charset="-128"/>
                <a:ea typeface="ＭＳ Ｐゴシック" panose="020B0600070205080204" pitchFamily="50" charset="-128"/>
              </a:rPr>
              <a:t>削減が期待される。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6"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・フォントの大きさやテキストボックスの位置は変更しないでください。</a:t>
            </a:r>
            <a:endParaRPr kumimoji="1" lang="en-US" altLang="ja-JP" sz="1000" b="1" dirty="0" smtClean="0">
              <a:solidFill>
                <a:schemeClr val="tx1"/>
              </a:solidFill>
              <a:latin typeface="+mn-ea"/>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18" name="四角形吹き出し 17"/>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19" name="四角形吹き出し 18"/>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0" name="正方形/長方形 11"/>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smtClean="0">
                <a:solidFill>
                  <a:schemeClr val="tx1"/>
                </a:solidFill>
                <a:latin typeface="+mn-ea"/>
              </a:rPr>
              <a:t>・カーポート型太陽光発電の場合の記載例</a:t>
            </a:r>
            <a:endParaRPr lang="en-US" altLang="ja-JP" sz="900" b="1" dirty="0" smtClean="0">
              <a:solidFill>
                <a:schemeClr val="tx1"/>
              </a:solidFill>
              <a:latin typeface="+mn-ea"/>
            </a:endParaRPr>
          </a:p>
          <a:p>
            <a:r>
              <a:rPr lang="ja-JP" altLang="en-US" sz="900" b="1" dirty="0" smtClean="0">
                <a:solidFill>
                  <a:schemeClr val="tx1"/>
                </a:solidFill>
                <a:latin typeface="+mn-ea"/>
              </a:rPr>
              <a:t>・太陽光発電以外の再エネ事業の場合、本様式を参考に作成してください。</a:t>
            </a:r>
            <a:endParaRPr kumimoji="1" lang="en-US" altLang="ja-JP" sz="900" b="1" dirty="0" smtClean="0">
              <a:solidFill>
                <a:schemeClr val="tx1"/>
              </a:solidFill>
              <a:latin typeface="+mn-ea"/>
            </a:endParaRPr>
          </a:p>
        </p:txBody>
      </p:sp>
      <p:sp>
        <p:nvSpPr>
          <p:cNvPr id="21" name="四角形吹き出し 20"/>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・事業実施箇所を記載し、実施箇所の拡大図や実施イメージを添付してください。</a:t>
            </a:r>
            <a:endParaRPr kumimoji="1" lang="en-US" altLang="ja-JP" sz="1000" b="1" dirty="0" smtClean="0">
              <a:solidFill>
                <a:schemeClr val="tx1"/>
              </a:solidFill>
              <a:latin typeface="+mn-ea"/>
            </a:endParaRPr>
          </a:p>
        </p:txBody>
      </p:sp>
      <p:sp>
        <p:nvSpPr>
          <p:cNvPr id="30" name="四角形吹き出し 29"/>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ea"/>
                <a:ea typeface="+mn-ea"/>
              </a:rPr>
              <a:t>【CO2</a:t>
            </a:r>
            <a:r>
              <a:rPr kumimoji="1" lang="ja-JP" altLang="en-US" sz="1400" b="0" i="0" u="none" strike="noStrike" kern="1200" cap="none" spc="0" normalizeH="0" baseline="0" noProof="0" dirty="0" smtClean="0">
                <a:ln>
                  <a:noFill/>
                </a:ln>
                <a:solidFill>
                  <a:prstClr val="black"/>
                </a:solidFill>
                <a:effectLst/>
                <a:uLnTx/>
                <a:uFillTx/>
                <a:latin typeface="+mn-ea"/>
                <a:ea typeface="+mn-ea"/>
              </a:rPr>
              <a:t>排出状況</a:t>
            </a:r>
            <a:r>
              <a:rPr kumimoji="1" lang="en-US" altLang="ja-JP" sz="1400" b="0" i="0" u="none" strike="noStrike" kern="1200" cap="none" spc="0" normalizeH="0" baseline="0" noProof="0" dirty="0" smtClean="0">
                <a:ln>
                  <a:noFill/>
                </a:ln>
                <a:solidFill>
                  <a:prstClr val="black"/>
                </a:solidFill>
                <a:effectLst/>
                <a:uLnTx/>
                <a:uFillTx/>
                <a:latin typeface="+mn-ea"/>
                <a:ea typeface="+mn-ea"/>
              </a:rPr>
              <a:t>】</a:t>
            </a:r>
          </a:p>
          <a:p>
            <a:pPr marL="285750" lvl="0" indent="-193675" fontAlgn="auto">
              <a:spcBef>
                <a:spcPts val="0"/>
              </a:spcBef>
              <a:spcAft>
                <a:spcPts val="0"/>
              </a:spcAft>
              <a:buFont typeface="Arial" panose="020B0604020202020204" pitchFamily="34" charset="0"/>
              <a:buChar char="•"/>
            </a:pPr>
            <a:r>
              <a:rPr lang="ja-JP" altLang="en-US" sz="1400" dirty="0">
                <a:solidFill>
                  <a:prstClr val="black"/>
                </a:solidFill>
                <a:latin typeface="+mn-ea"/>
                <a:ea typeface="+mn-ea"/>
              </a:rPr>
              <a:t>空港全体</a:t>
            </a:r>
            <a:r>
              <a:rPr lang="ja-JP" altLang="en-US" sz="1400" dirty="0" smtClean="0">
                <a:solidFill>
                  <a:prstClr val="black"/>
                </a:solidFill>
                <a:latin typeface="+mn-ea"/>
                <a:ea typeface="+mn-ea"/>
              </a:rPr>
              <a:t>からの</a:t>
            </a:r>
            <a:r>
              <a:rPr lang="en-US" altLang="ja-JP" sz="1400" dirty="0" smtClean="0">
                <a:solidFill>
                  <a:prstClr val="black"/>
                </a:solidFill>
                <a:latin typeface="+mn-ea"/>
                <a:ea typeface="+mn-ea"/>
              </a:rPr>
              <a:t>CO2</a:t>
            </a:r>
            <a:r>
              <a:rPr lang="ja-JP" altLang="en-US" sz="1400" dirty="0" smtClean="0">
                <a:solidFill>
                  <a:prstClr val="black"/>
                </a:solidFill>
                <a:latin typeface="+mn-ea"/>
                <a:ea typeface="+mn-ea"/>
              </a:rPr>
              <a:t>排出量は横ばいであり、</a:t>
            </a:r>
            <a:r>
              <a:rPr lang="en-US" altLang="ja-JP" sz="1400" dirty="0" smtClean="0">
                <a:solidFill>
                  <a:prstClr val="black"/>
                </a:solidFill>
                <a:latin typeface="+mn-ea"/>
              </a:rPr>
              <a:t>20</a:t>
            </a:r>
            <a:r>
              <a:rPr lang="en-US" altLang="ja-JP" sz="1400" dirty="0">
                <a:solidFill>
                  <a:prstClr val="black"/>
                </a:solidFill>
                <a:latin typeface="+mn-ea"/>
              </a:rPr>
              <a:t>●●</a:t>
            </a:r>
            <a:r>
              <a:rPr lang="ja-JP" altLang="en-US" sz="1400" dirty="0" smtClean="0">
                <a:solidFill>
                  <a:prstClr val="black"/>
                </a:solidFill>
                <a:latin typeface="+mn-ea"/>
              </a:rPr>
              <a:t>年は</a:t>
            </a:r>
            <a:r>
              <a:rPr lang="ja-JP" altLang="en-US" sz="1400" dirty="0" smtClean="0">
                <a:solidFill>
                  <a:prstClr val="black"/>
                </a:solidFill>
                <a:latin typeface="+mn-ea"/>
                <a:ea typeface="+mn-ea"/>
              </a:rPr>
              <a:t>●</a:t>
            </a:r>
            <a:r>
              <a:rPr lang="en-US" altLang="ja-JP" sz="1400" dirty="0">
                <a:solidFill>
                  <a:prstClr val="black"/>
                </a:solidFill>
                <a:latin typeface="+mn-ea"/>
                <a:ea typeface="+mn-ea"/>
              </a:rPr>
              <a:t>t/</a:t>
            </a:r>
            <a:r>
              <a:rPr lang="ja-JP" altLang="en-US" sz="1400" dirty="0" smtClean="0">
                <a:solidFill>
                  <a:prstClr val="black"/>
                </a:solidFill>
                <a:latin typeface="+mn-ea"/>
                <a:ea typeface="+mn-ea"/>
              </a:rPr>
              <a:t>年の</a:t>
            </a:r>
            <a:r>
              <a:rPr lang="en-US" altLang="ja-JP" sz="1400" dirty="0" smtClean="0">
                <a:solidFill>
                  <a:prstClr val="black"/>
                </a:solidFill>
                <a:latin typeface="+mn-ea"/>
              </a:rPr>
              <a:t>CO2</a:t>
            </a:r>
            <a:r>
              <a:rPr lang="ja-JP" altLang="en-US" sz="1400" dirty="0" err="1" smtClean="0">
                <a:solidFill>
                  <a:prstClr val="black"/>
                </a:solidFill>
                <a:latin typeface="+mn-ea"/>
              </a:rPr>
              <a:t>が排</a:t>
            </a:r>
            <a:r>
              <a:rPr lang="ja-JP" altLang="en-US" sz="1400" dirty="0" smtClean="0">
                <a:solidFill>
                  <a:prstClr val="black"/>
                </a:solidFill>
                <a:latin typeface="+mn-ea"/>
              </a:rPr>
              <a:t>出されている。</a:t>
            </a:r>
            <a:endParaRPr lang="en-US" altLang="ja-JP" sz="1400" dirty="0" smtClean="0">
              <a:solidFill>
                <a:prstClr val="black"/>
              </a:solidFill>
              <a:latin typeface="+mn-ea"/>
            </a:endParaRPr>
          </a:p>
          <a:p>
            <a:pPr marL="285750" lvl="0" indent="-193675" fontAlgn="auto">
              <a:spcBef>
                <a:spcPts val="0"/>
              </a:spcBef>
              <a:spcAft>
                <a:spcPts val="0"/>
              </a:spcAft>
              <a:buFont typeface="Arial" panose="020B0604020202020204" pitchFamily="34" charset="0"/>
              <a:buChar char="•"/>
            </a:pPr>
            <a:r>
              <a:rPr lang="ja-JP" altLang="en-US" sz="1400" dirty="0" smtClean="0">
                <a:solidFill>
                  <a:prstClr val="black"/>
                </a:solidFill>
                <a:latin typeface="+mn-ea"/>
                <a:ea typeface="+mn-ea"/>
              </a:rPr>
              <a:t>●</a:t>
            </a:r>
            <a:r>
              <a:rPr lang="ja-JP" altLang="en-US" sz="1400" dirty="0">
                <a:solidFill>
                  <a:prstClr val="black"/>
                </a:solidFill>
                <a:latin typeface="+mn-ea"/>
                <a:ea typeface="+mn-ea"/>
              </a:rPr>
              <a:t>●（事業の対象設備等</a:t>
            </a:r>
            <a:r>
              <a:rPr lang="ja-JP" altLang="en-US" sz="1400" dirty="0" smtClean="0">
                <a:solidFill>
                  <a:prstClr val="black"/>
                </a:solidFill>
                <a:latin typeface="+mn-ea"/>
                <a:ea typeface="+mn-ea"/>
              </a:rPr>
              <a:t>）</a:t>
            </a:r>
            <a:r>
              <a:rPr lang="ja-JP" altLang="en-US" sz="1400" dirty="0">
                <a:solidFill>
                  <a:prstClr val="black"/>
                </a:solidFill>
                <a:latin typeface="+mn-ea"/>
              </a:rPr>
              <a:t>からの</a:t>
            </a:r>
            <a:r>
              <a:rPr lang="en-US" altLang="ja-JP" sz="1400" dirty="0">
                <a:solidFill>
                  <a:prstClr val="black"/>
                </a:solidFill>
                <a:latin typeface="+mn-ea"/>
              </a:rPr>
              <a:t>CO2</a:t>
            </a:r>
            <a:r>
              <a:rPr lang="ja-JP" altLang="en-US" sz="1400" dirty="0">
                <a:solidFill>
                  <a:prstClr val="black"/>
                </a:solidFill>
                <a:latin typeface="+mn-ea"/>
              </a:rPr>
              <a:t>排出量は横ばいであり、</a:t>
            </a:r>
            <a:r>
              <a:rPr lang="en-US" altLang="ja-JP" sz="1400" dirty="0">
                <a:solidFill>
                  <a:prstClr val="black"/>
                </a:solidFill>
                <a:latin typeface="+mn-ea"/>
              </a:rPr>
              <a:t>20●●</a:t>
            </a:r>
            <a:r>
              <a:rPr lang="ja-JP" altLang="en-US" sz="1400" dirty="0">
                <a:solidFill>
                  <a:prstClr val="black"/>
                </a:solidFill>
                <a:latin typeface="+mn-ea"/>
              </a:rPr>
              <a:t>年は●</a:t>
            </a:r>
            <a:r>
              <a:rPr lang="en-US" altLang="ja-JP" sz="1400" dirty="0">
                <a:solidFill>
                  <a:prstClr val="black"/>
                </a:solidFill>
                <a:latin typeface="+mn-ea"/>
              </a:rPr>
              <a:t>t/</a:t>
            </a:r>
            <a:r>
              <a:rPr lang="ja-JP" altLang="en-US" sz="1400" dirty="0">
                <a:solidFill>
                  <a:prstClr val="black"/>
                </a:solidFill>
                <a:latin typeface="+mn-ea"/>
              </a:rPr>
              <a:t>年の</a:t>
            </a:r>
            <a:r>
              <a:rPr lang="en-US" altLang="ja-JP" sz="1400" dirty="0">
                <a:solidFill>
                  <a:prstClr val="black"/>
                </a:solidFill>
                <a:latin typeface="+mn-ea"/>
              </a:rPr>
              <a:t>CO2</a:t>
            </a:r>
            <a:r>
              <a:rPr lang="ja-JP" altLang="en-US" sz="1400" dirty="0" err="1">
                <a:solidFill>
                  <a:prstClr val="black"/>
                </a:solidFill>
                <a:latin typeface="+mn-ea"/>
              </a:rPr>
              <a:t>が排</a:t>
            </a:r>
            <a:r>
              <a:rPr lang="ja-JP" altLang="en-US" sz="1400" dirty="0" smtClean="0">
                <a:solidFill>
                  <a:prstClr val="black"/>
                </a:solidFill>
                <a:latin typeface="+mn-ea"/>
              </a:rPr>
              <a:t>出されている</a:t>
            </a:r>
            <a:r>
              <a:rPr lang="ja-JP" altLang="en-US" sz="1400" dirty="0">
                <a:solidFill>
                  <a:prstClr val="black"/>
                </a:solidFill>
                <a:latin typeface="+mn-ea"/>
              </a:rPr>
              <a:t>。</a:t>
            </a:r>
            <a:endParaRPr kumimoji="1" lang="en-US" altLang="ja-JP" sz="1400" b="0" i="0" u="none" strike="noStrike" kern="1200" cap="none" spc="0" normalizeH="0" baseline="0" noProof="0" dirty="0" smtClean="0">
              <a:ln>
                <a:noFill/>
              </a:ln>
              <a:solidFill>
                <a:prstClr val="black"/>
              </a:solidFill>
              <a:effectLst/>
              <a:uLnTx/>
              <a:uFillTx/>
              <a:latin typeface="+mn-ea"/>
              <a:ea typeface="+mn-ea"/>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endPar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・グラフに合わせて、増加傾向や減少傾向等に変更してください。</a:t>
            </a:r>
            <a:endParaRPr kumimoji="1" lang="en-US" altLang="ja-JP" sz="1000" b="1" dirty="0" smtClean="0">
              <a:solidFill>
                <a:schemeClr val="tx1"/>
              </a:solidFill>
              <a:latin typeface="+mn-ea"/>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・グラフに合わせて、増加傾向や減少傾向等に変更してください。</a:t>
            </a:r>
            <a:endParaRPr kumimoji="1" lang="en-US" altLang="ja-JP" sz="1000" b="1" dirty="0" smtClean="0">
              <a:solidFill>
                <a:schemeClr val="tx1"/>
              </a:solidFill>
              <a:latin typeface="+mn-ea"/>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414548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〇トーイングトラクター●台を</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EV</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化</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するために必要な充電設備●台を●●に整備する。</a:t>
            </a:r>
            <a:endPar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〇●●空港全体の空港車両●台から●</a:t>
            </a:r>
            <a:r>
              <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年、トーイングトラクター●</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台</a:t>
            </a:r>
            <a:r>
              <a:rPr lang="ja-JP" altLang="en-US" sz="1600" dirty="0">
                <a:solidFill>
                  <a:prstClr val="black"/>
                </a:solidFill>
                <a:latin typeface="ＭＳ Ｐゴシック" panose="020B0600070205080204" pitchFamily="50" charset="-128"/>
                <a:ea typeface="ＭＳ Ｐゴシック" panose="020B0600070205080204" pitchFamily="50" charset="-128"/>
              </a:rPr>
              <a:t>から●</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の</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CO2</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が排</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出されており</a:t>
            </a:r>
            <a:r>
              <a:rPr lang="ja-JP" altLang="en-US" sz="1600" dirty="0" err="1">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台を</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EV</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化し、必要な充電設備●台を整備することにより</a:t>
            </a:r>
            <a:r>
              <a:rPr kumimoji="1" lang="ja-JP" altLang="en-US" sz="1600" b="0" i="0"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の</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削減が</a:t>
            </a:r>
            <a:r>
              <a:rPr kumimoji="1" lang="ja-JP" altLang="en-US"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期待</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される。</a:t>
            </a:r>
            <a:endParaRPr kumimoji="1" lang="en-US" altLang="ja-JP" sz="1600" b="0" i="0"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6"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7" name="正方形/長方形 16"/>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19" name="直線矢印コネクタ 18"/>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smtClean="0">
                <a:solidFill>
                  <a:prstClr val="black"/>
                </a:solidFill>
                <a:latin typeface="ＭＳ Ｐゴシック" panose="020B0600070205080204" pitchFamily="50" charset="-128"/>
              </a:rPr>
              <a:t>　　　　　　●</a:t>
            </a:r>
            <a:r>
              <a:rPr lang="ja-JP" altLang="en-US" sz="1600" b="1" dirty="0">
                <a:solidFill>
                  <a:prstClr val="black"/>
                </a:solidFill>
                <a:latin typeface="ＭＳ Ｐゴシック" panose="020B0600070205080204" pitchFamily="50" charset="-128"/>
              </a:rPr>
              <a:t>●空港　　空港</a:t>
            </a:r>
            <a:r>
              <a:rPr lang="ja-JP" altLang="en-US" sz="1600" b="1" dirty="0" smtClean="0">
                <a:solidFill>
                  <a:prstClr val="black"/>
                </a:solidFill>
                <a:latin typeface="ＭＳ Ｐゴシック" panose="020B0600070205080204" pitchFamily="50" charset="-128"/>
              </a:rPr>
              <a:t>車両の</a:t>
            </a:r>
            <a:r>
              <a:rPr lang="en-US" altLang="ja-JP" sz="1600" b="1" dirty="0" smtClean="0">
                <a:solidFill>
                  <a:prstClr val="black"/>
                </a:solidFill>
                <a:latin typeface="ＭＳ Ｐゴシック" panose="020B0600070205080204" pitchFamily="50" charset="-128"/>
              </a:rPr>
              <a:t>EV</a:t>
            </a:r>
            <a:r>
              <a:rPr lang="ja-JP" altLang="en-US" sz="1600" b="1" dirty="0" smtClean="0">
                <a:solidFill>
                  <a:prstClr val="black"/>
                </a:solidFill>
                <a:latin typeface="ＭＳ Ｐゴシック" panose="020B0600070205080204" pitchFamily="50" charset="-128"/>
              </a:rPr>
              <a:t>化インフラ</a:t>
            </a:r>
            <a:endParaRPr lang="ja-JP" altLang="en-US" sz="1600" b="1" dirty="0">
              <a:solidFill>
                <a:prstClr val="black"/>
              </a:solidFill>
              <a:latin typeface="ＭＳ Ｐゴシック" panose="020B0600070205080204" pitchFamily="50" charset="-128"/>
            </a:endParaRPr>
          </a:p>
        </p:txBody>
      </p:sp>
      <p:sp>
        <p:nvSpPr>
          <p:cNvPr id="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16"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0"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・フォントの大きさやテキストボックスの位置は変更しないでください。</a:t>
            </a:r>
            <a:endParaRPr kumimoji="1" lang="en-US" altLang="ja-JP" sz="1000" b="1" dirty="0" smtClean="0">
              <a:solidFill>
                <a:schemeClr val="tx1"/>
              </a:solidFill>
              <a:latin typeface="+mn-ea"/>
            </a:endParaRPr>
          </a:p>
        </p:txBody>
      </p:sp>
      <p:sp>
        <p:nvSpPr>
          <p:cNvPr id="21" name="四角形吹き出し 20"/>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22" name="四角形吹き出し 21"/>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3" name="正方形/長方形 11"/>
          <p:cNvSpPr/>
          <p:nvPr/>
        </p:nvSpPr>
        <p:spPr>
          <a:xfrm>
            <a:off x="20394" y="60845"/>
            <a:ext cx="2628000" cy="396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800" b="1" dirty="0" smtClean="0">
                <a:solidFill>
                  <a:schemeClr val="tx1"/>
                </a:solidFill>
                <a:latin typeface="+mn-ea"/>
              </a:rPr>
              <a:t>・空港車両</a:t>
            </a:r>
            <a:r>
              <a:rPr lang="ja-JP" altLang="en-US" sz="800" b="1" spc="-150" dirty="0" smtClean="0">
                <a:solidFill>
                  <a:schemeClr val="tx1"/>
                </a:solidFill>
                <a:latin typeface="+mn-ea"/>
              </a:rPr>
              <a:t>の</a:t>
            </a:r>
            <a:r>
              <a:rPr lang="en-US" altLang="ja-JP" sz="800" b="1" dirty="0" smtClean="0">
                <a:solidFill>
                  <a:schemeClr val="tx1"/>
                </a:solidFill>
                <a:latin typeface="+mn-ea"/>
              </a:rPr>
              <a:t>EV</a:t>
            </a:r>
            <a:r>
              <a:rPr lang="ja-JP" altLang="en-US" sz="800" b="1" dirty="0" smtClean="0">
                <a:solidFill>
                  <a:schemeClr val="tx1"/>
                </a:solidFill>
                <a:latin typeface="+mn-ea"/>
              </a:rPr>
              <a:t>化</a:t>
            </a:r>
            <a:r>
              <a:rPr lang="ja-JP" altLang="en-US" sz="800" b="1" spc="-150" dirty="0" smtClean="0">
                <a:solidFill>
                  <a:schemeClr val="tx1"/>
                </a:solidFill>
                <a:latin typeface="+mn-ea"/>
              </a:rPr>
              <a:t>に</a:t>
            </a:r>
            <a:r>
              <a:rPr lang="ja-JP" altLang="en-US" sz="800" b="1" dirty="0" smtClean="0">
                <a:solidFill>
                  <a:schemeClr val="tx1"/>
                </a:solidFill>
                <a:latin typeface="+mn-ea"/>
              </a:rPr>
              <a:t>伴</a:t>
            </a:r>
            <a:r>
              <a:rPr lang="ja-JP" altLang="en-US" sz="800" b="1" spc="-150" dirty="0" smtClean="0">
                <a:solidFill>
                  <a:schemeClr val="tx1"/>
                </a:solidFill>
                <a:latin typeface="+mn-ea"/>
              </a:rPr>
              <a:t>い</a:t>
            </a:r>
            <a:r>
              <a:rPr lang="ja-JP" altLang="en-US" sz="800" b="1" dirty="0" smtClean="0">
                <a:solidFill>
                  <a:schemeClr val="tx1"/>
                </a:solidFill>
                <a:latin typeface="+mn-ea"/>
              </a:rPr>
              <a:t>必要</a:t>
            </a:r>
            <a:r>
              <a:rPr lang="ja-JP" altLang="en-US" sz="800" b="1" spc="-150" dirty="0" smtClean="0">
                <a:solidFill>
                  <a:schemeClr val="tx1"/>
                </a:solidFill>
                <a:latin typeface="+mn-ea"/>
              </a:rPr>
              <a:t>なインフラ</a:t>
            </a:r>
            <a:r>
              <a:rPr lang="ja-JP" altLang="en-US" sz="800" b="1" dirty="0" smtClean="0">
                <a:solidFill>
                  <a:schemeClr val="tx1"/>
                </a:solidFill>
                <a:latin typeface="+mn-ea"/>
              </a:rPr>
              <a:t>設備</a:t>
            </a:r>
            <a:r>
              <a:rPr lang="ja-JP" altLang="en-US" sz="800" b="1" spc="-150" dirty="0" smtClean="0">
                <a:solidFill>
                  <a:schemeClr val="tx1"/>
                </a:solidFill>
                <a:latin typeface="+mn-ea"/>
              </a:rPr>
              <a:t>の</a:t>
            </a:r>
            <a:r>
              <a:rPr lang="ja-JP" altLang="en-US" sz="800" b="1" dirty="0" smtClean="0">
                <a:solidFill>
                  <a:schemeClr val="tx1"/>
                </a:solidFill>
                <a:latin typeface="+mn-ea"/>
              </a:rPr>
              <a:t>場合</a:t>
            </a:r>
            <a:r>
              <a:rPr lang="ja-JP" altLang="en-US" sz="800" b="1" spc="-150" dirty="0" smtClean="0">
                <a:solidFill>
                  <a:schemeClr val="tx1"/>
                </a:solidFill>
                <a:latin typeface="+mn-ea"/>
              </a:rPr>
              <a:t>の</a:t>
            </a:r>
            <a:r>
              <a:rPr lang="ja-JP" altLang="en-US" sz="800" b="1" dirty="0" smtClean="0">
                <a:solidFill>
                  <a:schemeClr val="tx1"/>
                </a:solidFill>
                <a:latin typeface="+mn-ea"/>
              </a:rPr>
              <a:t>記載例</a:t>
            </a:r>
            <a:endParaRPr lang="en-US" altLang="ja-JP" sz="800" b="1" dirty="0" smtClean="0">
              <a:solidFill>
                <a:schemeClr val="tx1"/>
              </a:solidFill>
              <a:latin typeface="+mn-ea"/>
            </a:endParaRPr>
          </a:p>
          <a:p>
            <a:r>
              <a:rPr lang="ja-JP" altLang="en-US" sz="800" b="1" dirty="0" smtClean="0">
                <a:solidFill>
                  <a:schemeClr val="tx1"/>
                </a:solidFill>
                <a:latin typeface="+mn-ea"/>
              </a:rPr>
              <a:t>・</a:t>
            </a:r>
            <a:r>
              <a:rPr lang="en-US" altLang="ja-JP" sz="800" b="1" dirty="0" smtClean="0">
                <a:solidFill>
                  <a:schemeClr val="tx1"/>
                </a:solidFill>
                <a:latin typeface="+mn-ea"/>
              </a:rPr>
              <a:t>FCV</a:t>
            </a:r>
            <a:r>
              <a:rPr lang="ja-JP" altLang="en-US" sz="800" b="1" dirty="0" smtClean="0">
                <a:solidFill>
                  <a:schemeClr val="tx1"/>
                </a:solidFill>
                <a:latin typeface="+mn-ea"/>
              </a:rPr>
              <a:t>化の場合、本様式を参考に作成してください。</a:t>
            </a:r>
            <a:endParaRPr kumimoji="1" lang="en-US" altLang="ja-JP" sz="800" b="1" dirty="0" smtClean="0">
              <a:solidFill>
                <a:schemeClr val="tx1"/>
              </a:solidFill>
              <a:latin typeface="+mn-ea"/>
            </a:endParaRPr>
          </a:p>
        </p:txBody>
      </p:sp>
      <p:sp>
        <p:nvSpPr>
          <p:cNvPr id="24" name="四角形吹き出し 23"/>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25" name="四角形吹き出し 24"/>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・事業実施箇所を記載し、実施箇所の拡大図や設備イメージを添付してください。</a:t>
            </a:r>
            <a:endParaRPr kumimoji="1" lang="en-US" altLang="ja-JP" sz="1000" b="1" dirty="0" smtClean="0">
              <a:solidFill>
                <a:schemeClr val="tx1"/>
              </a:solidFill>
              <a:latin typeface="+mn-ea"/>
            </a:endParaRPr>
          </a:p>
        </p:txBody>
      </p:sp>
      <p:sp>
        <p:nvSpPr>
          <p:cNvPr id="27" name="正方形/長方形 26"/>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空港の航空写真を添付</a:t>
            </a:r>
            <a:endParaRPr kumimoji="1" lang="en-US" altLang="ja-JP" dirty="0" smtClean="0">
              <a:solidFill>
                <a:srgbClr val="FF0000"/>
              </a:solidFill>
            </a:endParaRPr>
          </a:p>
          <a:p>
            <a:pPr algn="ctr"/>
            <a:r>
              <a:rPr lang="en-US" altLang="ja-JP" sz="1200" dirty="0" smtClean="0">
                <a:solidFill>
                  <a:srgbClr val="FF0000"/>
                </a:solidFill>
              </a:rPr>
              <a:t>※</a:t>
            </a:r>
            <a:r>
              <a:rPr lang="ja-JP" altLang="en-US" sz="1200" dirty="0" smtClean="0">
                <a:solidFill>
                  <a:srgbClr val="FF0000"/>
                </a:solidFill>
              </a:rPr>
              <a:t>必ず空港</a:t>
            </a:r>
            <a:r>
              <a:rPr lang="ja-JP" altLang="en-US" sz="1200" dirty="0">
                <a:solidFill>
                  <a:srgbClr val="FF0000"/>
                </a:solidFill>
              </a:rPr>
              <a:t>全体が</a:t>
            </a:r>
            <a:r>
              <a:rPr lang="ja-JP" altLang="en-US" sz="1200" dirty="0" smtClean="0">
                <a:solidFill>
                  <a:srgbClr val="FF0000"/>
                </a:solidFill>
              </a:rPr>
              <a:t>わかる</a:t>
            </a:r>
            <a:r>
              <a:rPr lang="ja-JP" altLang="en-US" sz="1200" dirty="0">
                <a:solidFill>
                  <a:srgbClr val="FF0000"/>
                </a:solidFill>
              </a:rPr>
              <a:t>、真上から撮影したものとしてください。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smtClean="0">
              <a:solidFill>
                <a:srgbClr val="FF0000"/>
              </a:solidFill>
            </a:endParaRPr>
          </a:p>
          <a:p>
            <a:pPr algn="ctr"/>
            <a:r>
              <a:rPr lang="ja-JP" altLang="en-US" sz="1200" dirty="0" smtClean="0">
                <a:solidFill>
                  <a:srgbClr val="FF0000"/>
                </a:solidFill>
              </a:rPr>
              <a:t>事業者所有の航空写真がない場合、空港管理者からの提供を受けるか</a:t>
            </a:r>
            <a:r>
              <a:rPr lang="en-US" altLang="ja-JP" sz="1200" dirty="0" smtClean="0">
                <a:solidFill>
                  <a:srgbClr val="FF0000"/>
                </a:solidFill>
              </a:rPr>
              <a:t>Google Map</a:t>
            </a:r>
            <a:r>
              <a:rPr lang="ja-JP" altLang="en-US" sz="1200" dirty="0" smtClean="0">
                <a:solidFill>
                  <a:srgbClr val="FF0000"/>
                </a:solidFill>
              </a:rPr>
              <a:t>等から引用してください。</a:t>
            </a:r>
            <a:endParaRPr lang="en-US" altLang="ja-JP" sz="1200" dirty="0" smtClean="0">
              <a:solidFill>
                <a:srgbClr val="FF0000"/>
              </a:solidFill>
            </a:endParaRPr>
          </a:p>
          <a:p>
            <a:pPr algn="ctr"/>
            <a:r>
              <a:rPr kumimoji="1" lang="ja-JP" altLang="en-US" sz="1200" dirty="0" smtClean="0">
                <a:solidFill>
                  <a:srgbClr val="FF0000"/>
                </a:solidFill>
              </a:rPr>
              <a:t>黒点線枠は削除して提出してください。</a:t>
            </a:r>
            <a:endParaRPr kumimoji="1" lang="ja-JP" altLang="en-US" sz="1200" dirty="0">
              <a:solidFill>
                <a:srgbClr val="FF0000"/>
              </a:solidFill>
            </a:endParaRPr>
          </a:p>
        </p:txBody>
      </p:sp>
      <p:sp>
        <p:nvSpPr>
          <p:cNvPr id="28" name="四角形吹き出し 27"/>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243166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からの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20</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空港車両の</a:t>
            </a:r>
            <a:r>
              <a:rPr lang="en-US" altLang="ja-JP" sz="1600" b="1" dirty="0">
                <a:solidFill>
                  <a:prstClr val="black"/>
                </a:solidFill>
                <a:latin typeface="ＭＳ Ｐゴシック" panose="020B0600070205080204" pitchFamily="50" charset="-128"/>
              </a:rPr>
              <a:t>EV</a:t>
            </a:r>
            <a:r>
              <a:rPr lang="ja-JP" altLang="en-US" sz="1600" b="1" dirty="0" smtClean="0">
                <a:solidFill>
                  <a:prstClr val="black"/>
                </a:solidFill>
                <a:latin typeface="ＭＳ Ｐゴシック" panose="020B0600070205080204" pitchFamily="50" charset="-128"/>
              </a:rPr>
              <a:t>化インフラ</a:t>
            </a:r>
            <a:endParaRPr lang="ja-JP" altLang="en-US" sz="1600" b="1" dirty="0">
              <a:solidFill>
                <a:prstClr val="black"/>
              </a:solidFill>
              <a:latin typeface="ＭＳ Ｐゴシック" panose="020B0600070205080204" pitchFamily="50" charset="-128"/>
            </a:endParaRPr>
          </a:p>
        </p:txBody>
      </p:sp>
      <p:sp>
        <p:nvSpPr>
          <p:cNvPr id="10" name="四角形吹き出し 9"/>
          <p:cNvSpPr/>
          <p:nvPr/>
        </p:nvSpPr>
        <p:spPr>
          <a:xfrm>
            <a:off x="625256" y="35116"/>
            <a:ext cx="1945203" cy="464865"/>
          </a:xfrm>
          <a:prstGeom prst="wedgeRectCallout">
            <a:avLst>
              <a:gd name="adj1" fmla="val 61290"/>
              <a:gd name="adj2" fmla="val 11103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9438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正方形/長方形 20"/>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2"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3" name="直線矢印コネクタ 22"/>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24"/>
          <p:cNvSpPr txBox="1"/>
          <p:nvPr/>
        </p:nvSpPr>
        <p:spPr>
          <a:xfrm>
            <a:off x="56456" y="476672"/>
            <a:ext cx="9777536" cy="584775"/>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〇国内線旅客ターミナルビルの</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PAC</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空調機を●</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省エネ化する高効率機器に改修する。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〇</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から</a:t>
            </a:r>
            <a:r>
              <a:rPr lang="ja-JP" altLang="en-US" sz="1600" dirty="0">
                <a:solidFill>
                  <a:prstClr val="black"/>
                </a:solidFill>
                <a:latin typeface="ＭＳ Ｐゴシック" panose="020B0600070205080204" pitchFamily="50" charset="-128"/>
                <a:ea typeface="ＭＳ Ｐゴシック" panose="020B0600070205080204" pitchFamily="50" charset="-128"/>
              </a:rPr>
              <a:t>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lang="ja-JP" altLang="en-US"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a:t>
            </a:r>
            <a:r>
              <a:rPr lang="ja-JP" altLang="en-US" sz="1600" b="1" dirty="0" smtClean="0">
                <a:solidFill>
                  <a:prstClr val="black"/>
                </a:solidFill>
                <a:latin typeface="ＭＳ Ｐゴシック" panose="020B0600070205080204" pitchFamily="50" charset="-128"/>
              </a:rPr>
              <a:t>の</a:t>
            </a:r>
            <a:r>
              <a:rPr lang="ja-JP" altLang="en-US" sz="1600" b="1" dirty="0">
                <a:solidFill>
                  <a:prstClr val="black"/>
                </a:solidFill>
                <a:latin typeface="ＭＳ Ｐゴシック" panose="020B0600070205080204" pitchFamily="50" charset="-128"/>
              </a:rPr>
              <a:t>効率化</a:t>
            </a:r>
            <a:endParaRPr lang="en-US" altLang="ja-JP" sz="1600" b="1" dirty="0">
              <a:solidFill>
                <a:prstClr val="black"/>
              </a:solidFill>
              <a:latin typeface="ＭＳ Ｐゴシック" panose="020B0600070205080204" pitchFamily="50" charset="-128"/>
            </a:endParaRPr>
          </a:p>
        </p:txBody>
      </p:sp>
      <p:sp>
        <p:nvSpPr>
          <p:cNvPr id="20"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srgbClr val="FF0000"/>
                </a:solidFill>
              </a:rPr>
              <a:t>【</a:t>
            </a:r>
            <a:r>
              <a:rPr lang="ja-JP" altLang="en-US" sz="1400" dirty="0" smtClean="0">
                <a:solidFill>
                  <a:srgbClr val="FF0000"/>
                </a:solidFill>
              </a:rPr>
              <a:t>別紙－３</a:t>
            </a:r>
            <a:r>
              <a:rPr lang="en-US" altLang="ja-JP" sz="1400" dirty="0" smtClean="0">
                <a:solidFill>
                  <a:srgbClr val="FF0000"/>
                </a:solidFill>
              </a:rPr>
              <a:t>】</a:t>
            </a:r>
          </a:p>
        </p:txBody>
      </p:sp>
      <p:sp>
        <p:nvSpPr>
          <p:cNvPr id="24"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（全体</a:t>
            </a:r>
            <a:r>
              <a:rPr lang="ja-JP" altLang="en-US" sz="1600" dirty="0">
                <a:solidFill>
                  <a:prstClr val="black"/>
                </a:solidFill>
                <a:latin typeface="ＭＳ Ｐゴシック" panose="020B0600070205080204" pitchFamily="50" charset="-128"/>
                <a:ea typeface="ＭＳ Ｐゴシック" panose="020B0600070205080204" pitchFamily="50" charset="-128"/>
              </a:rPr>
              <a:t>●千円</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要望国費</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smtClean="0">
                <a:solidFill>
                  <a:prstClr val="black"/>
                </a:solidFill>
                <a:latin typeface="ＭＳ Ｐゴシック" panose="020B0600070205080204" pitchFamily="50" charset="-128"/>
                <a:ea typeface="ＭＳ Ｐゴシック" panose="020B0600070205080204" pitchFamily="50" charset="-128"/>
              </a:rPr>
              <a:t>R5</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5" name="正方形/長方形 11"/>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形式以降、</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a:t>
            </a:r>
            <a:r>
              <a:rPr lang="ja-JP" altLang="en-US" sz="1000" b="1" dirty="0" smtClean="0">
                <a:solidFill>
                  <a:schemeClr val="tx1"/>
                </a:solidFill>
                <a:latin typeface="+mn-ea"/>
              </a:rPr>
              <a:t>フォントの大きさやテキストボックスの位置は変更しないでください。</a:t>
            </a:r>
            <a:endParaRPr lang="en-US" altLang="ja-JP" sz="1000" b="1" dirty="0" smtClean="0">
              <a:solidFill>
                <a:schemeClr val="tx1"/>
              </a:solidFill>
              <a:latin typeface="+mn-ea"/>
            </a:endParaRPr>
          </a:p>
          <a:p>
            <a:r>
              <a:rPr kumimoji="1" lang="ja-JP" altLang="en-US" sz="1000" b="1" dirty="0" smtClean="0">
                <a:solidFill>
                  <a:schemeClr val="tx1"/>
                </a:solidFill>
                <a:latin typeface="+mn-ea"/>
              </a:rPr>
              <a:t>・注意書きや赤字は全て削除して提出してください。</a:t>
            </a:r>
            <a:endParaRPr kumimoji="1" lang="en-US" altLang="ja-JP" sz="1000" b="1" dirty="0" smtClean="0">
              <a:solidFill>
                <a:schemeClr val="tx1"/>
              </a:solidFill>
              <a:latin typeface="+mn-ea"/>
            </a:endParaRPr>
          </a:p>
        </p:txBody>
      </p:sp>
      <p:sp>
        <p:nvSpPr>
          <p:cNvPr id="26" name="四角形吹き出し 25"/>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a:t>
            </a:r>
            <a:r>
              <a:rPr lang="ja-JP" altLang="en-US" sz="1000" b="1" dirty="0" smtClean="0">
                <a:solidFill>
                  <a:schemeClr val="tx1"/>
                </a:solidFill>
                <a:latin typeface="+mn-ea"/>
              </a:rPr>
              <a:t>先進性を記載してください。</a:t>
            </a:r>
            <a:endParaRPr kumimoji="1" lang="en-US" altLang="ja-JP" sz="1000" b="1" dirty="0" smtClean="0">
              <a:solidFill>
                <a:schemeClr val="tx1"/>
              </a:solidFill>
              <a:latin typeface="+mn-ea"/>
            </a:endParaRPr>
          </a:p>
          <a:p>
            <a:r>
              <a:rPr lang="ja-JP" altLang="en-US" sz="1000" b="1" dirty="0">
                <a:solidFill>
                  <a:schemeClr val="tx1"/>
                </a:solidFill>
                <a:latin typeface="+mn-ea"/>
              </a:rPr>
              <a:t>・地域連携・レジリエンス</a:t>
            </a:r>
            <a:r>
              <a:rPr lang="ja-JP" altLang="en-US" sz="1000" b="1" dirty="0" smtClean="0">
                <a:solidFill>
                  <a:schemeClr val="tx1"/>
                </a:solidFill>
                <a:latin typeface="+mn-ea"/>
              </a:rPr>
              <a:t>強化の取組を実施する場合、その内容を</a:t>
            </a:r>
            <a:r>
              <a:rPr kumimoji="1" lang="ja-JP" altLang="en-US" sz="1000" b="1" dirty="0" smtClean="0">
                <a:solidFill>
                  <a:schemeClr val="tx1"/>
                </a:solidFill>
                <a:latin typeface="+mn-ea"/>
              </a:rPr>
              <a:t>記載してください。</a:t>
            </a:r>
            <a:endParaRPr kumimoji="1" lang="en-US" altLang="ja-JP" sz="1000" b="1" dirty="0" smtClean="0">
              <a:solidFill>
                <a:schemeClr val="tx1"/>
              </a:solidFill>
              <a:latin typeface="+mn-ea"/>
            </a:endParaRPr>
          </a:p>
        </p:txBody>
      </p:sp>
      <p:sp>
        <p:nvSpPr>
          <p:cNvPr id="27" name="四角形吹き出し 26"/>
          <p:cNvSpPr/>
          <p:nvPr/>
        </p:nvSpPr>
        <p:spPr>
          <a:xfrm>
            <a:off x="1786757" y="1347273"/>
            <a:ext cx="3268109" cy="810610"/>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・全体事業が複数年度となる場合、全体事業費及び全体事業期間を括弧書きで記載してください。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・２ヶ年事業として応募する場合、令和５年度と令和６年度の事業費・要望国費を①と②に分けて記載してください。</a:t>
            </a:r>
            <a:endParaRPr kumimoji="1" lang="en-US" altLang="ja-JP" sz="1000" b="1" dirty="0" smtClean="0">
              <a:solidFill>
                <a:schemeClr val="tx1"/>
              </a:solidFill>
              <a:latin typeface="+mn-ea"/>
            </a:endParaRPr>
          </a:p>
        </p:txBody>
      </p:sp>
      <p:sp>
        <p:nvSpPr>
          <p:cNvPr id="28" name="正方形/長方形 11"/>
          <p:cNvSpPr/>
          <p:nvPr/>
        </p:nvSpPr>
        <p:spPr>
          <a:xfrm>
            <a:off x="20395"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・空港ビル等空調の効率化の</a:t>
            </a:r>
            <a:r>
              <a:rPr lang="ja-JP" altLang="en-US" sz="900" b="1" dirty="0" smtClean="0">
                <a:solidFill>
                  <a:schemeClr val="tx1"/>
                </a:solidFill>
                <a:latin typeface="+mn-ea"/>
              </a:rPr>
              <a:t>場合の記載例</a:t>
            </a:r>
            <a:endParaRPr lang="en-US" altLang="ja-JP" sz="900" b="1" dirty="0" smtClean="0">
              <a:solidFill>
                <a:schemeClr val="tx1"/>
              </a:solidFill>
              <a:latin typeface="+mn-ea"/>
            </a:endParaRPr>
          </a:p>
          <a:p>
            <a:r>
              <a:rPr lang="ja-JP" altLang="en-US" sz="900" b="1" dirty="0">
                <a:solidFill>
                  <a:schemeClr val="tx1"/>
                </a:solidFill>
                <a:latin typeface="+mn-ea"/>
              </a:rPr>
              <a:t>・空港ビル</a:t>
            </a:r>
            <a:r>
              <a:rPr lang="ja-JP" altLang="en-US" sz="900" b="1" dirty="0" smtClean="0">
                <a:solidFill>
                  <a:schemeClr val="tx1"/>
                </a:solidFill>
                <a:latin typeface="+mn-ea"/>
              </a:rPr>
              <a:t>等照明の効率化やエネルギーの見える化の場合、本様式を参考に作成してください。</a:t>
            </a:r>
            <a:endParaRPr kumimoji="1" lang="en-US" altLang="ja-JP" sz="900" b="1" dirty="0" smtClean="0">
              <a:solidFill>
                <a:schemeClr val="tx1"/>
              </a:solidFill>
              <a:latin typeface="+mn-ea"/>
            </a:endParaRPr>
          </a:p>
        </p:txBody>
      </p:sp>
      <p:sp>
        <p:nvSpPr>
          <p:cNvPr id="29" name="四角形吹き出し 28"/>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・２ヶ年事業で応募の場合、２年目の完了時期としてください。</a:t>
            </a:r>
            <a:endParaRPr kumimoji="1" lang="en-US" altLang="ja-JP" sz="1000" b="1" dirty="0" smtClean="0">
              <a:solidFill>
                <a:schemeClr val="tx1"/>
              </a:solidFill>
              <a:latin typeface="+mn-ea"/>
            </a:endParaRPr>
          </a:p>
        </p:txBody>
      </p:sp>
      <p:sp>
        <p:nvSpPr>
          <p:cNvPr id="30" name="四角形吹き出し 29"/>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・事業実施箇所を記載し、実施箇所の拡大図や設備写真を添付してください。</a:t>
            </a:r>
            <a:endParaRPr kumimoji="1" lang="en-US" altLang="ja-JP" sz="1000" b="1" dirty="0" smtClean="0">
              <a:solidFill>
                <a:schemeClr val="tx1"/>
              </a:solidFill>
              <a:latin typeface="+mn-ea"/>
            </a:endParaRPr>
          </a:p>
        </p:txBody>
      </p:sp>
      <p:sp>
        <p:nvSpPr>
          <p:cNvPr id="34" name="正方形/長方形 33"/>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空港の航空写真を添付</a:t>
            </a:r>
            <a:endParaRPr kumimoji="1" lang="en-US" altLang="ja-JP" dirty="0" smtClean="0">
              <a:solidFill>
                <a:srgbClr val="FF0000"/>
              </a:solidFill>
            </a:endParaRPr>
          </a:p>
          <a:p>
            <a:pPr algn="ctr"/>
            <a:r>
              <a:rPr lang="en-US" altLang="ja-JP" sz="1200" dirty="0" smtClean="0">
                <a:solidFill>
                  <a:srgbClr val="FF0000"/>
                </a:solidFill>
              </a:rPr>
              <a:t>※</a:t>
            </a:r>
            <a:r>
              <a:rPr lang="ja-JP" altLang="en-US" sz="1200" dirty="0" smtClean="0">
                <a:solidFill>
                  <a:srgbClr val="FF0000"/>
                </a:solidFill>
              </a:rPr>
              <a:t>必ず空港</a:t>
            </a:r>
            <a:r>
              <a:rPr lang="ja-JP" altLang="en-US" sz="1200" dirty="0">
                <a:solidFill>
                  <a:srgbClr val="FF0000"/>
                </a:solidFill>
              </a:rPr>
              <a:t>全体が</a:t>
            </a:r>
            <a:r>
              <a:rPr lang="ja-JP" altLang="en-US" sz="1200" dirty="0" smtClean="0">
                <a:solidFill>
                  <a:srgbClr val="FF0000"/>
                </a:solidFill>
              </a:rPr>
              <a:t>わかる</a:t>
            </a:r>
            <a:r>
              <a:rPr lang="ja-JP" altLang="en-US" sz="1200" dirty="0">
                <a:solidFill>
                  <a:srgbClr val="FF0000"/>
                </a:solidFill>
              </a:rPr>
              <a:t>、真上から撮影したものとしてください。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smtClean="0">
              <a:solidFill>
                <a:srgbClr val="FF0000"/>
              </a:solidFill>
            </a:endParaRPr>
          </a:p>
          <a:p>
            <a:pPr algn="ctr"/>
            <a:r>
              <a:rPr lang="ja-JP" altLang="en-US" sz="1200" dirty="0" smtClean="0">
                <a:solidFill>
                  <a:srgbClr val="FF0000"/>
                </a:solidFill>
              </a:rPr>
              <a:t>事業者所有の航空写真がない場合、空港管理者からの提供を受けるか</a:t>
            </a:r>
            <a:r>
              <a:rPr lang="en-US" altLang="ja-JP" sz="1200" dirty="0" smtClean="0">
                <a:solidFill>
                  <a:srgbClr val="FF0000"/>
                </a:solidFill>
              </a:rPr>
              <a:t>Google Map</a:t>
            </a:r>
            <a:r>
              <a:rPr lang="ja-JP" altLang="en-US" sz="1200" dirty="0" smtClean="0">
                <a:solidFill>
                  <a:srgbClr val="FF0000"/>
                </a:solidFill>
              </a:rPr>
              <a:t>等から引用してください。</a:t>
            </a:r>
            <a:endParaRPr lang="en-US" altLang="ja-JP" sz="1200" dirty="0" smtClean="0">
              <a:solidFill>
                <a:srgbClr val="FF0000"/>
              </a:solidFill>
            </a:endParaRPr>
          </a:p>
          <a:p>
            <a:pPr algn="ctr"/>
            <a:r>
              <a:rPr kumimoji="1" lang="ja-JP" altLang="en-US" sz="1200" dirty="0" smtClean="0">
                <a:solidFill>
                  <a:srgbClr val="FF0000"/>
                </a:solidFill>
              </a:rPr>
              <a:t>黒点線枠は削除して提出してください。</a:t>
            </a:r>
            <a:endParaRPr kumimoji="1" lang="ja-JP" altLang="en-US" sz="1200" dirty="0">
              <a:solidFill>
                <a:srgbClr val="FF0000"/>
              </a:solidFill>
            </a:endParaRPr>
          </a:p>
        </p:txBody>
      </p:sp>
      <p:sp>
        <p:nvSpPr>
          <p:cNvPr id="35" name="四角形吹き出し 34"/>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・必ず４行以内としてください。</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3817954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からの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20</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charset="-128"/>
                <a:cs typeface="+mn-cs"/>
              </a:rPr>
              <a:t>出されている</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smtClean="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ja-JP" altLang="en-US" sz="1000" b="1" dirty="0" smtClean="0">
                <a:solidFill>
                  <a:schemeClr val="tx1"/>
                </a:solidFill>
                <a:latin typeface="+mn-ea"/>
              </a:rPr>
              <a:t>・文章の構成は変更しないでください。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705989334"/>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55989</TotalTime>
  <Words>2019</Words>
  <Application>Microsoft Office PowerPoint</Application>
  <PresentationFormat>A4 210 x 297 mm</PresentationFormat>
  <Paragraphs>168</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6</vt:i4>
      </vt:variant>
    </vt:vector>
  </HeadingPairs>
  <TitlesOfParts>
    <vt:vector size="17"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木村 理子</cp:lastModifiedBy>
  <cp:revision>4003</cp:revision>
  <cp:lastPrinted>2023-07-06T01:49:44Z</cp:lastPrinted>
  <dcterms:created xsi:type="dcterms:W3CDTF">2009-08-28T06:51:09Z</dcterms:created>
  <dcterms:modified xsi:type="dcterms:W3CDTF">2023-07-24T15:53:47Z</dcterms:modified>
</cp:coreProperties>
</file>