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5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6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7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8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1" r:id="rId1"/>
    <p:sldMasterId id="2147484050" r:id="rId2"/>
    <p:sldMasterId id="2147484084" r:id="rId3"/>
    <p:sldMasterId id="2147484274" r:id="rId4"/>
    <p:sldMasterId id="2147484353" r:id="rId5"/>
    <p:sldMasterId id="2147484389" r:id="rId6"/>
    <p:sldMasterId id="2147484431" r:id="rId7"/>
    <p:sldMasterId id="2147484599" r:id="rId8"/>
    <p:sldMasterId id="2147484629" r:id="rId9"/>
  </p:sldMasterIdLst>
  <p:notesMasterIdLst>
    <p:notesMasterId r:id="rId12"/>
  </p:notesMasterIdLst>
  <p:handoutMasterIdLst>
    <p:handoutMasterId r:id="rId13"/>
  </p:handoutMasterIdLst>
  <p:sldIdLst>
    <p:sldId id="2909" r:id="rId10"/>
    <p:sldId id="2912" r:id="rId11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2060"/>
    <a:srgbClr val="4087C8"/>
    <a:srgbClr val="FFFFFF"/>
    <a:srgbClr val="953734"/>
    <a:srgbClr val="FCD5B5"/>
    <a:srgbClr val="366092"/>
    <a:srgbClr val="FF4747"/>
    <a:srgbClr val="800080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9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r">
              <a:defRPr sz="1200"/>
            </a:lvl1pPr>
          </a:lstStyle>
          <a:p>
            <a:fld id="{B222356E-5F8D-4869-BD10-F79FF3775D12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1600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601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r">
              <a:defRPr sz="1200"/>
            </a:lvl1pPr>
          </a:lstStyle>
          <a:p>
            <a:fld id="{D856317F-C37A-4069-B2D1-A71E126E3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440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7" y="11"/>
            <a:ext cx="2919413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2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1"/>
            <a:ext cx="2919412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542CCAF-3B05-435A-B2A3-19BDEAD69648}" type="datetimeFigureOut">
              <a:rPr kumimoji="1" lang="ja-JP" altLang="en-US" smtClean="0"/>
              <a:pPr/>
              <a:t>2023/8/8</a:t>
            </a:fld>
            <a:endParaRPr kumimoji="1" lang="ja-JP" altLang="en-US"/>
          </a:p>
        </p:txBody>
      </p:sp>
      <p:sp>
        <p:nvSpPr>
          <p:cNvPr id="1593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ja-JP" altLang="en-US"/>
          </a:p>
        </p:txBody>
      </p:sp>
      <p:sp>
        <p:nvSpPr>
          <p:cNvPr id="1594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13" y="4686300"/>
            <a:ext cx="5389563" cy="4440238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595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7" y="9371013"/>
            <a:ext cx="2919413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6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A4416144-E10D-4FA0-B2B4-D06B4D0445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998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四角形 0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9" name="四角形 0"/>
          <p:cNvSpPr>
            <a:spLocks noGrp="1" noChangeArrowheads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4340" name="四角形 0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297CDEF-4576-4B06-ACAF-D3F3EBE74FA9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393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四角形 0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9" name="四角形 0"/>
          <p:cNvSpPr>
            <a:spLocks noGrp="1" noChangeArrowheads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4340" name="四角形 0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297CDEF-4576-4B06-ACAF-D3F3EBE74FA9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901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ctrTitle"/>
          </p:nvPr>
        </p:nvSpPr>
        <p:spPr>
          <a:xfrm>
            <a:off x="742956" y="213054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7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861" indent="0" algn="ctr">
              <a:buNone/>
              <a:defRPr/>
            </a:lvl2pPr>
            <a:lvl3pPr marL="911723" indent="0" algn="ctr">
              <a:buNone/>
              <a:defRPr/>
            </a:lvl3pPr>
            <a:lvl4pPr marL="1367580" indent="0" algn="ctr">
              <a:buNone/>
              <a:defRPr/>
            </a:lvl4pPr>
            <a:lvl5pPr marL="1823444" indent="0" algn="ctr">
              <a:buNone/>
              <a:defRPr/>
            </a:lvl5pPr>
            <a:lvl6pPr marL="2279307" indent="0" algn="ctr">
              <a:buNone/>
              <a:defRPr/>
            </a:lvl6pPr>
            <a:lvl7pPr marL="2735169" indent="0" algn="ctr">
              <a:buNone/>
              <a:defRPr/>
            </a:lvl7pPr>
            <a:lvl8pPr marL="3191027" indent="0" algn="ctr">
              <a:buNone/>
              <a:defRPr/>
            </a:lvl8pPr>
            <a:lvl9pPr marL="364688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621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08383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19149713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1079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2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3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5877" y="14865"/>
            <a:ext cx="1896386" cy="471292"/>
          </a:xfrm>
          <a:prstGeom prst="rect">
            <a:avLst/>
          </a:prstGeom>
        </p:spPr>
      </p:pic>
      <p:sp>
        <p:nvSpPr>
          <p:cNvPr id="146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6080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045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47761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8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746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12324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9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9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70691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01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2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396182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0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9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" y="2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87970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419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0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1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732209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4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1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498358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1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452771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1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2135481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529397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6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7613486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8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29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3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3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534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457445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タイトル 1"/>
          <p:cNvSpPr>
            <a:spLocks noGrp="1"/>
          </p:cNvSpPr>
          <p:nvPr>
            <p:ph type="ctrTitle"/>
          </p:nvPr>
        </p:nvSpPr>
        <p:spPr>
          <a:xfrm>
            <a:off x="742956" y="213054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4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20805" indent="0" algn="ctr">
              <a:buNone/>
              <a:defRPr/>
            </a:lvl2pPr>
            <a:lvl3pPr marL="841612" indent="0" algn="ctr">
              <a:buNone/>
              <a:defRPr/>
            </a:lvl3pPr>
            <a:lvl4pPr marL="1262413" indent="0" algn="ctr">
              <a:buNone/>
              <a:defRPr/>
            </a:lvl4pPr>
            <a:lvl5pPr marL="1683221" indent="0" algn="ctr">
              <a:buNone/>
              <a:defRPr/>
            </a:lvl5pPr>
            <a:lvl6pPr marL="2104028" indent="0" algn="ctr">
              <a:buNone/>
              <a:defRPr/>
            </a:lvl6pPr>
            <a:lvl7pPr marL="2524835" indent="0" algn="ctr">
              <a:buNone/>
              <a:defRPr/>
            </a:lvl7pPr>
            <a:lvl8pPr marL="2945637" indent="0" algn="ctr">
              <a:buNone/>
              <a:defRPr/>
            </a:lvl8pPr>
            <a:lvl9pPr marL="336644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5054747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977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コンテンツ プレースホルダ 1"/>
          <p:cNvSpPr>
            <a:spLocks noGrp="1"/>
          </p:cNvSpPr>
          <p:nvPr>
            <p:ph/>
          </p:nvPr>
        </p:nvSpPr>
        <p:spPr>
          <a:xfrm>
            <a:off x="0" y="25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1938417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タイトル 1"/>
          <p:cNvSpPr>
            <a:spLocks noGrp="1"/>
          </p:cNvSpPr>
          <p:nvPr>
            <p:ph type="title"/>
          </p:nvPr>
        </p:nvSpPr>
        <p:spPr>
          <a:xfrm>
            <a:off x="782652" y="4407052"/>
            <a:ext cx="8420100" cy="1362075"/>
          </a:xfrm>
        </p:spPr>
        <p:txBody>
          <a:bodyPr anchor="t"/>
          <a:lstStyle>
            <a:lvl1pPr algn="l">
              <a:defRPr sz="371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7"/>
            <a:ext cx="8420100" cy="1500187"/>
          </a:xfrm>
        </p:spPr>
        <p:txBody>
          <a:bodyPr anchor="b"/>
          <a:lstStyle>
            <a:lvl1pPr marL="0" indent="0">
              <a:buNone/>
              <a:defRPr sz="1814"/>
            </a:lvl1pPr>
            <a:lvl2pPr marL="420805" indent="0">
              <a:buNone/>
              <a:defRPr sz="1633"/>
            </a:lvl2pPr>
            <a:lvl3pPr marL="841612" indent="0">
              <a:buNone/>
              <a:defRPr sz="1451"/>
            </a:lvl3pPr>
            <a:lvl4pPr marL="1262413" indent="0">
              <a:buNone/>
              <a:defRPr sz="1270"/>
            </a:lvl4pPr>
            <a:lvl5pPr marL="1683221" indent="0">
              <a:buNone/>
              <a:defRPr sz="1270"/>
            </a:lvl5pPr>
            <a:lvl6pPr marL="2104028" indent="0">
              <a:buNone/>
              <a:defRPr sz="1270"/>
            </a:lvl6pPr>
            <a:lvl7pPr marL="2524835" indent="0">
              <a:buNone/>
              <a:defRPr sz="1270"/>
            </a:lvl7pPr>
            <a:lvl8pPr marL="2945637" indent="0">
              <a:buNone/>
              <a:defRPr sz="1270"/>
            </a:lvl8pPr>
            <a:lvl9pPr marL="3366441" indent="0">
              <a:buNone/>
              <a:defRPr sz="12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57618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3639746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1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6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5" y="1535151"/>
            <a:ext cx="4378325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5" y="2174906"/>
            <a:ext cx="4378325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117354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4326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130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9"/>
            <a:ext cx="5537202" cy="5853113"/>
          </a:xfrm>
        </p:spPr>
        <p:txBody>
          <a:bodyPr/>
          <a:lstStyle>
            <a:lvl1pPr>
              <a:defRPr sz="2994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7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7"/>
            <a:ext cx="3259138" cy="4691063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894574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2994"/>
            </a:lvl1pPr>
            <a:lvl2pPr marL="420805" indent="0">
              <a:buNone/>
              <a:defRPr sz="2540"/>
            </a:lvl2pPr>
            <a:lvl3pPr marL="841612" indent="0">
              <a:buNone/>
              <a:defRPr sz="2177"/>
            </a:lvl3pPr>
            <a:lvl4pPr marL="1262413" indent="0">
              <a:buNone/>
              <a:defRPr sz="1814"/>
            </a:lvl4pPr>
            <a:lvl5pPr marL="1683221" indent="0">
              <a:buNone/>
              <a:defRPr sz="1814"/>
            </a:lvl5pPr>
            <a:lvl6pPr marL="2104028" indent="0">
              <a:buNone/>
              <a:defRPr sz="1814"/>
            </a:lvl6pPr>
            <a:lvl7pPr marL="2524835" indent="0">
              <a:buNone/>
              <a:defRPr sz="1814"/>
            </a:lvl7pPr>
            <a:lvl8pPr marL="2945637" indent="0">
              <a:buNone/>
              <a:defRPr sz="1814"/>
            </a:lvl8pPr>
            <a:lvl9pPr marL="3366441" indent="0">
              <a:buNone/>
              <a:defRPr sz="1814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7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56726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19821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4" y="27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3411338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コンテンツ プレースホルダ 1"/>
          <p:cNvSpPr>
            <a:spLocks noGrp="1"/>
          </p:cNvSpPr>
          <p:nvPr>
            <p:ph/>
          </p:nvPr>
        </p:nvSpPr>
        <p:spPr>
          <a:xfrm>
            <a:off x="0" y="27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39134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7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238482340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34586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1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437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292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3840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90079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0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7494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826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46233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087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3948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1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7993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57093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72849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6414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071704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32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33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34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5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6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13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138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327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0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14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4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4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146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921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95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タイトル 1"/>
          <p:cNvSpPr>
            <a:spLocks noGrp="1"/>
          </p:cNvSpPr>
          <p:nvPr>
            <p:ph type="title"/>
          </p:nvPr>
        </p:nvSpPr>
        <p:spPr>
          <a:xfrm>
            <a:off x="782652" y="4407050"/>
            <a:ext cx="8420100" cy="1362075"/>
          </a:xfrm>
        </p:spPr>
        <p:txBody>
          <a:bodyPr anchor="t"/>
          <a:lstStyle>
            <a:lvl1pPr algn="l">
              <a:defRPr sz="402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5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55861" indent="0">
              <a:buNone/>
              <a:defRPr sz="1769"/>
            </a:lvl2pPr>
            <a:lvl3pPr marL="911723" indent="0">
              <a:buNone/>
              <a:defRPr sz="1572"/>
            </a:lvl3pPr>
            <a:lvl4pPr marL="1367580" indent="0">
              <a:buNone/>
              <a:defRPr sz="1376"/>
            </a:lvl4pPr>
            <a:lvl5pPr marL="1823444" indent="0">
              <a:buNone/>
              <a:defRPr sz="1376"/>
            </a:lvl5pPr>
            <a:lvl6pPr marL="2279307" indent="0">
              <a:buNone/>
              <a:defRPr sz="1376"/>
            </a:lvl6pPr>
            <a:lvl7pPr marL="2735169" indent="0">
              <a:buNone/>
              <a:defRPr sz="1376"/>
            </a:lvl7pPr>
            <a:lvl8pPr marL="3191027" indent="0">
              <a:buNone/>
              <a:defRPr sz="1376"/>
            </a:lvl8pPr>
            <a:lvl9pPr marL="3646887" indent="0">
              <a:buNone/>
              <a:defRPr sz="13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1783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4692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02319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7434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94982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4409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321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38740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53169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51029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1998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7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2035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79994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41884089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15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3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630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46313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5316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315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3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59295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3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4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556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4" y="1535151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4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87034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75987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596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47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62301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51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25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82834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5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62481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4365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3598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6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30355160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66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6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6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6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71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272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6989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6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722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021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877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85983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9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9719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0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798475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0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003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368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1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99093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1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12940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230966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5653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369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15378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1359881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9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3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35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1493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47264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38744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5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228913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4692586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6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70203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39748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7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2" cy="5853113"/>
          </a:xfrm>
        </p:spPr>
        <p:txBody>
          <a:bodyPr/>
          <a:lstStyle>
            <a:lvl1pPr>
              <a:defRPr sz="3243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5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29190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29075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62571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5191042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22527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47505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215714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0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9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9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9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96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66746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9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40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0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0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05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1" y="1594"/>
            <a:ext cx="155733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70071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1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08880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048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43"/>
            </a:lvl1pPr>
            <a:lvl2pPr marL="455861" indent="0">
              <a:buNone/>
              <a:defRPr sz="2752"/>
            </a:lvl2pPr>
            <a:lvl3pPr marL="911723" indent="0">
              <a:buNone/>
              <a:defRPr sz="2358"/>
            </a:lvl3pPr>
            <a:lvl4pPr marL="1367580" indent="0">
              <a:buNone/>
              <a:defRPr sz="1965"/>
            </a:lvl4pPr>
            <a:lvl5pPr marL="1823444" indent="0">
              <a:buNone/>
              <a:defRPr sz="1965"/>
            </a:lvl5pPr>
            <a:lvl6pPr marL="2279307" indent="0">
              <a:buNone/>
              <a:defRPr sz="1965"/>
            </a:lvl6pPr>
            <a:lvl7pPr marL="2735169" indent="0">
              <a:buNone/>
              <a:defRPr sz="1965"/>
            </a:lvl7pPr>
            <a:lvl8pPr marL="3191027" indent="0">
              <a:buNone/>
              <a:defRPr sz="1965"/>
            </a:lvl8pPr>
            <a:lvl9pPr marL="3646887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06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048627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2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98006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84599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2622158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094759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61968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4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56191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4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7862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4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669243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91501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7367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4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8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4.xml"/><Relationship Id="rId16" Type="http://schemas.openxmlformats.org/officeDocument/2006/relationships/theme" Target="../theme/theme6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10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0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0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9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slideLayout" Target="../slideLayouts/slideLayout10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0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13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slideLayout" Target="../slideLayouts/slideLayout11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26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27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2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2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3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9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586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1723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758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34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38238" indent="-227013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5438" indent="-227013" algn="l" rtl="0" eaLnBrk="1" fontAlgn="base" hangingPunct="1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2051050" indent="-227013" algn="l" rtl="0" eaLnBrk="1" fontAlgn="base" hangingPunct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507233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6309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41895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74819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55861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911723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6758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823444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7930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735169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9102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64688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80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81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8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8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87" name="Picture 11"/>
          <p:cNvPicPr>
            <a:picLocks noChangeAspect="1" noChangeArrowheads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8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14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50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5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56" name="Picture 11"/>
          <p:cNvPicPr>
            <a:picLocks noChangeAspect="1" noChangeArrowheads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15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2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  <p:sldLayoutId id="2147484096" r:id="rId12"/>
    <p:sldLayoutId id="2147484097" r:id="rId13"/>
    <p:sldLayoutId id="2147484098" r:id="rId14"/>
    <p:sldLayoutId id="2147484099" r:id="rId15"/>
    <p:sldLayoutId id="2147484100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1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1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1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1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21" name="Picture 11"/>
          <p:cNvPicPr>
            <a:picLocks noChangeAspect="1" noChangeArrowheads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22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7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86" r:id="rId12"/>
    <p:sldLayoutId id="2147484287" r:id="rId13"/>
    <p:sldLayoutId id="214748428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75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76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7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7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8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8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82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33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40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4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4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46" name="Picture 14"/>
          <p:cNvPicPr>
            <a:picLocks noChangeAspect="1" noChangeArrowheads="1"/>
          </p:cNvPicPr>
          <p:nvPr/>
        </p:nvPicPr>
        <p:blipFill>
          <a:blip r:embed="rId20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6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  <p:sldLayoutId id="2147484401" r:id="rId12"/>
    <p:sldLayoutId id="2147484402" r:id="rId13"/>
    <p:sldLayoutId id="2147484403" r:id="rId14"/>
    <p:sldLayoutId id="2147484404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0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09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1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1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15" name="Picture 14"/>
          <p:cNvPicPr>
            <a:picLocks noChangeAspect="1" noChangeArrowheads="1"/>
          </p:cNvPicPr>
          <p:nvPr/>
        </p:nvPicPr>
        <p:blipFill>
          <a:blip r:embed="rId21"/>
          <a:srcRect t="3670"/>
          <a:stretch>
            <a:fillRect/>
          </a:stretch>
        </p:blipFill>
        <p:spPr>
          <a:xfrm>
            <a:off x="8226466" y="2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  <p:sldLayoutId id="2147484443" r:id="rId12"/>
    <p:sldLayoutId id="2147484444" r:id="rId13"/>
    <p:sldLayoutId id="2147484445" r:id="rId14"/>
    <p:sldLayoutId id="2147484446" r:id="rId15"/>
    <p:sldLayoutId id="2147484447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7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7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7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7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48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81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6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610" r:id="rId11"/>
    <p:sldLayoutId id="2147484611" r:id="rId12"/>
    <p:sldLayoutId id="2147484612" r:id="rId13"/>
    <p:sldLayoutId id="2147484613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53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39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4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4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4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545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90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54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  <p:sldLayoutId id="2147484641" r:id="rId12"/>
    <p:sldLayoutId id="214748464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0805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1612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2413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3221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2886" indent="-262311" algn="l" rtl="0" eaLnBrk="1" fontAlgn="base" hangingPunct="1">
        <a:spcBef>
          <a:spcPct val="20000"/>
        </a:spcBef>
        <a:spcAft>
          <a:spcPct val="0"/>
        </a:spcAft>
        <a:buChar char="–"/>
        <a:defRPr kumimoji="1" sz="2492">
          <a:solidFill>
            <a:schemeClr val="tx1"/>
          </a:solidFill>
          <a:latin typeface="+mn-lt"/>
          <a:ea typeface="+mn-ea"/>
        </a:defRPr>
      </a:lvl2pPr>
      <a:lvl3pPr marL="1050707" indent="-209556" algn="l" rtl="0" eaLnBrk="1" fontAlgn="base" hangingPunct="1">
        <a:spcBef>
          <a:spcPct val="20000"/>
        </a:spcBef>
        <a:spcAft>
          <a:spcPct val="0"/>
        </a:spcAft>
        <a:buChar char="•"/>
        <a:defRPr kumimoji="1" sz="2123">
          <a:solidFill>
            <a:schemeClr val="tx1"/>
          </a:solidFill>
          <a:latin typeface="+mn-lt"/>
          <a:ea typeface="+mn-ea"/>
        </a:defRPr>
      </a:lvl3pPr>
      <a:lvl4pPr marL="1472749" indent="-209556" algn="l" rtl="0" eaLnBrk="1" fontAlgn="base" hangingPunct="1">
        <a:spcBef>
          <a:spcPct val="20000"/>
        </a:spcBef>
        <a:spcAft>
          <a:spcPct val="0"/>
        </a:spcAft>
        <a:buChar char="–"/>
        <a:defRPr kumimoji="1" sz="1754">
          <a:solidFill>
            <a:schemeClr val="tx1"/>
          </a:solidFill>
          <a:latin typeface="+mn-lt"/>
          <a:ea typeface="+mn-ea"/>
        </a:defRPr>
      </a:lvl4pPr>
      <a:lvl5pPr marL="1893324" indent="-209556" algn="l" rtl="0" eaLnBrk="1" fontAlgn="base" hangingPunct="1">
        <a:spcBef>
          <a:spcPct val="20000"/>
        </a:spcBef>
        <a:spcAft>
          <a:spcPct val="0"/>
        </a:spcAft>
        <a:buChar char="»"/>
        <a:defRPr kumimoji="1" sz="1754">
          <a:solidFill>
            <a:schemeClr val="tx1"/>
          </a:solidFill>
          <a:latin typeface="+mn-lt"/>
          <a:ea typeface="+mn-ea"/>
        </a:defRPr>
      </a:lvl5pPr>
      <a:lvl6pPr marL="2314427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6pPr>
      <a:lvl7pPr marL="2735234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7pPr>
      <a:lvl8pPr marL="3156038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8pPr>
      <a:lvl9pPr marL="3576845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2080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41612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62413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8322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104028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52483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45637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6644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正方形/長方形 28"/>
          <p:cNvSpPr>
            <a:spLocks noChangeArrowheads="1"/>
          </p:cNvSpPr>
          <p:nvPr/>
        </p:nvSpPr>
        <p:spPr bwMode="auto">
          <a:xfrm>
            <a:off x="290076" y="2309901"/>
            <a:ext cx="9363074" cy="340763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72" name="正方形/長方形 29"/>
          <p:cNvSpPr/>
          <p:nvPr/>
        </p:nvSpPr>
        <p:spPr>
          <a:xfrm>
            <a:off x="339289" y="2100639"/>
            <a:ext cx="3235179" cy="4238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新技術の導入を検討する背景、</a:t>
            </a:r>
            <a:endParaRPr lang="en-US" altLang="ja-JP" sz="1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管理する施設の抱える課題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19" name="正方形/長方形 32"/>
          <p:cNvSpPr>
            <a:spLocks noChangeArrowheads="1"/>
          </p:cNvSpPr>
          <p:nvPr/>
        </p:nvSpPr>
        <p:spPr bwMode="auto">
          <a:xfrm>
            <a:off x="361515" y="2632165"/>
            <a:ext cx="5874767" cy="157819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t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現状の維持管理における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・維持管理計画、長寿命化計画等の策定の有無及び進捗状況、課題</a:t>
            </a:r>
            <a:endParaRPr lang="ja-JP" altLang="en-US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・新技術導入や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職員の技術力向上に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より解消したい事項</a:t>
            </a: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・新技術導入に求める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・新技術の導入を想定している現場とその状況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具体的な想定がある場合</a:t>
            </a:r>
            <a:endParaRPr lang="ja-JP" altLang="en-US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・育成したい人物像または技術力向上に対する課題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具体的な想定がある</a:t>
            </a:r>
            <a:r>
              <a:rPr lang="ja-JP" altLang="en-US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</a:t>
            </a:r>
            <a:endParaRPr lang="en-US" altLang="ja-JP" sz="12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29" name="正方形/長方形 39"/>
          <p:cNvSpPr>
            <a:spLocks noChangeArrowheads="1"/>
          </p:cNvSpPr>
          <p:nvPr/>
        </p:nvSpPr>
        <p:spPr bwMode="auto">
          <a:xfrm>
            <a:off x="366276" y="4350499"/>
            <a:ext cx="9076316" cy="1167491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共通</a:t>
            </a:r>
            <a:r>
              <a:rPr lang="en-US" altLang="ja-JP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8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・文字のサイズは１０ポイント以上で記載してください。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・それぞれの枠の大きさ・レイアウトは変更していただいても結構です。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・フロー図や箇条書き、画像等を用い、分かりやすい資料としていただきますようお願いいたします。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kern="0" dirty="0" smtClean="0"/>
              <a:t>応募</a:t>
            </a:r>
            <a:r>
              <a:rPr lang="ja-JP" altLang="en-US" kern="0" dirty="0" smtClean="0"/>
              <a:t>様式</a:t>
            </a:r>
            <a:endParaRPr lang="ja-JP" altLang="en-US" kern="0" dirty="0"/>
          </a:p>
        </p:txBody>
      </p:sp>
      <p:sp>
        <p:nvSpPr>
          <p:cNvPr id="2" name="正方形/長方形 35">
            <a:extLst>
              <a:ext uri="{FF2B5EF4-FFF2-40B4-BE49-F238E27FC236}">
                <a16:creationId xmlns:a16="http://schemas.microsoft.com/office/drawing/2014/main" id="{FEBD7744-6536-4623-189F-453CEEC5C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6" y="722843"/>
            <a:ext cx="2213427" cy="132905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36">
            <a:extLst>
              <a:ext uri="{FF2B5EF4-FFF2-40B4-BE49-F238E27FC236}">
                <a16:creationId xmlns:a16="http://schemas.microsoft.com/office/drawing/2014/main" id="{BC66C8C8-0E66-1CD3-BDA2-58A0B62F85CF}"/>
              </a:ext>
            </a:extLst>
          </p:cNvPr>
          <p:cNvSpPr/>
          <p:nvPr/>
        </p:nvSpPr>
        <p:spPr>
          <a:xfrm>
            <a:off x="336116" y="577986"/>
            <a:ext cx="1421663" cy="292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基礎情報</a:t>
            </a:r>
            <a:endParaRPr lang="ja-JP" altLang="ja-JP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33">
            <a:extLst>
              <a:ext uri="{FF2B5EF4-FFF2-40B4-BE49-F238E27FC236}">
                <a16:creationId xmlns:a16="http://schemas.microsoft.com/office/drawing/2014/main" id="{0D653BD7-DCE4-12C2-E56E-42DAE05C7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172" y="722842"/>
            <a:ext cx="6972978" cy="132905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37">
            <a:extLst>
              <a:ext uri="{FF2B5EF4-FFF2-40B4-BE49-F238E27FC236}">
                <a16:creationId xmlns:a16="http://schemas.microsoft.com/office/drawing/2014/main" id="{E7F0E78C-4012-EE14-4501-FF1A4D0D0CFA}"/>
              </a:ext>
            </a:extLst>
          </p:cNvPr>
          <p:cNvSpPr/>
          <p:nvPr/>
        </p:nvSpPr>
        <p:spPr>
          <a:xfrm>
            <a:off x="2711924" y="566935"/>
            <a:ext cx="2644775" cy="2889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新技術の導入を検討する対象</a:t>
            </a:r>
            <a:endParaRPr lang="ja-JP" altLang="ja-JP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38">
            <a:extLst>
              <a:ext uri="{FF2B5EF4-FFF2-40B4-BE49-F238E27FC236}">
                <a16:creationId xmlns:a16="http://schemas.microsoft.com/office/drawing/2014/main" id="{F2434440-8681-3327-8B77-5F55D7DB2CCF}"/>
              </a:ext>
            </a:extLst>
          </p:cNvPr>
          <p:cNvSpPr/>
          <p:nvPr/>
        </p:nvSpPr>
        <p:spPr>
          <a:xfrm>
            <a:off x="2785404" y="992003"/>
            <a:ext cx="6439121" cy="8931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・対象分野・対象施設、施設数量（延長等）</a:t>
            </a: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・点検等の実施状況、実施体制（誰が担っているか）</a:t>
            </a: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・点検・診断・措置・記録等の段階　　</a:t>
            </a:r>
            <a:r>
              <a:rPr lang="en-US" altLang="ja-JP" sz="1200" dirty="0">
                <a:solidFill>
                  <a:srgbClr val="FF0000"/>
                </a:solidFill>
                <a:latin typeface="ＭＳ ゴシック"/>
                <a:ea typeface="ＭＳ ゴシック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ゴシック"/>
                <a:ea typeface="ＭＳ ゴシック"/>
              </a:rPr>
              <a:t>具体的な想定がある場合</a:t>
            </a:r>
          </a:p>
        </p:txBody>
      </p:sp>
      <p:sp>
        <p:nvSpPr>
          <p:cNvPr id="9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10" y="992003"/>
            <a:ext cx="2036758" cy="893199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人口：●●万人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面積：●●</a:t>
            </a:r>
            <a:r>
              <a:rPr lang="en-US" altLang="ja-JP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km2</a:t>
            </a:r>
          </a:p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技術職員数：●●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（土木・建築系技術職員）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35">
            <a:extLst>
              <a:ext uri="{FF2B5EF4-FFF2-40B4-BE49-F238E27FC236}">
                <a16:creationId xmlns:a16="http://schemas.microsoft.com/office/drawing/2014/main" id="{FEBD7744-6536-4623-189F-453CEEC5C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6" y="5885344"/>
            <a:ext cx="5066623" cy="936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09" y="6154505"/>
            <a:ext cx="4662221" cy="55109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・アドバイザーに求める能力等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具体的な想定がある場合</a:t>
            </a:r>
            <a:endParaRPr lang="ja-JP" altLang="en-US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・求める新技術の活用場面　等　</a:t>
            </a:r>
            <a:r>
              <a:rPr lang="en-US" altLang="ja-JP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具体的な想定がある場合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29"/>
          <p:cNvSpPr/>
          <p:nvPr/>
        </p:nvSpPr>
        <p:spPr>
          <a:xfrm>
            <a:off x="336116" y="5739411"/>
            <a:ext cx="2600160" cy="3697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具体的な支援内容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032" y="5857675"/>
            <a:ext cx="4208118" cy="9273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t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・担当者連絡先</a:t>
            </a:r>
          </a:p>
          <a:p>
            <a:pPr>
              <a:spcBef>
                <a:spcPts val="0"/>
              </a:spcBef>
              <a:buNone/>
            </a:pP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E5D5E45-9170-3E0E-FEE1-4D799AAB17BC}"/>
              </a:ext>
            </a:extLst>
          </p:cNvPr>
          <p:cNvSpPr/>
          <p:nvPr/>
        </p:nvSpPr>
        <p:spPr>
          <a:xfrm>
            <a:off x="6446840" y="2638697"/>
            <a:ext cx="2995752" cy="68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Overflow="overflow" horzOverflow="overflow" wrap="square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rPr>
              <a:t>担当課の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rPr>
              <a:t>体制など、維持管理体制に関する課題を補足する情報があれば、添付可能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4CC4C8A-BB31-B73B-720F-2560F16F8121}"/>
              </a:ext>
            </a:extLst>
          </p:cNvPr>
          <p:cNvSpPr/>
          <p:nvPr/>
        </p:nvSpPr>
        <p:spPr>
          <a:xfrm>
            <a:off x="6446840" y="3526360"/>
            <a:ext cx="2995752" cy="68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Overflow="overflow" horzOverflow="overflow" wrap="square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rPr>
              <a:t>橋梁の健全性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rPr>
              <a:t>グラフなど、管理する施設が抱える課題等についてデータがあれば、添付可能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5520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正方形/長方形 28"/>
          <p:cNvSpPr>
            <a:spLocks noChangeArrowheads="1"/>
          </p:cNvSpPr>
          <p:nvPr/>
        </p:nvSpPr>
        <p:spPr bwMode="auto">
          <a:xfrm>
            <a:off x="290076" y="2230146"/>
            <a:ext cx="9363074" cy="346387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72" name="正方形/長方形 29"/>
          <p:cNvSpPr/>
          <p:nvPr/>
        </p:nvSpPr>
        <p:spPr>
          <a:xfrm>
            <a:off x="339289" y="2020883"/>
            <a:ext cx="3235179" cy="4238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新技術の導入を検討する背景、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管理する施設の抱える課題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19" name="正方形/長方形 32"/>
          <p:cNvSpPr>
            <a:spLocks noChangeArrowheads="1"/>
          </p:cNvSpPr>
          <p:nvPr/>
        </p:nvSpPr>
        <p:spPr bwMode="auto">
          <a:xfrm>
            <a:off x="361514" y="2489925"/>
            <a:ext cx="9188886" cy="307776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square" anchor="t" anchorCtr="0">
            <a:spAutoFit/>
          </a:bodyPr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・管理橋梁の老朽化が進行しており、</a:t>
            </a:r>
            <a:r>
              <a:rPr lang="en-US" altLang="ja-JP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判定が増加している。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・橋梁維持管理においては点検に要するコストの割合が大きく、職員の直営点検の負担が大きく、診断精度にも課題がある。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・担当課の体制は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、道路・河川担当が●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名（うち技術職●名）であり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、うち維持管理は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●名（うち技術職●名）と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少人数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の体制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・少ない職員の窓口・電話・通報対応の負荷軽減や、直営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点検の効率化や診断精度改善に資する新技術の導入を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進めたい。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・樋門の点検において○○技術を用いて（クラックの目視や野帳への記録等）、限られた職員で効率的に業務を遂行したい。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・公園の除草に手間やコストがかかっており、利用者に影響が少ない新技術で、効率化を図りたい。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・収集した点検データや利用者からの通報データ等を活用して、効率よく日常の維持や、修繕、長期的な予防保全を進めたい。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・長寿命化計画を策定して維持管理業務を実施しているが、●●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●（人員、予算等）が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原因で、計画通りに措置が講じられず、計画が遅れている。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・すでに新技術の導入実績があるが、更なる新技術の導入により業務の効率化等を図りたい。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・新技術に詳しい技術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職員がいないことから、新規採用職員や若手職員の育成に課題がある。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・技術職員が少なく事務系職員も含めた幅広い職員に、新技術に関する知識を学んでほしいと考えている。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20" name="正方形/長方形 35"/>
          <p:cNvSpPr>
            <a:spLocks noChangeArrowheads="1"/>
          </p:cNvSpPr>
          <p:nvPr/>
        </p:nvSpPr>
        <p:spPr bwMode="auto">
          <a:xfrm>
            <a:off x="290076" y="731987"/>
            <a:ext cx="2213427" cy="121110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68" name="正方形/長方形 36"/>
          <p:cNvSpPr/>
          <p:nvPr/>
        </p:nvSpPr>
        <p:spPr>
          <a:xfrm>
            <a:off x="336116" y="587130"/>
            <a:ext cx="1421663" cy="292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基礎情報</a:t>
            </a:r>
            <a:endParaRPr lang="ja-JP" altLang="ja-JP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26" name="正方形/長方形 33"/>
          <p:cNvSpPr>
            <a:spLocks noChangeArrowheads="1"/>
          </p:cNvSpPr>
          <p:nvPr/>
        </p:nvSpPr>
        <p:spPr bwMode="auto">
          <a:xfrm>
            <a:off x="2680172" y="731987"/>
            <a:ext cx="6972978" cy="121110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8" name="正方形/長方形 37"/>
          <p:cNvSpPr/>
          <p:nvPr/>
        </p:nvSpPr>
        <p:spPr>
          <a:xfrm>
            <a:off x="2711924" y="576079"/>
            <a:ext cx="2644775" cy="2889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新技術の導入を検討する対象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9" name="正方形/長方形 38"/>
          <p:cNvSpPr/>
          <p:nvPr/>
        </p:nvSpPr>
        <p:spPr>
          <a:xfrm>
            <a:off x="2785404" y="947577"/>
            <a:ext cx="6764996" cy="8931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対象分野・対象施設：道路（橋梁点検）、管理対象橋梁数：●●橋</a:t>
            </a: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点検等の実施状況：県技術センターへの委託および職員直営による点検を実施している。橋梁点検に関する新技術の導入を想定。</a:t>
            </a:r>
            <a:endParaRPr lang="ja-JP" altLang="en-US" sz="1200" dirty="0">
              <a:solidFill>
                <a:srgbClr val="FF0000"/>
              </a:solidFill>
              <a:latin typeface="ＭＳ ゴシック"/>
              <a:ea typeface="ＭＳ ゴシック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altLang="ja-JP" kern="0" dirty="0">
                <a:solidFill>
                  <a:schemeClr val="accent2"/>
                </a:solidFill>
              </a:rPr>
              <a:t>【</a:t>
            </a:r>
            <a:r>
              <a:rPr lang="ja-JP" altLang="en-US" kern="0" dirty="0">
                <a:solidFill>
                  <a:schemeClr val="accent2"/>
                </a:solidFill>
              </a:rPr>
              <a:t>記載例</a:t>
            </a:r>
            <a:r>
              <a:rPr lang="en-US" altLang="ja-JP" kern="0" dirty="0" smtClean="0">
                <a:solidFill>
                  <a:schemeClr val="accent2"/>
                </a:solidFill>
              </a:rPr>
              <a:t>】</a:t>
            </a:r>
            <a:r>
              <a:rPr lang="ja-JP" altLang="en-US" kern="0" dirty="0" smtClean="0"/>
              <a:t>応募様式</a:t>
            </a:r>
            <a:r>
              <a:rPr lang="en-US" altLang="ja-JP" kern="0" dirty="0"/>
              <a:t>-</a:t>
            </a:r>
            <a:r>
              <a:rPr lang="ja-JP" altLang="en-US" dirty="0"/>
              <a:t>●●県■■市</a:t>
            </a:r>
            <a:r>
              <a:rPr lang="ja-JP" altLang="en-US" kern="0" dirty="0"/>
              <a:t>　</a:t>
            </a:r>
          </a:p>
        </p:txBody>
      </p:sp>
      <p:sp>
        <p:nvSpPr>
          <p:cNvPr id="16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10" y="947577"/>
            <a:ext cx="2036758" cy="893199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人口：●●万人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面積：●●</a:t>
            </a:r>
            <a:r>
              <a:rPr lang="en-US" altLang="ja-JP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km2</a:t>
            </a:r>
          </a:p>
          <a:p>
            <a:pPr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技術職員数：●●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（土木・建築系技術職員）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35">
            <a:extLst>
              <a:ext uri="{FF2B5EF4-FFF2-40B4-BE49-F238E27FC236}">
                <a16:creationId xmlns:a16="http://schemas.microsoft.com/office/drawing/2014/main" id="{FEBD7744-6536-4623-189F-453CEEC5C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6" y="5885344"/>
            <a:ext cx="5066623" cy="936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09" y="6154505"/>
            <a:ext cx="4978290" cy="55109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・比較的簡易で、扱いやすい新技術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を推薦して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ほしい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●●の資格を有し、地域の実情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に理解のあるアドバイザー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を希望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・最先端の技術を有し、全国の実情に精通したアドバイザーを希望。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29"/>
          <p:cNvSpPr/>
          <p:nvPr/>
        </p:nvSpPr>
        <p:spPr>
          <a:xfrm>
            <a:off x="336116" y="5739411"/>
            <a:ext cx="2600160" cy="3697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具体的な支援内容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23">
            <a:extLst>
              <a:ext uri="{FF2B5EF4-FFF2-40B4-BE49-F238E27FC236}">
                <a16:creationId xmlns:a16="http://schemas.microsoft.com/office/drawing/2014/main" id="{7EB8D29B-4463-24BF-02A3-E08DAF8E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032" y="5885345"/>
            <a:ext cx="4208118" cy="9360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t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zh-TW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</a:t>
            </a:r>
            <a:r>
              <a:rPr lang="zh-TW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連絡先</a:t>
            </a:r>
            <a:endParaRPr lang="en-US" altLang="zh-TW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zh-TW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●県■■市 ●●課　●● ●●　</a:t>
            </a:r>
            <a:endParaRPr lang="en-US" altLang="zh-TW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zh-TW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zh-TW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000-000-000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ML</a:t>
            </a:r>
            <a:r>
              <a:rPr lang="zh-TW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：●●</a:t>
            </a:r>
            <a:r>
              <a:rPr lang="en-US" altLang="zh-TW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@●●.jp</a:t>
            </a:r>
          </a:p>
        </p:txBody>
      </p:sp>
    </p:spTree>
    <p:extLst>
      <p:ext uri="{BB962C8B-B14F-4D97-AF65-F5344CB8AC3E}">
        <p14:creationId xmlns:p14="http://schemas.microsoft.com/office/powerpoint/2010/main" val="3536199143"/>
      </p:ext>
    </p:extLst>
  </p:cSld>
  <p:clrMapOvr>
    <a:masterClrMapping/>
  </p:clrMapOvr>
</p:sld>
</file>

<file path=ppt/theme/theme1.xml><?xml version="1.0" encoding="utf-8"?>
<a:theme xmlns:a="http://schemas.openxmlformats.org/drawingml/2006/main" name="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4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9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5.xml><?xml version="1.0" encoding="utf-8"?>
<a:theme xmlns:a="http://schemas.openxmlformats.org/drawingml/2006/main" name="10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12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7.xml><?xml version="1.0" encoding="utf-8"?>
<a:theme xmlns:a="http://schemas.openxmlformats.org/drawingml/2006/main" name="5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8.xml><?xml version="1.0" encoding="utf-8"?>
<a:theme xmlns:a="http://schemas.openxmlformats.org/drawingml/2006/main" name="1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9.xml><?xml version="1.0" encoding="utf-8"?>
<a:theme xmlns:a="http://schemas.openxmlformats.org/drawingml/2006/main" name="7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04_資料1_第３回民間活力WG資料（案）一式201027</Template>
  <TotalTime>1139</TotalTime>
  <Words>834</Words>
  <Application>Microsoft Office PowerPoint</Application>
  <PresentationFormat>A4 210 x 297 mm</PresentationFormat>
  <Paragraphs>60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HGP創英角ｺﾞｼｯｸUB</vt:lpstr>
      <vt:lpstr>ＭＳ Ｐゴシック</vt:lpstr>
      <vt:lpstr>ＭＳ ゴシック</vt:lpstr>
      <vt:lpstr>Arial</vt:lpstr>
      <vt:lpstr>Calibri</vt:lpstr>
      <vt:lpstr>Times New Roman</vt:lpstr>
      <vt:lpstr>3_テーマ1</vt:lpstr>
      <vt:lpstr>8_テーマ1</vt:lpstr>
      <vt:lpstr>4_テーマ1</vt:lpstr>
      <vt:lpstr>9_テーマ1</vt:lpstr>
      <vt:lpstr>10_テーマ1</vt:lpstr>
      <vt:lpstr>12_テーマ1</vt:lpstr>
      <vt:lpstr>5_テーマ1</vt:lpstr>
      <vt:lpstr>13_テーマ1</vt:lpstr>
      <vt:lpstr>7_テーマ1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第３回民間活力活用促進ワーキンググループ検討資料</dc:title>
  <dc:creator>松岡 昌宏</dc:creator>
  <cp:lastModifiedBy>高畠 佑樹</cp:lastModifiedBy>
  <cp:revision>48</cp:revision>
  <cp:lastPrinted>2023-07-20T01:18:12Z</cp:lastPrinted>
  <dcterms:created xsi:type="dcterms:W3CDTF">2020-10-27T08:36:15Z</dcterms:created>
  <dcterms:modified xsi:type="dcterms:W3CDTF">2023-08-08T10:02:17Z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0x0101000BF4AF4E491A3F4AAE46E68A6481DF5D</vt:lpwstr>
  </property>
</Properties>
</file>