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268" r:id="rId3"/>
    <p:sldId id="263" r:id="rId4"/>
    <p:sldId id="264" r:id="rId5"/>
    <p:sldId id="269" r:id="rId6"/>
    <p:sldId id="270" r:id="rId7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FC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 varScale="1">
        <p:scale>
          <a:sx n="58" d="100"/>
          <a:sy n="58" d="100"/>
        </p:scale>
        <p:origin x="3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681567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-platform.com/project/#exampl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テキスト ボックス 3"/>
          <p:cNvSpPr txBox="1"/>
          <p:nvPr/>
        </p:nvSpPr>
        <p:spPr>
          <a:xfrm>
            <a:off x="215900" y="344510"/>
            <a:ext cx="9169400" cy="235449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第４回グリーンインフラ大賞では、２枚組のポスター形式で作成いただきます。必ず両方の作成が必要です。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テキストは印刷時の見やすさを踏まえ、８</a:t>
            </a:r>
            <a:r>
              <a:rPr kumimoji="1" lang="en-US" altLang="ja-JP" sz="14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pt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以上を推奨します。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事例集はＡ４版で作成されます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シートは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種類（実施済みの取組と企画・計画段階の取組）あります。応募する内容に合わせて選択ください。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問合せ先は可能な範囲で記載ください。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本文テキストを画像化しての作成はおやめください。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様式は改変せずポスターを作成ください。「　　　　　　　　」マーク等の順序の入れ替え等は改変とみなします。ただし、各項目の記載量に応じた比率変更は可能です。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7" name="テキスト ボックス 19"/>
          <p:cNvSpPr txBox="1"/>
          <p:nvPr/>
        </p:nvSpPr>
        <p:spPr>
          <a:xfrm>
            <a:off x="177800" y="32328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ポスター作成時の注意事項</a:t>
            </a:r>
          </a:p>
        </p:txBody>
      </p:sp>
      <p:sp>
        <p:nvSpPr>
          <p:cNvPr id="1118" name="テキスト ボックス 44"/>
          <p:cNvSpPr txBox="1"/>
          <p:nvPr/>
        </p:nvSpPr>
        <p:spPr>
          <a:xfrm>
            <a:off x="2260729" y="3002507"/>
            <a:ext cx="7340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不明な点については、事務局（㈱創建</a:t>
            </a:r>
            <a:r>
              <a:rPr kumimoji="1" lang="en-US" altLang="ja-JP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info-green-infra@soken.co.jp) </a:t>
            </a:r>
            <a:r>
              <a:rPr kumimoji="1"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までお問い合わせください。</a:t>
            </a:r>
            <a:endParaRPr kumimoji="1"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19" name="テキスト ボックス 180"/>
          <p:cNvSpPr txBox="1"/>
          <p:nvPr/>
        </p:nvSpPr>
        <p:spPr>
          <a:xfrm>
            <a:off x="7407057" y="3464"/>
            <a:ext cx="1978243" cy="306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【別紙５】応募様式２</a:t>
            </a:r>
            <a:endParaRPr b="0">
              <a:solidFill>
                <a:schemeClr val="tx1"/>
              </a:solidFill>
            </a:endParaRPr>
          </a:p>
        </p:txBody>
      </p:sp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7C31998C-EBC2-3241-A003-77FC0AA30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654" y="4859164"/>
            <a:ext cx="5634654" cy="7512872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16" name="吹き出し: 四角形 42"/>
          <p:cNvSpPr/>
          <p:nvPr/>
        </p:nvSpPr>
        <p:spPr>
          <a:xfrm>
            <a:off x="730729" y="12177081"/>
            <a:ext cx="3060000" cy="375627"/>
          </a:xfrm>
          <a:prstGeom prst="wedgeRectCallout">
            <a:avLst>
              <a:gd name="adj1" fmla="val -15715"/>
              <a:gd name="adj2" fmla="val -14783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公開可能な範囲で記載ください</a:t>
            </a:r>
          </a:p>
        </p:txBody>
      </p:sp>
      <p:sp>
        <p:nvSpPr>
          <p:cNvPr id="6" name="吹き出し: 四角形 42">
            <a:extLst>
              <a:ext uri="{FF2B5EF4-FFF2-40B4-BE49-F238E27FC236}">
                <a16:creationId xmlns:a16="http://schemas.microsoft.com/office/drawing/2014/main" id="{8106C579-B801-B389-9109-3764D9C9B7CE}"/>
              </a:ext>
            </a:extLst>
          </p:cNvPr>
          <p:cNvSpPr/>
          <p:nvPr/>
        </p:nvSpPr>
        <p:spPr>
          <a:xfrm>
            <a:off x="554892" y="3279506"/>
            <a:ext cx="8830408" cy="790988"/>
          </a:xfrm>
          <a:prstGeom prst="wedgeRectCallout">
            <a:avLst>
              <a:gd name="adj1" fmla="val -34462"/>
              <a:gd name="adj2" fmla="val 7751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既に実施している取組の場合は、「グリーンインフラに関する実施済みの取組」のシートを、企画・計画についての取組の場合は、「グリーンインフラに関する企画・計画」のシートをご利用ください。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17" y="4347493"/>
            <a:ext cx="5688366" cy="74554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0654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自動的に生成された説明">
            <a:extLst>
              <a:ext uri="{FF2B5EF4-FFF2-40B4-BE49-F238E27FC236}">
                <a16:creationId xmlns:a16="http://schemas.microsoft.com/office/drawing/2014/main" id="{B3F7B3EB-1356-2E0A-2D72-C58A0A58B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052" y="6603998"/>
            <a:ext cx="4546601" cy="6062134"/>
          </a:xfrm>
          <a:prstGeom prst="rect">
            <a:avLst/>
          </a:prstGeom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21" name="テキスト ボックス 12"/>
          <p:cNvSpPr txBox="1"/>
          <p:nvPr/>
        </p:nvSpPr>
        <p:spPr>
          <a:xfrm>
            <a:off x="215900" y="344510"/>
            <a:ext cx="9169400" cy="12384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2" name="テキスト ボックス 87"/>
          <p:cNvSpPr/>
          <p:nvPr/>
        </p:nvSpPr>
        <p:spPr>
          <a:xfrm>
            <a:off x="287399" y="11488331"/>
            <a:ext cx="4141234" cy="1092607"/>
          </a:xfrm>
          <a:prstGeom prst="wedgeRectCallout">
            <a:avLst>
              <a:gd name="adj1" fmla="val 58361"/>
              <a:gd name="adj2" fmla="val -128060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>
              <a:spcBef>
                <a:spcPts val="600"/>
              </a:spcBef>
            </a:pPr>
            <a:r>
              <a:rPr lang="ja-JP" altLang="en-US" sz="1200" dirty="0"/>
              <a:t>今後期待される効果の発現に向けて、更なる取組の実施、推進体制の構築、周辺エリアとの連携、他の地域への展開などについて記載ください。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“企画・計画”での応募の場合は、予定している今後の具体の取組について記載ください。</a:t>
            </a:r>
          </a:p>
        </p:txBody>
      </p:sp>
      <p:sp>
        <p:nvSpPr>
          <p:cNvPr id="1126" name="テキスト ボックス 95"/>
          <p:cNvSpPr/>
          <p:nvPr/>
        </p:nvSpPr>
        <p:spPr>
          <a:xfrm>
            <a:off x="287399" y="9131639"/>
            <a:ext cx="4141234" cy="1800493"/>
          </a:xfrm>
          <a:prstGeom prst="wedgeRectCallout">
            <a:avLst>
              <a:gd name="adj1" fmla="val 58512"/>
              <a:gd name="adj2" fmla="val -66394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>
            <a:defPPr>
              <a:defRPr lang="en-US"/>
            </a:defPPr>
            <a:lvl1pPr marR="0" lvl="0" defTabSz="96012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>
              <a:spcBef>
                <a:spcPts val="600"/>
              </a:spcBef>
            </a:pPr>
            <a:r>
              <a:rPr lang="ja-JP" altLang="en-US" sz="1200" dirty="0"/>
              <a:t>自然環境を活用するグリーンインフラは、時間とともに機能を発揮するという特徴があります。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本取組を適切に維持・改善していくことで、今後どのような効果が期待されるか記載ください。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現時点では確認されていない効果を記載いただいても結構です。また、定量的な効果・定性的な効果、どちらを記載いただいて構いません。</a:t>
            </a:r>
            <a:endParaRPr lang="en-US" altLang="ja-JP" sz="1200" dirty="0"/>
          </a:p>
          <a:p>
            <a:pPr>
              <a:spcBef>
                <a:spcPts val="600"/>
              </a:spcBef>
            </a:pPr>
            <a:r>
              <a:rPr lang="ja-JP" altLang="en-US" sz="1200" dirty="0"/>
              <a:t>“企画・計画”での応募の場合は、記載不要です。</a:t>
            </a:r>
          </a:p>
        </p:txBody>
      </p:sp>
      <p:sp>
        <p:nvSpPr>
          <p:cNvPr id="1127" name="テキスト ボックス 39"/>
          <p:cNvSpPr/>
          <p:nvPr/>
        </p:nvSpPr>
        <p:spPr>
          <a:xfrm>
            <a:off x="287399" y="454443"/>
            <a:ext cx="4141234" cy="830997"/>
          </a:xfrm>
          <a:prstGeom prst="wedgeRectCallout">
            <a:avLst>
              <a:gd name="adj1" fmla="val -13757"/>
              <a:gd name="adj2" fmla="val -2915"/>
            </a:avLst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各項目に沿って内容を記載し、作成ください。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作成にあたっては、グリーンインフラ事例集を参考にしてください。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https://gi-platform.com/project/#examples</a:t>
            </a: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28" name="テキスト ボックス 11"/>
          <p:cNvSpPr txBox="1"/>
          <p:nvPr/>
        </p:nvSpPr>
        <p:spPr>
          <a:xfrm>
            <a:off x="177800" y="3232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作成のポイント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F870E3-6DE8-61B8-32E2-AD87BD603580}"/>
              </a:ext>
            </a:extLst>
          </p:cNvPr>
          <p:cNvSpPr/>
          <p:nvPr/>
        </p:nvSpPr>
        <p:spPr>
          <a:xfrm>
            <a:off x="4814889" y="8276169"/>
            <a:ext cx="2252663" cy="3287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t">
            <a:spAutoFit/>
          </a:bodyPr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□□□□□□□□技術</a:t>
            </a:r>
          </a:p>
        </p:txBody>
      </p:sp>
      <p:sp>
        <p:nvSpPr>
          <p:cNvPr id="1125" name="テキスト ボックス 39"/>
          <p:cNvSpPr/>
          <p:nvPr/>
        </p:nvSpPr>
        <p:spPr>
          <a:xfrm>
            <a:off x="305775" y="6160084"/>
            <a:ext cx="4122858" cy="646331"/>
          </a:xfrm>
          <a:prstGeom prst="wedgeRectCallout">
            <a:avLst>
              <a:gd name="adj1" fmla="val 56644"/>
              <a:gd name="adj2" fmla="val 82869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取組を推進する際、もしくは計画を策定する際に地域のどのような課題（複数の部門に関わるものも含め）をどのように解決したかなど、工夫した点について記載ください。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39">
            <a:extLst>
              <a:ext uri="{FF2B5EF4-FFF2-40B4-BE49-F238E27FC236}">
                <a16:creationId xmlns:a16="http://schemas.microsoft.com/office/drawing/2014/main" id="{C47BB44D-D2A0-6B7B-F0D5-CA93A6333E79}"/>
              </a:ext>
            </a:extLst>
          </p:cNvPr>
          <p:cNvSpPr/>
          <p:nvPr/>
        </p:nvSpPr>
        <p:spPr>
          <a:xfrm>
            <a:off x="305775" y="7023994"/>
            <a:ext cx="4122858" cy="1769715"/>
          </a:xfrm>
          <a:prstGeom prst="wedgeRectCallout">
            <a:avLst>
              <a:gd name="adj1" fmla="val 60356"/>
              <a:gd name="adj2" fmla="val 31596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緑化・雨水貯留浸透等の新たな技術を先駆的に導入、技術導入への工夫点について記載ください。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また、その技術の名称を本様式に記載の上、技術募集の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3-1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も併せてご提出ください。</a:t>
            </a:r>
            <a:endParaRPr kumimoji="1" lang="en-US" altLang="ja-JP" sz="1200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177800" marR="0" lvl="0" indent="-17780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	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毎年更新する事例集・技術集において、先導的技術等として掲載させて頂く予定です。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企画・計画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”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での応募の場合は、計画策定に際して活用した計画策定手法、評価手法などについて記載ください。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052" y="454443"/>
            <a:ext cx="4546601" cy="5958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1129" name="テキスト ボックス 24"/>
          <p:cNvSpPr/>
          <p:nvPr/>
        </p:nvSpPr>
        <p:spPr>
          <a:xfrm>
            <a:off x="305776" y="3471329"/>
            <a:ext cx="4122858" cy="830997"/>
          </a:xfrm>
          <a:prstGeom prst="wedgeRectCallout">
            <a:avLst>
              <a:gd name="adj1" fmla="val 119041"/>
              <a:gd name="adj2" fmla="val 48223"/>
            </a:avLst>
          </a:prstGeom>
          <a:solidFill>
            <a:srgbClr val="FFCCCC"/>
          </a:solidFill>
          <a:ln>
            <a:solidFill>
              <a:srgbClr val="FF0000"/>
            </a:solidFill>
          </a:ln>
        </p:spPr>
        <p:txBody>
          <a:bodyPr wrap="square" lIns="72000" rIns="72000">
            <a:spAutoFit/>
          </a:bodyPr>
          <a:lstStyle/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取組によって確認された効果（定量的・定性的）について記載ください。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algn="l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“企画・計画”での応募の場合は、計画が実現した際に目標とする効果について記載ください。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1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C8D821-CA4E-F520-CAEB-EAF41C10036B}"/>
              </a:ext>
            </a:extLst>
          </p:cNvPr>
          <p:cNvGrpSpPr/>
          <p:nvPr/>
        </p:nvGrpSpPr>
        <p:grpSpPr>
          <a:xfrm>
            <a:off x="196618" y="8017398"/>
            <a:ext cx="4464000" cy="400110"/>
            <a:chOff x="196618" y="5165884"/>
            <a:chExt cx="44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11D60854-7B3D-775B-FB2D-2D0E478BA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5C004BF-C596-2A46-4228-1C01CE56F0E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取組内容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81E3571-F39D-FA1C-1177-7DCC110EC7A5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D885B4-AA9D-2C01-9E2F-EE58D36F5C53}"/>
              </a:ext>
            </a:extLst>
          </p:cNvPr>
          <p:cNvGrpSpPr/>
          <p:nvPr/>
        </p:nvGrpSpPr>
        <p:grpSpPr>
          <a:xfrm>
            <a:off x="2929490" y="5165884"/>
            <a:ext cx="6552000" cy="400110"/>
            <a:chOff x="196618" y="5165884"/>
            <a:chExt cx="6552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23AFF1C-6B64-BA08-94F8-67101D68CB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269CEE0-E361-BE55-60D7-347FD8DFDE6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地域課題・目的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4DA5744-35FC-09DD-FECD-B4BE4D4BE8C5}"/>
                </a:ext>
              </a:extLst>
            </p:cNvPr>
            <p:cNvCxnSpPr/>
            <p:nvPr/>
          </p:nvCxnSpPr>
          <p:spPr>
            <a:xfrm>
              <a:off x="196618" y="5537419"/>
              <a:ext cx="6552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DDFC340-09DA-5AC7-FAC1-FCF5F20A19BF}"/>
              </a:ext>
            </a:extLst>
          </p:cNvPr>
          <p:cNvGrpSpPr/>
          <p:nvPr/>
        </p:nvGrpSpPr>
        <p:grpSpPr>
          <a:xfrm>
            <a:off x="196618" y="5165884"/>
            <a:ext cx="2518007" cy="400110"/>
            <a:chOff x="196618" y="5165884"/>
            <a:chExt cx="2518007" cy="400110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B050514E-EE0F-5C69-DAA9-9ECA77077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8B00318-B6A0-3E56-457A-F1E149B097A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取組の位置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0D663E64-FFF7-2F66-9BA5-28ED29F3BEA2}"/>
                </a:ext>
              </a:extLst>
            </p:cNvPr>
            <p:cNvCxnSpPr/>
            <p:nvPr/>
          </p:nvCxnSpPr>
          <p:spPr>
            <a:xfrm>
              <a:off x="196618" y="5537419"/>
              <a:ext cx="1985108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50" name="四角形: 角を丸くする 7"/>
          <p:cNvSpPr/>
          <p:nvPr/>
        </p:nvSpPr>
        <p:spPr>
          <a:xfrm>
            <a:off x="5017490" y="10092522"/>
            <a:ext cx="4429195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グリーンインフラに関する実施済みの取組</a:t>
            </a: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5017490" y="8518400"/>
            <a:ext cx="445562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85486" y="8518400"/>
            <a:ext cx="461913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8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DA0D32-FB0A-EBB6-5A14-48DD693BCC4D}"/>
              </a:ext>
            </a:extLst>
          </p:cNvPr>
          <p:cNvGrpSpPr/>
          <p:nvPr/>
        </p:nvGrpSpPr>
        <p:grpSpPr>
          <a:xfrm>
            <a:off x="5017490" y="8017398"/>
            <a:ext cx="4464000" cy="400110"/>
            <a:chOff x="196618" y="5165884"/>
            <a:chExt cx="4464000" cy="400110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A1C82606-7152-1AC7-961E-D7D6BB3BC1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02E9D2F-B986-FB5E-D49A-4295B4585B41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2CA5747-8484-FCD1-1AE8-26360FA966E3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063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1BD8841-0D83-DA05-1980-7CFD291293F3}"/>
              </a:ext>
            </a:extLst>
          </p:cNvPr>
          <p:cNvGrpSpPr/>
          <p:nvPr/>
        </p:nvGrpSpPr>
        <p:grpSpPr>
          <a:xfrm>
            <a:off x="166370" y="8329653"/>
            <a:ext cx="5364000" cy="400110"/>
            <a:chOff x="196618" y="5165884"/>
            <a:chExt cx="53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B5087D15-0C86-ED41-05A5-F7DA45AE7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28D5086-0B20-196A-5B4D-CE4A81CFFA06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今後の展望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5E3D1-FAC2-042E-E544-81E249A6F615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2EC3373-23E8-F01B-2E79-FB2032A5FA6B}"/>
              </a:ext>
            </a:extLst>
          </p:cNvPr>
          <p:cNvGrpSpPr/>
          <p:nvPr/>
        </p:nvGrpSpPr>
        <p:grpSpPr>
          <a:xfrm>
            <a:off x="166370" y="4524912"/>
            <a:ext cx="5364000" cy="400110"/>
            <a:chOff x="196618" y="5165884"/>
            <a:chExt cx="5364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D04F801-A0A3-DEB2-37E7-91E2EC4F19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A6EA4D4-8560-8FD1-6FD7-8A11582706FD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今後期待される効果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2345C5C-1C0E-A87C-C1CD-9FD2D91BAA5C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B9FF30-D9A8-5C99-A729-E40BE333734B}"/>
              </a:ext>
            </a:extLst>
          </p:cNvPr>
          <p:cNvGrpSpPr/>
          <p:nvPr/>
        </p:nvGrpSpPr>
        <p:grpSpPr>
          <a:xfrm>
            <a:off x="166370" y="751816"/>
            <a:ext cx="5364000" cy="400110"/>
            <a:chOff x="196618" y="5165884"/>
            <a:chExt cx="5364000" cy="40011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AA21DAD-C741-D253-A480-9244146BF6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27DDE68D-A90C-278B-CB90-5F3F320A824F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工夫した点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B5AD59F-5FF5-06B7-1187-BA8421C6FEDE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8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8F16E9-A3B2-E770-4590-F14D8397EA7B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18367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8C8D821-CA4E-F520-CAEB-EAF41C10036B}"/>
              </a:ext>
            </a:extLst>
          </p:cNvPr>
          <p:cNvGrpSpPr/>
          <p:nvPr/>
        </p:nvGrpSpPr>
        <p:grpSpPr>
          <a:xfrm>
            <a:off x="196618" y="8017398"/>
            <a:ext cx="4464000" cy="400110"/>
            <a:chOff x="196618" y="5165884"/>
            <a:chExt cx="44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11D60854-7B3D-775B-FB2D-2D0E478BA2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5C004BF-C596-2A46-4228-1C01CE56F0E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取組内容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81E3571-F39D-FA1C-1177-7DCC110EC7A5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3D885B4-AA9D-2C01-9E2F-EE58D36F5C53}"/>
              </a:ext>
            </a:extLst>
          </p:cNvPr>
          <p:cNvGrpSpPr/>
          <p:nvPr/>
        </p:nvGrpSpPr>
        <p:grpSpPr>
          <a:xfrm>
            <a:off x="2929490" y="5165884"/>
            <a:ext cx="6552000" cy="400110"/>
            <a:chOff x="196618" y="5165884"/>
            <a:chExt cx="6552000" cy="40011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23AFF1C-6B64-BA08-94F8-67101D68CB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269CEE0-E361-BE55-60D7-347FD8DFDE6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地域課題・目的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4DA5744-35FC-09DD-FECD-B4BE4D4BE8C5}"/>
                </a:ext>
              </a:extLst>
            </p:cNvPr>
            <p:cNvCxnSpPr/>
            <p:nvPr/>
          </p:nvCxnSpPr>
          <p:spPr>
            <a:xfrm>
              <a:off x="196618" y="5537419"/>
              <a:ext cx="6552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DDFC340-09DA-5AC7-FAC1-FCF5F20A19BF}"/>
              </a:ext>
            </a:extLst>
          </p:cNvPr>
          <p:cNvGrpSpPr/>
          <p:nvPr/>
        </p:nvGrpSpPr>
        <p:grpSpPr>
          <a:xfrm>
            <a:off x="196618" y="5165884"/>
            <a:ext cx="2518007" cy="400110"/>
            <a:chOff x="196618" y="5165884"/>
            <a:chExt cx="2518007" cy="400110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B050514E-EE0F-5C69-DAA9-9ECA77077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8B00318-B6A0-3E56-457A-F1E149B097A4}"/>
                </a:ext>
              </a:extLst>
            </p:cNvPr>
            <p:cNvSpPr txBox="1"/>
            <p:nvPr/>
          </p:nvSpPr>
          <p:spPr>
            <a:xfrm>
              <a:off x="577103" y="5165884"/>
              <a:ext cx="213752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計画の範囲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0D663E64-FFF7-2F66-9BA5-28ED29F3BEA2}"/>
                </a:ext>
              </a:extLst>
            </p:cNvPr>
            <p:cNvCxnSpPr/>
            <p:nvPr/>
          </p:nvCxnSpPr>
          <p:spPr>
            <a:xfrm>
              <a:off x="196618" y="5537419"/>
              <a:ext cx="1985108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50" name="四角形: 角を丸くする 7"/>
          <p:cNvSpPr/>
          <p:nvPr/>
        </p:nvSpPr>
        <p:spPr>
          <a:xfrm>
            <a:off x="5017490" y="10092522"/>
            <a:ext cx="4429195" cy="2043524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グラフ、図表等</a:t>
            </a:r>
          </a:p>
        </p:txBody>
      </p:sp>
      <p:sp>
        <p:nvSpPr>
          <p:cNvPr id="1251" name="四角形: 角を丸くする 9"/>
          <p:cNvSpPr/>
          <p:nvPr/>
        </p:nvSpPr>
        <p:spPr>
          <a:xfrm>
            <a:off x="188493" y="5659189"/>
            <a:ext cx="2602330" cy="2134066"/>
          </a:xfrm>
          <a:prstGeom prst="roundRect">
            <a:avLst>
              <a:gd name="adj" fmla="val 290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取組対象地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地図等</a:t>
            </a:r>
          </a:p>
        </p:txBody>
      </p:sp>
      <p:graphicFrame>
        <p:nvGraphicFramePr>
          <p:cNvPr id="1252" name="表 10"/>
          <p:cNvGraphicFramePr>
            <a:graphicFrameLocks noGrp="1"/>
          </p:cNvGraphicFramePr>
          <p:nvPr/>
        </p:nvGraphicFramePr>
        <p:xfrm>
          <a:off x="-1" y="12175953"/>
          <a:ext cx="9601201" cy="6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問合せ先</a:t>
                      </a: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団体名：　　　　　　　　　　　　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marT="108000" marB="72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53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8E4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グリーンインフラに関する企画・計画段階の取組</a:t>
            </a:r>
          </a:p>
        </p:txBody>
      </p:sp>
      <p:sp>
        <p:nvSpPr>
          <p:cNvPr id="1254" name="四角形: 角を丸くする 14"/>
          <p:cNvSpPr/>
          <p:nvPr/>
        </p:nvSpPr>
        <p:spPr>
          <a:xfrm>
            <a:off x="112293" y="1103693"/>
            <a:ext cx="9396000" cy="395892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事例の代表的な写真を１～３点程度貼り付け</a:t>
            </a: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79996" y="564805"/>
            <a:ext cx="7226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事例</a:t>
            </a:r>
            <a:r>
              <a:rPr kumimoji="1" lang="en-US" altLang="ja-JP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8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企画・計画名</a:t>
            </a:r>
            <a:endParaRPr kumimoji="1" lang="en-US" altLang="ja-JP" sz="28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6" name="テキスト ボックス 24"/>
          <p:cNvSpPr txBox="1"/>
          <p:nvPr/>
        </p:nvSpPr>
        <p:spPr>
          <a:xfrm>
            <a:off x="2927574" y="6030755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  <a:p>
            <a:r>
              <a:rPr lang="ja-JP" altLang="en-US" dirty="0"/>
              <a:t>□□□□□□□□□□□□□□□□□□□□□□□□□□□□□□□□□□</a:t>
            </a:r>
            <a:endParaRPr lang="en-US" altLang="ja-JP" dirty="0"/>
          </a:p>
        </p:txBody>
      </p:sp>
      <p:sp>
        <p:nvSpPr>
          <p:cNvPr id="1257" name="テキスト ボックス 25"/>
          <p:cNvSpPr txBox="1"/>
          <p:nvPr/>
        </p:nvSpPr>
        <p:spPr>
          <a:xfrm>
            <a:off x="2927574" y="7235191"/>
            <a:ext cx="65613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defTabSz="96012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8" name="テキスト ボックス 29"/>
          <p:cNvSpPr txBox="1"/>
          <p:nvPr/>
        </p:nvSpPr>
        <p:spPr>
          <a:xfrm>
            <a:off x="5017490" y="8518400"/>
            <a:ext cx="445562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59" name="テキスト ボックス 32"/>
          <p:cNvSpPr txBox="1"/>
          <p:nvPr/>
        </p:nvSpPr>
        <p:spPr>
          <a:xfrm>
            <a:off x="185486" y="8518400"/>
            <a:ext cx="461913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marR="0" lvl="0" indent="-285750" algn="l" defTabSz="96012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</a:t>
            </a:r>
          </a:p>
        </p:txBody>
      </p:sp>
      <p:sp>
        <p:nvSpPr>
          <p:cNvPr id="1260" name="四角形: 角を丸くする 33"/>
          <p:cNvSpPr/>
          <p:nvPr/>
        </p:nvSpPr>
        <p:spPr>
          <a:xfrm>
            <a:off x="188493" y="1169909"/>
            <a:ext cx="6476898" cy="3835865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1" name="四角形: 角を丸くする 34"/>
          <p:cNvSpPr/>
          <p:nvPr/>
        </p:nvSpPr>
        <p:spPr>
          <a:xfrm>
            <a:off x="6721641" y="1169909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2" name="四角形: 角を丸くする 35"/>
          <p:cNvSpPr/>
          <p:nvPr/>
        </p:nvSpPr>
        <p:spPr>
          <a:xfrm>
            <a:off x="6721641" y="3111641"/>
            <a:ext cx="2725045" cy="1894133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63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268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359" y="6707403"/>
            <a:ext cx="1548518" cy="493819"/>
          </a:xfrm>
          <a:prstGeom prst="rect">
            <a:avLst/>
          </a:prstGeom>
        </p:spPr>
      </p:pic>
      <p:pic>
        <p:nvPicPr>
          <p:cNvPr id="1269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359" y="5540074"/>
            <a:ext cx="1658256" cy="499915"/>
          </a:xfrm>
          <a:prstGeom prst="rect">
            <a:avLst/>
          </a:prstGeom>
        </p:spPr>
      </p:pic>
      <p:sp>
        <p:nvSpPr>
          <p:cNvPr id="1270" name="四角形: 角を丸くする 31"/>
          <p:cNvSpPr>
            <a:spLocks noChangeAspect="1"/>
          </p:cNvSpPr>
          <p:nvPr/>
        </p:nvSpPr>
        <p:spPr>
          <a:xfrm>
            <a:off x="2491034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1" name="四角形: 角を丸くする 31"/>
          <p:cNvSpPr>
            <a:spLocks noChangeAspect="1"/>
          </p:cNvSpPr>
          <p:nvPr/>
        </p:nvSpPr>
        <p:spPr>
          <a:xfrm>
            <a:off x="185486" y="10092522"/>
            <a:ext cx="2256000" cy="1692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その他写真・図等</a:t>
            </a:r>
          </a:p>
        </p:txBody>
      </p:sp>
      <p:sp>
        <p:nvSpPr>
          <p:cNvPr id="1272" name="テキスト ボックス 49"/>
          <p:cNvSpPr txBox="1"/>
          <p:nvPr/>
        </p:nvSpPr>
        <p:spPr>
          <a:xfrm>
            <a:off x="197486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sp>
        <p:nvSpPr>
          <p:cNvPr id="1273" name="テキスト ボックス 50"/>
          <p:cNvSpPr txBox="1"/>
          <p:nvPr/>
        </p:nvSpPr>
        <p:spPr>
          <a:xfrm>
            <a:off x="2503034" y="11810704"/>
            <a:ext cx="2232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写真キャプション等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DA0D32-FB0A-EBB6-5A14-48DD693BCC4D}"/>
              </a:ext>
            </a:extLst>
          </p:cNvPr>
          <p:cNvGrpSpPr/>
          <p:nvPr/>
        </p:nvGrpSpPr>
        <p:grpSpPr>
          <a:xfrm>
            <a:off x="5017490" y="8017398"/>
            <a:ext cx="4464000" cy="400110"/>
            <a:chOff x="196618" y="5165884"/>
            <a:chExt cx="4464000" cy="400110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A1C82606-7152-1AC7-961E-D7D6BB3BC1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02E9D2F-B986-FB5E-D49A-4295B4585B41}"/>
                </a:ext>
              </a:extLst>
            </p:cNvPr>
            <p:cNvSpPr txBox="1"/>
            <p:nvPr/>
          </p:nvSpPr>
          <p:spPr>
            <a:xfrm>
              <a:off x="577102" y="5165884"/>
              <a:ext cx="373332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取組により想定している効果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2CA5747-8484-FCD1-1AE8-26360FA966E3}"/>
                </a:ext>
              </a:extLst>
            </p:cNvPr>
            <p:cNvCxnSpPr/>
            <p:nvPr/>
          </p:nvCxnSpPr>
          <p:spPr>
            <a:xfrm>
              <a:off x="196618" y="5537419"/>
              <a:ext cx="44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165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1BD8841-0D83-DA05-1980-7CFD291293F3}"/>
              </a:ext>
            </a:extLst>
          </p:cNvPr>
          <p:cNvGrpSpPr/>
          <p:nvPr/>
        </p:nvGrpSpPr>
        <p:grpSpPr>
          <a:xfrm>
            <a:off x="166370" y="8329653"/>
            <a:ext cx="5364000" cy="400110"/>
            <a:chOff x="196618" y="5165884"/>
            <a:chExt cx="5364000" cy="400110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B5087D15-0C86-ED41-05A5-F7DA45AE7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28D5086-0B20-196A-5B4D-CE4A81CFFA06}"/>
                </a:ext>
              </a:extLst>
            </p:cNvPr>
            <p:cNvSpPr txBox="1"/>
            <p:nvPr/>
          </p:nvSpPr>
          <p:spPr>
            <a:xfrm>
              <a:off x="577102" y="5165884"/>
              <a:ext cx="37520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予定している今後の具体の取組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5E3D1-FAC2-042E-E544-81E249A6F615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B9FF30-D9A8-5C99-A729-E40BE333734B}"/>
              </a:ext>
            </a:extLst>
          </p:cNvPr>
          <p:cNvGrpSpPr/>
          <p:nvPr/>
        </p:nvGrpSpPr>
        <p:grpSpPr>
          <a:xfrm>
            <a:off x="166370" y="751816"/>
            <a:ext cx="5364000" cy="400110"/>
            <a:chOff x="196618" y="5165884"/>
            <a:chExt cx="5364000" cy="40011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AA21DAD-C741-D253-A480-9244146BF6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618" y="5192511"/>
              <a:ext cx="412669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27DDE68D-A90C-278B-CB90-5F3F320A824F}"/>
                </a:ext>
              </a:extLst>
            </p:cNvPr>
            <p:cNvSpPr txBox="1"/>
            <p:nvPr/>
          </p:nvSpPr>
          <p:spPr>
            <a:xfrm>
              <a:off x="577102" y="5165884"/>
              <a:ext cx="425374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00B05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計画策定にあたり工夫した点</a:t>
              </a:r>
              <a:endParaRPr kumimoji="1"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B5AD59F-5FF5-06B7-1187-BA8421C6FEDE}"/>
                </a:ext>
              </a:extLst>
            </p:cNvPr>
            <p:cNvCxnSpPr/>
            <p:nvPr/>
          </p:nvCxnSpPr>
          <p:spPr>
            <a:xfrm>
              <a:off x="196618" y="5537419"/>
              <a:ext cx="5364000" cy="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76" name="四角形: 角を丸くする 30"/>
          <p:cNvSpPr>
            <a:spLocks noChangeAspect="1"/>
          </p:cNvSpPr>
          <p:nvPr/>
        </p:nvSpPr>
        <p:spPr>
          <a:xfrm>
            <a:off x="5131714" y="1375608"/>
            <a:ext cx="4319325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8" name="正方形/長方形 13"/>
          <p:cNvSpPr/>
          <p:nvPr/>
        </p:nvSpPr>
        <p:spPr>
          <a:xfrm>
            <a:off x="131586" y="1299408"/>
            <a:ext cx="505493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79" name="四角形: 角を丸くする 30"/>
          <p:cNvSpPr>
            <a:spLocks noChangeAspect="1"/>
          </p:cNvSpPr>
          <p:nvPr/>
        </p:nvSpPr>
        <p:spPr>
          <a:xfrm>
            <a:off x="5130856" y="5183102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1" name="正方形/長方形 13"/>
          <p:cNvSpPr/>
          <p:nvPr/>
        </p:nvSpPr>
        <p:spPr>
          <a:xfrm>
            <a:off x="131586" y="5106902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40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2" name="四角形: 角を丸くする 88"/>
          <p:cNvSpPr>
            <a:spLocks noChangeAspect="1"/>
          </p:cNvSpPr>
          <p:nvPr/>
        </p:nvSpPr>
        <p:spPr>
          <a:xfrm>
            <a:off x="5091582" y="8996737"/>
            <a:ext cx="4350672" cy="2916000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4" name="正方形/長方形 13"/>
          <p:cNvSpPr/>
          <p:nvPr/>
        </p:nvSpPr>
        <p:spPr>
          <a:xfrm>
            <a:off x="131585" y="8920537"/>
            <a:ext cx="5054935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□□□□□□□□□□□□□□□□□□□□□□□□□□□□□□□□□□□□□□□□□□□□□□□□□□□□□□□□□□。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5" name="正方形/長方形 37"/>
          <p:cNvSpPr/>
          <p:nvPr/>
        </p:nvSpPr>
        <p:spPr>
          <a:xfrm>
            <a:off x="-1" y="12195002"/>
            <a:ext cx="9601201" cy="586133"/>
          </a:xfrm>
          <a:prstGeom prst="rect">
            <a:avLst/>
          </a:prstGeom>
          <a:solidFill>
            <a:srgbClr val="008E4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6" name="四角形: 角を丸くする 11"/>
          <p:cNvSpPr/>
          <p:nvPr/>
        </p:nvSpPr>
        <p:spPr>
          <a:xfrm>
            <a:off x="-1" y="-2"/>
            <a:ext cx="9601201" cy="504000"/>
          </a:xfrm>
          <a:prstGeom prst="roundRect">
            <a:avLst>
              <a:gd name="adj" fmla="val 0"/>
            </a:avLst>
          </a:prstGeom>
          <a:solidFill>
            <a:srgbClr val="008E4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tIns="0" bIns="36000" rtlCol="0" anchor="ctr" anchorCtr="0"/>
          <a:lstStyle/>
          <a:p>
            <a:endParaRPr kumimoji="1"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87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440930" y="3"/>
            <a:ext cx="2160270" cy="519663"/>
          </a:xfrm>
        </p:spPr>
        <p:txBody>
          <a:bodyPr/>
          <a:lstStyle/>
          <a:p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2/2</a:t>
            </a:r>
            <a:endParaRPr kumimoji="1"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8F16E9-A3B2-E770-4590-F14D8397EA7B}"/>
              </a:ext>
            </a:extLst>
          </p:cNvPr>
          <p:cNvSpPr/>
          <p:nvPr/>
        </p:nvSpPr>
        <p:spPr>
          <a:xfrm>
            <a:off x="236220" y="3668814"/>
            <a:ext cx="4716780" cy="60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t">
            <a:spAutoFit/>
          </a:bodyPr>
          <a:lstStyle/>
          <a:p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導入技術の名称</a:t>
            </a:r>
            <a:r>
              <a:rPr kumimoji="1" lang="en-US" altLang="ja-JP" sz="1200" b="1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□□□□□□□□□□□技術</a:t>
            </a:r>
          </a:p>
        </p:txBody>
      </p:sp>
    </p:spTree>
    <p:extLst>
      <p:ext uri="{BB962C8B-B14F-4D97-AF65-F5344CB8AC3E}">
        <p14:creationId xmlns:p14="http://schemas.microsoft.com/office/powerpoint/2010/main" val="55583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2852</Words>
  <Application>Microsoft Office PowerPoint</Application>
  <PresentationFormat>A3 297x420 mm</PresentationFormat>
  <Paragraphs>131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BIZ UDPゴシック</vt:lpstr>
      <vt:lpstr>BIZ UDゴシック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所 功治</dc:creator>
  <cp:lastModifiedBy>所 功治</cp:lastModifiedBy>
  <cp:revision>72</cp:revision>
  <dcterms:created xsi:type="dcterms:W3CDTF">2020-07-21T11:04:12Z</dcterms:created>
  <dcterms:modified xsi:type="dcterms:W3CDTF">2023-08-26T16:33:59Z</dcterms:modified>
</cp:coreProperties>
</file>