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3"/>
  </p:sldMasterIdLst>
  <p:notesMasterIdLst>
    <p:notesMasterId r:id="rId11"/>
  </p:notesMasterIdLst>
  <p:sldIdLst>
    <p:sldId id="269" r:id="rId4"/>
    <p:sldId id="264" r:id="rId5"/>
    <p:sldId id="268" r:id="rId6"/>
    <p:sldId id="256" r:id="rId7"/>
    <p:sldId id="266" r:id="rId8"/>
    <p:sldId id="267" r:id="rId9"/>
    <p:sldId id="270" r:id="rId1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94524" autoAdjust="0"/>
  </p:normalViewPr>
  <p:slideViewPr>
    <p:cSldViewPr>
      <p:cViewPr varScale="1">
        <p:scale>
          <a:sx n="87" d="100"/>
          <a:sy n="87" d="100"/>
        </p:scale>
        <p:origin x="84"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A4D86CA-BBA9-43E0-9887-2B2C79FC29C5}" type="datetimeFigureOut">
              <a:rPr kumimoji="1" lang="ja-JP" altLang="en-US" smtClean="0"/>
              <a:t>2023/12/13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C32E211-C47C-4E82-BE04-FFF024120960}" type="slidenum">
              <a:rPr kumimoji="1" lang="ja-JP" altLang="en-US" smtClean="0"/>
              <a:t>‹#›</a:t>
            </a:fld>
            <a:endParaRPr kumimoji="1" lang="ja-JP" altLang="en-US"/>
          </a:p>
        </p:txBody>
      </p:sp>
    </p:spTree>
    <p:extLst>
      <p:ext uri="{BB962C8B-B14F-4D97-AF65-F5344CB8AC3E}">
        <p14:creationId xmlns:p14="http://schemas.microsoft.com/office/powerpoint/2010/main" val="35826870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C32E211-C47C-4E82-BE04-FFF024120960}" type="slidenum">
              <a:rPr kumimoji="1" lang="ja-JP" altLang="en-US" smtClean="0"/>
              <a:t>5</a:t>
            </a:fld>
            <a:endParaRPr kumimoji="1" lang="ja-JP" altLang="en-US"/>
          </a:p>
        </p:txBody>
      </p:sp>
    </p:spTree>
    <p:extLst>
      <p:ext uri="{BB962C8B-B14F-4D97-AF65-F5344CB8AC3E}">
        <p14:creationId xmlns:p14="http://schemas.microsoft.com/office/powerpoint/2010/main" val="21666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AB0CC75-2C03-4BB6-89AA-2DD4159CC816}" type="datetime1">
              <a:rPr lang="ja-JP" altLang="en-US" smtClean="0"/>
              <a:t>2023/12/13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sz="2000"/>
            </a:lvl1pPr>
          </a:lstStyle>
          <a:p>
            <a:pPr>
              <a:defRPr/>
            </a:pPr>
            <a:fld id="{DF70C13D-D855-4D5D-917E-B9E7ABBC11F2}" type="slidenum">
              <a:rPr lang="ja-JP" altLang="en-US" smtClean="0"/>
              <a:pPr>
                <a:defRPr/>
              </a:pPr>
              <a:t>‹#›</a:t>
            </a:fld>
            <a:endParaRPr lang="ja-JP" altLang="en-US" dirty="0"/>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B91539C6-A61E-4C35-BE35-F9FBC0253638}" type="datetime1">
              <a:rPr lang="ja-JP" altLang="en-US" smtClean="0"/>
              <a:t>2023/12/13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dirty="0"/>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B762091-7993-447F-980D-CA18BFE57878}" type="datetime1">
              <a:rPr lang="ja-JP" altLang="en-US" smtClean="0"/>
              <a:t>2023/12/13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dirty="0"/>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2AE344DE-7633-47A2-924F-BC86036E7109}" type="datetime1">
              <a:rPr lang="ja-JP" altLang="en-US" smtClean="0"/>
              <a:t>2023/12/13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dirty="0"/>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12E821F-46C8-4BA8-97FC-85D156F6CFD3}" type="datetime1">
              <a:rPr lang="ja-JP" altLang="en-US" smtClean="0"/>
              <a:t>2023/12/13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dirty="0"/>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5EF21C0-F0E0-455B-AF3F-44C3512F9F8E}" type="datetime1">
              <a:rPr lang="ja-JP" altLang="en-US" smtClean="0"/>
              <a:t>2023/12/13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dirty="0"/>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FE37588-A549-4875-B87C-79CD912EC54C}" type="datetime1">
              <a:rPr lang="ja-JP" altLang="en-US" smtClean="0"/>
              <a:t>2023/12/13</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dirty="0"/>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4A3336C8-48B4-40D5-9628-434694A33509}" type="datetime1">
              <a:rPr lang="ja-JP" altLang="en-US" smtClean="0"/>
              <a:t>2023/12/13</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dirty="0"/>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8AF85EB4-7696-4C4F-B10D-E5FF85961791}" type="datetime1">
              <a:rPr lang="ja-JP" altLang="en-US" smtClean="0"/>
              <a:t>2023/12/13</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dirty="0"/>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12F954A-84DC-44F0-9301-5DEA86187E0E}" type="datetime1">
              <a:rPr lang="ja-JP" altLang="en-US" smtClean="0"/>
              <a:t>2023/12/13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dirty="0"/>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C8DFEA8-F43D-4759-BB40-A0F572E4F520}" type="datetime1">
              <a:rPr lang="ja-JP" altLang="en-US" smtClean="0"/>
              <a:t>2023/12/13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dirty="0"/>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626C281-F891-4BE0-98F5-CF45C97861FB}" type="datetime1">
              <a:rPr lang="ja-JP" altLang="en-US" smtClean="0"/>
              <a:t>2023/12/13</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7010400" y="64865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898989"/>
                </a:solidFill>
                <a:latin typeface="Calibri" panose="020F0502020204030204" pitchFamily="34" charset="0"/>
              </a:defRPr>
            </a:lvl1pPr>
          </a:lstStyle>
          <a:p>
            <a:pPr>
              <a:defRPr/>
            </a:pPr>
            <a:fld id="{AB4CFA83-2E37-44CC-98D3-F5B6FAC63DDF}"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C529C74-3B88-304B-AEAC-EA43AC09FEC8}"/>
              </a:ext>
            </a:extLst>
          </p:cNvPr>
          <p:cNvSpPr txBox="1"/>
          <p:nvPr/>
        </p:nvSpPr>
        <p:spPr>
          <a:xfrm>
            <a:off x="286307" y="1628800"/>
            <a:ext cx="8640960" cy="5054845"/>
          </a:xfrm>
          <a:prstGeom prst="rect">
            <a:avLst/>
          </a:prstGeom>
          <a:noFill/>
        </p:spPr>
        <p:txBody>
          <a:bodyPr wrap="square">
            <a:spAutoFit/>
          </a:bodyPr>
          <a:lstStyle/>
          <a:p>
            <a:pPr>
              <a:lnSpc>
                <a:spcPts val="2600"/>
              </a:lnSpc>
            </a:pPr>
            <a:r>
              <a:rPr lang="ja-JP" altLang="en-US" sz="1600" b="1" u="sng" dirty="0"/>
              <a:t>本資料の位置付け</a:t>
            </a:r>
          </a:p>
          <a:p>
            <a:pPr marL="285750" indent="-285750">
              <a:lnSpc>
                <a:spcPts val="2600"/>
              </a:lnSpc>
              <a:buFont typeface="Wingdings" panose="05000000000000000000" pitchFamily="2" charset="2"/>
              <a:buChar char="Ø"/>
            </a:pPr>
            <a:r>
              <a:rPr lang="ja-JP" altLang="en-US" sz="1600" dirty="0"/>
              <a:t>応募期間の後、２月中旬・下旬頃に評価委員会を開催します。評価委員会では、提案事業者がプレゼンテーションを実施し、評価委員の意見を踏まえた上で、国土交通省が予算の範囲内で各事業について採択・不採択を決定します。</a:t>
            </a:r>
          </a:p>
          <a:p>
            <a:pPr marL="285750" indent="-285750">
              <a:lnSpc>
                <a:spcPts val="2600"/>
              </a:lnSpc>
              <a:buFont typeface="Wingdings" panose="05000000000000000000" pitchFamily="2" charset="2"/>
              <a:buChar char="Ø"/>
            </a:pPr>
            <a:r>
              <a:rPr lang="ja-JP" altLang="en-US" sz="1600" dirty="0"/>
              <a:t>本資料は、評価委員会において提案事業者が使用するプレゼンテーション資料の様式です。</a:t>
            </a:r>
          </a:p>
          <a:p>
            <a:pPr>
              <a:lnSpc>
                <a:spcPts val="2600"/>
              </a:lnSpc>
            </a:pPr>
            <a:endParaRPr lang="ja-JP" altLang="en-US" sz="1600" dirty="0"/>
          </a:p>
          <a:p>
            <a:pPr>
              <a:lnSpc>
                <a:spcPts val="2600"/>
              </a:lnSpc>
            </a:pPr>
            <a:r>
              <a:rPr lang="ja-JP" altLang="en-US" sz="1600" b="1" u="sng" dirty="0"/>
              <a:t>記入方法・留意事項</a:t>
            </a:r>
          </a:p>
          <a:p>
            <a:pPr marL="285750" indent="-285750">
              <a:lnSpc>
                <a:spcPts val="2600"/>
              </a:lnSpc>
              <a:buFont typeface="Wingdings" panose="05000000000000000000" pitchFamily="2" charset="2"/>
              <a:buChar char="Ø"/>
            </a:pPr>
            <a:r>
              <a:rPr lang="ja-JP" altLang="en-US" sz="1600" dirty="0"/>
              <a:t>２枚目以降に記入し、</a:t>
            </a:r>
            <a:r>
              <a:rPr lang="ja-JP" altLang="en-US" sz="1600" b="1" u="sng" dirty="0"/>
              <a:t>本ページ（１枚目）を削除して提出</a:t>
            </a:r>
            <a:r>
              <a:rPr lang="ja-JP" altLang="en-US" sz="1600" dirty="0"/>
              <a:t>してください。</a:t>
            </a:r>
            <a:endParaRPr lang="en-US" altLang="ja-JP" sz="1600" dirty="0"/>
          </a:p>
          <a:p>
            <a:pPr marL="285750" indent="-285750">
              <a:lnSpc>
                <a:spcPts val="2600"/>
              </a:lnSpc>
              <a:buFont typeface="Wingdings" panose="05000000000000000000" pitchFamily="2" charset="2"/>
              <a:buChar char="Ø"/>
            </a:pPr>
            <a:r>
              <a:rPr lang="ja-JP" altLang="en-US" sz="1600" dirty="0"/>
              <a:t>赤字の記載は留意事項です。</a:t>
            </a:r>
            <a:r>
              <a:rPr lang="ja-JP" altLang="en-US" sz="1600" b="1" u="sng" dirty="0"/>
              <a:t>赤字の部分を削除して提出</a:t>
            </a:r>
            <a:r>
              <a:rPr lang="ja-JP" altLang="en-US" sz="1600" dirty="0"/>
              <a:t>してください。</a:t>
            </a:r>
            <a:endParaRPr lang="en-US" altLang="ja-JP" sz="1600" dirty="0"/>
          </a:p>
          <a:p>
            <a:pPr marL="285750" indent="-285750">
              <a:lnSpc>
                <a:spcPts val="2600"/>
              </a:lnSpc>
              <a:buFont typeface="Wingdings" panose="05000000000000000000" pitchFamily="2" charset="2"/>
              <a:buChar char="Ø"/>
            </a:pPr>
            <a:r>
              <a:rPr lang="ja-JP" altLang="en-US" sz="1600" dirty="0"/>
              <a:t>文字のサイズは</a:t>
            </a:r>
            <a:r>
              <a:rPr lang="en-US" altLang="ja-JP" sz="1600" b="1" u="sng" dirty="0"/>
              <a:t>14pt</a:t>
            </a:r>
            <a:r>
              <a:rPr lang="ja-JP" altLang="en-US" sz="1600" b="1" u="sng" dirty="0"/>
              <a:t>以上</a:t>
            </a:r>
            <a:r>
              <a:rPr lang="ja-JP" altLang="en-US" sz="1600" dirty="0"/>
              <a:t>としてください。</a:t>
            </a:r>
          </a:p>
          <a:p>
            <a:pPr marL="285750" indent="-285750">
              <a:lnSpc>
                <a:spcPts val="2600"/>
              </a:lnSpc>
              <a:buFont typeface="Wingdings" panose="05000000000000000000" pitchFamily="2" charset="2"/>
              <a:buChar char="Ø"/>
            </a:pPr>
            <a:r>
              <a:rPr lang="ja-JP" altLang="en-US" sz="1600" dirty="0"/>
              <a:t>文字だけでなく、</a:t>
            </a:r>
            <a:r>
              <a:rPr lang="ja-JP" altLang="en-US" sz="1600" b="1" u="sng" dirty="0"/>
              <a:t>図表、イラスト、写真等</a:t>
            </a:r>
            <a:r>
              <a:rPr lang="ja-JP" altLang="en-US" sz="1600" dirty="0"/>
              <a:t>を活用することにより、提案内容を分かりやすく簡潔に説明してください。</a:t>
            </a:r>
            <a:endParaRPr lang="en-US" altLang="ja-JP" sz="1600" dirty="0"/>
          </a:p>
          <a:p>
            <a:pPr marL="285750" indent="-285750">
              <a:lnSpc>
                <a:spcPts val="2600"/>
              </a:lnSpc>
              <a:buFont typeface="Wingdings" panose="05000000000000000000" pitchFamily="2" charset="2"/>
              <a:buChar char="Ø"/>
            </a:pPr>
            <a:r>
              <a:rPr lang="ja-JP" altLang="en-US" sz="1600" dirty="0"/>
              <a:t>枚数制限はありません。それぞれのスライドについて、</a:t>
            </a:r>
            <a:r>
              <a:rPr lang="ja-JP" altLang="en-US" sz="1600" b="1" u="sng" dirty="0"/>
              <a:t>枚数を追加することが可能</a:t>
            </a:r>
            <a:r>
              <a:rPr lang="ja-JP" altLang="en-US" sz="1600" dirty="0"/>
              <a:t>です。ただし、評価委員会におけるプレゼンテーション時間として</a:t>
            </a:r>
            <a:r>
              <a:rPr lang="en-US" altLang="ja-JP" sz="1600" b="1" u="sng" dirty="0"/>
              <a:t>15</a:t>
            </a:r>
            <a:r>
              <a:rPr lang="ja-JP" altLang="en-US" sz="1600" b="1" u="sng" dirty="0"/>
              <a:t>分程度を予定</a:t>
            </a:r>
            <a:r>
              <a:rPr lang="ja-JP" altLang="en-US" sz="1600" dirty="0"/>
              <a:t>しているため、全体のスライド数が過度に多くならないように注意してください。</a:t>
            </a:r>
            <a:endParaRPr lang="en-US" altLang="ja-JP" sz="1600" dirty="0"/>
          </a:p>
        </p:txBody>
      </p:sp>
      <p:sp>
        <p:nvSpPr>
          <p:cNvPr id="6" name="テキスト ボックス 5">
            <a:extLst>
              <a:ext uri="{FF2B5EF4-FFF2-40B4-BE49-F238E27FC236}">
                <a16:creationId xmlns:a16="http://schemas.microsoft.com/office/drawing/2014/main" id="{1BF4A6D3-61C7-C619-ED9D-096CA4D46A05}"/>
              </a:ext>
            </a:extLst>
          </p:cNvPr>
          <p:cNvSpPr txBox="1"/>
          <p:nvPr/>
        </p:nvSpPr>
        <p:spPr>
          <a:xfrm>
            <a:off x="287524" y="260648"/>
            <a:ext cx="8568952" cy="1138773"/>
          </a:xfrm>
          <a:prstGeom prst="rect">
            <a:avLst/>
          </a:prstGeom>
          <a:noFill/>
          <a:ln>
            <a:noFill/>
          </a:ln>
        </p:spPr>
        <p:txBody>
          <a:bodyPr wrap="square" rtlCol="0">
            <a:spAutoFit/>
          </a:bodyPr>
          <a:lstStyle/>
          <a:p>
            <a:pPr algn="ctr"/>
            <a:r>
              <a:rPr kumimoji="1" lang="ja-JP" altLang="en-US" sz="2400" b="1" dirty="0"/>
              <a:t>バーチャル・エンジニアリング補助金</a:t>
            </a:r>
            <a:endParaRPr kumimoji="1" lang="en-US" altLang="zh-TW" sz="2400" b="1" dirty="0"/>
          </a:p>
          <a:p>
            <a:pPr algn="ctr"/>
            <a:r>
              <a:rPr lang="ja-JP" altLang="en-US" b="1" dirty="0"/>
              <a:t>（</a:t>
            </a:r>
            <a:r>
              <a:rPr kumimoji="1" lang="zh-TW" altLang="en-US" b="1" dirty="0"/>
              <a:t>船舶産業製造工程最適化推進事業費補助金</a:t>
            </a:r>
            <a:r>
              <a:rPr lang="ja-JP" altLang="en-US" b="1" dirty="0"/>
              <a:t>）　</a:t>
            </a:r>
            <a:endParaRPr lang="en-US" altLang="ja-JP" b="1" dirty="0"/>
          </a:p>
          <a:p>
            <a:pPr algn="ctr"/>
            <a:r>
              <a:rPr lang="ja-JP" altLang="en-US" sz="2400" b="1" dirty="0"/>
              <a:t>プレゼンテーション資料（様式）</a:t>
            </a:r>
            <a:endParaRPr kumimoji="1" lang="ja-JP" altLang="en-US" sz="2400" b="1" dirty="0"/>
          </a:p>
        </p:txBody>
      </p:sp>
      <p:sp>
        <p:nvSpPr>
          <p:cNvPr id="2" name="テキスト ボックス 1">
            <a:extLst>
              <a:ext uri="{FF2B5EF4-FFF2-40B4-BE49-F238E27FC236}">
                <a16:creationId xmlns:a16="http://schemas.microsoft.com/office/drawing/2014/main" id="{AC5095A1-BA68-419B-53B2-B3CFEEE6C6B9}"/>
              </a:ext>
            </a:extLst>
          </p:cNvPr>
          <p:cNvSpPr txBox="1"/>
          <p:nvPr/>
        </p:nvSpPr>
        <p:spPr>
          <a:xfrm>
            <a:off x="8052455" y="258733"/>
            <a:ext cx="874812" cy="338554"/>
          </a:xfrm>
          <a:prstGeom prst="rect">
            <a:avLst/>
          </a:prstGeom>
          <a:noFill/>
          <a:ln>
            <a:solidFill>
              <a:schemeClr val="tx1"/>
            </a:solidFill>
          </a:ln>
        </p:spPr>
        <p:txBody>
          <a:bodyPr wrap="square" rtlCol="0">
            <a:spAutoFit/>
          </a:bodyPr>
          <a:lstStyle/>
          <a:p>
            <a:pPr algn="ctr"/>
            <a:r>
              <a:rPr kumimoji="1" lang="ja-JP" altLang="en-US" sz="1600" dirty="0"/>
              <a:t>別添４</a:t>
            </a:r>
          </a:p>
        </p:txBody>
      </p:sp>
    </p:spTree>
    <p:extLst>
      <p:ext uri="{BB962C8B-B14F-4D97-AF65-F5344CB8AC3E}">
        <p14:creationId xmlns:p14="http://schemas.microsoft.com/office/powerpoint/2010/main" val="411198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5">
            <a:extLst>
              <a:ext uri="{FF2B5EF4-FFF2-40B4-BE49-F238E27FC236}">
                <a16:creationId xmlns:a16="http://schemas.microsoft.com/office/drawing/2014/main" id="{4B5E96B9-9374-E1C4-2FD5-8ADD52FC88D2}"/>
              </a:ext>
            </a:extLst>
          </p:cNvPr>
          <p:cNvGraphicFramePr>
            <a:graphicFrameLocks noGrp="1"/>
          </p:cNvGraphicFramePr>
          <p:nvPr>
            <p:extLst>
              <p:ext uri="{D42A27DB-BD31-4B8C-83A1-F6EECF244321}">
                <p14:modId xmlns:p14="http://schemas.microsoft.com/office/powerpoint/2010/main" val="1232895043"/>
              </p:ext>
            </p:extLst>
          </p:nvPr>
        </p:nvGraphicFramePr>
        <p:xfrm>
          <a:off x="107504" y="487273"/>
          <a:ext cx="8928992" cy="6008730"/>
        </p:xfrm>
        <a:graphic>
          <a:graphicData uri="http://schemas.openxmlformats.org/drawingml/2006/table">
            <a:tbl>
              <a:tblPr>
                <a:tableStyleId>{073A0DAA-6AF3-43AB-8588-CEC1D06C72B9}</a:tableStyleId>
              </a:tblPr>
              <a:tblGrid>
                <a:gridCol w="2561810">
                  <a:extLst>
                    <a:ext uri="{9D8B030D-6E8A-4147-A177-3AD203B41FA5}">
                      <a16:colId xmlns:a16="http://schemas.microsoft.com/office/drawing/2014/main" val="252791618"/>
                    </a:ext>
                  </a:extLst>
                </a:gridCol>
                <a:gridCol w="6367182">
                  <a:extLst>
                    <a:ext uri="{9D8B030D-6E8A-4147-A177-3AD203B41FA5}">
                      <a16:colId xmlns:a16="http://schemas.microsoft.com/office/drawing/2014/main" val="4043748434"/>
                    </a:ext>
                  </a:extLst>
                </a:gridCol>
              </a:tblGrid>
              <a:tr h="536000">
                <a:tc>
                  <a:txBody>
                    <a:bodyPr/>
                    <a:lstStyle/>
                    <a:p>
                      <a:pPr algn="ctr"/>
                      <a:r>
                        <a:rPr kumimoji="1" lang="ja-JP" altLang="en-US" dirty="0"/>
                        <a:t>事業の名称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rgbClr val="FF0000"/>
                          </a:solidFill>
                        </a:rPr>
                        <a:t>○○の技術開発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332609"/>
                  </a:ext>
                </a:extLst>
              </a:tr>
              <a:tr h="926936">
                <a:tc>
                  <a:txBody>
                    <a:bodyPr/>
                    <a:lstStyle/>
                    <a:p>
                      <a:pPr algn="ctr"/>
                      <a:r>
                        <a:rPr kumimoji="1" lang="ja-JP" altLang="en-US" dirty="0"/>
                        <a:t>提案事業者の名称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rgbClr val="FF0000"/>
                          </a:solidFill>
                        </a:rPr>
                        <a:t>○○株式会社</a:t>
                      </a:r>
                      <a:endParaRPr kumimoji="1" lang="en-US" altLang="ja-JP" dirty="0">
                        <a:solidFill>
                          <a:srgbClr val="FF0000"/>
                        </a:solidFill>
                      </a:endParaRPr>
                    </a:p>
                    <a:p>
                      <a:r>
                        <a:rPr kumimoji="1" lang="ja-JP" altLang="en-US" dirty="0">
                          <a:solidFill>
                            <a:srgbClr val="FF0000"/>
                          </a:solidFill>
                        </a:rPr>
                        <a:t>○○株式会社（共同提案事業者）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7486512"/>
                  </a:ext>
                </a:extLst>
              </a:tr>
              <a:tr h="926936">
                <a:tc>
                  <a:txBody>
                    <a:bodyPr/>
                    <a:lstStyle/>
                    <a:p>
                      <a:pPr algn="ctr"/>
                      <a:r>
                        <a:rPr kumimoji="1" lang="ja-JP" altLang="en-US" dirty="0"/>
                        <a:t>事業経費の見込み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rgbClr val="FF0000"/>
                          </a:solidFill>
                        </a:rPr>
                        <a:t>34,567,000</a:t>
                      </a:r>
                      <a:r>
                        <a:rPr kumimoji="1" lang="ja-JP" altLang="en-US" dirty="0">
                          <a:solidFill>
                            <a:srgbClr val="FF0000"/>
                          </a:solidFill>
                        </a:rPr>
                        <a:t>円</a:t>
                      </a:r>
                      <a:endParaRPr kumimoji="1" lang="en-US" altLang="ja-JP" dirty="0">
                        <a:solidFill>
                          <a:srgbClr val="FF0000"/>
                        </a:solidFill>
                      </a:endParaRPr>
                    </a:p>
                    <a:p>
                      <a:r>
                        <a:rPr kumimoji="1" lang="ja-JP" altLang="en-US" dirty="0">
                          <a:solidFill>
                            <a:srgbClr val="FF0000"/>
                          </a:solidFill>
                        </a:rPr>
                        <a:t>（補助金の額ではなく、事業経費の合計額を記載）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272441"/>
                  </a:ext>
                </a:extLst>
              </a:tr>
              <a:tr h="621786">
                <a:tc>
                  <a:txBody>
                    <a:bodyPr/>
                    <a:lstStyle/>
                    <a:p>
                      <a:pPr algn="ctr"/>
                      <a:r>
                        <a:rPr kumimoji="1" lang="ja-JP" altLang="en-US" dirty="0"/>
                        <a:t>事業期間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rgbClr val="FF0000"/>
                          </a:solidFill>
                        </a:rPr>
                        <a:t>令和６年４月～令和７年３月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2112945"/>
                  </a:ext>
                </a:extLst>
              </a:tr>
              <a:tr h="21623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事業の概要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rgbClr val="FF0000"/>
                          </a:solidFill>
                        </a:rPr>
                        <a:t>「背景・課題」「技術開発又は実証の内容」を簡潔に記載してください。</a:t>
                      </a:r>
                      <a:endParaRPr kumimoji="1" lang="en-US" altLang="ja-JP"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2782260"/>
                  </a:ext>
                </a:extLst>
              </a:tr>
              <a:tr h="834755">
                <a:tc>
                  <a:txBody>
                    <a:bodyPr/>
                    <a:lstStyle/>
                    <a:p>
                      <a:pPr algn="ctr"/>
                      <a:r>
                        <a:rPr kumimoji="1" lang="ja-JP" altLang="en-US" dirty="0"/>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rPr>
                        <a:t>○○工程における工数●●</a:t>
                      </a:r>
                      <a:r>
                        <a:rPr kumimoji="1" lang="en-US" altLang="ja-JP" dirty="0">
                          <a:solidFill>
                            <a:srgbClr val="FF0000"/>
                          </a:solidFill>
                        </a:rPr>
                        <a:t>%</a:t>
                      </a:r>
                      <a:r>
                        <a:rPr kumimoji="1" lang="ja-JP" altLang="en-US" dirty="0">
                          <a:solidFill>
                            <a:srgbClr val="FF0000"/>
                          </a:solidFill>
                        </a:rPr>
                        <a:t>削減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454928"/>
                  </a:ext>
                </a:extLst>
              </a:tr>
            </a:tbl>
          </a:graphicData>
        </a:graphic>
      </p:graphicFrame>
      <p:sp>
        <p:nvSpPr>
          <p:cNvPr id="5" name="スライド番号プレースホルダー 4">
            <a:extLst>
              <a:ext uri="{FF2B5EF4-FFF2-40B4-BE49-F238E27FC236}">
                <a16:creationId xmlns:a16="http://schemas.microsoft.com/office/drawing/2014/main" id="{58690018-3761-3BBA-22B3-2BE97E137A86}"/>
              </a:ext>
            </a:extLst>
          </p:cNvPr>
          <p:cNvSpPr>
            <a:spLocks noGrp="1"/>
          </p:cNvSpPr>
          <p:nvPr>
            <p:ph type="sldNum" sz="quarter" idx="12"/>
          </p:nvPr>
        </p:nvSpPr>
        <p:spPr/>
        <p:txBody>
          <a:bodyPr/>
          <a:lstStyle/>
          <a:p>
            <a:pPr>
              <a:defRPr/>
            </a:pPr>
            <a:fld id="{DF70C13D-D855-4D5D-917E-B9E7ABBC11F2}" type="slidenum">
              <a:rPr lang="ja-JP" altLang="en-US" smtClean="0"/>
              <a:pPr>
                <a:defRPr/>
              </a:pPr>
              <a:t>1</a:t>
            </a:fld>
            <a:endParaRPr lang="ja-JP" altLang="en-US" dirty="0"/>
          </a:p>
        </p:txBody>
      </p:sp>
    </p:spTree>
    <p:extLst>
      <p:ext uri="{BB962C8B-B14F-4D97-AF65-F5344CB8AC3E}">
        <p14:creationId xmlns:p14="http://schemas.microsoft.com/office/powerpoint/2010/main" val="86225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92361" y="1772816"/>
            <a:ext cx="8359278" cy="309634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このスライドは、提案書の「２．背景及び課題」「３．事業の内容」に対応します。</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本事業に関する背景と解決しようとする課題を記載してください。</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本事業によって行う技術開発又は実証の内容を詳しく記載してください。</a:t>
            </a: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できる限り図や写真等を使用してください。</a:t>
            </a: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本事業で利用するデジタルデータの取得・蓄積の方法について説明してください。</a:t>
            </a: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デジタルデータをどのように活用して、どのように現行の人の動き、物の流れ、設備の動作、業務の方法、手順等を変えるのかについて説明してください。</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56455B41-890C-FE44-C2D8-2F95FA6B5DDB}"/>
              </a:ext>
            </a:extLst>
          </p:cNvPr>
          <p:cNvSpPr>
            <a:spLocks noGrp="1"/>
          </p:cNvSpPr>
          <p:nvPr>
            <p:ph type="sldNum" sz="quarter" idx="12"/>
          </p:nvPr>
        </p:nvSpPr>
        <p:spPr/>
        <p:txBody>
          <a:bodyPr/>
          <a:lstStyle/>
          <a:p>
            <a:pPr>
              <a:defRPr/>
            </a:pPr>
            <a:fld id="{DF70C13D-D855-4D5D-917E-B9E7ABBC11F2}" type="slidenum">
              <a:rPr lang="ja-JP" altLang="en-US" smtClean="0"/>
              <a:pPr>
                <a:defRPr/>
              </a:pPr>
              <a:t>2</a:t>
            </a:fld>
            <a:endParaRPr lang="ja-JP" altLang="en-US" dirty="0"/>
          </a:p>
        </p:txBody>
      </p:sp>
      <p:sp>
        <p:nvSpPr>
          <p:cNvPr id="7" name="正方形/長方形 6">
            <a:extLst>
              <a:ext uri="{FF2B5EF4-FFF2-40B4-BE49-F238E27FC236}">
                <a16:creationId xmlns:a16="http://schemas.microsoft.com/office/drawing/2014/main" id="{1B796D31-D4A7-2BB6-3E5C-AE41D3BE7E23}"/>
              </a:ext>
            </a:extLst>
          </p:cNvPr>
          <p:cNvSpPr/>
          <p:nvPr/>
        </p:nvSpPr>
        <p:spPr>
          <a:xfrm>
            <a:off x="12312" y="12118"/>
            <a:ext cx="9122357" cy="476250"/>
          </a:xfrm>
          <a:prstGeom prst="rect">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anchor="ctr"/>
          <a:lstStyle/>
          <a:p>
            <a:pPr eaLnBrk="1" fontAlgn="auto" hangingPunct="1">
              <a:spcBef>
                <a:spcPts val="0"/>
              </a:spcBef>
              <a:spcAft>
                <a:spcPts val="0"/>
              </a:spcAft>
              <a:defRPr/>
            </a:pPr>
            <a:r>
              <a:rPr lang="ja-JP" altLang="en-US" sz="2000" b="1" dirty="0">
                <a:solidFill>
                  <a:schemeClr val="bg1"/>
                </a:solidFill>
              </a:rPr>
              <a:t>背景・課題、事業の内容</a:t>
            </a:r>
          </a:p>
        </p:txBody>
      </p:sp>
      <p:sp>
        <p:nvSpPr>
          <p:cNvPr id="8" name="正方形/長方形 7">
            <a:extLst>
              <a:ext uri="{FF2B5EF4-FFF2-40B4-BE49-F238E27FC236}">
                <a16:creationId xmlns:a16="http://schemas.microsoft.com/office/drawing/2014/main" id="{C8CC2B9F-E43F-4BFB-0FED-BB4DEC9B3BC7}"/>
              </a:ext>
            </a:extLst>
          </p:cNvPr>
          <p:cNvSpPr/>
          <p:nvPr/>
        </p:nvSpPr>
        <p:spPr>
          <a:xfrm>
            <a:off x="311795" y="5085184"/>
            <a:ext cx="8520409" cy="1015117"/>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1400" dirty="0">
                <a:solidFill>
                  <a:srgbClr val="FF0000"/>
                </a:solidFill>
              </a:rPr>
              <a:t>【</a:t>
            </a:r>
            <a:r>
              <a:rPr lang="ja-JP" altLang="en-US" sz="1400" dirty="0">
                <a:solidFill>
                  <a:srgbClr val="FF0000"/>
                </a:solidFill>
              </a:rPr>
              <a:t>参考</a:t>
            </a:r>
            <a:r>
              <a:rPr lang="en-US" altLang="ja-JP" sz="1400" dirty="0">
                <a:solidFill>
                  <a:srgbClr val="FF0000"/>
                </a:solidFill>
              </a:rPr>
              <a:t>】</a:t>
            </a:r>
            <a:r>
              <a:rPr lang="ja-JP" altLang="en-US" sz="1400" dirty="0">
                <a:solidFill>
                  <a:srgbClr val="FF0000"/>
                </a:solidFill>
              </a:rPr>
              <a:t>　</a:t>
            </a:r>
            <a:r>
              <a:rPr kumimoji="1" lang="ja-JP" altLang="en-US" sz="1400" dirty="0">
                <a:solidFill>
                  <a:srgbClr val="FF0000"/>
                </a:solidFill>
              </a:rPr>
              <a:t>募集要領　５．（２）採択基準</a:t>
            </a:r>
            <a:endParaRPr kumimoji="1" lang="en-US" altLang="ja-JP" sz="1600" dirty="0">
              <a:solidFill>
                <a:srgbClr val="FF0000"/>
              </a:solidFill>
            </a:endParaRPr>
          </a:p>
        </p:txBody>
      </p:sp>
      <p:graphicFrame>
        <p:nvGraphicFramePr>
          <p:cNvPr id="9" name="表 8">
            <a:extLst>
              <a:ext uri="{FF2B5EF4-FFF2-40B4-BE49-F238E27FC236}">
                <a16:creationId xmlns:a16="http://schemas.microsoft.com/office/drawing/2014/main" id="{FB1A20D4-9ED4-66D1-3668-082C039476BC}"/>
              </a:ext>
            </a:extLst>
          </p:cNvPr>
          <p:cNvGraphicFramePr>
            <a:graphicFrameLocks noGrp="1"/>
          </p:cNvGraphicFramePr>
          <p:nvPr>
            <p:extLst>
              <p:ext uri="{D42A27DB-BD31-4B8C-83A1-F6EECF244321}">
                <p14:modId xmlns:p14="http://schemas.microsoft.com/office/powerpoint/2010/main" val="1570434019"/>
              </p:ext>
            </p:extLst>
          </p:nvPr>
        </p:nvGraphicFramePr>
        <p:xfrm>
          <a:off x="539552" y="5452229"/>
          <a:ext cx="7920880" cy="532060"/>
        </p:xfrm>
        <a:graphic>
          <a:graphicData uri="http://schemas.openxmlformats.org/drawingml/2006/table">
            <a:tbl>
              <a:tblPr firstRow="1" firstCol="1" bandRow="1"/>
              <a:tblGrid>
                <a:gridCol w="1944216">
                  <a:extLst>
                    <a:ext uri="{9D8B030D-6E8A-4147-A177-3AD203B41FA5}">
                      <a16:colId xmlns:a16="http://schemas.microsoft.com/office/drawing/2014/main" val="1547928716"/>
                    </a:ext>
                  </a:extLst>
                </a:gridCol>
                <a:gridCol w="5976664">
                  <a:extLst>
                    <a:ext uri="{9D8B030D-6E8A-4147-A177-3AD203B41FA5}">
                      <a16:colId xmlns:a16="http://schemas.microsoft.com/office/drawing/2014/main" val="1764083565"/>
                    </a:ext>
                  </a:extLst>
                </a:gridCol>
              </a:tblGrid>
              <a:tr h="532060">
                <a:tc>
                  <a:txBody>
                    <a:bodyPr/>
                    <a:lstStyle/>
                    <a:p>
                      <a:pPr algn="ctr">
                        <a:lnSpc>
                          <a:spcPts val="1800"/>
                        </a:lnSpc>
                      </a:pPr>
                      <a:r>
                        <a:rPr lang="ja-JP" altLang="en-US" sz="1400" kern="100" dirty="0">
                          <a:solidFill>
                            <a:srgbClr val="FF0000"/>
                          </a:solidFill>
                          <a:effectLst/>
                          <a:latin typeface="+mn-ea"/>
                          <a:ea typeface="+mn-ea"/>
                        </a:rPr>
                        <a:t>実現可能性の高さ</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l">
                        <a:lnSpc>
                          <a:spcPts val="1800"/>
                        </a:lnSpc>
                      </a:pPr>
                      <a:r>
                        <a:rPr lang="ja-JP" altLang="en-US" sz="1400" kern="100" dirty="0">
                          <a:solidFill>
                            <a:srgbClr val="FF0000"/>
                          </a:solidFill>
                          <a:effectLst/>
                          <a:latin typeface="+mn-ea"/>
                          <a:ea typeface="+mn-ea"/>
                        </a:rPr>
                        <a:t>令和６年度内に目標を技術的に達成できること。目標に対して、技術開発又は実証の具体的な手法の説得力が高いこと。</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Tree>
    <p:extLst>
      <p:ext uri="{BB962C8B-B14F-4D97-AF65-F5344CB8AC3E}">
        <p14:creationId xmlns:p14="http://schemas.microsoft.com/office/powerpoint/2010/main" val="2737506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312" y="12118"/>
            <a:ext cx="9122357" cy="476250"/>
          </a:xfrm>
          <a:prstGeom prst="rect">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anchor="ctr"/>
          <a:lstStyle/>
          <a:p>
            <a:pPr eaLnBrk="1" fontAlgn="auto" hangingPunct="1">
              <a:spcBef>
                <a:spcPts val="0"/>
              </a:spcBef>
              <a:spcAft>
                <a:spcPts val="0"/>
              </a:spcAft>
              <a:defRPr/>
            </a:pPr>
            <a:r>
              <a:rPr lang="ja-JP" altLang="en-US" sz="2000" b="1" dirty="0">
                <a:solidFill>
                  <a:schemeClr val="bg1"/>
                </a:solidFill>
              </a:rPr>
              <a:t>目標</a:t>
            </a:r>
          </a:p>
        </p:txBody>
      </p:sp>
      <p:sp>
        <p:nvSpPr>
          <p:cNvPr id="8" name="スライド番号プレースホルダー 7">
            <a:extLst>
              <a:ext uri="{FF2B5EF4-FFF2-40B4-BE49-F238E27FC236}">
                <a16:creationId xmlns:a16="http://schemas.microsoft.com/office/drawing/2014/main" id="{4316EDE7-38C7-A5EB-AA85-A6C7CBD76246}"/>
              </a:ext>
            </a:extLst>
          </p:cNvPr>
          <p:cNvSpPr>
            <a:spLocks noGrp="1"/>
          </p:cNvSpPr>
          <p:nvPr>
            <p:ph type="sldNum" sz="quarter" idx="12"/>
          </p:nvPr>
        </p:nvSpPr>
        <p:spPr/>
        <p:txBody>
          <a:bodyPr/>
          <a:lstStyle/>
          <a:p>
            <a:pPr>
              <a:defRPr/>
            </a:pPr>
            <a:fld id="{DF70C13D-D855-4D5D-917E-B9E7ABBC11F2}" type="slidenum">
              <a:rPr lang="ja-JP" altLang="en-US" smtClean="0"/>
              <a:pPr>
                <a:defRPr/>
              </a:pPr>
              <a:t>3</a:t>
            </a:fld>
            <a:endParaRPr lang="ja-JP" altLang="en-US" dirty="0"/>
          </a:p>
        </p:txBody>
      </p:sp>
      <p:sp>
        <p:nvSpPr>
          <p:cNvPr id="16" name="正方形/長方形 15">
            <a:extLst>
              <a:ext uri="{FF2B5EF4-FFF2-40B4-BE49-F238E27FC236}">
                <a16:creationId xmlns:a16="http://schemas.microsoft.com/office/drawing/2014/main" id="{BF7CF1BE-08CE-6083-D387-475D877AFA7F}"/>
              </a:ext>
            </a:extLst>
          </p:cNvPr>
          <p:cNvSpPr/>
          <p:nvPr/>
        </p:nvSpPr>
        <p:spPr>
          <a:xfrm>
            <a:off x="311795" y="4778490"/>
            <a:ext cx="8520409" cy="775196"/>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1400" dirty="0">
                <a:solidFill>
                  <a:srgbClr val="FF0000"/>
                </a:solidFill>
              </a:rPr>
              <a:t>【</a:t>
            </a:r>
            <a:r>
              <a:rPr lang="ja-JP" altLang="en-US" sz="1400" dirty="0">
                <a:solidFill>
                  <a:srgbClr val="FF0000"/>
                </a:solidFill>
              </a:rPr>
              <a:t>参考</a:t>
            </a:r>
            <a:r>
              <a:rPr lang="en-US" altLang="ja-JP" sz="1400" dirty="0">
                <a:solidFill>
                  <a:srgbClr val="FF0000"/>
                </a:solidFill>
              </a:rPr>
              <a:t>】</a:t>
            </a:r>
            <a:r>
              <a:rPr lang="ja-JP" altLang="en-US" sz="1400" dirty="0">
                <a:solidFill>
                  <a:srgbClr val="FF0000"/>
                </a:solidFill>
              </a:rPr>
              <a:t>　</a:t>
            </a:r>
            <a:r>
              <a:rPr kumimoji="1" lang="ja-JP" altLang="en-US" sz="1400" dirty="0">
                <a:solidFill>
                  <a:srgbClr val="FF0000"/>
                </a:solidFill>
              </a:rPr>
              <a:t>募集要領　５．（２）採択基準</a:t>
            </a:r>
            <a:endParaRPr kumimoji="1" lang="en-US" altLang="ja-JP" sz="1600" dirty="0">
              <a:solidFill>
                <a:srgbClr val="FF0000"/>
              </a:solidFill>
            </a:endParaRPr>
          </a:p>
        </p:txBody>
      </p:sp>
      <p:graphicFrame>
        <p:nvGraphicFramePr>
          <p:cNvPr id="17" name="表 16">
            <a:extLst>
              <a:ext uri="{FF2B5EF4-FFF2-40B4-BE49-F238E27FC236}">
                <a16:creationId xmlns:a16="http://schemas.microsoft.com/office/drawing/2014/main" id="{51B63659-941B-86AE-42F6-DFA9394FE32A}"/>
              </a:ext>
            </a:extLst>
          </p:cNvPr>
          <p:cNvGraphicFramePr>
            <a:graphicFrameLocks noGrp="1"/>
          </p:cNvGraphicFramePr>
          <p:nvPr>
            <p:extLst>
              <p:ext uri="{D42A27DB-BD31-4B8C-83A1-F6EECF244321}">
                <p14:modId xmlns:p14="http://schemas.microsoft.com/office/powerpoint/2010/main" val="2143814790"/>
              </p:ext>
            </p:extLst>
          </p:nvPr>
        </p:nvGraphicFramePr>
        <p:xfrm>
          <a:off x="539552" y="5158429"/>
          <a:ext cx="7920880" cy="286522"/>
        </p:xfrm>
        <a:graphic>
          <a:graphicData uri="http://schemas.openxmlformats.org/drawingml/2006/table">
            <a:tbl>
              <a:tblPr firstRow="1" firstCol="1" bandRow="1"/>
              <a:tblGrid>
                <a:gridCol w="1461133">
                  <a:extLst>
                    <a:ext uri="{9D8B030D-6E8A-4147-A177-3AD203B41FA5}">
                      <a16:colId xmlns:a16="http://schemas.microsoft.com/office/drawing/2014/main" val="1547928716"/>
                    </a:ext>
                  </a:extLst>
                </a:gridCol>
                <a:gridCol w="6459747">
                  <a:extLst>
                    <a:ext uri="{9D8B030D-6E8A-4147-A177-3AD203B41FA5}">
                      <a16:colId xmlns:a16="http://schemas.microsoft.com/office/drawing/2014/main" val="1764083565"/>
                    </a:ext>
                  </a:extLst>
                </a:gridCol>
              </a:tblGrid>
              <a:tr h="286522">
                <a:tc>
                  <a:txBody>
                    <a:bodyPr/>
                    <a:lstStyle/>
                    <a:p>
                      <a:pPr algn="ctr">
                        <a:lnSpc>
                          <a:spcPts val="1800"/>
                        </a:lnSpc>
                      </a:pPr>
                      <a:r>
                        <a:rPr lang="ja-JP" sz="1400" kern="100" dirty="0">
                          <a:solidFill>
                            <a:srgbClr val="FF0000"/>
                          </a:solidFill>
                          <a:effectLst/>
                          <a:latin typeface="Times New Roman" panose="02020603050405020304" pitchFamily="18" charset="0"/>
                          <a:ea typeface="ＭＳ ゴシック" panose="020B0609070205080204" pitchFamily="49" charset="-128"/>
                          <a:cs typeface="Times New Roman" panose="02020603050405020304" pitchFamily="18" charset="0"/>
                        </a:rPr>
                        <a:t>効果の高さ</a:t>
                      </a:r>
                      <a:endParaRPr lang="ja-JP" sz="1200" kern="1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133350" indent="-133350" algn="l">
                        <a:lnSpc>
                          <a:spcPts val="1800"/>
                        </a:lnSpc>
                      </a:pPr>
                      <a:r>
                        <a:rPr lang="ja-JP" sz="1400" kern="100" dirty="0">
                          <a:solidFill>
                            <a:srgbClr val="FF0000"/>
                          </a:solidFill>
                          <a:effectLst/>
                          <a:latin typeface="Times New Roman" panose="02020603050405020304" pitchFamily="18" charset="0"/>
                          <a:ea typeface="ＭＳ ゴシック" panose="020B0609070205080204" pitchFamily="49" charset="-128"/>
                          <a:cs typeface="Times New Roman" panose="02020603050405020304" pitchFamily="18" charset="0"/>
                        </a:rPr>
                        <a:t>業務の効率化に関して設定した目標が高いこと。</a:t>
                      </a:r>
                      <a:endParaRPr lang="ja-JP" sz="1200" kern="1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5" name="正方形/長方形 4">
            <a:extLst>
              <a:ext uri="{FF2B5EF4-FFF2-40B4-BE49-F238E27FC236}">
                <a16:creationId xmlns:a16="http://schemas.microsoft.com/office/drawing/2014/main" id="{8B0FBA9A-5DF9-7022-4109-5494273ECBB2}"/>
              </a:ext>
            </a:extLst>
          </p:cNvPr>
          <p:cNvSpPr/>
          <p:nvPr/>
        </p:nvSpPr>
        <p:spPr>
          <a:xfrm>
            <a:off x="179512" y="2132856"/>
            <a:ext cx="8784976" cy="223224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このスライドは、提案書の「４．目標」に対応します。</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dirty="0">
                <a:solidFill>
                  <a:srgbClr val="FF0000"/>
                </a:solidFill>
              </a:rPr>
              <a:t>本事業によって実現を目指す業務の効率化の内容を記載してください。</a:t>
            </a:r>
          </a:p>
          <a:p>
            <a:pPr marL="285750" indent="-285750">
              <a:buFont typeface="Wingdings" panose="05000000000000000000" pitchFamily="2" charset="2"/>
              <a:buChar char="Ø"/>
              <a:defRPr/>
            </a:pPr>
            <a:r>
              <a:rPr lang="ja-JP" altLang="en-US" dirty="0">
                <a:solidFill>
                  <a:srgbClr val="FF0000"/>
                </a:solidFill>
              </a:rPr>
              <a:t>本事業によって達成を目指す定量的な目標値を記載してください。定量的な目標値を設定できない場合は、その理由及び定性的な目標を記載してください。</a:t>
            </a:r>
          </a:p>
          <a:p>
            <a:pPr marL="285750" indent="-285750">
              <a:buFont typeface="Wingdings" panose="05000000000000000000" pitchFamily="2" charset="2"/>
              <a:buChar char="Ø"/>
              <a:defRPr/>
            </a:pPr>
            <a:r>
              <a:rPr lang="ja-JP" altLang="en-US" dirty="0">
                <a:solidFill>
                  <a:srgbClr val="FF0000"/>
                </a:solidFill>
              </a:rPr>
              <a:t>目標値を設定した根拠を記載してください。</a:t>
            </a:r>
          </a:p>
          <a:p>
            <a:pPr marL="285750" indent="-285750">
              <a:buFont typeface="Wingdings" panose="05000000000000000000" pitchFamily="2" charset="2"/>
              <a:buChar char="Ø"/>
              <a:defRPr/>
            </a:pPr>
            <a:r>
              <a:rPr lang="ja-JP" altLang="en-US" dirty="0">
                <a:solidFill>
                  <a:srgbClr val="FF0000"/>
                </a:solidFill>
              </a:rPr>
              <a:t>必要に応じて図や写真等を使用してください。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312" y="12118"/>
            <a:ext cx="9122357" cy="476250"/>
          </a:xfrm>
          <a:prstGeom prst="rect">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anchor="ctr"/>
          <a:lstStyle/>
          <a:p>
            <a:pPr eaLnBrk="1" fontAlgn="auto" hangingPunct="1">
              <a:spcBef>
                <a:spcPts val="0"/>
              </a:spcBef>
              <a:spcAft>
                <a:spcPts val="0"/>
              </a:spcAft>
              <a:defRPr/>
            </a:pPr>
            <a:r>
              <a:rPr lang="ja-JP" altLang="en-US" sz="2000" b="1" dirty="0">
                <a:solidFill>
                  <a:schemeClr val="bg1"/>
                </a:solidFill>
              </a:rPr>
              <a:t>事業の新規性・革新性</a:t>
            </a:r>
            <a:endParaRPr lang="ja-JP" altLang="en-US" sz="2000" dirty="0">
              <a:solidFill>
                <a:schemeClr val="bg1"/>
              </a:solidFill>
            </a:endParaRPr>
          </a:p>
        </p:txBody>
      </p:sp>
      <p:sp>
        <p:nvSpPr>
          <p:cNvPr id="5" name="スライド番号プレースホルダー 4">
            <a:extLst>
              <a:ext uri="{FF2B5EF4-FFF2-40B4-BE49-F238E27FC236}">
                <a16:creationId xmlns:a16="http://schemas.microsoft.com/office/drawing/2014/main" id="{ED2E3D88-2102-FAB4-E8A7-521018A75C00}"/>
              </a:ext>
            </a:extLst>
          </p:cNvPr>
          <p:cNvSpPr>
            <a:spLocks noGrp="1"/>
          </p:cNvSpPr>
          <p:nvPr>
            <p:ph type="sldNum" sz="quarter" idx="12"/>
          </p:nvPr>
        </p:nvSpPr>
        <p:spPr/>
        <p:txBody>
          <a:bodyPr/>
          <a:lstStyle/>
          <a:p>
            <a:pPr>
              <a:defRPr/>
            </a:pPr>
            <a:fld id="{DF70C13D-D855-4D5D-917E-B9E7ABBC11F2}" type="slidenum">
              <a:rPr lang="ja-JP" altLang="en-US" smtClean="0"/>
              <a:pPr>
                <a:defRPr/>
              </a:pPr>
              <a:t>4</a:t>
            </a:fld>
            <a:endParaRPr lang="ja-JP" altLang="en-US" dirty="0"/>
          </a:p>
        </p:txBody>
      </p:sp>
      <p:sp>
        <p:nvSpPr>
          <p:cNvPr id="11" name="正方形/長方形 10">
            <a:extLst>
              <a:ext uri="{FF2B5EF4-FFF2-40B4-BE49-F238E27FC236}">
                <a16:creationId xmlns:a16="http://schemas.microsoft.com/office/drawing/2014/main" id="{CF81B3B8-136D-984B-5C15-0BFC9E0636F3}"/>
              </a:ext>
            </a:extLst>
          </p:cNvPr>
          <p:cNvSpPr/>
          <p:nvPr/>
        </p:nvSpPr>
        <p:spPr>
          <a:xfrm>
            <a:off x="311795" y="4653136"/>
            <a:ext cx="8520409" cy="1015117"/>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1400" dirty="0">
                <a:solidFill>
                  <a:srgbClr val="FF0000"/>
                </a:solidFill>
              </a:rPr>
              <a:t>【</a:t>
            </a:r>
            <a:r>
              <a:rPr lang="ja-JP" altLang="en-US" sz="1400" dirty="0">
                <a:solidFill>
                  <a:srgbClr val="FF0000"/>
                </a:solidFill>
              </a:rPr>
              <a:t>参考</a:t>
            </a:r>
            <a:r>
              <a:rPr lang="en-US" altLang="ja-JP" sz="1400" dirty="0">
                <a:solidFill>
                  <a:srgbClr val="FF0000"/>
                </a:solidFill>
              </a:rPr>
              <a:t>】</a:t>
            </a:r>
            <a:r>
              <a:rPr lang="ja-JP" altLang="en-US" sz="1400" dirty="0">
                <a:solidFill>
                  <a:srgbClr val="FF0000"/>
                </a:solidFill>
              </a:rPr>
              <a:t>　</a:t>
            </a:r>
            <a:r>
              <a:rPr kumimoji="1" lang="ja-JP" altLang="en-US" sz="1400" dirty="0">
                <a:solidFill>
                  <a:srgbClr val="FF0000"/>
                </a:solidFill>
              </a:rPr>
              <a:t>募集要領　５．（２）採択基準</a:t>
            </a:r>
            <a:endParaRPr kumimoji="1" lang="en-US" altLang="ja-JP" sz="1600" dirty="0">
              <a:solidFill>
                <a:srgbClr val="FF0000"/>
              </a:solidFill>
            </a:endParaRPr>
          </a:p>
        </p:txBody>
      </p:sp>
      <p:graphicFrame>
        <p:nvGraphicFramePr>
          <p:cNvPr id="12" name="表 11">
            <a:extLst>
              <a:ext uri="{FF2B5EF4-FFF2-40B4-BE49-F238E27FC236}">
                <a16:creationId xmlns:a16="http://schemas.microsoft.com/office/drawing/2014/main" id="{EE492AFD-44C3-43E7-AAED-930EE8F160C6}"/>
              </a:ext>
            </a:extLst>
          </p:cNvPr>
          <p:cNvGraphicFramePr>
            <a:graphicFrameLocks noGrp="1"/>
          </p:cNvGraphicFramePr>
          <p:nvPr>
            <p:extLst>
              <p:ext uri="{D42A27DB-BD31-4B8C-83A1-F6EECF244321}">
                <p14:modId xmlns:p14="http://schemas.microsoft.com/office/powerpoint/2010/main" val="4169610990"/>
              </p:ext>
            </p:extLst>
          </p:nvPr>
        </p:nvGraphicFramePr>
        <p:xfrm>
          <a:off x="539552" y="5020181"/>
          <a:ext cx="7920880" cy="532060"/>
        </p:xfrm>
        <a:graphic>
          <a:graphicData uri="http://schemas.openxmlformats.org/drawingml/2006/table">
            <a:tbl>
              <a:tblPr firstRow="1" firstCol="1" bandRow="1"/>
              <a:tblGrid>
                <a:gridCol w="1944216">
                  <a:extLst>
                    <a:ext uri="{9D8B030D-6E8A-4147-A177-3AD203B41FA5}">
                      <a16:colId xmlns:a16="http://schemas.microsoft.com/office/drawing/2014/main" val="1547928716"/>
                    </a:ext>
                  </a:extLst>
                </a:gridCol>
                <a:gridCol w="5976664">
                  <a:extLst>
                    <a:ext uri="{9D8B030D-6E8A-4147-A177-3AD203B41FA5}">
                      <a16:colId xmlns:a16="http://schemas.microsoft.com/office/drawing/2014/main" val="1764083565"/>
                    </a:ext>
                  </a:extLst>
                </a:gridCol>
              </a:tblGrid>
              <a:tr h="532060">
                <a:tc>
                  <a:txBody>
                    <a:bodyPr/>
                    <a:lstStyle/>
                    <a:p>
                      <a:pPr algn="ctr">
                        <a:lnSpc>
                          <a:spcPts val="1800"/>
                        </a:lnSpc>
                      </a:pPr>
                      <a:r>
                        <a:rPr lang="ja-JP" altLang="en-US" sz="1400" kern="100" dirty="0">
                          <a:solidFill>
                            <a:srgbClr val="FF0000"/>
                          </a:solidFill>
                          <a:effectLst/>
                          <a:latin typeface="+mn-ea"/>
                          <a:ea typeface="+mn-ea"/>
                        </a:rPr>
                        <a:t>革新性の高さ</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l">
                        <a:lnSpc>
                          <a:spcPts val="1800"/>
                        </a:lnSpc>
                      </a:pPr>
                      <a:r>
                        <a:rPr lang="ja-JP" altLang="ja-JP" sz="1400" dirty="0">
                          <a:solidFill>
                            <a:srgbClr val="FF0000"/>
                          </a:solidFill>
                          <a:effectLst/>
                          <a:ea typeface="ＭＳ ゴシック" panose="020B0609070205080204" pitchFamily="49" charset="-128"/>
                          <a:cs typeface="Times New Roman" panose="02020603050405020304" pitchFamily="18" charset="0"/>
                        </a:rPr>
                        <a:t>既存の技術水準と比べ、補助対象事業により開発する技術又は実証の革新性が高いこと。</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2" name="正方形/長方形 1">
            <a:extLst>
              <a:ext uri="{FF2B5EF4-FFF2-40B4-BE49-F238E27FC236}">
                <a16:creationId xmlns:a16="http://schemas.microsoft.com/office/drawing/2014/main" id="{2D969A99-78FB-6121-3555-7881107AC380}"/>
              </a:ext>
            </a:extLst>
          </p:cNvPr>
          <p:cNvSpPr/>
          <p:nvPr/>
        </p:nvSpPr>
        <p:spPr>
          <a:xfrm>
            <a:off x="179512" y="2204864"/>
            <a:ext cx="8784976" cy="17211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このスライドは、提案書の「６．事業の新規性・革新性」に対応します。</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本事業の新規性・革新性について説明してください。</a:t>
            </a: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本事業における新たな技術要素・発想や、これまでに十分に確立されていなかったことを説明してください。</a:t>
            </a:r>
          </a:p>
        </p:txBody>
      </p:sp>
    </p:spTree>
    <p:extLst>
      <p:ext uri="{BB962C8B-B14F-4D97-AF65-F5344CB8AC3E}">
        <p14:creationId xmlns:p14="http://schemas.microsoft.com/office/powerpoint/2010/main" val="138235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312" y="12118"/>
            <a:ext cx="9122357" cy="476250"/>
          </a:xfrm>
          <a:prstGeom prst="rect">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anchor="ctr"/>
          <a:lstStyle/>
          <a:p>
            <a:pPr eaLnBrk="1" fontAlgn="auto" hangingPunct="1">
              <a:spcBef>
                <a:spcPts val="0"/>
              </a:spcBef>
              <a:spcAft>
                <a:spcPts val="0"/>
              </a:spcAft>
              <a:defRPr/>
            </a:pPr>
            <a:r>
              <a:rPr lang="ja-JP" altLang="en-US" sz="2000" b="1" dirty="0">
                <a:solidFill>
                  <a:schemeClr val="bg1"/>
                </a:solidFill>
              </a:rPr>
              <a:t>成果の普及</a:t>
            </a:r>
            <a:endParaRPr lang="ja-JP" altLang="en-US" sz="2000" dirty="0">
              <a:solidFill>
                <a:schemeClr val="bg1"/>
              </a:solidFill>
            </a:endParaRPr>
          </a:p>
        </p:txBody>
      </p:sp>
      <p:sp>
        <p:nvSpPr>
          <p:cNvPr id="5" name="スライド番号プレースホルダー 4">
            <a:extLst>
              <a:ext uri="{FF2B5EF4-FFF2-40B4-BE49-F238E27FC236}">
                <a16:creationId xmlns:a16="http://schemas.microsoft.com/office/drawing/2014/main" id="{4B02DD77-37BB-DAEB-334B-8B0C113EBB7A}"/>
              </a:ext>
            </a:extLst>
          </p:cNvPr>
          <p:cNvSpPr>
            <a:spLocks noGrp="1"/>
          </p:cNvSpPr>
          <p:nvPr>
            <p:ph type="sldNum" sz="quarter" idx="12"/>
          </p:nvPr>
        </p:nvSpPr>
        <p:spPr/>
        <p:txBody>
          <a:bodyPr/>
          <a:lstStyle/>
          <a:p>
            <a:pPr>
              <a:defRPr/>
            </a:pPr>
            <a:fld id="{DF70C13D-D855-4D5D-917E-B9E7ABBC11F2}" type="slidenum">
              <a:rPr lang="ja-JP" altLang="en-US" smtClean="0"/>
              <a:pPr>
                <a:defRPr/>
              </a:pPr>
              <a:t>5</a:t>
            </a:fld>
            <a:endParaRPr lang="ja-JP" altLang="en-US" dirty="0"/>
          </a:p>
        </p:txBody>
      </p:sp>
      <p:sp>
        <p:nvSpPr>
          <p:cNvPr id="9" name="正方形/長方形 8">
            <a:extLst>
              <a:ext uri="{FF2B5EF4-FFF2-40B4-BE49-F238E27FC236}">
                <a16:creationId xmlns:a16="http://schemas.microsoft.com/office/drawing/2014/main" id="{26D1E12A-A670-1062-5C6B-B5E043E3B04B}"/>
              </a:ext>
            </a:extLst>
          </p:cNvPr>
          <p:cNvSpPr/>
          <p:nvPr/>
        </p:nvSpPr>
        <p:spPr>
          <a:xfrm>
            <a:off x="311795" y="4286091"/>
            <a:ext cx="8520409" cy="1015117"/>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1400" dirty="0">
                <a:solidFill>
                  <a:srgbClr val="FF0000"/>
                </a:solidFill>
              </a:rPr>
              <a:t>【</a:t>
            </a:r>
            <a:r>
              <a:rPr lang="ja-JP" altLang="en-US" sz="1400" dirty="0">
                <a:solidFill>
                  <a:srgbClr val="FF0000"/>
                </a:solidFill>
              </a:rPr>
              <a:t>参考</a:t>
            </a:r>
            <a:r>
              <a:rPr lang="en-US" altLang="ja-JP" sz="1400" dirty="0">
                <a:solidFill>
                  <a:srgbClr val="FF0000"/>
                </a:solidFill>
              </a:rPr>
              <a:t>】</a:t>
            </a:r>
            <a:r>
              <a:rPr lang="ja-JP" altLang="en-US" sz="1400" dirty="0">
                <a:solidFill>
                  <a:srgbClr val="FF0000"/>
                </a:solidFill>
              </a:rPr>
              <a:t>　</a:t>
            </a:r>
            <a:r>
              <a:rPr kumimoji="1" lang="ja-JP" altLang="en-US" sz="1400" dirty="0">
                <a:solidFill>
                  <a:srgbClr val="FF0000"/>
                </a:solidFill>
              </a:rPr>
              <a:t>募集要領　５．（２）採択基準</a:t>
            </a:r>
            <a:endParaRPr kumimoji="1" lang="en-US" altLang="ja-JP" sz="1600" dirty="0">
              <a:solidFill>
                <a:srgbClr val="FF0000"/>
              </a:solidFill>
            </a:endParaRPr>
          </a:p>
        </p:txBody>
      </p:sp>
      <p:graphicFrame>
        <p:nvGraphicFramePr>
          <p:cNvPr id="10" name="表 9">
            <a:extLst>
              <a:ext uri="{FF2B5EF4-FFF2-40B4-BE49-F238E27FC236}">
                <a16:creationId xmlns:a16="http://schemas.microsoft.com/office/drawing/2014/main" id="{464189EF-430E-34E7-62BB-2666081F8056}"/>
              </a:ext>
            </a:extLst>
          </p:cNvPr>
          <p:cNvGraphicFramePr>
            <a:graphicFrameLocks noGrp="1"/>
          </p:cNvGraphicFramePr>
          <p:nvPr>
            <p:extLst>
              <p:ext uri="{D42A27DB-BD31-4B8C-83A1-F6EECF244321}">
                <p14:modId xmlns:p14="http://schemas.microsoft.com/office/powerpoint/2010/main" val="2030655194"/>
              </p:ext>
            </p:extLst>
          </p:nvPr>
        </p:nvGraphicFramePr>
        <p:xfrm>
          <a:off x="539552" y="4653136"/>
          <a:ext cx="7920880" cy="532060"/>
        </p:xfrm>
        <a:graphic>
          <a:graphicData uri="http://schemas.openxmlformats.org/drawingml/2006/table">
            <a:tbl>
              <a:tblPr firstRow="1" firstCol="1" bandRow="1"/>
              <a:tblGrid>
                <a:gridCol w="1944216">
                  <a:extLst>
                    <a:ext uri="{9D8B030D-6E8A-4147-A177-3AD203B41FA5}">
                      <a16:colId xmlns:a16="http://schemas.microsoft.com/office/drawing/2014/main" val="1547928716"/>
                    </a:ext>
                  </a:extLst>
                </a:gridCol>
                <a:gridCol w="5976664">
                  <a:extLst>
                    <a:ext uri="{9D8B030D-6E8A-4147-A177-3AD203B41FA5}">
                      <a16:colId xmlns:a16="http://schemas.microsoft.com/office/drawing/2014/main" val="1764083565"/>
                    </a:ext>
                  </a:extLst>
                </a:gridCol>
              </a:tblGrid>
              <a:tr h="532060">
                <a:tc>
                  <a:txBody>
                    <a:bodyPr/>
                    <a:lstStyle/>
                    <a:p>
                      <a:pPr algn="ctr">
                        <a:lnSpc>
                          <a:spcPts val="1800"/>
                        </a:lnSpc>
                      </a:pPr>
                      <a:r>
                        <a:rPr lang="ja-JP" altLang="en-US" sz="1400" kern="100" dirty="0">
                          <a:solidFill>
                            <a:srgbClr val="FF0000"/>
                          </a:solidFill>
                          <a:effectLst/>
                          <a:latin typeface="+mn-ea"/>
                          <a:ea typeface="+mn-ea"/>
                        </a:rPr>
                        <a:t>成果の普及のしやすさ</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l">
                        <a:lnSpc>
                          <a:spcPts val="1800"/>
                        </a:lnSpc>
                      </a:pPr>
                      <a:r>
                        <a:rPr lang="ja-JP" altLang="en-US" sz="1400" kern="100" dirty="0">
                          <a:solidFill>
                            <a:srgbClr val="FF0000"/>
                          </a:solidFill>
                          <a:effectLst/>
                          <a:latin typeface="+mn-ea"/>
                          <a:ea typeface="+mn-ea"/>
                        </a:rPr>
                        <a:t>補助対象事業の成果が他の企業にとって利用しやすく、より多くの企業における活用が見込まれること。</a:t>
                      </a:r>
                      <a:endParaRPr lang="ja-JP" sz="1400" kern="100" dirty="0">
                        <a:solidFill>
                          <a:srgbClr val="FF0000"/>
                        </a:solidFill>
                        <a:effectLst/>
                        <a:latin typeface="+mn-ea"/>
                        <a:ea typeface="+mn-ea"/>
                      </a:endParaRPr>
                    </a:p>
                  </a:txBody>
                  <a:tcPr marL="68580" marR="68580"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3" name="正方形/長方形 2">
            <a:extLst>
              <a:ext uri="{FF2B5EF4-FFF2-40B4-BE49-F238E27FC236}">
                <a16:creationId xmlns:a16="http://schemas.microsoft.com/office/drawing/2014/main" id="{7B1A2E17-0D1D-9998-9B51-85F986742A50}"/>
              </a:ext>
            </a:extLst>
          </p:cNvPr>
          <p:cNvSpPr/>
          <p:nvPr/>
        </p:nvSpPr>
        <p:spPr>
          <a:xfrm>
            <a:off x="179512" y="2204864"/>
            <a:ext cx="8784976" cy="17211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このスライドは、提案書の「７．成果の普及」に対応します。</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本事業の成果を活用し得る提案事業者又は共同提案事業者以外の企業の範囲について説明してください。</a:t>
            </a: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本事業の成果を当該企業に普及させる具体的な方法、普及する企業の見込み及びスケジュールの見込みを記載してください。</a:t>
            </a:r>
          </a:p>
        </p:txBody>
      </p:sp>
    </p:spTree>
    <p:extLst>
      <p:ext uri="{BB962C8B-B14F-4D97-AF65-F5344CB8AC3E}">
        <p14:creationId xmlns:p14="http://schemas.microsoft.com/office/powerpoint/2010/main" val="191674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4497" y="620688"/>
            <a:ext cx="8359278" cy="150800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このスライドは、提案書の「</a:t>
            </a:r>
            <a:r>
              <a:rPr lang="zh-TW" altLang="en-US" sz="1800" kern="100" dirty="0">
                <a:solidFill>
                  <a:srgbClr val="FF0000"/>
                </a:solidFill>
                <a:effectLst/>
                <a:ea typeface="ＭＳ ゴシック" panose="020B0609070205080204" pitchFamily="49" charset="-128"/>
                <a:cs typeface="Times New Roman" panose="02020603050405020304" pitchFamily="18" charset="0"/>
              </a:rPr>
              <a:t>８．事業計画</a:t>
            </a:r>
            <a:r>
              <a:rPr lang="ja-JP" altLang="en-US" sz="1800" kern="100" dirty="0">
                <a:solidFill>
                  <a:srgbClr val="FF0000"/>
                </a:solidFill>
                <a:effectLst/>
                <a:ea typeface="ＭＳ ゴシック" panose="020B0609070205080204" pitchFamily="49" charset="-128"/>
                <a:cs typeface="Times New Roman" panose="02020603050405020304" pitchFamily="18" charset="0"/>
              </a:rPr>
              <a:t>」「９．事業の実施体制」に対応します。</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sz="1800" kern="100" dirty="0">
                <a:solidFill>
                  <a:srgbClr val="FF0000"/>
                </a:solidFill>
                <a:effectLst/>
                <a:ea typeface="ＭＳ ゴシック" panose="020B0609070205080204" pitchFamily="49" charset="-128"/>
                <a:cs typeface="Times New Roman" panose="02020603050405020304" pitchFamily="18" charset="0"/>
              </a:rPr>
              <a:t>事業のスケジュール等を記載してください。</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a:p>
            <a:pPr marL="285750" indent="-285750">
              <a:buFont typeface="Wingdings" panose="05000000000000000000" pitchFamily="2" charset="2"/>
              <a:buChar char="Ø"/>
              <a:defRPr/>
            </a:pPr>
            <a:r>
              <a:rPr lang="ja-JP" altLang="en-US" kern="100" dirty="0">
                <a:solidFill>
                  <a:srgbClr val="FF0000"/>
                </a:solidFill>
                <a:ea typeface="ＭＳ ゴシック" panose="020B0609070205080204" pitchFamily="49" charset="-128"/>
                <a:cs typeface="Times New Roman" panose="02020603050405020304" pitchFamily="18" charset="0"/>
              </a:rPr>
              <a:t>提案事業</a:t>
            </a:r>
            <a:r>
              <a:rPr lang="ja-JP" altLang="en-US" sz="1800" kern="100" dirty="0">
                <a:solidFill>
                  <a:srgbClr val="FF0000"/>
                </a:solidFill>
                <a:effectLst/>
                <a:ea typeface="ＭＳ ゴシック" panose="020B0609070205080204" pitchFamily="49" charset="-128"/>
                <a:cs typeface="Times New Roman" panose="02020603050405020304" pitchFamily="18" charset="0"/>
              </a:rPr>
              <a:t>者が複数にわたる場合や再委託を行う場合は、どの事業者がどの項目を実施するのかを記載してください。</a:t>
            </a:r>
            <a:endParaRPr lang="en-US" altLang="ja-JP" sz="1800" kern="100" dirty="0">
              <a:solidFill>
                <a:srgbClr val="FF0000"/>
              </a:solidFill>
              <a:effectLst/>
              <a:ea typeface="ＭＳ ゴシック" panose="020B0609070205080204" pitchFamily="49"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56455B41-890C-FE44-C2D8-2F95FA6B5DDB}"/>
              </a:ext>
            </a:extLst>
          </p:cNvPr>
          <p:cNvSpPr>
            <a:spLocks noGrp="1"/>
          </p:cNvSpPr>
          <p:nvPr>
            <p:ph type="sldNum" sz="quarter" idx="12"/>
          </p:nvPr>
        </p:nvSpPr>
        <p:spPr/>
        <p:txBody>
          <a:bodyPr/>
          <a:lstStyle/>
          <a:p>
            <a:pPr>
              <a:defRPr/>
            </a:pPr>
            <a:fld id="{DF70C13D-D855-4D5D-917E-B9E7ABBC11F2}" type="slidenum">
              <a:rPr lang="ja-JP" altLang="en-US" smtClean="0"/>
              <a:pPr>
                <a:defRPr/>
              </a:pPr>
              <a:t>6</a:t>
            </a:fld>
            <a:endParaRPr lang="ja-JP" altLang="en-US" dirty="0"/>
          </a:p>
        </p:txBody>
      </p:sp>
      <p:sp>
        <p:nvSpPr>
          <p:cNvPr id="7" name="正方形/長方形 6">
            <a:extLst>
              <a:ext uri="{FF2B5EF4-FFF2-40B4-BE49-F238E27FC236}">
                <a16:creationId xmlns:a16="http://schemas.microsoft.com/office/drawing/2014/main" id="{1B796D31-D4A7-2BB6-3E5C-AE41D3BE7E23}"/>
              </a:ext>
            </a:extLst>
          </p:cNvPr>
          <p:cNvSpPr/>
          <p:nvPr/>
        </p:nvSpPr>
        <p:spPr>
          <a:xfrm>
            <a:off x="12312" y="12118"/>
            <a:ext cx="9122357" cy="476250"/>
          </a:xfrm>
          <a:prstGeom prst="rect">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anchor="ctr"/>
          <a:lstStyle/>
          <a:p>
            <a:pPr eaLnBrk="1" fontAlgn="auto" hangingPunct="1">
              <a:spcBef>
                <a:spcPts val="0"/>
              </a:spcBef>
              <a:spcAft>
                <a:spcPts val="0"/>
              </a:spcAft>
              <a:defRPr/>
            </a:pPr>
            <a:r>
              <a:rPr lang="ja-JP" altLang="en-US" sz="2000" b="1" dirty="0">
                <a:solidFill>
                  <a:schemeClr val="bg1"/>
                </a:solidFill>
              </a:rPr>
              <a:t>事業計画、実施体制</a:t>
            </a:r>
          </a:p>
        </p:txBody>
      </p:sp>
      <p:graphicFrame>
        <p:nvGraphicFramePr>
          <p:cNvPr id="24" name="表 23">
            <a:extLst>
              <a:ext uri="{FF2B5EF4-FFF2-40B4-BE49-F238E27FC236}">
                <a16:creationId xmlns:a16="http://schemas.microsoft.com/office/drawing/2014/main" id="{5A06CAA3-6F09-9B41-7AA4-9103FCCCDEA3}"/>
              </a:ext>
            </a:extLst>
          </p:cNvPr>
          <p:cNvGraphicFramePr>
            <a:graphicFrameLocks noGrp="1"/>
          </p:cNvGraphicFramePr>
          <p:nvPr>
            <p:extLst>
              <p:ext uri="{D42A27DB-BD31-4B8C-83A1-F6EECF244321}">
                <p14:modId xmlns:p14="http://schemas.microsoft.com/office/powerpoint/2010/main" val="3899873625"/>
              </p:ext>
            </p:extLst>
          </p:nvPr>
        </p:nvGraphicFramePr>
        <p:xfrm>
          <a:off x="703137" y="2431906"/>
          <a:ext cx="7776864" cy="4267200"/>
        </p:xfrm>
        <a:graphic>
          <a:graphicData uri="http://schemas.openxmlformats.org/drawingml/2006/table">
            <a:tbl>
              <a:tblPr/>
              <a:tblGrid>
                <a:gridCol w="2709152">
                  <a:extLst>
                    <a:ext uri="{9D8B030D-6E8A-4147-A177-3AD203B41FA5}">
                      <a16:colId xmlns:a16="http://schemas.microsoft.com/office/drawing/2014/main" val="1957095318"/>
                    </a:ext>
                  </a:extLst>
                </a:gridCol>
                <a:gridCol w="5067712">
                  <a:extLst>
                    <a:ext uri="{9D8B030D-6E8A-4147-A177-3AD203B41FA5}">
                      <a16:colId xmlns:a16="http://schemas.microsoft.com/office/drawing/2014/main" val="3958816338"/>
                    </a:ext>
                  </a:extLst>
                </a:gridCol>
              </a:tblGrid>
              <a:tr h="71714">
                <a:tc>
                  <a:txBody>
                    <a:bodyPr/>
                    <a:lstStyle/>
                    <a:p>
                      <a:pPr algn="ctr" latinLnBrk="1"/>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項目</a:t>
                      </a:r>
                      <a:endParaRPr lang="ja-JP" sz="1400" b="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latinLnBrk="1"/>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令和６年度</a:t>
                      </a:r>
                      <a:endParaRPr lang="ja-JP" sz="1400" b="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710749906"/>
                  </a:ext>
                </a:extLst>
              </a:tr>
              <a:tr h="2848670">
                <a:tc>
                  <a:txBody>
                    <a:bodyPr/>
                    <a:lstStyle/>
                    <a:p>
                      <a:pPr marL="0" lvl="0" indent="0" algn="just" latinLnBrk="1">
                        <a:buFont typeface="+mj-lt"/>
                        <a:buNone/>
                      </a:pPr>
                      <a:r>
                        <a:rPr lang="en-US" altLang="ja-JP" sz="1400" b="0" kern="0" dirty="0">
                          <a:solidFill>
                            <a:srgbClr val="FF0000"/>
                          </a:solidFill>
                          <a:effectLst/>
                          <a:latin typeface="Times New Roman" panose="02020603050405020304" pitchFamily="18" charset="0"/>
                          <a:ea typeface="ＭＳ 明朝" panose="02020609040205080304" pitchFamily="17" charset="-128"/>
                        </a:rPr>
                        <a:t>1. </a:t>
                      </a:r>
                      <a:r>
                        <a:rPr lang="ja-JP" sz="1400" b="0" kern="0" dirty="0">
                          <a:solidFill>
                            <a:srgbClr val="FF0000"/>
                          </a:solidFill>
                          <a:effectLst/>
                          <a:latin typeface="Times New Roman" panose="02020603050405020304" pitchFamily="18" charset="0"/>
                          <a:ea typeface="ＭＳ 明朝" panose="02020609040205080304" pitchFamily="17" charset="-128"/>
                        </a:rPr>
                        <a:t>○○○の開発</a:t>
                      </a:r>
                      <a:endParaRPr lang="en-US" altLang="ja-JP" sz="1400" b="0" kern="0" dirty="0">
                        <a:solidFill>
                          <a:srgbClr val="FF0000"/>
                        </a:solidFill>
                        <a:effectLst/>
                        <a:latin typeface="Century" panose="02040604050505020304" pitchFamily="18" charset="0"/>
                        <a:ea typeface="ＭＳ 明朝" panose="02020609040205080304" pitchFamily="17" charset="-128"/>
                      </a:endParaRPr>
                    </a:p>
                    <a:p>
                      <a:pPr marL="0" lvl="0" indent="0" algn="just" latinLnBrk="1">
                        <a:buFont typeface="+mj-lt"/>
                        <a:buNone/>
                      </a:pPr>
                      <a:r>
                        <a:rPr lang="ja-JP"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r>
                        <a:rPr lang="ja-JP" alt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株式会社が実施</a:t>
                      </a:r>
                      <a:r>
                        <a:rPr lang="ja-JP"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1400" b="0" dirty="0">
                        <a:effectLst/>
                        <a:latin typeface="Century" panose="02040604050505020304" pitchFamily="18" charset="0"/>
                      </a:endParaRPr>
                    </a:p>
                    <a:p>
                      <a:pPr marL="447675" lvl="0" indent="-249238" algn="just" defTabSz="914400" rtl="0" eaLnBrk="1" latinLnBrk="1" hangingPunct="1">
                        <a:buFont typeface="+mj-lt"/>
                        <a:buAutoNum type="arabicParenR"/>
                      </a:pPr>
                      <a:r>
                        <a:rPr kumimoji="1" lang="ja-JP" alt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○○○の計画策定</a:t>
                      </a:r>
                    </a:p>
                    <a:p>
                      <a:pPr marL="447675" lvl="0" indent="-249238" algn="just" latinLnBrk="1">
                        <a:buFont typeface="+mj-lt"/>
                        <a:buAutoNum type="arabicParenR"/>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○○○の試作</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○○○の実証</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データ評価</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latinLnBrk="1"/>
                      <a:r>
                        <a:rPr 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lvl="0" indent="0" algn="just" latinLnBrk="1">
                        <a:buFont typeface="+mj-lt"/>
                        <a:buNone/>
                      </a:pPr>
                      <a:r>
                        <a:rPr lang="en-US"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2. </a:t>
                      </a:r>
                      <a:r>
                        <a:rPr lang="ja-JP"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の開発</a:t>
                      </a:r>
                      <a:r>
                        <a:rPr 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現場実証</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latinLnBrk="1"/>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【○○研究所</a:t>
                      </a:r>
                      <a:r>
                        <a:rPr lang="ja-JP" alt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が実施</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tabLst>
                          <a:tab pos="541338" algn="l"/>
                        </a:tabLst>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○○○の計画策定</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tabLst>
                          <a:tab pos="541338" algn="l"/>
                        </a:tabLst>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○○○の試作</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tabLst>
                          <a:tab pos="541338" algn="l"/>
                        </a:tabLst>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○○○の実証</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447675" lvl="0" indent="-249238" algn="just" latinLnBrk="1">
                        <a:buFont typeface="+mj-lt"/>
                        <a:buAutoNum type="arabicParenR"/>
                        <a:tabLst>
                          <a:tab pos="541338" algn="l"/>
                        </a:tabLst>
                      </a:pP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データ評価</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latinLnBrk="1"/>
                      <a:r>
                        <a:rPr lang="en-US"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lvl="0" indent="0" algn="just" latinLnBrk="1">
                        <a:buFont typeface="+mj-lt"/>
                        <a:buNone/>
                      </a:pPr>
                      <a:r>
                        <a:rPr lang="en-US"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3. </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開発物の統合・実証</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lvl="0" indent="0" algn="just" latinLnBrk="1">
                        <a:buFont typeface="+mj-lt"/>
                        <a:buNone/>
                      </a:pPr>
                      <a:r>
                        <a:rPr lang="en-US"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4. </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システム改良</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lvl="0" indent="0" algn="just" latinLnBrk="1">
                        <a:buFont typeface="+mj-lt"/>
                        <a:buNone/>
                      </a:pPr>
                      <a:r>
                        <a:rPr lang="en-US" alt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5. </a:t>
                      </a:r>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報告書作成</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just" latinLnBrk="1"/>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51799724"/>
                  </a:ext>
                </a:extLst>
              </a:tr>
              <a:tr h="221568">
                <a:tc>
                  <a:txBody>
                    <a:bodyPr/>
                    <a:lstStyle/>
                    <a:p>
                      <a:pPr algn="ctr" latinLnBrk="1"/>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事　業　費</a:t>
                      </a:r>
                      <a:endParaRPr lang="ja-JP" sz="1400" b="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ctr" latinLnBrk="1"/>
                      <a:r>
                        <a:rPr lang="ja-JP" sz="1400" b="0"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合　　計</a:t>
                      </a:r>
                      <a:endParaRPr lang="ja-JP" sz="1400" b="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latinLnBrk="1">
                        <a:lnSpc>
                          <a:spcPts val="1620"/>
                        </a:lnSpc>
                      </a:pPr>
                      <a:r>
                        <a:rPr lang="ja-JP" sz="1400" b="0" i="1"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latinLnBrk="1">
                        <a:lnSpc>
                          <a:spcPts val="1620"/>
                        </a:lnSpc>
                      </a:pPr>
                      <a:r>
                        <a:rPr lang="ja-JP" sz="1400" b="0" i="1" kern="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sz="1400" b="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9708" marR="49708"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778181383"/>
                  </a:ext>
                </a:extLst>
              </a:tr>
            </a:tbl>
          </a:graphicData>
        </a:graphic>
      </p:graphicFrame>
      <p:sp>
        <p:nvSpPr>
          <p:cNvPr id="29" name="Text Box 436">
            <a:extLst>
              <a:ext uri="{FF2B5EF4-FFF2-40B4-BE49-F238E27FC236}">
                <a16:creationId xmlns:a16="http://schemas.microsoft.com/office/drawing/2014/main" id="{575F397C-2477-7FAA-2F42-C433DB22415B}"/>
              </a:ext>
            </a:extLst>
          </p:cNvPr>
          <p:cNvSpPr txBox="1">
            <a:spLocks noChangeArrowheads="1"/>
          </p:cNvSpPr>
          <p:nvPr/>
        </p:nvSpPr>
        <p:spPr>
          <a:xfrm>
            <a:off x="3344289" y="2635970"/>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sp>
        <p:nvSpPr>
          <p:cNvPr id="47" name="Text Box 436">
            <a:extLst>
              <a:ext uri="{FF2B5EF4-FFF2-40B4-BE49-F238E27FC236}">
                <a16:creationId xmlns:a16="http://schemas.microsoft.com/office/drawing/2014/main" id="{D07F830E-0359-D452-F1C6-57BF91F5E4FF}"/>
              </a:ext>
            </a:extLst>
          </p:cNvPr>
          <p:cNvSpPr txBox="1">
            <a:spLocks noChangeArrowheads="1"/>
          </p:cNvSpPr>
          <p:nvPr/>
        </p:nvSpPr>
        <p:spPr>
          <a:xfrm>
            <a:off x="4250503" y="2851994"/>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48" name="Line 430">
            <a:extLst>
              <a:ext uri="{FF2B5EF4-FFF2-40B4-BE49-F238E27FC236}">
                <a16:creationId xmlns:a16="http://schemas.microsoft.com/office/drawing/2014/main" id="{0284B622-C82C-E0F6-CF1F-1BDDDB2E47CB}"/>
              </a:ext>
            </a:extLst>
          </p:cNvPr>
          <p:cNvCxnSpPr>
            <a:cxnSpLocks/>
          </p:cNvCxnSpPr>
          <p:nvPr/>
        </p:nvCxnSpPr>
        <p:spPr>
          <a:xfrm>
            <a:off x="4416410" y="3100249"/>
            <a:ext cx="992373" cy="1184"/>
          </a:xfrm>
          <a:prstGeom prst="line">
            <a:avLst/>
          </a:prstGeom>
          <a:noFill/>
          <a:ln w="19050">
            <a:solidFill>
              <a:srgbClr val="FF0000"/>
            </a:solidFill>
            <a:round/>
            <a:headEnd/>
            <a:tailEnd type="triangle" w="med" len="med"/>
          </a:ln>
        </p:spPr>
      </p:cxnSp>
      <p:sp>
        <p:nvSpPr>
          <p:cNvPr id="49" name="Text Box 436">
            <a:extLst>
              <a:ext uri="{FF2B5EF4-FFF2-40B4-BE49-F238E27FC236}">
                <a16:creationId xmlns:a16="http://schemas.microsoft.com/office/drawing/2014/main" id="{F1F8037B-5FC1-7D23-5F21-8C149C5D08BA}"/>
              </a:ext>
            </a:extLst>
          </p:cNvPr>
          <p:cNvSpPr txBox="1">
            <a:spLocks noChangeArrowheads="1"/>
          </p:cNvSpPr>
          <p:nvPr/>
        </p:nvSpPr>
        <p:spPr>
          <a:xfrm>
            <a:off x="5098487" y="3106126"/>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50" name="Line 430">
            <a:extLst>
              <a:ext uri="{FF2B5EF4-FFF2-40B4-BE49-F238E27FC236}">
                <a16:creationId xmlns:a16="http://schemas.microsoft.com/office/drawing/2014/main" id="{B6CEAF10-9808-7DD5-68C8-1BF24FC6DA42}"/>
              </a:ext>
            </a:extLst>
          </p:cNvPr>
          <p:cNvCxnSpPr>
            <a:cxnSpLocks/>
          </p:cNvCxnSpPr>
          <p:nvPr/>
        </p:nvCxnSpPr>
        <p:spPr>
          <a:xfrm>
            <a:off x="5264394" y="3354381"/>
            <a:ext cx="992373" cy="1184"/>
          </a:xfrm>
          <a:prstGeom prst="line">
            <a:avLst/>
          </a:prstGeom>
          <a:noFill/>
          <a:ln w="19050">
            <a:solidFill>
              <a:srgbClr val="FF0000"/>
            </a:solidFill>
            <a:round/>
            <a:headEnd/>
            <a:tailEnd type="triangle" w="med" len="med"/>
          </a:ln>
        </p:spPr>
      </p:cxnSp>
      <p:sp>
        <p:nvSpPr>
          <p:cNvPr id="51" name="Text Box 436">
            <a:extLst>
              <a:ext uri="{FF2B5EF4-FFF2-40B4-BE49-F238E27FC236}">
                <a16:creationId xmlns:a16="http://schemas.microsoft.com/office/drawing/2014/main" id="{D8DE2C73-E02F-1871-F959-6E766CDFAC4C}"/>
              </a:ext>
            </a:extLst>
          </p:cNvPr>
          <p:cNvSpPr txBox="1">
            <a:spLocks noChangeArrowheads="1"/>
          </p:cNvSpPr>
          <p:nvPr/>
        </p:nvSpPr>
        <p:spPr>
          <a:xfrm>
            <a:off x="4084596" y="4132665"/>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52" name="Line 430">
            <a:extLst>
              <a:ext uri="{FF2B5EF4-FFF2-40B4-BE49-F238E27FC236}">
                <a16:creationId xmlns:a16="http://schemas.microsoft.com/office/drawing/2014/main" id="{00D78790-6632-B992-B48D-88748094B028}"/>
              </a:ext>
            </a:extLst>
          </p:cNvPr>
          <p:cNvCxnSpPr>
            <a:cxnSpLocks/>
          </p:cNvCxnSpPr>
          <p:nvPr/>
        </p:nvCxnSpPr>
        <p:spPr>
          <a:xfrm>
            <a:off x="4250503" y="4380920"/>
            <a:ext cx="992373" cy="1184"/>
          </a:xfrm>
          <a:prstGeom prst="line">
            <a:avLst/>
          </a:prstGeom>
          <a:noFill/>
          <a:ln w="19050">
            <a:solidFill>
              <a:srgbClr val="FF0000"/>
            </a:solidFill>
            <a:round/>
            <a:headEnd/>
            <a:tailEnd type="triangle" w="med" len="med"/>
          </a:ln>
        </p:spPr>
      </p:cxnSp>
      <p:sp>
        <p:nvSpPr>
          <p:cNvPr id="53" name="Text Box 436">
            <a:extLst>
              <a:ext uri="{FF2B5EF4-FFF2-40B4-BE49-F238E27FC236}">
                <a16:creationId xmlns:a16="http://schemas.microsoft.com/office/drawing/2014/main" id="{B503FBA8-0ED3-02CD-8E52-9ECCB505E1C7}"/>
              </a:ext>
            </a:extLst>
          </p:cNvPr>
          <p:cNvSpPr txBox="1">
            <a:spLocks noChangeArrowheads="1"/>
          </p:cNvSpPr>
          <p:nvPr/>
        </p:nvSpPr>
        <p:spPr>
          <a:xfrm>
            <a:off x="4804541" y="4368924"/>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54" name="Line 430">
            <a:extLst>
              <a:ext uri="{FF2B5EF4-FFF2-40B4-BE49-F238E27FC236}">
                <a16:creationId xmlns:a16="http://schemas.microsoft.com/office/drawing/2014/main" id="{A0546F7F-0161-5573-CC4E-1E8D46B9E22E}"/>
              </a:ext>
            </a:extLst>
          </p:cNvPr>
          <p:cNvCxnSpPr>
            <a:cxnSpLocks/>
          </p:cNvCxnSpPr>
          <p:nvPr/>
        </p:nvCxnSpPr>
        <p:spPr>
          <a:xfrm>
            <a:off x="4970448" y="4617179"/>
            <a:ext cx="992373" cy="1184"/>
          </a:xfrm>
          <a:prstGeom prst="line">
            <a:avLst/>
          </a:prstGeom>
          <a:noFill/>
          <a:ln w="19050">
            <a:solidFill>
              <a:srgbClr val="FF0000"/>
            </a:solidFill>
            <a:round/>
            <a:headEnd/>
            <a:tailEnd type="triangle" w="med" len="med"/>
          </a:ln>
        </p:spPr>
      </p:cxnSp>
      <p:sp>
        <p:nvSpPr>
          <p:cNvPr id="55" name="Text Box 436">
            <a:extLst>
              <a:ext uri="{FF2B5EF4-FFF2-40B4-BE49-F238E27FC236}">
                <a16:creationId xmlns:a16="http://schemas.microsoft.com/office/drawing/2014/main" id="{997AB98B-DD65-EBCA-51D5-BA15B345B45F}"/>
              </a:ext>
            </a:extLst>
          </p:cNvPr>
          <p:cNvSpPr txBox="1">
            <a:spLocks noChangeArrowheads="1"/>
          </p:cNvSpPr>
          <p:nvPr/>
        </p:nvSpPr>
        <p:spPr>
          <a:xfrm>
            <a:off x="5516960" y="4588450"/>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56" name="Line 430">
            <a:extLst>
              <a:ext uri="{FF2B5EF4-FFF2-40B4-BE49-F238E27FC236}">
                <a16:creationId xmlns:a16="http://schemas.microsoft.com/office/drawing/2014/main" id="{11CFC30C-7EFE-7469-D0B0-D8BDC417FA7B}"/>
              </a:ext>
            </a:extLst>
          </p:cNvPr>
          <p:cNvCxnSpPr>
            <a:cxnSpLocks/>
          </p:cNvCxnSpPr>
          <p:nvPr/>
        </p:nvCxnSpPr>
        <p:spPr>
          <a:xfrm>
            <a:off x="5682867" y="4836705"/>
            <a:ext cx="992373" cy="1184"/>
          </a:xfrm>
          <a:prstGeom prst="line">
            <a:avLst/>
          </a:prstGeom>
          <a:noFill/>
          <a:ln w="19050">
            <a:solidFill>
              <a:srgbClr val="FF0000"/>
            </a:solidFill>
            <a:round/>
            <a:headEnd/>
            <a:tailEnd type="triangle" w="med" len="med"/>
          </a:ln>
        </p:spPr>
      </p:cxnSp>
      <p:sp>
        <p:nvSpPr>
          <p:cNvPr id="57" name="Text Box 436">
            <a:extLst>
              <a:ext uri="{FF2B5EF4-FFF2-40B4-BE49-F238E27FC236}">
                <a16:creationId xmlns:a16="http://schemas.microsoft.com/office/drawing/2014/main" id="{FD9538A7-7BF4-64F6-C7B5-66DBFE5E4828}"/>
              </a:ext>
            </a:extLst>
          </p:cNvPr>
          <p:cNvSpPr txBox="1">
            <a:spLocks noChangeArrowheads="1"/>
          </p:cNvSpPr>
          <p:nvPr/>
        </p:nvSpPr>
        <p:spPr>
          <a:xfrm>
            <a:off x="6238987" y="4779023"/>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58" name="Line 430">
            <a:extLst>
              <a:ext uri="{FF2B5EF4-FFF2-40B4-BE49-F238E27FC236}">
                <a16:creationId xmlns:a16="http://schemas.microsoft.com/office/drawing/2014/main" id="{1B0E269E-DDA6-93FE-9C6C-E5A64E0895D5}"/>
              </a:ext>
            </a:extLst>
          </p:cNvPr>
          <p:cNvCxnSpPr>
            <a:cxnSpLocks/>
          </p:cNvCxnSpPr>
          <p:nvPr/>
        </p:nvCxnSpPr>
        <p:spPr>
          <a:xfrm>
            <a:off x="6404894" y="5027278"/>
            <a:ext cx="992373" cy="1184"/>
          </a:xfrm>
          <a:prstGeom prst="line">
            <a:avLst/>
          </a:prstGeom>
          <a:noFill/>
          <a:ln w="19050">
            <a:solidFill>
              <a:srgbClr val="FF0000"/>
            </a:solidFill>
            <a:round/>
            <a:headEnd/>
            <a:tailEnd type="triangle" w="med" len="med"/>
          </a:ln>
        </p:spPr>
      </p:cxnSp>
      <p:sp>
        <p:nvSpPr>
          <p:cNvPr id="59" name="Text Box 436">
            <a:extLst>
              <a:ext uri="{FF2B5EF4-FFF2-40B4-BE49-F238E27FC236}">
                <a16:creationId xmlns:a16="http://schemas.microsoft.com/office/drawing/2014/main" id="{5DCEBD84-9108-B5C7-74D4-F12D909A6F6B}"/>
              </a:ext>
            </a:extLst>
          </p:cNvPr>
          <p:cNvSpPr txBox="1">
            <a:spLocks noChangeArrowheads="1"/>
          </p:cNvSpPr>
          <p:nvPr/>
        </p:nvSpPr>
        <p:spPr>
          <a:xfrm>
            <a:off x="6422201" y="5215175"/>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60" name="Line 430">
            <a:extLst>
              <a:ext uri="{FF2B5EF4-FFF2-40B4-BE49-F238E27FC236}">
                <a16:creationId xmlns:a16="http://schemas.microsoft.com/office/drawing/2014/main" id="{E1BF4F22-DCD2-F887-7DFC-05979F1F65B2}"/>
              </a:ext>
            </a:extLst>
          </p:cNvPr>
          <p:cNvCxnSpPr>
            <a:cxnSpLocks/>
          </p:cNvCxnSpPr>
          <p:nvPr/>
        </p:nvCxnSpPr>
        <p:spPr>
          <a:xfrm>
            <a:off x="6588108" y="5463430"/>
            <a:ext cx="992373" cy="1184"/>
          </a:xfrm>
          <a:prstGeom prst="line">
            <a:avLst/>
          </a:prstGeom>
          <a:noFill/>
          <a:ln w="19050">
            <a:solidFill>
              <a:srgbClr val="FF0000"/>
            </a:solidFill>
            <a:round/>
            <a:headEnd/>
            <a:tailEnd type="triangle" w="med" len="med"/>
          </a:ln>
        </p:spPr>
      </p:cxnSp>
      <p:sp>
        <p:nvSpPr>
          <p:cNvPr id="61" name="Text Box 436">
            <a:extLst>
              <a:ext uri="{FF2B5EF4-FFF2-40B4-BE49-F238E27FC236}">
                <a16:creationId xmlns:a16="http://schemas.microsoft.com/office/drawing/2014/main" id="{9120460D-F18B-4215-F78B-A16957FC84D6}"/>
              </a:ext>
            </a:extLst>
          </p:cNvPr>
          <p:cNvSpPr txBox="1">
            <a:spLocks noChangeArrowheads="1"/>
          </p:cNvSpPr>
          <p:nvPr/>
        </p:nvSpPr>
        <p:spPr>
          <a:xfrm>
            <a:off x="6983460" y="5482199"/>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62" name="Line 430">
            <a:extLst>
              <a:ext uri="{FF2B5EF4-FFF2-40B4-BE49-F238E27FC236}">
                <a16:creationId xmlns:a16="http://schemas.microsoft.com/office/drawing/2014/main" id="{936E8055-EF35-4908-3F0D-B17372D7BA56}"/>
              </a:ext>
            </a:extLst>
          </p:cNvPr>
          <p:cNvCxnSpPr>
            <a:cxnSpLocks/>
          </p:cNvCxnSpPr>
          <p:nvPr/>
        </p:nvCxnSpPr>
        <p:spPr>
          <a:xfrm>
            <a:off x="6901080" y="5729422"/>
            <a:ext cx="1527314" cy="0"/>
          </a:xfrm>
          <a:prstGeom prst="line">
            <a:avLst/>
          </a:prstGeom>
          <a:noFill/>
          <a:ln w="19050">
            <a:solidFill>
              <a:srgbClr val="FF0000"/>
            </a:solidFill>
            <a:round/>
            <a:headEnd/>
            <a:tailEnd type="triangle" w="med" len="med"/>
          </a:ln>
        </p:spPr>
      </p:cxnSp>
      <p:sp>
        <p:nvSpPr>
          <p:cNvPr id="63" name="Text Box 436">
            <a:extLst>
              <a:ext uri="{FF2B5EF4-FFF2-40B4-BE49-F238E27FC236}">
                <a16:creationId xmlns:a16="http://schemas.microsoft.com/office/drawing/2014/main" id="{8FC3AA86-704A-70BD-05DF-54C39A9D8E91}"/>
              </a:ext>
            </a:extLst>
          </p:cNvPr>
          <p:cNvSpPr txBox="1">
            <a:spLocks noChangeArrowheads="1"/>
          </p:cNvSpPr>
          <p:nvPr/>
        </p:nvSpPr>
        <p:spPr>
          <a:xfrm>
            <a:off x="7893453" y="5743104"/>
            <a:ext cx="568610"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64" name="Line 430">
            <a:extLst>
              <a:ext uri="{FF2B5EF4-FFF2-40B4-BE49-F238E27FC236}">
                <a16:creationId xmlns:a16="http://schemas.microsoft.com/office/drawing/2014/main" id="{12025C0D-DE9A-78F9-48F3-9DF6BB4E7990}"/>
              </a:ext>
            </a:extLst>
          </p:cNvPr>
          <p:cNvCxnSpPr>
            <a:cxnSpLocks/>
          </p:cNvCxnSpPr>
          <p:nvPr/>
        </p:nvCxnSpPr>
        <p:spPr>
          <a:xfrm>
            <a:off x="7952801" y="5990811"/>
            <a:ext cx="475593" cy="0"/>
          </a:xfrm>
          <a:prstGeom prst="line">
            <a:avLst/>
          </a:prstGeom>
          <a:noFill/>
          <a:ln w="19050">
            <a:solidFill>
              <a:srgbClr val="FF0000"/>
            </a:solidFill>
            <a:round/>
            <a:headEnd/>
            <a:tailEnd type="triangle" w="med" len="med"/>
          </a:ln>
        </p:spPr>
      </p:cxnSp>
      <p:sp>
        <p:nvSpPr>
          <p:cNvPr id="67" name="Text Box 436">
            <a:extLst>
              <a:ext uri="{FF2B5EF4-FFF2-40B4-BE49-F238E27FC236}">
                <a16:creationId xmlns:a16="http://schemas.microsoft.com/office/drawing/2014/main" id="{BC2E3426-70B2-D585-C545-2A51993A8A55}"/>
              </a:ext>
            </a:extLst>
          </p:cNvPr>
          <p:cNvSpPr txBox="1">
            <a:spLocks noChangeArrowheads="1"/>
          </p:cNvSpPr>
          <p:nvPr/>
        </p:nvSpPr>
        <p:spPr>
          <a:xfrm>
            <a:off x="6444440" y="3275357"/>
            <a:ext cx="1245517" cy="500063"/>
          </a:xfrm>
          <a:prstGeom prst="rect">
            <a:avLst/>
          </a:prstGeom>
          <a:noFill/>
          <a:ln>
            <a:noFill/>
          </a:ln>
        </p:spPr>
        <p:txBody>
          <a:bodyPr rot="0" wrap="square" anchor="t" anchorCtr="0" upright="1"/>
          <a:lstStyle/>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a:p>
            <a:pPr algn="ctr" latinLnBrk="1">
              <a:lnSpc>
                <a:spcPts val="1620"/>
              </a:lnSpc>
            </a:pPr>
            <a:r>
              <a:rPr lang="ja-JP" sz="1000" spc="0" dirty="0">
                <a:solidFill>
                  <a:srgbClr val="FF0000"/>
                </a:solidFill>
                <a:effectLst/>
                <a:latin typeface="Times New Roman" panose="02020603050405020304" pitchFamily="18" charset="0"/>
                <a:ea typeface="ＭＳ 明朝" panose="02020609040205080304" pitchFamily="17" charset="-128"/>
              </a:rPr>
              <a:t>（＊）</a:t>
            </a:r>
            <a:endParaRPr lang="ja-JP" sz="1000" spc="30" dirty="0">
              <a:effectLst/>
              <a:latin typeface="Times New Roman" panose="02020603050405020304" pitchFamily="18" charset="0"/>
              <a:ea typeface="ＭＳ 明朝" panose="02020609040205080304" pitchFamily="17" charset="-128"/>
            </a:endParaRPr>
          </a:p>
        </p:txBody>
      </p:sp>
      <p:cxnSp>
        <p:nvCxnSpPr>
          <p:cNvPr id="68" name="Line 430">
            <a:extLst>
              <a:ext uri="{FF2B5EF4-FFF2-40B4-BE49-F238E27FC236}">
                <a16:creationId xmlns:a16="http://schemas.microsoft.com/office/drawing/2014/main" id="{13848F06-415A-270C-30F0-6F21F2A87079}"/>
              </a:ext>
            </a:extLst>
          </p:cNvPr>
          <p:cNvCxnSpPr>
            <a:cxnSpLocks/>
          </p:cNvCxnSpPr>
          <p:nvPr/>
        </p:nvCxnSpPr>
        <p:spPr>
          <a:xfrm>
            <a:off x="6294423" y="3534399"/>
            <a:ext cx="1599030" cy="0"/>
          </a:xfrm>
          <a:prstGeom prst="line">
            <a:avLst/>
          </a:prstGeom>
          <a:noFill/>
          <a:ln w="19050">
            <a:solidFill>
              <a:srgbClr val="FF0000"/>
            </a:solidFill>
            <a:round/>
            <a:headEnd/>
            <a:tailEnd type="triangle" w="med" len="med"/>
          </a:ln>
        </p:spPr>
      </p:cxnSp>
      <p:sp>
        <p:nvSpPr>
          <p:cNvPr id="70" name="正方形/長方形 69">
            <a:extLst>
              <a:ext uri="{FF2B5EF4-FFF2-40B4-BE49-F238E27FC236}">
                <a16:creationId xmlns:a16="http://schemas.microsoft.com/office/drawing/2014/main" id="{2787E36B-2B2B-3314-5692-4D0C2FDB0A61}"/>
              </a:ext>
            </a:extLst>
          </p:cNvPr>
          <p:cNvSpPr/>
          <p:nvPr/>
        </p:nvSpPr>
        <p:spPr>
          <a:xfrm>
            <a:off x="6675240" y="2060848"/>
            <a:ext cx="2577280" cy="3897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t"/>
          <a:lstStyle/>
          <a:p>
            <a:pPr>
              <a:defRPr/>
            </a:pPr>
            <a:r>
              <a:rPr lang="ja-JP" altLang="en-US" sz="1050" kern="100" dirty="0">
                <a:solidFill>
                  <a:srgbClr val="FF0000"/>
                </a:solidFill>
                <a:effectLst/>
                <a:ea typeface="ＭＳ ゴシック" panose="020B0609070205080204" pitchFamily="49" charset="-128"/>
                <a:cs typeface="Times New Roman" panose="02020603050405020304" pitchFamily="18" charset="0"/>
              </a:rPr>
              <a:t>上段　＊＊＊：予算額　単位：百万円</a:t>
            </a:r>
          </a:p>
          <a:p>
            <a:pPr>
              <a:defRPr/>
            </a:pPr>
            <a:r>
              <a:rPr lang="ja-JP" altLang="en-US" sz="1050" kern="100" dirty="0">
                <a:solidFill>
                  <a:srgbClr val="FF0000"/>
                </a:solidFill>
                <a:effectLst/>
                <a:ea typeface="ＭＳ ゴシック" panose="020B0609070205080204" pitchFamily="49" charset="-128"/>
                <a:cs typeface="Times New Roman" panose="02020603050405020304" pitchFamily="18" charset="0"/>
              </a:rPr>
              <a:t>下段　（　）内：人数　単位：人・日</a:t>
            </a:r>
            <a:endParaRPr lang="en-US" altLang="ja-JP" sz="1050" kern="100" dirty="0">
              <a:solidFill>
                <a:srgbClr val="FF0000"/>
              </a:solidFill>
              <a:effectLst/>
              <a:ea typeface="ＭＳ ゴシック" panose="020B0609070205080204" pitchFamily="49" charset="-128"/>
              <a:cs typeface="Times New Roman" panose="02020603050405020304" pitchFamily="18" charset="0"/>
            </a:endParaRPr>
          </a:p>
        </p:txBody>
      </p:sp>
      <p:cxnSp>
        <p:nvCxnSpPr>
          <p:cNvPr id="71" name="Line 430">
            <a:extLst>
              <a:ext uri="{FF2B5EF4-FFF2-40B4-BE49-F238E27FC236}">
                <a16:creationId xmlns:a16="http://schemas.microsoft.com/office/drawing/2014/main" id="{E7A71BC8-42CA-C39B-DD43-ECF4E5D33939}"/>
              </a:ext>
            </a:extLst>
          </p:cNvPr>
          <p:cNvCxnSpPr>
            <a:cxnSpLocks/>
          </p:cNvCxnSpPr>
          <p:nvPr/>
        </p:nvCxnSpPr>
        <p:spPr>
          <a:xfrm>
            <a:off x="3489756" y="2886001"/>
            <a:ext cx="992373" cy="1184"/>
          </a:xfrm>
          <a:prstGeom prst="line">
            <a:avLst/>
          </a:prstGeom>
          <a:noFill/>
          <a:ln w="19050">
            <a:solidFill>
              <a:srgbClr val="FF0000"/>
            </a:solidFill>
            <a:round/>
            <a:headEnd/>
            <a:tailEnd type="triangle" w="med" len="med"/>
          </a:ln>
        </p:spPr>
      </p:cxnSp>
    </p:spTree>
    <p:extLst>
      <p:ext uri="{BB962C8B-B14F-4D97-AF65-F5344CB8AC3E}">
        <p14:creationId xmlns:p14="http://schemas.microsoft.com/office/powerpoint/2010/main" val="23948185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893E0FB97746D40AF3780E50709C50E" ma:contentTypeVersion="8" ma:contentTypeDescription="新しいドキュメントを作成します。" ma:contentTypeScope="" ma:versionID="9123cffae2b4db6c875d2c3adbf0dd8c">
  <xsd:schema xmlns:xsd="http://www.w3.org/2001/XMLSchema" xmlns:xs="http://www.w3.org/2001/XMLSchema" xmlns:p="http://schemas.microsoft.com/office/2006/metadata/properties" xmlns:ns2="fee8d4c7-7b85-4b9b-b2c0-24af01a7cb5e" xmlns:ns3="774d52cd-4fcb-4688-83b3-23f2a145509b" targetNamespace="http://schemas.microsoft.com/office/2006/metadata/properties" ma:root="true" ma:fieldsID="515b23882eedad5d1bcc1394f51f9818" ns2:_="" ns3:_="">
    <xsd:import namespace="fee8d4c7-7b85-4b9b-b2c0-24af01a7cb5e"/>
    <xsd:import namespace="774d52cd-4fcb-4688-83b3-23f2a14550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8d4c7-7b85-4b9b-b2c0-24af01a7cb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d52cd-4fcb-4688-83b3-23f2a145509b"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CC5459-B96E-46B7-B3A7-26E51F3D8BF3}">
  <ds:schemaRefs>
    <ds:schemaRef ds:uri="http://schemas.microsoft.com/sharepoint/v3/contenttype/forms"/>
  </ds:schemaRefs>
</ds:datastoreItem>
</file>

<file path=customXml/itemProps2.xml><?xml version="1.0" encoding="utf-8"?>
<ds:datastoreItem xmlns:ds="http://schemas.openxmlformats.org/officeDocument/2006/customXml" ds:itemID="{168DFED6-428F-49FC-873B-584F16988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e8d4c7-7b85-4b9b-b2c0-24af01a7cb5e"/>
    <ds:schemaRef ds:uri="774d52cd-4fcb-4688-83b3-23f2a14550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6823</TotalTime>
  <Words>1067</Words>
  <Application>Microsoft Office PowerPoint</Application>
  <PresentationFormat>画面に合わせる (4:3)</PresentationFormat>
  <Paragraphs>119</Paragraphs>
  <Slides>7</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ゴシック</vt:lpstr>
      <vt:lpstr>游ゴシック</vt:lpstr>
      <vt:lpstr>Arial</vt:lpstr>
      <vt:lpstr>Calibri</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土肥 広和</dc:creator>
  <cp:lastModifiedBy>鍵山 昂志</cp:lastModifiedBy>
  <cp:revision>231</cp:revision>
  <cp:lastPrinted>2023-12-07T01:36:42Z</cp:lastPrinted>
  <dcterms:created xsi:type="dcterms:W3CDTF">2013-08-12T12:32:36Z</dcterms:created>
  <dcterms:modified xsi:type="dcterms:W3CDTF">2023-12-13T06:44:32Z</dcterms:modified>
</cp:coreProperties>
</file>