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
  </p:handoutMasterIdLst>
  <p:sldIdLst>
    <p:sldId id="274" r:id="rId2"/>
    <p:sldId id="275" r:id="rId3"/>
    <p:sldId id="272" r:id="rId4"/>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FF0000"/>
    <a:srgbClr val="FFCCFF"/>
    <a:srgbClr val="9BDFF7"/>
    <a:srgbClr val="8BD9F5"/>
    <a:srgbClr val="68CEF2"/>
    <a:srgbClr val="4087C8"/>
    <a:srgbClr val="4133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3804" autoAdjust="0"/>
  </p:normalViewPr>
  <p:slideViewPr>
    <p:cSldViewPr>
      <p:cViewPr varScale="1">
        <p:scale>
          <a:sx n="109" d="100"/>
          <a:sy n="109" d="100"/>
        </p:scale>
        <p:origin x="1632" y="108"/>
      </p:cViewPr>
      <p:guideLst>
        <p:guide orient="horz" pos="2160"/>
        <p:guide pos="2880"/>
      </p:guideLst>
    </p:cSldViewPr>
  </p:slideViewPr>
  <p:notesTextViewPr>
    <p:cViewPr>
      <p:scale>
        <a:sx n="100" d="100"/>
        <a:sy n="100" d="100"/>
      </p:scale>
      <p:origin x="0" y="0"/>
    </p:cViewPr>
  </p:notesTextViewPr>
  <p:notesViewPr>
    <p:cSldViewPr>
      <p:cViewPr varScale="1">
        <p:scale>
          <a:sx n="50" d="100"/>
          <a:sy n="50" d="100"/>
        </p:scale>
        <p:origin x="290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8A4FAE83-6876-449D-BCCE-496EC707688A}" type="datetimeFigureOut">
              <a:rPr kumimoji="1" lang="ja-JP" altLang="en-US" smtClean="0"/>
              <a:t>2024/1/10</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6524625"/>
            <a:ext cx="9144000" cy="333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9"/>
          <p:cNvSpPr>
            <a:spLocks noChangeArrowheads="1"/>
          </p:cNvSpPr>
          <p:nvPr userDrawn="1"/>
        </p:nvSpPr>
        <p:spPr bwMode="auto">
          <a:xfrm>
            <a:off x="1692275" y="3284538"/>
            <a:ext cx="7451725" cy="73025"/>
          </a:xfrm>
          <a:prstGeom prst="rect">
            <a:avLst/>
          </a:prstGeom>
          <a:solidFill>
            <a:srgbClr val="0066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pic>
        <p:nvPicPr>
          <p:cNvPr id="6"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051550"/>
            <a:ext cx="2124075" cy="473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 Box 12"/>
          <p:cNvSpPr txBox="1">
            <a:spLocks noChangeArrowheads="1"/>
          </p:cNvSpPr>
          <p:nvPr userDrawn="1"/>
        </p:nvSpPr>
        <p:spPr bwMode="auto">
          <a:xfrm>
            <a:off x="0" y="6524625"/>
            <a:ext cx="3636963"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a:solidFill>
                  <a:schemeClr val="bg1"/>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619250" y="2133600"/>
            <a:ext cx="7524750" cy="1470025"/>
          </a:xfrm>
        </p:spPr>
        <p:txBody>
          <a:bodyPr/>
          <a:lstStyle>
            <a:lvl1pPr>
              <a:defRPr sz="4000"/>
            </a:lvl1pPr>
          </a:lstStyle>
          <a:p>
            <a:r>
              <a:rPr lang="ja-JP" altLang="en-US"/>
              <a:t>マスター タイトルの書式設定</a:t>
            </a:r>
            <a:endParaRPr lang="ja-JP" altLang="en-US" dirty="0"/>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マスター サブタイトルの書式設定</a:t>
            </a:r>
          </a:p>
        </p:txBody>
      </p:sp>
      <p:sp>
        <p:nvSpPr>
          <p:cNvPr id="10" name="Rectangle 5"/>
          <p:cNvSpPr>
            <a:spLocks noGrp="1" noChangeArrowheads="1"/>
          </p:cNvSpPr>
          <p:nvPr>
            <p:ph type="ftr" sz="quarter" idx="11"/>
          </p:nvPr>
        </p:nvSpPr>
        <p:spPr/>
        <p:txBody>
          <a:bodyPr/>
          <a:lstStyle>
            <a:lvl1pPr>
              <a:defRPr/>
            </a:lvl1pPr>
          </a:lstStyle>
          <a:p>
            <a:pPr>
              <a:defRPr/>
            </a:pPr>
            <a:endParaRPr lang="en-US" altLang="ja-JP"/>
          </a:p>
        </p:txBody>
      </p:sp>
      <p:sp>
        <p:nvSpPr>
          <p:cNvPr id="11"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35C1E978-A3B9-4673-8199-379729392307}" type="slidenum">
              <a:rPr lang="en-US" altLang="ja-JP"/>
              <a:pPr>
                <a:defRPr/>
              </a:pPr>
              <a:t>‹#›</a:t>
            </a:fld>
            <a:endParaRPr lang="en-US" altLang="ja-JP" dirty="0"/>
          </a:p>
        </p:txBody>
      </p:sp>
      <p:grpSp>
        <p:nvGrpSpPr>
          <p:cNvPr id="2" name="グループ化 1"/>
          <p:cNvGrpSpPr/>
          <p:nvPr userDrawn="1"/>
        </p:nvGrpSpPr>
        <p:grpSpPr>
          <a:xfrm>
            <a:off x="179512" y="44624"/>
            <a:ext cx="9065294" cy="580664"/>
            <a:chOff x="179512" y="116632"/>
            <a:chExt cx="9065294" cy="580664"/>
          </a:xfrm>
        </p:grpSpPr>
        <p:sp>
          <p:nvSpPr>
            <p:cNvPr id="8" name="テキスト ボックス 18"/>
            <p:cNvSpPr txBox="1">
              <a:spLocks noChangeArrowheads="1"/>
            </p:cNvSpPr>
            <p:nvPr userDrawn="1"/>
          </p:nvSpPr>
          <p:spPr bwMode="auto">
            <a:xfrm>
              <a:off x="8128794" y="116632"/>
              <a:ext cx="1116012" cy="246221"/>
            </a:xfrm>
            <a:prstGeom prst="rect">
              <a:avLst/>
            </a:prstGeom>
            <a:noFill/>
            <a:ln w="19050">
              <a:no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1000" b="1" dirty="0">
                  <a:latin typeface="+mn-ea"/>
                  <a:ea typeface="+mn-ea"/>
                </a:rPr>
                <a:t>【</a:t>
              </a:r>
              <a:r>
                <a:rPr lang="ja-JP" altLang="en-US" sz="1000" b="1" dirty="0">
                  <a:latin typeface="+mn-ea"/>
                  <a:ea typeface="+mn-ea"/>
                </a:rPr>
                <a:t>機密性２</a:t>
              </a:r>
              <a:r>
                <a:rPr lang="en-US" altLang="ja-JP" sz="1000" b="1" dirty="0">
                  <a:latin typeface="+mn-ea"/>
                  <a:ea typeface="+mn-ea"/>
                </a:rPr>
                <a:t>】</a:t>
              </a:r>
            </a:p>
          </p:txBody>
        </p:sp>
        <p:sp>
          <p:nvSpPr>
            <p:cNvPr id="12" name="テキスト ボックス 9"/>
            <p:cNvSpPr txBox="1"/>
            <p:nvPr userDrawn="1"/>
          </p:nvSpPr>
          <p:spPr>
            <a:xfrm>
              <a:off x="3361605" y="372599"/>
              <a:ext cx="5746899" cy="324697"/>
            </a:xfrm>
            <a:prstGeom prst="rect">
              <a:avLst/>
            </a:prstGeom>
            <a:noFill/>
            <a:ln w="6350">
              <a:noFill/>
            </a:ln>
            <a:effectLst/>
          </p:spPr>
          <p:txBody>
            <a:bodyPr rot="0" wrap="square" numCol="1" spcCol="0" rtlCol="0" fromWordArt="0" anchor="t" anchorCtr="0" forceAA="0" compatLnSpc="1"/>
            <a:lstStyle/>
            <a:p>
              <a:pPr algn="r"/>
              <a:r>
                <a:rPr sz="1000" b="1" dirty="0" err="1">
                  <a:solidFill>
                    <a:schemeClr val="tx1"/>
                  </a:solidFill>
                  <a:latin typeface="+mn-ea"/>
                  <a:ea typeface="+mn-ea"/>
                </a:rPr>
                <a:t>作成日_作成担当課_用途_保存期間</a:t>
              </a:r>
              <a:endParaRPr sz="1000" b="1" dirty="0">
                <a:solidFill>
                  <a:schemeClr val="tx1"/>
                </a:solidFill>
                <a:latin typeface="+mn-ea"/>
                <a:ea typeface="+mn-ea"/>
              </a:endParaRPr>
            </a:p>
          </p:txBody>
        </p:sp>
        <p:sp>
          <p:nvSpPr>
            <p:cNvPr id="13" name="テキスト ボックス 8"/>
            <p:cNvSpPr txBox="1"/>
            <p:nvPr userDrawn="1"/>
          </p:nvSpPr>
          <p:spPr>
            <a:xfrm>
              <a:off x="179512" y="372599"/>
              <a:ext cx="3312368" cy="324697"/>
            </a:xfrm>
            <a:prstGeom prst="rect">
              <a:avLst/>
            </a:prstGeom>
            <a:noFill/>
            <a:ln w="6350">
              <a:noFill/>
            </a:ln>
            <a:effectLst/>
          </p:spPr>
          <p:txBody>
            <a:bodyPr rot="0" wrap="square" numCol="1" spcCol="0" rtlCol="0" fromWordArt="0" anchor="t" anchorCtr="0" forceAA="0" compatLnSpc="1"/>
            <a:lstStyle/>
            <a:p>
              <a:r>
                <a:rPr sz="1000" b="1" dirty="0" err="1">
                  <a:solidFill>
                    <a:schemeClr val="tx1"/>
                  </a:solidFill>
                  <a:latin typeface="+mn-ea"/>
                  <a:ea typeface="+mn-ea"/>
                </a:rPr>
                <a:t>発出元</a:t>
              </a:r>
              <a:r>
                <a:rPr sz="1000" b="1" dirty="0">
                  <a:solidFill>
                    <a:schemeClr val="tx1"/>
                  </a:solidFill>
                  <a:latin typeface="+mn-ea"/>
                  <a:ea typeface="+mn-ea"/>
                </a:rPr>
                <a:t> → </a:t>
              </a:r>
              <a:r>
                <a:rPr sz="1000" b="1" dirty="0" err="1">
                  <a:solidFill>
                    <a:schemeClr val="tx1"/>
                  </a:solidFill>
                  <a:latin typeface="+mn-ea"/>
                  <a:ea typeface="+mn-ea"/>
                </a:rPr>
                <a:t>発出先</a:t>
              </a:r>
              <a:endParaRPr sz="1000" b="1" dirty="0">
                <a:solidFill>
                  <a:schemeClr val="tx1"/>
                </a:solidFill>
                <a:latin typeface="+mn-ea"/>
                <a:ea typeface="+mn-ea"/>
              </a:endParaRPr>
            </a:p>
          </p:txBody>
        </p:sp>
      </p:grpSp>
    </p:spTree>
    <p:extLst>
      <p:ext uri="{BB962C8B-B14F-4D97-AF65-F5344CB8AC3E}">
        <p14:creationId xmlns:p14="http://schemas.microsoft.com/office/powerpoint/2010/main" val="1874205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322649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0"/>
            <a:ext cx="2171700" cy="6126163"/>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0" y="0"/>
            <a:ext cx="6362700"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701431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3736706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25404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209660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64156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288096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311666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15189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4142627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FFDCE21E-3BF4-4A13-BE4A-B95BE9787BE2}" type="slidenum">
              <a:rPr lang="en-US" altLang="ja-JP"/>
              <a:pPr>
                <a:defRPr/>
              </a:pPr>
              <a:t>‹#›</a:t>
            </a:fld>
            <a:endParaRPr lang="en-US" altLang="ja-JP" dirty="0"/>
          </a:p>
        </p:txBody>
      </p:sp>
      <p:grpSp>
        <p:nvGrpSpPr>
          <p:cNvPr id="2" name="Group 18"/>
          <p:cNvGrpSpPr>
            <a:grpSpLocks/>
          </p:cNvGrpSpPr>
          <p:nvPr userDrawn="1"/>
        </p:nvGrpSpPr>
        <p:grpSpPr bwMode="auto">
          <a:xfrm>
            <a:off x="0" y="-1"/>
            <a:ext cx="9144000" cy="748453"/>
            <a:chOff x="0" y="0"/>
            <a:chExt cx="5760" cy="344"/>
          </a:xfrm>
        </p:grpSpPr>
        <p:pic>
          <p:nvPicPr>
            <p:cNvPr id="1034" name="Picture 9" descr="mlit_top"/>
            <p:cNvPicPr>
              <a:picLocks noChangeAspect="1" noChangeArrowheads="1"/>
            </p:cNvPicPr>
            <p:nvPr userDrawn="1"/>
          </p:nvPicPr>
          <p:blipFill>
            <a:blip r:embed="rId13">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035" name="Group 17"/>
            <p:cNvGrpSpPr>
              <a:grpSpLocks/>
            </p:cNvGrpSpPr>
            <p:nvPr userDrawn="1"/>
          </p:nvGrpSpPr>
          <p:grpSpPr bwMode="auto">
            <a:xfrm>
              <a:off x="0" y="0"/>
              <a:ext cx="5760" cy="318"/>
              <a:chOff x="0" y="0"/>
              <a:chExt cx="5760" cy="318"/>
            </a:xfrm>
          </p:grpSpPr>
          <p:pic>
            <p:nvPicPr>
              <p:cNvPr id="1036" name="Picture 11" descr="mlit_top"/>
              <p:cNvPicPr>
                <a:picLocks noChangeAspect="1" noChangeArrowheads="1"/>
              </p:cNvPicPr>
              <p:nvPr userDrawn="1"/>
            </p:nvPicPr>
            <p:blipFill>
              <a:blip r:embed="rId14">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7" name="Picture 16"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8" name="Picture 10"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sp>
        <p:nvSpPr>
          <p:cNvPr id="1031" name="Rectangle 2"/>
          <p:cNvSpPr>
            <a:spLocks noGrp="1" noChangeArrowheads="1"/>
          </p:cNvSpPr>
          <p:nvPr>
            <p:ph type="title"/>
          </p:nvPr>
        </p:nvSpPr>
        <p:spPr bwMode="auto">
          <a:xfrm>
            <a:off x="0" y="0"/>
            <a:ext cx="7740352"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pic>
        <p:nvPicPr>
          <p:cNvPr id="1032" name="Picture 14"/>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t="3670"/>
          <a:stretch>
            <a:fillRect/>
          </a:stretch>
        </p:blipFill>
        <p:spPr bwMode="auto">
          <a:xfrm>
            <a:off x="7593013" y="0"/>
            <a:ext cx="1550987" cy="333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BDF9B94A-FF3A-4248-9924-CD84533F5494}"/>
              </a:ext>
            </a:extLst>
          </p:cNvPr>
          <p:cNvSpPr>
            <a:spLocks noGrp="1" noChangeArrowheads="1"/>
          </p:cNvSpPr>
          <p:nvPr>
            <p:ph type="title"/>
          </p:nvPr>
        </p:nvSpPr>
        <p:spPr>
          <a:xfrm>
            <a:off x="0" y="720502"/>
            <a:ext cx="7740352" cy="476250"/>
          </a:xfrm>
        </p:spPr>
        <p:txBody>
          <a:bodyPr/>
          <a:lstStyle/>
          <a:p>
            <a:pPr eaLnBrk="1" hangingPunct="1"/>
            <a:r>
              <a:rPr lang="en-US" altLang="ja-JP" sz="1800" dirty="0"/>
              <a:t>【</a:t>
            </a:r>
            <a:r>
              <a:rPr lang="ja-JP" altLang="en-US" sz="1800" dirty="0"/>
              <a:t>企業名</a:t>
            </a:r>
            <a:r>
              <a:rPr lang="en-US" altLang="ja-JP" sz="1800" dirty="0"/>
              <a:t>:</a:t>
            </a:r>
            <a:r>
              <a:rPr lang="ja-JP" altLang="en-US" sz="1800" dirty="0"/>
              <a:t>                      </a:t>
            </a:r>
            <a:r>
              <a:rPr lang="en-US" altLang="ja-JP" sz="1800" dirty="0"/>
              <a:t>】</a:t>
            </a:r>
            <a:r>
              <a:rPr lang="ja-JP" altLang="en-US" sz="1800" dirty="0"/>
              <a:t>　</a:t>
            </a:r>
          </a:p>
        </p:txBody>
      </p:sp>
      <p:sp>
        <p:nvSpPr>
          <p:cNvPr id="8" name="Rectangle 2">
            <a:extLst>
              <a:ext uri="{FF2B5EF4-FFF2-40B4-BE49-F238E27FC236}">
                <a16:creationId xmlns:a16="http://schemas.microsoft.com/office/drawing/2014/main" id="{9C7AC219-74AE-7B49-A47D-043147214BEA}"/>
              </a:ext>
            </a:extLst>
          </p:cNvPr>
          <p:cNvSpPr txBox="1">
            <a:spLocks noChangeArrowheads="1"/>
          </p:cNvSpPr>
          <p:nvPr/>
        </p:nvSpPr>
        <p:spPr bwMode="auto">
          <a:xfrm>
            <a:off x="0" y="0"/>
            <a:ext cx="7740352"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1800" kern="0" dirty="0"/>
              <a:t>民間事業者アピールタイム　応募様式</a:t>
            </a:r>
          </a:p>
        </p:txBody>
      </p:sp>
      <p:graphicFrame>
        <p:nvGraphicFramePr>
          <p:cNvPr id="19" name="表 18">
            <a:extLst>
              <a:ext uri="{FF2B5EF4-FFF2-40B4-BE49-F238E27FC236}">
                <a16:creationId xmlns:a16="http://schemas.microsoft.com/office/drawing/2014/main" id="{8112BF11-BBAE-3B46-B123-90D6BE26CF99}"/>
              </a:ext>
            </a:extLst>
          </p:cNvPr>
          <p:cNvGraphicFramePr/>
          <p:nvPr>
            <p:extLst>
              <p:ext uri="{D42A27DB-BD31-4B8C-83A1-F6EECF244321}">
                <p14:modId xmlns:p14="http://schemas.microsoft.com/office/powerpoint/2010/main" val="3306129846"/>
              </p:ext>
            </p:extLst>
          </p:nvPr>
        </p:nvGraphicFramePr>
        <p:xfrm>
          <a:off x="171289" y="1595953"/>
          <a:ext cx="8789322" cy="1051836"/>
        </p:xfrm>
        <a:graphic>
          <a:graphicData uri="http://schemas.openxmlformats.org/drawingml/2006/table">
            <a:tbl>
              <a:tblPr>
                <a:tableStyleId>{5940675A-B579-460E-94D1-54222C63F5DA}</a:tableStyleId>
              </a:tblPr>
              <a:tblGrid>
                <a:gridCol w="1098665">
                  <a:extLst>
                    <a:ext uri="{9D8B030D-6E8A-4147-A177-3AD203B41FA5}">
                      <a16:colId xmlns:a16="http://schemas.microsoft.com/office/drawing/2014/main" val="2203699964"/>
                    </a:ext>
                  </a:extLst>
                </a:gridCol>
                <a:gridCol w="3295996">
                  <a:extLst>
                    <a:ext uri="{9D8B030D-6E8A-4147-A177-3AD203B41FA5}">
                      <a16:colId xmlns:a16="http://schemas.microsoft.com/office/drawing/2014/main" val="1735178314"/>
                    </a:ext>
                  </a:extLst>
                </a:gridCol>
                <a:gridCol w="1098665">
                  <a:extLst>
                    <a:ext uri="{9D8B030D-6E8A-4147-A177-3AD203B41FA5}">
                      <a16:colId xmlns:a16="http://schemas.microsoft.com/office/drawing/2014/main" val="2310421759"/>
                    </a:ext>
                  </a:extLst>
                </a:gridCol>
                <a:gridCol w="3295996">
                  <a:extLst>
                    <a:ext uri="{9D8B030D-6E8A-4147-A177-3AD203B41FA5}">
                      <a16:colId xmlns:a16="http://schemas.microsoft.com/office/drawing/2014/main" val="2538404368"/>
                    </a:ext>
                  </a:extLst>
                </a:gridCol>
              </a:tblGrid>
              <a:tr h="525918">
                <a:tc>
                  <a:txBody>
                    <a:bodyPr/>
                    <a:lstStyle/>
                    <a:p>
                      <a:pPr algn="ctr" fontAlgn="ctr"/>
                      <a:r>
                        <a:rPr lang="ja-JP" altLang="en-US" sz="1000" u="none" strike="noStrike" dirty="0">
                          <a:effectLst/>
                        </a:rPr>
                        <a:t>代表者名</a:t>
                      </a:r>
                      <a:endParaRPr lang="ja-JP" altLang="en-US" sz="10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200" marR="7200" marT="7200" anchor="ctr"/>
                </a:tc>
                <a:tc>
                  <a:txBody>
                    <a:bodyPr/>
                    <a:lstStyle/>
                    <a:p>
                      <a:pPr algn="ctr" fontAlgn="ctr"/>
                      <a:endParaRPr lang="ja-JP" altLang="en-US" sz="10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200" marR="7200" marT="7200" anchor="ctr"/>
                </a:tc>
                <a:tc>
                  <a:txBody>
                    <a:bodyPr/>
                    <a:lstStyle/>
                    <a:p>
                      <a:pPr algn="ctr" fontAlgn="ctr"/>
                      <a:r>
                        <a:rPr lang="ja-JP" altLang="en-US" sz="1000" u="none" strike="noStrike" dirty="0">
                          <a:effectLst/>
                        </a:rPr>
                        <a:t>所在地</a:t>
                      </a:r>
                      <a:endParaRPr lang="ja-JP" altLang="en-US" sz="10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200" marR="7200" marT="7200" anchor="ctr"/>
                </a:tc>
                <a:tc>
                  <a:txBody>
                    <a:bodyPr/>
                    <a:lstStyle/>
                    <a:p>
                      <a:pPr algn="ctr" fontAlgn="ctr"/>
                      <a:endParaRPr lang="ja-JP" altLang="en-US" sz="10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200" marR="7200" marT="7200" anchor="ctr"/>
                </a:tc>
                <a:extLst>
                  <a:ext uri="{0D108BD9-81ED-4DB2-BD59-A6C34878D82A}">
                    <a16:rowId xmlns:a16="http://schemas.microsoft.com/office/drawing/2014/main" val="544892300"/>
                  </a:ext>
                </a:extLst>
              </a:tr>
              <a:tr h="525918">
                <a:tc>
                  <a:txBody>
                    <a:bodyPr/>
                    <a:lstStyle/>
                    <a:p>
                      <a:pPr algn="ctr" fontAlgn="ctr"/>
                      <a:r>
                        <a:rPr lang="ja-JP" altLang="en-US" sz="1000" u="none" strike="noStrike">
                          <a:effectLst/>
                        </a:rPr>
                        <a:t>設立年月日</a:t>
                      </a:r>
                      <a:endParaRPr lang="ja-JP" altLang="en-US" sz="1000" b="0" i="0" u="none" strike="noStrike">
                        <a:solidFill>
                          <a:srgbClr val="000000"/>
                        </a:solidFill>
                        <a:effectLst/>
                        <a:latin typeface="游ゴシック" panose="020B0400000000000000" pitchFamily="34" charset="-128"/>
                        <a:ea typeface="游ゴシック" panose="020B0400000000000000" pitchFamily="34" charset="-128"/>
                      </a:endParaRPr>
                    </a:p>
                  </a:txBody>
                  <a:tcPr marL="7200" marR="7200" marT="7200" anchor="ctr"/>
                </a:tc>
                <a:tc>
                  <a:txBody>
                    <a:bodyPr/>
                    <a:lstStyle/>
                    <a:p>
                      <a:pPr algn="ctr" fontAlgn="ctr"/>
                      <a:endParaRPr lang="ja-JP" altLang="en-US" sz="1000" b="0" i="0" u="none" strike="noStrike">
                        <a:solidFill>
                          <a:srgbClr val="000000"/>
                        </a:solidFill>
                        <a:effectLst/>
                        <a:latin typeface="游ゴシック" panose="020B0400000000000000" pitchFamily="34" charset="-128"/>
                        <a:ea typeface="游ゴシック" panose="020B0400000000000000" pitchFamily="34" charset="-128"/>
                      </a:endParaRPr>
                    </a:p>
                  </a:txBody>
                  <a:tcPr marL="7200" marR="7200" marT="720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u="none" strike="noStrike" dirty="0">
                          <a:effectLst/>
                        </a:rPr>
                        <a:t>主要事業</a:t>
                      </a:r>
                      <a:endParaRPr lang="ja-JP" altLang="en-US" sz="10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200" marR="7200" marT="7200" anchor="ctr"/>
                </a:tc>
                <a:tc>
                  <a:txBody>
                    <a:bodyPr/>
                    <a:lstStyle/>
                    <a:p>
                      <a:pPr algn="ctr" fontAlgn="ctr"/>
                      <a:endParaRPr lang="ja-JP" altLang="en-US" sz="10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200" marR="7200" marT="7200" anchor="ctr"/>
                </a:tc>
                <a:extLst>
                  <a:ext uri="{0D108BD9-81ED-4DB2-BD59-A6C34878D82A}">
                    <a16:rowId xmlns:a16="http://schemas.microsoft.com/office/drawing/2014/main" val="1568367905"/>
                  </a:ext>
                </a:extLst>
              </a:tr>
            </a:tbl>
          </a:graphicData>
        </a:graphic>
      </p:graphicFrame>
      <p:sp>
        <p:nvSpPr>
          <p:cNvPr id="22" name="フローチャート: 端子 21">
            <a:extLst>
              <a:ext uri="{FF2B5EF4-FFF2-40B4-BE49-F238E27FC236}">
                <a16:creationId xmlns:a16="http://schemas.microsoft.com/office/drawing/2014/main" id="{8B3AEA75-2A52-C941-B765-D8F8547BEC3D}"/>
              </a:ext>
            </a:extLst>
          </p:cNvPr>
          <p:cNvSpPr/>
          <p:nvPr/>
        </p:nvSpPr>
        <p:spPr>
          <a:xfrm>
            <a:off x="171289" y="1225637"/>
            <a:ext cx="1224136" cy="216325"/>
          </a:xfrm>
          <a:prstGeom prst="flowChartTerminator">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1"/>
                </a:solidFill>
                <a:latin typeface="HGSｺﾞｼｯｸM" panose="020B0600000000000000" pitchFamily="50" charset="-128"/>
                <a:ea typeface="HGSｺﾞｼｯｸM" panose="020B0600000000000000" pitchFamily="50" charset="-128"/>
              </a:rPr>
              <a:t>企業情報</a:t>
            </a:r>
          </a:p>
        </p:txBody>
      </p:sp>
      <p:graphicFrame>
        <p:nvGraphicFramePr>
          <p:cNvPr id="4103" name="表 4102">
            <a:extLst>
              <a:ext uri="{FF2B5EF4-FFF2-40B4-BE49-F238E27FC236}">
                <a16:creationId xmlns:a16="http://schemas.microsoft.com/office/drawing/2014/main" id="{7B88595A-4CA9-E849-BB08-4368982C9659}"/>
              </a:ext>
            </a:extLst>
          </p:cNvPr>
          <p:cNvGraphicFramePr/>
          <p:nvPr>
            <p:extLst>
              <p:ext uri="{D42A27DB-BD31-4B8C-83A1-F6EECF244321}">
                <p14:modId xmlns:p14="http://schemas.microsoft.com/office/powerpoint/2010/main" val="2023198842"/>
              </p:ext>
            </p:extLst>
          </p:nvPr>
        </p:nvGraphicFramePr>
        <p:xfrm>
          <a:off x="171289" y="2776392"/>
          <a:ext cx="2743200" cy="220560"/>
        </p:xfrm>
        <a:graphic>
          <a:graphicData uri="http://schemas.openxmlformats.org/drawingml/2006/table">
            <a:tbl>
              <a:tblPr>
                <a:tableStyleId>{5940675A-B579-460E-94D1-54222C63F5DA}</a:tableStyleId>
              </a:tblPr>
              <a:tblGrid>
                <a:gridCol w="2743200">
                  <a:extLst>
                    <a:ext uri="{9D8B030D-6E8A-4147-A177-3AD203B41FA5}">
                      <a16:colId xmlns:a16="http://schemas.microsoft.com/office/drawing/2014/main" val="167027426"/>
                    </a:ext>
                  </a:extLst>
                </a:gridCol>
              </a:tblGrid>
              <a:tr h="0">
                <a:tc>
                  <a:txBody>
                    <a:bodyPr/>
                    <a:lstStyle/>
                    <a:p>
                      <a:pPr algn="ctr" fontAlgn="ctr"/>
                      <a:r>
                        <a:rPr lang="ja-JP" altLang="en-US" sz="1100" u="none" strike="noStrike" dirty="0">
                          <a:effectLst/>
                        </a:rPr>
                        <a:t>事業実績</a:t>
                      </a:r>
                      <a:endParaRPr lang="en-US" altLang="ja-JP" sz="11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200" marR="7200" marT="7200" anchor="ctr"/>
                </a:tc>
                <a:extLst>
                  <a:ext uri="{0D108BD9-81ED-4DB2-BD59-A6C34878D82A}">
                    <a16:rowId xmlns:a16="http://schemas.microsoft.com/office/drawing/2014/main" val="2611300868"/>
                  </a:ext>
                </a:extLst>
              </a:tr>
            </a:tbl>
          </a:graphicData>
        </a:graphic>
      </p:graphicFrame>
      <p:graphicFrame>
        <p:nvGraphicFramePr>
          <p:cNvPr id="4105" name="表 4104">
            <a:extLst>
              <a:ext uri="{FF2B5EF4-FFF2-40B4-BE49-F238E27FC236}">
                <a16:creationId xmlns:a16="http://schemas.microsoft.com/office/drawing/2014/main" id="{C5E27CF2-C5D1-8947-BA49-FE7AEB171B93}"/>
              </a:ext>
            </a:extLst>
          </p:cNvPr>
          <p:cNvGraphicFramePr/>
          <p:nvPr>
            <p:extLst>
              <p:ext uri="{D42A27DB-BD31-4B8C-83A1-F6EECF244321}">
                <p14:modId xmlns:p14="http://schemas.microsoft.com/office/powerpoint/2010/main" val="2921111184"/>
              </p:ext>
            </p:extLst>
          </p:nvPr>
        </p:nvGraphicFramePr>
        <p:xfrm>
          <a:off x="171288" y="2996952"/>
          <a:ext cx="8789321" cy="3528392"/>
        </p:xfrm>
        <a:graphic>
          <a:graphicData uri="http://schemas.openxmlformats.org/drawingml/2006/table">
            <a:tbl>
              <a:tblPr>
                <a:tableStyleId>{5940675A-B579-460E-94D1-54222C63F5DA}</a:tableStyleId>
              </a:tblPr>
              <a:tblGrid>
                <a:gridCol w="8789321">
                  <a:extLst>
                    <a:ext uri="{9D8B030D-6E8A-4147-A177-3AD203B41FA5}">
                      <a16:colId xmlns:a16="http://schemas.microsoft.com/office/drawing/2014/main" val="3837720437"/>
                    </a:ext>
                  </a:extLst>
                </a:gridCol>
              </a:tblGrid>
              <a:tr h="3528392">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ja-JP" sz="1100" b="0" i="0" u="none" strike="noStrike" dirty="0">
                          <a:solidFill>
                            <a:srgbClr val="000000"/>
                          </a:solidFill>
                          <a:effectLst/>
                          <a:latin typeface="+mn-ea"/>
                          <a:ea typeface="+mn-ea"/>
                        </a:rPr>
                        <a:t>※</a:t>
                      </a:r>
                      <a:r>
                        <a:rPr lang="ja-JP" altLang="en-US" sz="1100" b="0" i="0" u="none" strike="noStrike" dirty="0">
                          <a:solidFill>
                            <a:srgbClr val="000000"/>
                          </a:solidFill>
                          <a:effectLst/>
                          <a:latin typeface="+mn-ea"/>
                          <a:ea typeface="+mn-ea"/>
                        </a:rPr>
                        <a:t>本アピールタイムでの提案内容を含む全社的な実績をご記入ください。</a:t>
                      </a:r>
                    </a:p>
                  </a:txBody>
                  <a:tcPr marL="7200" marR="7200" marT="7200"/>
                </a:tc>
                <a:extLst>
                  <a:ext uri="{0D108BD9-81ED-4DB2-BD59-A6C34878D82A}">
                    <a16:rowId xmlns:a16="http://schemas.microsoft.com/office/drawing/2014/main" val="1527599073"/>
                  </a:ext>
                </a:extLst>
              </a:tr>
            </a:tbl>
          </a:graphicData>
        </a:graphic>
      </p:graphicFrame>
      <p:graphicFrame>
        <p:nvGraphicFramePr>
          <p:cNvPr id="9" name="表 8">
            <a:extLst>
              <a:ext uri="{FF2B5EF4-FFF2-40B4-BE49-F238E27FC236}">
                <a16:creationId xmlns:a16="http://schemas.microsoft.com/office/drawing/2014/main" id="{8CEEECD5-519E-6A40-B2DD-EBAC49FB6BA5}"/>
              </a:ext>
            </a:extLst>
          </p:cNvPr>
          <p:cNvGraphicFramePr/>
          <p:nvPr>
            <p:extLst>
              <p:ext uri="{D42A27DB-BD31-4B8C-83A1-F6EECF244321}">
                <p14:modId xmlns:p14="http://schemas.microsoft.com/office/powerpoint/2010/main" val="883181723"/>
              </p:ext>
            </p:extLst>
          </p:nvPr>
        </p:nvGraphicFramePr>
        <p:xfrm>
          <a:off x="1519994" y="1248171"/>
          <a:ext cx="7586303" cy="205320"/>
        </p:xfrm>
        <a:graphic>
          <a:graphicData uri="http://schemas.openxmlformats.org/drawingml/2006/table">
            <a:tbl>
              <a:tblPr>
                <a:tableStyleId>{5940675A-B579-460E-94D1-54222C63F5DA}</a:tableStyleId>
              </a:tblPr>
              <a:tblGrid>
                <a:gridCol w="7586303">
                  <a:extLst>
                    <a:ext uri="{9D8B030D-6E8A-4147-A177-3AD203B41FA5}">
                      <a16:colId xmlns:a16="http://schemas.microsoft.com/office/drawing/2014/main" val="29946160"/>
                    </a:ext>
                  </a:extLst>
                </a:gridCol>
              </a:tblGrid>
              <a:tr h="178741">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000" b="1" i="0" u="none" strike="noStrike" dirty="0">
                          <a:solidFill>
                            <a:srgbClr val="000000"/>
                          </a:solidFill>
                          <a:effectLst/>
                          <a:latin typeface="游ゴシック" panose="020B0400000000000000" pitchFamily="34" charset="-128"/>
                          <a:ea typeface="游ゴシック" panose="020B0400000000000000" pitchFamily="34" charset="-128"/>
                        </a:rPr>
                        <a:t>本エントリーシートは参加申込を希望する地方公共団体に事前共有させていただく可能性がありますので、予めご了承ください。</a:t>
                      </a:r>
                      <a:endParaRPr lang="en-US" altLang="ja-JP" sz="1000" b="1"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200" marR="7200" marT="720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23397099"/>
                  </a:ext>
                </a:extLst>
              </a:tr>
            </a:tbl>
          </a:graphicData>
        </a:graphic>
      </p:graphicFrame>
      <p:sp>
        <p:nvSpPr>
          <p:cNvPr id="10" name="テキスト ボックス 9"/>
          <p:cNvSpPr txBox="1"/>
          <p:nvPr/>
        </p:nvSpPr>
        <p:spPr>
          <a:xfrm>
            <a:off x="8146197" y="332656"/>
            <a:ext cx="814412" cy="338554"/>
          </a:xfrm>
          <a:prstGeom prst="rect">
            <a:avLst/>
          </a:prstGeom>
          <a:solidFill>
            <a:schemeClr val="bg1"/>
          </a:solidFill>
          <a:ln>
            <a:solidFill>
              <a:schemeClr val="tx1"/>
            </a:solidFill>
          </a:ln>
        </p:spPr>
        <p:txBody>
          <a:bodyPr wrap="square" rtlCol="0">
            <a:spAutoFit/>
          </a:bodyPr>
          <a:lstStyle/>
          <a:p>
            <a:pPr algn="ctr">
              <a:spcAft>
                <a:spcPts val="600"/>
              </a:spcAft>
            </a:pPr>
            <a:r>
              <a:rPr kumimoji="1" lang="ja-JP" altLang="en-US" sz="1600" kern="100" dirty="0">
                <a:latin typeface="Meiryo UI" panose="020B0604030504040204" pitchFamily="50" charset="-128"/>
                <a:ea typeface="Meiryo UI" panose="020B0604030504040204" pitchFamily="50" charset="-128"/>
                <a:cs typeface="Meiryo UI" panose="020B0604030504040204" pitchFamily="50" charset="-128"/>
              </a:rPr>
              <a:t>別紙③</a:t>
            </a:r>
          </a:p>
        </p:txBody>
      </p:sp>
    </p:spTree>
    <p:extLst>
      <p:ext uri="{BB962C8B-B14F-4D97-AF65-F5344CB8AC3E}">
        <p14:creationId xmlns:p14="http://schemas.microsoft.com/office/powerpoint/2010/main" val="149700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a:extLst>
              <a:ext uri="{FF2B5EF4-FFF2-40B4-BE49-F238E27FC236}">
                <a16:creationId xmlns:a16="http://schemas.microsoft.com/office/drawing/2014/main" id="{19A95D76-4088-074C-A37B-260C32E5C6CC}"/>
              </a:ext>
            </a:extLst>
          </p:cNvPr>
          <p:cNvSpPr txBox="1">
            <a:spLocks noChangeArrowheads="1"/>
          </p:cNvSpPr>
          <p:nvPr/>
        </p:nvSpPr>
        <p:spPr bwMode="auto">
          <a:xfrm>
            <a:off x="0" y="0"/>
            <a:ext cx="7740352"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1800" kern="0" dirty="0"/>
              <a:t>民間事業者アピールタイム　応募様式</a:t>
            </a:r>
          </a:p>
        </p:txBody>
      </p:sp>
      <p:sp>
        <p:nvSpPr>
          <p:cNvPr id="20" name="フローチャート: 端子 19">
            <a:extLst>
              <a:ext uri="{FF2B5EF4-FFF2-40B4-BE49-F238E27FC236}">
                <a16:creationId xmlns:a16="http://schemas.microsoft.com/office/drawing/2014/main" id="{1A046E26-59C5-8743-BEAB-799FBC7C572B}"/>
              </a:ext>
            </a:extLst>
          </p:cNvPr>
          <p:cNvSpPr/>
          <p:nvPr/>
        </p:nvSpPr>
        <p:spPr>
          <a:xfrm>
            <a:off x="175805" y="857407"/>
            <a:ext cx="1224136" cy="216325"/>
          </a:xfrm>
          <a:prstGeom prst="flowChartTerminator">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bg1"/>
                </a:solidFill>
                <a:latin typeface="HGSｺﾞｼｯｸM" panose="020B0600000000000000" pitchFamily="50" charset="-128"/>
                <a:ea typeface="HGSｺﾞｼｯｸM" panose="020B0600000000000000" pitchFamily="50" charset="-128"/>
              </a:rPr>
              <a:t>提案事業</a:t>
            </a:r>
            <a:endParaRPr kumimoji="1" lang="ja-JP" altLang="en-US" sz="1100" dirty="0">
              <a:solidFill>
                <a:schemeClr val="bg1"/>
              </a:solidFill>
              <a:latin typeface="HGSｺﾞｼｯｸM" panose="020B0600000000000000" pitchFamily="50" charset="-128"/>
              <a:ea typeface="HGSｺﾞｼｯｸM" panose="020B0600000000000000" pitchFamily="50" charset="-128"/>
            </a:endParaRPr>
          </a:p>
        </p:txBody>
      </p:sp>
      <p:graphicFrame>
        <p:nvGraphicFramePr>
          <p:cNvPr id="22" name="表 21">
            <a:extLst>
              <a:ext uri="{FF2B5EF4-FFF2-40B4-BE49-F238E27FC236}">
                <a16:creationId xmlns:a16="http://schemas.microsoft.com/office/drawing/2014/main" id="{58710197-7EB5-9346-B224-44437726B059}"/>
              </a:ext>
            </a:extLst>
          </p:cNvPr>
          <p:cNvGraphicFramePr/>
          <p:nvPr>
            <p:extLst>
              <p:ext uri="{D42A27DB-BD31-4B8C-83A1-F6EECF244321}">
                <p14:modId xmlns:p14="http://schemas.microsoft.com/office/powerpoint/2010/main" val="1064410513"/>
              </p:ext>
            </p:extLst>
          </p:nvPr>
        </p:nvGraphicFramePr>
        <p:xfrm>
          <a:off x="170497" y="3276732"/>
          <a:ext cx="2752181" cy="224276"/>
        </p:xfrm>
        <a:graphic>
          <a:graphicData uri="http://schemas.openxmlformats.org/drawingml/2006/table">
            <a:tbl>
              <a:tblPr>
                <a:tableStyleId>{5940675A-B579-460E-94D1-54222C63F5DA}</a:tableStyleId>
              </a:tblPr>
              <a:tblGrid>
                <a:gridCol w="2752181">
                  <a:extLst>
                    <a:ext uri="{9D8B030D-6E8A-4147-A177-3AD203B41FA5}">
                      <a16:colId xmlns:a16="http://schemas.microsoft.com/office/drawing/2014/main" val="3000505349"/>
                    </a:ext>
                  </a:extLst>
                </a:gridCol>
              </a:tblGrid>
              <a:tr h="224276">
                <a:tc>
                  <a:txBody>
                    <a:bodyPr/>
                    <a:lstStyle/>
                    <a:p>
                      <a:pPr algn="ctr" fontAlgn="ctr"/>
                      <a:r>
                        <a:rPr lang="ja-JP" altLang="en-US" sz="1100" u="none" strike="noStrike" dirty="0">
                          <a:effectLst/>
                        </a:rPr>
                        <a:t>提案事業概要</a:t>
                      </a:r>
                      <a:r>
                        <a:rPr lang="en-US" altLang="ja-JP" sz="1100" u="none" strike="noStrike" dirty="0">
                          <a:effectLst/>
                        </a:rPr>
                        <a:t>【200</a:t>
                      </a:r>
                      <a:r>
                        <a:rPr lang="ja-JP" altLang="en-US" sz="1100" u="none" strike="noStrike" dirty="0">
                          <a:effectLst/>
                        </a:rPr>
                        <a:t>字程度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200" marR="7200" marT="7200" anchor="ctr"/>
                </a:tc>
                <a:extLst>
                  <a:ext uri="{0D108BD9-81ED-4DB2-BD59-A6C34878D82A}">
                    <a16:rowId xmlns:a16="http://schemas.microsoft.com/office/drawing/2014/main" val="4057646497"/>
                  </a:ext>
                </a:extLst>
              </a:tr>
            </a:tbl>
          </a:graphicData>
        </a:graphic>
      </p:graphicFrame>
      <p:graphicFrame>
        <p:nvGraphicFramePr>
          <p:cNvPr id="24" name="表 23">
            <a:extLst>
              <a:ext uri="{FF2B5EF4-FFF2-40B4-BE49-F238E27FC236}">
                <a16:creationId xmlns:a16="http://schemas.microsoft.com/office/drawing/2014/main" id="{13137AFA-B4EE-AD47-BC96-049122833FE2}"/>
              </a:ext>
            </a:extLst>
          </p:cNvPr>
          <p:cNvGraphicFramePr/>
          <p:nvPr>
            <p:extLst>
              <p:ext uri="{D42A27DB-BD31-4B8C-83A1-F6EECF244321}">
                <p14:modId xmlns:p14="http://schemas.microsoft.com/office/powerpoint/2010/main" val="662995731"/>
              </p:ext>
            </p:extLst>
          </p:nvPr>
        </p:nvGraphicFramePr>
        <p:xfrm>
          <a:off x="175805" y="3501008"/>
          <a:ext cx="8789321" cy="3168899"/>
        </p:xfrm>
        <a:graphic>
          <a:graphicData uri="http://schemas.openxmlformats.org/drawingml/2006/table">
            <a:tbl>
              <a:tblPr>
                <a:tableStyleId>{5940675A-B579-460E-94D1-54222C63F5DA}</a:tableStyleId>
              </a:tblPr>
              <a:tblGrid>
                <a:gridCol w="8789321">
                  <a:extLst>
                    <a:ext uri="{9D8B030D-6E8A-4147-A177-3AD203B41FA5}">
                      <a16:colId xmlns:a16="http://schemas.microsoft.com/office/drawing/2014/main" val="1374379433"/>
                    </a:ext>
                  </a:extLst>
                </a:gridCol>
              </a:tblGrid>
              <a:tr h="3168899">
                <a:tc>
                  <a:txBody>
                    <a:bodyPr/>
                    <a:lstStyle/>
                    <a:p>
                      <a:pPr algn="l" fontAlgn="t"/>
                      <a:endParaRPr lang="ja-JP" altLang="en-US" sz="11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200" marR="7200" marT="7200"/>
                </a:tc>
                <a:extLst>
                  <a:ext uri="{0D108BD9-81ED-4DB2-BD59-A6C34878D82A}">
                    <a16:rowId xmlns:a16="http://schemas.microsoft.com/office/drawing/2014/main" val="1637599258"/>
                  </a:ext>
                </a:extLst>
              </a:tr>
            </a:tbl>
          </a:graphicData>
        </a:graphic>
      </p:graphicFrame>
      <p:graphicFrame>
        <p:nvGraphicFramePr>
          <p:cNvPr id="2" name="表 1">
            <a:extLst>
              <a:ext uri="{FF2B5EF4-FFF2-40B4-BE49-F238E27FC236}">
                <a16:creationId xmlns:a16="http://schemas.microsoft.com/office/drawing/2014/main" id="{B913549D-63C7-EDAB-42E2-174FB938FEF1}"/>
              </a:ext>
            </a:extLst>
          </p:cNvPr>
          <p:cNvGraphicFramePr/>
          <p:nvPr>
            <p:extLst>
              <p:ext uri="{D42A27DB-BD31-4B8C-83A1-F6EECF244321}">
                <p14:modId xmlns:p14="http://schemas.microsoft.com/office/powerpoint/2010/main" val="1563952839"/>
              </p:ext>
            </p:extLst>
          </p:nvPr>
        </p:nvGraphicFramePr>
        <p:xfrm>
          <a:off x="175805" y="1306424"/>
          <a:ext cx="2752181" cy="220560"/>
        </p:xfrm>
        <a:graphic>
          <a:graphicData uri="http://schemas.openxmlformats.org/drawingml/2006/table">
            <a:tbl>
              <a:tblPr>
                <a:tableStyleId>{5940675A-B579-460E-94D1-54222C63F5DA}</a:tableStyleId>
              </a:tblPr>
              <a:tblGrid>
                <a:gridCol w="2752181">
                  <a:extLst>
                    <a:ext uri="{9D8B030D-6E8A-4147-A177-3AD203B41FA5}">
                      <a16:colId xmlns:a16="http://schemas.microsoft.com/office/drawing/2014/main" val="174387013"/>
                    </a:ext>
                  </a:extLst>
                </a:gridCol>
              </a:tblGrid>
              <a:tr h="0">
                <a:tc>
                  <a:txBody>
                    <a:bodyPr/>
                    <a:lstStyle/>
                    <a:p>
                      <a:pPr algn="ctr" fontAlgn="ctr"/>
                      <a:r>
                        <a:rPr lang="ja-JP" altLang="en-US" sz="1100" b="0" i="0" u="none" strike="noStrike" dirty="0">
                          <a:solidFill>
                            <a:srgbClr val="000000"/>
                          </a:solidFill>
                          <a:effectLst/>
                          <a:latin typeface="+mn-ea"/>
                          <a:ea typeface="+mn-ea"/>
                        </a:rPr>
                        <a:t>アピールタイムのテーマ</a:t>
                      </a:r>
                    </a:p>
                  </a:txBody>
                  <a:tcPr marL="7200" marR="7200" marT="7200" anchor="ctr"/>
                </a:tc>
                <a:extLst>
                  <a:ext uri="{0D108BD9-81ED-4DB2-BD59-A6C34878D82A}">
                    <a16:rowId xmlns:a16="http://schemas.microsoft.com/office/drawing/2014/main" val="2465256145"/>
                  </a:ext>
                </a:extLst>
              </a:tr>
            </a:tbl>
          </a:graphicData>
        </a:graphic>
      </p:graphicFrame>
      <p:graphicFrame>
        <p:nvGraphicFramePr>
          <p:cNvPr id="3" name="表 2">
            <a:extLst>
              <a:ext uri="{FF2B5EF4-FFF2-40B4-BE49-F238E27FC236}">
                <a16:creationId xmlns:a16="http://schemas.microsoft.com/office/drawing/2014/main" id="{28FCB8D2-A783-429F-032C-2458D6E70B05}"/>
              </a:ext>
            </a:extLst>
          </p:cNvPr>
          <p:cNvGraphicFramePr/>
          <p:nvPr>
            <p:extLst>
              <p:ext uri="{D42A27DB-BD31-4B8C-83A1-F6EECF244321}">
                <p14:modId xmlns:p14="http://schemas.microsoft.com/office/powerpoint/2010/main" val="265786392"/>
              </p:ext>
            </p:extLst>
          </p:nvPr>
        </p:nvGraphicFramePr>
        <p:xfrm>
          <a:off x="178872" y="1525848"/>
          <a:ext cx="6265336" cy="597442"/>
        </p:xfrm>
        <a:graphic>
          <a:graphicData uri="http://schemas.openxmlformats.org/drawingml/2006/table">
            <a:tbl>
              <a:tblPr>
                <a:tableStyleId>{5940675A-B579-460E-94D1-54222C63F5DA}</a:tableStyleId>
              </a:tblPr>
              <a:tblGrid>
                <a:gridCol w="6265336">
                  <a:extLst>
                    <a:ext uri="{9D8B030D-6E8A-4147-A177-3AD203B41FA5}">
                      <a16:colId xmlns:a16="http://schemas.microsoft.com/office/drawing/2014/main" val="29946160"/>
                    </a:ext>
                  </a:extLst>
                </a:gridCol>
              </a:tblGrid>
              <a:tr h="597442">
                <a:tc>
                  <a:txBody>
                    <a:bodyPr/>
                    <a:lstStyle/>
                    <a:p>
                      <a:pPr algn="l" fontAlgn="t"/>
                      <a:r>
                        <a:rPr lang="en-US" altLang="ja-JP" sz="1100" u="none" strike="noStrike" dirty="0">
                          <a:effectLst/>
                        </a:rPr>
                        <a:t>※</a:t>
                      </a:r>
                      <a:r>
                        <a:rPr lang="ja-JP" altLang="en-US" sz="1100" u="none" strike="noStrike" dirty="0">
                          <a:effectLst/>
                        </a:rPr>
                        <a:t>アピールタイムのテーマ（標題）等</a:t>
                      </a:r>
                      <a:endParaRPr lang="en-US" altLang="ja-JP" sz="11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200" marR="7200" marT="7200"/>
                </a:tc>
                <a:extLst>
                  <a:ext uri="{0D108BD9-81ED-4DB2-BD59-A6C34878D82A}">
                    <a16:rowId xmlns:a16="http://schemas.microsoft.com/office/drawing/2014/main" val="1423397099"/>
                  </a:ext>
                </a:extLst>
              </a:tr>
            </a:tbl>
          </a:graphicData>
        </a:graphic>
      </p:graphicFrame>
      <p:graphicFrame>
        <p:nvGraphicFramePr>
          <p:cNvPr id="4" name="表 3">
            <a:extLst>
              <a:ext uri="{FF2B5EF4-FFF2-40B4-BE49-F238E27FC236}">
                <a16:creationId xmlns:a16="http://schemas.microsoft.com/office/drawing/2014/main" id="{E2BFBDEB-A6AC-9803-FBC0-4BBE1B5FED98}"/>
              </a:ext>
            </a:extLst>
          </p:cNvPr>
          <p:cNvGraphicFramePr/>
          <p:nvPr>
            <p:extLst>
              <p:ext uri="{D42A27DB-BD31-4B8C-83A1-F6EECF244321}">
                <p14:modId xmlns:p14="http://schemas.microsoft.com/office/powerpoint/2010/main" val="4040934198"/>
              </p:ext>
            </p:extLst>
          </p:nvPr>
        </p:nvGraphicFramePr>
        <p:xfrm>
          <a:off x="176018" y="2305335"/>
          <a:ext cx="2752181" cy="220560"/>
        </p:xfrm>
        <a:graphic>
          <a:graphicData uri="http://schemas.openxmlformats.org/drawingml/2006/table">
            <a:tbl>
              <a:tblPr>
                <a:tableStyleId>{5940675A-B579-460E-94D1-54222C63F5DA}</a:tableStyleId>
              </a:tblPr>
              <a:tblGrid>
                <a:gridCol w="2752181">
                  <a:extLst>
                    <a:ext uri="{9D8B030D-6E8A-4147-A177-3AD203B41FA5}">
                      <a16:colId xmlns:a16="http://schemas.microsoft.com/office/drawing/2014/main" val="174387013"/>
                    </a:ext>
                  </a:extLst>
                </a:gridCol>
              </a:tblGrid>
              <a:tr h="0">
                <a:tc>
                  <a:txBody>
                    <a:bodyPr/>
                    <a:lstStyle/>
                    <a:p>
                      <a:pPr algn="ctr" fontAlgn="ctr"/>
                      <a:r>
                        <a:rPr lang="ja-JP" altLang="en-US" sz="1100" b="0" i="0" u="none" strike="noStrike" dirty="0">
                          <a:solidFill>
                            <a:srgbClr val="000000"/>
                          </a:solidFill>
                          <a:effectLst/>
                          <a:latin typeface="+mn-ea"/>
                          <a:ea typeface="+mn-ea"/>
                        </a:rPr>
                        <a:t>行政側の解決課題</a:t>
                      </a:r>
                    </a:p>
                  </a:txBody>
                  <a:tcPr marL="7200" marR="7200" marT="7200" anchor="ctr"/>
                </a:tc>
                <a:extLst>
                  <a:ext uri="{0D108BD9-81ED-4DB2-BD59-A6C34878D82A}">
                    <a16:rowId xmlns:a16="http://schemas.microsoft.com/office/drawing/2014/main" val="2465256145"/>
                  </a:ext>
                </a:extLst>
              </a:tr>
            </a:tbl>
          </a:graphicData>
        </a:graphic>
      </p:graphicFrame>
      <p:graphicFrame>
        <p:nvGraphicFramePr>
          <p:cNvPr id="5" name="表 4">
            <a:extLst>
              <a:ext uri="{FF2B5EF4-FFF2-40B4-BE49-F238E27FC236}">
                <a16:creationId xmlns:a16="http://schemas.microsoft.com/office/drawing/2014/main" id="{0A7BE619-F362-5BAB-F999-69C847B3A7E6}"/>
              </a:ext>
            </a:extLst>
          </p:cNvPr>
          <p:cNvGraphicFramePr/>
          <p:nvPr>
            <p:extLst>
              <p:ext uri="{D42A27DB-BD31-4B8C-83A1-F6EECF244321}">
                <p14:modId xmlns:p14="http://schemas.microsoft.com/office/powerpoint/2010/main" val="3485381546"/>
              </p:ext>
            </p:extLst>
          </p:nvPr>
        </p:nvGraphicFramePr>
        <p:xfrm>
          <a:off x="179085" y="2524759"/>
          <a:ext cx="8786254" cy="597442"/>
        </p:xfrm>
        <a:graphic>
          <a:graphicData uri="http://schemas.openxmlformats.org/drawingml/2006/table">
            <a:tbl>
              <a:tblPr>
                <a:tableStyleId>{5940675A-B579-460E-94D1-54222C63F5DA}</a:tableStyleId>
              </a:tblPr>
              <a:tblGrid>
                <a:gridCol w="8786254">
                  <a:extLst>
                    <a:ext uri="{9D8B030D-6E8A-4147-A177-3AD203B41FA5}">
                      <a16:colId xmlns:a16="http://schemas.microsoft.com/office/drawing/2014/main" val="29946160"/>
                    </a:ext>
                  </a:extLst>
                </a:gridCol>
              </a:tblGrid>
              <a:tr h="597442">
                <a:tc>
                  <a:txBody>
                    <a:bodyPr/>
                    <a:lstStyle/>
                    <a:p>
                      <a:pPr algn="l" fontAlgn="t"/>
                      <a:r>
                        <a:rPr lang="en-US" altLang="ja-JP" sz="1100" u="none" strike="noStrike" dirty="0">
                          <a:effectLst/>
                        </a:rPr>
                        <a:t>※</a:t>
                      </a:r>
                      <a:r>
                        <a:rPr lang="ja-JP" altLang="en-US" sz="1100" u="none" strike="noStrike" dirty="0">
                          <a:effectLst/>
                        </a:rPr>
                        <a:t>提案事業により解決可能な行政の課題</a:t>
                      </a:r>
                      <a:endParaRPr lang="en-US" altLang="ja-JP" sz="11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200" marR="7200" marT="7200"/>
                </a:tc>
                <a:extLst>
                  <a:ext uri="{0D108BD9-81ED-4DB2-BD59-A6C34878D82A}">
                    <a16:rowId xmlns:a16="http://schemas.microsoft.com/office/drawing/2014/main" val="1423397099"/>
                  </a:ext>
                </a:extLst>
              </a:tr>
            </a:tbl>
          </a:graphicData>
        </a:graphic>
      </p:graphicFrame>
      <p:graphicFrame>
        <p:nvGraphicFramePr>
          <p:cNvPr id="6" name="表 5">
            <a:extLst>
              <a:ext uri="{FF2B5EF4-FFF2-40B4-BE49-F238E27FC236}">
                <a16:creationId xmlns:a16="http://schemas.microsoft.com/office/drawing/2014/main" id="{C85BFEF7-8FCC-5F16-DF84-E980674DB59C}"/>
              </a:ext>
            </a:extLst>
          </p:cNvPr>
          <p:cNvGraphicFramePr/>
          <p:nvPr>
            <p:extLst>
              <p:ext uri="{D42A27DB-BD31-4B8C-83A1-F6EECF244321}">
                <p14:modId xmlns:p14="http://schemas.microsoft.com/office/powerpoint/2010/main" val="1556421614"/>
              </p:ext>
            </p:extLst>
          </p:nvPr>
        </p:nvGraphicFramePr>
        <p:xfrm>
          <a:off x="6732241" y="1315990"/>
          <a:ext cx="1368152" cy="220560"/>
        </p:xfrm>
        <a:graphic>
          <a:graphicData uri="http://schemas.openxmlformats.org/drawingml/2006/table">
            <a:tbl>
              <a:tblPr>
                <a:tableStyleId>{5940675A-B579-460E-94D1-54222C63F5DA}</a:tableStyleId>
              </a:tblPr>
              <a:tblGrid>
                <a:gridCol w="1368152">
                  <a:extLst>
                    <a:ext uri="{9D8B030D-6E8A-4147-A177-3AD203B41FA5}">
                      <a16:colId xmlns:a16="http://schemas.microsoft.com/office/drawing/2014/main" val="174387013"/>
                    </a:ext>
                  </a:extLst>
                </a:gridCol>
              </a:tblGrid>
              <a:tr h="0">
                <a:tc>
                  <a:txBody>
                    <a:bodyPr/>
                    <a:lstStyle/>
                    <a:p>
                      <a:pPr algn="ctr" fontAlgn="ctr"/>
                      <a:r>
                        <a:rPr lang="ja-JP" altLang="en-US" sz="1100" b="0" i="0" u="none" strike="noStrike" dirty="0">
                          <a:solidFill>
                            <a:srgbClr val="000000"/>
                          </a:solidFill>
                          <a:effectLst/>
                          <a:latin typeface="+mn-ea"/>
                          <a:ea typeface="+mn-ea"/>
                        </a:rPr>
                        <a:t>事業分野</a:t>
                      </a:r>
                    </a:p>
                  </a:txBody>
                  <a:tcPr marL="7200" marR="7200" marT="7200" anchor="ctr"/>
                </a:tc>
                <a:extLst>
                  <a:ext uri="{0D108BD9-81ED-4DB2-BD59-A6C34878D82A}">
                    <a16:rowId xmlns:a16="http://schemas.microsoft.com/office/drawing/2014/main" val="2465256145"/>
                  </a:ext>
                </a:extLst>
              </a:tr>
            </a:tbl>
          </a:graphicData>
        </a:graphic>
      </p:graphicFrame>
      <p:graphicFrame>
        <p:nvGraphicFramePr>
          <p:cNvPr id="7" name="表 6">
            <a:extLst>
              <a:ext uri="{FF2B5EF4-FFF2-40B4-BE49-F238E27FC236}">
                <a16:creationId xmlns:a16="http://schemas.microsoft.com/office/drawing/2014/main" id="{A7D6A0C3-AE92-44E5-820C-BD57B65F606B}"/>
              </a:ext>
            </a:extLst>
          </p:cNvPr>
          <p:cNvGraphicFramePr/>
          <p:nvPr>
            <p:extLst>
              <p:ext uri="{D42A27DB-BD31-4B8C-83A1-F6EECF244321}">
                <p14:modId xmlns:p14="http://schemas.microsoft.com/office/powerpoint/2010/main" val="2567893644"/>
              </p:ext>
            </p:extLst>
          </p:nvPr>
        </p:nvGraphicFramePr>
        <p:xfrm>
          <a:off x="6735307" y="1535414"/>
          <a:ext cx="2229819" cy="597442"/>
        </p:xfrm>
        <a:graphic>
          <a:graphicData uri="http://schemas.openxmlformats.org/drawingml/2006/table">
            <a:tbl>
              <a:tblPr>
                <a:tableStyleId>{5940675A-B579-460E-94D1-54222C63F5DA}</a:tableStyleId>
              </a:tblPr>
              <a:tblGrid>
                <a:gridCol w="2229819">
                  <a:extLst>
                    <a:ext uri="{9D8B030D-6E8A-4147-A177-3AD203B41FA5}">
                      <a16:colId xmlns:a16="http://schemas.microsoft.com/office/drawing/2014/main" val="29946160"/>
                    </a:ext>
                  </a:extLst>
                </a:gridCol>
              </a:tblGrid>
              <a:tr h="597442">
                <a:tc>
                  <a:txBody>
                    <a:bodyPr/>
                    <a:lstStyle/>
                    <a:p>
                      <a:pPr algn="l" fontAlgn="t"/>
                      <a:r>
                        <a:rPr lang="en-US" altLang="ja-JP" sz="1100" u="none" strike="noStrike" dirty="0">
                          <a:effectLst/>
                        </a:rPr>
                        <a:t>※</a:t>
                      </a:r>
                      <a:r>
                        <a:rPr lang="ja-JP" altLang="en-US" sz="1100" u="none" strike="noStrike" dirty="0">
                          <a:effectLst/>
                        </a:rPr>
                        <a:t>公有財産施設利活用</a:t>
                      </a:r>
                      <a:r>
                        <a:rPr lang="en-US" altLang="ja-JP" sz="1100" u="none" strike="noStrike" dirty="0">
                          <a:effectLst/>
                        </a:rPr>
                        <a:t>/</a:t>
                      </a:r>
                      <a:r>
                        <a:rPr lang="ja-JP" altLang="en-US" sz="1100" u="none" strike="noStrike" dirty="0">
                          <a:effectLst/>
                        </a:rPr>
                        <a:t>インフラ</a:t>
                      </a:r>
                      <a:r>
                        <a:rPr lang="en-US" altLang="ja-JP" sz="1100" u="none" strike="noStrike" dirty="0">
                          <a:effectLst/>
                        </a:rPr>
                        <a:t>/</a:t>
                      </a:r>
                      <a:r>
                        <a:rPr lang="ja-JP" altLang="en-US" sz="1100" u="none" strike="noStrike" dirty="0">
                          <a:effectLst/>
                        </a:rPr>
                        <a:t>都市公園等から選択記載</a:t>
                      </a:r>
                      <a:endParaRPr lang="en-US" altLang="ja-JP" sz="11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200" marR="7200" marT="7200"/>
                </a:tc>
                <a:extLst>
                  <a:ext uri="{0D108BD9-81ED-4DB2-BD59-A6C34878D82A}">
                    <a16:rowId xmlns:a16="http://schemas.microsoft.com/office/drawing/2014/main" val="1423397099"/>
                  </a:ext>
                </a:extLst>
              </a:tr>
            </a:tbl>
          </a:graphicData>
        </a:graphic>
      </p:graphicFrame>
      <p:sp>
        <p:nvSpPr>
          <p:cNvPr id="8" name="テキスト ボックス 7">
            <a:extLst>
              <a:ext uri="{FF2B5EF4-FFF2-40B4-BE49-F238E27FC236}">
                <a16:creationId xmlns:a16="http://schemas.microsoft.com/office/drawing/2014/main" id="{F5FD5EB6-DA45-53A0-4164-C5E464D3952E}"/>
              </a:ext>
            </a:extLst>
          </p:cNvPr>
          <p:cNvSpPr txBox="1"/>
          <p:nvPr/>
        </p:nvSpPr>
        <p:spPr>
          <a:xfrm>
            <a:off x="3499423" y="788033"/>
            <a:ext cx="5512090" cy="338554"/>
          </a:xfrm>
          <a:prstGeom prst="rect">
            <a:avLst/>
          </a:prstGeom>
          <a:noFill/>
          <a:ln>
            <a:solidFill>
              <a:srgbClr val="FF0000"/>
            </a:solidFill>
          </a:ln>
        </p:spPr>
        <p:txBody>
          <a:bodyPr wrap="square" rtlCol="0">
            <a:spAutoFit/>
          </a:bodyPr>
          <a:lstStyle/>
          <a:p>
            <a:r>
              <a:rPr kumimoji="1" lang="en-US" altLang="ja-JP" sz="1600" dirty="0">
                <a:solidFill>
                  <a:srgbClr val="FF0000"/>
                </a:solidFill>
                <a:latin typeface="Meiryo UI" panose="020B0604030504040204" pitchFamily="50" charset="-128"/>
                <a:ea typeface="Meiryo UI" panose="020B0604030504040204" pitchFamily="50" charset="-128"/>
              </a:rPr>
              <a:t>※</a:t>
            </a:r>
            <a:r>
              <a:rPr kumimoji="1" lang="ja-JP" altLang="en-US" sz="1600" dirty="0">
                <a:solidFill>
                  <a:srgbClr val="FF0000"/>
                </a:solidFill>
                <a:latin typeface="Meiryo UI" panose="020B0604030504040204" pitchFamily="50" charset="-128"/>
                <a:ea typeface="Meiryo UI" panose="020B0604030504040204" pitchFamily="50" charset="-128"/>
              </a:rPr>
              <a:t>適宜図面、写真等を挿入ください。スライドも適宜追加ください。</a:t>
            </a:r>
          </a:p>
        </p:txBody>
      </p:sp>
    </p:spTree>
    <p:extLst>
      <p:ext uri="{BB962C8B-B14F-4D97-AF65-F5344CB8AC3E}">
        <p14:creationId xmlns:p14="http://schemas.microsoft.com/office/powerpoint/2010/main" val="7762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a:extLst>
              <a:ext uri="{FF2B5EF4-FFF2-40B4-BE49-F238E27FC236}">
                <a16:creationId xmlns:a16="http://schemas.microsoft.com/office/drawing/2014/main" id="{19A95D76-4088-074C-A37B-260C32E5C6CC}"/>
              </a:ext>
            </a:extLst>
          </p:cNvPr>
          <p:cNvSpPr txBox="1">
            <a:spLocks noChangeArrowheads="1"/>
          </p:cNvSpPr>
          <p:nvPr/>
        </p:nvSpPr>
        <p:spPr bwMode="auto">
          <a:xfrm>
            <a:off x="0" y="0"/>
            <a:ext cx="7740352"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1800" kern="0" dirty="0"/>
              <a:t>民間事業者アピールタイム　応募様式</a:t>
            </a:r>
          </a:p>
        </p:txBody>
      </p:sp>
      <p:graphicFrame>
        <p:nvGraphicFramePr>
          <p:cNvPr id="16" name="表 15">
            <a:extLst>
              <a:ext uri="{FF2B5EF4-FFF2-40B4-BE49-F238E27FC236}">
                <a16:creationId xmlns:a16="http://schemas.microsoft.com/office/drawing/2014/main" id="{1564DC45-1B37-AB47-9617-160939F83129}"/>
              </a:ext>
            </a:extLst>
          </p:cNvPr>
          <p:cNvGraphicFramePr/>
          <p:nvPr>
            <p:extLst>
              <p:ext uri="{D42A27DB-BD31-4B8C-83A1-F6EECF244321}">
                <p14:modId xmlns:p14="http://schemas.microsoft.com/office/powerpoint/2010/main" val="1653416343"/>
              </p:ext>
            </p:extLst>
          </p:nvPr>
        </p:nvGraphicFramePr>
        <p:xfrm>
          <a:off x="187772" y="1340857"/>
          <a:ext cx="2752181" cy="220560"/>
        </p:xfrm>
        <a:graphic>
          <a:graphicData uri="http://schemas.openxmlformats.org/drawingml/2006/table">
            <a:tbl>
              <a:tblPr>
                <a:tableStyleId>{5940675A-B579-460E-94D1-54222C63F5DA}</a:tableStyleId>
              </a:tblPr>
              <a:tblGrid>
                <a:gridCol w="2752181">
                  <a:extLst>
                    <a:ext uri="{9D8B030D-6E8A-4147-A177-3AD203B41FA5}">
                      <a16:colId xmlns:a16="http://schemas.microsoft.com/office/drawing/2014/main" val="174387013"/>
                    </a:ext>
                  </a:extLst>
                </a:gridCol>
              </a:tblGrid>
              <a:tr h="0">
                <a:tc>
                  <a:txBody>
                    <a:bodyPr/>
                    <a:lstStyle/>
                    <a:p>
                      <a:pPr algn="ctr" fontAlgn="ctr"/>
                      <a:r>
                        <a:rPr lang="ja-JP" altLang="en-US" sz="1100" u="none" strike="noStrike" dirty="0">
                          <a:effectLst/>
                        </a:rPr>
                        <a:t>事業スキーム▪条件</a:t>
                      </a:r>
                      <a:endParaRPr lang="ja-JP" altLang="en-US" sz="11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200" marR="7200" marT="7200" anchor="ctr"/>
                </a:tc>
                <a:extLst>
                  <a:ext uri="{0D108BD9-81ED-4DB2-BD59-A6C34878D82A}">
                    <a16:rowId xmlns:a16="http://schemas.microsoft.com/office/drawing/2014/main" val="2465256145"/>
                  </a:ext>
                </a:extLst>
              </a:tr>
            </a:tbl>
          </a:graphicData>
        </a:graphic>
      </p:graphicFrame>
      <p:graphicFrame>
        <p:nvGraphicFramePr>
          <p:cNvPr id="18" name="表 17">
            <a:extLst>
              <a:ext uri="{FF2B5EF4-FFF2-40B4-BE49-F238E27FC236}">
                <a16:creationId xmlns:a16="http://schemas.microsoft.com/office/drawing/2014/main" id="{8CEEECD5-519E-6A40-B2DD-EBAC49FB6BA5}"/>
              </a:ext>
            </a:extLst>
          </p:cNvPr>
          <p:cNvGraphicFramePr/>
          <p:nvPr>
            <p:extLst>
              <p:ext uri="{D42A27DB-BD31-4B8C-83A1-F6EECF244321}">
                <p14:modId xmlns:p14="http://schemas.microsoft.com/office/powerpoint/2010/main" val="534576364"/>
              </p:ext>
            </p:extLst>
          </p:nvPr>
        </p:nvGraphicFramePr>
        <p:xfrm>
          <a:off x="187772" y="1561417"/>
          <a:ext cx="8786254" cy="1425084"/>
        </p:xfrm>
        <a:graphic>
          <a:graphicData uri="http://schemas.openxmlformats.org/drawingml/2006/table">
            <a:tbl>
              <a:tblPr>
                <a:tableStyleId>{5940675A-B579-460E-94D1-54222C63F5DA}</a:tableStyleId>
              </a:tblPr>
              <a:tblGrid>
                <a:gridCol w="8786254">
                  <a:extLst>
                    <a:ext uri="{9D8B030D-6E8A-4147-A177-3AD203B41FA5}">
                      <a16:colId xmlns:a16="http://schemas.microsoft.com/office/drawing/2014/main" val="29946160"/>
                    </a:ext>
                  </a:extLst>
                </a:gridCol>
              </a:tblGrid>
              <a:tr h="1425084">
                <a:tc>
                  <a:txBody>
                    <a:bodyPr/>
                    <a:lstStyle/>
                    <a:p>
                      <a:pPr algn="l" fontAlgn="t"/>
                      <a:r>
                        <a:rPr lang="en-US" altLang="ja-JP" sz="1100" u="none" strike="noStrike" dirty="0">
                          <a:effectLst/>
                        </a:rPr>
                        <a:t>※</a:t>
                      </a:r>
                      <a:r>
                        <a:rPr lang="ja-JP" altLang="en-US" sz="1100" u="none" strike="noStrike" dirty="0">
                          <a:effectLst/>
                        </a:rPr>
                        <a:t>提案対象となる公共施設の用途</a:t>
                      </a:r>
                      <a:r>
                        <a:rPr lang="en-US" altLang="ja-JP" sz="1100" u="none" strike="noStrike" dirty="0">
                          <a:effectLst/>
                        </a:rPr>
                        <a:t>【</a:t>
                      </a:r>
                      <a:r>
                        <a:rPr lang="ja-JP" altLang="en-US" sz="1100" u="none" strike="noStrike" dirty="0">
                          <a:effectLst/>
                        </a:rPr>
                        <a:t>複数可</a:t>
                      </a:r>
                      <a:r>
                        <a:rPr lang="en-US" altLang="ja-JP" sz="1100" u="none" strike="noStrike" dirty="0">
                          <a:effectLst/>
                        </a:rPr>
                        <a:t>】</a:t>
                      </a:r>
                      <a:r>
                        <a:rPr lang="ja-JP" altLang="en-US" sz="1100" u="none" strike="noStrike" dirty="0">
                          <a:effectLst/>
                        </a:rPr>
                        <a:t>、施設の状況、立地、事業期間等</a:t>
                      </a:r>
                      <a:endParaRPr lang="en-US" altLang="ja-JP" sz="11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200" marR="7200" marT="7200"/>
                </a:tc>
                <a:extLst>
                  <a:ext uri="{0D108BD9-81ED-4DB2-BD59-A6C34878D82A}">
                    <a16:rowId xmlns:a16="http://schemas.microsoft.com/office/drawing/2014/main" val="1423397099"/>
                  </a:ext>
                </a:extLst>
              </a:tr>
            </a:tbl>
          </a:graphicData>
        </a:graphic>
      </p:graphicFrame>
      <p:sp>
        <p:nvSpPr>
          <p:cNvPr id="20" name="フローチャート: 端子 19">
            <a:extLst>
              <a:ext uri="{FF2B5EF4-FFF2-40B4-BE49-F238E27FC236}">
                <a16:creationId xmlns:a16="http://schemas.microsoft.com/office/drawing/2014/main" id="{1A046E26-59C5-8743-BEAB-799FBC7C572B}"/>
              </a:ext>
            </a:extLst>
          </p:cNvPr>
          <p:cNvSpPr/>
          <p:nvPr/>
        </p:nvSpPr>
        <p:spPr>
          <a:xfrm>
            <a:off x="175805" y="857407"/>
            <a:ext cx="1224136" cy="216325"/>
          </a:xfrm>
          <a:prstGeom prst="flowChartTerminator">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bg1"/>
                </a:solidFill>
                <a:latin typeface="HGSｺﾞｼｯｸM" panose="020B0600000000000000" pitchFamily="50" charset="-128"/>
                <a:ea typeface="HGSｺﾞｼｯｸM" panose="020B0600000000000000" pitchFamily="50" charset="-128"/>
              </a:rPr>
              <a:t>提案事業</a:t>
            </a:r>
            <a:endParaRPr kumimoji="1" lang="ja-JP" altLang="en-US" sz="1100" dirty="0">
              <a:solidFill>
                <a:schemeClr val="bg1"/>
              </a:solidFill>
              <a:latin typeface="HGSｺﾞｼｯｸM" panose="020B0600000000000000" pitchFamily="50" charset="-128"/>
              <a:ea typeface="HGSｺﾞｼｯｸM" panose="020B0600000000000000" pitchFamily="50" charset="-128"/>
            </a:endParaRPr>
          </a:p>
        </p:txBody>
      </p:sp>
      <p:graphicFrame>
        <p:nvGraphicFramePr>
          <p:cNvPr id="2" name="表 1">
            <a:extLst>
              <a:ext uri="{FF2B5EF4-FFF2-40B4-BE49-F238E27FC236}">
                <a16:creationId xmlns:a16="http://schemas.microsoft.com/office/drawing/2014/main" id="{27D67716-0ABB-AC88-06FD-F61ADEBB04E7}"/>
              </a:ext>
            </a:extLst>
          </p:cNvPr>
          <p:cNvGraphicFramePr/>
          <p:nvPr>
            <p:extLst>
              <p:ext uri="{D42A27DB-BD31-4B8C-83A1-F6EECF244321}">
                <p14:modId xmlns:p14="http://schemas.microsoft.com/office/powerpoint/2010/main" val="2920568934"/>
              </p:ext>
            </p:extLst>
          </p:nvPr>
        </p:nvGraphicFramePr>
        <p:xfrm>
          <a:off x="178873" y="3165756"/>
          <a:ext cx="2752181" cy="220560"/>
        </p:xfrm>
        <a:graphic>
          <a:graphicData uri="http://schemas.openxmlformats.org/drawingml/2006/table">
            <a:tbl>
              <a:tblPr>
                <a:tableStyleId>{5940675A-B579-460E-94D1-54222C63F5DA}</a:tableStyleId>
              </a:tblPr>
              <a:tblGrid>
                <a:gridCol w="2752181">
                  <a:extLst>
                    <a:ext uri="{9D8B030D-6E8A-4147-A177-3AD203B41FA5}">
                      <a16:colId xmlns:a16="http://schemas.microsoft.com/office/drawing/2014/main" val="174387013"/>
                    </a:ext>
                  </a:extLst>
                </a:gridCol>
              </a:tblGrid>
              <a:tr h="0">
                <a:tc>
                  <a:txBody>
                    <a:bodyPr/>
                    <a:lstStyle/>
                    <a:p>
                      <a:pPr algn="ctr" fontAlgn="ctr"/>
                      <a:r>
                        <a:rPr lang="ja-JP" altLang="en-US" sz="1100" b="0" i="0" u="none" strike="noStrike" dirty="0">
                          <a:solidFill>
                            <a:srgbClr val="000000"/>
                          </a:solidFill>
                          <a:effectLst/>
                          <a:latin typeface="+mn-ea"/>
                          <a:ea typeface="+mn-ea"/>
                        </a:rPr>
                        <a:t>主な実績</a:t>
                      </a:r>
                    </a:p>
                  </a:txBody>
                  <a:tcPr marL="7200" marR="7200" marT="7200" anchor="ctr"/>
                </a:tc>
                <a:extLst>
                  <a:ext uri="{0D108BD9-81ED-4DB2-BD59-A6C34878D82A}">
                    <a16:rowId xmlns:a16="http://schemas.microsoft.com/office/drawing/2014/main" val="2465256145"/>
                  </a:ext>
                </a:extLst>
              </a:tr>
            </a:tbl>
          </a:graphicData>
        </a:graphic>
      </p:graphicFrame>
      <p:graphicFrame>
        <p:nvGraphicFramePr>
          <p:cNvPr id="3" name="表 2">
            <a:extLst>
              <a:ext uri="{FF2B5EF4-FFF2-40B4-BE49-F238E27FC236}">
                <a16:creationId xmlns:a16="http://schemas.microsoft.com/office/drawing/2014/main" id="{39647450-05AA-1165-E736-4803F51DAA5D}"/>
              </a:ext>
            </a:extLst>
          </p:cNvPr>
          <p:cNvGraphicFramePr/>
          <p:nvPr>
            <p:extLst>
              <p:ext uri="{D42A27DB-BD31-4B8C-83A1-F6EECF244321}">
                <p14:modId xmlns:p14="http://schemas.microsoft.com/office/powerpoint/2010/main" val="4049037966"/>
              </p:ext>
            </p:extLst>
          </p:nvPr>
        </p:nvGraphicFramePr>
        <p:xfrm>
          <a:off x="178873" y="3386316"/>
          <a:ext cx="8786254" cy="1425084"/>
        </p:xfrm>
        <a:graphic>
          <a:graphicData uri="http://schemas.openxmlformats.org/drawingml/2006/table">
            <a:tbl>
              <a:tblPr>
                <a:tableStyleId>{5940675A-B579-460E-94D1-54222C63F5DA}</a:tableStyleId>
              </a:tblPr>
              <a:tblGrid>
                <a:gridCol w="8786254">
                  <a:extLst>
                    <a:ext uri="{9D8B030D-6E8A-4147-A177-3AD203B41FA5}">
                      <a16:colId xmlns:a16="http://schemas.microsoft.com/office/drawing/2014/main" val="29946160"/>
                    </a:ext>
                  </a:extLst>
                </a:gridCol>
              </a:tblGrid>
              <a:tr h="1425084">
                <a:tc>
                  <a:txBody>
                    <a:bodyPr/>
                    <a:lstStyle/>
                    <a:p>
                      <a:pPr algn="l" fontAlgn="t"/>
                      <a:r>
                        <a:rPr lang="en-US" altLang="ja-JP" sz="1100" u="none" strike="noStrike" dirty="0">
                          <a:effectLst/>
                        </a:rPr>
                        <a:t>※</a:t>
                      </a:r>
                      <a:r>
                        <a:rPr lang="ja-JP" altLang="en-US" sz="1100" u="none" strike="noStrike" dirty="0">
                          <a:effectLst/>
                        </a:rPr>
                        <a:t>主な実績の概要、スキームなどを記載（提案事業を活用したもの）</a:t>
                      </a:r>
                      <a:endParaRPr lang="en-US" altLang="ja-JP" sz="1100" u="none" strike="noStrike" dirty="0">
                        <a:effectLst/>
                      </a:endParaRPr>
                    </a:p>
                  </a:txBody>
                  <a:tcPr marL="7200" marR="7200" marT="7200"/>
                </a:tc>
                <a:extLst>
                  <a:ext uri="{0D108BD9-81ED-4DB2-BD59-A6C34878D82A}">
                    <a16:rowId xmlns:a16="http://schemas.microsoft.com/office/drawing/2014/main" val="1423397099"/>
                  </a:ext>
                </a:extLst>
              </a:tr>
            </a:tbl>
          </a:graphicData>
        </a:graphic>
      </p:graphicFrame>
      <p:graphicFrame>
        <p:nvGraphicFramePr>
          <p:cNvPr id="4" name="表 3">
            <a:extLst>
              <a:ext uri="{FF2B5EF4-FFF2-40B4-BE49-F238E27FC236}">
                <a16:creationId xmlns:a16="http://schemas.microsoft.com/office/drawing/2014/main" id="{8D059324-AC9B-7786-D0DD-64A779935130}"/>
              </a:ext>
            </a:extLst>
          </p:cNvPr>
          <p:cNvGraphicFramePr/>
          <p:nvPr>
            <p:extLst>
              <p:ext uri="{D42A27DB-BD31-4B8C-83A1-F6EECF244321}">
                <p14:modId xmlns:p14="http://schemas.microsoft.com/office/powerpoint/2010/main" val="1373962242"/>
              </p:ext>
            </p:extLst>
          </p:nvPr>
        </p:nvGraphicFramePr>
        <p:xfrm>
          <a:off x="179063" y="5076023"/>
          <a:ext cx="2752181" cy="220560"/>
        </p:xfrm>
        <a:graphic>
          <a:graphicData uri="http://schemas.openxmlformats.org/drawingml/2006/table">
            <a:tbl>
              <a:tblPr>
                <a:tableStyleId>{5940675A-B579-460E-94D1-54222C63F5DA}</a:tableStyleId>
              </a:tblPr>
              <a:tblGrid>
                <a:gridCol w="2752181">
                  <a:extLst>
                    <a:ext uri="{9D8B030D-6E8A-4147-A177-3AD203B41FA5}">
                      <a16:colId xmlns:a16="http://schemas.microsoft.com/office/drawing/2014/main" val="174387013"/>
                    </a:ext>
                  </a:extLst>
                </a:gridCol>
              </a:tblGrid>
              <a:tr h="0">
                <a:tc>
                  <a:txBody>
                    <a:bodyPr/>
                    <a:lstStyle/>
                    <a:p>
                      <a:pPr algn="ctr" fontAlgn="ctr"/>
                      <a:r>
                        <a:rPr lang="ja-JP" altLang="en-US" sz="1100" b="0" i="0" u="none" strike="noStrike" dirty="0">
                          <a:solidFill>
                            <a:srgbClr val="000000"/>
                          </a:solidFill>
                          <a:effectLst/>
                          <a:latin typeface="+mn-ea"/>
                          <a:ea typeface="+mn-ea"/>
                        </a:rPr>
                        <a:t>その他アピール事項（任意）</a:t>
                      </a:r>
                    </a:p>
                  </a:txBody>
                  <a:tcPr marL="7200" marR="7200" marT="7200" anchor="ctr"/>
                </a:tc>
                <a:extLst>
                  <a:ext uri="{0D108BD9-81ED-4DB2-BD59-A6C34878D82A}">
                    <a16:rowId xmlns:a16="http://schemas.microsoft.com/office/drawing/2014/main" val="2465256145"/>
                  </a:ext>
                </a:extLst>
              </a:tr>
            </a:tbl>
          </a:graphicData>
        </a:graphic>
      </p:graphicFrame>
      <p:graphicFrame>
        <p:nvGraphicFramePr>
          <p:cNvPr id="5" name="表 4">
            <a:extLst>
              <a:ext uri="{FF2B5EF4-FFF2-40B4-BE49-F238E27FC236}">
                <a16:creationId xmlns:a16="http://schemas.microsoft.com/office/drawing/2014/main" id="{871A5946-99C2-893D-889C-A69CDF037C18}"/>
              </a:ext>
            </a:extLst>
          </p:cNvPr>
          <p:cNvGraphicFramePr/>
          <p:nvPr>
            <p:extLst>
              <p:ext uri="{D42A27DB-BD31-4B8C-83A1-F6EECF244321}">
                <p14:modId xmlns:p14="http://schemas.microsoft.com/office/powerpoint/2010/main" val="3583444135"/>
              </p:ext>
            </p:extLst>
          </p:nvPr>
        </p:nvGraphicFramePr>
        <p:xfrm>
          <a:off x="179063" y="5296583"/>
          <a:ext cx="8786254" cy="1425084"/>
        </p:xfrm>
        <a:graphic>
          <a:graphicData uri="http://schemas.openxmlformats.org/drawingml/2006/table">
            <a:tbl>
              <a:tblPr>
                <a:tableStyleId>{5940675A-B579-460E-94D1-54222C63F5DA}</a:tableStyleId>
              </a:tblPr>
              <a:tblGrid>
                <a:gridCol w="8786254">
                  <a:extLst>
                    <a:ext uri="{9D8B030D-6E8A-4147-A177-3AD203B41FA5}">
                      <a16:colId xmlns:a16="http://schemas.microsoft.com/office/drawing/2014/main" val="29946160"/>
                    </a:ext>
                  </a:extLst>
                </a:gridCol>
              </a:tblGrid>
              <a:tr h="1425084">
                <a:tc>
                  <a:txBody>
                    <a:bodyPr/>
                    <a:lstStyle/>
                    <a:p>
                      <a:pPr algn="l" fontAlgn="t"/>
                      <a:r>
                        <a:rPr lang="en-US" altLang="ja-JP" sz="1100" u="none" strike="noStrike" dirty="0">
                          <a:effectLst/>
                        </a:rPr>
                        <a:t>※</a:t>
                      </a:r>
                      <a:r>
                        <a:rPr lang="ja-JP" altLang="en-US" sz="1100" u="none" strike="noStrike" dirty="0">
                          <a:effectLst/>
                        </a:rPr>
                        <a:t>今後の展望やその他アピール事項などがあればを記載</a:t>
                      </a:r>
                      <a:endParaRPr lang="en-US" altLang="ja-JP" sz="11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200" marR="7200" marT="7200"/>
                </a:tc>
                <a:extLst>
                  <a:ext uri="{0D108BD9-81ED-4DB2-BD59-A6C34878D82A}">
                    <a16:rowId xmlns:a16="http://schemas.microsoft.com/office/drawing/2014/main" val="1423397099"/>
                  </a:ext>
                </a:extLst>
              </a:tr>
            </a:tbl>
          </a:graphicData>
        </a:graphic>
      </p:graphicFrame>
      <p:sp>
        <p:nvSpPr>
          <p:cNvPr id="6" name="テキスト ボックス 5">
            <a:extLst>
              <a:ext uri="{FF2B5EF4-FFF2-40B4-BE49-F238E27FC236}">
                <a16:creationId xmlns:a16="http://schemas.microsoft.com/office/drawing/2014/main" id="{6640D59E-58D2-F833-256D-B5B3E735ECFD}"/>
              </a:ext>
            </a:extLst>
          </p:cNvPr>
          <p:cNvSpPr txBox="1"/>
          <p:nvPr/>
        </p:nvSpPr>
        <p:spPr>
          <a:xfrm>
            <a:off x="3499423" y="788033"/>
            <a:ext cx="5512090" cy="338554"/>
          </a:xfrm>
          <a:prstGeom prst="rect">
            <a:avLst/>
          </a:prstGeom>
          <a:noFill/>
          <a:ln>
            <a:solidFill>
              <a:srgbClr val="FF0000"/>
            </a:solidFill>
          </a:ln>
        </p:spPr>
        <p:txBody>
          <a:bodyPr wrap="square" rtlCol="0">
            <a:spAutoFit/>
          </a:bodyPr>
          <a:lstStyle/>
          <a:p>
            <a:r>
              <a:rPr kumimoji="1" lang="en-US" altLang="ja-JP" sz="1600" dirty="0">
                <a:solidFill>
                  <a:srgbClr val="FF0000"/>
                </a:solidFill>
                <a:latin typeface="Meiryo UI" panose="020B0604030504040204" pitchFamily="50" charset="-128"/>
                <a:ea typeface="Meiryo UI" panose="020B0604030504040204" pitchFamily="50" charset="-128"/>
              </a:rPr>
              <a:t>※</a:t>
            </a:r>
            <a:r>
              <a:rPr kumimoji="1" lang="ja-JP" altLang="en-US" sz="1600" dirty="0">
                <a:solidFill>
                  <a:srgbClr val="FF0000"/>
                </a:solidFill>
                <a:latin typeface="Meiryo UI" panose="020B0604030504040204" pitchFamily="50" charset="-128"/>
                <a:ea typeface="Meiryo UI" panose="020B0604030504040204" pitchFamily="50" charset="-128"/>
              </a:rPr>
              <a:t>適宜図面、写真等を挿入ください。スライドも適宜追加ください。</a:t>
            </a:r>
          </a:p>
        </p:txBody>
      </p:sp>
    </p:spTree>
    <p:extLst>
      <p:ext uri="{BB962C8B-B14F-4D97-AF65-F5344CB8AC3E}">
        <p14:creationId xmlns:p14="http://schemas.microsoft.com/office/powerpoint/2010/main" val="2242669577"/>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lank.pptx" id="{75BB661A-7159-40AB-A8B9-95C523401A87}" vid="{AD23DF29-DE52-45D5-B687-48F301D686A8}"/>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592</TotalTime>
  <Words>224</Words>
  <Application>Microsoft Office PowerPoint</Application>
  <PresentationFormat>画面に合わせる (4:3)</PresentationFormat>
  <Paragraphs>30</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HGP創英角ｺﾞｼｯｸUB</vt:lpstr>
      <vt:lpstr>HGSｺﾞｼｯｸM</vt:lpstr>
      <vt:lpstr>Meiryo UI</vt:lpstr>
      <vt:lpstr>ＭＳ Ｐゴシック</vt:lpstr>
      <vt:lpstr>游ゴシック</vt:lpstr>
      <vt:lpstr>Arial</vt:lpstr>
      <vt:lpstr>Times New Roman</vt:lpstr>
      <vt:lpstr>標準デザイン</vt:lpstr>
      <vt:lpstr>【企業名:                      】　</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【○○県○○市】　○○分野</dc:title>
  <dc:creator>なし</dc:creator>
  <cp:lastModifiedBy>夜久 将司</cp:lastModifiedBy>
  <cp:revision>44</cp:revision>
  <cp:lastPrinted>2024-01-09T08:28:34Z</cp:lastPrinted>
  <dcterms:created xsi:type="dcterms:W3CDTF">2018-10-03T05:23:27Z</dcterms:created>
  <dcterms:modified xsi:type="dcterms:W3CDTF">2024-01-10T07:43:42Z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2024-01-07T15:59:50Z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79c93c46-8c6b-4f88-9aac-e216f022df8c</vt:lpwstr>
  </property>
  <property fmtid="{D5CDD505-2E9C-101B-9397-08002B2CF9AE}" pid="8" name="MSIP_Label_ea60d57e-af5b-4752-ac57-3e4f28ca11dc_ContentBits">
    <vt:lpwstr>0</vt:lpwstr>
  </property>
</Properties>
</file>