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
  </p:notesMasterIdLst>
  <p:handoutMasterIdLst>
    <p:handoutMasterId r:id="rId4"/>
  </p:handoutMasterIdLst>
  <p:sldIdLst>
    <p:sldId id="272"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2D9"/>
    <a:srgbClr val="DDFFDD"/>
    <a:srgbClr val="CCFFCC"/>
    <a:srgbClr val="D0E9F0"/>
    <a:srgbClr val="FCEEF8"/>
    <a:srgbClr val="FEFECA"/>
    <a:srgbClr val="008000"/>
    <a:srgbClr val="FFCC66"/>
    <a:srgbClr val="FF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83" autoAdjust="0"/>
    <p:restoredTop sz="93804" autoAdjust="0"/>
  </p:normalViewPr>
  <p:slideViewPr>
    <p:cSldViewPr>
      <p:cViewPr varScale="1">
        <p:scale>
          <a:sx n="75" d="100"/>
          <a:sy n="75" d="100"/>
        </p:scale>
        <p:origin x="932" y="56"/>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2024/1/31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2024/1/31</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1195"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96"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618FB2CC-1EC5-49AE-911A-E909E5DBF0C7}"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C3327C14-B4FA-4FE7-81C9-7E1C466D1E2D}" type="slidenum">
              <a:rPr lang="ja-JP" altLang="en-US"/>
              <a:pPr>
                <a:defRPr/>
              </a:pPr>
              <a:t>‹#›</a:t>
            </a:fld>
            <a:endParaRPr lang="ja-JP" altLang="en-US"/>
          </a:p>
        </p:txBody>
      </p:sp>
    </p:spTree>
    <p:extLst>
      <p:ext uri="{BB962C8B-B14F-4D97-AF65-F5344CB8AC3E}">
        <p14:creationId xmlns:p14="http://schemas.microsoft.com/office/powerpoint/2010/main" val="331479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Pr>
        <a:solidFill>
          <a:schemeClr val="bg1"/>
        </a:solidFill>
        <a:effectLst/>
      </p:bgPr>
    </p:bg>
    <p:spTree>
      <p:nvGrpSpPr>
        <p:cNvPr id="1" name=""/>
        <p:cNvGrpSpPr/>
        <p:nvPr/>
      </p:nvGrpSpPr>
      <p:grpSpPr>
        <a:xfrm>
          <a:off x="0" y="0"/>
          <a:ext cx="0" cy="0"/>
          <a:chOff x="0" y="0"/>
          <a:chExt cx="0" cy="0"/>
        </a:xfrm>
      </p:grpSpPr>
      <p:sp>
        <p:nvSpPr>
          <p:cNvPr id="1168" name="タイトル 1"/>
          <p:cNvSpPr>
            <a:spLocks noGrp="1"/>
          </p:cNvSpPr>
          <p:nvPr>
            <p:ph type="title"/>
          </p:nvPr>
        </p:nvSpPr>
        <p:spPr/>
        <p:txBody>
          <a:bodyPr/>
          <a:lstStyle/>
          <a:p>
            <a:r>
              <a:rPr lang="ja-JP" altLang="en-US"/>
              <a:t>マスタ タイトルの書式設定</a:t>
            </a:r>
          </a:p>
        </p:txBody>
      </p:sp>
      <p:sp>
        <p:nvSpPr>
          <p:cNvPr id="116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D426A66D-DA8A-49D5-BA71-B783CDE364BB}"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854402B4-FEF8-49C6-9BFF-46D3F48EA9BE}" type="slidenum">
              <a:rPr lang="ja-JP" altLang="en-US"/>
              <a:pPr>
                <a:defRPr/>
              </a:pPr>
              <a:t>‹#›</a:t>
            </a:fld>
            <a:endParaRPr lang="ja-JP" altLang="en-US"/>
          </a:p>
        </p:txBody>
      </p:sp>
    </p:spTree>
    <p:extLst>
      <p:ext uri="{BB962C8B-B14F-4D97-AF65-F5344CB8AC3E}">
        <p14:creationId xmlns:p14="http://schemas.microsoft.com/office/powerpoint/2010/main" val="199767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p:bgPr>
        <a:solidFill>
          <a:schemeClr val="bg1"/>
        </a:solidFill>
        <a:effectLst/>
      </p:bgPr>
    </p:bg>
    <p:spTree>
      <p:nvGrpSpPr>
        <p:cNvPr id="1" name=""/>
        <p:cNvGrpSpPr/>
        <p:nvPr/>
      </p:nvGrpSpPr>
      <p:grpSpPr>
        <a:xfrm>
          <a:off x="0" y="0"/>
          <a:ext cx="0" cy="0"/>
          <a:chOff x="0" y="0"/>
          <a:chExt cx="0" cy="0"/>
        </a:xfrm>
      </p:grpSpPr>
      <p:sp>
        <p:nvSpPr>
          <p:cNvPr id="116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16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FDFF7D73-10DD-4AD0-8EB6-B6FFBD2DA77B}"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A7D9143C-B702-40E6-A22A-50B916C2DE78}" type="slidenum">
              <a:rPr lang="ja-JP" altLang="en-US"/>
              <a:pPr>
                <a:defRPr/>
              </a:pPr>
              <a:t>‹#›</a:t>
            </a:fld>
            <a:endParaRPr lang="ja-JP" altLang="en-US"/>
          </a:p>
        </p:txBody>
      </p:sp>
    </p:spTree>
    <p:extLst>
      <p:ext uri="{BB962C8B-B14F-4D97-AF65-F5344CB8AC3E}">
        <p14:creationId xmlns:p14="http://schemas.microsoft.com/office/powerpoint/2010/main" val="59914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98" name="タイトル 1"/>
          <p:cNvSpPr>
            <a:spLocks noGrp="1"/>
          </p:cNvSpPr>
          <p:nvPr>
            <p:ph type="title"/>
          </p:nvPr>
        </p:nvSpPr>
        <p:spPr/>
        <p:txBody>
          <a:bodyPr/>
          <a:lstStyle/>
          <a:p>
            <a:r>
              <a:rPr lang="ja-JP" altLang="en-US"/>
              <a:t>マスタ タイトルの書式設定</a:t>
            </a:r>
          </a:p>
        </p:txBody>
      </p:sp>
      <p:sp>
        <p:nvSpPr>
          <p:cNvPr id="119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fld id="{DD9DFD30-18B8-4BE9-AA12-BDF9FEC5AE5C}"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pPr>
              <a:defRPr/>
            </a:pPr>
            <a:fld id="{BC48C096-E029-4171-9F94-7518C268C79A}" type="slidenum">
              <a:rPr lang="ja-JP" altLang="en-US"/>
              <a:pPr>
                <a:defRPr/>
              </a:pPr>
              <a:t>‹#›</a:t>
            </a:fld>
            <a:endParaRPr lang="ja-JP" altLang="en-US"/>
          </a:p>
        </p:txBody>
      </p:sp>
    </p:spTree>
    <p:extLst>
      <p:ext uri="{BB962C8B-B14F-4D97-AF65-F5344CB8AC3E}">
        <p14:creationId xmlns:p14="http://schemas.microsoft.com/office/powerpoint/2010/main" val="254396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119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9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A1D4BFEC-72C1-4781-9CB0-8ABD9F909EA8}"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6800E00A-362B-44ED-B261-E1F9DA6918C7}" type="slidenum">
              <a:rPr lang="ja-JP" altLang="en-US"/>
              <a:pPr>
                <a:defRPr/>
              </a:pPr>
              <a:t>‹#›</a:t>
            </a:fld>
            <a:endParaRPr lang="ja-JP" altLang="en-US"/>
          </a:p>
        </p:txBody>
      </p:sp>
    </p:spTree>
    <p:extLst>
      <p:ext uri="{BB962C8B-B14F-4D97-AF65-F5344CB8AC3E}">
        <p14:creationId xmlns:p14="http://schemas.microsoft.com/office/powerpoint/2010/main" val="200235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solidFill>
          <a:schemeClr val="bg1"/>
        </a:solidFill>
        <a:effectLst/>
      </p:bgPr>
    </p:bg>
    <p:spTree>
      <p:nvGrpSpPr>
        <p:cNvPr id="1" name=""/>
        <p:cNvGrpSpPr/>
        <p:nvPr/>
      </p:nvGrpSpPr>
      <p:grpSpPr>
        <a:xfrm>
          <a:off x="0" y="0"/>
          <a:ext cx="0" cy="0"/>
          <a:chOff x="0" y="0"/>
          <a:chExt cx="0" cy="0"/>
        </a:xfrm>
      </p:grpSpPr>
      <p:sp>
        <p:nvSpPr>
          <p:cNvPr id="1188" name="タイトル 1"/>
          <p:cNvSpPr>
            <a:spLocks noGrp="1"/>
          </p:cNvSpPr>
          <p:nvPr>
            <p:ph type="title"/>
          </p:nvPr>
        </p:nvSpPr>
        <p:spPr/>
        <p:txBody>
          <a:bodyPr/>
          <a:lstStyle/>
          <a:p>
            <a:r>
              <a:rPr lang="ja-JP" altLang="en-US"/>
              <a:t>マスタ タイトルの書式設定</a:t>
            </a:r>
          </a:p>
        </p:txBody>
      </p:sp>
      <p:sp>
        <p:nvSpPr>
          <p:cNvPr id="1189"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90"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D17B7E9E-9D61-46FA-8593-FB4FAB0DCA6A}" type="datetime1">
              <a:rPr lang="ja-JP" altLang="en-US"/>
              <a:pPr>
                <a:defRPr/>
              </a:pPr>
              <a:t>2024/1/31</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8F343965-4B26-4CD2-9DC4-6E5688BEF554}" type="slidenum">
              <a:rPr lang="ja-JP" altLang="en-US"/>
              <a:pPr>
                <a:defRPr/>
              </a:pPr>
              <a:t>‹#›</a:t>
            </a:fld>
            <a:endParaRPr lang="ja-JP" altLang="en-US"/>
          </a:p>
        </p:txBody>
      </p:sp>
    </p:spTree>
    <p:extLst>
      <p:ext uri="{BB962C8B-B14F-4D97-AF65-F5344CB8AC3E}">
        <p14:creationId xmlns:p14="http://schemas.microsoft.com/office/powerpoint/2010/main" val="221433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p:bgPr>
        <a:solidFill>
          <a:schemeClr val="bg1"/>
        </a:solidFill>
        <a:effectLst/>
      </p:bgPr>
    </p:bg>
    <p:spTree>
      <p:nvGrpSpPr>
        <p:cNvPr id="1" name=""/>
        <p:cNvGrpSpPr/>
        <p:nvPr/>
      </p:nvGrpSpPr>
      <p:grpSpPr>
        <a:xfrm>
          <a:off x="0" y="0"/>
          <a:ext cx="0" cy="0"/>
          <a:chOff x="0" y="0"/>
          <a:chExt cx="0" cy="0"/>
        </a:xfrm>
      </p:grpSpPr>
      <p:sp>
        <p:nvSpPr>
          <p:cNvPr id="1182" name="タイトル 1"/>
          <p:cNvSpPr>
            <a:spLocks noGrp="1"/>
          </p:cNvSpPr>
          <p:nvPr>
            <p:ph type="title"/>
          </p:nvPr>
        </p:nvSpPr>
        <p:spPr/>
        <p:txBody>
          <a:bodyPr/>
          <a:lstStyle>
            <a:lvl1pPr>
              <a:defRPr/>
            </a:lvl1pPr>
          </a:lstStyle>
          <a:p>
            <a:r>
              <a:rPr lang="ja-JP" altLang="en-US"/>
              <a:t>マスタ タイトルの書式設定</a:t>
            </a:r>
          </a:p>
        </p:txBody>
      </p:sp>
      <p:sp>
        <p:nvSpPr>
          <p:cNvPr id="118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noChangeArrowheads="1"/>
          </p:cNvSpPr>
          <p:nvPr>
            <p:ph type="dt" sz="half" idx="10"/>
          </p:nvPr>
        </p:nvSpPr>
        <p:spPr/>
        <p:txBody>
          <a:bodyPr/>
          <a:lstStyle>
            <a:lvl1pPr>
              <a:defRPr smtClean="0"/>
            </a:lvl1pPr>
          </a:lstStyle>
          <a:p>
            <a:pPr>
              <a:defRPr/>
            </a:pPr>
            <a:fld id="{61247E34-5088-4170-B5E2-1E0048463962}" type="datetime1">
              <a:rPr lang="ja-JP" altLang="en-US"/>
              <a:pPr>
                <a:defRPr/>
              </a:pPr>
              <a:t>2024/1/31</a:t>
            </a:fld>
            <a:endParaRPr lang="ja-JP" altLang="en-US"/>
          </a:p>
        </p:txBody>
      </p:sp>
      <p:sp>
        <p:nvSpPr>
          <p:cNvPr id="8"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9" name="スライド番号プレースホルダ 5"/>
          <p:cNvSpPr>
            <a:spLocks noGrp="1" noChangeArrowheads="1"/>
          </p:cNvSpPr>
          <p:nvPr>
            <p:ph type="sldNum" sz="quarter" idx="12"/>
          </p:nvPr>
        </p:nvSpPr>
        <p:spPr/>
        <p:txBody>
          <a:bodyPr/>
          <a:lstStyle>
            <a:lvl1pPr>
              <a:defRPr smtClean="0"/>
            </a:lvl1pPr>
          </a:lstStyle>
          <a:p>
            <a:pPr>
              <a:defRPr/>
            </a:pPr>
            <a:fld id="{DEBA9344-1DCE-48A5-8864-6AD40267E422}" type="slidenum">
              <a:rPr lang="ja-JP" altLang="en-US"/>
              <a:pPr>
                <a:defRPr/>
              </a:pPr>
              <a:t>‹#›</a:t>
            </a:fld>
            <a:endParaRPr lang="ja-JP" altLang="en-US"/>
          </a:p>
        </p:txBody>
      </p:sp>
    </p:spTree>
    <p:extLst>
      <p:ext uri="{BB962C8B-B14F-4D97-AF65-F5344CB8AC3E}">
        <p14:creationId xmlns:p14="http://schemas.microsoft.com/office/powerpoint/2010/main" val="415902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solidFill>
          <a:schemeClr val="bg1"/>
        </a:solidFill>
        <a:effectLst/>
      </p:bgPr>
    </p:bg>
    <p:spTree>
      <p:nvGrpSpPr>
        <p:cNvPr id="1" name=""/>
        <p:cNvGrpSpPr/>
        <p:nvPr/>
      </p:nvGrpSpPr>
      <p:grpSpPr>
        <a:xfrm>
          <a:off x="0" y="0"/>
          <a:ext cx="0" cy="0"/>
          <a:chOff x="0" y="0"/>
          <a:chExt cx="0" cy="0"/>
        </a:xfrm>
      </p:grpSpPr>
      <p:sp>
        <p:nvSpPr>
          <p:cNvPr id="1180"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noChangeArrowheads="1"/>
          </p:cNvSpPr>
          <p:nvPr>
            <p:ph type="dt" sz="half" idx="10"/>
          </p:nvPr>
        </p:nvSpPr>
        <p:spPr/>
        <p:txBody>
          <a:bodyPr/>
          <a:lstStyle>
            <a:lvl1pPr>
              <a:defRPr smtClean="0"/>
            </a:lvl1pPr>
          </a:lstStyle>
          <a:p>
            <a:pPr>
              <a:defRPr/>
            </a:pPr>
            <a:fld id="{9504C0E9-C23A-4F2D-A32E-1AFC6D0240DA}" type="datetime1">
              <a:rPr lang="ja-JP" altLang="en-US"/>
              <a:pPr>
                <a:defRPr/>
              </a:pPr>
              <a:t>2024/1/31</a:t>
            </a:fld>
            <a:endParaRPr lang="ja-JP" altLang="en-US"/>
          </a:p>
        </p:txBody>
      </p:sp>
      <p:sp>
        <p:nvSpPr>
          <p:cNvPr id="4"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5" name="スライド番号プレースホルダ 5"/>
          <p:cNvSpPr>
            <a:spLocks noGrp="1" noChangeArrowheads="1"/>
          </p:cNvSpPr>
          <p:nvPr>
            <p:ph type="sldNum" sz="quarter" idx="12"/>
          </p:nvPr>
        </p:nvSpPr>
        <p:spPr/>
        <p:txBody>
          <a:bodyPr/>
          <a:lstStyle>
            <a:lvl1pPr>
              <a:defRPr smtClean="0"/>
            </a:lvl1pPr>
          </a:lstStyle>
          <a:p>
            <a:pPr>
              <a:defRPr/>
            </a:pPr>
            <a:fld id="{1CFEC446-A6D2-4108-90A9-996CB4245A9D}" type="slidenum">
              <a:rPr lang="ja-JP" altLang="en-US"/>
              <a:pPr>
                <a:defRPr/>
              </a:pPr>
              <a:t>‹#›</a:t>
            </a:fld>
            <a:endParaRPr lang="ja-JP" altLang="en-US"/>
          </a:p>
        </p:txBody>
      </p:sp>
    </p:spTree>
    <p:extLst>
      <p:ext uri="{BB962C8B-B14F-4D97-AF65-F5344CB8AC3E}">
        <p14:creationId xmlns:p14="http://schemas.microsoft.com/office/powerpoint/2010/main" val="71096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chemeClr val="bg1"/>
        </a:solidFill>
        <a:effectLst/>
      </p:bgPr>
    </p:bg>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p:txBody>
          <a:bodyPr/>
          <a:lstStyle>
            <a:lvl1pPr>
              <a:defRPr smtClean="0"/>
            </a:lvl1pPr>
          </a:lstStyle>
          <a:p>
            <a:pPr>
              <a:defRPr/>
            </a:pPr>
            <a:fld id="{41FCF8F7-97F1-4AD8-8453-2B61B8881058}" type="datetime1">
              <a:rPr lang="ja-JP" altLang="en-US"/>
              <a:pPr>
                <a:defRPr/>
              </a:pPr>
              <a:t>2024/1/31</a:t>
            </a:fld>
            <a:endParaRPr lang="ja-JP" altLang="en-US"/>
          </a:p>
        </p:txBody>
      </p:sp>
      <p:sp>
        <p:nvSpPr>
          <p:cNvPr id="3"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4" name="スライド番号プレースホルダ 5"/>
          <p:cNvSpPr>
            <a:spLocks noGrp="1" noChangeArrowheads="1"/>
          </p:cNvSpPr>
          <p:nvPr>
            <p:ph type="sldNum" sz="quarter" idx="12"/>
          </p:nvPr>
        </p:nvSpPr>
        <p:spPr/>
        <p:txBody>
          <a:bodyPr/>
          <a:lstStyle>
            <a:lvl1pPr>
              <a:defRPr smtClean="0"/>
            </a:lvl1pPr>
          </a:lstStyle>
          <a:p>
            <a:pPr>
              <a:defRPr/>
            </a:pPr>
            <a:fld id="{7C9DC5F7-F3A1-4820-951A-D57AA160D5FB}" type="slidenum">
              <a:rPr lang="ja-JP" altLang="en-US"/>
              <a:pPr>
                <a:defRPr/>
              </a:pPr>
              <a:t>‹#›</a:t>
            </a:fld>
            <a:endParaRPr lang="ja-JP" altLang="en-US"/>
          </a:p>
        </p:txBody>
      </p:sp>
    </p:spTree>
    <p:extLst>
      <p:ext uri="{BB962C8B-B14F-4D97-AF65-F5344CB8AC3E}">
        <p14:creationId xmlns:p14="http://schemas.microsoft.com/office/powerpoint/2010/main" val="202661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bg>
      <p:bgPr>
        <a:solidFill>
          <a:schemeClr val="bg1"/>
        </a:solidFill>
        <a:effectLst/>
      </p:bgPr>
    </p:bg>
    <p:spTree>
      <p:nvGrpSpPr>
        <p:cNvPr id="1" name=""/>
        <p:cNvGrpSpPr/>
        <p:nvPr/>
      </p:nvGrpSpPr>
      <p:grpSpPr>
        <a:xfrm>
          <a:off x="0" y="0"/>
          <a:ext cx="0" cy="0"/>
          <a:chOff x="0" y="0"/>
          <a:chExt cx="0" cy="0"/>
        </a:xfrm>
      </p:grpSpPr>
      <p:sp>
        <p:nvSpPr>
          <p:cNvPr id="117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7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96BBE89B-80A0-4763-A6AD-3545A8796DC0}" type="datetime1">
              <a:rPr lang="ja-JP" altLang="en-US"/>
              <a:pPr>
                <a:defRPr/>
              </a:pPr>
              <a:t>2024/1/31</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FF905035-7725-4AEA-8776-D210E0948A1B}" type="slidenum">
              <a:rPr lang="ja-JP" altLang="en-US"/>
              <a:pPr>
                <a:defRPr/>
              </a:pPr>
              <a:t>‹#›</a:t>
            </a:fld>
            <a:endParaRPr lang="ja-JP" altLang="en-US"/>
          </a:p>
        </p:txBody>
      </p:sp>
    </p:spTree>
    <p:extLst>
      <p:ext uri="{BB962C8B-B14F-4D97-AF65-F5344CB8AC3E}">
        <p14:creationId xmlns:p14="http://schemas.microsoft.com/office/powerpoint/2010/main" val="1215597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bg1"/>
        </a:solidFill>
        <a:effectLst/>
      </p:bgPr>
    </p:bg>
    <p:spTree>
      <p:nvGrpSpPr>
        <p:cNvPr id="1" name=""/>
        <p:cNvGrpSpPr/>
        <p:nvPr/>
      </p:nvGrpSpPr>
      <p:grpSpPr>
        <a:xfrm>
          <a:off x="0" y="0"/>
          <a:ext cx="0" cy="0"/>
          <a:chOff x="0" y="0"/>
          <a:chExt cx="0" cy="0"/>
        </a:xfrm>
      </p:grpSpPr>
      <p:sp>
        <p:nvSpPr>
          <p:cNvPr id="117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7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7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E82B3F03-FDF9-45B6-A791-06E41374461E}" type="datetime1">
              <a:rPr lang="ja-JP" altLang="en-US"/>
              <a:pPr>
                <a:defRPr/>
              </a:pPr>
              <a:t>2024/1/31</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E208D858-C95B-4723-A0CA-270D05DFCE6E}" type="slidenum">
              <a:rPr lang="ja-JP" altLang="en-US"/>
              <a:pPr>
                <a:defRPr/>
              </a:pPr>
              <a:t>‹#›</a:t>
            </a:fld>
            <a:endParaRPr lang="ja-JP" altLang="en-US"/>
          </a:p>
        </p:txBody>
      </p:sp>
    </p:spTree>
    <p:extLst>
      <p:ext uri="{BB962C8B-B14F-4D97-AF65-F5344CB8AC3E}">
        <p14:creationId xmlns:p14="http://schemas.microsoft.com/office/powerpoint/2010/main" val="359986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日付プレースホルダ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defRPr sz="1200" smtClean="0">
                <a:latin typeface="Calibri" panose="020F0502020204030204" pitchFamily="34" charset="0"/>
              </a:defRPr>
            </a:lvl1pPr>
          </a:lstStyle>
          <a:p>
            <a:pPr>
              <a:defRPr/>
            </a:pPr>
            <a:fld id="{09B5D667-61C1-4119-8629-28F20EA9E122}" type="datetime1">
              <a:rPr lang="ja-JP" altLang="en-US"/>
              <a:pPr>
                <a:defRPr/>
              </a:pPr>
              <a:t>2024/1/31</a:t>
            </a:fld>
            <a:endParaRPr lang="ja-JP" altLang="en-US"/>
          </a:p>
        </p:txBody>
      </p:sp>
      <p:sp>
        <p:nvSpPr>
          <p:cNvPr id="1029" name="フッター プレースホルダ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1200" smtClean="0">
                <a:latin typeface="Calibri" panose="020F0502020204030204" pitchFamily="34" charset="0"/>
              </a:defRPr>
            </a:lvl1pPr>
          </a:lstStyle>
          <a:p>
            <a:pPr>
              <a:defRPr/>
            </a:pPr>
            <a:endParaRPr lang="ja-JP" altLang="ja-JP"/>
          </a:p>
        </p:txBody>
      </p:sp>
      <p:sp>
        <p:nvSpPr>
          <p:cNvPr id="1030"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C55D0DFF-4A97-484D-9A14-EA2E8A692FA5}" type="slidenum">
              <a:rPr lang="ja-JP" altLang="en-US"/>
              <a:pPr>
                <a:defRPr/>
              </a:pPr>
              <a:t>‹#›</a:t>
            </a:fld>
            <a:endParaRPr lang="ja-JP" altLang="en-US"/>
          </a:p>
        </p:txBody>
      </p:sp>
    </p:spTree>
    <p:extLst>
      <p:ext uri="{BB962C8B-B14F-4D97-AF65-F5344CB8AC3E}">
        <p14:creationId xmlns:p14="http://schemas.microsoft.com/office/powerpoint/2010/main" val="6917969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j-lt"/>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Calibri" pitchFamily="39" charset="0"/>
          <a:ea typeface="ＭＳ Ｐゴシック" pitchFamily="55" charset="-128"/>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Calibri" pitchFamily="39" charset="0"/>
          <a:ea typeface="ＭＳ Ｐゴシック" pitchFamily="55" charset="-128"/>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5pPr>
      <a:lvl6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6pPr>
      <a:lvl7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7pPr>
      <a:lvl8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8pPr>
      <a:lvl9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9pPr>
    </p:bodyStyle>
    <p:otherStyle>
      <a:lvl1pPr marL="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1pPr>
      <a:lvl2pPr marL="4572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2pPr>
      <a:lvl3pPr marL="9144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3pPr>
      <a:lvl4pPr marL="13716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4pPr>
      <a:lvl5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5pPr>
      <a:lvl6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6pPr>
      <a:lvl7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7pPr>
      <a:lvl8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8pPr>
      <a:lvl9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3" y="6474820"/>
            <a:ext cx="8958707" cy="324000"/>
          </a:xfrm>
          <a:prstGeom prst="rect">
            <a:avLst/>
          </a:prstGeom>
          <a:solidFill>
            <a:srgbClr val="D6F2D9"/>
          </a:solidFill>
          <a:ln w="127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314" name="タイトル 1"/>
          <p:cNvSpPr>
            <a:spLocks noGrp="1" noChangeArrowheads="1"/>
          </p:cNvSpPr>
          <p:nvPr>
            <p:ph type="title"/>
          </p:nvPr>
        </p:nvSpPr>
        <p:spPr>
          <a:xfrm>
            <a:off x="101599" y="456424"/>
            <a:ext cx="4542410" cy="434322"/>
          </a:xfrm>
        </p:spPr>
        <p:txBody>
          <a:bodyPr tIns="0" bIns="0"/>
          <a:lstStyle/>
          <a:p>
            <a:pPr algn="l" eaLnBrk="1" hangingPunct="1"/>
            <a:r>
              <a:rPr lang="ja-JP" altLang="en-US" sz="1200" b="1" dirty="0">
                <a:latin typeface="Meiryo UI" panose="020B0604030504040204" pitchFamily="50" charset="-128"/>
                <a:ea typeface="Meiryo UI" panose="020B0604030504040204" pitchFamily="50" charset="-128"/>
              </a:rPr>
              <a:t>（団体名を記載）</a:t>
            </a:r>
            <a:br>
              <a:rPr lang="en-US" altLang="ja-JP" sz="1200" b="1" dirty="0">
                <a:latin typeface="Meiryo UI" panose="020B0604030504040204" pitchFamily="50" charset="-128"/>
                <a:ea typeface="Meiryo UI" panose="020B0604030504040204" pitchFamily="50" charset="-128"/>
              </a:rPr>
            </a:br>
            <a:r>
              <a:rPr lang="ja-JP" altLang="en-US" sz="1200" b="1" dirty="0">
                <a:latin typeface="Meiryo UI" panose="020B0604030504040204" pitchFamily="50" charset="-128"/>
                <a:ea typeface="Meiryo UI" panose="020B0604030504040204" pitchFamily="50" charset="-128"/>
              </a:rPr>
              <a:t>（提案タイトルを記載）</a:t>
            </a:r>
          </a:p>
        </p:txBody>
      </p:sp>
      <p:sp>
        <p:nvSpPr>
          <p:cNvPr id="13316" name="正方形/長方形 19"/>
          <p:cNvSpPr>
            <a:spLocks noChangeArrowheads="1"/>
          </p:cNvSpPr>
          <p:nvPr/>
        </p:nvSpPr>
        <p:spPr bwMode="auto">
          <a:xfrm>
            <a:off x="101598" y="25400"/>
            <a:ext cx="8964613" cy="43121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令和６年度民間提案型官民連携モデリング事業　シーズ提案書（民間事業者）</a:t>
            </a:r>
            <a:endParaRPr lang="en-US" altLang="ja-JP" sz="1000" b="1" dirty="0">
              <a:solidFill>
                <a:prstClr val="black"/>
              </a:solidFill>
              <a:latin typeface="Meiryo UI" panose="020B0604030504040204" pitchFamily="50" charset="-128"/>
              <a:ea typeface="Meiryo UI" panose="020B0604030504040204" pitchFamily="50" charset="-128"/>
            </a:endParaRPr>
          </a:p>
          <a:p>
            <a:pPr lvl="0"/>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320" name="正方形/長方形 35"/>
          <p:cNvSpPr>
            <a:spLocks noChangeArrowheads="1"/>
          </p:cNvSpPr>
          <p:nvPr/>
        </p:nvSpPr>
        <p:spPr bwMode="auto">
          <a:xfrm>
            <a:off x="102679" y="2477322"/>
            <a:ext cx="8967787" cy="276364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073" name="正方形/長方形 36"/>
          <p:cNvSpPr/>
          <p:nvPr/>
        </p:nvSpPr>
        <p:spPr>
          <a:xfrm>
            <a:off x="102679" y="2471602"/>
            <a:ext cx="8968867"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100" dirty="0">
                <a:solidFill>
                  <a:prstClr val="black"/>
                </a:solidFill>
                <a:latin typeface="Meiryo UI" panose="020B0604030504040204" pitchFamily="50" charset="-128"/>
                <a:ea typeface="Meiryo UI" panose="020B0604030504040204" pitchFamily="50" charset="-128"/>
              </a:rPr>
              <a:t>②提案の概要</a:t>
            </a:r>
            <a:endParaRPr kumimoji="1" lang="ja-JP" altLang="ja-JP"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3323" name="正方形/長方形 6"/>
          <p:cNvSpPr>
            <a:spLocks noChangeArrowheads="1"/>
          </p:cNvSpPr>
          <p:nvPr/>
        </p:nvSpPr>
        <p:spPr bwMode="auto">
          <a:xfrm>
            <a:off x="104266" y="1436477"/>
            <a:ext cx="8964613" cy="96021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069" name="正方形/長方形 5"/>
          <p:cNvSpPr/>
          <p:nvPr/>
        </p:nvSpPr>
        <p:spPr>
          <a:xfrm>
            <a:off x="104266" y="1376792"/>
            <a:ext cx="8961944"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100" dirty="0">
                <a:solidFill>
                  <a:prstClr val="black"/>
                </a:solidFill>
                <a:latin typeface="Meiryo UI" panose="020B0604030504040204" pitchFamily="50" charset="-128"/>
                <a:ea typeface="Meiryo UI" panose="020B0604030504040204" pitchFamily="50" charset="-128"/>
              </a:rPr>
              <a:t>①提案によって解決する地方公共団体が抱える課題イメージ</a:t>
            </a:r>
            <a:endParaRPr kumimoji="1" lang="ja-JP"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3329" name="正方形/長方形 39"/>
          <p:cNvSpPr>
            <a:spLocks noChangeArrowheads="1"/>
          </p:cNvSpPr>
          <p:nvPr/>
        </p:nvSpPr>
        <p:spPr bwMode="auto">
          <a:xfrm>
            <a:off x="179512" y="3435092"/>
            <a:ext cx="8829674" cy="1550387"/>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全レイアウト共通</a:t>
            </a:r>
            <a:r>
              <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endParaRPr kumimoji="1" lang="en-US" altLang="ja-JP" sz="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・文字のサイズは原則８ポイント以上で記載してください。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・それぞれの枠の大きさ・レイアウトは変更は可能です。</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・図や写真等の使用も可能です。</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lang="ja-JP" altLang="en-US" sz="800" dirty="0">
                <a:solidFill>
                  <a:srgbClr val="366092"/>
                </a:solidFill>
                <a:latin typeface="Meiryo UI" panose="020B0604030504040204" pitchFamily="50" charset="-128"/>
                <a:ea typeface="Meiryo UI" panose="020B0604030504040204" pitchFamily="50" charset="-128"/>
              </a:rPr>
              <a:t>提案書資料は１～２枚としてください。</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（別途参考資料の提出は受け付けません。）</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lvl="0">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・ご提出いただいた本提案書様式は、そのまま国土交通省</a:t>
            </a:r>
            <a:r>
              <a:rPr lang="en-US" altLang="ja-JP" sz="800" dirty="0">
                <a:solidFill>
                  <a:srgbClr val="366092"/>
                </a:solidFill>
                <a:latin typeface="Meiryo UI" panose="020B0604030504040204" pitchFamily="50" charset="-128"/>
                <a:ea typeface="Meiryo UI" panose="020B0604030504040204" pitchFamily="50" charset="-128"/>
              </a:rPr>
              <a:t>HP</a:t>
            </a:r>
            <a:r>
              <a:rPr lang="ja-JP" altLang="en-US" sz="800" dirty="0">
                <a:solidFill>
                  <a:srgbClr val="366092"/>
                </a:solidFill>
                <a:latin typeface="Meiryo UI" panose="020B0604030504040204" pitchFamily="50" charset="-128"/>
                <a:ea typeface="Meiryo UI" panose="020B0604030504040204" pitchFamily="50" charset="-128"/>
              </a:rPr>
              <a:t>において公表予定のため、公表可能な内容にしてください。</a:t>
            </a:r>
            <a:endParaRPr lang="en-US" altLang="ja-JP" sz="800" dirty="0">
              <a:solidFill>
                <a:srgbClr val="366092"/>
              </a:solidFill>
              <a:latin typeface="Meiryo UI" panose="020B0604030504040204" pitchFamily="50" charset="-128"/>
              <a:ea typeface="Meiryo UI" panose="020B0604030504040204" pitchFamily="50" charset="-128"/>
            </a:endParaRPr>
          </a:p>
          <a:p>
            <a:pPr lvl="0">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・複数事業者・団体による共同提案も可能です。</a:t>
            </a:r>
            <a:endParaRPr lang="en-US" altLang="ja-JP" sz="800" dirty="0">
              <a:solidFill>
                <a:srgbClr val="366092"/>
              </a:solidFill>
              <a:latin typeface="Meiryo UI" panose="020B0604030504040204" pitchFamily="50" charset="-128"/>
              <a:ea typeface="Meiryo UI" panose="020B0604030504040204" pitchFamily="50" charset="-128"/>
            </a:endParaRPr>
          </a:p>
          <a:p>
            <a:pPr lvl="0">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・同一の提案者から複数の提案をしていただくことも可能です。複数の異なる提案を行う場合は、様式を分けて提出してください。</a:t>
            </a:r>
          </a:p>
        </p:txBody>
      </p:sp>
      <p:sp>
        <p:nvSpPr>
          <p:cNvPr id="13330" name="正方形/長方形 30"/>
          <p:cNvSpPr>
            <a:spLocks noChangeArrowheads="1"/>
          </p:cNvSpPr>
          <p:nvPr/>
        </p:nvSpPr>
        <p:spPr bwMode="auto">
          <a:xfrm>
            <a:off x="101598" y="5393799"/>
            <a:ext cx="4432874" cy="102999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065" name="正方形/長方形 31"/>
          <p:cNvSpPr/>
          <p:nvPr/>
        </p:nvSpPr>
        <p:spPr>
          <a:xfrm>
            <a:off x="101598" y="5292000"/>
            <a:ext cx="4432874"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100" dirty="0">
                <a:solidFill>
                  <a:prstClr val="black"/>
                </a:solidFill>
                <a:latin typeface="Meiryo UI" panose="020B0604030504040204" pitchFamily="50" charset="-128"/>
                <a:ea typeface="Meiryo UI" panose="020B0604030504040204" pitchFamily="50" charset="-128"/>
              </a:rPr>
              <a:t>③課題解決のイメージ・効果</a:t>
            </a:r>
            <a:endParaRPr kumimoji="1" lang="ja-JP"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22" name="直線コネクタ 3"/>
          <p:cNvCxnSpPr/>
          <p:nvPr/>
        </p:nvCxnSpPr>
        <p:spPr>
          <a:xfrm>
            <a:off x="11904" y="1268760"/>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24" name="正方形/長方形 39"/>
          <p:cNvSpPr>
            <a:spLocks noChangeArrowheads="1"/>
          </p:cNvSpPr>
          <p:nvPr/>
        </p:nvSpPr>
        <p:spPr bwMode="auto">
          <a:xfrm>
            <a:off x="184868" y="1603675"/>
            <a:ext cx="8824318" cy="726155"/>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・提案により、</a:t>
            </a:r>
            <a:r>
              <a:rPr lang="ja-JP" altLang="en-US" sz="800" dirty="0">
                <a:solidFill>
                  <a:srgbClr val="366092"/>
                </a:solidFill>
                <a:latin typeface="Meiryo UI" panose="020B0604030504040204" pitchFamily="50" charset="-128"/>
                <a:ea typeface="Meiryo UI" panose="020B0604030504040204" pitchFamily="50" charset="-128"/>
              </a:rPr>
              <a:t>地方公共団体</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が抱えるどのような課題を解決することができるか記載してください。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・想定する自治体の人口規模・面積・立地等（例：人口</a:t>
            </a:r>
            <a:r>
              <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10</a:t>
            </a:r>
            <a:r>
              <a:rPr kumimoji="1" lang="ja-JP" altLang="en-US" sz="800" b="0" i="0" u="none" strike="noStrike" kern="1200" cap="none" spc="0" normalizeH="0" baseline="0" noProof="0">
                <a:ln>
                  <a:noFill/>
                </a:ln>
                <a:solidFill>
                  <a:srgbClr val="366092"/>
                </a:solidFill>
                <a:effectLst/>
                <a:uLnTx/>
                <a:uFillTx/>
                <a:latin typeface="Meiryo UI" panose="020B0604030504040204" pitchFamily="50" charset="-128"/>
                <a:ea typeface="Meiryo UI" panose="020B0604030504040204" pitchFamily="50" charset="-128"/>
              </a:rPr>
              <a:t>万人程度の小規模自治体、小規模な橋梁が大多数を占める自治体など）に</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ついて想定を記載してください。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rgbClr val="366092"/>
                </a:solidFill>
                <a:latin typeface="Meiryo UI" panose="020B0604030504040204" pitchFamily="50" charset="-128"/>
                <a:ea typeface="Meiryo UI" panose="020B0604030504040204" pitchFamily="50" charset="-128"/>
              </a:rPr>
              <a:t>・官民連携事業の対象となる公共施設等の規模等について想定を記載してください。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p:txBody>
      </p:sp>
      <p:sp>
        <p:nvSpPr>
          <p:cNvPr id="25" name="正方形/長方形 30"/>
          <p:cNvSpPr>
            <a:spLocks noChangeArrowheads="1"/>
          </p:cNvSpPr>
          <p:nvPr/>
        </p:nvSpPr>
        <p:spPr bwMode="auto">
          <a:xfrm>
            <a:off x="4644008" y="5393799"/>
            <a:ext cx="4427538" cy="102999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6" name="正方形/長方形 31"/>
          <p:cNvSpPr/>
          <p:nvPr/>
        </p:nvSpPr>
        <p:spPr>
          <a:xfrm>
            <a:off x="4644008" y="5292000"/>
            <a:ext cx="4422203"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その他</a:t>
            </a:r>
            <a:endParaRPr kumimoji="1" lang="ja-JP"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7" name="正方形/長方形 39"/>
          <p:cNvSpPr>
            <a:spLocks noChangeArrowheads="1"/>
          </p:cNvSpPr>
          <p:nvPr/>
        </p:nvSpPr>
        <p:spPr bwMode="auto">
          <a:xfrm>
            <a:off x="179512" y="5580000"/>
            <a:ext cx="4279354" cy="68024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lang="ja-JP" altLang="en-US" sz="800" dirty="0">
                <a:solidFill>
                  <a:srgbClr val="366092"/>
                </a:solidFill>
                <a:latin typeface="Meiryo UI" panose="020B0604030504040204" pitchFamily="50" charset="-128"/>
                <a:ea typeface="Meiryo UI" panose="020B0604030504040204" pitchFamily="50" charset="-128"/>
              </a:rPr>
              <a:t>自治体・地域企業・地域住民がどのような効果を得られるのかご記載ください。</a:t>
            </a:r>
            <a:endParaRPr lang="en-US" altLang="ja-JP" sz="800" dirty="0">
              <a:solidFill>
                <a:srgbClr val="366092"/>
              </a:solidFill>
              <a:latin typeface="Meiryo UI" panose="020B0604030504040204" pitchFamily="50" charset="-128"/>
              <a:ea typeface="Meiryo UI" panose="020B0604030504040204" pitchFamily="50" charset="-128"/>
            </a:endParaRPr>
          </a:p>
          <a:p>
            <a:pPr>
              <a:spcBef>
                <a:spcPts val="400"/>
              </a:spcBef>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・定性的な効果だけでなく、定量的な効果について記載してください。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p:txBody>
      </p:sp>
      <p:sp>
        <p:nvSpPr>
          <p:cNvPr id="29" name="正方形/長方形 39"/>
          <p:cNvSpPr>
            <a:spLocks noChangeArrowheads="1"/>
          </p:cNvSpPr>
          <p:nvPr/>
        </p:nvSpPr>
        <p:spPr bwMode="auto">
          <a:xfrm>
            <a:off x="4716016" y="5580000"/>
            <a:ext cx="4293170" cy="68024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lang="ja-JP" altLang="en-US" sz="800" dirty="0">
                <a:solidFill>
                  <a:srgbClr val="366092"/>
                </a:solidFill>
                <a:latin typeface="Meiryo UI" panose="020B0604030504040204" pitchFamily="50" charset="-128"/>
                <a:ea typeface="Meiryo UI" panose="020B0604030504040204" pitchFamily="50" charset="-128"/>
              </a:rPr>
              <a:t>自由記載（もしあれば）</a:t>
            </a:r>
            <a:endParaRPr lang="en-US" altLang="ja-JP" sz="800" dirty="0">
              <a:solidFill>
                <a:srgbClr val="366092"/>
              </a:solidFill>
              <a:latin typeface="Meiryo UI" panose="020B0604030504040204" pitchFamily="50" charset="-128"/>
              <a:ea typeface="Meiryo UI" panose="020B0604030504040204" pitchFamily="50" charset="-128"/>
            </a:endParaRPr>
          </a:p>
          <a:p>
            <a:pPr lvl="0">
              <a:spcBef>
                <a:spcPts val="400"/>
              </a:spcBef>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・実証実験の実績等の</a:t>
            </a:r>
            <a:r>
              <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URL</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等も掲載可能です。</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07504" y="6474822"/>
            <a:ext cx="2160240"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会社名（団体名） ：○○株式会社</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担当部署：</a:t>
            </a:r>
          </a:p>
        </p:txBody>
      </p:sp>
      <p:sp>
        <p:nvSpPr>
          <p:cNvPr id="5" name="テキスト ボックス 4"/>
          <p:cNvSpPr txBox="1"/>
          <p:nvPr/>
        </p:nvSpPr>
        <p:spPr>
          <a:xfrm>
            <a:off x="2339752" y="6474822"/>
            <a:ext cx="2880320"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担当者：</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連絡先（電話番号）：</a:t>
            </a:r>
            <a:endParaRPr lang="ja-JP" altLang="en-US" sz="800" dirty="0">
              <a:latin typeface="Meiryo UI" panose="020B0604030504040204" pitchFamily="50" charset="-128"/>
              <a:ea typeface="Meiryo UI" panose="020B0604030504040204" pitchFamily="50" charset="-128"/>
            </a:endParaRPr>
          </a:p>
        </p:txBody>
      </p:sp>
      <p:sp>
        <p:nvSpPr>
          <p:cNvPr id="31" name="正方形/長方形 39"/>
          <p:cNvSpPr>
            <a:spLocks noChangeArrowheads="1"/>
          </p:cNvSpPr>
          <p:nvPr/>
        </p:nvSpPr>
        <p:spPr bwMode="auto">
          <a:xfrm>
            <a:off x="179512" y="2702630"/>
            <a:ext cx="8829674" cy="662286"/>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・提案の概要について、図や写真等も用いながら記載して</a:t>
            </a:r>
            <a:r>
              <a:rPr lang="ja-JP" altLang="en-US" sz="800" dirty="0">
                <a:solidFill>
                  <a:srgbClr val="366092"/>
                </a:solidFill>
                <a:latin typeface="Meiryo UI" panose="020B0604030504040204" pitchFamily="50" charset="-128"/>
                <a:ea typeface="Meiryo UI" panose="020B0604030504040204" pitchFamily="50" charset="-128"/>
              </a:rPr>
              <a:t>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lvl="0">
              <a:spcBef>
                <a:spcPts val="400"/>
              </a:spcBef>
              <a:defRPr/>
            </a:pPr>
            <a:r>
              <a:rPr kumimoji="1" lang="ja-JP" altLang="en-US" sz="80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lang="ja-JP" altLang="en-US" sz="800" b="1" noProof="0" dirty="0">
                <a:solidFill>
                  <a:srgbClr val="366092"/>
                </a:solidFill>
                <a:latin typeface="Meiryo UI" panose="020B0604030504040204" pitchFamily="50" charset="-128"/>
                <a:ea typeface="Meiryo UI" panose="020B0604030504040204" pitchFamily="50" charset="-128"/>
              </a:rPr>
              <a:t>提案の新規性</a:t>
            </a:r>
            <a:r>
              <a:rPr lang="ja-JP" altLang="en-US" sz="800" noProof="0" dirty="0">
                <a:solidFill>
                  <a:srgbClr val="366092"/>
                </a:solidFill>
                <a:latin typeface="Meiryo UI" panose="020B0604030504040204" pitchFamily="50" charset="-128"/>
                <a:ea typeface="Meiryo UI" panose="020B0604030504040204" pitchFamily="50" charset="-128"/>
              </a:rPr>
              <a:t>について必ず記載してください。</a:t>
            </a:r>
            <a:r>
              <a:rPr kumimoji="1" lang="ja-JP" altLang="en-US" sz="80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従来</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手法と比較し異なる点や工夫した点を記載してください</a:t>
            </a:r>
            <a:r>
              <a:rPr lang="ja-JP" altLang="en-US" sz="800" noProof="0" dirty="0">
                <a:solidFill>
                  <a:srgbClr val="366092"/>
                </a:solidFill>
                <a:latin typeface="Meiryo UI" panose="020B0604030504040204" pitchFamily="50" charset="-128"/>
                <a:ea typeface="Meiryo UI" panose="020B0604030504040204" pitchFamily="50" charset="-128"/>
              </a:rPr>
              <a:t>。</a:t>
            </a:r>
            <a:endParaRPr lang="en-US" altLang="ja-JP" sz="800" dirty="0">
              <a:solidFill>
                <a:srgbClr val="366092"/>
              </a:solidFill>
              <a:latin typeface="Meiryo UI" panose="020B0604030504040204" pitchFamily="50" charset="-128"/>
              <a:ea typeface="Meiryo UI" panose="020B0604030504040204" pitchFamily="50" charset="-128"/>
            </a:endParaRPr>
          </a:p>
          <a:p>
            <a:pPr lvl="0">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・提案の導入条件（期間、コストなど）を記載してください。</a:t>
            </a:r>
          </a:p>
        </p:txBody>
      </p:sp>
      <p:sp>
        <p:nvSpPr>
          <p:cNvPr id="32" name="テキスト ボックス 31"/>
          <p:cNvSpPr txBox="1"/>
          <p:nvPr/>
        </p:nvSpPr>
        <p:spPr>
          <a:xfrm>
            <a:off x="5292080" y="6474822"/>
            <a:ext cx="288032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メールアドレス：</a:t>
            </a:r>
            <a:endParaRPr lang="ja-JP" altLang="en-US" sz="800" dirty="0">
              <a:latin typeface="Meiryo UI" panose="020B0604030504040204" pitchFamily="50" charset="-128"/>
              <a:ea typeface="Meiryo UI" panose="020B0604030504040204" pitchFamily="50" charset="-128"/>
            </a:endParaRPr>
          </a:p>
        </p:txBody>
      </p:sp>
      <p:sp>
        <p:nvSpPr>
          <p:cNvPr id="42" name="正方形/長方形 39">
            <a:extLst>
              <a:ext uri="{FF2B5EF4-FFF2-40B4-BE49-F238E27FC236}">
                <a16:creationId xmlns:a16="http://schemas.microsoft.com/office/drawing/2014/main" id="{942C527B-22D9-CDEC-5678-1F23DDEA16D8}"/>
              </a:ext>
            </a:extLst>
          </p:cNvPr>
          <p:cNvSpPr>
            <a:spLocks noChangeArrowheads="1"/>
          </p:cNvSpPr>
          <p:nvPr/>
        </p:nvSpPr>
        <p:spPr bwMode="auto">
          <a:xfrm>
            <a:off x="101598" y="890936"/>
            <a:ext cx="8964612" cy="327024"/>
          </a:xfrm>
          <a:prstGeom prst="rect">
            <a:avLst/>
          </a:prstGeom>
          <a:solidFill>
            <a:srgbClr val="FFFFFF"/>
          </a:solidFill>
          <a:ln w="12700">
            <a:solidFill>
              <a:srgbClr val="000000"/>
            </a:solidFill>
            <a:prstDash val="sysDot"/>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indent="0">
              <a:spcBef>
                <a:spcPts val="400"/>
              </a:spcBef>
              <a:defRPr/>
            </a:pPr>
            <a:r>
              <a:rPr lang="ja-JP" altLang="en-US" sz="1000" dirty="0">
                <a:solidFill>
                  <a:srgbClr val="366092"/>
                </a:solidFill>
                <a:latin typeface="Meiryo UI" panose="020B0604030504040204" pitchFamily="50" charset="-128"/>
                <a:ea typeface="Meiryo UI" panose="020B0604030504040204" pitchFamily="50" charset="-128"/>
              </a:rPr>
              <a:t>提案の概要について、</a:t>
            </a:r>
            <a:r>
              <a:rPr lang="en-US" altLang="ja-JP" sz="1000" dirty="0">
                <a:solidFill>
                  <a:srgbClr val="366092"/>
                </a:solidFill>
                <a:latin typeface="Meiryo UI" panose="020B0604030504040204" pitchFamily="50" charset="-128"/>
                <a:ea typeface="Meiryo UI" panose="020B0604030504040204" pitchFamily="50" charset="-128"/>
              </a:rPr>
              <a:t>150</a:t>
            </a:r>
            <a:r>
              <a:rPr lang="ja-JP" altLang="en-US" sz="1000" dirty="0">
                <a:solidFill>
                  <a:srgbClr val="366092"/>
                </a:solidFill>
                <a:latin typeface="Meiryo UI" panose="020B0604030504040204" pitchFamily="50" charset="-128"/>
                <a:ea typeface="Meiryo UI" panose="020B0604030504040204" pitchFamily="50" charset="-128"/>
              </a:rPr>
              <a:t>字以内、</a:t>
            </a:r>
            <a:r>
              <a:rPr lang="en-US" altLang="ja-JP" sz="1000" dirty="0">
                <a:solidFill>
                  <a:srgbClr val="366092"/>
                </a:solidFill>
                <a:latin typeface="Meiryo UI" panose="020B0604030504040204" pitchFamily="50" charset="-128"/>
                <a:ea typeface="Meiryo UI" panose="020B0604030504040204" pitchFamily="50" charset="-128"/>
              </a:rPr>
              <a:t>2</a:t>
            </a:r>
            <a:r>
              <a:rPr lang="ja-JP" altLang="en-US" sz="1000" dirty="0">
                <a:solidFill>
                  <a:srgbClr val="366092"/>
                </a:solidFill>
                <a:latin typeface="Meiryo UI" panose="020B0604030504040204" pitchFamily="50" charset="-128"/>
                <a:ea typeface="Meiryo UI" panose="020B0604030504040204" pitchFamily="50" charset="-128"/>
              </a:rPr>
              <a:t>行以内でご記載ください。</a:t>
            </a:r>
          </a:p>
        </p:txBody>
      </p:sp>
      <p:sp>
        <p:nvSpPr>
          <p:cNvPr id="7" name="正方形/長方形 39">
            <a:extLst>
              <a:ext uri="{FF2B5EF4-FFF2-40B4-BE49-F238E27FC236}">
                <a16:creationId xmlns:a16="http://schemas.microsoft.com/office/drawing/2014/main" id="{61E01E47-3601-B98A-D837-FE623B0BE501}"/>
              </a:ext>
            </a:extLst>
          </p:cNvPr>
          <p:cNvSpPr>
            <a:spLocks noChangeArrowheads="1"/>
          </p:cNvSpPr>
          <p:nvPr/>
        </p:nvSpPr>
        <p:spPr bwMode="auto">
          <a:xfrm>
            <a:off x="3995936" y="933968"/>
            <a:ext cx="4985029" cy="218303"/>
          </a:xfrm>
          <a:prstGeom prst="wedgeRectCallout">
            <a:avLst>
              <a:gd name="adj1" fmla="val -25029"/>
              <a:gd name="adj2" fmla="val -100556"/>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rgbClr val="366092"/>
                </a:solidFill>
                <a:latin typeface="Meiryo UI" panose="020B0604030504040204" pitchFamily="50" charset="-128"/>
                <a:ea typeface="Meiryo UI" panose="020B0604030504040204" pitchFamily="50" charset="-128"/>
              </a:rPr>
              <a:t>・関連するテーマ・分野・手法を赤枠で示してください。その他の場合は（　）内に記載してください。複数選択も可能です。</a:t>
            </a:r>
          </a:p>
        </p:txBody>
      </p:sp>
      <p:sp>
        <p:nvSpPr>
          <p:cNvPr id="8" name="タイトル 1">
            <a:extLst>
              <a:ext uri="{FF2B5EF4-FFF2-40B4-BE49-F238E27FC236}">
                <a16:creationId xmlns:a16="http://schemas.microsoft.com/office/drawing/2014/main" id="{232AF169-61A8-8B5F-1629-315D02434B0E}"/>
              </a:ext>
            </a:extLst>
          </p:cNvPr>
          <p:cNvSpPr txBox="1">
            <a:spLocks noChangeArrowheads="1"/>
          </p:cNvSpPr>
          <p:nvPr/>
        </p:nvSpPr>
        <p:spPr bwMode="auto">
          <a:xfrm>
            <a:off x="3275856" y="200076"/>
            <a:ext cx="6143666" cy="256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700" dirty="0">
                <a:latin typeface="Meiryo UI" panose="020B0604030504040204" pitchFamily="50" charset="-128"/>
                <a:ea typeface="Meiryo UI" panose="020B0604030504040204" pitchFamily="50" charset="-128"/>
              </a:rPr>
              <a:t>インフラの維持管理・修繕等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災害対策・復旧を見据えたインフラ整備・維持管理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無電柱化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スモールコンセッション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グリーンチャレンジ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10" name="四角形: 角を丸くする 9">
            <a:extLst>
              <a:ext uri="{FF2B5EF4-FFF2-40B4-BE49-F238E27FC236}">
                <a16:creationId xmlns:a16="http://schemas.microsoft.com/office/drawing/2014/main" id="{002C795E-1B2E-D0E5-E88F-FAFD09F5A08B}"/>
              </a:ext>
            </a:extLst>
          </p:cNvPr>
          <p:cNvSpPr/>
          <p:nvPr/>
        </p:nvSpPr>
        <p:spPr>
          <a:xfrm>
            <a:off x="3332621" y="260863"/>
            <a:ext cx="1044000"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2" name="タイトル 1">
            <a:extLst>
              <a:ext uri="{FF2B5EF4-FFF2-40B4-BE49-F238E27FC236}">
                <a16:creationId xmlns:a16="http://schemas.microsoft.com/office/drawing/2014/main" id="{34D1F1CD-79DE-504A-94C3-E66774066DD6}"/>
              </a:ext>
            </a:extLst>
          </p:cNvPr>
          <p:cNvSpPr txBox="1">
            <a:spLocks noChangeArrowheads="1"/>
          </p:cNvSpPr>
          <p:nvPr/>
        </p:nvSpPr>
        <p:spPr bwMode="auto">
          <a:xfrm>
            <a:off x="5148064" y="404664"/>
            <a:ext cx="39600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分野</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道路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橋梁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公園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上下水道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河川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港湾 </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遊休施設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13" name="四角形: 角を丸くする 12">
            <a:extLst>
              <a:ext uri="{FF2B5EF4-FFF2-40B4-BE49-F238E27FC236}">
                <a16:creationId xmlns:a16="http://schemas.microsoft.com/office/drawing/2014/main" id="{EBEF06A5-6F19-22D9-416D-8E67507014DF}"/>
              </a:ext>
            </a:extLst>
          </p:cNvPr>
          <p:cNvSpPr/>
          <p:nvPr/>
        </p:nvSpPr>
        <p:spPr>
          <a:xfrm>
            <a:off x="5508104" y="486580"/>
            <a:ext cx="288032"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14" name="タイトル 1">
            <a:extLst>
              <a:ext uri="{FF2B5EF4-FFF2-40B4-BE49-F238E27FC236}">
                <a16:creationId xmlns:a16="http://schemas.microsoft.com/office/drawing/2014/main" id="{49C67F9E-E866-53B4-8E73-B14DA4B5BF0C}"/>
              </a:ext>
            </a:extLst>
          </p:cNvPr>
          <p:cNvSpPr txBox="1">
            <a:spLocks noChangeArrowheads="1"/>
          </p:cNvSpPr>
          <p:nvPr/>
        </p:nvSpPr>
        <p:spPr bwMode="auto">
          <a:xfrm>
            <a:off x="5148064" y="579505"/>
            <a:ext cx="39600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手法</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コンセッション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その他の</a:t>
            </a:r>
            <a:r>
              <a:rPr lang="en-US" altLang="ja-JP" sz="700" dirty="0">
                <a:latin typeface="Meiryo UI" panose="020B0604030504040204" pitchFamily="50" charset="-128"/>
                <a:ea typeface="Meiryo UI" panose="020B0604030504040204" pitchFamily="50" charset="-128"/>
              </a:rPr>
              <a:t>PFI</a:t>
            </a:r>
            <a:r>
              <a:rPr lang="ja-JP" altLang="en-US" sz="700" dirty="0">
                <a:latin typeface="Meiryo UI" panose="020B0604030504040204" pitchFamily="50" charset="-128"/>
                <a:ea typeface="Meiryo UI" panose="020B0604030504040204" pitchFamily="50" charset="-128"/>
              </a:rPr>
              <a:t> </a:t>
            </a:r>
            <a:r>
              <a:rPr lang="en-US" altLang="ja-JP" sz="700" dirty="0">
                <a:latin typeface="Meiryo UI" panose="020B0604030504040204" pitchFamily="50" charset="-128"/>
                <a:ea typeface="Meiryo UI" panose="020B0604030504040204" pitchFamily="50" charset="-128"/>
              </a:rPr>
              <a:t> / </a:t>
            </a:r>
            <a:r>
              <a:rPr lang="ja-JP" altLang="en-US" sz="700" dirty="0">
                <a:latin typeface="Meiryo UI" panose="020B0604030504040204" pitchFamily="50" charset="-128"/>
                <a:ea typeface="Meiryo UI" panose="020B0604030504040204" pitchFamily="50" charset="-128"/>
              </a:rPr>
              <a:t>包括的民間委託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17" name="四角形: 角を丸くする 16">
            <a:extLst>
              <a:ext uri="{FF2B5EF4-FFF2-40B4-BE49-F238E27FC236}">
                <a16:creationId xmlns:a16="http://schemas.microsoft.com/office/drawing/2014/main" id="{89EF91E2-ABF0-5416-44A6-E0A13EFE1F2B}"/>
              </a:ext>
            </a:extLst>
          </p:cNvPr>
          <p:cNvSpPr/>
          <p:nvPr/>
        </p:nvSpPr>
        <p:spPr>
          <a:xfrm>
            <a:off x="5508104" y="671296"/>
            <a:ext cx="504056"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0788D19E-7475-6B89-8BBB-2A91562FAB8C}"/>
              </a:ext>
            </a:extLst>
          </p:cNvPr>
          <p:cNvSpPr/>
          <p:nvPr/>
        </p:nvSpPr>
        <p:spPr>
          <a:xfrm>
            <a:off x="8421070" y="32064"/>
            <a:ext cx="648072" cy="214664"/>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dirty="0"/>
              <a:t>様式１</a:t>
            </a:r>
            <a:endParaRPr kumimoji="1" lang="en-US" altLang="ja-JP" sz="1000" dirty="0"/>
          </a:p>
        </p:txBody>
      </p:sp>
    </p:spTree>
    <p:extLst>
      <p:ext uri="{BB962C8B-B14F-4D97-AF65-F5344CB8AC3E}">
        <p14:creationId xmlns:p14="http://schemas.microsoft.com/office/powerpoint/2010/main" val="39299505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1320</TotalTime>
  <Words>531</Words>
  <Application>Microsoft Office PowerPoint</Application>
  <PresentationFormat>画面に合わせる (4:3)</PresentationFormat>
  <Paragraphs>35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（団体名を記載） （提案タイトルを記載）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スライドタイトル</dc:title>
  <dc:creator>森下 怜奈</dc:creator>
  <cp:lastModifiedBy>　</cp:lastModifiedBy>
  <cp:revision>85</cp:revision>
  <cp:lastPrinted>2024-01-18T10:27:37Z</cp:lastPrinted>
  <dcterms:created xsi:type="dcterms:W3CDTF">2023-01-16T10:39:53Z</dcterms:created>
  <dcterms:modified xsi:type="dcterms:W3CDTF">2024-01-31T03:15:13Z</dcterms:modified>
</cp:coreProperties>
</file>