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 id="2147484963" r:id="rId6"/>
  </p:sldMasterIdLst>
  <p:notesMasterIdLst>
    <p:notesMasterId r:id="rId13"/>
  </p:notesMasterIdLst>
  <p:handoutMasterIdLst>
    <p:handoutMasterId r:id="rId14"/>
  </p:handoutMasterIdLst>
  <p:sldIdLst>
    <p:sldId id="1762" r:id="rId7"/>
    <p:sldId id="1765" r:id="rId8"/>
    <p:sldId id="1761" r:id="rId9"/>
    <p:sldId id="1766" r:id="rId10"/>
    <p:sldId id="1763" r:id="rId11"/>
    <p:sldId id="1767"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varScale="1">
        <p:scale>
          <a:sx n="113" d="100"/>
          <a:sy n="113" d="100"/>
        </p:scale>
        <p:origin x="1338" y="96"/>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2024/4/12</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2024/4/12</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744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922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833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a:t>マスタ タイトルの書式設定</a:t>
            </a:r>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a:t>マスタ サブタイトルの書式設定</a:t>
            </a:r>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567895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1180476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271073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29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885712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69920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995325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14055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81580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8779101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97F4661A-7B19-46CA-941E-B314278E6D60}" type="datetimeFigureOut">
              <a:rPr kumimoji="1" lang="ja-JP" altLang="en-US" smtClean="0"/>
              <a:t>2024/4/12</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7527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2024/4/12</a:t>
            </a:fld>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53794127"/>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ja-JP" altLang="en-US" sz="1600" dirty="0">
                <a:solidFill>
                  <a:srgbClr val="0070C0"/>
                </a:solidFill>
                <a:latin typeface="ＭＳ Ｐゴシック" panose="020B0600070205080204" pitchFamily="50" charset="-128"/>
                <a:ea typeface="ＭＳ Ｐゴシック" panose="020B0600070205080204" pitchFamily="50" charset="-128"/>
              </a:rPr>
              <a:t>（例：</a:t>
            </a:r>
            <a:r>
              <a:rPr lang="en-US" altLang="ja-JP" sz="1600" dirty="0">
                <a:solidFill>
                  <a:prstClr val="black"/>
                </a:solidFill>
                <a:latin typeface="ＭＳ Ｐゴシック" panose="020B0600070205080204" pitchFamily="50" charset="-128"/>
                <a:ea typeface="ＭＳ Ｐゴシック" panose="020B0600070205080204" pitchFamily="50" charset="-128"/>
              </a:rPr>
              <a:t>PPA</a:t>
            </a:r>
            <a:r>
              <a:rPr lang="ja-JP" altLang="en-US" sz="1600" dirty="0">
                <a:solidFill>
                  <a:srgbClr val="0070C0"/>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）にカーポート型太陽光発電設備●</a:t>
            </a:r>
            <a:r>
              <a:rPr lang="en-US" altLang="ja-JP" sz="1600" dirty="0">
                <a:solidFill>
                  <a:prstClr val="black"/>
                </a:solidFill>
                <a:latin typeface="ＭＳ Ｐゴシック" panose="020B0600070205080204" pitchFamily="50" charset="-128"/>
                <a:ea typeface="ＭＳ Ｐゴシック" panose="020B0600070205080204" pitchFamily="50" charset="-128"/>
              </a:rPr>
              <a:t>kW</a:t>
            </a:r>
            <a:r>
              <a:rPr lang="ja-JP" altLang="en-US" sz="1600" dirty="0">
                <a:solidFill>
                  <a:prstClr val="black"/>
                </a:solidFill>
                <a:latin typeface="ＭＳ Ｐゴシック" panose="020B0600070205080204" pitchFamily="50" charset="-128"/>
                <a:ea typeface="ＭＳ Ｐゴシック" panose="020B0600070205080204" pitchFamily="50" charset="-128"/>
              </a:rPr>
              <a:t>及び蓄電池●</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を設置し、約●万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年（発電量の●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6"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で作成してください。</a:t>
            </a:r>
            <a:endParaRPr kumimoji="1" lang="en-US" altLang="ja-JP" sz="1000" b="1" dirty="0">
              <a:solidFill>
                <a:schemeClr val="tx1"/>
              </a:solidFill>
              <a:latin typeface="+mn-ea"/>
            </a:endParaRPr>
          </a:p>
          <a:p>
            <a:r>
              <a:rPr lang="ja-JP" altLang="en-US" sz="1000" b="1" dirty="0">
                <a:solidFill>
                  <a:schemeClr val="tx1"/>
                </a:solidFill>
                <a:latin typeface="+mn-ea"/>
              </a:rPr>
              <a:t>・フォントの大きさやテキストボックスの位置は変更しないでください。</a:t>
            </a:r>
            <a:endParaRPr kumimoji="1" lang="en-US" altLang="ja-JP" sz="1000" b="1" dirty="0">
              <a:solidFill>
                <a:schemeClr val="tx1"/>
              </a:solidFill>
              <a:latin typeface="+mn-ea"/>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19" name="四角形吹き出し 18"/>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・カーポート型太陽光発電の場合の記載例</a:t>
            </a:r>
            <a:endParaRPr lang="en-US" altLang="ja-JP" sz="900" b="1" dirty="0">
              <a:solidFill>
                <a:schemeClr val="tx1"/>
              </a:solidFill>
              <a:latin typeface="+mn-ea"/>
            </a:endParaRPr>
          </a:p>
          <a:p>
            <a:r>
              <a:rPr lang="ja-JP" altLang="en-US" sz="900" b="1" dirty="0">
                <a:solidFill>
                  <a:schemeClr val="tx1"/>
                </a:solidFill>
                <a:latin typeface="+mn-ea"/>
              </a:rPr>
              <a:t>・太陽光発電以外の再エネ事業の場合、本様式を参考に作成してください。</a:t>
            </a:r>
            <a:endParaRPr kumimoji="1" lang="en-US" altLang="ja-JP" sz="900" b="1" dirty="0">
              <a:solidFill>
                <a:schemeClr val="tx1"/>
              </a:solidFill>
              <a:latin typeface="+mn-ea"/>
            </a:endParaRPr>
          </a:p>
        </p:txBody>
      </p:sp>
      <p:sp>
        <p:nvSpPr>
          <p:cNvPr id="21" name="四角形吹き出し 20"/>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・事業実施箇所を記載し、実施箇所の拡大図や実施イメージを添付してください。</a:t>
            </a:r>
            <a:endParaRPr kumimoji="1" lang="en-US" altLang="ja-JP" sz="1000" b="1" dirty="0">
              <a:solidFill>
                <a:schemeClr val="tx1"/>
              </a:solidFill>
              <a:latin typeface="+mn-ea"/>
            </a:endParaRPr>
          </a:p>
        </p:txBody>
      </p:sp>
      <p:sp>
        <p:nvSpPr>
          <p:cNvPr id="30" name="四角形吹き出し 29"/>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ea typeface="+mn-ea"/>
              </a:rPr>
              <a:t>【CO2</a:t>
            </a:r>
            <a:r>
              <a:rPr kumimoji="1" lang="ja-JP" altLang="en-US" sz="1400" b="0" i="0" u="none" strike="noStrike" kern="1200" cap="none" spc="0" normalizeH="0" baseline="0" noProof="0" dirty="0">
                <a:ln>
                  <a:noFill/>
                </a:ln>
                <a:solidFill>
                  <a:prstClr val="black"/>
                </a:solidFill>
                <a:effectLst/>
                <a:uLnTx/>
                <a:uFillTx/>
                <a:latin typeface="+mn-ea"/>
                <a:ea typeface="+mn-ea"/>
              </a:rPr>
              <a:t>排出状況</a:t>
            </a:r>
            <a:r>
              <a:rPr kumimoji="1" lang="en-US" altLang="ja-JP" sz="1400" b="0" i="0" u="none" strike="noStrike" kern="1200" cap="none" spc="0" normalizeH="0" baseline="0" noProof="0" dirty="0">
                <a:ln>
                  <a:noFill/>
                </a:ln>
                <a:solidFill>
                  <a:prstClr val="black"/>
                </a:solidFill>
                <a:effectLst/>
                <a:uLnTx/>
                <a:uFillTx/>
                <a:latin typeface="+mn-ea"/>
                <a:ea typeface="+mn-ea"/>
              </a:rPr>
              <a:t>】</a:t>
            </a: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空港全体からの</a:t>
            </a:r>
            <a:r>
              <a:rPr lang="en-US" altLang="ja-JP" sz="1400" dirty="0">
                <a:solidFill>
                  <a:prstClr val="black"/>
                </a:solidFill>
                <a:latin typeface="+mn-ea"/>
                <a:ea typeface="+mn-ea"/>
              </a:rPr>
              <a:t>CO2</a:t>
            </a:r>
            <a:r>
              <a:rPr lang="ja-JP" altLang="en-US" sz="1400" dirty="0">
                <a:solidFill>
                  <a:prstClr val="black"/>
                </a:solidFill>
                <a:latin typeface="+mn-ea"/>
                <a:ea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ja-JP" altLang="en-US" sz="1400" dirty="0">
                <a:solidFill>
                  <a:prstClr val="black"/>
                </a:solidFill>
                <a:latin typeface="+mn-ea"/>
                <a:ea typeface="+mn-ea"/>
              </a:rPr>
              <a:t>●</a:t>
            </a:r>
            <a:r>
              <a:rPr lang="en-US" altLang="ja-JP" sz="1400" dirty="0">
                <a:solidFill>
                  <a:prstClr val="black"/>
                </a:solidFill>
                <a:latin typeface="+mn-ea"/>
                <a:ea typeface="+mn-ea"/>
              </a:rPr>
              <a:t>t/</a:t>
            </a:r>
            <a:r>
              <a:rPr lang="ja-JP" altLang="en-US" sz="1400" dirty="0">
                <a:solidFill>
                  <a:prstClr val="black"/>
                </a:solidFill>
                <a:latin typeface="+mn-ea"/>
                <a:ea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a:solidFill>
                  <a:prstClr val="black"/>
                </a:solidFill>
                <a:latin typeface="+mn-ea"/>
              </a:rPr>
              <a:t>出されている。</a:t>
            </a:r>
            <a:endParaRPr lang="en-US" altLang="ja-JP" sz="1400" dirty="0">
              <a:solidFill>
                <a:prstClr val="black"/>
              </a:solidFill>
              <a:latin typeface="+mn-ea"/>
            </a:endParaRP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●●（事業の対象設備等）</a:t>
            </a:r>
            <a:r>
              <a:rPr lang="ja-JP" altLang="en-US" sz="1400" dirty="0">
                <a:solidFill>
                  <a:prstClr val="black"/>
                </a:solidFill>
                <a:latin typeface="+mn-ea"/>
              </a:rPr>
              <a:t>からの</a:t>
            </a:r>
            <a:r>
              <a:rPr lang="en-US" altLang="ja-JP" sz="1400" dirty="0">
                <a:solidFill>
                  <a:prstClr val="black"/>
                </a:solidFill>
                <a:latin typeface="+mn-ea"/>
              </a:rPr>
              <a:t>CO2</a:t>
            </a:r>
            <a:r>
              <a:rPr lang="ja-JP" altLang="en-US" sz="1400" dirty="0">
                <a:solidFill>
                  <a:prstClr val="black"/>
                </a:solidFill>
                <a:latin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en-US" altLang="ja-JP" sz="1400" dirty="0">
                <a:solidFill>
                  <a:prstClr val="black"/>
                </a:solidFill>
                <a:latin typeface="+mn-ea"/>
              </a:rPr>
              <a:t>t/</a:t>
            </a:r>
            <a:r>
              <a:rPr lang="ja-JP" altLang="en-US" sz="1400" dirty="0">
                <a:solidFill>
                  <a:prstClr val="black"/>
                </a:solidFill>
                <a:latin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a:solidFill>
                  <a:prstClr val="black"/>
                </a:solidFill>
                <a:latin typeface="+mn-ea"/>
              </a:rPr>
              <a:t>出されている。</a:t>
            </a:r>
            <a:endParaRPr kumimoji="1" lang="en-US" altLang="ja-JP" sz="1400" b="0" i="0" u="none" strike="noStrike" kern="1200" cap="none" spc="0" normalizeH="0" baseline="0" noProof="0" dirty="0">
              <a:ln>
                <a:noFill/>
              </a:ln>
              <a:solidFill>
                <a:prstClr val="black"/>
              </a:solidFill>
              <a:effectLst/>
              <a:uLnTx/>
              <a:uFillTx/>
              <a:latin typeface="+mn-ea"/>
              <a:ea typeface="+mn-ea"/>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・グラフに合わせて、増加傾向や減少傾向等に変更してください。</a:t>
            </a:r>
            <a:endParaRPr kumimoji="1" lang="en-US" altLang="ja-JP" sz="1000" b="1" dirty="0">
              <a:solidFill>
                <a:schemeClr val="tx1"/>
              </a:solidFill>
              <a:latin typeface="+mn-ea"/>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・グラフに合わせて、増加傾向や減少傾向等に変更してください。</a:t>
            </a:r>
            <a:endParaRPr kumimoji="1" lang="en-US" altLang="ja-JP" sz="1000" b="1" dirty="0">
              <a:solidFill>
                <a:schemeClr val="tx1"/>
              </a:solidFill>
              <a:latin typeface="+mn-ea"/>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41454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化するために必要な充電設備●台を●●に整備する。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〇●●空港全体の空港車両●台から●</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年、トーイングトラクター●台から●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トーイングトラクター●台を</a:t>
            </a:r>
            <a:r>
              <a:rPr lang="en-US" altLang="ja-JP" sz="1600" dirty="0">
                <a:solidFill>
                  <a:prstClr val="black"/>
                </a:solidFill>
                <a:latin typeface="ＭＳ Ｐゴシック" panose="020B0600070205080204" pitchFamily="50" charset="-128"/>
                <a:ea typeface="ＭＳ Ｐゴシック" panose="020B0600070205080204" pitchFamily="50" charset="-128"/>
              </a:rPr>
              <a:t>EV</a:t>
            </a:r>
            <a:r>
              <a:rPr lang="ja-JP" altLang="en-US" sz="1600" dirty="0">
                <a:solidFill>
                  <a:prstClr val="black"/>
                </a:solidFill>
                <a:latin typeface="ＭＳ Ｐゴシック" panose="020B0600070205080204" pitchFamily="50" charset="-128"/>
                <a:ea typeface="ＭＳ Ｐゴシック" panose="020B0600070205080204" pitchFamily="50" charset="-128"/>
              </a:rPr>
              <a:t>化し、必要な充電設備●台を整備することにより</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の削減が期待される。</a:t>
            </a:r>
            <a:endPar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　　　　　　●●空港　　空港車両の</a:t>
            </a:r>
            <a:r>
              <a:rPr lang="en-US" altLang="ja-JP" sz="1600" b="1" dirty="0">
                <a:solidFill>
                  <a:prstClr val="black"/>
                </a:solidFill>
                <a:latin typeface="ＭＳ Ｐゴシック" panose="020B0600070205080204" pitchFamily="50" charset="-128"/>
              </a:rPr>
              <a:t>EV</a:t>
            </a:r>
            <a:r>
              <a:rPr lang="ja-JP" altLang="en-US" sz="1600" b="1" dirty="0">
                <a:solidFill>
                  <a:prstClr val="black"/>
                </a:solidFill>
                <a:latin typeface="ＭＳ Ｐゴシック" panose="020B0600070205080204" pitchFamily="50" charset="-128"/>
              </a:rPr>
              <a:t>化インフラ</a:t>
            </a: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0"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で作成してください。</a:t>
            </a:r>
            <a:endParaRPr kumimoji="1" lang="en-US" altLang="ja-JP" sz="1000" b="1" dirty="0">
              <a:solidFill>
                <a:schemeClr val="tx1"/>
              </a:solidFill>
              <a:latin typeface="+mn-ea"/>
            </a:endParaRPr>
          </a:p>
          <a:p>
            <a:r>
              <a:rPr lang="ja-JP" altLang="en-US" sz="1000" b="1" dirty="0">
                <a:solidFill>
                  <a:schemeClr val="tx1"/>
                </a:solidFill>
                <a:latin typeface="+mn-ea"/>
              </a:rPr>
              <a:t>・フォントの大きさやテキストボックスの位置は変更しないでください。</a:t>
            </a:r>
            <a:endParaRPr kumimoji="1" lang="en-US" altLang="ja-JP" sz="1000" b="1" dirty="0">
              <a:solidFill>
                <a:schemeClr val="tx1"/>
              </a:solidFill>
              <a:latin typeface="+mn-ea"/>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2" name="四角形吹き出し 21"/>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a:solidFill>
                  <a:schemeClr val="tx1"/>
                </a:solidFill>
                <a:latin typeface="+mn-ea"/>
              </a:rPr>
              <a:t>・空港車両</a:t>
            </a:r>
            <a:r>
              <a:rPr lang="ja-JP" altLang="en-US" sz="800" b="1" spc="-150" dirty="0">
                <a:solidFill>
                  <a:schemeClr val="tx1"/>
                </a:solidFill>
                <a:latin typeface="+mn-ea"/>
              </a:rPr>
              <a:t>の</a:t>
            </a:r>
            <a:r>
              <a:rPr lang="en-US" altLang="ja-JP" sz="800" b="1" dirty="0">
                <a:solidFill>
                  <a:schemeClr val="tx1"/>
                </a:solidFill>
                <a:latin typeface="+mn-ea"/>
              </a:rPr>
              <a:t>EV</a:t>
            </a:r>
            <a:r>
              <a:rPr lang="ja-JP" altLang="en-US" sz="800" b="1" dirty="0">
                <a:solidFill>
                  <a:schemeClr val="tx1"/>
                </a:solidFill>
                <a:latin typeface="+mn-ea"/>
              </a:rPr>
              <a:t>化</a:t>
            </a:r>
            <a:r>
              <a:rPr lang="ja-JP" altLang="en-US" sz="800" b="1" spc="-150" dirty="0">
                <a:solidFill>
                  <a:schemeClr val="tx1"/>
                </a:solidFill>
                <a:latin typeface="+mn-ea"/>
              </a:rPr>
              <a:t>に</a:t>
            </a:r>
            <a:r>
              <a:rPr lang="ja-JP" altLang="en-US" sz="800" b="1" dirty="0">
                <a:solidFill>
                  <a:schemeClr val="tx1"/>
                </a:solidFill>
                <a:latin typeface="+mn-ea"/>
              </a:rPr>
              <a:t>伴</a:t>
            </a:r>
            <a:r>
              <a:rPr lang="ja-JP" altLang="en-US" sz="800" b="1" spc="-150" dirty="0">
                <a:solidFill>
                  <a:schemeClr val="tx1"/>
                </a:solidFill>
                <a:latin typeface="+mn-ea"/>
              </a:rPr>
              <a:t>い</a:t>
            </a:r>
            <a:r>
              <a:rPr lang="ja-JP" altLang="en-US" sz="800" b="1" dirty="0">
                <a:solidFill>
                  <a:schemeClr val="tx1"/>
                </a:solidFill>
                <a:latin typeface="+mn-ea"/>
              </a:rPr>
              <a:t>必要</a:t>
            </a:r>
            <a:r>
              <a:rPr lang="ja-JP" altLang="en-US" sz="800" b="1" spc="-150" dirty="0">
                <a:solidFill>
                  <a:schemeClr val="tx1"/>
                </a:solidFill>
                <a:latin typeface="+mn-ea"/>
              </a:rPr>
              <a:t>なインフラ</a:t>
            </a:r>
            <a:r>
              <a:rPr lang="ja-JP" altLang="en-US" sz="800" b="1" dirty="0">
                <a:solidFill>
                  <a:schemeClr val="tx1"/>
                </a:solidFill>
                <a:latin typeface="+mn-ea"/>
              </a:rPr>
              <a:t>設備</a:t>
            </a:r>
            <a:r>
              <a:rPr lang="ja-JP" altLang="en-US" sz="800" b="1" spc="-150" dirty="0">
                <a:solidFill>
                  <a:schemeClr val="tx1"/>
                </a:solidFill>
                <a:latin typeface="+mn-ea"/>
              </a:rPr>
              <a:t>の</a:t>
            </a:r>
            <a:r>
              <a:rPr lang="ja-JP" altLang="en-US" sz="800" b="1" dirty="0">
                <a:solidFill>
                  <a:schemeClr val="tx1"/>
                </a:solidFill>
                <a:latin typeface="+mn-ea"/>
              </a:rPr>
              <a:t>場合</a:t>
            </a:r>
            <a:r>
              <a:rPr lang="ja-JP" altLang="en-US" sz="800" b="1" spc="-150" dirty="0">
                <a:solidFill>
                  <a:schemeClr val="tx1"/>
                </a:solidFill>
                <a:latin typeface="+mn-ea"/>
              </a:rPr>
              <a:t>の</a:t>
            </a:r>
            <a:r>
              <a:rPr lang="ja-JP" altLang="en-US" sz="800" b="1" dirty="0">
                <a:solidFill>
                  <a:schemeClr val="tx1"/>
                </a:solidFill>
                <a:latin typeface="+mn-ea"/>
              </a:rPr>
              <a:t>記載例</a:t>
            </a:r>
            <a:endParaRPr lang="en-US" altLang="ja-JP" sz="800" b="1" dirty="0">
              <a:solidFill>
                <a:schemeClr val="tx1"/>
              </a:solidFill>
              <a:latin typeface="+mn-ea"/>
            </a:endParaRPr>
          </a:p>
          <a:p>
            <a:r>
              <a:rPr lang="ja-JP" altLang="en-US" sz="800" b="1" dirty="0">
                <a:solidFill>
                  <a:schemeClr val="tx1"/>
                </a:solidFill>
                <a:latin typeface="+mn-ea"/>
              </a:rPr>
              <a:t>・</a:t>
            </a:r>
            <a:r>
              <a:rPr lang="en-US" altLang="ja-JP" sz="800" b="1" dirty="0">
                <a:solidFill>
                  <a:schemeClr val="tx1"/>
                </a:solidFill>
                <a:latin typeface="+mn-ea"/>
              </a:rPr>
              <a:t>FCV</a:t>
            </a:r>
            <a:r>
              <a:rPr lang="ja-JP" altLang="en-US" sz="800" b="1" dirty="0">
                <a:solidFill>
                  <a:schemeClr val="tx1"/>
                </a:solidFill>
                <a:latin typeface="+mn-ea"/>
              </a:rPr>
              <a:t>化の場合、本様式を参考に作成してください。</a:t>
            </a:r>
            <a:endParaRPr kumimoji="1" lang="en-US" altLang="ja-JP" sz="800" b="1" dirty="0">
              <a:solidFill>
                <a:schemeClr val="tx1"/>
              </a:solidFill>
              <a:latin typeface="+mn-ea"/>
            </a:endParaRPr>
          </a:p>
        </p:txBody>
      </p:sp>
      <p:sp>
        <p:nvSpPr>
          <p:cNvPr id="24" name="四角形吹き出し 23"/>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・事業実施箇所を記載し、実施箇所の拡大図や設備イメージを添付してください。</a:t>
            </a:r>
            <a:endParaRPr kumimoji="1" lang="en-US" altLang="ja-JP" sz="1000" b="1" dirty="0">
              <a:solidFill>
                <a:schemeClr val="tx1"/>
              </a:solidFill>
              <a:latin typeface="+mn-ea"/>
            </a:endParaRPr>
          </a:p>
        </p:txBody>
      </p:sp>
      <p:sp>
        <p:nvSpPr>
          <p:cNvPr id="27" name="正方形/長方形 26"/>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28" name="四角形吹き出し 27"/>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空港車両の</a:t>
            </a:r>
            <a:r>
              <a:rPr lang="en-US" altLang="ja-JP" sz="1600" b="1" dirty="0">
                <a:solidFill>
                  <a:prstClr val="black"/>
                </a:solidFill>
                <a:latin typeface="ＭＳ Ｐゴシック" panose="020B0600070205080204" pitchFamily="50" charset="-128"/>
              </a:rPr>
              <a:t>EV</a:t>
            </a:r>
            <a:r>
              <a:rPr lang="ja-JP" altLang="en-US" sz="1600" b="1" dirty="0">
                <a:solidFill>
                  <a:prstClr val="black"/>
                </a:solidFill>
                <a:latin typeface="ＭＳ Ｐゴシック" panose="020B0600070205080204" pitchFamily="50" charset="-128"/>
              </a:rPr>
              <a:t>化インフラ</a:t>
            </a:r>
          </a:p>
        </p:txBody>
      </p:sp>
      <p:sp>
        <p:nvSpPr>
          <p:cNvPr id="10" name="四角形吹き出し 9"/>
          <p:cNvSpPr/>
          <p:nvPr/>
        </p:nvSpPr>
        <p:spPr>
          <a:xfrm>
            <a:off x="625256" y="35116"/>
            <a:ext cx="1945203" cy="464865"/>
          </a:xfrm>
          <a:prstGeom prst="wedgeRectCallout">
            <a:avLst>
              <a:gd name="adj1" fmla="val 61290"/>
              <a:gd name="adj2" fmla="val 11103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9438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〇国内線旅客ターミナルビルの</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空調機を●</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省エネ化する高効率機器に改修する。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a:solidFill>
                  <a:srgbClr val="FF0000"/>
                </a:solidFill>
              </a:rPr>
              <a:t>【</a:t>
            </a:r>
            <a:r>
              <a:rPr lang="ja-JP" altLang="en-US" sz="1400" dirty="0">
                <a:solidFill>
                  <a:srgbClr val="FF0000"/>
                </a:solidFill>
              </a:rPr>
              <a:t>別紙－３</a:t>
            </a:r>
            <a:r>
              <a:rPr lang="en-US" altLang="ja-JP" sz="1400" dirty="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　　　　　　　　（全体●千円）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要望国費</a:t>
            </a:r>
            <a:r>
              <a:rPr lang="ja-JP" altLang="en-US" sz="1600" dirty="0">
                <a:solidFill>
                  <a:prstClr val="black"/>
                </a:solidFill>
                <a:latin typeface="ＭＳ Ｐゴシック" panose="020B0600070205080204" pitchFamily="50" charset="-128"/>
                <a:ea typeface="ＭＳ Ｐゴシック" panose="020B0600070205080204" pitchFamily="50" charset="-128"/>
              </a:rPr>
              <a:t>： ①●千円、②●千円</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a:solidFill>
                  <a:prstClr val="black"/>
                </a:solidFill>
                <a:latin typeface="ＭＳ Ｐゴシック" panose="020B0600070205080204" pitchFamily="50" charset="-128"/>
                <a:ea typeface="ＭＳ Ｐゴシック" panose="020B0600070205080204" pitchFamily="50" charset="-128"/>
              </a:rPr>
              <a:t>R6.</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・本</a:t>
            </a:r>
            <a:r>
              <a:rPr kumimoji="1" lang="en-US" altLang="ja-JP" sz="1000" b="1" dirty="0">
                <a:solidFill>
                  <a:schemeClr val="tx1"/>
                </a:solidFill>
                <a:latin typeface="+mn-ea"/>
              </a:rPr>
              <a:t>PPT</a:t>
            </a:r>
            <a:r>
              <a:rPr kumimoji="1" lang="ja-JP" altLang="en-US" sz="1000" b="1" dirty="0">
                <a:solidFill>
                  <a:schemeClr val="tx1"/>
                </a:solidFill>
                <a:latin typeface="+mn-ea"/>
              </a:rPr>
              <a:t>は</a:t>
            </a:r>
            <a:r>
              <a:rPr kumimoji="1" lang="en-US" altLang="ja-JP" sz="1000" b="1" dirty="0">
                <a:solidFill>
                  <a:schemeClr val="tx1"/>
                </a:solidFill>
                <a:latin typeface="+mn-ea"/>
              </a:rPr>
              <a:t>PowerPoint2016</a:t>
            </a:r>
            <a:r>
              <a:rPr kumimoji="1" lang="ja-JP" altLang="en-US" sz="1000" b="1" dirty="0">
                <a:solidFill>
                  <a:schemeClr val="tx1"/>
                </a:solidFill>
                <a:latin typeface="+mn-ea"/>
              </a:rPr>
              <a:t>形式以降、</a:t>
            </a:r>
            <a:r>
              <a:rPr lang="ja-JP" altLang="en-US" sz="1000" b="1" dirty="0">
                <a:solidFill>
                  <a:schemeClr val="tx1"/>
                </a:solidFill>
                <a:latin typeface="+mn-ea"/>
              </a:rPr>
              <a:t>フォントは</a:t>
            </a:r>
            <a:r>
              <a:rPr lang="en-US" altLang="ja-JP" sz="1000" b="1" dirty="0">
                <a:solidFill>
                  <a:schemeClr val="tx1"/>
                </a:solidFill>
                <a:latin typeface="+mn-ea"/>
              </a:rPr>
              <a:t>MSP</a:t>
            </a:r>
            <a:r>
              <a:rPr lang="ja-JP" altLang="en-US" sz="1000" b="1" dirty="0">
                <a:solidFill>
                  <a:schemeClr val="tx1"/>
                </a:solidFill>
                <a:latin typeface="+mn-ea"/>
              </a:rPr>
              <a:t>ゴシック</a:t>
            </a:r>
            <a:r>
              <a:rPr kumimoji="1" lang="ja-JP" altLang="en-US" sz="1000" b="1" dirty="0">
                <a:solidFill>
                  <a:schemeClr val="tx1"/>
                </a:solidFill>
                <a:latin typeface="+mn-ea"/>
              </a:rPr>
              <a:t>で作成し、</a:t>
            </a:r>
            <a:r>
              <a:rPr lang="ja-JP" altLang="en-US" sz="1000" b="1" dirty="0">
                <a:solidFill>
                  <a:schemeClr val="tx1"/>
                </a:solidFill>
                <a:latin typeface="+mn-ea"/>
              </a:rPr>
              <a:t>フォントの大きさやテキストボックスの位置は変更しないでください。</a:t>
            </a:r>
            <a:endParaRPr lang="en-US" altLang="ja-JP" sz="1000" b="1" dirty="0">
              <a:solidFill>
                <a:schemeClr val="tx1"/>
              </a:solidFill>
              <a:latin typeface="+mn-ea"/>
            </a:endParaRPr>
          </a:p>
          <a:p>
            <a:r>
              <a:rPr kumimoji="1" lang="ja-JP" altLang="en-US" sz="1000" b="1" dirty="0">
                <a:solidFill>
                  <a:schemeClr val="tx1"/>
                </a:solidFill>
                <a:latin typeface="+mn-ea"/>
              </a:rPr>
              <a:t>・注意書きや赤字は全て削除して提出してください。</a:t>
            </a:r>
            <a:endParaRPr kumimoji="1" lang="en-US" altLang="ja-JP" sz="1000" b="1" dirty="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・募集要領における補助金の趣旨・目的に記載した「他空港への横展開に資する先進的な事業の例」も踏まえつつ、応募事業の先進性を記載してください。</a:t>
            </a:r>
            <a:endParaRPr kumimoji="1" lang="en-US" altLang="ja-JP" sz="1000" b="1" dirty="0">
              <a:solidFill>
                <a:schemeClr val="tx1"/>
              </a:solidFill>
              <a:latin typeface="+mn-ea"/>
            </a:endParaRPr>
          </a:p>
          <a:p>
            <a:r>
              <a:rPr lang="ja-JP" altLang="en-US" sz="1000" b="1" dirty="0">
                <a:solidFill>
                  <a:schemeClr val="tx1"/>
                </a:solidFill>
                <a:latin typeface="+mn-ea"/>
              </a:rPr>
              <a:t>・地域連携・レジリエンス強化の取組を実施する場合、その内容を</a:t>
            </a:r>
            <a:r>
              <a:rPr kumimoji="1" lang="ja-JP" altLang="en-US" sz="1000" b="1" dirty="0">
                <a:solidFill>
                  <a:schemeClr val="tx1"/>
                </a:solidFill>
                <a:latin typeface="+mn-ea"/>
              </a:rPr>
              <a:t>記載してください。</a:t>
            </a:r>
            <a:endParaRPr kumimoji="1" lang="en-US" altLang="ja-JP" sz="1000" b="1" dirty="0">
              <a:solidFill>
                <a:schemeClr val="tx1"/>
              </a:solidFill>
              <a:latin typeface="+mn-ea"/>
            </a:endParaRPr>
          </a:p>
        </p:txBody>
      </p:sp>
      <p:sp>
        <p:nvSpPr>
          <p:cNvPr id="27" name="四角形吹き出し 26"/>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・全体事業が複数年度となる場合、全体事業費及び全体事業期間を括弧書きで記載してください。</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・空港ビル等空調の効率化の場合の記載例</a:t>
            </a:r>
            <a:endParaRPr lang="en-US" altLang="ja-JP" sz="900" b="1" dirty="0">
              <a:solidFill>
                <a:schemeClr val="tx1"/>
              </a:solidFill>
              <a:latin typeface="+mn-ea"/>
            </a:endParaRPr>
          </a:p>
          <a:p>
            <a:r>
              <a:rPr lang="ja-JP" altLang="en-US" sz="900" b="1" dirty="0">
                <a:solidFill>
                  <a:schemeClr val="tx1"/>
                </a:solidFill>
                <a:latin typeface="+mn-ea"/>
              </a:rPr>
              <a:t>・空港ビル等照明の効率化やエネルギーの見える化の場合、本様式を参考に作成してください。</a:t>
            </a:r>
            <a:endParaRPr kumimoji="1" lang="en-US" altLang="ja-JP" sz="900" b="1" dirty="0">
              <a:solidFill>
                <a:schemeClr val="tx1"/>
              </a:solidFill>
              <a:latin typeface="+mn-ea"/>
            </a:endParaRPr>
          </a:p>
        </p:txBody>
      </p:sp>
      <p:sp>
        <p:nvSpPr>
          <p:cNvPr id="29" name="四角形吹き出し 28"/>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・２ヶ年事業で応募の場合、２年目の完了時期としてください。</a:t>
            </a:r>
            <a:endParaRPr kumimoji="1" lang="en-US" altLang="ja-JP" sz="1000" b="1" dirty="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・事業実施箇所を記載し、実施箇所の拡大図や設備写真を添付してください。</a:t>
            </a:r>
            <a:endParaRPr kumimoji="1" lang="en-US" altLang="ja-JP" sz="1000" b="1" dirty="0">
              <a:solidFill>
                <a:schemeClr val="tx1"/>
              </a:solidFill>
              <a:latin typeface="+mn-ea"/>
            </a:endParaRPr>
          </a:p>
        </p:txBody>
      </p:sp>
      <p:sp>
        <p:nvSpPr>
          <p:cNvPr id="34" name="正方形/長方形 33"/>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0000"/>
                </a:solidFill>
              </a:rPr>
              <a:t>空港の航空写真を添付</a:t>
            </a:r>
            <a:endParaRPr kumimoji="1" lang="en-US" altLang="ja-JP" dirty="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必ず空港全体がわかる、真上から撮影したものとしてください。</a:t>
            </a:r>
            <a:endParaRPr lang="en-US" altLang="ja-JP" sz="1200" dirty="0">
              <a:solidFill>
                <a:srgbClr val="FF0000"/>
              </a:solidFill>
            </a:endParaRPr>
          </a:p>
          <a:p>
            <a:pPr algn="ctr"/>
            <a:r>
              <a:rPr lang="ja-JP" altLang="en-US" sz="1200" dirty="0">
                <a:solidFill>
                  <a:srgbClr val="FF0000"/>
                </a:solidFill>
              </a:rPr>
              <a:t>滑走路が紙面水平方向の写真としてください。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kumimoji="1" lang="ja-JP" altLang="en-US" sz="1200" dirty="0">
                <a:solidFill>
                  <a:srgbClr val="FF0000"/>
                </a:solidFill>
              </a:rPr>
              <a:t>黒点線枠は削除して提出してください。</a:t>
            </a:r>
          </a:p>
        </p:txBody>
      </p:sp>
      <p:sp>
        <p:nvSpPr>
          <p:cNvPr id="35" name="四角形吹き出し 34"/>
          <p:cNvSpPr/>
          <p:nvPr/>
        </p:nvSpPr>
        <p:spPr>
          <a:xfrm>
            <a:off x="8098245" y="1037112"/>
            <a:ext cx="1735747" cy="655702"/>
          </a:xfrm>
          <a:prstGeom prst="wedgeRectCallout">
            <a:avLst>
              <a:gd name="adj1" fmla="val -69461"/>
              <a:gd name="adj2" fmla="val -3681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kumimoji="1" lang="ja-JP" altLang="en-US" sz="1000" b="1" dirty="0">
                <a:solidFill>
                  <a:schemeClr val="tx1"/>
                </a:solidFill>
                <a:latin typeface="+mn-ea"/>
              </a:rPr>
              <a:t>・必ず４行以内としてください。</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四角形吹き出し 8"/>
          <p:cNvSpPr/>
          <p:nvPr/>
        </p:nvSpPr>
        <p:spPr>
          <a:xfrm>
            <a:off x="8098245" y="1236056"/>
            <a:ext cx="1735747" cy="456757"/>
          </a:xfrm>
          <a:prstGeom prst="wedgeRectCallout">
            <a:avLst>
              <a:gd name="adj1" fmla="val -64945"/>
              <a:gd name="adj2" fmla="val -48252"/>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a:solidFill>
                  <a:srgbClr val="FF0000"/>
                </a:solidFill>
                <a:latin typeface="+mn-ea"/>
              </a:rPr>
              <a:t>【</a:t>
            </a:r>
            <a:r>
              <a:rPr kumimoji="1" lang="ja-JP" altLang="en-US" sz="1000" b="1" dirty="0">
                <a:solidFill>
                  <a:srgbClr val="FF0000"/>
                </a:solidFill>
                <a:latin typeface="+mn-ea"/>
              </a:rPr>
              <a:t>注意</a:t>
            </a:r>
            <a:r>
              <a:rPr kumimoji="1" lang="en-US" altLang="ja-JP" sz="1000" b="1" dirty="0">
                <a:solidFill>
                  <a:srgbClr val="FF0000"/>
                </a:solidFill>
                <a:latin typeface="+mn-ea"/>
              </a:rPr>
              <a:t>】</a:t>
            </a:r>
            <a:endParaRPr kumimoji="1" lang="en-US" altLang="ja-JP" sz="1000" b="1" dirty="0">
              <a:solidFill>
                <a:schemeClr val="tx1"/>
              </a:solidFill>
              <a:latin typeface="+mn-ea"/>
            </a:endParaRPr>
          </a:p>
          <a:p>
            <a:r>
              <a:rPr lang="ja-JP" altLang="en-US" sz="1000" b="1" dirty="0">
                <a:solidFill>
                  <a:schemeClr val="tx1"/>
                </a:solidFill>
                <a:latin typeface="+mn-ea"/>
              </a:rPr>
              <a:t>・文章の構成は変更しないでください。</a:t>
            </a:r>
            <a:endParaRPr kumimoji="1" lang="en-US" altLang="ja-JP" sz="1000" b="1" dirty="0">
              <a:solidFill>
                <a:schemeClr val="tx1"/>
              </a:solidFill>
              <a:latin typeface="+mn-ea"/>
            </a:endParaRPr>
          </a:p>
        </p:txBody>
      </p:sp>
    </p:spTree>
    <p:extLst>
      <p:ext uri="{BB962C8B-B14F-4D97-AF65-F5344CB8AC3E}">
        <p14:creationId xmlns:p14="http://schemas.microsoft.com/office/powerpoint/2010/main" val="705989334"/>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55990</TotalTime>
  <Words>1985</Words>
  <Application>Microsoft Office PowerPoint</Application>
  <PresentationFormat>A4 210 x 297 mm</PresentationFormat>
  <Paragraphs>168</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6</vt:i4>
      </vt:variant>
    </vt:vector>
  </HeadingPairs>
  <TitlesOfParts>
    <vt:vector size="17"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中村 大樹</cp:lastModifiedBy>
  <cp:revision>4004</cp:revision>
  <cp:lastPrinted>2023-07-06T01:49:44Z</cp:lastPrinted>
  <dcterms:created xsi:type="dcterms:W3CDTF">2009-08-28T06:51:09Z</dcterms:created>
  <dcterms:modified xsi:type="dcterms:W3CDTF">2024-04-12T11:17:06Z</dcterms:modified>
</cp:coreProperties>
</file>