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3"/>
  </p:sldMasterIdLst>
  <p:notesMasterIdLst>
    <p:notesMasterId r:id="rId7"/>
  </p:notesMasterIdLst>
  <p:handoutMasterIdLst>
    <p:handoutMasterId r:id="rId8"/>
  </p:handoutMasterIdLst>
  <p:sldIdLst>
    <p:sldId id="285" r:id="rId4"/>
    <p:sldId id="281" r:id="rId5"/>
    <p:sldId id="294" r:id="rId6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F2D9"/>
    <a:srgbClr val="DDFFDD"/>
    <a:srgbClr val="CCFFCC"/>
    <a:srgbClr val="D0E9F0"/>
    <a:srgbClr val="FCEEF8"/>
    <a:srgbClr val="FEFECA"/>
    <a:srgbClr val="008000"/>
    <a:srgbClr val="FFCC66"/>
    <a:srgbClr val="FF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324BC3-AF10-4C5D-967A-302FB6768D8E}" v="137" dt="2024-05-30T00:22:29.6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66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西 美和" userId="1c13c80b-8621-40f5-89d0-a22ee4710e27" providerId="ADAL" clId="{22324BC3-AF10-4C5D-967A-302FB6768D8E}"/>
    <pc:docChg chg="undo custSel modSld">
      <pc:chgData name="大西 美和" userId="1c13c80b-8621-40f5-89d0-a22ee4710e27" providerId="ADAL" clId="{22324BC3-AF10-4C5D-967A-302FB6768D8E}" dt="2024-05-30T00:22:29.664" v="310"/>
      <pc:docMkLst>
        <pc:docMk/>
      </pc:docMkLst>
      <pc:sldChg chg="modSp mod">
        <pc:chgData name="大西 美和" userId="1c13c80b-8621-40f5-89d0-a22ee4710e27" providerId="ADAL" clId="{22324BC3-AF10-4C5D-967A-302FB6768D8E}" dt="2024-05-30T00:22:29.664" v="310"/>
        <pc:sldMkLst>
          <pc:docMk/>
          <pc:sldMk cId="1245650487" sldId="281"/>
        </pc:sldMkLst>
        <pc:spChg chg="mod">
          <ac:chgData name="大西 美和" userId="1c13c80b-8621-40f5-89d0-a22ee4710e27" providerId="ADAL" clId="{22324BC3-AF10-4C5D-967A-302FB6768D8E}" dt="2024-05-30T00:20:22.175" v="235" actId="179"/>
          <ac:spMkLst>
            <pc:docMk/>
            <pc:sldMk cId="1245650487" sldId="281"/>
            <ac:spMk id="13" creationId="{6508C4F3-7DA5-6659-49F8-D60EEC07BE8B}"/>
          </ac:spMkLst>
        </pc:spChg>
        <pc:spChg chg="mod">
          <ac:chgData name="大西 美和" userId="1c13c80b-8621-40f5-89d0-a22ee4710e27" providerId="ADAL" clId="{22324BC3-AF10-4C5D-967A-302FB6768D8E}" dt="2024-05-30T00:20:25.459" v="236" actId="179"/>
          <ac:spMkLst>
            <pc:docMk/>
            <pc:sldMk cId="1245650487" sldId="281"/>
            <ac:spMk id="19" creationId="{FDE692C5-84DD-7963-3516-FC372FCDD00C}"/>
          </ac:spMkLst>
        </pc:spChg>
        <pc:spChg chg="mod">
          <ac:chgData name="大西 美和" userId="1c13c80b-8621-40f5-89d0-a22ee4710e27" providerId="ADAL" clId="{22324BC3-AF10-4C5D-967A-302FB6768D8E}" dt="2024-05-30T00:18:53.112" v="234" actId="20577"/>
          <ac:spMkLst>
            <pc:docMk/>
            <pc:sldMk cId="1245650487" sldId="281"/>
            <ac:spMk id="25" creationId="{F60AA8C1-32F6-2927-684B-0F3D9A38A806}"/>
          </ac:spMkLst>
        </pc:spChg>
        <pc:spChg chg="mod">
          <ac:chgData name="大西 美和" userId="1c13c80b-8621-40f5-89d0-a22ee4710e27" providerId="ADAL" clId="{22324BC3-AF10-4C5D-967A-302FB6768D8E}" dt="2024-05-30T00:20:29.077" v="237" actId="179"/>
          <ac:spMkLst>
            <pc:docMk/>
            <pc:sldMk cId="1245650487" sldId="281"/>
            <ac:spMk id="26" creationId="{31DB8869-DAFB-16BC-A0FE-5B3D3D69AA73}"/>
          </ac:spMkLst>
        </pc:spChg>
        <pc:spChg chg="mod">
          <ac:chgData name="大西 美和" userId="1c13c80b-8621-40f5-89d0-a22ee4710e27" providerId="ADAL" clId="{22324BC3-AF10-4C5D-967A-302FB6768D8E}" dt="2024-05-30T00:22:29.664" v="310"/>
          <ac:spMkLst>
            <pc:docMk/>
            <pc:sldMk cId="1245650487" sldId="281"/>
            <ac:spMk id="32" creationId="{3477126F-CA48-C432-959A-D8F30FF5734A}"/>
          </ac:spMkLst>
        </pc:spChg>
      </pc:sldChg>
      <pc:sldChg chg="modSp mod">
        <pc:chgData name="大西 美和" userId="1c13c80b-8621-40f5-89d0-a22ee4710e27" providerId="ADAL" clId="{22324BC3-AF10-4C5D-967A-302FB6768D8E}" dt="2024-05-30T00:18:05.601" v="141" actId="20577"/>
        <pc:sldMkLst>
          <pc:docMk/>
          <pc:sldMk cId="1241725876" sldId="285"/>
        </pc:sldMkLst>
        <pc:spChg chg="mod">
          <ac:chgData name="大西 美和" userId="1c13c80b-8621-40f5-89d0-a22ee4710e27" providerId="ADAL" clId="{22324BC3-AF10-4C5D-967A-302FB6768D8E}" dt="2024-05-30T00:17:41.746" v="97" actId="20577"/>
          <ac:spMkLst>
            <pc:docMk/>
            <pc:sldMk cId="1241725876" sldId="285"/>
            <ac:spMk id="4" creationId="{C6C3E173-C984-B96E-F9D4-6002F3B64D41}"/>
          </ac:spMkLst>
        </pc:spChg>
        <pc:spChg chg="mod">
          <ac:chgData name="大西 美和" userId="1c13c80b-8621-40f5-89d0-a22ee4710e27" providerId="ADAL" clId="{22324BC3-AF10-4C5D-967A-302FB6768D8E}" dt="2024-05-30T00:18:05.601" v="141" actId="20577"/>
          <ac:spMkLst>
            <pc:docMk/>
            <pc:sldMk cId="1241725876" sldId="285"/>
            <ac:spMk id="13" creationId="{46612E8C-F080-5D94-2494-B77B5ECED20A}"/>
          </ac:spMkLst>
        </pc:spChg>
      </pc:sldChg>
      <pc:sldChg chg="modSp mod">
        <pc:chgData name="大西 美和" userId="1c13c80b-8621-40f5-89d0-a22ee4710e27" providerId="ADAL" clId="{22324BC3-AF10-4C5D-967A-302FB6768D8E}" dt="2024-05-30T00:16:56.554" v="31"/>
        <pc:sldMkLst>
          <pc:docMk/>
          <pc:sldMk cId="1528124987" sldId="294"/>
        </pc:sldMkLst>
        <pc:spChg chg="mod">
          <ac:chgData name="大西 美和" userId="1c13c80b-8621-40f5-89d0-a22ee4710e27" providerId="ADAL" clId="{22324BC3-AF10-4C5D-967A-302FB6768D8E}" dt="2024-05-30T00:16:56.554" v="31"/>
          <ac:spMkLst>
            <pc:docMk/>
            <pc:sldMk cId="1528124987" sldId="294"/>
            <ac:spMk id="17" creationId="{C3AAF69E-A9AB-F473-CC30-16313B86B7B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FAE83-6876-449D-BCCE-496EC707688A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39ECE-9559-4BF9-A72E-0A6C0885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085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30D34-39EC-4333-89A4-48E429B38CE2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75C97-5DEC-465A-942A-ECFBEE6DB4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974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96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8FB2CC-1EC5-49AE-911A-E909E5DBF0C7}" type="datetime1">
              <a:rPr lang="ja-JP" altLang="en-US" smtClean="0"/>
              <a:pPr>
                <a:defRPr/>
              </a:pPr>
              <a:t>2024/5/30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3327C14-B4FA-4FE7-81C9-7E1C466D1E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479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6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26A66D-DA8A-49D5-BA71-B783CDE364BB}" type="datetime1">
              <a:rPr lang="ja-JP" altLang="en-US" smtClean="0"/>
              <a:pPr>
                <a:defRPr/>
              </a:pPr>
              <a:t>2024/5/30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4402B4-FEF8-49C6-9BFF-46D3F48EA9B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7673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66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FF7D73-10DD-4AD0-8EB6-B6FFBD2DA77B}" type="datetime1">
              <a:rPr lang="ja-JP" altLang="en-US" smtClean="0"/>
              <a:pPr>
                <a:defRPr/>
              </a:pPr>
              <a:t>2024/5/30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D9143C-B702-40E6-A22A-50B916C2DE7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914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9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DFD30-18B8-4BE9-AA12-BDF9FEC5AE5C}" type="datetime1">
              <a:rPr lang="ja-JP" altLang="en-US" smtClean="0"/>
              <a:pPr>
                <a:defRPr/>
              </a:pPr>
              <a:t>2024/5/30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8C096-E029-4171-9F94-7518C268C7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396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9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4BFEC-72C1-4781-9CB0-8ABD9F909EA8}" type="datetime1">
              <a:rPr lang="ja-JP" altLang="en-US" smtClean="0"/>
              <a:pPr>
                <a:defRPr/>
              </a:pPr>
              <a:t>2024/5/30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00E00A-362B-44ED-B261-E1F9DA6918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235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8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9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7B7E9E-9D61-46FA-8593-FB4FAB0DCA6A}" type="datetime1">
              <a:rPr lang="ja-JP" altLang="en-US" smtClean="0"/>
              <a:pPr>
                <a:defRPr/>
              </a:pPr>
              <a:t>2024/5/30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343965-4B26-4CD2-9DC4-6E5688BEF5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4332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8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8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8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8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247E34-5088-4170-B5E2-1E0048463962}" type="datetime1">
              <a:rPr lang="ja-JP" altLang="en-US" smtClean="0"/>
              <a:pPr>
                <a:defRPr/>
              </a:pPr>
              <a:t>2024/5/30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9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BA9344-1DCE-48A5-8864-6AD40267E4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902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04C0E9-C23A-4F2D-A32E-1AFC6D0240DA}" type="datetime1">
              <a:rPr lang="ja-JP" altLang="en-US" smtClean="0"/>
              <a:pPr>
                <a:defRPr/>
              </a:pPr>
              <a:t>2024/5/30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FEC446-A6D2-4108-90A9-996CB4245A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096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FCF8F7-97F1-4AD8-8453-2B61B8881058}" type="datetime1">
              <a:rPr lang="ja-JP" altLang="en-US" smtClean="0"/>
              <a:pPr>
                <a:defRPr/>
              </a:pPr>
              <a:t>2024/5/30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9DC5F7-F3A1-4820-951A-D57AA160D5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661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76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7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BBE89B-80A0-4763-A6AD-3545A8796DC0}" type="datetime1">
              <a:rPr lang="ja-JP" altLang="en-US" smtClean="0"/>
              <a:pPr>
                <a:defRPr/>
              </a:pPr>
              <a:t>2024/5/30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905035-7725-4AEA-8776-D210E0948A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559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72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117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2B3F03-FDF9-45B6-A791-06E41374461E}" type="datetime1">
              <a:rPr lang="ja-JP" altLang="en-US" smtClean="0"/>
              <a:pPr>
                <a:defRPr/>
              </a:pPr>
              <a:t>2024/5/30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08D858-C95B-4723-A0CA-270D05DFCE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9864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日付プレースホルダ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9B5D667-61C1-4119-8629-28F20EA9E122}" type="datetime1">
              <a:rPr lang="ja-JP" altLang="en-US" smtClean="0"/>
              <a:pPr>
                <a:defRPr/>
              </a:pPr>
              <a:t>2024/5/30</a:t>
            </a:fld>
            <a:endParaRPr lang="ja-JP" altLang="en-US"/>
          </a:p>
        </p:txBody>
      </p:sp>
      <p:sp>
        <p:nvSpPr>
          <p:cNvPr id="1029" name="フッター プレースホルダ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030" name="スライド番号プレースホルダ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55D0DFF-4A97-484D-9A14-EA2E8A692F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17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9" charset="0"/>
          <a:ea typeface="ＭＳ Ｐゴシック" pitchFamily="5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9" charset="0"/>
          <a:ea typeface="ＭＳ Ｐゴシック" pitchFamily="5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9" charset="0"/>
          <a:ea typeface="ＭＳ Ｐゴシック" pitchFamily="5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9" charset="0"/>
          <a:ea typeface="ＭＳ Ｐゴシック" pitchFamily="55" charset="-128"/>
        </a:defRPr>
      </a:lvl5pPr>
      <a:lvl6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6pPr>
      <a:lvl7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7pPr>
      <a:lvl8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8pPr>
      <a:lvl9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Calibri" pitchFamily="39" charset="0"/>
          <a:ea typeface="ＭＳ Ｐゴシック" pitchFamily="5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Calibri" pitchFamily="39" charset="0"/>
          <a:ea typeface="ＭＳ Ｐゴシック" pitchFamily="5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Calibri" pitchFamily="39" charset="0"/>
          <a:ea typeface="ＭＳ Ｐゴシック" pitchFamily="5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Calibri" pitchFamily="39" charset="0"/>
          <a:ea typeface="ＭＳ Ｐゴシック" pitchFamily="55" charset="-128"/>
        </a:defRPr>
      </a:lvl5pPr>
      <a:lvl6pPr marL="2057400" indent="-228600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Font typeface="Arial" pitchFamily="39" charset="0"/>
        <a:buChar char="»"/>
        <a:defRPr kumimoji="1" sz="20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6pPr>
      <a:lvl7pPr marL="2057400" indent="-228600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Font typeface="Arial" pitchFamily="39" charset="0"/>
        <a:buChar char="»"/>
        <a:defRPr kumimoji="1" sz="20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7pPr>
      <a:lvl8pPr marL="2057400" indent="-228600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Font typeface="Arial" pitchFamily="39" charset="0"/>
        <a:buChar char="»"/>
        <a:defRPr kumimoji="1" sz="20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8pPr>
      <a:lvl9pPr marL="2057400" indent="-228600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Font typeface="Arial" pitchFamily="39" charset="0"/>
        <a:buChar char="»"/>
        <a:defRPr kumimoji="1" sz="20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9pPr>
    </p:bodyStyle>
    <p:otherStyle>
      <a:lvl1pPr marL="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1pPr>
      <a:lvl2pPr marL="4572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2pPr>
      <a:lvl3pPr marL="9144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3pPr>
      <a:lvl4pPr marL="13716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4pPr>
      <a:lvl5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5pPr>
      <a:lvl6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6pPr>
      <a:lvl7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7pPr>
      <a:lvl8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8pPr>
      <a:lvl9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61999204-8425-F43A-FDCA-561D10D5A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37" y="536791"/>
            <a:ext cx="71640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5pPr>
            <a:lvl6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6pPr>
            <a:lvl7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7pPr>
            <a:lvl8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8pPr>
            <a:lvl9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9pPr>
          </a:lstStyle>
          <a:p>
            <a:pPr algn="l" eaLnBrk="1" hangingPunct="1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3EF3B6F-4BCE-C073-0E7B-7E74CC051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37" y="319195"/>
            <a:ext cx="71640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5pPr>
            <a:lvl6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6pPr>
            <a:lvl7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7pPr>
            <a:lvl8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8pPr>
            <a:lvl9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9pPr>
          </a:lstStyle>
          <a:p>
            <a:pPr algn="l" eaLnBrk="1" hangingPunct="1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応募団体名称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○○○○○○○○○○○○（導入検討先地方公共団体：○○○○○○）</a:t>
            </a:r>
          </a:p>
        </p:txBody>
      </p:sp>
      <p:sp>
        <p:nvSpPr>
          <p:cNvPr id="13316" name="正方形/長方形 19"/>
          <p:cNvSpPr>
            <a:spLocks noChangeArrowheads="1"/>
          </p:cNvSpPr>
          <p:nvPr/>
        </p:nvSpPr>
        <p:spPr bwMode="auto">
          <a:xfrm>
            <a:off x="101598" y="25400"/>
            <a:ext cx="3312000" cy="252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/>
            <a:r>
              <a:rPr lang="ja-JP" altLang="en-US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令和６年度　民間提案型官民連携モデリング事業　提案書</a:t>
            </a:r>
            <a:endParaRPr lang="en-US" altLang="ja-JP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2" name="直線コネクタ 3"/>
          <p:cNvCxnSpPr/>
          <p:nvPr/>
        </p:nvCxnSpPr>
        <p:spPr>
          <a:xfrm>
            <a:off x="2379" y="764704"/>
            <a:ext cx="9144000" cy="0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788D19E-7475-6B89-8BBB-2A91562FAB8C}"/>
              </a:ext>
            </a:extLst>
          </p:cNvPr>
          <p:cNvSpPr/>
          <p:nvPr/>
        </p:nvSpPr>
        <p:spPr>
          <a:xfrm>
            <a:off x="7987004" y="25400"/>
            <a:ext cx="1152000" cy="252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b="1" dirty="0"/>
              <a:t>（様式２）</a:t>
            </a:r>
            <a:r>
              <a:rPr lang="en-US" altLang="ja-JP" sz="1000" b="1" dirty="0"/>
              <a:t> P.1</a:t>
            </a:r>
            <a:endParaRPr kumimoji="1" lang="en-US" altLang="ja-JP" sz="1000" b="1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C8BF5552-E447-812C-D29A-356F13BACB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7610" y="74456"/>
            <a:ext cx="1584000" cy="153888"/>
          </a:xfrm>
        </p:spPr>
        <p:txBody>
          <a:bodyPr wrap="square" tIns="0" bIns="0">
            <a:spAutoFit/>
          </a:bodyPr>
          <a:lstStyle/>
          <a:p>
            <a:pPr algn="l" eaLnBrk="1" hangingPunct="1"/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調査テーマ番号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</a:p>
        </p:txBody>
      </p:sp>
      <p:sp>
        <p:nvSpPr>
          <p:cNvPr id="9" name="正方形/長方形 30">
            <a:extLst>
              <a:ext uri="{FF2B5EF4-FFF2-40B4-BE49-F238E27FC236}">
                <a16:creationId xmlns:a16="http://schemas.microsoft.com/office/drawing/2014/main" id="{6700581B-EB14-1D54-0A84-7628B6A8E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37" y="1358018"/>
            <a:ext cx="4428000" cy="3204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1">
            <a:extLst>
              <a:ext uri="{FF2B5EF4-FFF2-40B4-BE49-F238E27FC236}">
                <a16:creationId xmlns:a16="http://schemas.microsoft.com/office/drawing/2014/main" id="{60D2EAFF-D422-5BF6-B8FF-D74819D529D0}"/>
              </a:ext>
            </a:extLst>
          </p:cNvPr>
          <p:cNvSpPr/>
          <p:nvPr/>
        </p:nvSpPr>
        <p:spPr>
          <a:xfrm>
            <a:off x="96637" y="1358018"/>
            <a:ext cx="1080000" cy="216000"/>
          </a:xfrm>
          <a:prstGeom prst="rect">
            <a:avLst/>
          </a:prstGeom>
          <a:solidFill>
            <a:srgbClr val="D6F2D9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実施方針</a:t>
            </a:r>
            <a:endParaRPr kumimoji="1" lang="ja-JP" altLang="ja-JP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30">
            <a:extLst>
              <a:ext uri="{FF2B5EF4-FFF2-40B4-BE49-F238E27FC236}">
                <a16:creationId xmlns:a16="http://schemas.microsoft.com/office/drawing/2014/main" id="{1205D8D6-A226-DDBD-B4E3-121479DDF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0" y="811571"/>
            <a:ext cx="9036000" cy="4758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提案の概要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30">
            <a:extLst>
              <a:ext uri="{FF2B5EF4-FFF2-40B4-BE49-F238E27FC236}">
                <a16:creationId xmlns:a16="http://schemas.microsoft.com/office/drawing/2014/main" id="{96E00734-B135-6D14-378A-7C4487AE8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3207" y="1358018"/>
            <a:ext cx="4428000" cy="3204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31">
            <a:extLst>
              <a:ext uri="{FF2B5EF4-FFF2-40B4-BE49-F238E27FC236}">
                <a16:creationId xmlns:a16="http://schemas.microsoft.com/office/drawing/2014/main" id="{D765DA74-6386-34CD-BBFA-5164BC1544A1}"/>
              </a:ext>
            </a:extLst>
          </p:cNvPr>
          <p:cNvSpPr/>
          <p:nvPr/>
        </p:nvSpPr>
        <p:spPr>
          <a:xfrm>
            <a:off x="4613207" y="1358018"/>
            <a:ext cx="1080000" cy="216000"/>
          </a:xfrm>
          <a:prstGeom prst="rect">
            <a:avLst/>
          </a:prstGeom>
          <a:solidFill>
            <a:srgbClr val="D6F2D9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実施フロー</a:t>
            </a:r>
            <a:endParaRPr kumimoji="1" lang="ja-JP" altLang="ja-JP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6C3E173-C984-B96E-F9D4-6002F3B64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0072" y="74456"/>
            <a:ext cx="349200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5pPr>
            <a:lvl6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6pPr>
            <a:lvl7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7pPr>
            <a:lvl8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8pPr>
            <a:lvl9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9pPr>
          </a:lstStyle>
          <a:p>
            <a:pPr algn="l" eaLnBrk="1" hangingPunct="1"/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分野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</a:p>
        </p:txBody>
      </p:sp>
      <p:sp>
        <p:nvSpPr>
          <p:cNvPr id="3" name="正方形/長方形 30">
            <a:extLst>
              <a:ext uri="{FF2B5EF4-FFF2-40B4-BE49-F238E27FC236}">
                <a16:creationId xmlns:a16="http://schemas.microsoft.com/office/drawing/2014/main" id="{DE46CFD2-1E7C-290F-2749-0A15B6A47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35" y="4638727"/>
            <a:ext cx="8944571" cy="2160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31">
            <a:extLst>
              <a:ext uri="{FF2B5EF4-FFF2-40B4-BE49-F238E27FC236}">
                <a16:creationId xmlns:a16="http://schemas.microsoft.com/office/drawing/2014/main" id="{1ABF4B58-8F78-4A46-F4A6-ECE272A662BB}"/>
              </a:ext>
            </a:extLst>
          </p:cNvPr>
          <p:cNvSpPr/>
          <p:nvPr/>
        </p:nvSpPr>
        <p:spPr>
          <a:xfrm>
            <a:off x="96635" y="4638727"/>
            <a:ext cx="1080000" cy="216000"/>
          </a:xfrm>
          <a:prstGeom prst="rect">
            <a:avLst/>
          </a:prstGeom>
          <a:solidFill>
            <a:srgbClr val="D6F2D9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工程計画</a:t>
            </a:r>
            <a:endParaRPr kumimoji="1" lang="ja-JP" altLang="ja-JP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5A417508-2060-0E0D-7920-A00CC5889A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469924"/>
              </p:ext>
            </p:extLst>
          </p:nvPr>
        </p:nvGraphicFramePr>
        <p:xfrm>
          <a:off x="457202" y="5624485"/>
          <a:ext cx="8229596" cy="1136270"/>
        </p:xfrm>
        <a:graphic>
          <a:graphicData uri="http://schemas.openxmlformats.org/drawingml/2006/table">
            <a:tbl>
              <a:tblPr/>
              <a:tblGrid>
                <a:gridCol w="1248356">
                  <a:extLst>
                    <a:ext uri="{9D8B030D-6E8A-4147-A177-3AD203B41FA5}">
                      <a16:colId xmlns:a16="http://schemas.microsoft.com/office/drawing/2014/main" val="2319314963"/>
                    </a:ext>
                  </a:extLst>
                </a:gridCol>
                <a:gridCol w="780634">
                  <a:extLst>
                    <a:ext uri="{9D8B030D-6E8A-4147-A177-3AD203B41FA5}">
                      <a16:colId xmlns:a16="http://schemas.microsoft.com/office/drawing/2014/main" val="828881121"/>
                    </a:ext>
                  </a:extLst>
                </a:gridCol>
                <a:gridCol w="780634">
                  <a:extLst>
                    <a:ext uri="{9D8B030D-6E8A-4147-A177-3AD203B41FA5}">
                      <a16:colId xmlns:a16="http://schemas.microsoft.com/office/drawing/2014/main" val="1165306163"/>
                    </a:ext>
                  </a:extLst>
                </a:gridCol>
                <a:gridCol w="780634">
                  <a:extLst>
                    <a:ext uri="{9D8B030D-6E8A-4147-A177-3AD203B41FA5}">
                      <a16:colId xmlns:a16="http://schemas.microsoft.com/office/drawing/2014/main" val="2401137791"/>
                    </a:ext>
                  </a:extLst>
                </a:gridCol>
                <a:gridCol w="780634">
                  <a:extLst>
                    <a:ext uri="{9D8B030D-6E8A-4147-A177-3AD203B41FA5}">
                      <a16:colId xmlns:a16="http://schemas.microsoft.com/office/drawing/2014/main" val="3019569668"/>
                    </a:ext>
                  </a:extLst>
                </a:gridCol>
                <a:gridCol w="780634">
                  <a:extLst>
                    <a:ext uri="{9D8B030D-6E8A-4147-A177-3AD203B41FA5}">
                      <a16:colId xmlns:a16="http://schemas.microsoft.com/office/drawing/2014/main" val="2577403875"/>
                    </a:ext>
                  </a:extLst>
                </a:gridCol>
                <a:gridCol w="780634">
                  <a:extLst>
                    <a:ext uri="{9D8B030D-6E8A-4147-A177-3AD203B41FA5}">
                      <a16:colId xmlns:a16="http://schemas.microsoft.com/office/drawing/2014/main" val="2829779177"/>
                    </a:ext>
                  </a:extLst>
                </a:gridCol>
                <a:gridCol w="780634">
                  <a:extLst>
                    <a:ext uri="{9D8B030D-6E8A-4147-A177-3AD203B41FA5}">
                      <a16:colId xmlns:a16="http://schemas.microsoft.com/office/drawing/2014/main" val="4072718476"/>
                    </a:ext>
                  </a:extLst>
                </a:gridCol>
                <a:gridCol w="780634">
                  <a:extLst>
                    <a:ext uri="{9D8B030D-6E8A-4147-A177-3AD203B41FA5}">
                      <a16:colId xmlns:a16="http://schemas.microsoft.com/office/drawing/2014/main" val="478918499"/>
                    </a:ext>
                  </a:extLst>
                </a:gridCol>
                <a:gridCol w="736168">
                  <a:extLst>
                    <a:ext uri="{9D8B030D-6E8A-4147-A177-3AD203B41FA5}">
                      <a16:colId xmlns:a16="http://schemas.microsoft.com/office/drawing/2014/main" val="2688124181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</a:pPr>
                      <a:r>
                        <a:rPr lang="ja-JP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検討項目</a:t>
                      </a:r>
                    </a:p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</a:pPr>
                      <a:r>
                        <a:rPr lang="ja-JP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業務工程</a:t>
                      </a: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</a:pPr>
                      <a:r>
                        <a:rPr lang="ja-JP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備考</a:t>
                      </a:r>
                    </a:p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8037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</a:pPr>
                      <a:r>
                        <a:rPr lang="ja-JP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○月</a:t>
                      </a: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</a:pPr>
                      <a:r>
                        <a:rPr lang="ja-JP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○月</a:t>
                      </a: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</a:pPr>
                      <a:r>
                        <a:rPr lang="ja-JP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○月</a:t>
                      </a: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</a:pPr>
                      <a:r>
                        <a:rPr lang="ja-JP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○月</a:t>
                      </a: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</a:pPr>
                      <a:r>
                        <a:rPr lang="ja-JP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○月</a:t>
                      </a: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</a:pPr>
                      <a:r>
                        <a:rPr lang="ja-JP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○月</a:t>
                      </a: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</a:pPr>
                      <a:r>
                        <a:rPr lang="ja-JP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○月</a:t>
                      </a: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</a:pPr>
                      <a:r>
                        <a:rPr lang="ja-JP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○月</a:t>
                      </a: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6722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77261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91512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9514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8837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115" marR="3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0859248"/>
                  </a:ext>
                </a:extLst>
              </a:tr>
            </a:tbl>
          </a:graphicData>
        </a:graphic>
      </p:graphicFrame>
      <p:sp>
        <p:nvSpPr>
          <p:cNvPr id="28" name="正方形/長方形 39">
            <a:extLst>
              <a:ext uri="{FF2B5EF4-FFF2-40B4-BE49-F238E27FC236}">
                <a16:creationId xmlns:a16="http://schemas.microsoft.com/office/drawing/2014/main" id="{3CEB4C2B-F2C8-DA10-46B6-D68DDD5D4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332" y="1622811"/>
            <a:ext cx="4232609" cy="634618"/>
          </a:xfrm>
          <a:prstGeom prst="rect">
            <a:avLst/>
          </a:prstGeom>
          <a:solidFill>
            <a:srgbClr val="FFFFFF"/>
          </a:solidFill>
          <a:ln w="31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>
              <a:lnSpc>
                <a:spcPts val="1100"/>
              </a:lnSpc>
              <a:spcBef>
                <a:spcPts val="400"/>
              </a:spcBef>
            </a:pPr>
            <a:r>
              <a:rPr kumimoji="1" lang="ja-JP" altLang="en-US" sz="105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・業務の実施方針について簡潔に記載してください。</a:t>
            </a:r>
            <a:endParaRPr kumimoji="1" lang="en-US" altLang="ja-JP" sz="105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</a:endParaRPr>
          </a:p>
          <a:p>
            <a:pPr lvl="0">
              <a:lnSpc>
                <a:spcPts val="1100"/>
              </a:lnSpc>
              <a:spcBef>
                <a:spcPts val="400"/>
              </a:spcBef>
            </a:pPr>
            <a:r>
              <a:rPr kumimoji="1" lang="ja-JP" altLang="en-US" sz="105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・今回調査・検討する事項とその調査・検討において想定される課題・留意点を含めた方針を具体的に記載してください。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27C0B940-B57B-B334-090B-D5286DF48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750" y="851951"/>
            <a:ext cx="7848000" cy="402837"/>
          </a:xfrm>
          <a:prstGeom prst="rect">
            <a:avLst/>
          </a:prstGeom>
          <a:solidFill>
            <a:srgbClr val="FFFFFF"/>
          </a:solidFill>
          <a:ln w="31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ts val="1100"/>
              </a:lnSpc>
              <a:spcBef>
                <a:spcPts val="400"/>
              </a:spcBef>
            </a:pP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・企画提案の概要を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150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字程度でまとめてください。</a:t>
            </a:r>
            <a:endParaRPr lang="en-US" altLang="ja-JP" sz="1050" dirty="0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lnSpc>
                <a:spcPts val="1100"/>
              </a:lnSpc>
              <a:spcBef>
                <a:spcPts val="400"/>
              </a:spcBef>
            </a:pP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（提案する事業スキームの対象施設、手法を必ず含めてください）。</a:t>
            </a:r>
            <a:endParaRPr kumimoji="1" lang="ja-JP" altLang="en-US" sz="105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44" name="正方形/長方形 39">
            <a:extLst>
              <a:ext uri="{FF2B5EF4-FFF2-40B4-BE49-F238E27FC236}">
                <a16:creationId xmlns:a16="http://schemas.microsoft.com/office/drawing/2014/main" id="{826F88C5-CE56-A11F-7393-1C0780E1E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1777" y="327684"/>
            <a:ext cx="3308223" cy="2965369"/>
          </a:xfrm>
          <a:prstGeom prst="wedgeRectCallout">
            <a:avLst>
              <a:gd name="adj1" fmla="val -56111"/>
              <a:gd name="adj2" fmla="val -39958"/>
            </a:avLst>
          </a:prstGeom>
          <a:solidFill>
            <a:srgbClr val="FFFFFF"/>
          </a:solidFill>
          <a:ln w="31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142875" marR="0" lvl="0" indent="-1428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・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【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調査テーマ番号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】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には、公募要領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Ⅱ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．２．（１）＜調査テーマ＞に示す調査テーマ番号（丸数字　①～⑬のいずれか）を記載してください。</a:t>
            </a:r>
            <a:endParaRPr lang="en-US" altLang="ja-JP" sz="1050" dirty="0">
              <a:solidFill>
                <a:srgbClr val="FF0000"/>
              </a:solidFill>
              <a:latin typeface="+mn-ea"/>
              <a:ea typeface="+mn-ea"/>
            </a:endParaRPr>
          </a:p>
          <a:p>
            <a:pPr marL="142875" marR="0" lvl="0" indent="-1428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・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【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分野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】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には、公募要領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Ⅱ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．２．（１）＜調査テーマ＞に示す選んだ調査テーマ番号に対応している分野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※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を記載してください。</a:t>
            </a:r>
            <a:endParaRPr lang="en-US" altLang="ja-JP" sz="1050" dirty="0">
              <a:solidFill>
                <a:srgbClr val="FF0000"/>
              </a:solidFill>
              <a:latin typeface="+mn-ea"/>
              <a:ea typeface="+mn-ea"/>
            </a:endParaRPr>
          </a:p>
          <a:p>
            <a:pPr marL="142875" marR="0" lvl="0" indent="-1428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　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※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①～③は「インフラ維持管理・修繕等」、④～⑥は「災害対策・復旧を見据えたインフラ整備・維持管理」、⑦は「無電柱化」、⑧～⑪は「スモールコンセッション」、⑫、⑬は「グリーンチャレンジ」になります。</a:t>
            </a:r>
            <a:endParaRPr lang="en-US" altLang="ja-JP" sz="1050" dirty="0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spcBef>
                <a:spcPts val="400"/>
              </a:spcBef>
              <a:defRPr/>
            </a:pP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・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【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応募団体名称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】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及び（導入検討先地方公共団体）には、応募団体の団体名（共同提案の場合は共同提案体の団体名）と導入検討先候補の地方公共団体名を記載してください。</a:t>
            </a:r>
            <a:endParaRPr lang="en-US" altLang="ja-JP" sz="1050" dirty="0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spcBef>
                <a:spcPts val="400"/>
              </a:spcBef>
              <a:defRPr/>
            </a:pP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・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【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タイトル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】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は、調査テーマに対する応募団体の調査の特徴が伝わる提案タイトルを作成し、記載してください。</a:t>
            </a:r>
            <a:endParaRPr lang="en-US" altLang="ja-JP" sz="105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5" name="正方形/長方形 39">
            <a:extLst>
              <a:ext uri="{FF2B5EF4-FFF2-40B4-BE49-F238E27FC236}">
                <a16:creationId xmlns:a16="http://schemas.microsoft.com/office/drawing/2014/main" id="{3D7F0BA7-687B-5540-A45D-C0029ECE3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1692" y="3342108"/>
            <a:ext cx="4152426" cy="1150757"/>
          </a:xfrm>
          <a:prstGeom prst="rect">
            <a:avLst/>
          </a:prstGeom>
          <a:solidFill>
            <a:srgbClr val="FFFFFF"/>
          </a:solidFill>
          <a:ln w="31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ts val="1100"/>
              </a:lnSpc>
              <a:spcBef>
                <a:spcPts val="400"/>
              </a:spcBef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・業務の実施フローについて、図や表等を用いて簡潔に記載してください。</a:t>
            </a:r>
            <a:endParaRPr lang="en-US" altLang="ja-JP" sz="1050" dirty="0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lnSpc>
                <a:spcPts val="1100"/>
              </a:lnSpc>
              <a:spcBef>
                <a:spcPts val="400"/>
              </a:spcBef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・導入検討先地方公共団体が複数で、フローが異なる場合はそれぞれお示しください。</a:t>
            </a:r>
          </a:p>
          <a:p>
            <a:pPr>
              <a:lnSpc>
                <a:spcPts val="1100"/>
              </a:lnSpc>
              <a:spcBef>
                <a:spcPts val="400"/>
              </a:spcBef>
            </a:pP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・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記載にあたっては、想定される令和７年度以降の取組予定についても記載してください。</a:t>
            </a:r>
          </a:p>
        </p:txBody>
      </p:sp>
      <p:sp>
        <p:nvSpPr>
          <p:cNvPr id="13" name="正方形/長方形 31">
            <a:extLst>
              <a:ext uri="{FF2B5EF4-FFF2-40B4-BE49-F238E27FC236}">
                <a16:creationId xmlns:a16="http://schemas.microsoft.com/office/drawing/2014/main" id="{46612E8C-F080-5D94-2494-B77B5ECED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332" y="2272855"/>
            <a:ext cx="4232609" cy="2220011"/>
          </a:xfrm>
          <a:prstGeom prst="rect">
            <a:avLst/>
          </a:prstGeom>
          <a:solidFill>
            <a:srgbClr val="FFFFFF"/>
          </a:solidFill>
          <a:ln w="31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87313" indent="-87313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＜以下、全項目共通＞</a:t>
            </a:r>
            <a:endParaRPr lang="en-US" altLang="ja-JP" sz="1050" dirty="0">
              <a:solidFill>
                <a:srgbClr val="FF0000"/>
              </a:solidFill>
              <a:latin typeface="+mn-ea"/>
              <a:ea typeface="+mn-ea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・文字のサイズは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10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ポイント以上で記載してください。</a:t>
            </a:r>
            <a:endParaRPr lang="en-US" altLang="ja-JP" sz="1050" dirty="0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spcBef>
                <a:spcPts val="600"/>
              </a:spcBef>
              <a:buNone/>
            </a:pP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・フロー図や箇条書き等を用いて、簡潔にわかりやすい資料としてください。</a:t>
            </a:r>
            <a:endParaRPr lang="en-US" altLang="ja-JP" sz="1050" dirty="0">
              <a:solidFill>
                <a:srgbClr val="FF0000"/>
              </a:solidFill>
              <a:latin typeface="+mn-ea"/>
              <a:ea typeface="+mn-ea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・ページ内において、それぞれの枠の大きさ・レイアウトは変更していただいても問題ございませんが、黒太字見出しの名称は変更しないでください。</a:t>
            </a:r>
            <a:endParaRPr lang="en-US" altLang="ja-JP" sz="1050" dirty="0">
              <a:solidFill>
                <a:srgbClr val="FF0000"/>
              </a:solidFill>
              <a:latin typeface="+mn-ea"/>
              <a:ea typeface="+mn-ea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・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P.1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に「提案の概要」、「実施方針」、「実施フロー」、 「工程計画」を記載してください。（１枚におさめてください）</a:t>
            </a:r>
            <a:endParaRPr lang="en-US" altLang="ja-JP" sz="1050" dirty="0">
              <a:solidFill>
                <a:srgbClr val="FF0000"/>
              </a:solidFill>
              <a:latin typeface="+mn-ea"/>
              <a:ea typeface="+mn-ea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・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P.2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下段に「調査テーマに対する提案内容」について、「先進性」、「汎用性」、 「有効性」、 「実現性」を記載してください。（「調査テーマに対する提案内容」が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2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枚に渡る場合は、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P.3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下段に「先進性」、「汎用性」、 「有効性」 、「実現性」を記載してください。</a:t>
            </a:r>
            <a:endParaRPr lang="en-US" altLang="ja-JP" sz="105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4" name="正方形/長方形 39">
            <a:extLst>
              <a:ext uri="{FF2B5EF4-FFF2-40B4-BE49-F238E27FC236}">
                <a16:creationId xmlns:a16="http://schemas.microsoft.com/office/drawing/2014/main" id="{1C38B372-27F7-9623-2273-994DFEE92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332" y="4906570"/>
            <a:ext cx="8689786" cy="685002"/>
          </a:xfrm>
          <a:prstGeom prst="rect">
            <a:avLst/>
          </a:prstGeom>
          <a:solidFill>
            <a:srgbClr val="FFFFFF"/>
          </a:solidFill>
          <a:ln w="31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ts val="1100"/>
              </a:lnSpc>
              <a:spcBef>
                <a:spcPts val="400"/>
              </a:spcBef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・本調査業務の工程計画ついて、図や表等を用いて簡潔に記載してください。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（下記表はイメージです。）</a:t>
            </a:r>
            <a:endParaRPr kumimoji="1" lang="en-US" altLang="ja-JP" sz="105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</a:endParaRPr>
          </a:p>
          <a:p>
            <a:pPr>
              <a:lnSpc>
                <a:spcPts val="1100"/>
              </a:lnSpc>
              <a:spcBef>
                <a:spcPts val="400"/>
              </a:spcBef>
            </a:pP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・導入検討先地方公共団体名を明記し、具体的に記載してください。導入検討先地方公共団体が複数で、工程計画が異なる場合はそれぞれお示しください。</a:t>
            </a:r>
            <a:endParaRPr kumimoji="1" lang="en-US" altLang="ja-JP" sz="105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41725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6">
            <a:extLst>
              <a:ext uri="{FF2B5EF4-FFF2-40B4-BE49-F238E27FC236}">
                <a16:creationId xmlns:a16="http://schemas.microsoft.com/office/drawing/2014/main" id="{58B23761-B6A0-A8F5-F10F-2CF69EC18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87" y="951193"/>
            <a:ext cx="8964613" cy="57993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1">
            <a:extLst>
              <a:ext uri="{FF2B5EF4-FFF2-40B4-BE49-F238E27FC236}">
                <a16:creationId xmlns:a16="http://schemas.microsoft.com/office/drawing/2014/main" id="{D8EAD18D-772B-CED6-BE52-E505B8493328}"/>
              </a:ext>
            </a:extLst>
          </p:cNvPr>
          <p:cNvSpPr/>
          <p:nvPr/>
        </p:nvSpPr>
        <p:spPr>
          <a:xfrm>
            <a:off x="54000" y="851136"/>
            <a:ext cx="9036000" cy="180000"/>
          </a:xfrm>
          <a:prstGeom prst="rect">
            <a:avLst/>
          </a:prstGeom>
          <a:solidFill>
            <a:srgbClr val="D6F2D9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調査テーマに対する提案内容</a:t>
            </a:r>
            <a:endParaRPr kumimoji="1" lang="ja-JP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30">
            <a:extLst>
              <a:ext uri="{FF2B5EF4-FFF2-40B4-BE49-F238E27FC236}">
                <a16:creationId xmlns:a16="http://schemas.microsoft.com/office/drawing/2014/main" id="{237C62A2-9D80-033C-A1BB-9D8C00E24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75" y="5875870"/>
            <a:ext cx="4464000" cy="93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汎用性</a:t>
            </a:r>
            <a:r>
              <a:rPr kumimoji="1" lang="en-US" altLang="ja-JP" sz="1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0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30">
            <a:extLst>
              <a:ext uri="{FF2B5EF4-FFF2-40B4-BE49-F238E27FC236}">
                <a16:creationId xmlns:a16="http://schemas.microsoft.com/office/drawing/2014/main" id="{E91F42E5-7BFA-53F6-F071-4356A2AFD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852" y="5875870"/>
            <a:ext cx="4464000" cy="93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実現性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39">
            <a:extLst>
              <a:ext uri="{FF2B5EF4-FFF2-40B4-BE49-F238E27FC236}">
                <a16:creationId xmlns:a16="http://schemas.microsoft.com/office/drawing/2014/main" id="{F60AA8C1-32F6-2927-684B-0F3D9A38A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00" y="1090565"/>
            <a:ext cx="8820000" cy="3749617"/>
          </a:xfrm>
          <a:prstGeom prst="rect">
            <a:avLst/>
          </a:prstGeom>
          <a:solidFill>
            <a:srgbClr val="FFFFFF"/>
          </a:solidFill>
          <a:ln w="31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anchor="ctr" anchorCtr="0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400"/>
              </a:spcBef>
              <a:defRPr/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・公募要領の</a:t>
            </a:r>
            <a:r>
              <a:rPr kumimoji="1" lang="en-US" altLang="ja-JP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Ⅱ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．２．（１）に示す調査テーマに対する取組み内容（具体的な事業スキームや取組み方法）について、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１～２枚で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具体的に記載してください。</a:t>
            </a:r>
          </a:p>
          <a:p>
            <a:pPr>
              <a:spcBef>
                <a:spcPts val="400"/>
              </a:spcBef>
              <a:defRPr/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・記載にあたっては、図、表や写真等も用いながら分かりやすく記載して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ください。</a:t>
            </a:r>
            <a:endParaRPr lang="en-US" altLang="ja-JP" sz="1050" dirty="0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spcBef>
                <a:spcPts val="400"/>
              </a:spcBef>
              <a:defRPr/>
            </a:pP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・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事業スキームについては、当該事業スキーム内での応募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団体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の立場・関わり方が分かるように記載ください。</a:t>
            </a:r>
            <a:endParaRPr kumimoji="1" lang="en-US" altLang="ja-JP" sz="105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</a:endParaRPr>
          </a:p>
          <a:p>
            <a:pPr lvl="0">
              <a:spcBef>
                <a:spcPts val="400"/>
              </a:spcBef>
              <a:defRPr/>
            </a:pP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・提案内容の導入条件（期間、コストなど）や</a:t>
            </a:r>
            <a:r>
              <a:rPr lang="ja-JP" altLang="ja-JP" sz="1050" kern="100" dirty="0">
                <a:solidFill>
                  <a:srgbClr val="FF0000"/>
                </a:solidFill>
                <a:effectLst/>
                <a:latin typeface="+mn-ea"/>
                <a:ea typeface="+mn-ea"/>
                <a:cs typeface="Times New Roman" panose="02020603050405020304" pitchFamily="18" charset="0"/>
              </a:rPr>
              <a:t>導入までのプロセス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を記載してください。</a:t>
            </a:r>
            <a:endParaRPr lang="en-US" altLang="ja-JP" sz="1050" dirty="0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spcBef>
                <a:spcPts val="400"/>
              </a:spcBef>
            </a:pP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・下段「先進性」、「汎用性」、 「有効性」、 「実現性」を記載してください。「調査テーマに対する提案内容」が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2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枚に渡る場合は、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ea typeface="+mn-ea"/>
              </a:rPr>
              <a:t>P.3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下段に「先進性」、「汎用性」、 「有効性」 、「実現性」を記載してください。</a:t>
            </a:r>
            <a:endParaRPr lang="en-US" altLang="ja-JP" sz="105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6" name="正方形/長方形 39">
            <a:extLst>
              <a:ext uri="{FF2B5EF4-FFF2-40B4-BE49-F238E27FC236}">
                <a16:creationId xmlns:a16="http://schemas.microsoft.com/office/drawing/2014/main" id="{31DB8869-DAFB-16BC-A0FE-5B3D3D69A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00" y="6134121"/>
            <a:ext cx="4243745" cy="616456"/>
          </a:xfrm>
          <a:prstGeom prst="rect">
            <a:avLst/>
          </a:prstGeom>
          <a:solidFill>
            <a:srgbClr val="FFFFFF"/>
          </a:solidFill>
          <a:ln w="31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88900" indent="-88900">
              <a:spcBef>
                <a:spcPts val="400"/>
              </a:spcBef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・より多くの地方公共団体等のモデルとなることや、幅広い横展開が見込まれること等、提案の汎用性について記載してください。</a:t>
            </a:r>
          </a:p>
        </p:txBody>
      </p:sp>
      <p:sp>
        <p:nvSpPr>
          <p:cNvPr id="32" name="正方形/長方形 39">
            <a:extLst>
              <a:ext uri="{FF2B5EF4-FFF2-40B4-BE49-F238E27FC236}">
                <a16:creationId xmlns:a16="http://schemas.microsoft.com/office/drawing/2014/main" id="{3477126F-CA48-C432-959A-D8F30FF57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804" y="6060932"/>
            <a:ext cx="4243745" cy="722611"/>
          </a:xfrm>
          <a:prstGeom prst="rect">
            <a:avLst/>
          </a:prstGeom>
          <a:solidFill>
            <a:srgbClr val="FFFFFF"/>
          </a:solidFill>
          <a:ln w="31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88900" indent="-88900">
              <a:spcBef>
                <a:spcPts val="400"/>
              </a:spcBef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・導入検討先となる地方公共団体について名称・担当部署名・連絡先</a:t>
            </a:r>
            <a:r>
              <a:rPr kumimoji="1" lang="ja-JP" altLang="en-US" sz="105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を明記するとともに、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当該地方公共団体との調整状況（導入検討の実施について合意済み、又は、協議中であるが未合意の候補がいる　等）に</a:t>
            </a:r>
            <a:r>
              <a:rPr kumimoji="1" lang="ja-JP" altLang="en-US" sz="105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ついて、必ず記載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してください。</a:t>
            </a:r>
          </a:p>
        </p:txBody>
      </p:sp>
      <p:sp>
        <p:nvSpPr>
          <p:cNvPr id="6" name="正方形/長方形 30">
            <a:extLst>
              <a:ext uri="{FF2B5EF4-FFF2-40B4-BE49-F238E27FC236}">
                <a16:creationId xmlns:a16="http://schemas.microsoft.com/office/drawing/2014/main" id="{E8937717-FCA9-1DC8-232A-6280C0262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75" y="4901475"/>
            <a:ext cx="4464000" cy="93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先進性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30">
            <a:extLst>
              <a:ext uri="{FF2B5EF4-FFF2-40B4-BE49-F238E27FC236}">
                <a16:creationId xmlns:a16="http://schemas.microsoft.com/office/drawing/2014/main" id="{4B0FB7DE-57C8-7BDE-BA30-B72998BB1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852" y="4901475"/>
            <a:ext cx="4464000" cy="93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有効性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39">
            <a:extLst>
              <a:ext uri="{FF2B5EF4-FFF2-40B4-BE49-F238E27FC236}">
                <a16:creationId xmlns:a16="http://schemas.microsoft.com/office/drawing/2014/main" id="{6508C4F3-7DA5-6659-49F8-D60EEC07B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00" y="5159726"/>
            <a:ext cx="4243745" cy="648000"/>
          </a:xfrm>
          <a:prstGeom prst="rect">
            <a:avLst/>
          </a:prstGeom>
          <a:solidFill>
            <a:srgbClr val="FFFFFF"/>
          </a:solidFill>
          <a:ln w="31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88900" indent="-88900">
              <a:spcBef>
                <a:spcPts val="400"/>
              </a:spcBef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・事業のスキーム・手法や対象施設の種類、調査の進め方等について、先例が乏しく他の地方公共団体等のモデルとなる等、提案の先進性を記載してください。また、把握している先例の有無と、提案内容との違いについて明確に記載してください。</a:t>
            </a:r>
          </a:p>
        </p:txBody>
      </p:sp>
      <p:sp>
        <p:nvSpPr>
          <p:cNvPr id="19" name="正方形/長方形 39">
            <a:extLst>
              <a:ext uri="{FF2B5EF4-FFF2-40B4-BE49-F238E27FC236}">
                <a16:creationId xmlns:a16="http://schemas.microsoft.com/office/drawing/2014/main" id="{FDE692C5-84DD-7963-3516-FC372FCDD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804" y="5159726"/>
            <a:ext cx="4243745" cy="648000"/>
          </a:xfrm>
          <a:prstGeom prst="rect">
            <a:avLst/>
          </a:prstGeom>
          <a:solidFill>
            <a:srgbClr val="FFFFFF"/>
          </a:solidFill>
          <a:ln w="31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88900" indent="-88900">
              <a:spcBef>
                <a:spcPts val="400"/>
              </a:spcBef>
            </a:pP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・自治体・地域企業・地域住民がどのような効果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（定性的な効果だけでなく、定量的な効果も含む）</a:t>
            </a:r>
            <a:r>
              <a:rPr lang="ja-JP" altLang="en-US" sz="1050" dirty="0">
                <a:solidFill>
                  <a:srgbClr val="FF0000"/>
                </a:solidFill>
                <a:latin typeface="+mn-ea"/>
                <a:ea typeface="+mn-ea"/>
              </a:rPr>
              <a:t>を得られるのか記載してください。</a:t>
            </a:r>
            <a:endParaRPr lang="en-US" altLang="ja-JP" sz="105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7CFDD94E-62A1-C9CB-608A-CDFC0929F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37" y="536791"/>
            <a:ext cx="71640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5pPr>
            <a:lvl6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6pPr>
            <a:lvl7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7pPr>
            <a:lvl8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8pPr>
            <a:lvl9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9pPr>
          </a:lstStyle>
          <a:p>
            <a:pPr algn="l" eaLnBrk="1" hangingPunct="1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AF202D62-5E92-F412-32B7-0ECAEAABA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37" y="319195"/>
            <a:ext cx="71640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5pPr>
            <a:lvl6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6pPr>
            <a:lvl7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7pPr>
            <a:lvl8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8pPr>
            <a:lvl9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9pPr>
          </a:lstStyle>
          <a:p>
            <a:pPr algn="l" eaLnBrk="1" hangingPunct="1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応募団体名称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○○○○○○○○○○○○（導入検討先地方公共団体：○○○○○○）</a:t>
            </a:r>
          </a:p>
        </p:txBody>
      </p:sp>
      <p:sp>
        <p:nvSpPr>
          <p:cNvPr id="22" name="正方形/長方形 19">
            <a:extLst>
              <a:ext uri="{FF2B5EF4-FFF2-40B4-BE49-F238E27FC236}">
                <a16:creationId xmlns:a16="http://schemas.microsoft.com/office/drawing/2014/main" id="{0536C241-8946-766A-C896-9FE69C4F8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98" y="25400"/>
            <a:ext cx="3312000" cy="252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/>
            <a:r>
              <a:rPr lang="ja-JP" altLang="en-US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令和６年度　民間提案型官民連携モデリング事業　提案書</a:t>
            </a:r>
            <a:endParaRPr lang="en-US" altLang="ja-JP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3" name="直線コネクタ 3">
            <a:extLst>
              <a:ext uri="{FF2B5EF4-FFF2-40B4-BE49-F238E27FC236}">
                <a16:creationId xmlns:a16="http://schemas.microsoft.com/office/drawing/2014/main" id="{1230C713-113B-0062-F52D-C544592928AF}"/>
              </a:ext>
            </a:extLst>
          </p:cNvPr>
          <p:cNvCxnSpPr/>
          <p:nvPr/>
        </p:nvCxnSpPr>
        <p:spPr>
          <a:xfrm>
            <a:off x="2379" y="764704"/>
            <a:ext cx="9144000" cy="0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2CC4030-A361-261A-1D36-053208D40B3C}"/>
              </a:ext>
            </a:extLst>
          </p:cNvPr>
          <p:cNvSpPr/>
          <p:nvPr/>
        </p:nvSpPr>
        <p:spPr>
          <a:xfrm>
            <a:off x="7987004" y="25400"/>
            <a:ext cx="1152000" cy="252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b="1" dirty="0"/>
              <a:t>（様式２）</a:t>
            </a:r>
            <a:r>
              <a:rPr lang="en-US" altLang="ja-JP" sz="1000" b="1" dirty="0"/>
              <a:t> P.2</a:t>
            </a:r>
            <a:endParaRPr kumimoji="1" lang="en-US" altLang="ja-JP" sz="1000" b="1" dirty="0"/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847C0749-DEE2-FA46-B039-B9990C239E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7610" y="74456"/>
            <a:ext cx="1584000" cy="153888"/>
          </a:xfrm>
        </p:spPr>
        <p:txBody>
          <a:bodyPr wrap="square" tIns="0" bIns="0">
            <a:spAutoFit/>
          </a:bodyPr>
          <a:lstStyle/>
          <a:p>
            <a:pPr algn="l" eaLnBrk="1" hangingPunct="1"/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調査テーマ番号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4D4E8485-A26A-860C-23D6-360103F97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0072" y="74456"/>
            <a:ext cx="349200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5pPr>
            <a:lvl6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6pPr>
            <a:lvl7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7pPr>
            <a:lvl8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8pPr>
            <a:lvl9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9pPr>
          </a:lstStyle>
          <a:p>
            <a:pPr algn="l" eaLnBrk="1" hangingPunct="1"/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分野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</a:t>
            </a:r>
          </a:p>
        </p:txBody>
      </p:sp>
    </p:spTree>
    <p:extLst>
      <p:ext uri="{BB962C8B-B14F-4D97-AF65-F5344CB8AC3E}">
        <p14:creationId xmlns:p14="http://schemas.microsoft.com/office/powerpoint/2010/main" val="1245650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6">
            <a:extLst>
              <a:ext uri="{FF2B5EF4-FFF2-40B4-BE49-F238E27FC236}">
                <a16:creationId xmlns:a16="http://schemas.microsoft.com/office/drawing/2014/main" id="{58B23761-B6A0-A8F5-F10F-2CF69EC18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87" y="951193"/>
            <a:ext cx="8964613" cy="57993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1">
            <a:extLst>
              <a:ext uri="{FF2B5EF4-FFF2-40B4-BE49-F238E27FC236}">
                <a16:creationId xmlns:a16="http://schemas.microsoft.com/office/drawing/2014/main" id="{D8EAD18D-772B-CED6-BE52-E505B8493328}"/>
              </a:ext>
            </a:extLst>
          </p:cNvPr>
          <p:cNvSpPr/>
          <p:nvPr/>
        </p:nvSpPr>
        <p:spPr>
          <a:xfrm>
            <a:off x="54000" y="851136"/>
            <a:ext cx="9036000" cy="180000"/>
          </a:xfrm>
          <a:prstGeom prst="rect">
            <a:avLst/>
          </a:prstGeom>
          <a:solidFill>
            <a:srgbClr val="D6F2D9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調査テーマに対する提案内容（２枚目）</a:t>
            </a:r>
            <a:endParaRPr kumimoji="1" lang="ja-JP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39">
            <a:extLst>
              <a:ext uri="{FF2B5EF4-FFF2-40B4-BE49-F238E27FC236}">
                <a16:creationId xmlns:a16="http://schemas.microsoft.com/office/drawing/2014/main" id="{F60AA8C1-32F6-2927-684B-0F3D9A38A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00" y="1090566"/>
            <a:ext cx="8820000" cy="476978"/>
          </a:xfrm>
          <a:prstGeom prst="rect">
            <a:avLst/>
          </a:prstGeom>
          <a:solidFill>
            <a:srgbClr val="FFFFFF"/>
          </a:solidFill>
          <a:ln w="31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anchor="ctr" anchorCtr="0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400"/>
              </a:spcBef>
              <a:defRPr/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・</a:t>
            </a:r>
            <a:r>
              <a:rPr kumimoji="1" lang="en-US" altLang="ja-JP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P.2</a:t>
            </a: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</a:rPr>
              <a:t>「調査テーマに対する提案内容」が２枚に渡る場合に、つづきを記載してください。</a:t>
            </a:r>
            <a:endParaRPr kumimoji="1" lang="en-US" altLang="ja-JP" sz="105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AF1613C-053A-47DB-5B89-84E1DB04F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37" y="536791"/>
            <a:ext cx="71640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5pPr>
            <a:lvl6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6pPr>
            <a:lvl7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7pPr>
            <a:lvl8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8pPr>
            <a:lvl9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9pPr>
          </a:lstStyle>
          <a:p>
            <a:pPr algn="l" eaLnBrk="1" hangingPunct="1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B97AA02C-31EB-7B96-9946-AFABAED65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37" y="319195"/>
            <a:ext cx="71640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5pPr>
            <a:lvl6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6pPr>
            <a:lvl7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7pPr>
            <a:lvl8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8pPr>
            <a:lvl9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9pPr>
          </a:lstStyle>
          <a:p>
            <a:pPr algn="l" eaLnBrk="1" hangingPunct="1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応募団体名称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○○○○○○○○○○○○（導入検討先地方公共団体：○○○○○○）</a:t>
            </a:r>
          </a:p>
        </p:txBody>
      </p:sp>
      <p:sp>
        <p:nvSpPr>
          <p:cNvPr id="6" name="正方形/長方形 19">
            <a:extLst>
              <a:ext uri="{FF2B5EF4-FFF2-40B4-BE49-F238E27FC236}">
                <a16:creationId xmlns:a16="http://schemas.microsoft.com/office/drawing/2014/main" id="{2D3EF314-F4DB-2B41-1EC3-5CB86312A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98" y="25400"/>
            <a:ext cx="3312000" cy="252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/>
            <a:r>
              <a:rPr lang="ja-JP" altLang="en-US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令和６年度　民間提案型官民連携モデリング事業　提案書</a:t>
            </a:r>
            <a:endParaRPr lang="en-US" altLang="ja-JP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" name="直線コネクタ 3">
            <a:extLst>
              <a:ext uri="{FF2B5EF4-FFF2-40B4-BE49-F238E27FC236}">
                <a16:creationId xmlns:a16="http://schemas.microsoft.com/office/drawing/2014/main" id="{383C2741-C2C9-BF20-FA2D-48918CC805F5}"/>
              </a:ext>
            </a:extLst>
          </p:cNvPr>
          <p:cNvCxnSpPr/>
          <p:nvPr/>
        </p:nvCxnSpPr>
        <p:spPr>
          <a:xfrm>
            <a:off x="2379" y="764704"/>
            <a:ext cx="9144000" cy="0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0A562B9-4389-253B-7374-13DAFFDC0260}"/>
              </a:ext>
            </a:extLst>
          </p:cNvPr>
          <p:cNvSpPr/>
          <p:nvPr/>
        </p:nvSpPr>
        <p:spPr>
          <a:xfrm>
            <a:off x="7987004" y="25400"/>
            <a:ext cx="1152000" cy="252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b="1" dirty="0"/>
              <a:t>（様式２）</a:t>
            </a:r>
            <a:r>
              <a:rPr lang="en-US" altLang="ja-JP" sz="1000" b="1" dirty="0"/>
              <a:t> P.3</a:t>
            </a:r>
            <a:endParaRPr kumimoji="1" lang="en-US" altLang="ja-JP" sz="1000" b="1" dirty="0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3517BF94-E052-61F2-C7CA-0E907A4E0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7610" y="74456"/>
            <a:ext cx="1584000" cy="153888"/>
          </a:xfrm>
        </p:spPr>
        <p:txBody>
          <a:bodyPr wrap="square" tIns="0" bIns="0">
            <a:spAutoFit/>
          </a:bodyPr>
          <a:lstStyle/>
          <a:p>
            <a:pPr algn="l" eaLnBrk="1" hangingPunct="1"/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調査テーマ番号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C3AAF69E-A9AB-F473-CC30-16313B86B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0072" y="74456"/>
            <a:ext cx="349200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5pPr>
            <a:lvl6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6pPr>
            <a:lvl7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7pPr>
            <a:lvl8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8pPr>
            <a:lvl9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9pPr>
          </a:lstStyle>
          <a:p>
            <a:pPr algn="l" eaLnBrk="1" hangingPunct="1"/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分野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</a:t>
            </a:r>
          </a:p>
        </p:txBody>
      </p:sp>
    </p:spTree>
    <p:extLst>
      <p:ext uri="{BB962C8B-B14F-4D97-AF65-F5344CB8AC3E}">
        <p14:creationId xmlns:p14="http://schemas.microsoft.com/office/powerpoint/2010/main" val="1528124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4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0CEB2732FD4B9429C76D6E07DEF8EF4" ma:contentTypeVersion="4" ma:contentTypeDescription="新しいドキュメントを作成します。" ma:contentTypeScope="" ma:versionID="e0205835bf9fd6ccd5f8e927199ca74a">
  <xsd:schema xmlns:xsd="http://www.w3.org/2001/XMLSchema" xmlns:xs="http://www.w3.org/2001/XMLSchema" xmlns:p="http://schemas.microsoft.com/office/2006/metadata/properties" xmlns:ns2="2facc6f4-0e00-4684-ae65-43c99df1b4be" targetNamespace="http://schemas.microsoft.com/office/2006/metadata/properties" ma:root="true" ma:fieldsID="de594ca8d029e2d0159ee768ba83ad2c" ns2:_="">
    <xsd:import namespace="2facc6f4-0e00-4684-ae65-43c99df1b4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acc6f4-0e00-4684-ae65-43c99df1b4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BED032-1A41-4F3D-89FA-56150C8F38A2}">
  <ds:schemaRefs>
    <ds:schemaRef ds:uri="2facc6f4-0e00-4684-ae65-43c99df1b4b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590E188-8816-4EE3-AFC9-65F6E929E2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351</TotalTime>
  <Words>1320</Words>
  <Application>Microsoft Office PowerPoint</Application>
  <PresentationFormat>画面に合わせる (4:3)</PresentationFormat>
  <Paragraphs>121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Meiryo UI</vt:lpstr>
      <vt:lpstr>Arial</vt:lpstr>
      <vt:lpstr>Calibri</vt:lpstr>
      <vt:lpstr>Office テーマ</vt:lpstr>
      <vt:lpstr>【調査テーマ番号】○</vt:lpstr>
      <vt:lpstr>【調査テーマ番号】○</vt:lpstr>
      <vt:lpstr>【調査テーマ番号】○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【調査テーマ番号】○</dc:title>
  <dc:creator/>
  <cp:lastModifiedBy>　</cp:lastModifiedBy>
  <cp:revision>6</cp:revision>
  <cp:lastPrinted>2024-05-30T00:15:41Z</cp:lastPrinted>
  <dcterms:created xsi:type="dcterms:W3CDTF">2023-01-16T10:39:53Z</dcterms:created>
  <dcterms:modified xsi:type="dcterms:W3CDTF">2024-05-30T01:07:09Z</dcterms:modified>
</cp:coreProperties>
</file>