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C9B46A-1DD8-16D2-0EB5-FE743F8E48B8}" name="大和田 莉央" initials="大和田" userId="S::oowada-r85aa@mlit.go.jp::e2d613c5-43ab-42cb-bb2e-18caf282c13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30" y="108"/>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slides/slide1.xml" Type="http://schemas.openxmlformats.org/officeDocument/2006/relationships/slide"/><Relationship Id="rId3" Target="slides/slide2.xml" Type="http://schemas.openxmlformats.org/officeDocument/2006/relationships/slide"/><Relationship Id="rId4" Target="presProps.xml" Type="http://schemas.openxmlformats.org/officeDocument/2006/relationships/presProps"/><Relationship Id="rId5" Target="viewProps.xml" Type="http://schemas.openxmlformats.org/officeDocument/2006/relationships/viewProps"/><Relationship Id="rId6" Target="theme/theme1.xml" Type="http://schemas.openxmlformats.org/officeDocument/2006/relationships/theme"/><Relationship Id="rId7" Target="tableStyles.xml" Type="http://schemas.openxmlformats.org/officeDocument/2006/relationships/tableStyles"/><Relationship Id="rId8" Target="authors.xml" Type="http://schemas.microsoft.com/office/2018/10/relationships/authors"/></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FD3BD4-59E8-98D4-C789-CF913C37E843}"/>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8014B24-A972-9090-C623-B8210FF0E435}"/>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E831022-4BD9-E746-E420-CC976EDADB44}"/>
              </a:ext>
            </a:extLst>
          </p:cNvPr>
          <p:cNvSpPr>
            <a:spLocks noGrp="1"/>
          </p:cNvSpPr>
          <p:nvPr>
            <p:ph type="dt" sz="half" idx="10"/>
          </p:nvPr>
        </p:nvSpPr>
        <p:spPr/>
        <p:txBody>
          <a:bodyPr/>
          <a:lstStyle/>
          <a:p>
            <a:fld id="{978BCC39-66BC-4A21-B73E-5B27089DF1EA}" type="datetimeFigureOut">
              <a:rPr kumimoji="1" lang="ja-JP" altLang="en-US" smtClean="0"/>
              <a:t>2025/2/20</a:t>
            </a:fld>
            <a:endParaRPr kumimoji="1" lang="ja-JP" altLang="en-US"/>
          </a:p>
        </p:txBody>
      </p:sp>
      <p:sp>
        <p:nvSpPr>
          <p:cNvPr id="5" name="フッター プレースホルダー 4">
            <a:extLst>
              <a:ext uri="{FF2B5EF4-FFF2-40B4-BE49-F238E27FC236}">
                <a16:creationId xmlns:a16="http://schemas.microsoft.com/office/drawing/2014/main" id="{2BC2E315-C95A-7FD4-0DE1-EF2B623BAE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7E60EA-A7EF-6BF1-EC96-CD37B8F970B4}"/>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22482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CA6C6-B7EB-FE22-FCBF-28633337DC8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8C6E5E-27D2-5F50-284E-C651FAEA10D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FE3757-4178-08D5-E213-7F4D4F6FA169}"/>
              </a:ext>
            </a:extLst>
          </p:cNvPr>
          <p:cNvSpPr>
            <a:spLocks noGrp="1"/>
          </p:cNvSpPr>
          <p:nvPr>
            <p:ph type="dt" sz="half" idx="10"/>
          </p:nvPr>
        </p:nvSpPr>
        <p:spPr/>
        <p:txBody>
          <a:bodyPr/>
          <a:lstStyle/>
          <a:p>
            <a:fld id="{978BCC39-66BC-4A21-B73E-5B27089DF1EA}" type="datetimeFigureOut">
              <a:rPr kumimoji="1" lang="ja-JP" altLang="en-US" smtClean="0"/>
              <a:t>2025/2/20</a:t>
            </a:fld>
            <a:endParaRPr kumimoji="1" lang="ja-JP" altLang="en-US"/>
          </a:p>
        </p:txBody>
      </p:sp>
      <p:sp>
        <p:nvSpPr>
          <p:cNvPr id="5" name="フッター プレースホルダー 4">
            <a:extLst>
              <a:ext uri="{FF2B5EF4-FFF2-40B4-BE49-F238E27FC236}">
                <a16:creationId xmlns:a16="http://schemas.microsoft.com/office/drawing/2014/main" id="{EEA48E6C-6DE8-7B1A-B8BF-5D6C8956B1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6A5B84-72C3-5A06-CC07-4950327F7277}"/>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223938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581735C-38B5-B9E9-A452-A45F376880AB}"/>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2198B0-3125-8A66-C374-10C64BFB6644}"/>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9BBFD7-D882-622A-1CCA-8BAEE7D15E11}"/>
              </a:ext>
            </a:extLst>
          </p:cNvPr>
          <p:cNvSpPr>
            <a:spLocks noGrp="1"/>
          </p:cNvSpPr>
          <p:nvPr>
            <p:ph type="dt" sz="half" idx="10"/>
          </p:nvPr>
        </p:nvSpPr>
        <p:spPr/>
        <p:txBody>
          <a:bodyPr/>
          <a:lstStyle/>
          <a:p>
            <a:fld id="{978BCC39-66BC-4A21-B73E-5B27089DF1EA}" type="datetimeFigureOut">
              <a:rPr kumimoji="1" lang="ja-JP" altLang="en-US" smtClean="0"/>
              <a:t>2025/2/20</a:t>
            </a:fld>
            <a:endParaRPr kumimoji="1" lang="ja-JP" altLang="en-US"/>
          </a:p>
        </p:txBody>
      </p:sp>
      <p:sp>
        <p:nvSpPr>
          <p:cNvPr id="5" name="フッター プレースホルダー 4">
            <a:extLst>
              <a:ext uri="{FF2B5EF4-FFF2-40B4-BE49-F238E27FC236}">
                <a16:creationId xmlns:a16="http://schemas.microsoft.com/office/drawing/2014/main" id="{92B5B16F-994E-63C2-AB1A-4072E6F8BA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D10156-D6B6-20E0-F253-5A909C54185A}"/>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163425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14E1D9-2151-DF7A-7D07-EBC3B679CF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F6AAADE-4913-C6E1-3962-83BE10A5E10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C158A1-E010-2C5B-3A91-FA9DD875CBC7}"/>
              </a:ext>
            </a:extLst>
          </p:cNvPr>
          <p:cNvSpPr>
            <a:spLocks noGrp="1"/>
          </p:cNvSpPr>
          <p:nvPr>
            <p:ph type="dt" sz="half" idx="10"/>
          </p:nvPr>
        </p:nvSpPr>
        <p:spPr/>
        <p:txBody>
          <a:bodyPr/>
          <a:lstStyle/>
          <a:p>
            <a:fld id="{978BCC39-66BC-4A21-B73E-5B27089DF1EA}" type="datetimeFigureOut">
              <a:rPr kumimoji="1" lang="ja-JP" altLang="en-US" smtClean="0"/>
              <a:t>2025/2/20</a:t>
            </a:fld>
            <a:endParaRPr kumimoji="1" lang="ja-JP" altLang="en-US"/>
          </a:p>
        </p:txBody>
      </p:sp>
      <p:sp>
        <p:nvSpPr>
          <p:cNvPr id="5" name="フッター プレースホルダー 4">
            <a:extLst>
              <a:ext uri="{FF2B5EF4-FFF2-40B4-BE49-F238E27FC236}">
                <a16:creationId xmlns:a16="http://schemas.microsoft.com/office/drawing/2014/main" id="{F867FEBA-72F6-CA34-412B-B0464C48EE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A5C14CA-DDE4-EDD4-9251-C891062C6443}"/>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362318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8338BA-F180-91A3-46BC-4A514A733769}"/>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A47A88-752E-C3EC-4A7F-FAFF1A948702}"/>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767D498-8C00-18F5-E6DC-26444C239DA2}"/>
              </a:ext>
            </a:extLst>
          </p:cNvPr>
          <p:cNvSpPr>
            <a:spLocks noGrp="1"/>
          </p:cNvSpPr>
          <p:nvPr>
            <p:ph type="dt" sz="half" idx="10"/>
          </p:nvPr>
        </p:nvSpPr>
        <p:spPr/>
        <p:txBody>
          <a:bodyPr/>
          <a:lstStyle/>
          <a:p>
            <a:fld id="{978BCC39-66BC-4A21-B73E-5B27089DF1EA}" type="datetimeFigureOut">
              <a:rPr kumimoji="1" lang="ja-JP" altLang="en-US" smtClean="0"/>
              <a:t>2025/2/20</a:t>
            </a:fld>
            <a:endParaRPr kumimoji="1" lang="ja-JP" altLang="en-US"/>
          </a:p>
        </p:txBody>
      </p:sp>
      <p:sp>
        <p:nvSpPr>
          <p:cNvPr id="5" name="フッター プレースホルダー 4">
            <a:extLst>
              <a:ext uri="{FF2B5EF4-FFF2-40B4-BE49-F238E27FC236}">
                <a16:creationId xmlns:a16="http://schemas.microsoft.com/office/drawing/2014/main" id="{7558ECDE-CFB3-3903-EA9F-30F0FF4971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85151A-30F9-AF6C-F286-92F1FE9DADB4}"/>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369763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A376B-393C-5144-70A5-2B34B8F2297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10921-2AD0-1B4D-1526-7FEDFB17CFAE}"/>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8BFD6AF-7BDD-17DE-BFB0-53B77C5EFDC0}"/>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9FC7AC3-137F-A0C2-E266-01D775AB2012}"/>
              </a:ext>
            </a:extLst>
          </p:cNvPr>
          <p:cNvSpPr>
            <a:spLocks noGrp="1"/>
          </p:cNvSpPr>
          <p:nvPr>
            <p:ph type="dt" sz="half" idx="10"/>
          </p:nvPr>
        </p:nvSpPr>
        <p:spPr/>
        <p:txBody>
          <a:bodyPr/>
          <a:lstStyle/>
          <a:p>
            <a:fld id="{978BCC39-66BC-4A21-B73E-5B27089DF1EA}" type="datetimeFigureOut">
              <a:rPr kumimoji="1" lang="ja-JP" altLang="en-US" smtClean="0"/>
              <a:t>2025/2/20</a:t>
            </a:fld>
            <a:endParaRPr kumimoji="1" lang="ja-JP" altLang="en-US"/>
          </a:p>
        </p:txBody>
      </p:sp>
      <p:sp>
        <p:nvSpPr>
          <p:cNvPr id="6" name="フッター プレースホルダー 5">
            <a:extLst>
              <a:ext uri="{FF2B5EF4-FFF2-40B4-BE49-F238E27FC236}">
                <a16:creationId xmlns:a16="http://schemas.microsoft.com/office/drawing/2014/main" id="{2FFFE654-8A69-3749-27E7-66590F8E76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BE4428-5ADD-A908-DF62-7606B6231D99}"/>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91148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DBF83-4C09-B06C-8A01-B5261225ED0F}"/>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62913D-7ED9-2197-A6FD-3FC4D764181B}"/>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2A67BDF-DF26-E231-4159-37B4677D9BC5}"/>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899859F-B0AC-9862-EE96-B007FC4FD070}"/>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BAACF6C-9016-45F3-6E73-DAAE09EBC22E}"/>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13E9C68-F23F-E397-25FB-65C1DBB9F0AC}"/>
              </a:ext>
            </a:extLst>
          </p:cNvPr>
          <p:cNvSpPr>
            <a:spLocks noGrp="1"/>
          </p:cNvSpPr>
          <p:nvPr>
            <p:ph type="dt" sz="half" idx="10"/>
          </p:nvPr>
        </p:nvSpPr>
        <p:spPr/>
        <p:txBody>
          <a:bodyPr/>
          <a:lstStyle/>
          <a:p>
            <a:fld id="{978BCC39-66BC-4A21-B73E-5B27089DF1EA}" type="datetimeFigureOut">
              <a:rPr kumimoji="1" lang="ja-JP" altLang="en-US" smtClean="0"/>
              <a:t>2025/2/20</a:t>
            </a:fld>
            <a:endParaRPr kumimoji="1" lang="ja-JP" altLang="en-US"/>
          </a:p>
        </p:txBody>
      </p:sp>
      <p:sp>
        <p:nvSpPr>
          <p:cNvPr id="8" name="フッター プレースホルダー 7">
            <a:extLst>
              <a:ext uri="{FF2B5EF4-FFF2-40B4-BE49-F238E27FC236}">
                <a16:creationId xmlns:a16="http://schemas.microsoft.com/office/drawing/2014/main" id="{3767D8CC-7CEA-9708-1684-4EAA511BD67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695B288-AF61-CFDC-804E-A88C9D0A532E}"/>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1041883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DF3ECE-1A5B-6D0F-5259-E494C0C7B19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F9EA294-B4DD-30B0-AE25-28A4F8AC9B69}"/>
              </a:ext>
            </a:extLst>
          </p:cNvPr>
          <p:cNvSpPr>
            <a:spLocks noGrp="1"/>
          </p:cNvSpPr>
          <p:nvPr>
            <p:ph type="dt" sz="half" idx="10"/>
          </p:nvPr>
        </p:nvSpPr>
        <p:spPr/>
        <p:txBody>
          <a:bodyPr/>
          <a:lstStyle/>
          <a:p>
            <a:fld id="{978BCC39-66BC-4A21-B73E-5B27089DF1EA}" type="datetimeFigureOut">
              <a:rPr kumimoji="1" lang="ja-JP" altLang="en-US" smtClean="0"/>
              <a:t>2025/2/20</a:t>
            </a:fld>
            <a:endParaRPr kumimoji="1" lang="ja-JP" altLang="en-US"/>
          </a:p>
        </p:txBody>
      </p:sp>
      <p:sp>
        <p:nvSpPr>
          <p:cNvPr id="4" name="フッター プレースホルダー 3">
            <a:extLst>
              <a:ext uri="{FF2B5EF4-FFF2-40B4-BE49-F238E27FC236}">
                <a16:creationId xmlns:a16="http://schemas.microsoft.com/office/drawing/2014/main" id="{92F1A34C-F423-0562-8AB1-B14BF0A22E7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773BBF4-742F-BEEE-91A2-9419631FB3E8}"/>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83641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9E008BD-878D-A8E1-5574-C4CB905A3143}"/>
              </a:ext>
            </a:extLst>
          </p:cNvPr>
          <p:cNvSpPr>
            <a:spLocks noGrp="1"/>
          </p:cNvSpPr>
          <p:nvPr>
            <p:ph type="dt" sz="half" idx="10"/>
          </p:nvPr>
        </p:nvSpPr>
        <p:spPr/>
        <p:txBody>
          <a:bodyPr/>
          <a:lstStyle/>
          <a:p>
            <a:fld id="{978BCC39-66BC-4A21-B73E-5B27089DF1EA}" type="datetimeFigureOut">
              <a:rPr kumimoji="1" lang="ja-JP" altLang="en-US" smtClean="0"/>
              <a:t>2025/2/20</a:t>
            </a:fld>
            <a:endParaRPr kumimoji="1" lang="ja-JP" altLang="en-US"/>
          </a:p>
        </p:txBody>
      </p:sp>
      <p:sp>
        <p:nvSpPr>
          <p:cNvPr id="3" name="フッター プレースホルダー 2">
            <a:extLst>
              <a:ext uri="{FF2B5EF4-FFF2-40B4-BE49-F238E27FC236}">
                <a16:creationId xmlns:a16="http://schemas.microsoft.com/office/drawing/2014/main" id="{4D3BC579-A011-F8C0-2AA1-179FF975C76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DA88907-D84D-0457-CE89-CCE466A6A279}"/>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172105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C5BE38-C555-6F38-A336-8C6F1A83835E}"/>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7103A3-AEC3-C56D-DEB4-42C25389A1BB}"/>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BCB08E7-A965-DEB5-8176-192B697EE00C}"/>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E93D25-C579-135B-3479-9D634E9BFDD0}"/>
              </a:ext>
            </a:extLst>
          </p:cNvPr>
          <p:cNvSpPr>
            <a:spLocks noGrp="1"/>
          </p:cNvSpPr>
          <p:nvPr>
            <p:ph type="dt" sz="half" idx="10"/>
          </p:nvPr>
        </p:nvSpPr>
        <p:spPr/>
        <p:txBody>
          <a:bodyPr/>
          <a:lstStyle/>
          <a:p>
            <a:fld id="{978BCC39-66BC-4A21-B73E-5B27089DF1EA}" type="datetimeFigureOut">
              <a:rPr kumimoji="1" lang="ja-JP" altLang="en-US" smtClean="0"/>
              <a:t>2025/2/20</a:t>
            </a:fld>
            <a:endParaRPr kumimoji="1" lang="ja-JP" altLang="en-US"/>
          </a:p>
        </p:txBody>
      </p:sp>
      <p:sp>
        <p:nvSpPr>
          <p:cNvPr id="6" name="フッター プレースホルダー 5">
            <a:extLst>
              <a:ext uri="{FF2B5EF4-FFF2-40B4-BE49-F238E27FC236}">
                <a16:creationId xmlns:a16="http://schemas.microsoft.com/office/drawing/2014/main" id="{846596E1-41A5-4EF5-205A-6E8D4A91CCF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F4621DA-4466-67E5-30CB-C08A0FB4162E}"/>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368397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F12E16-0975-BDE8-1D2A-796F35AB2600}"/>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1A3C85E-1835-A2D2-5E2D-8994C5DCAFED}"/>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CC172308-0826-AC45-ACC9-3AF6D4AF8BE1}"/>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4EA73A-900F-AFC5-5E06-B7F850157FC9}"/>
              </a:ext>
            </a:extLst>
          </p:cNvPr>
          <p:cNvSpPr>
            <a:spLocks noGrp="1"/>
          </p:cNvSpPr>
          <p:nvPr>
            <p:ph type="dt" sz="half" idx="10"/>
          </p:nvPr>
        </p:nvSpPr>
        <p:spPr/>
        <p:txBody>
          <a:bodyPr/>
          <a:lstStyle/>
          <a:p>
            <a:fld id="{978BCC39-66BC-4A21-B73E-5B27089DF1EA}" type="datetimeFigureOut">
              <a:rPr kumimoji="1" lang="ja-JP" altLang="en-US" smtClean="0"/>
              <a:t>2025/2/20</a:t>
            </a:fld>
            <a:endParaRPr kumimoji="1" lang="ja-JP" altLang="en-US"/>
          </a:p>
        </p:txBody>
      </p:sp>
      <p:sp>
        <p:nvSpPr>
          <p:cNvPr id="6" name="フッター プレースホルダー 5">
            <a:extLst>
              <a:ext uri="{FF2B5EF4-FFF2-40B4-BE49-F238E27FC236}">
                <a16:creationId xmlns:a16="http://schemas.microsoft.com/office/drawing/2014/main" id="{B13322C4-F87C-9ECC-0212-FD88CC2405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EC2E11-A101-FC3C-3D3C-BCC06444BB94}"/>
              </a:ext>
            </a:extLst>
          </p:cNvPr>
          <p:cNvSpPr>
            <a:spLocks noGrp="1"/>
          </p:cNvSpPr>
          <p:nvPr>
            <p:ph type="sldNum" sz="quarter" idx="12"/>
          </p:nvPr>
        </p:nvSpPr>
        <p:spPr/>
        <p:txBody>
          <a:body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298023766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D4783E9-CFF9-7AD3-99BF-335209B4DAC1}"/>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F2227D8-9601-44E8-1737-A02FBE260B63}"/>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6F6E2E-9F69-A065-CCAF-9662AD8656EC}"/>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978BCC39-66BC-4A21-B73E-5B27089DF1EA}" type="datetimeFigureOut">
              <a:rPr kumimoji="1" lang="ja-JP" altLang="en-US" smtClean="0"/>
              <a:t>2025/2/20</a:t>
            </a:fld>
            <a:endParaRPr kumimoji="1" lang="ja-JP" altLang="en-US"/>
          </a:p>
        </p:txBody>
      </p:sp>
      <p:sp>
        <p:nvSpPr>
          <p:cNvPr id="5" name="フッター プレースホルダー 4">
            <a:extLst>
              <a:ext uri="{FF2B5EF4-FFF2-40B4-BE49-F238E27FC236}">
                <a16:creationId xmlns:a16="http://schemas.microsoft.com/office/drawing/2014/main" id="{AE0DFF25-235B-697B-EF32-C2B2FEAA9968}"/>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6703E0C-2BB1-BD65-65AA-39ADDB88467A}"/>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5C41C8E5-18A2-4553-AEAE-681005FF96DB}" type="slidenum">
              <a:rPr kumimoji="1" lang="ja-JP" altLang="en-US" smtClean="0"/>
              <a:t>‹#›</a:t>
            </a:fld>
            <a:endParaRPr kumimoji="1" lang="ja-JP" altLang="en-US"/>
          </a:p>
        </p:txBody>
      </p:sp>
    </p:spTree>
    <p:extLst>
      <p:ext uri="{BB962C8B-B14F-4D97-AF65-F5344CB8AC3E}">
        <p14:creationId xmlns:p14="http://schemas.microsoft.com/office/powerpoint/2010/main" val="75929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mlit.go.jp/river/kawanavi/pf/" TargetMode="External" Type="http://schemas.openxmlformats.org/officeDocument/2006/relationships/hyperlink"/><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4281F2D-3A17-52D9-E08F-28C80AEDF5A4}"/>
              </a:ext>
            </a:extLst>
          </p:cNvPr>
          <p:cNvSpPr/>
          <p:nvPr/>
        </p:nvSpPr>
        <p:spPr>
          <a:xfrm>
            <a:off x="446314" y="687597"/>
            <a:ext cx="9143999" cy="416162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t" anchorCtr="0"/>
          <a:lstStyle/>
          <a:p>
            <a:endParaRPr kumimoji="1" lang="en-US" altLang="ja-JP" sz="2000" dirty="0"/>
          </a:p>
          <a:p>
            <a:r>
              <a:rPr lang="ja-JP" altLang="en-US" sz="2000" dirty="0"/>
              <a:t>●流域治水に関する取組内容を記載願います。</a:t>
            </a:r>
            <a:endParaRPr lang="en-US" altLang="ja-JP" sz="2000" dirty="0"/>
          </a:p>
          <a:p>
            <a:r>
              <a:rPr lang="ja-JP" altLang="en-US" sz="2000" dirty="0"/>
              <a:t>●記載した内容は</a:t>
            </a:r>
            <a:r>
              <a:rPr lang="en-US" altLang="ja-JP" sz="2000" dirty="0"/>
              <a:t>HP</a:t>
            </a:r>
            <a:r>
              <a:rPr lang="ja-JP" altLang="en-US" sz="2000" dirty="0"/>
              <a:t>や</a:t>
            </a:r>
            <a:r>
              <a:rPr lang="en-US" altLang="ja-JP" sz="2000" dirty="0"/>
              <a:t>SNS</a:t>
            </a:r>
            <a:r>
              <a:rPr lang="ja-JP" altLang="en-US" sz="2000" dirty="0"/>
              <a:t>等での広報や会議資料に使用することがあります。</a:t>
            </a:r>
            <a:endParaRPr lang="en-US" altLang="ja-JP" sz="2000" dirty="0"/>
          </a:p>
          <a:p>
            <a:r>
              <a:rPr lang="ja-JP" altLang="en-US" sz="2000" dirty="0"/>
              <a:t>●</a:t>
            </a:r>
            <a:r>
              <a:rPr kumimoji="1" lang="ja-JP" altLang="en-US" sz="2000" dirty="0"/>
              <a:t>下記の内容を記載すること。</a:t>
            </a:r>
            <a:endParaRPr kumimoji="1" lang="en-US" altLang="ja-JP" sz="2000" dirty="0"/>
          </a:p>
          <a:p>
            <a:pPr lvl="1"/>
            <a:r>
              <a:rPr kumimoji="1" lang="ja-JP" altLang="en-US" sz="2000" dirty="0"/>
              <a:t>・団体名</a:t>
            </a:r>
            <a:endParaRPr kumimoji="1" lang="en-US" altLang="ja-JP" sz="2000" dirty="0"/>
          </a:p>
          <a:p>
            <a:pPr lvl="1"/>
            <a:r>
              <a:rPr kumimoji="1" lang="ja-JP" altLang="en-US" sz="2000" dirty="0"/>
              <a:t>・具体的な取組内容（予定含む）</a:t>
            </a:r>
            <a:endParaRPr kumimoji="1" lang="en-US" altLang="ja-JP" sz="2000" dirty="0"/>
          </a:p>
          <a:p>
            <a:pPr lvl="1"/>
            <a:r>
              <a:rPr kumimoji="1" lang="ja-JP" altLang="en-US" sz="2000" dirty="0"/>
              <a:t>・問い合わせ窓口（任意）</a:t>
            </a:r>
            <a:endParaRPr kumimoji="1" lang="en-US" altLang="ja-JP" sz="2000" dirty="0"/>
          </a:p>
        </p:txBody>
      </p:sp>
    </p:spTree>
    <p:extLst>
      <p:ext uri="{BB962C8B-B14F-4D97-AF65-F5344CB8AC3E}">
        <p14:creationId xmlns:p14="http://schemas.microsoft.com/office/powerpoint/2010/main" val="238675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A4849F-6101-5C85-4033-4CC843CAEA38}"/>
              </a:ext>
            </a:extLst>
          </p:cNvPr>
          <p:cNvSpPr txBox="1"/>
          <p:nvPr/>
        </p:nvSpPr>
        <p:spPr>
          <a:xfrm>
            <a:off x="883304" y="408429"/>
            <a:ext cx="8946495" cy="461665"/>
          </a:xfrm>
          <a:prstGeom prst="rect">
            <a:avLst/>
          </a:prstGeom>
          <a:noFill/>
        </p:spPr>
        <p:txBody>
          <a:bodyPr wrap="square" rtlCol="0">
            <a:spAutoFit/>
          </a:bodyPr>
          <a:lstStyle/>
          <a:p>
            <a:r>
              <a:rPr kumimoji="1" lang="ja-JP" altLang="en-US" sz="2400" b="1"/>
              <a:t>流域治水の取組の見える化を推進！</a:t>
            </a:r>
            <a:r>
              <a:rPr kumimoji="1" lang="ja-JP" altLang="en-US" sz="2000" b="1"/>
              <a:t>～全国流域治水</a:t>
            </a:r>
            <a:r>
              <a:rPr kumimoji="1" lang="en-US" altLang="ja-JP" sz="2000" b="1"/>
              <a:t>MAP </a:t>
            </a:r>
            <a:r>
              <a:rPr kumimoji="1" lang="ja-JP" altLang="en-US" sz="2000" b="1"/>
              <a:t>を開設～</a:t>
            </a:r>
            <a:endParaRPr kumimoji="1" lang="ja-JP" altLang="en-US" sz="2800" b="1"/>
          </a:p>
        </p:txBody>
      </p:sp>
      <p:cxnSp>
        <p:nvCxnSpPr>
          <p:cNvPr id="8" name="直線コネクタ 7">
            <a:extLst>
              <a:ext uri="{FF2B5EF4-FFF2-40B4-BE49-F238E27FC236}">
                <a16:creationId xmlns:a16="http://schemas.microsoft.com/office/drawing/2014/main" id="{71A7FB6C-0D4E-6873-5C39-F106BE803E4F}"/>
              </a:ext>
            </a:extLst>
          </p:cNvPr>
          <p:cNvCxnSpPr>
            <a:cxnSpLocks/>
          </p:cNvCxnSpPr>
          <p:nvPr/>
        </p:nvCxnSpPr>
        <p:spPr>
          <a:xfrm>
            <a:off x="883305" y="870094"/>
            <a:ext cx="855279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BCF5E03D-E720-3A06-AF4D-ABF3000A90EA}"/>
              </a:ext>
            </a:extLst>
          </p:cNvPr>
          <p:cNvSpPr txBox="1"/>
          <p:nvPr/>
        </p:nvSpPr>
        <p:spPr>
          <a:xfrm>
            <a:off x="381304" y="1358773"/>
            <a:ext cx="4001251" cy="523220"/>
          </a:xfrm>
          <a:prstGeom prst="rect">
            <a:avLst/>
          </a:prstGeom>
          <a:noFill/>
        </p:spPr>
        <p:txBody>
          <a:bodyPr wrap="square" rtlCol="0">
            <a:spAutoFit/>
          </a:bodyPr>
          <a:lstStyle/>
          <a:p>
            <a:r>
              <a:rPr kumimoji="1" lang="ja-JP" altLang="en-US" sz="1400"/>
              <a:t>あらゆる主体による流域治水の取組を見える化し、全国に展開するため。</a:t>
            </a:r>
          </a:p>
        </p:txBody>
      </p:sp>
      <p:sp>
        <p:nvSpPr>
          <p:cNvPr id="12" name="テキスト ボックス 11">
            <a:extLst>
              <a:ext uri="{FF2B5EF4-FFF2-40B4-BE49-F238E27FC236}">
                <a16:creationId xmlns:a16="http://schemas.microsoft.com/office/drawing/2014/main" id="{60183AFB-9233-C41A-C919-FAD9C36E8FBC}"/>
              </a:ext>
            </a:extLst>
          </p:cNvPr>
          <p:cNvSpPr txBox="1"/>
          <p:nvPr/>
        </p:nvSpPr>
        <p:spPr>
          <a:xfrm>
            <a:off x="381304" y="2346068"/>
            <a:ext cx="4795379" cy="523220"/>
          </a:xfrm>
          <a:prstGeom prst="rect">
            <a:avLst/>
          </a:prstGeom>
          <a:noFill/>
        </p:spPr>
        <p:txBody>
          <a:bodyPr wrap="square" rtlCol="0">
            <a:spAutoFit/>
          </a:bodyPr>
          <a:lstStyle/>
          <a:p>
            <a:r>
              <a:rPr kumimoji="1" lang="ja-JP" altLang="en-US" sz="1400"/>
              <a:t>全国の流域治水に資する取組を共有するプラットフォーム（全国流域治水 </a:t>
            </a:r>
            <a:r>
              <a:rPr kumimoji="1" lang="en-US" altLang="ja-JP" sz="1400"/>
              <a:t>MAP</a:t>
            </a:r>
            <a:r>
              <a:rPr kumimoji="1" lang="ja-JP" altLang="en-US" sz="1400"/>
              <a:t>）を開設し、投稿を募集・掲載。</a:t>
            </a:r>
          </a:p>
        </p:txBody>
      </p:sp>
      <p:sp>
        <p:nvSpPr>
          <p:cNvPr id="15" name="テキスト ボックス 14">
            <a:extLst>
              <a:ext uri="{FF2B5EF4-FFF2-40B4-BE49-F238E27FC236}">
                <a16:creationId xmlns:a16="http://schemas.microsoft.com/office/drawing/2014/main" id="{D33EEBE1-E86B-8666-C237-ED71A9E3FEB6}"/>
              </a:ext>
            </a:extLst>
          </p:cNvPr>
          <p:cNvSpPr txBox="1"/>
          <p:nvPr/>
        </p:nvSpPr>
        <p:spPr>
          <a:xfrm>
            <a:off x="718529" y="4619965"/>
            <a:ext cx="5291131" cy="1384995"/>
          </a:xfrm>
          <a:prstGeom prst="rect">
            <a:avLst/>
          </a:prstGeom>
          <a:noFill/>
        </p:spPr>
        <p:txBody>
          <a:bodyPr wrap="square">
            <a:spAutoFit/>
          </a:bodyPr>
          <a:lstStyle/>
          <a:p>
            <a:r>
              <a:rPr lang="ja-JP" altLang="en-US" sz="1400"/>
              <a:t>（投稿例）</a:t>
            </a:r>
          </a:p>
          <a:p>
            <a:r>
              <a:rPr lang="ja-JP" altLang="en-US" sz="1400"/>
              <a:t>・流域治水をテーマとしたイベントの開催</a:t>
            </a:r>
          </a:p>
          <a:p>
            <a:r>
              <a:rPr lang="ja-JP" altLang="en-US" sz="1400"/>
              <a:t>・地域団体による河川の除草、清掃活動</a:t>
            </a:r>
          </a:p>
          <a:p>
            <a:r>
              <a:rPr lang="ja-JP" altLang="en-US" sz="1400"/>
              <a:t>・防災学習や環境学習を目的とした小中学校　</a:t>
            </a:r>
            <a:endParaRPr lang="en-US" altLang="ja-JP" sz="1400"/>
          </a:p>
          <a:p>
            <a:r>
              <a:rPr lang="ja-JP" altLang="en-US" sz="1400"/>
              <a:t>　等での出前講座、ワークショップ</a:t>
            </a:r>
          </a:p>
          <a:p>
            <a:r>
              <a:rPr lang="ja-JP" altLang="en-US" sz="1400"/>
              <a:t>・雨水タンクや雨水貯留槽、雨水浸透ますの設置</a:t>
            </a:r>
          </a:p>
        </p:txBody>
      </p:sp>
      <p:sp>
        <p:nvSpPr>
          <p:cNvPr id="17" name="テキスト ボックス 16">
            <a:extLst>
              <a:ext uri="{FF2B5EF4-FFF2-40B4-BE49-F238E27FC236}">
                <a16:creationId xmlns:a16="http://schemas.microsoft.com/office/drawing/2014/main" id="{F056785E-DC61-052E-CAC6-B53FFF99827B}"/>
              </a:ext>
            </a:extLst>
          </p:cNvPr>
          <p:cNvSpPr txBox="1"/>
          <p:nvPr/>
        </p:nvSpPr>
        <p:spPr>
          <a:xfrm>
            <a:off x="358452" y="2914702"/>
            <a:ext cx="4149280" cy="523220"/>
          </a:xfrm>
          <a:prstGeom prst="rect">
            <a:avLst/>
          </a:prstGeom>
          <a:noFill/>
        </p:spPr>
        <p:txBody>
          <a:bodyPr wrap="square">
            <a:spAutoFit/>
          </a:bodyPr>
          <a:lstStyle/>
          <a:p>
            <a:r>
              <a:rPr lang="ja-JP" altLang="en-US" sz="1400"/>
              <a:t>■全国流域治水</a:t>
            </a:r>
            <a:r>
              <a:rPr lang="en-US" altLang="ja-JP" sz="1400"/>
              <a:t>MAP </a:t>
            </a:r>
            <a:r>
              <a:rPr lang="ja-JP" altLang="en-US" sz="1400"/>
              <a:t>特設ページ</a:t>
            </a:r>
          </a:p>
          <a:p>
            <a:r>
              <a:rPr lang="ja-JP" altLang="en-US" sz="1400"/>
              <a:t>　　  </a:t>
            </a:r>
            <a:r>
              <a:rPr lang="en-US" altLang="ja-JP" sz="1400">
                <a:hlinkClick r:id="rId2"/>
              </a:rPr>
              <a:t>https://www.mlit.go.jp/river/kawanavi/pf</a:t>
            </a:r>
            <a:endParaRPr lang="ja-JP" altLang="en-US" sz="1400"/>
          </a:p>
        </p:txBody>
      </p:sp>
      <p:sp>
        <p:nvSpPr>
          <p:cNvPr id="21" name="テキスト ボックス 20">
            <a:extLst>
              <a:ext uri="{FF2B5EF4-FFF2-40B4-BE49-F238E27FC236}">
                <a16:creationId xmlns:a16="http://schemas.microsoft.com/office/drawing/2014/main" id="{5D798164-ADD9-3CC0-9FFC-24C18AC955FE}"/>
              </a:ext>
            </a:extLst>
          </p:cNvPr>
          <p:cNvSpPr txBox="1"/>
          <p:nvPr/>
        </p:nvSpPr>
        <p:spPr>
          <a:xfrm>
            <a:off x="381304" y="3970042"/>
            <a:ext cx="5222096" cy="738664"/>
          </a:xfrm>
          <a:prstGeom prst="rect">
            <a:avLst/>
          </a:prstGeom>
          <a:noFill/>
        </p:spPr>
        <p:txBody>
          <a:bodyPr wrap="square">
            <a:spAutoFit/>
          </a:bodyPr>
          <a:lstStyle/>
          <a:p>
            <a:pPr marL="285750" indent="-285750">
              <a:buFont typeface="Wingdings" panose="05000000000000000000" pitchFamily="2" charset="2"/>
              <a:buChar char="ü"/>
            </a:pPr>
            <a:r>
              <a:rPr lang="ja-JP" altLang="en-US" sz="1400"/>
              <a:t>流域治水に資する取組であれば、投稿内容は自由です。</a:t>
            </a:r>
            <a:endParaRPr lang="en-US" altLang="ja-JP" sz="1400"/>
          </a:p>
          <a:p>
            <a:pPr marL="285750" indent="-285750">
              <a:buFont typeface="Wingdings" panose="05000000000000000000" pitchFamily="2" charset="2"/>
              <a:buChar char="ü"/>
            </a:pPr>
            <a:r>
              <a:rPr lang="ja-JP" altLang="en-US" sz="1400"/>
              <a:t>行政、民間企業、流域団体、住民個人等、流域治水に資する取組を行う方であればどなたでも投稿いただけます。</a:t>
            </a:r>
          </a:p>
        </p:txBody>
      </p:sp>
      <p:sp>
        <p:nvSpPr>
          <p:cNvPr id="23" name="テキスト ボックス 22">
            <a:extLst>
              <a:ext uri="{FF2B5EF4-FFF2-40B4-BE49-F238E27FC236}">
                <a16:creationId xmlns:a16="http://schemas.microsoft.com/office/drawing/2014/main" id="{92EDF806-9F42-21F8-B6D4-6D65378E96A1}"/>
              </a:ext>
            </a:extLst>
          </p:cNvPr>
          <p:cNvSpPr txBox="1"/>
          <p:nvPr/>
        </p:nvSpPr>
        <p:spPr>
          <a:xfrm>
            <a:off x="381304" y="6488972"/>
            <a:ext cx="5486096" cy="307777"/>
          </a:xfrm>
          <a:prstGeom prst="rect">
            <a:avLst/>
          </a:prstGeom>
          <a:noFill/>
        </p:spPr>
        <p:txBody>
          <a:bodyPr wrap="square">
            <a:spAutoFit/>
          </a:bodyPr>
          <a:lstStyle/>
          <a:p>
            <a:r>
              <a:rPr lang="ja-JP" altLang="en-US" sz="1400" dirty="0"/>
              <a:t>国土交通省 水管理・国土保全局 河川計画課　</a:t>
            </a:r>
            <a:r>
              <a:rPr lang="en-US" altLang="ja-JP" sz="1400" dirty="0"/>
              <a:t>TEL 03-5253-8443</a:t>
            </a:r>
            <a:endParaRPr lang="ja-JP" altLang="en-US" sz="1400" dirty="0"/>
          </a:p>
        </p:txBody>
      </p:sp>
      <p:pic>
        <p:nvPicPr>
          <p:cNvPr id="25" name="図 24" descr="ロゴ&#10;&#10;自動的に生成された説明">
            <a:extLst>
              <a:ext uri="{FF2B5EF4-FFF2-40B4-BE49-F238E27FC236}">
                <a16:creationId xmlns:a16="http://schemas.microsoft.com/office/drawing/2014/main" id="{A368A852-B75A-0125-1D55-860C74E9D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 y="23870"/>
            <a:ext cx="837282" cy="954239"/>
          </a:xfrm>
          <a:prstGeom prst="rect">
            <a:avLst/>
          </a:prstGeom>
        </p:spPr>
      </p:pic>
      <p:grpSp>
        <p:nvGrpSpPr>
          <p:cNvPr id="30" name="グループ化 29">
            <a:extLst>
              <a:ext uri="{FF2B5EF4-FFF2-40B4-BE49-F238E27FC236}">
                <a16:creationId xmlns:a16="http://schemas.microsoft.com/office/drawing/2014/main" id="{469567EA-C57F-992B-FCAE-FC8AC9F01EFE}"/>
              </a:ext>
            </a:extLst>
          </p:cNvPr>
          <p:cNvGrpSpPr/>
          <p:nvPr/>
        </p:nvGrpSpPr>
        <p:grpSpPr>
          <a:xfrm>
            <a:off x="260533" y="1015654"/>
            <a:ext cx="837282" cy="351563"/>
            <a:chOff x="281147" y="1004940"/>
            <a:chExt cx="837282" cy="400112"/>
          </a:xfrm>
        </p:grpSpPr>
        <p:sp>
          <p:nvSpPr>
            <p:cNvPr id="9" name="吹き出し: 角を丸めた四角形 8">
              <a:extLst>
                <a:ext uri="{FF2B5EF4-FFF2-40B4-BE49-F238E27FC236}">
                  <a16:creationId xmlns:a16="http://schemas.microsoft.com/office/drawing/2014/main" id="{ECED1C8C-6EB9-A323-53EB-912921B53C45}"/>
                </a:ext>
              </a:extLst>
            </p:cNvPr>
            <p:cNvSpPr/>
            <p:nvPr/>
          </p:nvSpPr>
          <p:spPr>
            <a:xfrm>
              <a:off x="281147" y="1004940"/>
              <a:ext cx="837282" cy="38590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nchorCtr="0"/>
            <a:lstStyle/>
            <a:p>
              <a:pPr algn="ctr"/>
              <a:endParaRPr kumimoji="1" lang="ja-JP" altLang="en-US" sz="1600" b="1"/>
            </a:p>
          </p:txBody>
        </p:sp>
        <p:sp>
          <p:nvSpPr>
            <p:cNvPr id="29" name="テキスト ボックス 28">
              <a:extLst>
                <a:ext uri="{FF2B5EF4-FFF2-40B4-BE49-F238E27FC236}">
                  <a16:creationId xmlns:a16="http://schemas.microsoft.com/office/drawing/2014/main" id="{FC6B403B-5409-A579-DC7A-C3B7702DE0ED}"/>
                </a:ext>
              </a:extLst>
            </p:cNvPr>
            <p:cNvSpPr txBox="1"/>
            <p:nvPr/>
          </p:nvSpPr>
          <p:spPr>
            <a:xfrm>
              <a:off x="289383" y="1019745"/>
              <a:ext cx="829046" cy="3853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目的</a:t>
              </a:r>
            </a:p>
          </p:txBody>
        </p:sp>
      </p:grpSp>
      <p:grpSp>
        <p:nvGrpSpPr>
          <p:cNvPr id="31" name="グループ化 30">
            <a:extLst>
              <a:ext uri="{FF2B5EF4-FFF2-40B4-BE49-F238E27FC236}">
                <a16:creationId xmlns:a16="http://schemas.microsoft.com/office/drawing/2014/main" id="{7243B349-4501-82CB-D665-C08BCCA81131}"/>
              </a:ext>
            </a:extLst>
          </p:cNvPr>
          <p:cNvGrpSpPr/>
          <p:nvPr/>
        </p:nvGrpSpPr>
        <p:grpSpPr>
          <a:xfrm>
            <a:off x="260533" y="1909924"/>
            <a:ext cx="837282" cy="389486"/>
            <a:chOff x="272387" y="1084679"/>
            <a:chExt cx="837282" cy="389486"/>
          </a:xfrm>
        </p:grpSpPr>
        <p:sp>
          <p:nvSpPr>
            <p:cNvPr id="32" name="吹き出し: 角を丸めた四角形 8">
              <a:extLst>
                <a:ext uri="{FF2B5EF4-FFF2-40B4-BE49-F238E27FC236}">
                  <a16:creationId xmlns:a16="http://schemas.microsoft.com/office/drawing/2014/main" id="{A7AA68D4-8FEC-C18E-BCD8-2D47E304D3A9}"/>
                </a:ext>
              </a:extLst>
            </p:cNvPr>
            <p:cNvSpPr/>
            <p:nvPr/>
          </p:nvSpPr>
          <p:spPr>
            <a:xfrm>
              <a:off x="272387" y="1084679"/>
              <a:ext cx="837282" cy="38590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nchorCtr="0"/>
            <a:lstStyle/>
            <a:p>
              <a:pPr algn="ctr"/>
              <a:endParaRPr kumimoji="1" lang="ja-JP" altLang="en-US" sz="1600" b="1"/>
            </a:p>
          </p:txBody>
        </p:sp>
        <p:sp>
          <p:nvSpPr>
            <p:cNvPr id="33" name="テキスト ボックス 32">
              <a:extLst>
                <a:ext uri="{FF2B5EF4-FFF2-40B4-BE49-F238E27FC236}">
                  <a16:creationId xmlns:a16="http://schemas.microsoft.com/office/drawing/2014/main" id="{114D28EE-ED08-44C1-82EC-BDCA537AEB1A}"/>
                </a:ext>
              </a:extLst>
            </p:cNvPr>
            <p:cNvSpPr txBox="1"/>
            <p:nvPr/>
          </p:nvSpPr>
          <p:spPr>
            <a:xfrm>
              <a:off x="272387" y="1099594"/>
              <a:ext cx="837282" cy="374571"/>
            </a:xfrm>
            <a:prstGeom prst="round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内容</a:t>
              </a:r>
            </a:p>
          </p:txBody>
        </p:sp>
      </p:grpSp>
      <p:grpSp>
        <p:nvGrpSpPr>
          <p:cNvPr id="34" name="グループ化 33">
            <a:extLst>
              <a:ext uri="{FF2B5EF4-FFF2-40B4-BE49-F238E27FC236}">
                <a16:creationId xmlns:a16="http://schemas.microsoft.com/office/drawing/2014/main" id="{E1FB5220-2747-F46E-955A-9A4108199BAA}"/>
              </a:ext>
            </a:extLst>
          </p:cNvPr>
          <p:cNvGrpSpPr/>
          <p:nvPr/>
        </p:nvGrpSpPr>
        <p:grpSpPr>
          <a:xfrm>
            <a:off x="260533" y="3531864"/>
            <a:ext cx="1021866" cy="359537"/>
            <a:chOff x="272387" y="1084679"/>
            <a:chExt cx="1021866" cy="359537"/>
          </a:xfrm>
        </p:grpSpPr>
        <p:sp>
          <p:nvSpPr>
            <p:cNvPr id="35" name="吹き出し: 角を丸めた四角形 8">
              <a:extLst>
                <a:ext uri="{FF2B5EF4-FFF2-40B4-BE49-F238E27FC236}">
                  <a16:creationId xmlns:a16="http://schemas.microsoft.com/office/drawing/2014/main" id="{EDB74447-0D24-03AB-98CA-A3B9E1F205F3}"/>
                </a:ext>
              </a:extLst>
            </p:cNvPr>
            <p:cNvSpPr/>
            <p:nvPr/>
          </p:nvSpPr>
          <p:spPr>
            <a:xfrm>
              <a:off x="272387" y="1084679"/>
              <a:ext cx="1009192" cy="35953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nchorCtr="0"/>
            <a:lstStyle/>
            <a:p>
              <a:pPr algn="ctr"/>
              <a:endParaRPr kumimoji="1" lang="ja-JP" altLang="en-US" sz="1600" b="1"/>
            </a:p>
          </p:txBody>
        </p:sp>
        <p:sp>
          <p:nvSpPr>
            <p:cNvPr id="36" name="テキスト ボックス 35">
              <a:extLst>
                <a:ext uri="{FF2B5EF4-FFF2-40B4-BE49-F238E27FC236}">
                  <a16:creationId xmlns:a16="http://schemas.microsoft.com/office/drawing/2014/main" id="{F82BC6FB-570D-8274-5E4C-B12805F5800A}"/>
                </a:ext>
              </a:extLst>
            </p:cNvPr>
            <p:cNvSpPr txBox="1"/>
            <p:nvPr/>
          </p:nvSpPr>
          <p:spPr>
            <a:xfrm>
              <a:off x="285061" y="1103636"/>
              <a:ext cx="100919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ポイント</a:t>
              </a:r>
            </a:p>
          </p:txBody>
        </p:sp>
      </p:grpSp>
      <p:grpSp>
        <p:nvGrpSpPr>
          <p:cNvPr id="37" name="グループ化 36">
            <a:extLst>
              <a:ext uri="{FF2B5EF4-FFF2-40B4-BE49-F238E27FC236}">
                <a16:creationId xmlns:a16="http://schemas.microsoft.com/office/drawing/2014/main" id="{DBFF7DD2-33D0-68AB-0712-1D3B86AF99B0}"/>
              </a:ext>
            </a:extLst>
          </p:cNvPr>
          <p:cNvGrpSpPr/>
          <p:nvPr/>
        </p:nvGrpSpPr>
        <p:grpSpPr>
          <a:xfrm>
            <a:off x="260533" y="6071371"/>
            <a:ext cx="1485495" cy="396086"/>
            <a:chOff x="272386" y="1084679"/>
            <a:chExt cx="1009193" cy="396086"/>
          </a:xfrm>
        </p:grpSpPr>
        <p:sp>
          <p:nvSpPr>
            <p:cNvPr id="38" name="吹き出し: 角を丸めた四角形 8">
              <a:extLst>
                <a:ext uri="{FF2B5EF4-FFF2-40B4-BE49-F238E27FC236}">
                  <a16:creationId xmlns:a16="http://schemas.microsoft.com/office/drawing/2014/main" id="{03C4122B-F802-EEF4-6FAE-E23B263629CB}"/>
                </a:ext>
              </a:extLst>
            </p:cNvPr>
            <p:cNvSpPr/>
            <p:nvPr/>
          </p:nvSpPr>
          <p:spPr>
            <a:xfrm>
              <a:off x="272387" y="1084679"/>
              <a:ext cx="1009192" cy="35953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nchorCtr="0"/>
            <a:lstStyle/>
            <a:p>
              <a:pPr algn="ctr"/>
              <a:endParaRPr kumimoji="1" lang="ja-JP" altLang="en-US" sz="1600" b="1"/>
            </a:p>
          </p:txBody>
        </p:sp>
        <p:sp>
          <p:nvSpPr>
            <p:cNvPr id="39" name="テキスト ボックス 38">
              <a:extLst>
                <a:ext uri="{FF2B5EF4-FFF2-40B4-BE49-F238E27FC236}">
                  <a16:creationId xmlns:a16="http://schemas.microsoft.com/office/drawing/2014/main" id="{D329B453-3C1A-FB3C-9EFB-155F77AE8A83}"/>
                </a:ext>
              </a:extLst>
            </p:cNvPr>
            <p:cNvSpPr txBox="1"/>
            <p:nvPr/>
          </p:nvSpPr>
          <p:spPr>
            <a:xfrm>
              <a:off x="272386" y="1106194"/>
              <a:ext cx="1009193" cy="374571"/>
            </a:xfrm>
            <a:prstGeom prst="round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問い合わせ先</a:t>
              </a:r>
            </a:p>
          </p:txBody>
        </p:sp>
      </p:grpSp>
      <p:pic>
        <p:nvPicPr>
          <p:cNvPr id="41" name="図 40">
            <a:extLst>
              <a:ext uri="{FF2B5EF4-FFF2-40B4-BE49-F238E27FC236}">
                <a16:creationId xmlns:a16="http://schemas.microsoft.com/office/drawing/2014/main" id="{19C77D34-627B-E4C7-EA8B-DFA631EDA8B5}"/>
              </a:ext>
            </a:extLst>
          </p:cNvPr>
          <p:cNvPicPr>
            <a:picLocks noChangeAspect="1"/>
          </p:cNvPicPr>
          <p:nvPr/>
        </p:nvPicPr>
        <p:blipFill>
          <a:blip r:embed="rId4"/>
          <a:stretch>
            <a:fillRect/>
          </a:stretch>
        </p:blipFill>
        <p:spPr>
          <a:xfrm>
            <a:off x="5422689" y="1346480"/>
            <a:ext cx="4149280" cy="1710087"/>
          </a:xfrm>
          <a:prstGeom prst="rect">
            <a:avLst/>
          </a:prstGeom>
        </p:spPr>
      </p:pic>
      <p:pic>
        <p:nvPicPr>
          <p:cNvPr id="43" name="図 42" descr="マップ&#10;&#10;自動的に生成された説明">
            <a:extLst>
              <a:ext uri="{FF2B5EF4-FFF2-40B4-BE49-F238E27FC236}">
                <a16:creationId xmlns:a16="http://schemas.microsoft.com/office/drawing/2014/main" id="{CD69D975-F438-73DF-7D50-131370D4B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5671" y="3082140"/>
            <a:ext cx="3531356" cy="1570756"/>
          </a:xfrm>
          <a:prstGeom prst="rect">
            <a:avLst/>
          </a:prstGeom>
        </p:spPr>
      </p:pic>
      <p:pic>
        <p:nvPicPr>
          <p:cNvPr id="45" name="図 44" descr="グラフィカル ユーザー インターフェイス, Web サイト&#10;&#10;自動的に生成された説明">
            <a:extLst>
              <a:ext uri="{FF2B5EF4-FFF2-40B4-BE49-F238E27FC236}">
                <a16:creationId xmlns:a16="http://schemas.microsoft.com/office/drawing/2014/main" id="{8F8A90B8-8718-7DFD-501C-0A01993640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2689" y="4649577"/>
            <a:ext cx="4045449" cy="1893889"/>
          </a:xfrm>
          <a:prstGeom prst="rect">
            <a:avLst/>
          </a:prstGeom>
        </p:spPr>
      </p:pic>
      <p:sp>
        <p:nvSpPr>
          <p:cNvPr id="46" name="テキスト ボックス 45">
            <a:extLst>
              <a:ext uri="{FF2B5EF4-FFF2-40B4-BE49-F238E27FC236}">
                <a16:creationId xmlns:a16="http://schemas.microsoft.com/office/drawing/2014/main" id="{D1BDAF3E-0C6A-652C-D96F-2FBD57438A44}"/>
              </a:ext>
            </a:extLst>
          </p:cNvPr>
          <p:cNvSpPr txBox="1"/>
          <p:nvPr/>
        </p:nvSpPr>
        <p:spPr>
          <a:xfrm>
            <a:off x="7897451" y="890113"/>
            <a:ext cx="4001251" cy="307777"/>
          </a:xfrm>
          <a:prstGeom prst="rect">
            <a:avLst/>
          </a:prstGeom>
          <a:noFill/>
        </p:spPr>
        <p:txBody>
          <a:bodyPr wrap="square" rtlCol="0">
            <a:spAutoFit/>
          </a:bodyPr>
          <a:lstStyle/>
          <a:p>
            <a:r>
              <a:rPr kumimoji="1" lang="ja-JP" altLang="en-US" sz="1400"/>
              <a:t>実施者　国土交通省</a:t>
            </a:r>
          </a:p>
        </p:txBody>
      </p:sp>
      <p:sp>
        <p:nvSpPr>
          <p:cNvPr id="2" name="正方形/長方形 1">
            <a:extLst>
              <a:ext uri="{FF2B5EF4-FFF2-40B4-BE49-F238E27FC236}">
                <a16:creationId xmlns:a16="http://schemas.microsoft.com/office/drawing/2014/main" id="{F0C5A03A-E30E-E6B7-888D-6DBB737DF67B}"/>
              </a:ext>
            </a:extLst>
          </p:cNvPr>
          <p:cNvSpPr/>
          <p:nvPr/>
        </p:nvSpPr>
        <p:spPr>
          <a:xfrm>
            <a:off x="970384" y="23870"/>
            <a:ext cx="2276669" cy="3379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実績報告記載事例</a:t>
            </a:r>
          </a:p>
        </p:txBody>
      </p:sp>
    </p:spTree>
    <p:extLst>
      <p:ext uri="{BB962C8B-B14F-4D97-AF65-F5344CB8AC3E}">
        <p14:creationId xmlns:p14="http://schemas.microsoft.com/office/powerpoint/2010/main" val="6913156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261</Words>
  <PresentationFormat>A4 210 x 297 mm</PresentationFormat>
  <Paragraphs>27</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游ゴシック</vt:lpstr>
      <vt:lpstr>游ゴシック Light</vt:lpstr>
      <vt:lpstr>Arial</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