
<file path=[Content_Types].xml><?xml version="1.0" encoding="utf-8"?>
<Types xmlns="http://schemas.openxmlformats.org/package/2006/content-types">
  <Default ContentType="application/vnd.openxmlformats-officedocument.oleObject" Extension="bin"/>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handoutMasterIdLst>
    <p:handoutMasterId r:id="rId8"/>
  </p:handoutMasterIdLst>
  <p:sldIdLst>
    <p:sldId id="2147471659" r:id="rId2"/>
    <p:sldId id="2147471660" r:id="rId3"/>
    <p:sldId id="2147471663" r:id="rId4"/>
    <p:sldId id="2147471664" r:id="rId5"/>
    <p:sldId id="2147471665" r:id="rId6"/>
  </p:sldIdLst>
  <p:sldSz cx="9144000" cy="6858000" type="screen4x3"/>
  <p:notesSz cx="7102475" cy="10233025"/>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87C8"/>
    <a:srgbClr val="FF0000"/>
    <a:srgbClr val="FFCCFF"/>
    <a:srgbClr val="FFFF99"/>
    <a:srgbClr val="9BDFF7"/>
    <a:srgbClr val="8BD9F5"/>
    <a:srgbClr val="68CEF2"/>
    <a:srgbClr val="4133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3804" autoAdjust="0"/>
  </p:normalViewPr>
  <p:slideViewPr>
    <p:cSldViewPr>
      <p:cViewPr varScale="1">
        <p:scale>
          <a:sx n="65" d="100"/>
          <a:sy n="65" d="100"/>
        </p:scale>
        <p:origin x="1344" y="60"/>
      </p:cViewPr>
      <p:guideLst>
        <p:guide orient="horz" pos="2160"/>
        <p:guide pos="2880"/>
      </p:guideLst>
    </p:cSldViewPr>
  </p:slideViewPr>
  <p:notesTextViewPr>
    <p:cViewPr>
      <p:scale>
        <a:sx n="100" d="100"/>
        <a:sy n="100" d="100"/>
      </p:scale>
      <p:origin x="0" y="0"/>
    </p:cViewPr>
  </p:notesTextViewPr>
  <p:notesViewPr>
    <p:cSldViewPr>
      <p:cViewPr varScale="1">
        <p:scale>
          <a:sx n="51" d="100"/>
          <a:sy n="51" d="100"/>
        </p:scale>
        <p:origin x="2910" y="90"/>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viewProps.xml" Type="http://schemas.openxmlformats.org/officeDocument/2006/relationships/viewProps"/><Relationship Id="rId11" Target="theme/theme1.xml" Type="http://schemas.openxmlformats.org/officeDocument/2006/relationships/theme"/><Relationship Id="rId12"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notesMasters/notesMaster1.xml" Type="http://schemas.openxmlformats.org/officeDocument/2006/relationships/notesMaster"/><Relationship Id="rId8" Target="handoutMasters/handoutMaster1.xml" Type="http://schemas.openxmlformats.org/officeDocument/2006/relationships/handoutMaster"/><Relationship Id="rId9" Target="presProps.xml" Type="http://schemas.openxmlformats.org/officeDocument/2006/relationships/presProps"/></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3078353" cy="513709"/>
          </a:xfrm>
          <a:prstGeom prst="rect">
            <a:avLst/>
          </a:prstGeom>
        </p:spPr>
        <p:txBody>
          <a:bodyPr vert="horz" lIns="95466" tIns="47733" rIns="95466" bIns="47733"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4022448" y="0"/>
            <a:ext cx="3078352" cy="513709"/>
          </a:xfrm>
          <a:prstGeom prst="rect">
            <a:avLst/>
          </a:prstGeom>
        </p:spPr>
        <p:txBody>
          <a:bodyPr vert="horz" lIns="95466" tIns="47733" rIns="95466" bIns="47733" rtlCol="0"/>
          <a:lstStyle>
            <a:lvl1pPr algn="r">
              <a:defRPr sz="1300"/>
            </a:lvl1pPr>
          </a:lstStyle>
          <a:p>
            <a:fld id="{8A4FAE83-6876-449D-BCCE-496EC707688A}" type="datetimeFigureOut">
              <a:rPr kumimoji="1" lang="ja-JP" altLang="en-US" smtClean="0"/>
              <a:t>2025/4/7</a:t>
            </a:fld>
            <a:endParaRPr kumimoji="1" lang="ja-JP" altLang="en-US"/>
          </a:p>
        </p:txBody>
      </p:sp>
      <p:sp>
        <p:nvSpPr>
          <p:cNvPr id="4" name="フッター プレースホルダー 3"/>
          <p:cNvSpPr>
            <a:spLocks noGrp="1"/>
          </p:cNvSpPr>
          <p:nvPr>
            <p:ph type="ftr" sz="quarter" idx="2"/>
          </p:nvPr>
        </p:nvSpPr>
        <p:spPr>
          <a:xfrm>
            <a:off x="2" y="9719317"/>
            <a:ext cx="3078353" cy="513709"/>
          </a:xfrm>
          <a:prstGeom prst="rect">
            <a:avLst/>
          </a:prstGeom>
        </p:spPr>
        <p:txBody>
          <a:bodyPr vert="horz" lIns="95466" tIns="47733" rIns="95466" bIns="47733"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4022448" y="9719317"/>
            <a:ext cx="3078352" cy="513709"/>
          </a:xfrm>
          <a:prstGeom prst="rect">
            <a:avLst/>
          </a:prstGeom>
        </p:spPr>
        <p:txBody>
          <a:bodyPr vert="horz" lIns="95466" tIns="47733" rIns="95466" bIns="47733" rtlCol="0" anchor="b"/>
          <a:lstStyle>
            <a:lvl1pPr algn="r">
              <a:defRPr sz="1300"/>
            </a:lvl1pPr>
          </a:lstStyle>
          <a:p>
            <a:fld id="{68D39ECE-9559-4BF9-A72E-0A6C08851105}" type="slidenum">
              <a:rPr kumimoji="1" lang="ja-JP" altLang="en-US" smtClean="0"/>
              <a:t>‹#›</a:t>
            </a:fld>
            <a:endParaRPr kumimoji="1" lang="ja-JP" altLang="en-US"/>
          </a:p>
        </p:txBody>
      </p:sp>
    </p:spTree>
    <p:extLst>
      <p:ext uri="{BB962C8B-B14F-4D97-AF65-F5344CB8AC3E}">
        <p14:creationId xmlns:p14="http://schemas.microsoft.com/office/powerpoint/2010/main" val="3343085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3078353" cy="513709"/>
          </a:xfrm>
          <a:prstGeom prst="rect">
            <a:avLst/>
          </a:prstGeom>
        </p:spPr>
        <p:txBody>
          <a:bodyPr vert="horz" lIns="95466" tIns="47733" rIns="95466" bIns="47733"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2448" y="0"/>
            <a:ext cx="3078352" cy="513709"/>
          </a:xfrm>
          <a:prstGeom prst="rect">
            <a:avLst/>
          </a:prstGeom>
        </p:spPr>
        <p:txBody>
          <a:bodyPr vert="horz" lIns="95466" tIns="47733" rIns="95466" bIns="47733" rtlCol="0"/>
          <a:lstStyle>
            <a:lvl1pPr algn="r">
              <a:defRPr sz="1300"/>
            </a:lvl1pPr>
          </a:lstStyle>
          <a:p>
            <a:fld id="{0AC30D34-39EC-4333-89A4-48E429B38CE2}" type="datetimeFigureOut">
              <a:rPr kumimoji="1" lang="ja-JP" altLang="en-US" smtClean="0"/>
              <a:t>2025/4/7</a:t>
            </a:fld>
            <a:endParaRPr kumimoji="1" lang="ja-JP" altLang="en-US"/>
          </a:p>
        </p:txBody>
      </p:sp>
      <p:sp>
        <p:nvSpPr>
          <p:cNvPr id="4" name="スライド イメージ プレースホルダー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5466" tIns="47733" rIns="95466" bIns="47733" rtlCol="0" anchor="ctr"/>
          <a:lstStyle/>
          <a:p>
            <a:endParaRPr lang="ja-JP" altLang="en-US"/>
          </a:p>
        </p:txBody>
      </p:sp>
      <p:sp>
        <p:nvSpPr>
          <p:cNvPr id="5" name="ノート プレースホルダー 4"/>
          <p:cNvSpPr>
            <a:spLocks noGrp="1"/>
          </p:cNvSpPr>
          <p:nvPr>
            <p:ph type="body" sz="quarter" idx="3"/>
          </p:nvPr>
        </p:nvSpPr>
        <p:spPr>
          <a:xfrm>
            <a:off x="709747" y="4924695"/>
            <a:ext cx="5682984" cy="4028996"/>
          </a:xfrm>
          <a:prstGeom prst="rect">
            <a:avLst/>
          </a:prstGeom>
        </p:spPr>
        <p:txBody>
          <a:bodyPr vert="horz" lIns="95466" tIns="47733" rIns="95466" bIns="4773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719317"/>
            <a:ext cx="3078353" cy="513709"/>
          </a:xfrm>
          <a:prstGeom prst="rect">
            <a:avLst/>
          </a:prstGeom>
        </p:spPr>
        <p:txBody>
          <a:bodyPr vert="horz" lIns="95466" tIns="47733" rIns="95466" bIns="47733"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2448" y="9719317"/>
            <a:ext cx="3078352" cy="513709"/>
          </a:xfrm>
          <a:prstGeom prst="rect">
            <a:avLst/>
          </a:prstGeom>
        </p:spPr>
        <p:txBody>
          <a:bodyPr vert="horz" lIns="95466" tIns="47733" rIns="95466" bIns="47733" rtlCol="0" anchor="b"/>
          <a:lstStyle>
            <a:lvl1pPr algn="r">
              <a:defRPr sz="1300"/>
            </a:lvl1pPr>
          </a:lstStyle>
          <a:p>
            <a:fld id="{21C75C97-5DEC-465A-942A-ECFBEE6DB4E1}" type="slidenum">
              <a:rPr kumimoji="1" lang="ja-JP" altLang="en-US" smtClean="0"/>
              <a:t>‹#›</a:t>
            </a:fld>
            <a:endParaRPr kumimoji="1" lang="ja-JP" altLang="en-US"/>
          </a:p>
        </p:txBody>
      </p:sp>
    </p:spTree>
    <p:extLst>
      <p:ext uri="{BB962C8B-B14F-4D97-AF65-F5344CB8AC3E}">
        <p14:creationId xmlns:p14="http://schemas.microsoft.com/office/powerpoint/2010/main" val="18519743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pPr defTabSz="954568">
              <a:defRPr/>
            </a:pPr>
            <a:fld id="{86A06DAD-44D3-4EA7-8DE4-9E33DC7017BE}" type="slidenum">
              <a:rPr kumimoji="0" lang="ja-JP" altLang="en-US">
                <a:solidFill>
                  <a:prstClr val="black"/>
                </a:solidFill>
                <a:latin typeface="Calibri" panose="020F0502020204030204"/>
                <a:ea typeface="Yu Gothic UI" panose="020B0500000000000000" pitchFamily="50" charset="-128"/>
                <a:sym typeface="+mn-lt"/>
              </a:rPr>
              <a:pPr defTabSz="954568">
                <a:defRPr/>
              </a:pPr>
              <a:t>1</a:t>
            </a:fld>
            <a:endParaRPr kumimoji="0" lang="ja-JP" altLang="en-US">
              <a:solidFill>
                <a:prstClr val="black"/>
              </a:solidFill>
              <a:latin typeface="Calibri" panose="020F0502020204030204"/>
              <a:ea typeface="Yu Gothic UI" panose="020B0500000000000000" pitchFamily="50" charset="-128"/>
              <a:sym typeface="+mn-lt"/>
            </a:endParaRPr>
          </a:p>
        </p:txBody>
      </p:sp>
    </p:spTree>
    <p:extLst>
      <p:ext uri="{BB962C8B-B14F-4D97-AF65-F5344CB8AC3E}">
        <p14:creationId xmlns:p14="http://schemas.microsoft.com/office/powerpoint/2010/main" val="224059263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tags/tag1.xml" Type="http://schemas.openxmlformats.org/officeDocument/2006/relationships/tags"/><Relationship Id="rId2" Target="../slideMasters/slideMaster1.xml" Type="http://schemas.openxmlformats.org/officeDocument/2006/relationships/slideMaster"/><Relationship Id="rId3" Target="../embeddings/oleObject1.bin" Type="http://schemas.openxmlformats.org/officeDocument/2006/relationships/oleObject"/><Relationship Id="rId4" Target="../media/image4.emf"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5" name="Rectangle 9"/>
          <p:cNvSpPr>
            <a:spLocks noChangeArrowheads="1"/>
          </p:cNvSpPr>
          <p:nvPr userDrawn="1"/>
        </p:nvSpPr>
        <p:spPr bwMode="auto">
          <a:xfrm>
            <a:off x="1692275" y="3284538"/>
            <a:ext cx="7451725"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3074" name="Rectangle 2"/>
          <p:cNvSpPr>
            <a:spLocks noGrp="1" noChangeArrowheads="1"/>
          </p:cNvSpPr>
          <p:nvPr>
            <p:ph type="ctrTitle"/>
          </p:nvPr>
        </p:nvSpPr>
        <p:spPr>
          <a:xfrm>
            <a:off x="1619250" y="2133600"/>
            <a:ext cx="7524750" cy="1470025"/>
          </a:xfrm>
        </p:spPr>
        <p:txBody>
          <a:bodyPr/>
          <a:lstStyle>
            <a:lvl1pPr>
              <a:defRPr sz="4000"/>
            </a:lvl1pPr>
          </a:lstStyle>
          <a:p>
            <a:r>
              <a:rPr lang="ja-JP" altLang="en-US"/>
              <a:t>マスター タイトルの書式設定</a:t>
            </a:r>
            <a:endParaRPr lang="ja-JP" altLang="en-US" dirty="0"/>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a:t>マスター サブタイトルの書式設定</a:t>
            </a:r>
          </a:p>
        </p:txBody>
      </p:sp>
    </p:spTree>
    <p:extLst>
      <p:ext uri="{BB962C8B-B14F-4D97-AF65-F5344CB8AC3E}">
        <p14:creationId xmlns:p14="http://schemas.microsoft.com/office/powerpoint/2010/main" val="1874205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DB20612-914C-4BDE-8D4C-FEA4392E99F4}" type="slidenum">
              <a:rPr lang="en-US" altLang="ja-JP"/>
              <a:pPr>
                <a:defRPr/>
              </a:pPr>
              <a:t>‹#›</a:t>
            </a:fld>
            <a:endParaRPr lang="en-US" altLang="ja-JP"/>
          </a:p>
        </p:txBody>
      </p:sp>
    </p:spTree>
    <p:extLst>
      <p:ext uri="{BB962C8B-B14F-4D97-AF65-F5344CB8AC3E}">
        <p14:creationId xmlns:p14="http://schemas.microsoft.com/office/powerpoint/2010/main" val="322649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0"/>
            <a:ext cx="2171700" cy="6126163"/>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0" y="0"/>
            <a:ext cx="6362700"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6FB01F7-FA20-4B15-9970-D297285851AC}" type="slidenum">
              <a:rPr lang="en-US" altLang="ja-JP"/>
              <a:pPr>
                <a:defRPr/>
              </a:pPr>
              <a:t>‹#›</a:t>
            </a:fld>
            <a:endParaRPr lang="en-US" altLang="ja-JP"/>
          </a:p>
        </p:txBody>
      </p:sp>
    </p:spTree>
    <p:extLst>
      <p:ext uri="{BB962C8B-B14F-4D97-AF65-F5344CB8AC3E}">
        <p14:creationId xmlns:p14="http://schemas.microsoft.com/office/powerpoint/2010/main" val="701431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基本版） 中表紙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1"/>
            </p:custDataLst>
          </p:nvPr>
        </p:nvGraphicFramePr>
        <p:xfrm>
          <a:off x="1466" y="1588"/>
          <a:ext cx="1466" cy="1588"/>
        </p:xfrm>
        <a:graphic>
          <a:graphicData uri="http://schemas.openxmlformats.org/presentationml/2006/ole">
            <mc:AlternateContent xmlns:mc="http://schemas.openxmlformats.org/markup-compatibility/2006">
              <mc:Choice xmlns:v="urn:schemas-microsoft-com:vml" Requires="v">
                <p:oleObj name="think-cell スライド" r:id="rId3" imgW="563" imgH="564" progId="TCLayout.ActiveDocument.1">
                  <p:embed/>
                </p:oleObj>
              </mc:Choice>
              <mc:Fallback>
                <p:oleObj name="think-cell スライド" r:id="rId3" imgW="563" imgH="564" progId="TCLayout.ActiveDocument.1">
                  <p:embed/>
                  <p:pic>
                    <p:nvPicPr>
                      <p:cNvPr id="2" name="オブジェクト 1" hidden="1"/>
                      <p:cNvPicPr/>
                      <p:nvPr/>
                    </p:nvPicPr>
                    <p:blipFill>
                      <a:blip r:embed="rId4"/>
                      <a:stretch>
                        <a:fillRect/>
                      </a:stretch>
                    </p:blipFill>
                    <p:spPr>
                      <a:xfrm>
                        <a:off x="1466" y="1588"/>
                        <a:ext cx="1466" cy="1588"/>
                      </a:xfrm>
                      <a:prstGeom prst="rect">
                        <a:avLst/>
                      </a:prstGeom>
                    </p:spPr>
                  </p:pic>
                </p:oleObj>
              </mc:Fallback>
            </mc:AlternateContent>
          </a:graphicData>
        </a:graphic>
      </p:graphicFrame>
      <p:sp>
        <p:nvSpPr>
          <p:cNvPr id="8" name="Text Placeholder 7"/>
          <p:cNvSpPr>
            <a:spLocks noGrp="1"/>
          </p:cNvSpPr>
          <p:nvPr>
            <p:ph type="body" sz="quarter" idx="10" hasCustomPrompt="1"/>
          </p:nvPr>
        </p:nvSpPr>
        <p:spPr bwMode="gray">
          <a:xfrm>
            <a:off x="950399" y="2232000"/>
            <a:ext cx="4785231" cy="432000"/>
          </a:xfrm>
          <a:prstGeom prst="rect">
            <a:avLst/>
          </a:prstGeom>
          <a:noFill/>
        </p:spPr>
        <p:txBody>
          <a:bodyPr wrap="square" lIns="0" rIns="0" anchor="t" anchorCtr="0">
            <a:noAutofit/>
          </a:bodyPr>
          <a:lstStyle>
            <a:lvl1pPr marL="0" indent="0" algn="l">
              <a:lnSpc>
                <a:spcPct val="100000"/>
              </a:lnSpc>
              <a:spcBef>
                <a:spcPts val="0"/>
              </a:spcBef>
              <a:buNone/>
              <a:defRPr sz="2585" b="1" baseline="0">
                <a:solidFill>
                  <a:schemeClr val="tx1"/>
                </a:solidFill>
                <a:latin typeface="Yu Gothic UI" panose="020B0500000000000000" pitchFamily="50" charset="-128"/>
                <a:ea typeface="Yu Gothic UI" panose="020B0500000000000000" pitchFamily="50" charset="-128"/>
                <a:cs typeface="+mn-cs"/>
                <a:sym typeface="+mn-lt"/>
              </a:defRPr>
            </a:lvl1pPr>
          </a:lstStyle>
          <a:p>
            <a:pPr lvl="0"/>
            <a:r>
              <a:rPr lang="ja-JP" altLang="en-US"/>
              <a:t>中表紙タイトル</a:t>
            </a:r>
          </a:p>
        </p:txBody>
      </p:sp>
      <p:sp>
        <p:nvSpPr>
          <p:cNvPr id="10" name="スライド番号プレースホルダー 2">
            <a:extLst>
              <a:ext uri="{FF2B5EF4-FFF2-40B4-BE49-F238E27FC236}">
                <a16:creationId xmlns:a16="http://schemas.microsoft.com/office/drawing/2014/main" id="{D74A19F7-0EC5-45C9-B5DA-AC4C68032A2C}"/>
              </a:ext>
            </a:extLst>
          </p:cNvPr>
          <p:cNvSpPr>
            <a:spLocks noGrp="1"/>
          </p:cNvSpPr>
          <p:nvPr>
            <p:ph type="sldNum" sz="quarter" idx="11"/>
          </p:nvPr>
        </p:nvSpPr>
        <p:spPr bwMode="gray">
          <a:xfrm>
            <a:off x="218304" y="6593400"/>
            <a:ext cx="432000" cy="169200"/>
          </a:xfrm>
        </p:spPr>
        <p:txBody>
          <a:bodyPr anchor="ctr"/>
          <a:lstStyle>
            <a:lvl1pPr>
              <a:defRPr sz="969">
                <a:latin typeface="Meiryo UI" panose="020B0604030504040204" pitchFamily="50" charset="-128"/>
                <a:ea typeface="Meiryo UI" panose="020B0604030504040204" pitchFamily="50" charset="-128"/>
              </a:defRPr>
            </a:lvl1pPr>
          </a:lstStyle>
          <a:p>
            <a:endParaRPr lang="ja-JP" altLang="en-US"/>
          </a:p>
        </p:txBody>
      </p:sp>
    </p:spTree>
    <p:extLst>
      <p:ext uri="{BB962C8B-B14F-4D97-AF65-F5344CB8AC3E}">
        <p14:creationId xmlns:p14="http://schemas.microsoft.com/office/powerpoint/2010/main" val="707696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273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51FC12D-27C1-4F31-90C9-A93D49E44687}" type="slidenum">
              <a:rPr lang="en-US" altLang="ja-JP"/>
              <a:pPr>
                <a:defRPr/>
              </a:pPr>
              <a:t>‹#›</a:t>
            </a:fld>
            <a:endParaRPr lang="en-US" altLang="ja-JP"/>
          </a:p>
        </p:txBody>
      </p:sp>
    </p:spTree>
    <p:extLst>
      <p:ext uri="{BB962C8B-B14F-4D97-AF65-F5344CB8AC3E}">
        <p14:creationId xmlns:p14="http://schemas.microsoft.com/office/powerpoint/2010/main" val="3736706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7694BDB-530F-4364-A4B7-5A1182A1D62D}" type="slidenum">
              <a:rPr lang="en-US" altLang="ja-JP"/>
              <a:pPr>
                <a:defRPr/>
              </a:pPr>
              <a:t>‹#›</a:t>
            </a:fld>
            <a:endParaRPr lang="en-US" altLang="ja-JP"/>
          </a:p>
        </p:txBody>
      </p:sp>
    </p:spTree>
    <p:extLst>
      <p:ext uri="{BB962C8B-B14F-4D97-AF65-F5344CB8AC3E}">
        <p14:creationId xmlns:p14="http://schemas.microsoft.com/office/powerpoint/2010/main" val="254046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64DE403-68E0-47EB-9A36-3C247B164772}" type="slidenum">
              <a:rPr lang="en-US" altLang="ja-JP"/>
              <a:pPr>
                <a:defRPr/>
              </a:pPr>
              <a:t>‹#›</a:t>
            </a:fld>
            <a:endParaRPr lang="en-US" altLang="ja-JP"/>
          </a:p>
        </p:txBody>
      </p:sp>
    </p:spTree>
    <p:extLst>
      <p:ext uri="{BB962C8B-B14F-4D97-AF65-F5344CB8AC3E}">
        <p14:creationId xmlns:p14="http://schemas.microsoft.com/office/powerpoint/2010/main" val="2096606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DB541BEC-AD9E-4104-AF2B-4C626651FF89}" type="slidenum">
              <a:rPr lang="en-US" altLang="ja-JP"/>
              <a:pPr>
                <a:defRPr/>
              </a:pPr>
              <a:t>‹#›</a:t>
            </a:fld>
            <a:endParaRPr lang="en-US" altLang="ja-JP"/>
          </a:p>
        </p:txBody>
      </p:sp>
    </p:spTree>
    <p:extLst>
      <p:ext uri="{BB962C8B-B14F-4D97-AF65-F5344CB8AC3E}">
        <p14:creationId xmlns:p14="http://schemas.microsoft.com/office/powerpoint/2010/main" val="3641565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06FFE511-5094-4685-A035-FB392A6605D8}" type="slidenum">
              <a:rPr lang="en-US" altLang="ja-JP"/>
              <a:pPr>
                <a:defRPr/>
              </a:pPr>
              <a:t>‹#›</a:t>
            </a:fld>
            <a:endParaRPr lang="en-US" altLang="ja-JP"/>
          </a:p>
        </p:txBody>
      </p:sp>
    </p:spTree>
    <p:extLst>
      <p:ext uri="{BB962C8B-B14F-4D97-AF65-F5344CB8AC3E}">
        <p14:creationId xmlns:p14="http://schemas.microsoft.com/office/powerpoint/2010/main" val="2880967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E9C2EA1-6911-4BAC-954D-0A2DD024DDCF}" type="slidenum">
              <a:rPr lang="en-US" altLang="ja-JP"/>
              <a:pPr>
                <a:defRPr/>
              </a:pPr>
              <a:t>‹#›</a:t>
            </a:fld>
            <a:endParaRPr lang="en-US" altLang="ja-JP"/>
          </a:p>
        </p:txBody>
      </p:sp>
    </p:spTree>
    <p:extLst>
      <p:ext uri="{BB962C8B-B14F-4D97-AF65-F5344CB8AC3E}">
        <p14:creationId xmlns:p14="http://schemas.microsoft.com/office/powerpoint/2010/main" val="3116665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60176D3-1CBA-4E5C-8891-6A87D7C30D42}" type="slidenum">
              <a:rPr lang="en-US" altLang="ja-JP"/>
              <a:pPr>
                <a:defRPr/>
              </a:pPr>
              <a:t>‹#›</a:t>
            </a:fld>
            <a:endParaRPr lang="en-US" altLang="ja-JP"/>
          </a:p>
        </p:txBody>
      </p:sp>
    </p:spTree>
    <p:extLst>
      <p:ext uri="{BB962C8B-B14F-4D97-AF65-F5344CB8AC3E}">
        <p14:creationId xmlns:p14="http://schemas.microsoft.com/office/powerpoint/2010/main" val="1151891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A3F5529-272E-4A2C-90D7-160EE3AC1005}" type="slidenum">
              <a:rPr lang="en-US" altLang="ja-JP"/>
              <a:pPr>
                <a:defRPr/>
              </a:pPr>
              <a:t>‹#›</a:t>
            </a:fld>
            <a:endParaRPr lang="en-US" altLang="ja-JP"/>
          </a:p>
        </p:txBody>
      </p:sp>
    </p:spTree>
    <p:extLst>
      <p:ext uri="{BB962C8B-B14F-4D97-AF65-F5344CB8AC3E}">
        <p14:creationId xmlns:p14="http://schemas.microsoft.com/office/powerpoint/2010/main" val="414262788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theme/theme1.xml" Type="http://schemas.openxmlformats.org/officeDocument/2006/relationships/theme"/><Relationship Id="rId15" Target="../media/image1.png" Type="http://schemas.openxmlformats.org/officeDocument/2006/relationships/image"/><Relationship Id="rId16" Target="../media/image2.png" Type="http://schemas.openxmlformats.org/officeDocument/2006/relationships/image"/><Relationship Id="rId17" Target="../media/image3.pn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8388424" y="6525790"/>
            <a:ext cx="755576" cy="33221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a:defRPr/>
            </a:pPr>
            <a:fld id="{FFDCE21E-3BF4-4A13-BE4A-B95BE9787BE2}" type="slidenum">
              <a:rPr lang="en-US" altLang="ja-JP"/>
              <a:pPr>
                <a:defRPr/>
              </a:pPr>
              <a:t>‹#›</a:t>
            </a:fld>
            <a:endParaRPr lang="en-US" altLang="ja-JP" dirty="0"/>
          </a:p>
        </p:txBody>
      </p:sp>
      <p:grpSp>
        <p:nvGrpSpPr>
          <p:cNvPr id="2" name="Group 18"/>
          <p:cNvGrpSpPr>
            <a:grpSpLocks/>
          </p:cNvGrpSpPr>
          <p:nvPr userDrawn="1"/>
        </p:nvGrpSpPr>
        <p:grpSpPr bwMode="auto">
          <a:xfrm>
            <a:off x="0" y="-1"/>
            <a:ext cx="9144000" cy="748453"/>
            <a:chOff x="0" y="0"/>
            <a:chExt cx="5760" cy="344"/>
          </a:xfrm>
        </p:grpSpPr>
        <p:pic>
          <p:nvPicPr>
            <p:cNvPr id="1034" name="Picture 9" descr="mlit_top"/>
            <p:cNvPicPr>
              <a:picLocks noChangeAspect="1" noChangeArrowheads="1"/>
            </p:cNvPicPr>
            <p:nvPr userDrawn="1"/>
          </p:nvPicPr>
          <p:blipFill>
            <a:blip r:embed="rId15">
              <a:extLst>
                <a:ext uri="{28A0092B-C50C-407E-A947-70E740481C1C}">
                  <a14:useLocalDpi xmlns:a14="http://schemas.microsoft.com/office/drawing/2010/main" val="0"/>
                </a:ext>
              </a:extLst>
            </a:blip>
            <a:srcRect t="26801" b="65286"/>
            <a:stretch>
              <a:fillRect/>
            </a:stretch>
          </p:blipFill>
          <p:spPr bwMode="auto">
            <a:xfrm>
              <a:off x="0" y="300"/>
              <a:ext cx="5760" cy="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5" name="Group 17"/>
            <p:cNvGrpSpPr>
              <a:grpSpLocks/>
            </p:cNvGrpSpPr>
            <p:nvPr userDrawn="1"/>
          </p:nvGrpSpPr>
          <p:grpSpPr bwMode="auto">
            <a:xfrm>
              <a:off x="0" y="0"/>
              <a:ext cx="5760" cy="318"/>
              <a:chOff x="0" y="0"/>
              <a:chExt cx="5760" cy="318"/>
            </a:xfrm>
          </p:grpSpPr>
          <p:pic>
            <p:nvPicPr>
              <p:cNvPr id="1036" name="Picture 11" descr="mlit_top"/>
              <p:cNvPicPr>
                <a:picLocks noChangeAspect="1" noChangeArrowheads="1"/>
              </p:cNvPicPr>
              <p:nvPr userDrawn="1"/>
            </p:nvPicPr>
            <p:blipFill>
              <a:blip r:embed="rId16">
                <a:extLst>
                  <a:ext uri="{28A0092B-C50C-407E-A947-70E740481C1C}">
                    <a14:useLocalDpi xmlns:a14="http://schemas.microsoft.com/office/drawing/2010/main" val="0"/>
                  </a:ext>
                </a:extLst>
              </a:blip>
              <a:srcRect r="66945" b="42805"/>
              <a:stretch>
                <a:fillRect/>
              </a:stretch>
            </p:blipFill>
            <p:spPr bwMode="auto">
              <a:xfrm>
                <a:off x="3856" y="0"/>
                <a:ext cx="1904"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16" descr="mlit_top"/>
              <p:cNvPicPr>
                <a:picLocks noChangeAspect="1" noChangeArrowheads="1"/>
              </p:cNvPicPr>
              <p:nvPr userDrawn="1"/>
            </p:nvPicPr>
            <p:blipFill>
              <a:blip r:embed="rId17">
                <a:extLst>
                  <a:ext uri="{28A0092B-C50C-407E-A947-70E740481C1C}">
                    <a14:useLocalDpi xmlns:a14="http://schemas.microsoft.com/office/drawing/2010/main" val="0"/>
                  </a:ext>
                </a:extLst>
              </a:blip>
              <a:srcRect l="50000" b="42805"/>
              <a:stretch>
                <a:fillRect/>
              </a:stretch>
            </p:blipFill>
            <p:spPr bwMode="auto">
              <a:xfrm>
                <a:off x="1043" y="0"/>
                <a:ext cx="2880"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 name="Picture 10" descr="mlit_top"/>
              <p:cNvPicPr>
                <a:picLocks noChangeAspect="1" noChangeArrowheads="1"/>
              </p:cNvPicPr>
              <p:nvPr userDrawn="1"/>
            </p:nvPicPr>
            <p:blipFill>
              <a:blip r:embed="rId17">
                <a:extLst>
                  <a:ext uri="{28A0092B-C50C-407E-A947-70E740481C1C}">
                    <a14:useLocalDpi xmlns:a14="http://schemas.microsoft.com/office/drawing/2010/main" val="0"/>
                  </a:ext>
                </a:extLst>
              </a:blip>
              <a:srcRect l="68906" b="42805"/>
              <a:stretch>
                <a:fillRect/>
              </a:stretch>
            </p:blipFill>
            <p:spPr bwMode="auto">
              <a:xfrm>
                <a:off x="0" y="0"/>
                <a:ext cx="1791" cy="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1031" name="Rectangle 2"/>
          <p:cNvSpPr>
            <a:spLocks noGrp="1" noChangeArrowheads="1"/>
          </p:cNvSpPr>
          <p:nvPr>
            <p:ph type="title"/>
          </p:nvPr>
        </p:nvSpPr>
        <p:spPr bwMode="auto">
          <a:xfrm>
            <a:off x="0" y="0"/>
            <a:ext cx="7740352"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spTree>
  </p:cSld>
  <p:clrMap bg1="lt1" tx1="dk1" bg2="lt2" tx2="dk2" accent1="accent1" accent2="accent2" accent3="accent3" accent4="accent4" accent5="accent5" accent6="accent6" hlink="hlink" folHlink="folHlink"/>
  <p:sldLayoutIdLst>
    <p:sldLayoutId id="2147483779"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80" r:id="rId12"/>
    <p:sldLayoutId id="2147483781" r:id="rId13"/>
  </p:sldLayoutIdLst>
  <p:hf hdr="0" ftr="0" dt="0"/>
  <p:txStyles>
    <p:title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tags/tag2.xml" Type="http://schemas.openxmlformats.org/officeDocument/2006/relationships/tags"/><Relationship Id="rId2" Target="../slideLayouts/slideLayout12.xml" Type="http://schemas.openxmlformats.org/officeDocument/2006/relationships/slideLayout"/><Relationship Id="rId3" Target="../notesSlides/notesSlide1.xml" Type="http://schemas.openxmlformats.org/officeDocument/2006/relationships/notesSlide"/><Relationship Id="rId4" Target="../embeddings/oleObject2.bin" Type="http://schemas.openxmlformats.org/officeDocument/2006/relationships/oleObject"/><Relationship Id="rId5" Target="../media/image4.emf"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1"/>
            </p:custDataLst>
          </p:nvPr>
        </p:nvGraphicFramePr>
        <p:xfrm>
          <a:off x="1466" y="265235"/>
          <a:ext cx="1466" cy="1466"/>
        </p:xfrm>
        <a:graphic>
          <a:graphicData uri="http://schemas.openxmlformats.org/presentationml/2006/ole">
            <mc:AlternateContent xmlns:mc="http://schemas.openxmlformats.org/markup-compatibility/2006">
              <mc:Choice xmlns:v="urn:schemas-microsoft-com:vml" Requires="v">
                <p:oleObj name="think-cell スライド" r:id="rId4" imgW="563" imgH="564" progId="TCLayout.ActiveDocument.1">
                  <p:embed/>
                </p:oleObj>
              </mc:Choice>
              <mc:Fallback>
                <p:oleObj name="think-cell スライド" r:id="rId4" imgW="563" imgH="564" progId="TCLayout.ActiveDocument.1">
                  <p:embed/>
                  <p:pic>
                    <p:nvPicPr>
                      <p:cNvPr id="3" name="オブジェクト 2" hidden="1"/>
                      <p:cNvPicPr/>
                      <p:nvPr/>
                    </p:nvPicPr>
                    <p:blipFill>
                      <a:blip r:embed="rId5"/>
                      <a:stretch>
                        <a:fillRect/>
                      </a:stretch>
                    </p:blipFill>
                    <p:spPr>
                      <a:xfrm>
                        <a:off x="1466" y="265235"/>
                        <a:ext cx="1466" cy="1466"/>
                      </a:xfrm>
                      <a:prstGeom prst="rect">
                        <a:avLst/>
                      </a:prstGeom>
                    </p:spPr>
                  </p:pic>
                </p:oleObj>
              </mc:Fallback>
            </mc:AlternateContent>
          </a:graphicData>
        </a:graphic>
      </p:graphicFrame>
      <p:sp>
        <p:nvSpPr>
          <p:cNvPr id="2" name="テキスト プレースホルダー 1"/>
          <p:cNvSpPr>
            <a:spLocks noGrp="1"/>
          </p:cNvSpPr>
          <p:nvPr>
            <p:ph type="body" sz="quarter" idx="10"/>
          </p:nvPr>
        </p:nvSpPr>
        <p:spPr bwMode="gray">
          <a:xfrm>
            <a:off x="1850783" y="2708920"/>
            <a:ext cx="7113705" cy="398769"/>
          </a:xfrm>
        </p:spPr>
        <p:txBody>
          <a:bodyPr/>
          <a:lstStyle/>
          <a:p>
            <a:r>
              <a:rPr lang="ja-JP" altLang="en-US" sz="2215" dirty="0">
                <a:solidFill>
                  <a:srgbClr val="0070C0"/>
                </a:solidFill>
              </a:rPr>
              <a:t>Ｒ７スマートアイランド推進アドバイザー派遣　応募様式</a:t>
            </a:r>
          </a:p>
        </p:txBody>
      </p:sp>
      <p:sp>
        <p:nvSpPr>
          <p:cNvPr id="5" name="四角形: 角を丸くする 60">
            <a:extLst>
              <a:ext uri="{FF2B5EF4-FFF2-40B4-BE49-F238E27FC236}">
                <a16:creationId xmlns:a16="http://schemas.microsoft.com/office/drawing/2014/main" id="{C8334400-123D-9B4A-602A-0FEB00099781}"/>
              </a:ext>
            </a:extLst>
          </p:cNvPr>
          <p:cNvSpPr/>
          <p:nvPr/>
        </p:nvSpPr>
        <p:spPr>
          <a:xfrm>
            <a:off x="811911" y="3995514"/>
            <a:ext cx="7520179" cy="1687883"/>
          </a:xfrm>
          <a:prstGeom prst="roundRect">
            <a:avLst>
              <a:gd name="adj" fmla="val 0"/>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1187">
              <a:lnSpc>
                <a:spcPts val="1893"/>
              </a:lnSpc>
              <a:defRPr/>
            </a:pPr>
            <a:r>
              <a:rPr kumimoji="0" lang="en-US" altLang="ja-JP" sz="1394" dirty="0">
                <a:solidFill>
                  <a:prstClr val="black"/>
                </a:solidFill>
                <a:latin typeface="Meiryo UI" panose="020B0604030504040204" pitchFamily="50" charset="-128"/>
                <a:ea typeface="Meiryo UI" panose="020B0604030504040204" pitchFamily="50" charset="-128"/>
              </a:rPr>
              <a:t>【</a:t>
            </a:r>
            <a:r>
              <a:rPr kumimoji="0" lang="ja-JP" altLang="en-US" sz="1394" dirty="0">
                <a:solidFill>
                  <a:prstClr val="black"/>
                </a:solidFill>
                <a:latin typeface="Meiryo UI" panose="020B0604030504040204" pitchFamily="50" charset="-128"/>
                <a:ea typeface="Meiryo UI" panose="020B0604030504040204" pitchFamily="50" charset="-128"/>
              </a:rPr>
              <a:t>記載にあたる留意事項</a:t>
            </a:r>
            <a:r>
              <a:rPr kumimoji="0" lang="en-US" altLang="ja-JP" sz="1394" dirty="0">
                <a:solidFill>
                  <a:prstClr val="black"/>
                </a:solidFill>
                <a:latin typeface="Meiryo UI" panose="020B0604030504040204" pitchFamily="50" charset="-128"/>
                <a:ea typeface="Meiryo UI" panose="020B0604030504040204" pitchFamily="50" charset="-128"/>
              </a:rPr>
              <a:t>】</a:t>
            </a:r>
            <a:r>
              <a:rPr kumimoji="0" lang="ja-JP" altLang="en-US" sz="1394" dirty="0">
                <a:solidFill>
                  <a:prstClr val="black"/>
                </a:solidFill>
                <a:latin typeface="Meiryo UI" panose="020B0604030504040204" pitchFamily="50" charset="-128"/>
                <a:ea typeface="Meiryo UI" panose="020B0604030504040204" pitchFamily="50" charset="-128"/>
              </a:rPr>
              <a:t>　</a:t>
            </a:r>
            <a:r>
              <a:rPr kumimoji="0" lang="en-US" altLang="ja-JP" sz="1394" dirty="0">
                <a:solidFill>
                  <a:prstClr val="black"/>
                </a:solidFill>
                <a:latin typeface="Meiryo UI" panose="020B0604030504040204" pitchFamily="50" charset="-128"/>
                <a:ea typeface="Meiryo UI" panose="020B0604030504040204" pitchFamily="50" charset="-128"/>
              </a:rPr>
              <a:t>※</a:t>
            </a:r>
            <a:r>
              <a:rPr kumimoji="0" lang="ja-JP" altLang="en-US" sz="1394" dirty="0">
                <a:solidFill>
                  <a:prstClr val="black"/>
                </a:solidFill>
                <a:latin typeface="Meiryo UI" panose="020B0604030504040204" pitchFamily="50" charset="-128"/>
                <a:ea typeface="Meiryo UI" panose="020B0604030504040204" pitchFamily="50" charset="-128"/>
              </a:rPr>
              <a:t>本オブジェクトはご一読後、削除して提出してください。</a:t>
            </a:r>
            <a:endParaRPr kumimoji="0" lang="en-US" altLang="ja-JP" sz="1394" dirty="0">
              <a:solidFill>
                <a:prstClr val="black"/>
              </a:solidFill>
              <a:latin typeface="Meiryo UI" panose="020B0604030504040204" pitchFamily="50" charset="-128"/>
              <a:ea typeface="Meiryo UI" panose="020B0604030504040204" pitchFamily="50" charset="-128"/>
            </a:endParaRPr>
          </a:p>
          <a:p>
            <a:pPr marL="263776" indent="-263776" defTabSz="911187">
              <a:lnSpc>
                <a:spcPts val="1893"/>
              </a:lnSpc>
              <a:buFont typeface="Arial" panose="020B0604020202020204" pitchFamily="34" charset="0"/>
              <a:buChar char="•"/>
              <a:defRPr/>
            </a:pPr>
            <a:r>
              <a:rPr lang="ja-JP" altLang="en-US" sz="1394" dirty="0">
                <a:solidFill>
                  <a:prstClr val="black"/>
                </a:solidFill>
                <a:latin typeface="Meiryo UI" panose="020B0604030504040204" pitchFamily="50" charset="-128"/>
                <a:ea typeface="Meiryo UI" panose="020B0604030504040204" pitchFamily="50" charset="-128"/>
              </a:rPr>
              <a:t>申請書は黒字（文字の大きさは最小で</a:t>
            </a:r>
            <a:r>
              <a:rPr lang="en-US" altLang="ja-JP" sz="1394" dirty="0">
                <a:solidFill>
                  <a:prstClr val="black"/>
                </a:solidFill>
                <a:latin typeface="Meiryo UI" panose="020B0604030504040204" pitchFamily="50" charset="-128"/>
                <a:ea typeface="Meiryo UI" panose="020B0604030504040204" pitchFamily="50" charset="-128"/>
              </a:rPr>
              <a:t>10.5</a:t>
            </a:r>
            <a:r>
              <a:rPr lang="ja-JP" altLang="en-US" sz="1394" dirty="0">
                <a:solidFill>
                  <a:prstClr val="black"/>
                </a:solidFill>
                <a:latin typeface="Meiryo UI" panose="020B0604030504040204" pitchFamily="50" charset="-128"/>
                <a:ea typeface="Meiryo UI" panose="020B0604030504040204" pitchFamily="50" charset="-128"/>
              </a:rPr>
              <a:t>ポイント以上）で記載ください。</a:t>
            </a:r>
            <a:endParaRPr kumimoji="0" lang="en-US" altLang="ja-JP" sz="1394" dirty="0">
              <a:solidFill>
                <a:prstClr val="black"/>
              </a:solidFill>
              <a:latin typeface="Meiryo UI" panose="020B0604030504040204" pitchFamily="50" charset="-128"/>
              <a:ea typeface="Meiryo UI" panose="020B0604030504040204" pitchFamily="50" charset="-128"/>
            </a:endParaRPr>
          </a:p>
          <a:p>
            <a:pPr marL="263776" indent="-263776" defTabSz="911187">
              <a:lnSpc>
                <a:spcPts val="1893"/>
              </a:lnSpc>
              <a:buFont typeface="Arial" panose="020B0604020202020204" pitchFamily="34" charset="0"/>
              <a:buChar char="•"/>
              <a:defRPr/>
            </a:pPr>
            <a:r>
              <a:rPr lang="ja-JP" altLang="en-US" sz="1394" dirty="0">
                <a:solidFill>
                  <a:prstClr val="black"/>
                </a:solidFill>
                <a:latin typeface="Meiryo UI" panose="020B0604030504040204" pitchFamily="50" charset="-128"/>
                <a:ea typeface="Meiryo UI" panose="020B0604030504040204" pitchFamily="50" charset="-128"/>
              </a:rPr>
              <a:t>申請書の赤字箇所は記載例です。記載例は削除してから提出してください。</a:t>
            </a:r>
            <a:endParaRPr lang="en-US" altLang="ja-JP" sz="1394" dirty="0">
              <a:solidFill>
                <a:prstClr val="black"/>
              </a:solidFill>
              <a:latin typeface="Meiryo UI" panose="020B0604030504040204" pitchFamily="50" charset="-128"/>
              <a:ea typeface="Meiryo UI" panose="020B0604030504040204" pitchFamily="50" charset="-128"/>
            </a:endParaRPr>
          </a:p>
          <a:p>
            <a:pPr marL="263776" indent="-263776" defTabSz="911187">
              <a:lnSpc>
                <a:spcPts val="1893"/>
              </a:lnSpc>
              <a:buFont typeface="Arial" panose="020B0604020202020204" pitchFamily="34" charset="0"/>
              <a:buChar char="•"/>
              <a:defRPr/>
            </a:pPr>
            <a:r>
              <a:rPr lang="ja-JP" altLang="en-US" sz="1394" dirty="0">
                <a:solidFill>
                  <a:prstClr val="black"/>
                </a:solidFill>
                <a:latin typeface="Meiryo UI" panose="020B0604030504040204" pitchFamily="50" charset="-128"/>
                <a:ea typeface="Meiryo UI" panose="020B0604030504040204" pitchFamily="50" charset="-128"/>
              </a:rPr>
              <a:t>記入欄内のレイアウトは自由です。記入欄が足りなくなった場合は、適宜ページを追加してください。</a:t>
            </a:r>
            <a:endParaRPr lang="en-US" altLang="ja-JP" sz="1394" dirty="0">
              <a:solidFill>
                <a:prstClr val="black"/>
              </a:solidFill>
              <a:latin typeface="Meiryo UI" panose="020B0604030504040204" pitchFamily="50" charset="-128"/>
              <a:ea typeface="Meiryo UI" panose="020B0604030504040204" pitchFamily="50" charset="-128"/>
            </a:endParaRPr>
          </a:p>
          <a:p>
            <a:pPr marL="263776" indent="-263776" defTabSz="911187">
              <a:lnSpc>
                <a:spcPts val="1893"/>
              </a:lnSpc>
              <a:buFont typeface="Arial" panose="020B0604020202020204" pitchFamily="34" charset="0"/>
              <a:buChar char="•"/>
              <a:defRPr/>
            </a:pPr>
            <a:r>
              <a:rPr kumimoji="0" lang="ja-JP" altLang="en-US" sz="1394" dirty="0">
                <a:solidFill>
                  <a:prstClr val="black"/>
                </a:solidFill>
                <a:latin typeface="Meiryo UI" panose="020B0604030504040204" pitchFamily="50" charset="-128"/>
                <a:ea typeface="Meiryo UI" panose="020B0604030504040204" pitchFamily="50" charset="-128"/>
              </a:rPr>
              <a:t>申請する類型に基づき、該当しない不要なスライドは削除したうえで、パワーポイント形式でご提出ください。</a:t>
            </a:r>
            <a:endParaRPr kumimoji="0" lang="en-US" altLang="ja-JP" sz="1394" dirty="0">
              <a:solidFill>
                <a:prstClr val="black"/>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8E16F526-1539-033E-EC2C-CC4FC844DD96}"/>
              </a:ext>
            </a:extLst>
          </p:cNvPr>
          <p:cNvSpPr/>
          <p:nvPr/>
        </p:nvSpPr>
        <p:spPr>
          <a:xfrm>
            <a:off x="1534800" y="3140968"/>
            <a:ext cx="7632000" cy="54000"/>
          </a:xfrm>
          <a:prstGeom prst="rect">
            <a:avLst/>
          </a:prstGeom>
          <a:solidFill>
            <a:srgbClr val="4087C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0070C0"/>
              </a:solidFill>
            </a:endParaRPr>
          </a:p>
        </p:txBody>
      </p:sp>
      <p:sp>
        <p:nvSpPr>
          <p:cNvPr id="4" name="Rectangle 5">
            <a:extLst>
              <a:ext uri="{FF2B5EF4-FFF2-40B4-BE49-F238E27FC236}">
                <a16:creationId xmlns:a16="http://schemas.microsoft.com/office/drawing/2014/main" id="{5E3794F3-4A80-9D9C-CCBE-40499705EA1F}"/>
              </a:ext>
            </a:extLst>
          </p:cNvPr>
          <p:cNvSpPr/>
          <p:nvPr/>
        </p:nvSpPr>
        <p:spPr>
          <a:xfrm>
            <a:off x="6409169" y="116632"/>
            <a:ext cx="2757631" cy="347320"/>
          </a:xfrm>
          <a:prstGeom prst="rect">
            <a:avLst/>
          </a:prstGeom>
          <a:noFill/>
          <a:ln w="28575">
            <a:noFill/>
          </a:ln>
        </p:spPr>
        <p:txBody>
          <a:bodyPr vertOverflow="overflow" horzOverflow="overflow" wrap="square" tIns="35873" bIns="35873" rtlCol="0" anchor="ctr">
            <a:noAutofit/>
          </a:bodyPr>
          <a:lstStyle/>
          <a:p>
            <a:pPr algn="r" defTabSz="911187">
              <a:defRPr/>
            </a:pPr>
            <a:r>
              <a:rPr lang="ja-JP" altLang="en-US" sz="1600" b="1" dirty="0">
                <a:solidFill>
                  <a:srgbClr val="4087C8"/>
                </a:solidFill>
                <a:latin typeface="Meiryo UI" panose="020B0604030504040204" pitchFamily="50" charset="-128"/>
                <a:ea typeface="Meiryo UI" panose="020B0604030504040204" pitchFamily="50" charset="-128"/>
                <a:cs typeface="メイリオ"/>
              </a:rPr>
              <a:t>（別紙２）</a:t>
            </a:r>
          </a:p>
        </p:txBody>
      </p:sp>
    </p:spTree>
    <p:extLst>
      <p:ext uri="{BB962C8B-B14F-4D97-AF65-F5344CB8AC3E}">
        <p14:creationId xmlns:p14="http://schemas.microsoft.com/office/powerpoint/2010/main" val="3111140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6">
            <a:extLst>
              <a:ext uri="{FF2B5EF4-FFF2-40B4-BE49-F238E27FC236}">
                <a16:creationId xmlns:a16="http://schemas.microsoft.com/office/drawing/2014/main" id="{E0E696CD-755D-4037-8ADA-B323C89970AE}"/>
              </a:ext>
            </a:extLst>
          </p:cNvPr>
          <p:cNvGraphicFramePr>
            <a:graphicFrameLocks noGrp="1"/>
          </p:cNvGraphicFramePr>
          <p:nvPr>
            <p:extLst>
              <p:ext uri="{D42A27DB-BD31-4B8C-83A1-F6EECF244321}">
                <p14:modId xmlns:p14="http://schemas.microsoft.com/office/powerpoint/2010/main" val="81705822"/>
              </p:ext>
            </p:extLst>
          </p:nvPr>
        </p:nvGraphicFramePr>
        <p:xfrm>
          <a:off x="383931" y="1365639"/>
          <a:ext cx="8376138" cy="2324088"/>
        </p:xfrm>
        <a:graphic>
          <a:graphicData uri="http://schemas.openxmlformats.org/drawingml/2006/table">
            <a:tbl>
              <a:tblPr firstRow="1" bandRow="1">
                <a:tableStyleId>{5C22544A-7EE6-4342-B048-85BDC9FD1C3A}</a:tableStyleId>
              </a:tblPr>
              <a:tblGrid>
                <a:gridCol w="2171845">
                  <a:extLst>
                    <a:ext uri="{9D8B030D-6E8A-4147-A177-3AD203B41FA5}">
                      <a16:colId xmlns:a16="http://schemas.microsoft.com/office/drawing/2014/main" val="1080278781"/>
                    </a:ext>
                  </a:extLst>
                </a:gridCol>
                <a:gridCol w="2398271">
                  <a:extLst>
                    <a:ext uri="{9D8B030D-6E8A-4147-A177-3AD203B41FA5}">
                      <a16:colId xmlns:a16="http://schemas.microsoft.com/office/drawing/2014/main" val="3315598308"/>
                    </a:ext>
                  </a:extLst>
                </a:gridCol>
                <a:gridCol w="1903011">
                  <a:extLst>
                    <a:ext uri="{9D8B030D-6E8A-4147-A177-3AD203B41FA5}">
                      <a16:colId xmlns:a16="http://schemas.microsoft.com/office/drawing/2014/main" val="1062843661"/>
                    </a:ext>
                  </a:extLst>
                </a:gridCol>
                <a:gridCol w="1903011">
                  <a:extLst>
                    <a:ext uri="{9D8B030D-6E8A-4147-A177-3AD203B41FA5}">
                      <a16:colId xmlns:a16="http://schemas.microsoft.com/office/drawing/2014/main" val="3797005685"/>
                    </a:ext>
                  </a:extLst>
                </a:gridCol>
              </a:tblGrid>
              <a:tr h="387348">
                <a:tc>
                  <a:txBody>
                    <a:bodyPr/>
                    <a:lstStyle/>
                    <a:p>
                      <a:pPr algn="ctr">
                        <a:spcAft>
                          <a:spcPts val="0"/>
                        </a:spcAft>
                      </a:pP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都道県名</a:t>
                      </a:r>
                      <a:endParaRPr kumimoji="1" lang="ja-JP" sz="1200" b="0" kern="1200" dirty="0">
                        <a:solidFill>
                          <a:schemeClr val="tx1"/>
                        </a:solidFill>
                        <a:latin typeface="Meiryo UI" panose="020B0604030504040204" pitchFamily="50" charset="-128"/>
                        <a:ea typeface="Meiryo UI" panose="020B0604030504040204" pitchFamily="50" charset="-128"/>
                        <a:cs typeface="+mn-cs"/>
                      </a:endParaRPr>
                    </a:p>
                  </a:txBody>
                  <a:tcPr marL="49848" marR="49848" marT="0" marB="0"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市町村名</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76125915"/>
                  </a:ext>
                </a:extLst>
              </a:tr>
              <a:tr h="3873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担当課</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室</a:t>
                      </a:r>
                      <a:r>
                        <a:rPr kumimoji="1" lang="en-US" altLang="ja-JP" sz="1200" kern="1200" dirty="0">
                          <a:solidFill>
                            <a:schemeClr val="tx1"/>
                          </a:solidFill>
                          <a:latin typeface="Meiryo UI" panose="020B0604030504040204" pitchFamily="50" charset="-128"/>
                          <a:ea typeface="Meiryo UI" panose="020B0604030504040204" pitchFamily="50" charset="-128"/>
                          <a:cs typeface="+mn-cs"/>
                        </a:rPr>
                        <a:t>)</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名</a:t>
                      </a:r>
                      <a:endParaRPr kumimoji="1" lang="ja-JP" sz="1200" b="0" kern="1200" dirty="0">
                        <a:solidFill>
                          <a:schemeClr val="tx1"/>
                        </a:solidFill>
                        <a:latin typeface="Meiryo UI" panose="020B0604030504040204" pitchFamily="50" charset="-128"/>
                        <a:ea typeface="Meiryo UI" panose="020B0604030504040204" pitchFamily="50" charset="-128"/>
                        <a:cs typeface="+mn-cs"/>
                      </a:endParaRPr>
                    </a:p>
                  </a:txBody>
                  <a:tcPr marL="49848" marR="49848" marT="0" marB="0"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2F2F2"/>
                    </a:solidFill>
                  </a:tcPr>
                </a:tc>
                <a:tc gridSpan="3">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699826"/>
                  </a:ext>
                </a:extLst>
              </a:tr>
              <a:tr h="3873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責任者</a:t>
                      </a:r>
                      <a:r>
                        <a:rPr kumimoji="1" lang="ja-JP" altLang="ja-JP" sz="1200" kern="1200" dirty="0">
                          <a:solidFill>
                            <a:schemeClr val="tx1"/>
                          </a:solidFill>
                          <a:latin typeface="Meiryo UI" panose="020B0604030504040204" pitchFamily="50" charset="-128"/>
                          <a:ea typeface="Meiryo UI" panose="020B0604030504040204" pitchFamily="50" charset="-128"/>
                          <a:cs typeface="+mn-cs"/>
                        </a:rPr>
                        <a:t>名（ふりがな）</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／役職</a:t>
                      </a:r>
                      <a:endParaRPr kumimoji="1" lang="ja-JP" sz="1200" b="0" kern="1200" dirty="0">
                        <a:solidFill>
                          <a:schemeClr val="tx1"/>
                        </a:solidFill>
                        <a:latin typeface="Meiryo UI" panose="020B0604030504040204" pitchFamily="50" charset="-128"/>
                        <a:ea typeface="Meiryo UI" panose="020B0604030504040204" pitchFamily="50" charset="-128"/>
                        <a:cs typeface="+mn-cs"/>
                      </a:endParaRPr>
                    </a:p>
                  </a:txBody>
                  <a:tcPr marL="49848" marR="49848" marT="0" marB="0"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2F2F2"/>
                    </a:solidFill>
                  </a:tcPr>
                </a:tc>
                <a:tc gridSpan="3">
                  <a:txBody>
                    <a:bodyPr/>
                    <a:lstStyle/>
                    <a:p>
                      <a:r>
                        <a:rPr kumimoji="1" lang="en-US" altLang="ja-JP" sz="1200" i="0" dirty="0">
                          <a:solidFill>
                            <a:srgbClr val="FF0000"/>
                          </a:solidFill>
                          <a:latin typeface="Meiryo UI" panose="020B0604030504040204" pitchFamily="50" charset="-128"/>
                          <a:ea typeface="Meiryo UI" panose="020B0604030504040204" pitchFamily="50" charset="-128"/>
                        </a:rPr>
                        <a:t>※</a:t>
                      </a:r>
                      <a:r>
                        <a:rPr kumimoji="1" lang="ja-JP" altLang="en-US" sz="1200" i="0" dirty="0">
                          <a:solidFill>
                            <a:srgbClr val="FF0000"/>
                          </a:solidFill>
                          <a:latin typeface="Meiryo UI" panose="020B0604030504040204" pitchFamily="50" charset="-128"/>
                          <a:ea typeface="Meiryo UI" panose="020B0604030504040204" pitchFamily="50" charset="-128"/>
                        </a:rPr>
                        <a:t>　課室長以上を想定</a:t>
                      </a:r>
                      <a:endParaRPr kumimoji="1" lang="ja-JP" altLang="en-US" sz="1200" b="0" dirty="0">
                        <a:solidFill>
                          <a:srgbClr val="FF0000"/>
                        </a:solidFill>
                        <a:latin typeface="Meiryo UI" panose="020B0604030504040204" pitchFamily="50" charset="-128"/>
                        <a:ea typeface="Meiryo UI" panose="020B0604030504040204" pitchFamily="50" charset="-128"/>
                      </a:endParaRP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28434356"/>
                  </a:ext>
                </a:extLst>
              </a:tr>
              <a:tr h="387348">
                <a:tc>
                  <a:txBody>
                    <a:bodyPr/>
                    <a:lstStyle/>
                    <a:p>
                      <a:pPr algn="ctr">
                        <a:spcAft>
                          <a:spcPts val="0"/>
                        </a:spcAft>
                      </a:pP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担当者名（ふりがな）／役職</a:t>
                      </a:r>
                      <a:endParaRPr kumimoji="1" lang="ja-JP" sz="1200" b="0" kern="1200" dirty="0">
                        <a:solidFill>
                          <a:schemeClr val="tx1"/>
                        </a:solidFill>
                        <a:latin typeface="Meiryo UI" panose="020B0604030504040204" pitchFamily="50" charset="-128"/>
                        <a:ea typeface="Meiryo UI" panose="020B0604030504040204" pitchFamily="50" charset="-128"/>
                        <a:cs typeface="+mn-cs"/>
                      </a:endParaRPr>
                    </a:p>
                  </a:txBody>
                  <a:tcPr marL="49848" marR="49848" marT="0" marB="0"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2F2F2"/>
                    </a:solidFill>
                  </a:tcPr>
                </a:tc>
                <a:tc gridSpan="3">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44958415"/>
                  </a:ext>
                </a:extLst>
              </a:tr>
              <a:tr h="3873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ja-JP" sz="1200" kern="1200" dirty="0">
                          <a:solidFill>
                            <a:schemeClr val="tx1"/>
                          </a:solidFill>
                          <a:latin typeface="Meiryo UI" panose="020B0604030504040204" pitchFamily="50" charset="-128"/>
                          <a:ea typeface="Meiryo UI" panose="020B0604030504040204" pitchFamily="50" charset="-128"/>
                          <a:cs typeface="+mn-cs"/>
                        </a:rPr>
                        <a:t>電話番号（直通）</a:t>
                      </a:r>
                    </a:p>
                  </a:txBody>
                  <a:tcPr marL="49848" marR="49848" marT="0" marB="0"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2F2F2"/>
                    </a:solidFill>
                  </a:tcPr>
                </a:tc>
                <a:tc gridSpan="3">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38565312"/>
                  </a:ext>
                </a:extLst>
              </a:tr>
              <a:tr h="3873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担当者メールアドレス</a:t>
                      </a:r>
                      <a:endParaRPr kumimoji="1" lang="ja-JP" altLang="ja-JP" sz="1200" kern="1200" dirty="0">
                        <a:solidFill>
                          <a:schemeClr val="tx1"/>
                        </a:solidFill>
                        <a:latin typeface="Meiryo UI" panose="020B0604030504040204" pitchFamily="50" charset="-128"/>
                        <a:ea typeface="Meiryo UI" panose="020B0604030504040204" pitchFamily="50" charset="-128"/>
                        <a:cs typeface="+mn-cs"/>
                      </a:endParaRPr>
                    </a:p>
                  </a:txBody>
                  <a:tcPr marL="49848" marR="49848" marT="0" marB="0"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2F2F2"/>
                    </a:solidFill>
                  </a:tcPr>
                </a:tc>
                <a:tc gridSpan="3">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43514191"/>
                  </a:ext>
                </a:extLst>
              </a:tr>
            </a:tbl>
          </a:graphicData>
        </a:graphic>
      </p:graphicFrame>
      <p:sp>
        <p:nvSpPr>
          <p:cNvPr id="2" name="Rectangle 5">
            <a:extLst>
              <a:ext uri="{FF2B5EF4-FFF2-40B4-BE49-F238E27FC236}">
                <a16:creationId xmlns:a16="http://schemas.microsoft.com/office/drawing/2014/main" id="{1C4AAD40-182D-F04A-F6D8-AC6BFA2C1B68}"/>
              </a:ext>
            </a:extLst>
          </p:cNvPr>
          <p:cNvSpPr/>
          <p:nvPr/>
        </p:nvSpPr>
        <p:spPr>
          <a:xfrm>
            <a:off x="6002438" y="191809"/>
            <a:ext cx="2757631" cy="347320"/>
          </a:xfrm>
          <a:prstGeom prst="rect">
            <a:avLst/>
          </a:prstGeom>
          <a:noFill/>
          <a:ln w="28575">
            <a:noFill/>
          </a:ln>
        </p:spPr>
        <p:txBody>
          <a:bodyPr vertOverflow="overflow" horzOverflow="overflow" wrap="square" tIns="35873" bIns="35873" rtlCol="0" anchor="ctr">
            <a:noAutofit/>
          </a:bodyPr>
          <a:lstStyle/>
          <a:p>
            <a:pPr algn="r" defTabSz="911187">
              <a:defRPr/>
            </a:pPr>
            <a:r>
              <a:rPr lang="ja-JP" altLang="en-US" sz="1600" b="1" dirty="0">
                <a:solidFill>
                  <a:srgbClr val="FF0000"/>
                </a:solidFill>
                <a:latin typeface="Meiryo UI" panose="020B0604030504040204" pitchFamily="50" charset="-128"/>
                <a:ea typeface="Meiryo UI" panose="020B0604030504040204" pitchFamily="50" charset="-128"/>
                <a:cs typeface="メイリオ"/>
              </a:rPr>
              <a:t>●●</a:t>
            </a:r>
            <a:r>
              <a:rPr lang="ja-JP" altLang="en-US" sz="1600" b="1" dirty="0">
                <a:latin typeface="Meiryo UI" panose="020B0604030504040204" pitchFamily="50" charset="-128"/>
                <a:ea typeface="Meiryo UI" panose="020B0604030504040204" pitchFamily="50" charset="-128"/>
                <a:cs typeface="メイリオ"/>
              </a:rPr>
              <a:t>都・道・県　</a:t>
            </a:r>
            <a:r>
              <a:rPr lang="en-US" altLang="ja-JP" sz="1600" b="1" dirty="0">
                <a:solidFill>
                  <a:srgbClr val="FF0000"/>
                </a:solidFill>
                <a:latin typeface="Meiryo UI" panose="020B0604030504040204" pitchFamily="50" charset="-128"/>
                <a:ea typeface="Meiryo UI" panose="020B0604030504040204" pitchFamily="50" charset="-128"/>
                <a:cs typeface="メイリオ"/>
              </a:rPr>
              <a:t>XX</a:t>
            </a:r>
            <a:r>
              <a:rPr lang="ja-JP" altLang="en-US" sz="1600" b="1" dirty="0">
                <a:latin typeface="Meiryo UI" panose="020B0604030504040204" pitchFamily="50" charset="-128"/>
                <a:ea typeface="Meiryo UI" panose="020B0604030504040204" pitchFamily="50" charset="-128"/>
                <a:cs typeface="メイリオ"/>
              </a:rPr>
              <a:t>市・町・村</a:t>
            </a:r>
          </a:p>
        </p:txBody>
      </p:sp>
      <p:sp>
        <p:nvSpPr>
          <p:cNvPr id="4" name="テキスト ボックス 3">
            <a:extLst>
              <a:ext uri="{FF2B5EF4-FFF2-40B4-BE49-F238E27FC236}">
                <a16:creationId xmlns:a16="http://schemas.microsoft.com/office/drawing/2014/main" id="{AF95DE91-AADC-7DA8-4B0A-FE00A8136B52}"/>
              </a:ext>
            </a:extLst>
          </p:cNvPr>
          <p:cNvSpPr txBox="1"/>
          <p:nvPr/>
        </p:nvSpPr>
        <p:spPr>
          <a:xfrm>
            <a:off x="0" y="134637"/>
            <a:ext cx="4590288" cy="461665"/>
          </a:xfrm>
          <a:prstGeom prst="rect">
            <a:avLst/>
          </a:prstGeom>
          <a:noFill/>
        </p:spPr>
        <p:txBody>
          <a:bodyPr wrap="square">
            <a:spAutoFit/>
          </a:bodyPr>
          <a:lstStyle/>
          <a:p>
            <a:pPr defTabSz="844083">
              <a:spcBef>
                <a:spcPct val="0"/>
              </a:spcBef>
              <a:buNone/>
              <a:defRPr/>
            </a:pPr>
            <a:r>
              <a:rPr lang="en-US" altLang="ja-JP" sz="2400" b="1" dirty="0">
                <a:solidFill>
                  <a:srgbClr val="0070C0"/>
                </a:solidFill>
                <a:latin typeface="Meiryo UI" panose="020B0604030504040204" pitchFamily="50" charset="-128"/>
                <a:ea typeface="Meiryo UI" panose="020B0604030504040204" pitchFamily="50" charset="-128"/>
                <a:cs typeface="Arial" charset="0"/>
              </a:rPr>
              <a:t>0</a:t>
            </a:r>
            <a:r>
              <a:rPr lang="ja-JP" altLang="en-US" sz="2400" b="1" dirty="0">
                <a:solidFill>
                  <a:srgbClr val="0070C0"/>
                </a:solidFill>
                <a:latin typeface="Meiryo UI" panose="020B0604030504040204" pitchFamily="50" charset="-128"/>
                <a:ea typeface="Meiryo UI" panose="020B0604030504040204" pitchFamily="50" charset="-128"/>
                <a:cs typeface="Arial" charset="0"/>
              </a:rPr>
              <a:t>．応募者情報</a:t>
            </a:r>
            <a:r>
              <a:rPr lang="en-US" altLang="ja-JP" sz="2400" b="1" dirty="0">
                <a:solidFill>
                  <a:srgbClr val="0070C0"/>
                </a:solidFill>
                <a:latin typeface="Meiryo UI" panose="020B0604030504040204" pitchFamily="50" charset="-128"/>
                <a:ea typeface="Meiryo UI" panose="020B0604030504040204" pitchFamily="50" charset="-128"/>
                <a:cs typeface="Arial" charset="0"/>
              </a:rPr>
              <a:t>/</a:t>
            </a:r>
            <a:r>
              <a:rPr lang="ja-JP" altLang="en-US" sz="2400" b="1" dirty="0">
                <a:solidFill>
                  <a:srgbClr val="0070C0"/>
                </a:solidFill>
                <a:latin typeface="Meiryo UI" panose="020B0604030504040204" pitchFamily="50" charset="-128"/>
                <a:ea typeface="Meiryo UI" panose="020B0604030504040204" pitchFamily="50" charset="-128"/>
                <a:cs typeface="Arial" charset="0"/>
              </a:rPr>
              <a:t>基本情報　</a:t>
            </a:r>
          </a:p>
        </p:txBody>
      </p:sp>
      <p:sp>
        <p:nvSpPr>
          <p:cNvPr id="5" name="正方形/長方形 4">
            <a:extLst>
              <a:ext uri="{FF2B5EF4-FFF2-40B4-BE49-F238E27FC236}">
                <a16:creationId xmlns:a16="http://schemas.microsoft.com/office/drawing/2014/main" id="{89ED32FD-5F9E-2BA0-0563-409D750E004A}"/>
              </a:ext>
            </a:extLst>
          </p:cNvPr>
          <p:cNvSpPr/>
          <p:nvPr/>
        </p:nvSpPr>
        <p:spPr>
          <a:xfrm>
            <a:off x="379542" y="1002323"/>
            <a:ext cx="3957785" cy="271888"/>
          </a:xfrm>
          <a:prstGeom prst="rect">
            <a:avLst/>
          </a:prstGeom>
          <a:solidFill>
            <a:schemeClr val="tx1">
              <a:lumMod val="50000"/>
              <a:lumOff val="50000"/>
            </a:schemeClr>
          </a:solidFill>
          <a:ln w="25400" cap="flat" cmpd="sng" algn="ctr">
            <a:noFill/>
            <a:prstDash val="solid"/>
          </a:ln>
          <a:effectLst/>
        </p:spPr>
        <p:txBody>
          <a:bodyPr rtlCol="0" anchor="ctr"/>
          <a:lstStyle/>
          <a:p>
            <a:pPr algn="ctr" defTabSz="455593" fontAlgn="auto">
              <a:spcBef>
                <a:spcPts val="0"/>
              </a:spcBef>
              <a:spcAft>
                <a:spcPts val="0"/>
              </a:spcAft>
              <a:defRPr/>
            </a:pPr>
            <a:r>
              <a:rPr kumimoji="0" lang="ja-JP" altLang="en-US" sz="1395" b="1" kern="0" dirty="0">
                <a:solidFill>
                  <a:prstClr val="white"/>
                </a:solidFill>
                <a:latin typeface="Meiryo UI" panose="020B0604030504040204" pitchFamily="50" charset="-128"/>
                <a:ea typeface="Meiryo UI" panose="020B0604030504040204" pitchFamily="50" charset="-128"/>
                <a:cs typeface="Arial" charset="0"/>
              </a:rPr>
              <a:t>応募者情報</a:t>
            </a:r>
          </a:p>
        </p:txBody>
      </p:sp>
      <p:sp>
        <p:nvSpPr>
          <p:cNvPr id="7" name="正方形/長方形 6">
            <a:extLst>
              <a:ext uri="{FF2B5EF4-FFF2-40B4-BE49-F238E27FC236}">
                <a16:creationId xmlns:a16="http://schemas.microsoft.com/office/drawing/2014/main" id="{E375E79F-CA60-8EA8-ED32-B11F870AD9A8}"/>
              </a:ext>
            </a:extLst>
          </p:cNvPr>
          <p:cNvSpPr/>
          <p:nvPr/>
        </p:nvSpPr>
        <p:spPr>
          <a:xfrm>
            <a:off x="379542" y="3789040"/>
            <a:ext cx="3957785" cy="271888"/>
          </a:xfrm>
          <a:prstGeom prst="rect">
            <a:avLst/>
          </a:prstGeom>
          <a:solidFill>
            <a:schemeClr val="tx1">
              <a:lumMod val="50000"/>
              <a:lumOff val="50000"/>
            </a:schemeClr>
          </a:solidFill>
          <a:ln w="25400" cap="flat" cmpd="sng" algn="ctr">
            <a:noFill/>
            <a:prstDash val="solid"/>
          </a:ln>
          <a:effectLst/>
        </p:spPr>
        <p:txBody>
          <a:bodyPr rtlCol="0" anchor="ctr"/>
          <a:lstStyle/>
          <a:p>
            <a:pPr algn="ctr" defTabSz="455593" fontAlgn="auto">
              <a:spcBef>
                <a:spcPts val="0"/>
              </a:spcBef>
              <a:spcAft>
                <a:spcPts val="0"/>
              </a:spcAft>
              <a:defRPr/>
            </a:pPr>
            <a:r>
              <a:rPr kumimoji="0" lang="ja-JP" altLang="en-US" sz="1395" b="1" kern="0" dirty="0">
                <a:solidFill>
                  <a:prstClr val="white"/>
                </a:solidFill>
                <a:latin typeface="Meiryo UI" panose="020B0604030504040204" pitchFamily="50" charset="-128"/>
                <a:ea typeface="Meiryo UI" panose="020B0604030504040204" pitchFamily="50" charset="-128"/>
                <a:cs typeface="Arial" charset="0"/>
              </a:rPr>
              <a:t>基本情報</a:t>
            </a:r>
          </a:p>
        </p:txBody>
      </p:sp>
      <p:graphicFrame>
        <p:nvGraphicFramePr>
          <p:cNvPr id="8" name="表 6">
            <a:extLst>
              <a:ext uri="{FF2B5EF4-FFF2-40B4-BE49-F238E27FC236}">
                <a16:creationId xmlns:a16="http://schemas.microsoft.com/office/drawing/2014/main" id="{FF00D1E4-39FE-47CB-68C6-BC6C33F3BC53}"/>
              </a:ext>
            </a:extLst>
          </p:cNvPr>
          <p:cNvGraphicFramePr>
            <a:graphicFrameLocks noGrp="1"/>
          </p:cNvGraphicFramePr>
          <p:nvPr>
            <p:extLst>
              <p:ext uri="{D42A27DB-BD31-4B8C-83A1-F6EECF244321}">
                <p14:modId xmlns:p14="http://schemas.microsoft.com/office/powerpoint/2010/main" val="2562657694"/>
              </p:ext>
            </p:extLst>
          </p:nvPr>
        </p:nvGraphicFramePr>
        <p:xfrm>
          <a:off x="379542" y="4175215"/>
          <a:ext cx="8376138" cy="2569786"/>
        </p:xfrm>
        <a:graphic>
          <a:graphicData uri="http://schemas.openxmlformats.org/drawingml/2006/table">
            <a:tbl>
              <a:tblPr firstRow="1" bandRow="1">
                <a:tableStyleId>{5C22544A-7EE6-4342-B048-85BDC9FD1C3A}</a:tableStyleId>
              </a:tblPr>
              <a:tblGrid>
                <a:gridCol w="2171845">
                  <a:extLst>
                    <a:ext uri="{9D8B030D-6E8A-4147-A177-3AD203B41FA5}">
                      <a16:colId xmlns:a16="http://schemas.microsoft.com/office/drawing/2014/main" val="1080278781"/>
                    </a:ext>
                  </a:extLst>
                </a:gridCol>
                <a:gridCol w="6204293">
                  <a:extLst>
                    <a:ext uri="{9D8B030D-6E8A-4147-A177-3AD203B41FA5}">
                      <a16:colId xmlns:a16="http://schemas.microsoft.com/office/drawing/2014/main" val="3315598308"/>
                    </a:ext>
                  </a:extLst>
                </a:gridCol>
              </a:tblGrid>
              <a:tr h="3873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離島地域</a:t>
                      </a:r>
                      <a:endParaRPr kumimoji="1" lang="ja-JP" sz="1200" b="0" kern="1200" dirty="0">
                        <a:solidFill>
                          <a:schemeClr val="tx1"/>
                        </a:solidFill>
                        <a:latin typeface="Meiryo UI" panose="020B0604030504040204" pitchFamily="50" charset="-128"/>
                        <a:ea typeface="Meiryo UI" panose="020B0604030504040204" pitchFamily="50" charset="-128"/>
                        <a:cs typeface="+mn-cs"/>
                      </a:endParaRPr>
                    </a:p>
                  </a:txBody>
                  <a:tcPr marL="49848" marR="49848" marT="0" marB="0"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2F2F2"/>
                    </a:solidFill>
                  </a:tcPr>
                </a:tc>
                <a:tc>
                  <a:txBody>
                    <a:bodyPr/>
                    <a:lstStyle/>
                    <a:p>
                      <a:r>
                        <a:rPr kumimoji="1" lang="en-US" altLang="ja-JP" sz="1200" b="0" dirty="0">
                          <a:solidFill>
                            <a:srgbClr val="FF0000"/>
                          </a:solidFill>
                          <a:latin typeface="Meiryo UI" panose="020B0604030504040204" pitchFamily="50" charset="-128"/>
                          <a:ea typeface="Meiryo UI" panose="020B0604030504040204" pitchFamily="50" charset="-128"/>
                        </a:rPr>
                        <a:t>※</a:t>
                      </a:r>
                      <a:r>
                        <a:rPr kumimoji="1" lang="ja-JP" altLang="en-US" sz="1200" b="0" dirty="0">
                          <a:solidFill>
                            <a:srgbClr val="FF0000"/>
                          </a:solidFill>
                          <a:latin typeface="Meiryo UI" panose="020B0604030504040204" pitchFamily="50" charset="-128"/>
                          <a:ea typeface="Meiryo UI" panose="020B0604030504040204" pitchFamily="50" charset="-128"/>
                        </a:rPr>
                        <a:t>　離島振興対策実施地域</a:t>
                      </a: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699826"/>
                  </a:ext>
                </a:extLst>
              </a:tr>
              <a:tr h="3873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市町村内の離島</a:t>
                      </a:r>
                      <a:endParaRPr kumimoji="1" lang="en-US" altLang="ja-JP" sz="1200" b="0" kern="1200" dirty="0">
                        <a:solidFill>
                          <a:schemeClr val="tx1"/>
                        </a:solidFill>
                        <a:latin typeface="Meiryo UI" panose="020B0604030504040204" pitchFamily="50" charset="-128"/>
                        <a:ea typeface="Meiryo UI" panose="020B0604030504040204" pitchFamily="50" charset="-128"/>
                        <a:cs typeface="+mn-cs"/>
                      </a:endParaRPr>
                    </a:p>
                  </a:txBody>
                  <a:tcPr marL="49848" marR="49848" marT="0" marB="0"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2F2F2"/>
                    </a:solidFill>
                  </a:tcPr>
                </a:tc>
                <a:tc>
                  <a:txBody>
                    <a:bodyPr/>
                    <a:lstStyle/>
                    <a:p>
                      <a:r>
                        <a:rPr kumimoji="1" lang="en-US" altLang="ja-JP" sz="1200" b="0" dirty="0">
                          <a:solidFill>
                            <a:srgbClr val="FF0000"/>
                          </a:solidFill>
                          <a:latin typeface="Meiryo UI" panose="020B0604030504040204" pitchFamily="50" charset="-128"/>
                          <a:ea typeface="Meiryo UI" panose="020B0604030504040204" pitchFamily="50" charset="-128"/>
                        </a:rPr>
                        <a:t>※</a:t>
                      </a:r>
                      <a:r>
                        <a:rPr kumimoji="1" lang="ja-JP" altLang="en-US" sz="1200" b="0" dirty="0">
                          <a:solidFill>
                            <a:srgbClr val="FF0000"/>
                          </a:solidFill>
                          <a:latin typeface="Meiryo UI" panose="020B0604030504040204" pitchFamily="50" charset="-128"/>
                          <a:ea typeface="Meiryo UI" panose="020B0604030504040204" pitchFamily="50" charset="-128"/>
                        </a:rPr>
                        <a:t>　離島振興対策実施地域に含まれる離島をすべて記載</a:t>
                      </a: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28434356"/>
                  </a:ext>
                </a:extLst>
              </a:tr>
              <a:tr h="387348">
                <a:tc>
                  <a:txBody>
                    <a:bodyPr/>
                    <a:lstStyle/>
                    <a:p>
                      <a:pPr algn="ctr">
                        <a:spcAft>
                          <a:spcPts val="0"/>
                        </a:spcAft>
                      </a:pPr>
                      <a:r>
                        <a:rPr kumimoji="1" lang="en-US" altLang="ja-JP" sz="1200" b="0" kern="1200" dirty="0">
                          <a:solidFill>
                            <a:schemeClr val="tx1"/>
                          </a:solidFill>
                          <a:latin typeface="Meiryo UI" panose="020B0604030504040204" pitchFamily="50" charset="-128"/>
                          <a:ea typeface="Meiryo UI" panose="020B0604030504040204" pitchFamily="50" charset="-128"/>
                          <a:cs typeface="+mn-cs"/>
                        </a:rPr>
                        <a:t>R2</a:t>
                      </a:r>
                      <a:r>
                        <a:rPr kumimoji="1" lang="ja-JP" altLang="en-US" sz="1200" b="0" kern="1200" dirty="0">
                          <a:solidFill>
                            <a:schemeClr val="tx1"/>
                          </a:solidFill>
                          <a:latin typeface="Meiryo UI" panose="020B0604030504040204" pitchFamily="50" charset="-128"/>
                          <a:ea typeface="Meiryo UI" panose="020B0604030504040204" pitchFamily="50" charset="-128"/>
                          <a:cs typeface="+mn-cs"/>
                        </a:rPr>
                        <a:t>国調人口</a:t>
                      </a:r>
                      <a:endParaRPr kumimoji="1" lang="ja-JP" sz="1200" b="0" kern="1200" dirty="0">
                        <a:solidFill>
                          <a:schemeClr val="tx1"/>
                        </a:solidFill>
                        <a:latin typeface="Meiryo UI" panose="020B0604030504040204" pitchFamily="50" charset="-128"/>
                        <a:ea typeface="Meiryo UI" panose="020B0604030504040204" pitchFamily="50" charset="-128"/>
                        <a:cs typeface="+mn-cs"/>
                      </a:endParaRPr>
                    </a:p>
                  </a:txBody>
                  <a:tcPr marL="49848" marR="49848" marT="0" marB="0"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2F2F2"/>
                    </a:solidFill>
                  </a:tcPr>
                </a:tc>
                <a:tc>
                  <a:txBody>
                    <a:bodyPr/>
                    <a:lstStyle/>
                    <a:p>
                      <a:r>
                        <a:rPr kumimoji="1" lang="en-US" altLang="ja-JP" sz="1200" b="0" dirty="0">
                          <a:solidFill>
                            <a:srgbClr val="FF0000"/>
                          </a:solidFill>
                          <a:latin typeface="Meiryo UI" panose="020B0604030504040204" pitchFamily="50" charset="-128"/>
                          <a:ea typeface="Meiryo UI" panose="020B0604030504040204" pitchFamily="50" charset="-128"/>
                        </a:rPr>
                        <a:t>※</a:t>
                      </a:r>
                      <a:r>
                        <a:rPr kumimoji="1" lang="ja-JP" altLang="en-US" sz="1200" b="0" dirty="0">
                          <a:solidFill>
                            <a:srgbClr val="FF0000"/>
                          </a:solidFill>
                          <a:latin typeface="Meiryo UI" panose="020B0604030504040204" pitchFamily="50" charset="-128"/>
                          <a:ea typeface="Meiryo UI" panose="020B0604030504040204" pitchFamily="50" charset="-128"/>
                        </a:rPr>
                        <a:t>　上記の離島地域の合算値を記入</a:t>
                      </a: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4958415"/>
                  </a:ext>
                </a:extLst>
              </a:tr>
              <a:tr h="3873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n-cs"/>
                        </a:rPr>
                        <a:t>R2</a:t>
                      </a: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高齢化率</a:t>
                      </a:r>
                      <a:endParaRPr kumimoji="1" lang="ja-JP" altLang="ja-JP" sz="1200" kern="1200" dirty="0">
                        <a:solidFill>
                          <a:schemeClr val="tx1"/>
                        </a:solidFill>
                        <a:latin typeface="Meiryo UI" panose="020B0604030504040204" pitchFamily="50" charset="-128"/>
                        <a:ea typeface="Meiryo UI" panose="020B0604030504040204" pitchFamily="50" charset="-128"/>
                        <a:cs typeface="+mn-cs"/>
                      </a:endParaRPr>
                    </a:p>
                  </a:txBody>
                  <a:tcPr marL="49848" marR="49848" marT="0" marB="0"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2F2F2"/>
                    </a:solidFill>
                  </a:tcPr>
                </a:tc>
                <a:tc>
                  <a:txBody>
                    <a:bodyPr/>
                    <a:lstStyle/>
                    <a:p>
                      <a:r>
                        <a:rPr kumimoji="1" lang="en-US" altLang="ja-JP" sz="1200" b="0" dirty="0">
                          <a:solidFill>
                            <a:srgbClr val="FF0000"/>
                          </a:solidFill>
                          <a:latin typeface="Meiryo UI" panose="020B0604030504040204" pitchFamily="50" charset="-128"/>
                          <a:ea typeface="Meiryo UI" panose="020B0604030504040204" pitchFamily="50" charset="-128"/>
                        </a:rPr>
                        <a:t>※</a:t>
                      </a:r>
                      <a:r>
                        <a:rPr kumimoji="1" lang="ja-JP" altLang="en-US" sz="1200" b="0" dirty="0">
                          <a:solidFill>
                            <a:srgbClr val="FF0000"/>
                          </a:solidFill>
                          <a:latin typeface="Meiryo UI" panose="020B0604030504040204" pitchFamily="50" charset="-128"/>
                          <a:ea typeface="Meiryo UI" panose="020B0604030504040204" pitchFamily="50" charset="-128"/>
                        </a:rPr>
                        <a:t>　同上</a:t>
                      </a: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38565312"/>
                  </a:ext>
                </a:extLst>
              </a:tr>
              <a:tr h="3873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伴走支援を希望する離島</a:t>
                      </a:r>
                      <a:endParaRPr kumimoji="1" lang="ja-JP" altLang="ja-JP" sz="1200" kern="1200" dirty="0">
                        <a:solidFill>
                          <a:schemeClr val="tx1"/>
                        </a:solidFill>
                        <a:latin typeface="Meiryo UI" panose="020B0604030504040204" pitchFamily="50" charset="-128"/>
                        <a:ea typeface="Meiryo UI" panose="020B0604030504040204" pitchFamily="50" charset="-128"/>
                        <a:cs typeface="+mn-cs"/>
                      </a:endParaRPr>
                    </a:p>
                  </a:txBody>
                  <a:tcPr marL="49848" marR="49848" marT="0" marB="0"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2F2F2"/>
                    </a:solidFill>
                  </a:tcPr>
                </a:tc>
                <a:tc>
                  <a:txBody>
                    <a:bodyPr/>
                    <a:lstStyle/>
                    <a:p>
                      <a:r>
                        <a:rPr kumimoji="1" lang="en-US" altLang="ja-JP" sz="1200" b="0" dirty="0">
                          <a:solidFill>
                            <a:srgbClr val="FF0000"/>
                          </a:solidFill>
                          <a:latin typeface="Meiryo UI" panose="020B0604030504040204" pitchFamily="50" charset="-128"/>
                          <a:ea typeface="Meiryo UI" panose="020B0604030504040204" pitchFamily="50" charset="-128"/>
                        </a:rPr>
                        <a:t>※</a:t>
                      </a:r>
                      <a:r>
                        <a:rPr kumimoji="1" lang="ja-JP" altLang="en-US" sz="1200" b="0" dirty="0">
                          <a:solidFill>
                            <a:srgbClr val="FF0000"/>
                          </a:solidFill>
                          <a:latin typeface="Meiryo UI" panose="020B0604030504040204" pitchFamily="50" charset="-128"/>
                          <a:ea typeface="Meiryo UI" panose="020B0604030504040204" pitchFamily="50" charset="-128"/>
                        </a:rPr>
                        <a:t>　行政区域内の離島のうち、スマートアイランドの推進に取り組む離島（複数可）</a:t>
                      </a: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43514191"/>
                  </a:ext>
                </a:extLst>
              </a:tr>
              <a:tr h="3873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n-cs"/>
                        </a:rPr>
                        <a:t>類似の支援への応募状況</a:t>
                      </a:r>
                      <a:endParaRPr kumimoji="1" lang="ja-JP" altLang="ja-JP" sz="1200" kern="1200" dirty="0">
                        <a:solidFill>
                          <a:schemeClr val="tx1"/>
                        </a:solidFill>
                        <a:latin typeface="Meiryo UI" panose="020B0604030504040204" pitchFamily="50" charset="-128"/>
                        <a:ea typeface="Meiryo UI" panose="020B0604030504040204" pitchFamily="50" charset="-128"/>
                        <a:cs typeface="+mn-cs"/>
                      </a:endParaRPr>
                    </a:p>
                  </a:txBody>
                  <a:tcPr marL="49848" marR="49848" marT="0" marB="0"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rgbClr val="F2F2F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rgbClr val="FF0000"/>
                          </a:solidFill>
                          <a:latin typeface="Meiryo UI" panose="020B0604030504040204" pitchFamily="50" charset="-128"/>
                          <a:ea typeface="Meiryo UI" panose="020B0604030504040204" pitchFamily="50" charset="-128"/>
                        </a:rPr>
                        <a:t>※</a:t>
                      </a:r>
                      <a:r>
                        <a:rPr kumimoji="1" lang="ja-JP" altLang="en-US" sz="1200" b="0" dirty="0">
                          <a:solidFill>
                            <a:srgbClr val="FF0000"/>
                          </a:solidFill>
                          <a:latin typeface="Meiryo UI" panose="020B0604030504040204" pitchFamily="50" charset="-128"/>
                          <a:ea typeface="Meiryo UI" panose="020B0604030504040204" pitchFamily="50" charset="-128"/>
                        </a:rPr>
                        <a:t>　デジタル庁が所管する令和７年度デジタル実装計画策定支援事業や、内閣府が所管するデジタル専門人材派遣制度等、国が同様の目的で実施している支援</a:t>
                      </a:r>
                      <a:r>
                        <a:rPr kumimoji="1" lang="ja-JP" altLang="en-US" sz="1200" b="0">
                          <a:solidFill>
                            <a:srgbClr val="FF0000"/>
                          </a:solidFill>
                          <a:latin typeface="Meiryo UI" panose="020B0604030504040204" pitchFamily="50" charset="-128"/>
                          <a:ea typeface="Meiryo UI" panose="020B0604030504040204" pitchFamily="50" charset="-128"/>
                        </a:rPr>
                        <a:t>に応募している、また</a:t>
                      </a:r>
                      <a:r>
                        <a:rPr kumimoji="1" lang="ja-JP" altLang="en-US" sz="1200" b="0" dirty="0">
                          <a:solidFill>
                            <a:srgbClr val="FF0000"/>
                          </a:solidFill>
                          <a:latin typeface="Meiryo UI" panose="020B0604030504040204" pitchFamily="50" charset="-128"/>
                          <a:ea typeface="Meiryo UI" panose="020B0604030504040204" pitchFamily="50" charset="-128"/>
                        </a:rPr>
                        <a:t>は応募を検討している場合は記載してください。</a:t>
                      </a:r>
                    </a:p>
                  </a:txBody>
                  <a:tcPr marL="84406" marR="84406" marT="42203" marB="42203" anchor="ctr">
                    <a:lnL w="9525" cap="flat" cmpd="sng" algn="ctr">
                      <a:solidFill>
                        <a:schemeClr val="bg1">
                          <a:lumMod val="65000"/>
                        </a:schemeClr>
                      </a:solidFill>
                      <a:prstDash val="solid"/>
                      <a:round/>
                      <a:headEnd type="none" w="med" len="med"/>
                      <a:tailEnd type="none" w="med" len="med"/>
                    </a:lnL>
                    <a:lnR w="9525" cap="flat" cmpd="sng" algn="ctr">
                      <a:solidFill>
                        <a:schemeClr val="bg1">
                          <a:lumMod val="65000"/>
                        </a:schemeClr>
                      </a:solidFill>
                      <a:prstDash val="solid"/>
                      <a:round/>
                      <a:headEnd type="none" w="med" len="med"/>
                      <a:tailEnd type="none" w="med" len="med"/>
                    </a:lnR>
                    <a:lnT w="9525" cap="flat" cmpd="sng" algn="ctr">
                      <a:solidFill>
                        <a:schemeClr val="bg1">
                          <a:lumMod val="65000"/>
                        </a:schemeClr>
                      </a:solidFill>
                      <a:prstDash val="solid"/>
                      <a:round/>
                      <a:headEnd type="none" w="med" len="med"/>
                      <a:tailEnd type="none" w="med" len="med"/>
                    </a:lnT>
                    <a:lnB w="9525"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19020138"/>
                  </a:ext>
                </a:extLst>
              </a:tr>
            </a:tbl>
          </a:graphicData>
        </a:graphic>
      </p:graphicFrame>
    </p:spTree>
    <p:extLst>
      <p:ext uri="{BB962C8B-B14F-4D97-AF65-F5344CB8AC3E}">
        <p14:creationId xmlns:p14="http://schemas.microsoft.com/office/powerpoint/2010/main" val="118737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1B103ADD-F4C5-E9B1-4063-3E21836E9C52}"/>
              </a:ext>
            </a:extLst>
          </p:cNvPr>
          <p:cNvSpPr/>
          <p:nvPr/>
        </p:nvSpPr>
        <p:spPr>
          <a:xfrm>
            <a:off x="379542" y="774756"/>
            <a:ext cx="3957785" cy="271888"/>
          </a:xfrm>
          <a:prstGeom prst="rect">
            <a:avLst/>
          </a:prstGeom>
          <a:solidFill>
            <a:schemeClr val="tx1">
              <a:lumMod val="50000"/>
              <a:lumOff val="50000"/>
            </a:schemeClr>
          </a:solidFill>
          <a:ln w="25400" cap="flat" cmpd="sng" algn="ctr">
            <a:noFill/>
            <a:prstDash val="solid"/>
          </a:ln>
          <a:effectLst/>
        </p:spPr>
        <p:txBody>
          <a:bodyPr rtlCol="0" anchor="ctr"/>
          <a:lstStyle/>
          <a:p>
            <a:pPr algn="ctr" defTabSz="455593" fontAlgn="auto">
              <a:spcBef>
                <a:spcPts val="0"/>
              </a:spcBef>
              <a:spcAft>
                <a:spcPts val="0"/>
              </a:spcAft>
              <a:defRPr/>
            </a:pPr>
            <a:r>
              <a:rPr kumimoji="0" lang="ja-JP" altLang="en-US" sz="1395" b="1" kern="0" dirty="0">
                <a:solidFill>
                  <a:prstClr val="white"/>
                </a:solidFill>
                <a:latin typeface="Meiryo UI" panose="020B0604030504040204" pitchFamily="50" charset="-128"/>
                <a:ea typeface="Meiryo UI" panose="020B0604030504040204" pitchFamily="50" charset="-128"/>
                <a:cs typeface="Arial" charset="0"/>
              </a:rPr>
              <a:t>解決したい離島地域の課題等</a:t>
            </a:r>
          </a:p>
        </p:txBody>
      </p:sp>
      <p:sp>
        <p:nvSpPr>
          <p:cNvPr id="3" name="テキスト ボックス 2">
            <a:extLst>
              <a:ext uri="{FF2B5EF4-FFF2-40B4-BE49-F238E27FC236}">
                <a16:creationId xmlns:a16="http://schemas.microsoft.com/office/drawing/2014/main" id="{55BEE446-6662-A584-1E80-2A444C9A7D4D}"/>
              </a:ext>
            </a:extLst>
          </p:cNvPr>
          <p:cNvSpPr txBox="1"/>
          <p:nvPr/>
        </p:nvSpPr>
        <p:spPr>
          <a:xfrm>
            <a:off x="383932" y="1108249"/>
            <a:ext cx="8376138" cy="1263984"/>
          </a:xfrm>
          <a:prstGeom prst="rect">
            <a:avLst/>
          </a:prstGeom>
          <a:noFill/>
          <a:ln>
            <a:solidFill>
              <a:schemeClr val="bg1">
                <a:lumMod val="50000"/>
              </a:schemeClr>
            </a:solidFill>
          </a:ln>
        </p:spPr>
        <p:txBody>
          <a:bodyPr wrap="square" lIns="35873" tIns="35873" rIns="35873" bIns="35873" rtlCol="0" anchor="ctr">
            <a:noAutofit/>
          </a:bodyPr>
          <a:lstStyle/>
          <a:p>
            <a:pPr marL="72000" algn="just" defTabSz="455593" fontAlgn="auto">
              <a:spcBef>
                <a:spcPts val="0"/>
              </a:spcBef>
              <a:spcAft>
                <a:spcPts val="0"/>
              </a:spcAft>
              <a:defRPr/>
            </a:pPr>
            <a:r>
              <a:rPr lang="ja-JP" altLang="en-US" sz="1195" dirty="0">
                <a:solidFill>
                  <a:sysClr val="windowText" lastClr="000000"/>
                </a:solidFill>
                <a:latin typeface="Meiryo UI" panose="020B0604030504040204" pitchFamily="50" charset="-128"/>
                <a:ea typeface="Meiryo UI" panose="020B0604030504040204" pitchFamily="50" charset="-128"/>
                <a:cs typeface="Arial" charset="0"/>
              </a:rPr>
              <a:t>貴団体の離島地域の振興を図るうえで、特に優先度が高いと考えている地域課題のうち、デジタル技術を用いて解決したいものについて記載してください。また、当該課題に関する現状、取組状況、目指す姿、導入を想定している技術・サービスなど参考となる情報を</a:t>
            </a:r>
            <a:r>
              <a:rPr lang="ja-JP" altLang="en-US" sz="1195" b="1" dirty="0">
                <a:solidFill>
                  <a:srgbClr val="FF0000"/>
                </a:solidFill>
                <a:latin typeface="Meiryo UI" panose="020B0604030504040204" pitchFamily="50" charset="-128"/>
                <a:ea typeface="Meiryo UI" panose="020B0604030504040204" pitchFamily="50" charset="-128"/>
                <a:cs typeface="Arial" charset="0"/>
              </a:rPr>
              <a:t>具体的に</a:t>
            </a:r>
            <a:r>
              <a:rPr lang="ja-JP" altLang="en-US" sz="1195" dirty="0">
                <a:solidFill>
                  <a:sysClr val="windowText" lastClr="000000"/>
                </a:solidFill>
                <a:latin typeface="Meiryo UI" panose="020B0604030504040204" pitchFamily="50" charset="-128"/>
                <a:ea typeface="Meiryo UI" panose="020B0604030504040204" pitchFamily="50" charset="-128"/>
                <a:cs typeface="Arial" charset="0"/>
              </a:rPr>
              <a:t>記載ください。</a:t>
            </a:r>
            <a:endParaRPr lang="en-US" altLang="ja-JP" sz="1195" dirty="0">
              <a:solidFill>
                <a:sysClr val="windowText" lastClr="000000"/>
              </a:solidFill>
              <a:latin typeface="Meiryo UI" panose="020B0604030504040204" pitchFamily="50" charset="-128"/>
              <a:ea typeface="Meiryo UI" panose="020B0604030504040204" pitchFamily="50" charset="-128"/>
              <a:cs typeface="Arial" charset="0"/>
            </a:endParaRPr>
          </a:p>
          <a:p>
            <a:pPr marL="72000" defTabSz="455593" fontAlgn="auto">
              <a:spcBef>
                <a:spcPts val="554"/>
              </a:spcBef>
              <a:spcAft>
                <a:spcPts val="0"/>
              </a:spcAft>
              <a:defRPr/>
            </a:pPr>
            <a:r>
              <a:rPr lang="en-US" altLang="ja-JP" sz="1195" dirty="0">
                <a:solidFill>
                  <a:sysClr val="windowText" lastClr="000000"/>
                </a:solidFill>
                <a:latin typeface="Meiryo UI" panose="020B0604030504040204" pitchFamily="50" charset="-128"/>
                <a:ea typeface="Meiryo UI" panose="020B0604030504040204" pitchFamily="50" charset="-128"/>
                <a:cs typeface="Arial" charset="0"/>
              </a:rPr>
              <a:t>【</a:t>
            </a:r>
            <a:r>
              <a:rPr kumimoji="0" lang="ja-JP" altLang="en-US" sz="1195" dirty="0">
                <a:solidFill>
                  <a:sysClr val="windowText" lastClr="000000"/>
                </a:solidFill>
                <a:latin typeface="Meiryo UI" panose="020B0604030504040204" pitchFamily="50" charset="-128"/>
                <a:ea typeface="Meiryo UI" panose="020B0604030504040204" pitchFamily="50" charset="-128"/>
                <a:cs typeface="Arial" charset="0"/>
              </a:rPr>
              <a:t>課題の分野</a:t>
            </a:r>
            <a:r>
              <a:rPr lang="en-US" altLang="ja-JP" sz="1195" dirty="0">
                <a:solidFill>
                  <a:sysClr val="windowText" lastClr="000000"/>
                </a:solidFill>
                <a:latin typeface="Meiryo UI" panose="020B0604030504040204" pitchFamily="50" charset="-128"/>
                <a:ea typeface="Meiryo UI" panose="020B0604030504040204" pitchFamily="50" charset="-128"/>
                <a:cs typeface="Arial" charset="0"/>
              </a:rPr>
              <a:t>】</a:t>
            </a:r>
            <a:r>
              <a:rPr lang="ja-JP" altLang="en-US" sz="1195" dirty="0">
                <a:solidFill>
                  <a:sysClr val="windowText" lastClr="000000"/>
                </a:solidFill>
                <a:latin typeface="Meiryo UI" panose="020B0604030504040204" pitchFamily="50" charset="-128"/>
                <a:ea typeface="Meiryo UI" panose="020B0604030504040204" pitchFamily="50" charset="-128"/>
                <a:cs typeface="Arial" charset="0"/>
              </a:rPr>
              <a:t>　</a:t>
            </a:r>
            <a:r>
              <a:rPr lang="en-US" altLang="ja-JP" sz="1195" dirty="0">
                <a:solidFill>
                  <a:sysClr val="windowText" lastClr="000000"/>
                </a:solidFill>
                <a:latin typeface="Meiryo UI" panose="020B0604030504040204" pitchFamily="50" charset="-128"/>
                <a:ea typeface="Meiryo UI" panose="020B0604030504040204" pitchFamily="50" charset="-128"/>
                <a:cs typeface="Arial" charset="0"/>
              </a:rPr>
              <a:t>※</a:t>
            </a:r>
            <a:r>
              <a:rPr lang="ja-JP" altLang="en-US" sz="1195" dirty="0">
                <a:solidFill>
                  <a:sysClr val="windowText" lastClr="000000"/>
                </a:solidFill>
                <a:latin typeface="Meiryo UI" panose="020B0604030504040204" pitchFamily="50" charset="-128"/>
                <a:ea typeface="Meiryo UI" panose="020B0604030504040204" pitchFamily="50" charset="-128"/>
                <a:cs typeface="Arial" charset="0"/>
              </a:rPr>
              <a:t>最大</a:t>
            </a:r>
            <a:r>
              <a:rPr lang="en-US" altLang="ja-JP" sz="1195" dirty="0">
                <a:solidFill>
                  <a:sysClr val="windowText" lastClr="000000"/>
                </a:solidFill>
                <a:latin typeface="Meiryo UI" panose="020B0604030504040204" pitchFamily="50" charset="-128"/>
                <a:ea typeface="Meiryo UI" panose="020B0604030504040204" pitchFamily="50" charset="-128"/>
                <a:cs typeface="Arial" charset="0"/>
              </a:rPr>
              <a:t>3</a:t>
            </a:r>
            <a:r>
              <a:rPr lang="ja-JP" altLang="en-US" sz="1195" dirty="0">
                <a:solidFill>
                  <a:sysClr val="windowText" lastClr="000000"/>
                </a:solidFill>
                <a:latin typeface="Meiryo UI" panose="020B0604030504040204" pitchFamily="50" charset="-128"/>
                <a:ea typeface="Meiryo UI" panose="020B0604030504040204" pitchFamily="50" charset="-128"/>
                <a:cs typeface="Arial" charset="0"/>
              </a:rPr>
              <a:t>つ選択、必ずしも</a:t>
            </a:r>
            <a:r>
              <a:rPr lang="en-US" altLang="ja-JP" sz="1195" dirty="0">
                <a:solidFill>
                  <a:sysClr val="windowText" lastClr="000000"/>
                </a:solidFill>
                <a:latin typeface="Meiryo UI" panose="020B0604030504040204" pitchFamily="50" charset="-128"/>
                <a:ea typeface="Meiryo UI" panose="020B0604030504040204" pitchFamily="50" charset="-128"/>
                <a:cs typeface="Arial" charset="0"/>
              </a:rPr>
              <a:t>3</a:t>
            </a:r>
            <a:r>
              <a:rPr lang="ja-JP" altLang="en-US" sz="1195" dirty="0">
                <a:solidFill>
                  <a:sysClr val="windowText" lastClr="000000"/>
                </a:solidFill>
                <a:latin typeface="Meiryo UI" panose="020B0604030504040204" pitchFamily="50" charset="-128"/>
                <a:ea typeface="Meiryo UI" panose="020B0604030504040204" pitchFamily="50" charset="-128"/>
                <a:cs typeface="Arial" charset="0"/>
              </a:rPr>
              <a:t>つ記載いただく必要はありません</a:t>
            </a:r>
            <a:br>
              <a:rPr lang="en-US" altLang="ja-JP" sz="1195" dirty="0">
                <a:solidFill>
                  <a:sysClr val="windowText" lastClr="000000"/>
                </a:solidFill>
                <a:highlight>
                  <a:srgbClr val="FFFF00"/>
                </a:highlight>
                <a:latin typeface="Meiryo UI" panose="020B0604030504040204" pitchFamily="50" charset="-128"/>
                <a:ea typeface="Meiryo UI" panose="020B0604030504040204" pitchFamily="50" charset="-128"/>
                <a:cs typeface="Arial" charset="0"/>
              </a:rPr>
            </a:br>
            <a:r>
              <a:rPr lang="ja-JP" altLang="en-US" sz="1195" dirty="0">
                <a:solidFill>
                  <a:sysClr val="windowText" lastClr="000000"/>
                </a:solidFill>
                <a:latin typeface="Meiryo UI" panose="020B0604030504040204" pitchFamily="50" charset="-128"/>
                <a:ea typeface="Meiryo UI" panose="020B0604030504040204" pitchFamily="50" charset="-128"/>
                <a:cs typeface="Arial" charset="0"/>
              </a:rPr>
              <a:t>①交通・物流、②産業、③生活支援、④医療・介護・福祉、➄教育・文化、⑥観光・交流、⑦自然環境、⑧エネルギー、</a:t>
            </a:r>
          </a:p>
          <a:p>
            <a:pPr marL="72000" defTabSz="455593" fontAlgn="auto">
              <a:spcBef>
                <a:spcPts val="0"/>
              </a:spcBef>
              <a:spcAft>
                <a:spcPts val="0"/>
              </a:spcAft>
              <a:defRPr/>
            </a:pPr>
            <a:r>
              <a:rPr lang="ja-JP" altLang="en-US" sz="1195" dirty="0">
                <a:solidFill>
                  <a:sysClr val="windowText" lastClr="000000"/>
                </a:solidFill>
                <a:latin typeface="Meiryo UI" panose="020B0604030504040204" pitchFamily="50" charset="-128"/>
                <a:ea typeface="Meiryo UI" panose="020B0604030504040204" pitchFamily="50" charset="-128"/>
                <a:cs typeface="Arial" charset="0"/>
              </a:rPr>
              <a:t>⑨防災・インフラ、⑩行政</a:t>
            </a:r>
            <a:r>
              <a:rPr lang="en-US" altLang="ja-JP" sz="1195" dirty="0">
                <a:solidFill>
                  <a:sysClr val="windowText" lastClr="000000"/>
                </a:solidFill>
                <a:latin typeface="Meiryo UI" panose="020B0604030504040204" pitchFamily="50" charset="-128"/>
                <a:ea typeface="Meiryo UI" panose="020B0604030504040204" pitchFamily="50" charset="-128"/>
                <a:cs typeface="Arial" charset="0"/>
              </a:rPr>
              <a:t>/</a:t>
            </a:r>
            <a:r>
              <a:rPr lang="ja-JP" altLang="en-US" sz="1195" dirty="0">
                <a:solidFill>
                  <a:sysClr val="windowText" lastClr="000000"/>
                </a:solidFill>
                <a:latin typeface="Meiryo UI" panose="020B0604030504040204" pitchFamily="50" charset="-128"/>
                <a:ea typeface="Meiryo UI" panose="020B0604030504040204" pitchFamily="50" charset="-128"/>
                <a:cs typeface="Arial" charset="0"/>
              </a:rPr>
              <a:t>住民サービス、⑪その他（「その他」を選択された際は、「課題」の欄に分野名も追記してください。 ）</a:t>
            </a:r>
            <a:endParaRPr lang="en-US" altLang="ja-JP" sz="1195" dirty="0">
              <a:solidFill>
                <a:sysClr val="windowText" lastClr="000000"/>
              </a:solidFill>
              <a:latin typeface="Meiryo UI" panose="020B0604030504040204" pitchFamily="50" charset="-128"/>
              <a:ea typeface="Meiryo UI" panose="020B0604030504040204" pitchFamily="50" charset="-128"/>
              <a:cs typeface="Arial" charset="0"/>
            </a:endParaRPr>
          </a:p>
        </p:txBody>
      </p:sp>
      <p:sp>
        <p:nvSpPr>
          <p:cNvPr id="4" name="テキスト ボックス 3">
            <a:extLst>
              <a:ext uri="{FF2B5EF4-FFF2-40B4-BE49-F238E27FC236}">
                <a16:creationId xmlns:a16="http://schemas.microsoft.com/office/drawing/2014/main" id="{5A87C289-8D56-5332-9781-215516977EEE}"/>
              </a:ext>
            </a:extLst>
          </p:cNvPr>
          <p:cNvSpPr txBox="1"/>
          <p:nvPr/>
        </p:nvSpPr>
        <p:spPr>
          <a:xfrm>
            <a:off x="971600" y="4262268"/>
            <a:ext cx="2988000" cy="1063385"/>
          </a:xfrm>
          <a:prstGeom prst="rect">
            <a:avLst/>
          </a:prstGeom>
          <a:noFill/>
          <a:ln>
            <a:solidFill>
              <a:schemeClr val="bg1">
                <a:lumMod val="50000"/>
              </a:schemeClr>
            </a:solidFill>
          </a:ln>
        </p:spPr>
        <p:txBody>
          <a:bodyPr wrap="square" lIns="35873" tIns="35873" rIns="35873" bIns="35873" rtlCol="0" anchor="ctr">
            <a:noAutofit/>
          </a:bodyPr>
          <a:lstStyle/>
          <a:p>
            <a:pPr defTabSz="455593" fontAlgn="auto">
              <a:spcBef>
                <a:spcPts val="0"/>
              </a:spcBef>
              <a:spcAft>
                <a:spcPts val="0"/>
              </a:spcAft>
              <a:defRPr/>
            </a:pPr>
            <a:r>
              <a:rPr lang="ja-JP" altLang="en-US" sz="1100" dirty="0">
                <a:solidFill>
                  <a:srgbClr val="FF0000"/>
                </a:solidFill>
                <a:latin typeface="Meiryo UI" panose="020B0604030504040204" pitchFamily="50" charset="-128"/>
                <a:ea typeface="Meiryo UI" panose="020B0604030504040204" pitchFamily="50" charset="-128"/>
                <a:cs typeface="Arial" charset="0"/>
              </a:rPr>
              <a:t>医療体制の確保</a:t>
            </a:r>
          </a:p>
        </p:txBody>
      </p:sp>
      <p:sp>
        <p:nvSpPr>
          <p:cNvPr id="5" name="テキスト ボックス 4">
            <a:extLst>
              <a:ext uri="{FF2B5EF4-FFF2-40B4-BE49-F238E27FC236}">
                <a16:creationId xmlns:a16="http://schemas.microsoft.com/office/drawing/2014/main" id="{79202412-E2A7-CD1A-8E18-1FC75A80931A}"/>
              </a:ext>
            </a:extLst>
          </p:cNvPr>
          <p:cNvSpPr txBox="1"/>
          <p:nvPr/>
        </p:nvSpPr>
        <p:spPr>
          <a:xfrm>
            <a:off x="4051757" y="4262268"/>
            <a:ext cx="4708726" cy="1063385"/>
          </a:xfrm>
          <a:prstGeom prst="rect">
            <a:avLst/>
          </a:prstGeom>
          <a:noFill/>
          <a:ln>
            <a:solidFill>
              <a:schemeClr val="bg1">
                <a:lumMod val="50000"/>
              </a:schemeClr>
            </a:solidFill>
          </a:ln>
        </p:spPr>
        <p:txBody>
          <a:bodyPr wrap="square" lIns="35873" tIns="35873" rIns="35873" bIns="35873" rtlCol="0" anchor="ctr">
            <a:noAutofit/>
          </a:bodyPr>
          <a:lstStyle/>
          <a:p>
            <a:pPr marL="108000" indent="-108000" defTabSz="455593" fontAlgn="auto">
              <a:spcBef>
                <a:spcPts val="0"/>
              </a:spcBef>
              <a:spcAft>
                <a:spcPts val="0"/>
              </a:spcAft>
              <a:defRPr/>
            </a:pPr>
            <a:r>
              <a:rPr lang="ja-JP" altLang="en-US" sz="1100" dirty="0">
                <a:solidFill>
                  <a:srgbClr val="FF0000"/>
                </a:solidFill>
                <a:latin typeface="Meiryo UI" panose="020B0604030504040204" pitchFamily="50" charset="-128"/>
                <a:ea typeface="Meiryo UI" panose="020B0604030504040204" pitchFamily="50" charset="-128"/>
                <a:cs typeface="Arial" charset="0"/>
              </a:rPr>
              <a:t>・○○島では医師が常駐しておらず、診療科目によっては本土に渡る必要がある。</a:t>
            </a:r>
            <a:endParaRPr lang="en-US" altLang="ja-JP" sz="1100" dirty="0">
              <a:solidFill>
                <a:srgbClr val="FF0000"/>
              </a:solidFill>
              <a:latin typeface="Meiryo UI" panose="020B0604030504040204" pitchFamily="50" charset="-128"/>
              <a:ea typeface="Meiryo UI" panose="020B0604030504040204" pitchFamily="50" charset="-128"/>
              <a:cs typeface="Arial" charset="0"/>
            </a:endParaRPr>
          </a:p>
          <a:p>
            <a:pPr marL="108000" indent="-108000" defTabSz="455593" fontAlgn="auto">
              <a:spcBef>
                <a:spcPts val="0"/>
              </a:spcBef>
              <a:spcAft>
                <a:spcPts val="0"/>
              </a:spcAft>
              <a:defRPr/>
            </a:pPr>
            <a:r>
              <a:rPr lang="ja-JP" altLang="en-US" sz="1100" dirty="0">
                <a:solidFill>
                  <a:srgbClr val="FF0000"/>
                </a:solidFill>
                <a:latin typeface="Meiryo UI" panose="020B0604030504040204" pitchFamily="50" charset="-128"/>
                <a:ea typeface="Meiryo UI" panose="020B0604030504040204" pitchFamily="50" charset="-128"/>
                <a:cs typeface="Arial" charset="0"/>
              </a:rPr>
              <a:t>・</a:t>
            </a:r>
            <a:r>
              <a:rPr lang="en-US" altLang="ja-JP" sz="1100" dirty="0">
                <a:solidFill>
                  <a:srgbClr val="FF0000"/>
                </a:solidFill>
                <a:latin typeface="Meiryo UI" panose="020B0604030504040204" pitchFamily="50" charset="-128"/>
                <a:ea typeface="Meiryo UI" panose="020B0604030504040204" pitchFamily="50" charset="-128"/>
                <a:cs typeface="Arial" charset="0"/>
              </a:rPr>
              <a:t>web</a:t>
            </a:r>
            <a:r>
              <a:rPr lang="ja-JP" altLang="en-US" sz="1100" dirty="0">
                <a:solidFill>
                  <a:srgbClr val="FF0000"/>
                </a:solidFill>
                <a:latin typeface="Meiryo UI" panose="020B0604030504040204" pitchFamily="50" charset="-128"/>
                <a:ea typeface="Meiryo UI" panose="020B0604030504040204" pitchFamily="50" charset="-128"/>
                <a:cs typeface="Arial" charset="0"/>
              </a:rPr>
              <a:t>会議を活用した遠隔診療を実施しているが、利用率が低いほか、対応できる患者が限られており、利便性に課題がある。</a:t>
            </a:r>
            <a:endParaRPr lang="en-US" altLang="ja-JP" sz="1100" dirty="0">
              <a:solidFill>
                <a:srgbClr val="FF0000"/>
              </a:solidFill>
              <a:latin typeface="Meiryo UI" panose="020B0604030504040204" pitchFamily="50" charset="-128"/>
              <a:ea typeface="Meiryo UI" panose="020B0604030504040204" pitchFamily="50" charset="-128"/>
              <a:cs typeface="Arial" charset="0"/>
            </a:endParaRPr>
          </a:p>
          <a:p>
            <a:pPr marL="108000" indent="-108000" defTabSz="455593" fontAlgn="auto">
              <a:spcBef>
                <a:spcPts val="0"/>
              </a:spcBef>
              <a:spcAft>
                <a:spcPts val="0"/>
              </a:spcAft>
              <a:defRPr/>
            </a:pPr>
            <a:r>
              <a:rPr lang="ja-JP" altLang="en-US" sz="1100" dirty="0">
                <a:solidFill>
                  <a:srgbClr val="FF0000"/>
                </a:solidFill>
                <a:latin typeface="Meiryo UI" panose="020B0604030504040204" pitchFamily="50" charset="-128"/>
                <a:ea typeface="Meiryo UI" panose="020B0604030504040204" pitchFamily="50" charset="-128"/>
                <a:cs typeface="Arial" charset="0"/>
              </a:rPr>
              <a:t>・オンライン服薬指導システムを活用して更なる利便性の向上を図りたい。</a:t>
            </a:r>
            <a:endParaRPr lang="en-US" altLang="ja-JP" sz="1100" dirty="0">
              <a:solidFill>
                <a:srgbClr val="FF0000"/>
              </a:solidFill>
              <a:latin typeface="Meiryo UI" panose="020B0604030504040204" pitchFamily="50" charset="-128"/>
              <a:ea typeface="Meiryo UI" panose="020B0604030504040204" pitchFamily="50" charset="-128"/>
              <a:cs typeface="Arial" charset="0"/>
            </a:endParaRPr>
          </a:p>
        </p:txBody>
      </p:sp>
      <p:sp>
        <p:nvSpPr>
          <p:cNvPr id="6" name="テキスト ボックス 5">
            <a:extLst>
              <a:ext uri="{FF2B5EF4-FFF2-40B4-BE49-F238E27FC236}">
                <a16:creationId xmlns:a16="http://schemas.microsoft.com/office/drawing/2014/main" id="{72F91FE3-C019-B088-66F4-73B81FD214D2}"/>
              </a:ext>
            </a:extLst>
          </p:cNvPr>
          <p:cNvSpPr txBox="1"/>
          <p:nvPr/>
        </p:nvSpPr>
        <p:spPr>
          <a:xfrm>
            <a:off x="380938" y="4262268"/>
            <a:ext cx="504000" cy="1063385"/>
          </a:xfrm>
          <a:prstGeom prst="rect">
            <a:avLst/>
          </a:prstGeom>
          <a:noFill/>
          <a:ln>
            <a:solidFill>
              <a:schemeClr val="bg1">
                <a:lumMod val="50000"/>
              </a:schemeClr>
            </a:solidFill>
          </a:ln>
        </p:spPr>
        <p:txBody>
          <a:bodyPr wrap="square" lIns="35873" tIns="35873" rIns="35873" bIns="35873" rtlCol="0" anchor="ctr">
            <a:noAutofit/>
          </a:bodyPr>
          <a:lstStyle/>
          <a:p>
            <a:pPr algn="ctr" defTabSz="455593" fontAlgn="auto">
              <a:spcBef>
                <a:spcPts val="0"/>
              </a:spcBef>
              <a:spcAft>
                <a:spcPts val="0"/>
              </a:spcAft>
              <a:defRPr/>
            </a:pPr>
            <a:r>
              <a:rPr lang="ja-JP" altLang="en-US" sz="1195" dirty="0">
                <a:solidFill>
                  <a:srgbClr val="FF0000"/>
                </a:solidFill>
                <a:latin typeface="Meiryo UI" panose="020B0604030504040204" pitchFamily="50" charset="-128"/>
                <a:ea typeface="Meiryo UI" panose="020B0604030504040204" pitchFamily="50" charset="-128"/>
                <a:cs typeface="Arial" charset="0"/>
              </a:rPr>
              <a:t>④</a:t>
            </a:r>
          </a:p>
        </p:txBody>
      </p:sp>
      <p:sp>
        <p:nvSpPr>
          <p:cNvPr id="7" name="テキスト ボックス 6">
            <a:extLst>
              <a:ext uri="{FF2B5EF4-FFF2-40B4-BE49-F238E27FC236}">
                <a16:creationId xmlns:a16="http://schemas.microsoft.com/office/drawing/2014/main" id="{B172FDB1-41F9-663E-B9A0-7D20D6537F23}"/>
              </a:ext>
            </a:extLst>
          </p:cNvPr>
          <p:cNvSpPr txBox="1"/>
          <p:nvPr/>
        </p:nvSpPr>
        <p:spPr>
          <a:xfrm>
            <a:off x="971600" y="2596868"/>
            <a:ext cx="2988000" cy="346962"/>
          </a:xfrm>
          <a:prstGeom prst="rect">
            <a:avLst/>
          </a:prstGeom>
          <a:solidFill>
            <a:srgbClr val="92D050">
              <a:alpha val="40000"/>
            </a:srgbClr>
          </a:solidFill>
          <a:ln>
            <a:solidFill>
              <a:schemeClr val="bg1">
                <a:lumMod val="50000"/>
              </a:schemeClr>
            </a:solidFill>
          </a:ln>
        </p:spPr>
        <p:txBody>
          <a:bodyPr wrap="square" lIns="35873" tIns="35873" rIns="35873" bIns="35873" rtlCol="0" anchor="ctr">
            <a:noAutofit/>
          </a:bodyPr>
          <a:lstStyle/>
          <a:p>
            <a:pPr algn="ctr" defTabSz="455593" fontAlgn="auto">
              <a:spcBef>
                <a:spcPts val="0"/>
              </a:spcBef>
              <a:spcAft>
                <a:spcPts val="0"/>
              </a:spcAft>
              <a:defRPr/>
            </a:pPr>
            <a:r>
              <a:rPr lang="ja-JP" altLang="en-US" sz="1195" dirty="0">
                <a:solidFill>
                  <a:sysClr val="windowText" lastClr="000000"/>
                </a:solidFill>
                <a:latin typeface="Meiryo UI" panose="020B0604030504040204" pitchFamily="50" charset="-128"/>
                <a:ea typeface="Meiryo UI" panose="020B0604030504040204" pitchFamily="50" charset="-128"/>
                <a:cs typeface="Arial" charset="0"/>
              </a:rPr>
              <a:t>デジタル技術を用いて解決したい地域の課題</a:t>
            </a:r>
          </a:p>
        </p:txBody>
      </p:sp>
      <p:sp>
        <p:nvSpPr>
          <p:cNvPr id="8" name="テキスト ボックス 7">
            <a:extLst>
              <a:ext uri="{FF2B5EF4-FFF2-40B4-BE49-F238E27FC236}">
                <a16:creationId xmlns:a16="http://schemas.microsoft.com/office/drawing/2014/main" id="{2D529A43-EEDD-80EE-D618-FE2A65A80DA4}"/>
              </a:ext>
            </a:extLst>
          </p:cNvPr>
          <p:cNvSpPr txBox="1"/>
          <p:nvPr/>
        </p:nvSpPr>
        <p:spPr>
          <a:xfrm>
            <a:off x="4051344" y="2589717"/>
            <a:ext cx="4708726" cy="346962"/>
          </a:xfrm>
          <a:prstGeom prst="rect">
            <a:avLst/>
          </a:prstGeom>
          <a:solidFill>
            <a:srgbClr val="92D050">
              <a:alpha val="40000"/>
            </a:srgbClr>
          </a:solidFill>
          <a:ln>
            <a:solidFill>
              <a:schemeClr val="bg1">
                <a:lumMod val="50000"/>
              </a:schemeClr>
            </a:solidFill>
          </a:ln>
        </p:spPr>
        <p:txBody>
          <a:bodyPr wrap="square" lIns="35873" tIns="35873" rIns="35873" bIns="35873" rtlCol="0" anchor="ctr">
            <a:noAutofit/>
          </a:bodyPr>
          <a:lstStyle/>
          <a:p>
            <a:pPr algn="ctr" defTabSz="455593" fontAlgn="auto">
              <a:spcBef>
                <a:spcPts val="0"/>
              </a:spcBef>
              <a:spcAft>
                <a:spcPts val="0"/>
              </a:spcAft>
              <a:defRPr/>
            </a:pPr>
            <a:r>
              <a:rPr lang="ja-JP" altLang="en-US" sz="1195" dirty="0">
                <a:solidFill>
                  <a:sysClr val="windowText" lastClr="000000"/>
                </a:solidFill>
                <a:latin typeface="Meiryo UI" panose="020B0604030504040204" pitchFamily="50" charset="-128"/>
                <a:ea typeface="Meiryo UI" panose="020B0604030504040204" pitchFamily="50" charset="-128"/>
                <a:cs typeface="Arial" charset="0"/>
              </a:rPr>
              <a:t>現状、取組状況、目指す姿、想定している技術・サービスなど</a:t>
            </a:r>
          </a:p>
        </p:txBody>
      </p:sp>
      <p:sp>
        <p:nvSpPr>
          <p:cNvPr id="11" name="テキスト ボックス 10">
            <a:extLst>
              <a:ext uri="{FF2B5EF4-FFF2-40B4-BE49-F238E27FC236}">
                <a16:creationId xmlns:a16="http://schemas.microsoft.com/office/drawing/2014/main" id="{5EFFD809-4E1F-00CD-BED0-07091EB24780}"/>
              </a:ext>
            </a:extLst>
          </p:cNvPr>
          <p:cNvSpPr txBox="1"/>
          <p:nvPr/>
        </p:nvSpPr>
        <p:spPr>
          <a:xfrm>
            <a:off x="380938" y="2596868"/>
            <a:ext cx="504000" cy="346962"/>
          </a:xfrm>
          <a:prstGeom prst="rect">
            <a:avLst/>
          </a:prstGeom>
          <a:solidFill>
            <a:srgbClr val="92D050">
              <a:alpha val="40000"/>
            </a:srgbClr>
          </a:solidFill>
          <a:ln>
            <a:solidFill>
              <a:schemeClr val="bg1">
                <a:lumMod val="50000"/>
              </a:schemeClr>
            </a:solidFill>
          </a:ln>
        </p:spPr>
        <p:txBody>
          <a:bodyPr wrap="square" lIns="35873" tIns="35873" rIns="35873" bIns="35873" rtlCol="0" anchor="ctr">
            <a:noAutofit/>
          </a:bodyPr>
          <a:lstStyle/>
          <a:p>
            <a:pPr algn="ctr" defTabSz="455593" fontAlgn="auto">
              <a:spcBef>
                <a:spcPts val="0"/>
              </a:spcBef>
              <a:spcAft>
                <a:spcPts val="0"/>
              </a:spcAft>
              <a:defRPr/>
            </a:pPr>
            <a:r>
              <a:rPr lang="ja-JP" altLang="en-US" sz="1108" dirty="0">
                <a:solidFill>
                  <a:sysClr val="windowText" lastClr="000000"/>
                </a:solidFill>
                <a:latin typeface="Meiryo UI" panose="020B0604030504040204" pitchFamily="50" charset="-128"/>
                <a:ea typeface="Meiryo UI" panose="020B0604030504040204" pitchFamily="50" charset="-128"/>
                <a:cs typeface="Arial" charset="0"/>
              </a:rPr>
              <a:t>分野</a:t>
            </a:r>
          </a:p>
        </p:txBody>
      </p:sp>
      <p:sp>
        <p:nvSpPr>
          <p:cNvPr id="12" name="テキスト ボックス 11">
            <a:extLst>
              <a:ext uri="{FF2B5EF4-FFF2-40B4-BE49-F238E27FC236}">
                <a16:creationId xmlns:a16="http://schemas.microsoft.com/office/drawing/2014/main" id="{2FD35365-43F0-57A9-880D-FAE60612561D}"/>
              </a:ext>
            </a:extLst>
          </p:cNvPr>
          <p:cNvSpPr txBox="1"/>
          <p:nvPr/>
        </p:nvSpPr>
        <p:spPr>
          <a:xfrm>
            <a:off x="971600" y="3071356"/>
            <a:ext cx="2988000" cy="1063385"/>
          </a:xfrm>
          <a:prstGeom prst="rect">
            <a:avLst/>
          </a:prstGeom>
          <a:noFill/>
          <a:ln>
            <a:solidFill>
              <a:schemeClr val="bg1">
                <a:lumMod val="50000"/>
              </a:schemeClr>
            </a:solidFill>
          </a:ln>
        </p:spPr>
        <p:txBody>
          <a:bodyPr wrap="square" lIns="35873" tIns="35873" rIns="35873" bIns="35873" rtlCol="0" anchor="ctr">
            <a:noAutofit/>
          </a:bodyPr>
          <a:lstStyle/>
          <a:p>
            <a:pPr defTabSz="455593" fontAlgn="auto">
              <a:spcBef>
                <a:spcPts val="0"/>
              </a:spcBef>
              <a:spcAft>
                <a:spcPts val="0"/>
              </a:spcAft>
              <a:defRPr/>
            </a:pPr>
            <a:r>
              <a:rPr lang="ja-JP" altLang="en-US" sz="1100" dirty="0">
                <a:solidFill>
                  <a:srgbClr val="FF0000"/>
                </a:solidFill>
                <a:latin typeface="Meiryo UI" panose="020B0604030504040204" pitchFamily="50" charset="-128"/>
                <a:ea typeface="Meiryo UI" panose="020B0604030504040204" pitchFamily="50" charset="-128"/>
                <a:cs typeface="Arial" charset="0"/>
              </a:rPr>
              <a:t>安定した流通体制の確保</a:t>
            </a:r>
            <a:endParaRPr lang="en-US" altLang="ja-JP" sz="1100" dirty="0">
              <a:solidFill>
                <a:srgbClr val="FF0000"/>
              </a:solidFill>
              <a:latin typeface="Meiryo UI" panose="020B0604030504040204" pitchFamily="50" charset="-128"/>
              <a:ea typeface="Meiryo UI" panose="020B0604030504040204" pitchFamily="50" charset="-128"/>
              <a:cs typeface="Arial" charset="0"/>
            </a:endParaRPr>
          </a:p>
        </p:txBody>
      </p:sp>
      <p:sp>
        <p:nvSpPr>
          <p:cNvPr id="13" name="テキスト ボックス 12">
            <a:extLst>
              <a:ext uri="{FF2B5EF4-FFF2-40B4-BE49-F238E27FC236}">
                <a16:creationId xmlns:a16="http://schemas.microsoft.com/office/drawing/2014/main" id="{D4B80EB1-E28A-AD4A-E3BF-EAB16D99B897}"/>
              </a:ext>
            </a:extLst>
          </p:cNvPr>
          <p:cNvSpPr txBox="1"/>
          <p:nvPr/>
        </p:nvSpPr>
        <p:spPr>
          <a:xfrm>
            <a:off x="4051344" y="3071356"/>
            <a:ext cx="4708726" cy="1063385"/>
          </a:xfrm>
          <a:prstGeom prst="rect">
            <a:avLst/>
          </a:prstGeom>
          <a:noFill/>
          <a:ln>
            <a:solidFill>
              <a:schemeClr val="bg1">
                <a:lumMod val="50000"/>
              </a:schemeClr>
            </a:solidFill>
          </a:ln>
        </p:spPr>
        <p:txBody>
          <a:bodyPr wrap="square" lIns="35873" tIns="35873" rIns="35873" bIns="35873" rtlCol="0" anchor="ctr">
            <a:noAutofit/>
          </a:bodyPr>
          <a:lstStyle/>
          <a:p>
            <a:pPr defTabSz="455593" fontAlgn="auto">
              <a:spcBef>
                <a:spcPts val="0"/>
              </a:spcBef>
              <a:spcAft>
                <a:spcPts val="0"/>
              </a:spcAft>
              <a:defRPr/>
            </a:pPr>
            <a:r>
              <a:rPr lang="ja-JP" altLang="en-US" sz="1100" dirty="0">
                <a:solidFill>
                  <a:srgbClr val="FF0000"/>
                </a:solidFill>
                <a:latin typeface="Meiryo UI" panose="020B0604030504040204" pitchFamily="50" charset="-128"/>
                <a:ea typeface="Meiryo UI" panose="020B0604030504040204" pitchFamily="50" charset="-128"/>
                <a:cs typeface="Arial" charset="0"/>
              </a:rPr>
              <a:t>・物流が定期船による海上輸送に限られ、日時、天候による制約を受ける。</a:t>
            </a:r>
            <a:endParaRPr lang="en-US" altLang="ja-JP" sz="1100" dirty="0">
              <a:solidFill>
                <a:srgbClr val="FF0000"/>
              </a:solidFill>
              <a:latin typeface="Meiryo UI" panose="020B0604030504040204" pitchFamily="50" charset="-128"/>
              <a:ea typeface="Meiryo UI" panose="020B0604030504040204" pitchFamily="50" charset="-128"/>
              <a:cs typeface="Arial" charset="0"/>
            </a:endParaRPr>
          </a:p>
          <a:p>
            <a:pPr defTabSz="455593" fontAlgn="auto">
              <a:spcBef>
                <a:spcPts val="0"/>
              </a:spcBef>
              <a:spcAft>
                <a:spcPts val="0"/>
              </a:spcAft>
              <a:defRPr/>
            </a:pPr>
            <a:r>
              <a:rPr lang="ja-JP" altLang="en-US" sz="1100" dirty="0">
                <a:solidFill>
                  <a:srgbClr val="FF0000"/>
                </a:solidFill>
                <a:latin typeface="Meiryo UI" panose="020B0604030504040204" pitchFamily="50" charset="-128"/>
                <a:ea typeface="Meiryo UI" panose="020B0604030504040204" pitchFamily="50" charset="-128"/>
                <a:cs typeface="Arial" charset="0"/>
              </a:rPr>
              <a:t>・本土のように好きな時に欲しいものを買える物流体制を構築したい。</a:t>
            </a:r>
            <a:endParaRPr lang="en-US" altLang="ja-JP" sz="1100" dirty="0">
              <a:solidFill>
                <a:srgbClr val="FF0000"/>
              </a:solidFill>
              <a:latin typeface="Meiryo UI" panose="020B0604030504040204" pitchFamily="50" charset="-128"/>
              <a:ea typeface="Meiryo UI" panose="020B0604030504040204" pitchFamily="50" charset="-128"/>
              <a:cs typeface="Arial" charset="0"/>
            </a:endParaRPr>
          </a:p>
          <a:p>
            <a:pPr defTabSz="455593" fontAlgn="auto">
              <a:spcBef>
                <a:spcPts val="0"/>
              </a:spcBef>
              <a:spcAft>
                <a:spcPts val="0"/>
              </a:spcAft>
              <a:defRPr/>
            </a:pPr>
            <a:r>
              <a:rPr lang="ja-JP" altLang="en-US" sz="1100" dirty="0">
                <a:solidFill>
                  <a:srgbClr val="FF0000"/>
                </a:solidFill>
                <a:latin typeface="Meiryo UI" panose="020B0604030504040204" pitchFamily="50" charset="-128"/>
                <a:ea typeface="Meiryo UI" panose="020B0604030504040204" pitchFamily="50" charset="-128"/>
                <a:cs typeface="Arial" charset="0"/>
              </a:rPr>
              <a:t>・○○市で実施しているような、ドローンを活用した物流を検討したい。</a:t>
            </a:r>
          </a:p>
        </p:txBody>
      </p:sp>
      <p:sp>
        <p:nvSpPr>
          <p:cNvPr id="14" name="テキスト ボックス 13">
            <a:extLst>
              <a:ext uri="{FF2B5EF4-FFF2-40B4-BE49-F238E27FC236}">
                <a16:creationId xmlns:a16="http://schemas.microsoft.com/office/drawing/2014/main" id="{558BBC36-22D9-3107-3E8F-D168C8522AF7}"/>
              </a:ext>
            </a:extLst>
          </p:cNvPr>
          <p:cNvSpPr txBox="1"/>
          <p:nvPr/>
        </p:nvSpPr>
        <p:spPr>
          <a:xfrm>
            <a:off x="380938" y="3071356"/>
            <a:ext cx="504000" cy="1063385"/>
          </a:xfrm>
          <a:prstGeom prst="rect">
            <a:avLst/>
          </a:prstGeom>
          <a:noFill/>
          <a:ln>
            <a:solidFill>
              <a:schemeClr val="bg1">
                <a:lumMod val="50000"/>
              </a:schemeClr>
            </a:solidFill>
          </a:ln>
        </p:spPr>
        <p:txBody>
          <a:bodyPr wrap="square" lIns="35873" tIns="35873" rIns="35873" bIns="35873" rtlCol="0" anchor="ctr">
            <a:noAutofit/>
          </a:bodyPr>
          <a:lstStyle/>
          <a:p>
            <a:pPr algn="ctr" defTabSz="455593" fontAlgn="auto">
              <a:spcBef>
                <a:spcPts val="0"/>
              </a:spcBef>
              <a:spcAft>
                <a:spcPts val="0"/>
              </a:spcAft>
              <a:defRPr/>
            </a:pPr>
            <a:r>
              <a:rPr lang="ja-JP" altLang="en-US" sz="1195" dirty="0">
                <a:solidFill>
                  <a:srgbClr val="FF0000"/>
                </a:solidFill>
                <a:latin typeface="Meiryo UI" panose="020B0604030504040204" pitchFamily="50" charset="-128"/>
                <a:ea typeface="Meiryo UI" panose="020B0604030504040204" pitchFamily="50" charset="-128"/>
                <a:cs typeface="Arial" charset="0"/>
              </a:rPr>
              <a:t>①</a:t>
            </a:r>
          </a:p>
        </p:txBody>
      </p:sp>
      <p:sp>
        <p:nvSpPr>
          <p:cNvPr id="15" name="テキスト ボックス 14">
            <a:extLst>
              <a:ext uri="{FF2B5EF4-FFF2-40B4-BE49-F238E27FC236}">
                <a16:creationId xmlns:a16="http://schemas.microsoft.com/office/drawing/2014/main" id="{9E5C2B89-7EF9-9BD9-700D-3BDB4E483B6C}"/>
              </a:ext>
            </a:extLst>
          </p:cNvPr>
          <p:cNvSpPr txBox="1"/>
          <p:nvPr/>
        </p:nvSpPr>
        <p:spPr>
          <a:xfrm>
            <a:off x="971600" y="5453179"/>
            <a:ext cx="2988000" cy="1063385"/>
          </a:xfrm>
          <a:prstGeom prst="rect">
            <a:avLst/>
          </a:prstGeom>
          <a:noFill/>
          <a:ln>
            <a:solidFill>
              <a:schemeClr val="bg1">
                <a:lumMod val="50000"/>
              </a:schemeClr>
            </a:solidFill>
          </a:ln>
        </p:spPr>
        <p:txBody>
          <a:bodyPr wrap="square" lIns="35873" tIns="35873" rIns="35873" bIns="35873" rtlCol="0" anchor="ctr">
            <a:noAutofit/>
          </a:bodyPr>
          <a:lstStyle/>
          <a:p>
            <a:pPr defTabSz="455593" fontAlgn="auto">
              <a:spcBef>
                <a:spcPts val="0"/>
              </a:spcBef>
              <a:spcAft>
                <a:spcPts val="0"/>
              </a:spcAft>
              <a:defRPr/>
            </a:pPr>
            <a:endParaRPr lang="ja-JP" altLang="en-US" sz="1100" dirty="0">
              <a:solidFill>
                <a:srgbClr val="FF0000"/>
              </a:solidFill>
              <a:latin typeface="Meiryo UI" panose="020B0604030504040204" pitchFamily="50" charset="-128"/>
              <a:ea typeface="Meiryo UI" panose="020B0604030504040204" pitchFamily="50" charset="-128"/>
              <a:cs typeface="Arial" charset="0"/>
            </a:endParaRPr>
          </a:p>
        </p:txBody>
      </p:sp>
      <p:sp>
        <p:nvSpPr>
          <p:cNvPr id="16" name="テキスト ボックス 15">
            <a:extLst>
              <a:ext uri="{FF2B5EF4-FFF2-40B4-BE49-F238E27FC236}">
                <a16:creationId xmlns:a16="http://schemas.microsoft.com/office/drawing/2014/main" id="{2F49241C-BBE2-C8C7-C20B-B22F0DE8B960}"/>
              </a:ext>
            </a:extLst>
          </p:cNvPr>
          <p:cNvSpPr txBox="1"/>
          <p:nvPr/>
        </p:nvSpPr>
        <p:spPr>
          <a:xfrm>
            <a:off x="4051344" y="5453179"/>
            <a:ext cx="4708726" cy="1063385"/>
          </a:xfrm>
          <a:prstGeom prst="rect">
            <a:avLst/>
          </a:prstGeom>
          <a:noFill/>
          <a:ln>
            <a:solidFill>
              <a:schemeClr val="bg1">
                <a:lumMod val="50000"/>
              </a:schemeClr>
            </a:solidFill>
          </a:ln>
        </p:spPr>
        <p:txBody>
          <a:bodyPr wrap="square" lIns="35873" tIns="35873" rIns="35873" bIns="35873" rtlCol="0" anchor="ctr">
            <a:noAutofit/>
          </a:bodyPr>
          <a:lstStyle/>
          <a:p>
            <a:pPr defTabSz="455593" fontAlgn="auto">
              <a:spcBef>
                <a:spcPts val="0"/>
              </a:spcBef>
              <a:spcAft>
                <a:spcPts val="0"/>
              </a:spcAft>
              <a:defRPr/>
            </a:pPr>
            <a:endParaRPr lang="ja-JP" altLang="en-US" sz="1100" dirty="0">
              <a:solidFill>
                <a:sysClr val="windowText" lastClr="000000"/>
              </a:solidFill>
              <a:latin typeface="Meiryo UI" panose="020B0604030504040204" pitchFamily="50" charset="-128"/>
              <a:ea typeface="Meiryo UI" panose="020B0604030504040204" pitchFamily="50" charset="-128"/>
              <a:cs typeface="Arial" charset="0"/>
            </a:endParaRPr>
          </a:p>
        </p:txBody>
      </p:sp>
      <p:sp>
        <p:nvSpPr>
          <p:cNvPr id="17" name="テキスト ボックス 16">
            <a:extLst>
              <a:ext uri="{FF2B5EF4-FFF2-40B4-BE49-F238E27FC236}">
                <a16:creationId xmlns:a16="http://schemas.microsoft.com/office/drawing/2014/main" id="{C751B832-484C-5D68-2211-C38C211D3EBA}"/>
              </a:ext>
            </a:extLst>
          </p:cNvPr>
          <p:cNvSpPr txBox="1"/>
          <p:nvPr/>
        </p:nvSpPr>
        <p:spPr>
          <a:xfrm>
            <a:off x="380938" y="5453179"/>
            <a:ext cx="504000" cy="1063385"/>
          </a:xfrm>
          <a:prstGeom prst="rect">
            <a:avLst/>
          </a:prstGeom>
          <a:noFill/>
          <a:ln>
            <a:solidFill>
              <a:schemeClr val="bg1">
                <a:lumMod val="50000"/>
              </a:schemeClr>
            </a:solidFill>
          </a:ln>
        </p:spPr>
        <p:txBody>
          <a:bodyPr wrap="square" lIns="35873" tIns="35873" rIns="35873" bIns="35873" rtlCol="0" anchor="ctr">
            <a:noAutofit/>
          </a:bodyPr>
          <a:lstStyle/>
          <a:p>
            <a:pPr algn="ctr" defTabSz="455593" fontAlgn="auto">
              <a:spcBef>
                <a:spcPts val="0"/>
              </a:spcBef>
              <a:spcAft>
                <a:spcPts val="0"/>
              </a:spcAft>
              <a:defRPr/>
            </a:pPr>
            <a:endParaRPr lang="ja-JP" altLang="en-US" sz="1195" dirty="0">
              <a:solidFill>
                <a:srgbClr val="FF0000"/>
              </a:solidFill>
              <a:latin typeface="Meiryo UI" panose="020B0604030504040204" pitchFamily="50" charset="-128"/>
              <a:ea typeface="Meiryo UI" panose="020B0604030504040204" pitchFamily="50" charset="-128"/>
              <a:cs typeface="Arial" charset="0"/>
            </a:endParaRPr>
          </a:p>
        </p:txBody>
      </p:sp>
      <p:sp>
        <p:nvSpPr>
          <p:cNvPr id="18" name="テキスト ボックス 17">
            <a:extLst>
              <a:ext uri="{FF2B5EF4-FFF2-40B4-BE49-F238E27FC236}">
                <a16:creationId xmlns:a16="http://schemas.microsoft.com/office/drawing/2014/main" id="{36038471-76AC-CE5E-3271-6B9065180374}"/>
              </a:ext>
            </a:extLst>
          </p:cNvPr>
          <p:cNvSpPr txBox="1"/>
          <p:nvPr/>
        </p:nvSpPr>
        <p:spPr>
          <a:xfrm>
            <a:off x="0" y="134637"/>
            <a:ext cx="4590288" cy="461665"/>
          </a:xfrm>
          <a:prstGeom prst="rect">
            <a:avLst/>
          </a:prstGeom>
          <a:noFill/>
        </p:spPr>
        <p:txBody>
          <a:bodyPr wrap="square">
            <a:spAutoFit/>
          </a:bodyPr>
          <a:lstStyle/>
          <a:p>
            <a:pPr defTabSz="844083">
              <a:spcBef>
                <a:spcPct val="0"/>
              </a:spcBef>
              <a:buNone/>
              <a:defRPr/>
            </a:pPr>
            <a:r>
              <a:rPr lang="en-US" altLang="ja-JP" sz="2400" b="1" dirty="0">
                <a:solidFill>
                  <a:srgbClr val="0070C0"/>
                </a:solidFill>
                <a:latin typeface="Meiryo UI" panose="020B0604030504040204" pitchFamily="50" charset="-128"/>
                <a:ea typeface="Meiryo UI" panose="020B0604030504040204" pitchFamily="50" charset="-128"/>
                <a:cs typeface="Arial" charset="0"/>
              </a:rPr>
              <a:t>1</a:t>
            </a:r>
            <a:r>
              <a:rPr lang="ja-JP" altLang="en-US" sz="2400" b="1" dirty="0">
                <a:solidFill>
                  <a:srgbClr val="0070C0"/>
                </a:solidFill>
                <a:latin typeface="Meiryo UI" panose="020B0604030504040204" pitchFamily="50" charset="-128"/>
                <a:ea typeface="Meiryo UI" panose="020B0604030504040204" pitchFamily="50" charset="-128"/>
                <a:cs typeface="Arial" charset="0"/>
              </a:rPr>
              <a:t>．離島地域の課題</a:t>
            </a:r>
          </a:p>
        </p:txBody>
      </p:sp>
      <p:sp>
        <p:nvSpPr>
          <p:cNvPr id="19" name="Rectangle 5">
            <a:extLst>
              <a:ext uri="{FF2B5EF4-FFF2-40B4-BE49-F238E27FC236}">
                <a16:creationId xmlns:a16="http://schemas.microsoft.com/office/drawing/2014/main" id="{81B0008E-3588-7D07-2213-50AB712102FD}"/>
              </a:ext>
            </a:extLst>
          </p:cNvPr>
          <p:cNvSpPr/>
          <p:nvPr/>
        </p:nvSpPr>
        <p:spPr>
          <a:xfrm>
            <a:off x="6002438" y="191809"/>
            <a:ext cx="2757631" cy="347320"/>
          </a:xfrm>
          <a:prstGeom prst="rect">
            <a:avLst/>
          </a:prstGeom>
          <a:noFill/>
          <a:ln w="28575">
            <a:noFill/>
          </a:ln>
        </p:spPr>
        <p:txBody>
          <a:bodyPr vertOverflow="overflow" horzOverflow="overflow" wrap="square" tIns="35873" bIns="35873" rtlCol="0" anchor="ctr">
            <a:noAutofit/>
          </a:bodyPr>
          <a:lstStyle/>
          <a:p>
            <a:pPr algn="r" defTabSz="911187">
              <a:defRPr/>
            </a:pPr>
            <a:r>
              <a:rPr lang="ja-JP" altLang="en-US" sz="1600" b="1" dirty="0">
                <a:solidFill>
                  <a:srgbClr val="FF0000"/>
                </a:solidFill>
                <a:latin typeface="Meiryo UI" panose="020B0604030504040204" pitchFamily="50" charset="-128"/>
                <a:ea typeface="Meiryo UI" panose="020B0604030504040204" pitchFamily="50" charset="-128"/>
                <a:cs typeface="メイリオ"/>
              </a:rPr>
              <a:t>●●</a:t>
            </a:r>
            <a:r>
              <a:rPr lang="ja-JP" altLang="en-US" sz="1600" b="1" dirty="0">
                <a:latin typeface="Meiryo UI" panose="020B0604030504040204" pitchFamily="50" charset="-128"/>
                <a:ea typeface="Meiryo UI" panose="020B0604030504040204" pitchFamily="50" charset="-128"/>
                <a:cs typeface="メイリオ"/>
              </a:rPr>
              <a:t>都・道・県　</a:t>
            </a:r>
            <a:r>
              <a:rPr lang="en-US" altLang="ja-JP" sz="1600" b="1" dirty="0">
                <a:solidFill>
                  <a:srgbClr val="FF0000"/>
                </a:solidFill>
                <a:latin typeface="Meiryo UI" panose="020B0604030504040204" pitchFamily="50" charset="-128"/>
                <a:ea typeface="Meiryo UI" panose="020B0604030504040204" pitchFamily="50" charset="-128"/>
                <a:cs typeface="メイリオ"/>
              </a:rPr>
              <a:t>XX</a:t>
            </a:r>
            <a:r>
              <a:rPr lang="ja-JP" altLang="en-US" sz="1600" b="1" dirty="0">
                <a:latin typeface="Meiryo UI" panose="020B0604030504040204" pitchFamily="50" charset="-128"/>
                <a:ea typeface="Meiryo UI" panose="020B0604030504040204" pitchFamily="50" charset="-128"/>
                <a:cs typeface="メイリオ"/>
              </a:rPr>
              <a:t>市・町・村</a:t>
            </a:r>
          </a:p>
        </p:txBody>
      </p:sp>
    </p:spTree>
    <p:extLst>
      <p:ext uri="{BB962C8B-B14F-4D97-AF65-F5344CB8AC3E}">
        <p14:creationId xmlns:p14="http://schemas.microsoft.com/office/powerpoint/2010/main" val="2471225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AFEAF17-53B6-516A-4BA0-9122102D3EB4}"/>
              </a:ext>
            </a:extLst>
          </p:cNvPr>
          <p:cNvSpPr txBox="1"/>
          <p:nvPr/>
        </p:nvSpPr>
        <p:spPr>
          <a:xfrm>
            <a:off x="0" y="134637"/>
            <a:ext cx="4590288" cy="461665"/>
          </a:xfrm>
          <a:prstGeom prst="rect">
            <a:avLst/>
          </a:prstGeom>
          <a:noFill/>
        </p:spPr>
        <p:txBody>
          <a:bodyPr wrap="square">
            <a:spAutoFit/>
          </a:bodyPr>
          <a:lstStyle/>
          <a:p>
            <a:pPr defTabSz="844083">
              <a:spcBef>
                <a:spcPct val="0"/>
              </a:spcBef>
              <a:buNone/>
              <a:defRPr/>
            </a:pPr>
            <a:r>
              <a:rPr lang="en-US" altLang="ja-JP" sz="2400" b="1" dirty="0">
                <a:solidFill>
                  <a:srgbClr val="0070C0"/>
                </a:solidFill>
                <a:latin typeface="Meiryo UI" panose="020B0604030504040204" pitchFamily="50" charset="-128"/>
                <a:ea typeface="Meiryo UI" panose="020B0604030504040204" pitchFamily="50" charset="-128"/>
                <a:cs typeface="Arial" charset="0"/>
              </a:rPr>
              <a:t>2</a:t>
            </a:r>
            <a:r>
              <a:rPr lang="ja-JP" altLang="en-US" sz="2400" b="1" dirty="0">
                <a:solidFill>
                  <a:srgbClr val="0070C0"/>
                </a:solidFill>
                <a:latin typeface="Meiryo UI" panose="020B0604030504040204" pitchFamily="50" charset="-128"/>
                <a:ea typeface="Meiryo UI" panose="020B0604030504040204" pitchFamily="50" charset="-128"/>
                <a:cs typeface="Arial" charset="0"/>
              </a:rPr>
              <a:t>．希望する支援内容</a:t>
            </a:r>
          </a:p>
        </p:txBody>
      </p:sp>
      <p:sp>
        <p:nvSpPr>
          <p:cNvPr id="5" name="Rectangle 5">
            <a:extLst>
              <a:ext uri="{FF2B5EF4-FFF2-40B4-BE49-F238E27FC236}">
                <a16:creationId xmlns:a16="http://schemas.microsoft.com/office/drawing/2014/main" id="{B256BCE7-F0BA-44CB-AA79-6ADBEBA831E3}"/>
              </a:ext>
            </a:extLst>
          </p:cNvPr>
          <p:cNvSpPr/>
          <p:nvPr/>
        </p:nvSpPr>
        <p:spPr>
          <a:xfrm>
            <a:off x="6002438" y="191809"/>
            <a:ext cx="2757631" cy="347320"/>
          </a:xfrm>
          <a:prstGeom prst="rect">
            <a:avLst/>
          </a:prstGeom>
          <a:noFill/>
          <a:ln w="28575">
            <a:noFill/>
          </a:ln>
        </p:spPr>
        <p:txBody>
          <a:bodyPr vertOverflow="overflow" horzOverflow="overflow" wrap="square" tIns="35873" bIns="35873" rtlCol="0" anchor="ctr">
            <a:noAutofit/>
          </a:bodyPr>
          <a:lstStyle/>
          <a:p>
            <a:pPr algn="r" defTabSz="911187">
              <a:defRPr/>
            </a:pPr>
            <a:r>
              <a:rPr lang="ja-JP" altLang="en-US" sz="1600" b="1" dirty="0">
                <a:solidFill>
                  <a:srgbClr val="FF0000"/>
                </a:solidFill>
                <a:latin typeface="Meiryo UI" panose="020B0604030504040204" pitchFamily="50" charset="-128"/>
                <a:ea typeface="Meiryo UI" panose="020B0604030504040204" pitchFamily="50" charset="-128"/>
                <a:cs typeface="メイリオ"/>
              </a:rPr>
              <a:t>●●</a:t>
            </a:r>
            <a:r>
              <a:rPr lang="ja-JP" altLang="en-US" sz="1600" b="1" dirty="0">
                <a:latin typeface="Meiryo UI" panose="020B0604030504040204" pitchFamily="50" charset="-128"/>
                <a:ea typeface="Meiryo UI" panose="020B0604030504040204" pitchFamily="50" charset="-128"/>
                <a:cs typeface="メイリオ"/>
              </a:rPr>
              <a:t>都・道・県　</a:t>
            </a:r>
            <a:r>
              <a:rPr lang="en-US" altLang="ja-JP" sz="1600" b="1" dirty="0">
                <a:solidFill>
                  <a:srgbClr val="FF0000"/>
                </a:solidFill>
                <a:latin typeface="Meiryo UI" panose="020B0604030504040204" pitchFamily="50" charset="-128"/>
                <a:ea typeface="Meiryo UI" panose="020B0604030504040204" pitchFamily="50" charset="-128"/>
                <a:cs typeface="メイリオ"/>
              </a:rPr>
              <a:t>XX</a:t>
            </a:r>
            <a:r>
              <a:rPr lang="ja-JP" altLang="en-US" sz="1600" b="1" dirty="0">
                <a:latin typeface="Meiryo UI" panose="020B0604030504040204" pitchFamily="50" charset="-128"/>
                <a:ea typeface="Meiryo UI" panose="020B0604030504040204" pitchFamily="50" charset="-128"/>
                <a:cs typeface="メイリオ"/>
              </a:rPr>
              <a:t>市・町・村</a:t>
            </a:r>
          </a:p>
        </p:txBody>
      </p:sp>
      <p:sp>
        <p:nvSpPr>
          <p:cNvPr id="6" name="正方形/長方形 5">
            <a:extLst>
              <a:ext uri="{FF2B5EF4-FFF2-40B4-BE49-F238E27FC236}">
                <a16:creationId xmlns:a16="http://schemas.microsoft.com/office/drawing/2014/main" id="{3C8E2871-FBF1-2D78-F110-2FF02FEF64C9}"/>
              </a:ext>
            </a:extLst>
          </p:cNvPr>
          <p:cNvSpPr/>
          <p:nvPr/>
        </p:nvSpPr>
        <p:spPr>
          <a:xfrm>
            <a:off x="379542" y="1002323"/>
            <a:ext cx="3957785" cy="271888"/>
          </a:xfrm>
          <a:prstGeom prst="rect">
            <a:avLst/>
          </a:prstGeom>
          <a:solidFill>
            <a:schemeClr val="tx1">
              <a:lumMod val="50000"/>
              <a:lumOff val="50000"/>
            </a:schemeClr>
          </a:solidFill>
          <a:ln w="25400" cap="flat" cmpd="sng" algn="ctr">
            <a:noFill/>
            <a:prstDash val="solid"/>
          </a:ln>
          <a:effectLst/>
        </p:spPr>
        <p:txBody>
          <a:bodyPr rtlCol="0" anchor="ctr"/>
          <a:lstStyle/>
          <a:p>
            <a:pPr algn="ctr" defTabSz="455593" fontAlgn="auto">
              <a:spcBef>
                <a:spcPts val="0"/>
              </a:spcBef>
              <a:spcAft>
                <a:spcPts val="0"/>
              </a:spcAft>
              <a:defRPr/>
            </a:pPr>
            <a:r>
              <a:rPr kumimoji="0" lang="ja-JP" altLang="en-US" sz="1395" b="1" kern="0" dirty="0">
                <a:solidFill>
                  <a:prstClr val="white"/>
                </a:solidFill>
                <a:latin typeface="Meiryo UI" panose="020B0604030504040204" pitchFamily="50" charset="-128"/>
                <a:ea typeface="Meiryo UI" panose="020B0604030504040204" pitchFamily="50" charset="-128"/>
                <a:cs typeface="Arial" charset="0"/>
              </a:rPr>
              <a:t>アドバイザーに対して期待する役割</a:t>
            </a:r>
          </a:p>
        </p:txBody>
      </p:sp>
      <p:sp>
        <p:nvSpPr>
          <p:cNvPr id="7" name="テキスト ボックス 6">
            <a:extLst>
              <a:ext uri="{FF2B5EF4-FFF2-40B4-BE49-F238E27FC236}">
                <a16:creationId xmlns:a16="http://schemas.microsoft.com/office/drawing/2014/main" id="{3A7C3CFB-E282-AD04-77D9-2693B70F730B}"/>
              </a:ext>
            </a:extLst>
          </p:cNvPr>
          <p:cNvSpPr txBox="1"/>
          <p:nvPr/>
        </p:nvSpPr>
        <p:spPr>
          <a:xfrm>
            <a:off x="378574" y="1330107"/>
            <a:ext cx="8381496" cy="325662"/>
          </a:xfrm>
          <a:prstGeom prst="rect">
            <a:avLst/>
          </a:prstGeom>
          <a:noFill/>
          <a:ln>
            <a:solidFill>
              <a:schemeClr val="bg1">
                <a:lumMod val="50000"/>
              </a:schemeClr>
            </a:solidFill>
          </a:ln>
        </p:spPr>
        <p:txBody>
          <a:bodyPr wrap="square" lIns="35873" tIns="35873" rIns="35873" bIns="35873" rtlCol="0" anchor="ctr">
            <a:noAutofit/>
          </a:bodyPr>
          <a:lstStyle/>
          <a:p>
            <a:pPr algn="just" defTabSz="455593" fontAlgn="auto">
              <a:spcBef>
                <a:spcPts val="0"/>
              </a:spcBef>
              <a:spcAft>
                <a:spcPts val="0"/>
              </a:spcAft>
              <a:defRPr/>
            </a:pPr>
            <a:r>
              <a:rPr lang="ja-JP" altLang="en-US" sz="1200" dirty="0">
                <a:solidFill>
                  <a:prstClr val="black"/>
                </a:solidFill>
                <a:latin typeface="Meiryo UI" panose="020B0604030504040204" pitchFamily="50" charset="-128"/>
                <a:ea typeface="Meiryo UI" panose="020B0604030504040204" pitchFamily="50" charset="-128"/>
                <a:cs typeface="Arial" charset="0"/>
              </a:rPr>
              <a:t>技術実装にあたり、アドバイザーにどのような内容のサポートを期待するかを記載してください。</a:t>
            </a:r>
          </a:p>
        </p:txBody>
      </p:sp>
      <p:sp>
        <p:nvSpPr>
          <p:cNvPr id="8" name="テキスト ボックス 7">
            <a:extLst>
              <a:ext uri="{FF2B5EF4-FFF2-40B4-BE49-F238E27FC236}">
                <a16:creationId xmlns:a16="http://schemas.microsoft.com/office/drawing/2014/main" id="{573C952F-EABA-8F7E-1F31-3D923634ADDB}"/>
              </a:ext>
            </a:extLst>
          </p:cNvPr>
          <p:cNvSpPr txBox="1"/>
          <p:nvPr/>
        </p:nvSpPr>
        <p:spPr>
          <a:xfrm>
            <a:off x="378574" y="4497165"/>
            <a:ext cx="8381496" cy="2027077"/>
          </a:xfrm>
          <a:prstGeom prst="rect">
            <a:avLst/>
          </a:prstGeom>
          <a:noFill/>
          <a:ln>
            <a:solidFill>
              <a:schemeClr val="bg1">
                <a:lumMod val="50000"/>
              </a:schemeClr>
            </a:solidFill>
          </a:ln>
        </p:spPr>
        <p:txBody>
          <a:bodyPr wrap="square" lIns="35873" tIns="35873" rIns="35873" bIns="35873" rtlCol="0" anchor="t">
            <a:noAutofit/>
          </a:bodyPr>
          <a:lstStyle/>
          <a:p>
            <a:pPr defTabSz="455593" fontAlgn="auto">
              <a:spcBef>
                <a:spcPts val="0"/>
              </a:spcBef>
              <a:spcAft>
                <a:spcPts val="0"/>
              </a:spcAft>
              <a:defRPr/>
            </a:pPr>
            <a:endParaRPr lang="en-US" altLang="ja-JP" sz="1195">
              <a:solidFill>
                <a:sysClr val="windowText" lastClr="000000"/>
              </a:solidFill>
              <a:latin typeface="Meiryo UI" panose="020B0604030504040204" pitchFamily="50" charset="-128"/>
              <a:ea typeface="Meiryo UI" panose="020B0604030504040204" pitchFamily="50" charset="-128"/>
              <a:cs typeface="Arial" charset="0"/>
            </a:endParaRPr>
          </a:p>
        </p:txBody>
      </p:sp>
      <p:sp>
        <p:nvSpPr>
          <p:cNvPr id="9" name="テキスト ボックス 8">
            <a:extLst>
              <a:ext uri="{FF2B5EF4-FFF2-40B4-BE49-F238E27FC236}">
                <a16:creationId xmlns:a16="http://schemas.microsoft.com/office/drawing/2014/main" id="{83F11300-FD1F-9451-C20A-FFF4523FE37F}"/>
              </a:ext>
            </a:extLst>
          </p:cNvPr>
          <p:cNvSpPr txBox="1"/>
          <p:nvPr/>
        </p:nvSpPr>
        <p:spPr>
          <a:xfrm>
            <a:off x="378574" y="1713856"/>
            <a:ext cx="8381496" cy="2027077"/>
          </a:xfrm>
          <a:prstGeom prst="rect">
            <a:avLst/>
          </a:prstGeom>
          <a:noFill/>
          <a:ln>
            <a:solidFill>
              <a:schemeClr val="bg1">
                <a:lumMod val="50000"/>
              </a:schemeClr>
            </a:solidFill>
          </a:ln>
        </p:spPr>
        <p:txBody>
          <a:bodyPr wrap="square" lIns="35873" tIns="35873" rIns="35873" bIns="35873" rtlCol="0" anchor="t">
            <a:noAutofit/>
          </a:bodyPr>
          <a:lstStyle/>
          <a:p>
            <a:pPr defTabSz="455593" fontAlgn="auto">
              <a:spcBef>
                <a:spcPts val="0"/>
              </a:spcBef>
              <a:spcAft>
                <a:spcPts val="0"/>
              </a:spcAft>
              <a:defRPr/>
            </a:pPr>
            <a:r>
              <a:rPr kumimoji="0" lang="en-US" altLang="ja-JP" sz="1195" kern="0" dirty="0">
                <a:solidFill>
                  <a:srgbClr val="FF0000"/>
                </a:solidFill>
                <a:latin typeface="Meiryo UI" panose="020B0604030504040204" pitchFamily="50" charset="-128"/>
                <a:ea typeface="Meiryo UI" panose="020B0604030504040204" pitchFamily="50" charset="-128"/>
                <a:cs typeface="Arial" charset="0"/>
              </a:rPr>
              <a:t>【</a:t>
            </a:r>
            <a:r>
              <a:rPr kumimoji="0" lang="ja-JP" altLang="en-US" sz="1195" kern="0" dirty="0">
                <a:solidFill>
                  <a:srgbClr val="FF0000"/>
                </a:solidFill>
                <a:latin typeface="Meiryo UI" panose="020B0604030504040204" pitchFamily="50" charset="-128"/>
                <a:ea typeface="Meiryo UI" panose="020B0604030504040204" pitchFamily="50" charset="-128"/>
                <a:cs typeface="Arial" charset="0"/>
              </a:rPr>
              <a:t>取り組みたい技術が決まっている場合の記載例</a:t>
            </a:r>
            <a:r>
              <a:rPr kumimoji="0" lang="en-US" altLang="ja-JP" sz="1195" kern="0" dirty="0">
                <a:solidFill>
                  <a:srgbClr val="FF0000"/>
                </a:solidFill>
                <a:latin typeface="Meiryo UI" panose="020B0604030504040204" pitchFamily="50" charset="-128"/>
                <a:ea typeface="Meiryo UI" panose="020B0604030504040204" pitchFamily="50" charset="-128"/>
                <a:cs typeface="Arial" charset="0"/>
              </a:rPr>
              <a:t>】</a:t>
            </a:r>
          </a:p>
          <a:p>
            <a:pPr marL="263776" indent="-263776" defTabSz="455593" fontAlgn="auto">
              <a:spcBef>
                <a:spcPts val="0"/>
              </a:spcBef>
              <a:spcAft>
                <a:spcPts val="0"/>
              </a:spcAft>
              <a:buFont typeface="Arial" panose="020B0604020202020204" pitchFamily="34" charset="0"/>
              <a:buChar char="•"/>
              <a:defRPr/>
            </a:pPr>
            <a:r>
              <a:rPr kumimoji="0" lang="ja-JP" altLang="en-US" sz="1195" kern="0" dirty="0">
                <a:solidFill>
                  <a:srgbClr val="FF0000"/>
                </a:solidFill>
                <a:latin typeface="Meiryo UI" panose="020B0604030504040204" pitchFamily="50" charset="-128"/>
                <a:ea typeface="Meiryo UI" panose="020B0604030504040204" pitchFamily="50" charset="-128"/>
                <a:cs typeface="Arial" charset="0"/>
              </a:rPr>
              <a:t>［具体的な技術］の実装（［地域課題］の解決のための技術の実装）を検討しているが上手く進んでおらず、支援をお願いしたい。</a:t>
            </a:r>
            <a:endParaRPr kumimoji="0" lang="en-US" altLang="ja-JP" sz="1195" kern="0" dirty="0">
              <a:solidFill>
                <a:srgbClr val="FF0000"/>
              </a:solidFill>
              <a:latin typeface="Meiryo UI" panose="020B0604030504040204" pitchFamily="50" charset="-128"/>
              <a:ea typeface="Meiryo UI" panose="020B0604030504040204" pitchFamily="50" charset="-128"/>
              <a:cs typeface="Arial" charset="0"/>
            </a:endParaRPr>
          </a:p>
          <a:p>
            <a:pPr marL="263776" indent="-263776" defTabSz="455593" fontAlgn="auto">
              <a:spcBef>
                <a:spcPts val="0"/>
              </a:spcBef>
              <a:spcAft>
                <a:spcPts val="0"/>
              </a:spcAft>
              <a:buFont typeface="Arial" panose="020B0604020202020204" pitchFamily="34" charset="0"/>
              <a:buChar char="•"/>
              <a:defRPr/>
            </a:pPr>
            <a:r>
              <a:rPr kumimoji="0" lang="ja-JP" altLang="en-US" sz="1195" kern="0" dirty="0">
                <a:solidFill>
                  <a:srgbClr val="FF0000"/>
                </a:solidFill>
                <a:latin typeface="Meiryo UI" panose="020B0604030504040204" pitchFamily="50" charset="-128"/>
                <a:ea typeface="Meiryo UI" panose="020B0604030504040204" pitchFamily="50" charset="-128"/>
                <a:cs typeface="Arial" charset="0"/>
              </a:rPr>
              <a:t>具体的な支援内容としては、</a:t>
            </a:r>
            <a:r>
              <a:rPr kumimoji="0" lang="en-US" altLang="ja-JP" sz="1195" kern="0" dirty="0">
                <a:solidFill>
                  <a:srgbClr val="FF0000"/>
                </a:solidFill>
                <a:latin typeface="Meiryo UI" panose="020B0604030504040204" pitchFamily="50" charset="-128"/>
                <a:ea typeface="Meiryo UI" panose="020B0604030504040204" pitchFamily="50" charset="-128"/>
                <a:cs typeface="Arial" charset="0"/>
              </a:rPr>
              <a:t>XX</a:t>
            </a:r>
            <a:r>
              <a:rPr kumimoji="0" lang="ja-JP" altLang="en-US" sz="1195" kern="0" dirty="0">
                <a:solidFill>
                  <a:srgbClr val="FF0000"/>
                </a:solidFill>
                <a:latin typeface="Meiryo UI" panose="020B0604030504040204" pitchFamily="50" charset="-128"/>
                <a:ea typeface="Meiryo UI" panose="020B0604030504040204" pitchFamily="50" charset="-128"/>
                <a:cs typeface="Arial" charset="0"/>
              </a:rPr>
              <a:t>、</a:t>
            </a:r>
            <a:r>
              <a:rPr kumimoji="0" lang="en-US" altLang="ja-JP" sz="1195" kern="0" dirty="0">
                <a:solidFill>
                  <a:srgbClr val="FF0000"/>
                </a:solidFill>
                <a:latin typeface="Meiryo UI" panose="020B0604030504040204" pitchFamily="50" charset="-128"/>
                <a:ea typeface="Meiryo UI" panose="020B0604030504040204" pitchFamily="50" charset="-128"/>
                <a:cs typeface="Arial" charset="0"/>
              </a:rPr>
              <a:t>XX</a:t>
            </a:r>
            <a:r>
              <a:rPr kumimoji="0" lang="ja-JP" altLang="en-US" sz="1195" kern="0" dirty="0">
                <a:solidFill>
                  <a:srgbClr val="FF0000"/>
                </a:solidFill>
                <a:latin typeface="Meiryo UI" panose="020B0604030504040204" pitchFamily="50" charset="-128"/>
                <a:ea typeface="Meiryo UI" panose="020B0604030504040204" pitchFamily="50" charset="-128"/>
                <a:cs typeface="Arial" charset="0"/>
              </a:rPr>
              <a:t>、</a:t>
            </a:r>
            <a:r>
              <a:rPr kumimoji="0" lang="en-US" altLang="ja-JP" sz="1195" kern="0" dirty="0">
                <a:solidFill>
                  <a:srgbClr val="FF0000"/>
                </a:solidFill>
                <a:latin typeface="Meiryo UI" panose="020B0604030504040204" pitchFamily="50" charset="-128"/>
                <a:ea typeface="Meiryo UI" panose="020B0604030504040204" pitchFamily="50" charset="-128"/>
                <a:cs typeface="Arial" charset="0"/>
              </a:rPr>
              <a:t>XX</a:t>
            </a:r>
            <a:r>
              <a:rPr kumimoji="0" lang="ja-JP" altLang="en-US" sz="1195" kern="0" dirty="0">
                <a:solidFill>
                  <a:srgbClr val="FF0000"/>
                </a:solidFill>
                <a:latin typeface="Meiryo UI" panose="020B0604030504040204" pitchFamily="50" charset="-128"/>
                <a:ea typeface="Meiryo UI" panose="020B0604030504040204" pitchFamily="50" charset="-128"/>
                <a:cs typeface="Arial" charset="0"/>
              </a:rPr>
              <a:t>等を想定しており、○○に関して知見のあるアドバイザーの派遣を希望する。</a:t>
            </a:r>
            <a:endParaRPr kumimoji="0" lang="en-US" altLang="ja-JP" sz="1195" kern="0" dirty="0">
              <a:solidFill>
                <a:srgbClr val="FF0000"/>
              </a:solidFill>
              <a:latin typeface="Meiryo UI" panose="020B0604030504040204" pitchFamily="50" charset="-128"/>
              <a:ea typeface="Meiryo UI" panose="020B0604030504040204" pitchFamily="50" charset="-128"/>
              <a:cs typeface="Arial" charset="0"/>
            </a:endParaRPr>
          </a:p>
          <a:p>
            <a:pPr defTabSz="455593" fontAlgn="auto">
              <a:spcBef>
                <a:spcPts val="0"/>
              </a:spcBef>
              <a:spcAft>
                <a:spcPts val="0"/>
              </a:spcAft>
              <a:defRPr/>
            </a:pPr>
            <a:r>
              <a:rPr kumimoji="0" lang="ja-JP" altLang="en-US" sz="1195" kern="0" dirty="0">
                <a:solidFill>
                  <a:srgbClr val="FF0000"/>
                </a:solidFill>
                <a:latin typeface="Meiryo UI" panose="020B0604030504040204" pitchFamily="50" charset="-128"/>
                <a:ea typeface="Meiryo UI" panose="020B0604030504040204" pitchFamily="50" charset="-128"/>
                <a:cs typeface="Arial" charset="0"/>
              </a:rPr>
              <a:t>　　　（アドバイザーの立ち位置、地域との関わり方、現地訪問の有無など）</a:t>
            </a:r>
            <a:endParaRPr kumimoji="0" lang="en-US" altLang="ja-JP" sz="1195" kern="0" dirty="0">
              <a:solidFill>
                <a:srgbClr val="FF0000"/>
              </a:solidFill>
              <a:latin typeface="Meiryo UI" panose="020B0604030504040204" pitchFamily="50" charset="-128"/>
              <a:ea typeface="Meiryo UI" panose="020B0604030504040204" pitchFamily="50" charset="-128"/>
              <a:cs typeface="Arial" charset="0"/>
            </a:endParaRPr>
          </a:p>
          <a:p>
            <a:pPr defTabSz="455593" fontAlgn="auto">
              <a:spcBef>
                <a:spcPts val="0"/>
              </a:spcBef>
              <a:spcAft>
                <a:spcPts val="0"/>
              </a:spcAft>
              <a:defRPr/>
            </a:pPr>
            <a:endParaRPr kumimoji="0" lang="en-US" altLang="ja-JP" sz="1195" kern="0" dirty="0">
              <a:solidFill>
                <a:srgbClr val="FF0000"/>
              </a:solidFill>
              <a:latin typeface="Meiryo UI" panose="020B0604030504040204" pitchFamily="50" charset="-128"/>
              <a:ea typeface="Meiryo UI" panose="020B0604030504040204" pitchFamily="50" charset="-128"/>
              <a:cs typeface="Arial" charset="0"/>
            </a:endParaRPr>
          </a:p>
          <a:p>
            <a:pPr defTabSz="455593" fontAlgn="auto">
              <a:spcBef>
                <a:spcPts val="0"/>
              </a:spcBef>
              <a:spcAft>
                <a:spcPts val="0"/>
              </a:spcAft>
              <a:defRPr/>
            </a:pPr>
            <a:r>
              <a:rPr kumimoji="0" lang="en-US" altLang="ja-JP" sz="1195" kern="0" dirty="0">
                <a:solidFill>
                  <a:srgbClr val="FF0000"/>
                </a:solidFill>
                <a:latin typeface="Meiryo UI" panose="020B0604030504040204" pitchFamily="50" charset="-128"/>
                <a:ea typeface="Meiryo UI" panose="020B0604030504040204" pitchFamily="50" charset="-128"/>
                <a:cs typeface="Arial" charset="0"/>
              </a:rPr>
              <a:t>【</a:t>
            </a:r>
            <a:r>
              <a:rPr kumimoji="0" lang="ja-JP" altLang="en-US" sz="1195" kern="0" dirty="0">
                <a:solidFill>
                  <a:srgbClr val="FF0000"/>
                </a:solidFill>
                <a:latin typeface="Meiryo UI" panose="020B0604030504040204" pitchFamily="50" charset="-128"/>
                <a:ea typeface="Meiryo UI" panose="020B0604030504040204" pitchFamily="50" charset="-128"/>
                <a:cs typeface="Arial" charset="0"/>
              </a:rPr>
              <a:t>具体の取組が決まっていない場合の記載例</a:t>
            </a:r>
            <a:r>
              <a:rPr kumimoji="0" lang="en-US" altLang="ja-JP" sz="1195" kern="0" dirty="0">
                <a:solidFill>
                  <a:srgbClr val="FF0000"/>
                </a:solidFill>
                <a:latin typeface="Meiryo UI" panose="020B0604030504040204" pitchFamily="50" charset="-128"/>
                <a:ea typeface="Meiryo UI" panose="020B0604030504040204" pitchFamily="50" charset="-128"/>
                <a:cs typeface="Arial" charset="0"/>
              </a:rPr>
              <a:t>】</a:t>
            </a:r>
          </a:p>
          <a:p>
            <a:pPr marL="171450" indent="-171450" defTabSz="455593" fontAlgn="auto">
              <a:spcBef>
                <a:spcPts val="0"/>
              </a:spcBef>
              <a:spcAft>
                <a:spcPts val="0"/>
              </a:spcAft>
              <a:buFont typeface="Arial" panose="020B0604020202020204" pitchFamily="34" charset="0"/>
              <a:buChar char="•"/>
              <a:defRPr/>
            </a:pPr>
            <a:r>
              <a:rPr kumimoji="0" lang="ja-JP" altLang="en-US" sz="1195" kern="0" dirty="0">
                <a:solidFill>
                  <a:srgbClr val="FF0000"/>
                </a:solidFill>
                <a:latin typeface="Meiryo UI" panose="020B0604030504040204" pitchFamily="50" charset="-128"/>
                <a:ea typeface="Meiryo UI" panose="020B0604030504040204" pitchFamily="50" charset="-128"/>
                <a:cs typeface="Arial" charset="0"/>
              </a:rPr>
              <a:t>　デジタル技術の実装に取り組みたいが、検討する人員が不足している。課題の検討など初期の検討からお願いしたい。</a:t>
            </a:r>
            <a:endParaRPr kumimoji="0" lang="en-US" altLang="ja-JP" sz="1195" kern="0" dirty="0">
              <a:solidFill>
                <a:srgbClr val="FF0000"/>
              </a:solidFill>
              <a:latin typeface="Meiryo UI" panose="020B0604030504040204" pitchFamily="50" charset="-128"/>
              <a:ea typeface="Meiryo UI" panose="020B0604030504040204" pitchFamily="50" charset="-128"/>
              <a:cs typeface="Arial" charset="0"/>
            </a:endParaRPr>
          </a:p>
          <a:p>
            <a:pPr marL="171450" indent="-171450" defTabSz="455593" fontAlgn="auto">
              <a:spcBef>
                <a:spcPts val="0"/>
              </a:spcBef>
              <a:spcAft>
                <a:spcPts val="0"/>
              </a:spcAft>
              <a:buFont typeface="Arial" panose="020B0604020202020204" pitchFamily="34" charset="0"/>
              <a:buChar char="•"/>
              <a:defRPr/>
            </a:pPr>
            <a:r>
              <a:rPr kumimoji="0" lang="ja-JP" altLang="en-US" sz="1195" kern="0" dirty="0">
                <a:solidFill>
                  <a:srgbClr val="FF0000"/>
                </a:solidFill>
                <a:latin typeface="Meiryo UI" panose="020B0604030504040204" pitchFamily="50" charset="-128"/>
                <a:ea typeface="Meiryo UI" panose="020B0604030504040204" pitchFamily="50" charset="-128"/>
                <a:cs typeface="Arial" charset="0"/>
              </a:rPr>
              <a:t>　取り組む課題については絞り込んでおらず、幅広い課題の解決に対応可能なアドバイザーの派遣を希望する。</a:t>
            </a:r>
            <a:endParaRPr kumimoji="0" lang="en-US" altLang="ja-JP" sz="1195" kern="0" dirty="0">
              <a:solidFill>
                <a:srgbClr val="FF0000"/>
              </a:solidFill>
              <a:latin typeface="Meiryo UI" panose="020B0604030504040204" pitchFamily="50" charset="-128"/>
              <a:ea typeface="Meiryo UI" panose="020B0604030504040204" pitchFamily="50" charset="-128"/>
              <a:cs typeface="Arial" charset="0"/>
            </a:endParaRPr>
          </a:p>
          <a:p>
            <a:pPr marL="263776" indent="-263776" defTabSz="455593" fontAlgn="auto">
              <a:spcBef>
                <a:spcPts val="0"/>
              </a:spcBef>
              <a:spcAft>
                <a:spcPts val="0"/>
              </a:spcAft>
              <a:buFont typeface="Arial" panose="020B0604020202020204" pitchFamily="34" charset="0"/>
              <a:buChar char="•"/>
              <a:defRPr/>
            </a:pPr>
            <a:endParaRPr kumimoji="0" lang="ja-JP" altLang="en-US" sz="1195" kern="0" dirty="0">
              <a:solidFill>
                <a:srgbClr val="FF0000"/>
              </a:solidFill>
              <a:latin typeface="Meiryo UI" panose="020B0604030504040204" pitchFamily="50" charset="-128"/>
              <a:ea typeface="Meiryo UI" panose="020B0604030504040204" pitchFamily="50" charset="-128"/>
              <a:cs typeface="Arial" charset="0"/>
            </a:endParaRPr>
          </a:p>
        </p:txBody>
      </p:sp>
      <p:sp>
        <p:nvSpPr>
          <p:cNvPr id="10" name="正方形/長方形 9">
            <a:extLst>
              <a:ext uri="{FF2B5EF4-FFF2-40B4-BE49-F238E27FC236}">
                <a16:creationId xmlns:a16="http://schemas.microsoft.com/office/drawing/2014/main" id="{8ED382A6-90C6-6656-52A2-12B3349608D2}"/>
              </a:ext>
            </a:extLst>
          </p:cNvPr>
          <p:cNvSpPr/>
          <p:nvPr/>
        </p:nvSpPr>
        <p:spPr>
          <a:xfrm>
            <a:off x="380936" y="3808518"/>
            <a:ext cx="3957785" cy="271888"/>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5593" fontAlgn="auto">
              <a:spcBef>
                <a:spcPts val="0"/>
              </a:spcBef>
              <a:spcAft>
                <a:spcPts val="0"/>
              </a:spcAft>
              <a:defRPr/>
            </a:pPr>
            <a:r>
              <a:rPr lang="ja-JP" altLang="en-US" sz="1395" b="1" dirty="0">
                <a:solidFill>
                  <a:prstClr val="white"/>
                </a:solidFill>
                <a:latin typeface="Meiryo UI" panose="020B0604030504040204" pitchFamily="50" charset="-128"/>
                <a:ea typeface="Meiryo UI" panose="020B0604030504040204" pitchFamily="50" charset="-128"/>
              </a:rPr>
              <a:t>本事業の申請にあたる意気込み</a:t>
            </a:r>
          </a:p>
        </p:txBody>
      </p:sp>
      <p:sp>
        <p:nvSpPr>
          <p:cNvPr id="11" name="テキスト ボックス 10">
            <a:extLst>
              <a:ext uri="{FF2B5EF4-FFF2-40B4-BE49-F238E27FC236}">
                <a16:creationId xmlns:a16="http://schemas.microsoft.com/office/drawing/2014/main" id="{5CC20247-D5EA-1E33-CE14-3E3D42035ACB}"/>
              </a:ext>
            </a:extLst>
          </p:cNvPr>
          <p:cNvSpPr txBox="1"/>
          <p:nvPr/>
        </p:nvSpPr>
        <p:spPr>
          <a:xfrm>
            <a:off x="378574" y="4126812"/>
            <a:ext cx="8381496" cy="324130"/>
          </a:xfrm>
          <a:prstGeom prst="rect">
            <a:avLst/>
          </a:prstGeom>
          <a:noFill/>
          <a:ln>
            <a:solidFill>
              <a:schemeClr val="bg1">
                <a:lumMod val="50000"/>
              </a:schemeClr>
            </a:solidFill>
          </a:ln>
        </p:spPr>
        <p:txBody>
          <a:bodyPr wrap="square" lIns="35873" tIns="35873" rIns="35873" bIns="35873" rtlCol="0" anchor="ctr">
            <a:noAutofit/>
          </a:bodyPr>
          <a:lstStyle/>
          <a:p>
            <a:pPr algn="just" defTabSz="455593" fontAlgn="auto">
              <a:spcBef>
                <a:spcPts val="0"/>
              </a:spcBef>
              <a:spcAft>
                <a:spcPts val="0"/>
              </a:spcAft>
              <a:defRPr/>
            </a:pPr>
            <a:r>
              <a:rPr lang="ja-JP" altLang="en-US" sz="1200" dirty="0">
                <a:solidFill>
                  <a:prstClr val="black"/>
                </a:solidFill>
                <a:latin typeface="Meiryo UI" panose="020B0604030504040204" pitchFamily="50" charset="-128"/>
                <a:ea typeface="Meiryo UI" panose="020B0604030504040204" pitchFamily="50" charset="-128"/>
                <a:cs typeface="Arial" charset="0"/>
              </a:rPr>
              <a:t>今までのページで記載しきれなかった、地域・担当者の思い・参考となる取組状況等について当該欄にご記載ください。</a:t>
            </a:r>
            <a:endParaRPr lang="ja-JP" altLang="en-US" sz="1200" strike="sngStrike" dirty="0">
              <a:solidFill>
                <a:prstClr val="black"/>
              </a:solidFill>
              <a:latin typeface="Meiryo UI" panose="020B0604030504040204" pitchFamily="50" charset="-128"/>
              <a:ea typeface="Meiryo UI" panose="020B0604030504040204" pitchFamily="50" charset="-128"/>
              <a:cs typeface="Arial" charset="0"/>
            </a:endParaRPr>
          </a:p>
        </p:txBody>
      </p:sp>
    </p:spTree>
    <p:extLst>
      <p:ext uri="{BB962C8B-B14F-4D97-AF65-F5344CB8AC3E}">
        <p14:creationId xmlns:p14="http://schemas.microsoft.com/office/powerpoint/2010/main" val="1322988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AFEAF17-53B6-516A-4BA0-9122102D3EB4}"/>
              </a:ext>
            </a:extLst>
          </p:cNvPr>
          <p:cNvSpPr txBox="1"/>
          <p:nvPr/>
        </p:nvSpPr>
        <p:spPr>
          <a:xfrm>
            <a:off x="0" y="134637"/>
            <a:ext cx="4590288" cy="461665"/>
          </a:xfrm>
          <a:prstGeom prst="rect">
            <a:avLst/>
          </a:prstGeom>
          <a:noFill/>
        </p:spPr>
        <p:txBody>
          <a:bodyPr wrap="square">
            <a:spAutoFit/>
          </a:bodyPr>
          <a:lstStyle/>
          <a:p>
            <a:pPr defTabSz="844083">
              <a:spcBef>
                <a:spcPct val="0"/>
              </a:spcBef>
              <a:buNone/>
              <a:defRPr/>
            </a:pPr>
            <a:r>
              <a:rPr lang="en-US" altLang="ja-JP" sz="2400" b="1" dirty="0">
                <a:solidFill>
                  <a:srgbClr val="0070C0"/>
                </a:solidFill>
                <a:latin typeface="Meiryo UI" panose="020B0604030504040204" pitchFamily="50" charset="-128"/>
                <a:ea typeface="Meiryo UI" panose="020B0604030504040204" pitchFamily="50" charset="-128"/>
                <a:cs typeface="Arial" charset="0"/>
              </a:rPr>
              <a:t>3</a:t>
            </a:r>
            <a:r>
              <a:rPr lang="ja-JP" altLang="en-US" sz="2400" b="1" dirty="0">
                <a:solidFill>
                  <a:srgbClr val="0070C0"/>
                </a:solidFill>
                <a:latin typeface="Meiryo UI" panose="020B0604030504040204" pitchFamily="50" charset="-128"/>
                <a:ea typeface="Meiryo UI" panose="020B0604030504040204" pitchFamily="50" charset="-128"/>
                <a:cs typeface="Arial" charset="0"/>
              </a:rPr>
              <a:t>．ヒアリング日程調整</a:t>
            </a:r>
          </a:p>
        </p:txBody>
      </p:sp>
      <p:sp>
        <p:nvSpPr>
          <p:cNvPr id="5" name="Rectangle 5">
            <a:extLst>
              <a:ext uri="{FF2B5EF4-FFF2-40B4-BE49-F238E27FC236}">
                <a16:creationId xmlns:a16="http://schemas.microsoft.com/office/drawing/2014/main" id="{B256BCE7-F0BA-44CB-AA79-6ADBEBA831E3}"/>
              </a:ext>
            </a:extLst>
          </p:cNvPr>
          <p:cNvSpPr/>
          <p:nvPr/>
        </p:nvSpPr>
        <p:spPr>
          <a:xfrm>
            <a:off x="6002438" y="191809"/>
            <a:ext cx="2757631" cy="347320"/>
          </a:xfrm>
          <a:prstGeom prst="rect">
            <a:avLst/>
          </a:prstGeom>
          <a:noFill/>
          <a:ln w="28575">
            <a:noFill/>
          </a:ln>
        </p:spPr>
        <p:txBody>
          <a:bodyPr vertOverflow="overflow" horzOverflow="overflow" wrap="square" tIns="35873" bIns="35873" rtlCol="0" anchor="ctr">
            <a:noAutofit/>
          </a:bodyPr>
          <a:lstStyle/>
          <a:p>
            <a:pPr algn="r" defTabSz="911187">
              <a:defRPr/>
            </a:pPr>
            <a:r>
              <a:rPr lang="ja-JP" altLang="en-US" sz="1600" b="1" dirty="0">
                <a:solidFill>
                  <a:srgbClr val="FF0000"/>
                </a:solidFill>
                <a:latin typeface="Meiryo UI" panose="020B0604030504040204" pitchFamily="50" charset="-128"/>
                <a:ea typeface="Meiryo UI" panose="020B0604030504040204" pitchFamily="50" charset="-128"/>
                <a:cs typeface="メイリオ"/>
              </a:rPr>
              <a:t>●●</a:t>
            </a:r>
            <a:r>
              <a:rPr lang="ja-JP" altLang="en-US" sz="1600" b="1" dirty="0">
                <a:latin typeface="Meiryo UI" panose="020B0604030504040204" pitchFamily="50" charset="-128"/>
                <a:ea typeface="Meiryo UI" panose="020B0604030504040204" pitchFamily="50" charset="-128"/>
                <a:cs typeface="メイリオ"/>
              </a:rPr>
              <a:t>都・道・県　</a:t>
            </a:r>
            <a:r>
              <a:rPr lang="en-US" altLang="ja-JP" sz="1600" b="1" dirty="0">
                <a:solidFill>
                  <a:srgbClr val="FF0000"/>
                </a:solidFill>
                <a:latin typeface="Meiryo UI" panose="020B0604030504040204" pitchFamily="50" charset="-128"/>
                <a:ea typeface="Meiryo UI" panose="020B0604030504040204" pitchFamily="50" charset="-128"/>
                <a:cs typeface="メイリオ"/>
              </a:rPr>
              <a:t>XX</a:t>
            </a:r>
            <a:r>
              <a:rPr lang="ja-JP" altLang="en-US" sz="1600" b="1" dirty="0">
                <a:latin typeface="Meiryo UI" panose="020B0604030504040204" pitchFamily="50" charset="-128"/>
                <a:ea typeface="Meiryo UI" panose="020B0604030504040204" pitchFamily="50" charset="-128"/>
                <a:cs typeface="メイリオ"/>
              </a:rPr>
              <a:t>市・町・村</a:t>
            </a:r>
          </a:p>
        </p:txBody>
      </p:sp>
      <p:graphicFrame>
        <p:nvGraphicFramePr>
          <p:cNvPr id="2" name="表 1">
            <a:extLst>
              <a:ext uri="{FF2B5EF4-FFF2-40B4-BE49-F238E27FC236}">
                <a16:creationId xmlns:a16="http://schemas.microsoft.com/office/drawing/2014/main" id="{6C662D19-5FC0-0EB5-9875-63B35A408DF5}"/>
              </a:ext>
            </a:extLst>
          </p:cNvPr>
          <p:cNvGraphicFramePr>
            <a:graphicFrameLocks noGrp="1"/>
          </p:cNvGraphicFramePr>
          <p:nvPr>
            <p:extLst>
              <p:ext uri="{D42A27DB-BD31-4B8C-83A1-F6EECF244321}">
                <p14:modId xmlns:p14="http://schemas.microsoft.com/office/powerpoint/2010/main" val="780535502"/>
              </p:ext>
            </p:extLst>
          </p:nvPr>
        </p:nvGraphicFramePr>
        <p:xfrm>
          <a:off x="598175" y="1268760"/>
          <a:ext cx="7947650" cy="3480012"/>
        </p:xfrm>
        <a:graphic>
          <a:graphicData uri="http://schemas.openxmlformats.org/drawingml/2006/table">
            <a:tbl>
              <a:tblPr firstRow="1" bandRow="1">
                <a:tableStyleId>{5C22544A-7EE6-4342-B048-85BDC9FD1C3A}</a:tableStyleId>
              </a:tblPr>
              <a:tblGrid>
                <a:gridCol w="794765">
                  <a:extLst>
                    <a:ext uri="{9D8B030D-6E8A-4147-A177-3AD203B41FA5}">
                      <a16:colId xmlns:a16="http://schemas.microsoft.com/office/drawing/2014/main" val="2390651188"/>
                    </a:ext>
                  </a:extLst>
                </a:gridCol>
                <a:gridCol w="794765">
                  <a:extLst>
                    <a:ext uri="{9D8B030D-6E8A-4147-A177-3AD203B41FA5}">
                      <a16:colId xmlns:a16="http://schemas.microsoft.com/office/drawing/2014/main" val="4107909621"/>
                    </a:ext>
                  </a:extLst>
                </a:gridCol>
                <a:gridCol w="794765">
                  <a:extLst>
                    <a:ext uri="{9D8B030D-6E8A-4147-A177-3AD203B41FA5}">
                      <a16:colId xmlns:a16="http://schemas.microsoft.com/office/drawing/2014/main" val="2305860861"/>
                    </a:ext>
                  </a:extLst>
                </a:gridCol>
                <a:gridCol w="794765">
                  <a:extLst>
                    <a:ext uri="{9D8B030D-6E8A-4147-A177-3AD203B41FA5}">
                      <a16:colId xmlns:a16="http://schemas.microsoft.com/office/drawing/2014/main" val="933985973"/>
                    </a:ext>
                  </a:extLst>
                </a:gridCol>
                <a:gridCol w="794765">
                  <a:extLst>
                    <a:ext uri="{9D8B030D-6E8A-4147-A177-3AD203B41FA5}">
                      <a16:colId xmlns:a16="http://schemas.microsoft.com/office/drawing/2014/main" val="3272414591"/>
                    </a:ext>
                  </a:extLst>
                </a:gridCol>
                <a:gridCol w="794765">
                  <a:extLst>
                    <a:ext uri="{9D8B030D-6E8A-4147-A177-3AD203B41FA5}">
                      <a16:colId xmlns:a16="http://schemas.microsoft.com/office/drawing/2014/main" val="2857665056"/>
                    </a:ext>
                  </a:extLst>
                </a:gridCol>
                <a:gridCol w="794765">
                  <a:extLst>
                    <a:ext uri="{9D8B030D-6E8A-4147-A177-3AD203B41FA5}">
                      <a16:colId xmlns:a16="http://schemas.microsoft.com/office/drawing/2014/main" val="2563443264"/>
                    </a:ext>
                  </a:extLst>
                </a:gridCol>
                <a:gridCol w="794765">
                  <a:extLst>
                    <a:ext uri="{9D8B030D-6E8A-4147-A177-3AD203B41FA5}">
                      <a16:colId xmlns:a16="http://schemas.microsoft.com/office/drawing/2014/main" val="1988922113"/>
                    </a:ext>
                  </a:extLst>
                </a:gridCol>
                <a:gridCol w="794765">
                  <a:extLst>
                    <a:ext uri="{9D8B030D-6E8A-4147-A177-3AD203B41FA5}">
                      <a16:colId xmlns:a16="http://schemas.microsoft.com/office/drawing/2014/main" val="2227499739"/>
                    </a:ext>
                  </a:extLst>
                </a:gridCol>
                <a:gridCol w="794765">
                  <a:extLst>
                    <a:ext uri="{9D8B030D-6E8A-4147-A177-3AD203B41FA5}">
                      <a16:colId xmlns:a16="http://schemas.microsoft.com/office/drawing/2014/main" val="334899741"/>
                    </a:ext>
                  </a:extLst>
                </a:gridCol>
              </a:tblGrid>
              <a:tr h="483482">
                <a:tc>
                  <a:txBody>
                    <a:bodyPr/>
                    <a:lstStyle/>
                    <a:p>
                      <a:pPr algn="ctr"/>
                      <a:r>
                        <a:rPr kumimoji="1" lang="ja-JP" altLang="en-US" sz="1600" dirty="0"/>
                        <a:t>開始</a:t>
                      </a:r>
                      <a:endParaRPr kumimoji="1" lang="en-US" altLang="ja-JP" sz="1600" dirty="0"/>
                    </a:p>
                    <a:p>
                      <a:pPr algn="ctr"/>
                      <a:r>
                        <a:rPr kumimoji="1" lang="ja-JP" altLang="en-US" sz="1600" dirty="0"/>
                        <a:t>時間</a:t>
                      </a:r>
                    </a:p>
                  </a:txBody>
                  <a:tcPr anchor="ctr">
                    <a:lnR w="12700" cap="flat" cmpd="sng" algn="ctr">
                      <a:solidFill>
                        <a:schemeClr val="tx1"/>
                      </a:solidFill>
                      <a:prstDash val="solid"/>
                      <a:round/>
                      <a:headEnd type="none" w="med" len="med"/>
                      <a:tailEnd type="none" w="med" len="med"/>
                    </a:lnR>
                  </a:tcPr>
                </a:tc>
                <a:tc>
                  <a:txBody>
                    <a:bodyPr/>
                    <a:lstStyle/>
                    <a:p>
                      <a:pPr algn="ctr"/>
                      <a:r>
                        <a:rPr kumimoji="1" lang="ja-JP" altLang="en-US" sz="1600" dirty="0"/>
                        <a:t>（例）</a:t>
                      </a:r>
                      <a:endParaRPr kumimoji="1" lang="en-US" altLang="ja-JP" sz="1600" dirty="0"/>
                    </a:p>
                    <a:p>
                      <a:pPr algn="ctr"/>
                      <a:r>
                        <a:rPr kumimoji="1" lang="en-US" altLang="ja-JP" sz="1600" dirty="0"/>
                        <a:t>5/14</a:t>
                      </a:r>
                      <a:endParaRPr kumimoji="1" lang="ja-JP" altLang="en-US" sz="1600" dirty="0"/>
                    </a:p>
                  </a:txBody>
                  <a:tcPr anchor="ctr">
                    <a:lnL w="12700" cap="flat" cmpd="sng" algn="ctr">
                      <a:solidFill>
                        <a:schemeClr val="tx1"/>
                      </a:solidFill>
                      <a:prstDash val="solid"/>
                      <a:round/>
                      <a:headEnd type="none" w="med" len="med"/>
                      <a:tailEnd type="none" w="med" len="med"/>
                    </a:lnL>
                    <a:solidFill>
                      <a:schemeClr val="bg2">
                        <a:lumMod val="60000"/>
                        <a:lumOff val="40000"/>
                      </a:schemeClr>
                    </a:solidFill>
                  </a:tcPr>
                </a:tc>
                <a:tc>
                  <a:txBody>
                    <a:bodyPr/>
                    <a:lstStyle/>
                    <a:p>
                      <a:pPr algn="ctr"/>
                      <a:endParaRPr kumimoji="1" lang="ja-JP" altLang="en-US" sz="1600" dirty="0"/>
                    </a:p>
                  </a:txBody>
                  <a:tcPr anchor="ctr"/>
                </a:tc>
                <a:tc>
                  <a:txBody>
                    <a:bodyPr/>
                    <a:lstStyle/>
                    <a:p>
                      <a:pPr algn="ctr"/>
                      <a:endParaRPr kumimoji="1" lang="ja-JP" altLang="en-US" sz="1600" dirty="0"/>
                    </a:p>
                  </a:txBody>
                  <a:tcPr anchor="ctr"/>
                </a:tc>
                <a:tc>
                  <a:txBody>
                    <a:bodyPr/>
                    <a:lstStyle/>
                    <a:p>
                      <a:pPr algn="ctr"/>
                      <a:endParaRPr kumimoji="1" lang="ja-JP" altLang="en-US" sz="1600" dirty="0"/>
                    </a:p>
                  </a:txBody>
                  <a:tcPr anchor="ctr"/>
                </a:tc>
                <a:tc>
                  <a:txBody>
                    <a:bodyPr/>
                    <a:lstStyle/>
                    <a:p>
                      <a:pPr algn="ctr"/>
                      <a:endParaRPr kumimoji="1" lang="ja-JP" altLang="en-US" sz="1600" dirty="0"/>
                    </a:p>
                  </a:txBody>
                  <a:tcPr anchor="ctr"/>
                </a:tc>
                <a:tc>
                  <a:txBody>
                    <a:bodyPr/>
                    <a:lstStyle/>
                    <a:p>
                      <a:pPr algn="ctr"/>
                      <a:endParaRPr kumimoji="1" lang="ja-JP" altLang="en-US" sz="1600" dirty="0"/>
                    </a:p>
                  </a:txBody>
                  <a:tcPr anchor="ctr"/>
                </a:tc>
                <a:tc>
                  <a:txBody>
                    <a:bodyPr/>
                    <a:lstStyle/>
                    <a:p>
                      <a:pPr algn="ctr"/>
                      <a:endParaRPr kumimoji="1" lang="ja-JP" altLang="en-US" sz="1600" dirty="0"/>
                    </a:p>
                  </a:txBody>
                  <a:tcPr anchor="ctr"/>
                </a:tc>
                <a:tc>
                  <a:txBody>
                    <a:bodyPr/>
                    <a:lstStyle/>
                    <a:p>
                      <a:pPr algn="ctr"/>
                      <a:endParaRPr kumimoji="1" lang="ja-JP" altLang="en-US" sz="1600" dirty="0"/>
                    </a:p>
                  </a:txBody>
                  <a:tcPr anchor="ctr"/>
                </a:tc>
                <a:tc>
                  <a:txBody>
                    <a:bodyPr/>
                    <a:lstStyle/>
                    <a:p>
                      <a:pPr algn="ctr"/>
                      <a:endParaRPr kumimoji="1" lang="ja-JP" altLang="en-US" sz="1600" dirty="0"/>
                    </a:p>
                  </a:txBody>
                  <a:tcPr anchor="ctr"/>
                </a:tc>
                <a:extLst>
                  <a:ext uri="{0D108BD9-81ED-4DB2-BD59-A6C34878D82A}">
                    <a16:rowId xmlns:a16="http://schemas.microsoft.com/office/drawing/2014/main" val="1478624686"/>
                  </a:ext>
                </a:extLst>
              </a:tr>
              <a:tr h="483482">
                <a:tc>
                  <a:txBody>
                    <a:bodyPr/>
                    <a:lstStyle/>
                    <a:p>
                      <a:pPr algn="ctr"/>
                      <a:r>
                        <a:rPr kumimoji="1" lang="en-US" altLang="ja-JP" dirty="0"/>
                        <a:t>10:00</a:t>
                      </a:r>
                      <a:endParaRPr kumimoji="1" lang="ja-JP" altLang="en-US" dirty="0"/>
                    </a:p>
                  </a:txBody>
                  <a:tcPr anchor="ctr">
                    <a:lnR w="12700" cap="flat" cmpd="sng" algn="ctr">
                      <a:solidFill>
                        <a:schemeClr val="tx1"/>
                      </a:solidFill>
                      <a:prstDash val="solid"/>
                      <a:round/>
                      <a:headEnd type="none" w="med" len="med"/>
                      <a:tailEnd type="none" w="med" len="med"/>
                    </a:lnR>
                  </a:tcPr>
                </a:tc>
                <a:tc>
                  <a:txBody>
                    <a:bodyPr/>
                    <a:lstStyle/>
                    <a:p>
                      <a:pPr algn="ctr"/>
                      <a:r>
                        <a:rPr kumimoji="1" lang="ja-JP" altLang="en-US" dirty="0"/>
                        <a:t>○</a:t>
                      </a:r>
                    </a:p>
                  </a:txBody>
                  <a:tcPr anchor="ctr">
                    <a:lnL w="12700" cap="flat" cmpd="sng" algn="ctr">
                      <a:solidFill>
                        <a:schemeClr val="tx1"/>
                      </a:solidFill>
                      <a:prstDash val="solid"/>
                      <a:round/>
                      <a:headEnd type="none" w="med" len="med"/>
                      <a:tailEnd type="none" w="med" len="med"/>
                    </a:lnL>
                    <a:solidFill>
                      <a:schemeClr val="bg2">
                        <a:lumMod val="60000"/>
                        <a:lumOff val="40000"/>
                      </a:schemeClr>
                    </a:solidFill>
                  </a:tcP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endParaRPr kumimoji="1" lang="ja-JP" altLang="en-US"/>
                    </a:p>
                  </a:txBody>
                  <a:tcPr anchor="ctr"/>
                </a:tc>
                <a:extLst>
                  <a:ext uri="{0D108BD9-81ED-4DB2-BD59-A6C34878D82A}">
                    <a16:rowId xmlns:a16="http://schemas.microsoft.com/office/drawing/2014/main" val="3574506484"/>
                  </a:ext>
                </a:extLst>
              </a:tr>
              <a:tr h="483482">
                <a:tc>
                  <a:txBody>
                    <a:bodyPr/>
                    <a:lstStyle/>
                    <a:p>
                      <a:pPr algn="ctr"/>
                      <a:r>
                        <a:rPr kumimoji="1" lang="en-US" altLang="ja-JP" dirty="0"/>
                        <a:t>11:00</a:t>
                      </a:r>
                      <a:endParaRPr kumimoji="1" lang="ja-JP" altLang="en-US" dirty="0"/>
                    </a:p>
                  </a:txBody>
                  <a:tcPr anchor="ctr">
                    <a:lnR w="12700" cap="flat" cmpd="sng" algn="ctr">
                      <a:solidFill>
                        <a:schemeClr val="tx1"/>
                      </a:solidFill>
                      <a:prstDash val="solid"/>
                      <a:round/>
                      <a:headEnd type="none" w="med" len="med"/>
                      <a:tailEnd type="none" w="med" len="med"/>
                    </a:lnR>
                  </a:tcPr>
                </a:tc>
                <a:tc>
                  <a:txBody>
                    <a:bodyPr/>
                    <a:lstStyle/>
                    <a:p>
                      <a:pPr algn="ctr"/>
                      <a:endParaRPr kumimoji="1" lang="en-US" altLang="ja-JP" dirty="0"/>
                    </a:p>
                  </a:txBody>
                  <a:tcPr anchor="ctr">
                    <a:lnL w="12700" cap="flat" cmpd="sng" algn="ctr">
                      <a:solidFill>
                        <a:schemeClr val="tx1"/>
                      </a:solidFill>
                      <a:prstDash val="solid"/>
                      <a:round/>
                      <a:headEnd type="none" w="med" len="med"/>
                      <a:tailEnd type="none" w="med" len="med"/>
                    </a:lnL>
                    <a:solidFill>
                      <a:schemeClr val="bg2">
                        <a:lumMod val="60000"/>
                        <a:lumOff val="40000"/>
                      </a:schemeClr>
                    </a:solidFill>
                  </a:tcP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endParaRPr kumimoji="1" lang="ja-JP" altLang="en-US"/>
                    </a:p>
                  </a:txBody>
                  <a:tcPr anchor="ctr"/>
                </a:tc>
                <a:extLst>
                  <a:ext uri="{0D108BD9-81ED-4DB2-BD59-A6C34878D82A}">
                    <a16:rowId xmlns:a16="http://schemas.microsoft.com/office/drawing/2014/main" val="495287480"/>
                  </a:ext>
                </a:extLst>
              </a:tr>
              <a:tr h="483482">
                <a:tc>
                  <a:txBody>
                    <a:bodyPr/>
                    <a:lstStyle/>
                    <a:p>
                      <a:pPr algn="ctr"/>
                      <a:r>
                        <a:rPr kumimoji="1" lang="en-US" altLang="ja-JP" dirty="0"/>
                        <a:t>13:00</a:t>
                      </a:r>
                      <a:endParaRPr kumimoji="1" lang="ja-JP" altLang="en-US" dirty="0"/>
                    </a:p>
                  </a:txBody>
                  <a:tcPr anchor="ctr">
                    <a:lnR w="12700" cap="flat" cmpd="sng" algn="ctr">
                      <a:solidFill>
                        <a:schemeClr val="tx1"/>
                      </a:solidFill>
                      <a:prstDash val="solid"/>
                      <a:round/>
                      <a:headEnd type="none" w="med" len="med"/>
                      <a:tailEnd type="none" w="med" len="med"/>
                    </a:lnR>
                  </a:tcPr>
                </a:tc>
                <a:tc>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solidFill>
                      <a:schemeClr val="bg2">
                        <a:lumMod val="60000"/>
                        <a:lumOff val="40000"/>
                      </a:schemeClr>
                    </a:solidFill>
                  </a:tcP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tc>
                  <a:txBody>
                    <a:bodyPr/>
                    <a:lstStyle/>
                    <a:p>
                      <a:pPr algn="ctr"/>
                      <a:endParaRPr kumimoji="1" lang="ja-JP" altLang="en-US"/>
                    </a:p>
                  </a:txBody>
                  <a:tcPr anchor="ctr"/>
                </a:tc>
                <a:extLst>
                  <a:ext uri="{0D108BD9-81ED-4DB2-BD59-A6C34878D82A}">
                    <a16:rowId xmlns:a16="http://schemas.microsoft.com/office/drawing/2014/main" val="2998831045"/>
                  </a:ext>
                </a:extLst>
              </a:tr>
              <a:tr h="483482">
                <a:tc>
                  <a:txBody>
                    <a:bodyPr/>
                    <a:lstStyle/>
                    <a:p>
                      <a:pPr algn="ctr"/>
                      <a:r>
                        <a:rPr kumimoji="1" lang="en-US" altLang="ja-JP" dirty="0"/>
                        <a:t>14:00</a:t>
                      </a:r>
                      <a:endParaRPr kumimoji="1" lang="ja-JP" altLang="en-US" dirty="0"/>
                    </a:p>
                  </a:txBody>
                  <a:tcPr anchor="ctr">
                    <a:lnR w="12700" cap="flat" cmpd="sng" algn="ctr">
                      <a:solidFill>
                        <a:schemeClr val="tx1"/>
                      </a:solidFill>
                      <a:prstDash val="solid"/>
                      <a:round/>
                      <a:headEnd type="none" w="med" len="med"/>
                      <a:tailEnd type="none" w="med" len="med"/>
                    </a:lnR>
                  </a:tcPr>
                </a:tc>
                <a:tc>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solidFill>
                      <a:schemeClr val="bg2">
                        <a:lumMod val="60000"/>
                        <a:lumOff val="40000"/>
                      </a:schemeClr>
                    </a:solidFill>
                  </a:tcP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extLst>
                  <a:ext uri="{0D108BD9-81ED-4DB2-BD59-A6C34878D82A}">
                    <a16:rowId xmlns:a16="http://schemas.microsoft.com/office/drawing/2014/main" val="2028660462"/>
                  </a:ext>
                </a:extLst>
              </a:tr>
              <a:tr h="483482">
                <a:tc>
                  <a:txBody>
                    <a:bodyPr/>
                    <a:lstStyle/>
                    <a:p>
                      <a:pPr algn="ctr"/>
                      <a:r>
                        <a:rPr kumimoji="1" lang="en-US" altLang="ja-JP" dirty="0"/>
                        <a:t>15:00</a:t>
                      </a:r>
                      <a:endParaRPr kumimoji="1" lang="ja-JP" altLang="en-US" dirty="0"/>
                    </a:p>
                  </a:txBody>
                  <a:tcPr anchor="ctr">
                    <a:lnR w="12700" cap="flat" cmpd="sng" algn="ctr">
                      <a:solidFill>
                        <a:schemeClr val="tx1"/>
                      </a:solidFill>
                      <a:prstDash val="solid"/>
                      <a:round/>
                      <a:headEnd type="none" w="med" len="med"/>
                      <a:tailEnd type="none" w="med" len="med"/>
                    </a:lnR>
                  </a:tcPr>
                </a:tc>
                <a:tc>
                  <a:txBody>
                    <a:bodyPr/>
                    <a:lstStyle/>
                    <a:p>
                      <a:pPr algn="ctr"/>
                      <a:r>
                        <a:rPr kumimoji="1" lang="ja-JP" altLang="en-US" dirty="0"/>
                        <a:t>○</a:t>
                      </a:r>
                    </a:p>
                  </a:txBody>
                  <a:tcPr anchor="ctr">
                    <a:lnL w="12700" cap="flat" cmpd="sng" algn="ctr">
                      <a:solidFill>
                        <a:schemeClr val="tx1"/>
                      </a:solidFill>
                      <a:prstDash val="solid"/>
                      <a:round/>
                      <a:headEnd type="none" w="med" len="med"/>
                      <a:tailEnd type="none" w="med" len="med"/>
                    </a:lnL>
                    <a:solidFill>
                      <a:schemeClr val="bg2">
                        <a:lumMod val="60000"/>
                        <a:lumOff val="40000"/>
                      </a:schemeClr>
                    </a:solidFill>
                  </a:tcP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a:p>
                  </a:txBody>
                  <a:tcPr anchor="ctr"/>
                </a:tc>
                <a:extLst>
                  <a:ext uri="{0D108BD9-81ED-4DB2-BD59-A6C34878D82A}">
                    <a16:rowId xmlns:a16="http://schemas.microsoft.com/office/drawing/2014/main" val="1825923997"/>
                  </a:ext>
                </a:extLst>
              </a:tr>
              <a:tr h="483482">
                <a:tc>
                  <a:txBody>
                    <a:bodyPr/>
                    <a:lstStyle/>
                    <a:p>
                      <a:pPr algn="ctr"/>
                      <a:r>
                        <a:rPr kumimoji="1" lang="en-US" altLang="ja-JP" dirty="0"/>
                        <a:t>16:00</a:t>
                      </a:r>
                      <a:endParaRPr kumimoji="1" lang="ja-JP" altLang="en-US" dirty="0"/>
                    </a:p>
                  </a:txBody>
                  <a:tcPr anchor="ctr">
                    <a:lnR w="12700" cap="flat" cmpd="sng" algn="ctr">
                      <a:solidFill>
                        <a:schemeClr val="tx1"/>
                      </a:solidFill>
                      <a:prstDash val="solid"/>
                      <a:round/>
                      <a:headEnd type="none" w="med" len="med"/>
                      <a:tailEnd type="none" w="med" len="med"/>
                    </a:lnR>
                  </a:tcPr>
                </a:tc>
                <a:tc>
                  <a:txBody>
                    <a:bodyPr/>
                    <a:lstStyle/>
                    <a:p>
                      <a:pPr algn="ctr"/>
                      <a:r>
                        <a:rPr kumimoji="1" lang="ja-JP" altLang="en-US" dirty="0"/>
                        <a:t>○</a:t>
                      </a:r>
                    </a:p>
                  </a:txBody>
                  <a:tcPr anchor="ctr">
                    <a:lnL w="12700" cap="flat" cmpd="sng" algn="ctr">
                      <a:solidFill>
                        <a:schemeClr val="tx1"/>
                      </a:solidFill>
                      <a:prstDash val="solid"/>
                      <a:round/>
                      <a:headEnd type="none" w="med" len="med"/>
                      <a:tailEnd type="none" w="med" len="med"/>
                    </a:lnL>
                    <a:solidFill>
                      <a:schemeClr val="bg2">
                        <a:lumMod val="60000"/>
                        <a:lumOff val="40000"/>
                      </a:schemeClr>
                    </a:solidFill>
                  </a:tcP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endParaRPr kumimoji="1" lang="ja-JP" altLang="en-US"/>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tc>
                  <a:txBody>
                    <a:bodyPr/>
                    <a:lstStyle/>
                    <a:p>
                      <a:pPr algn="ctr"/>
                      <a:endParaRPr kumimoji="1" lang="ja-JP" altLang="en-US" dirty="0"/>
                    </a:p>
                  </a:txBody>
                  <a:tcPr anchor="ctr"/>
                </a:tc>
                <a:extLst>
                  <a:ext uri="{0D108BD9-81ED-4DB2-BD59-A6C34878D82A}">
                    <a16:rowId xmlns:a16="http://schemas.microsoft.com/office/drawing/2014/main" val="707874584"/>
                  </a:ext>
                </a:extLst>
              </a:tr>
            </a:tbl>
          </a:graphicData>
        </a:graphic>
      </p:graphicFrame>
      <p:sp>
        <p:nvSpPr>
          <p:cNvPr id="3" name="テキスト ボックス 2">
            <a:extLst>
              <a:ext uri="{FF2B5EF4-FFF2-40B4-BE49-F238E27FC236}">
                <a16:creationId xmlns:a16="http://schemas.microsoft.com/office/drawing/2014/main" id="{AAF714C8-1045-1C3F-4C91-4A8903BC838F}"/>
              </a:ext>
            </a:extLst>
          </p:cNvPr>
          <p:cNvSpPr txBox="1"/>
          <p:nvPr/>
        </p:nvSpPr>
        <p:spPr>
          <a:xfrm>
            <a:off x="378574" y="836712"/>
            <a:ext cx="8381496" cy="325662"/>
          </a:xfrm>
          <a:prstGeom prst="rect">
            <a:avLst/>
          </a:prstGeom>
          <a:noFill/>
          <a:ln>
            <a:solidFill>
              <a:schemeClr val="bg1">
                <a:lumMod val="50000"/>
              </a:schemeClr>
            </a:solidFill>
          </a:ln>
        </p:spPr>
        <p:txBody>
          <a:bodyPr wrap="square" lIns="35873" tIns="35873" rIns="35873" bIns="35873" rtlCol="0" anchor="ctr">
            <a:noAutofit/>
          </a:bodyPr>
          <a:lstStyle/>
          <a:p>
            <a:pPr algn="just" defTabSz="455593" fontAlgn="auto">
              <a:spcBef>
                <a:spcPts val="0"/>
              </a:spcBef>
              <a:spcAft>
                <a:spcPts val="0"/>
              </a:spcAft>
              <a:defRPr/>
            </a:pPr>
            <a:r>
              <a:rPr lang="ja-JP" altLang="en-US" sz="1200" dirty="0">
                <a:solidFill>
                  <a:prstClr val="black"/>
                </a:solidFill>
                <a:latin typeface="Meiryo UI" panose="020B0604030504040204" pitchFamily="50" charset="-128"/>
                <a:ea typeface="Meiryo UI" panose="020B0604030504040204" pitchFamily="50" charset="-128"/>
                <a:cs typeface="Arial" charset="0"/>
              </a:rPr>
              <a:t>応募内容に関するヒアリングについて、対応可能な</a:t>
            </a:r>
            <a:r>
              <a:rPr lang="ja-JP" altLang="en-US" sz="1200" dirty="0">
                <a:solidFill>
                  <a:srgbClr val="FF0000"/>
                </a:solidFill>
                <a:highlight>
                  <a:srgbClr val="FFFF00"/>
                </a:highlight>
                <a:latin typeface="Meiryo UI" panose="020B0604030504040204" pitchFamily="50" charset="-128"/>
                <a:ea typeface="Meiryo UI" panose="020B0604030504040204" pitchFamily="50" charset="-128"/>
                <a:cs typeface="Arial" charset="0"/>
              </a:rPr>
              <a:t>日時を複数</a:t>
            </a:r>
            <a:r>
              <a:rPr lang="ja-JP" altLang="en-US" sz="1200" dirty="0">
                <a:solidFill>
                  <a:prstClr val="black"/>
                </a:solidFill>
                <a:latin typeface="Meiryo UI" panose="020B0604030504040204" pitchFamily="50" charset="-128"/>
                <a:ea typeface="Meiryo UI" panose="020B0604030504040204" pitchFamily="50" charset="-128"/>
                <a:cs typeface="Arial" charset="0"/>
              </a:rPr>
              <a:t>記載してください。</a:t>
            </a:r>
            <a:r>
              <a:rPr lang="en-US" altLang="ja-JP" sz="1200" dirty="0">
                <a:solidFill>
                  <a:prstClr val="black"/>
                </a:solidFill>
                <a:latin typeface="Meiryo UI" panose="020B0604030504040204" pitchFamily="50" charset="-128"/>
                <a:ea typeface="Meiryo UI" panose="020B0604030504040204" pitchFamily="50" charset="-128"/>
                <a:cs typeface="Arial" charset="0"/>
              </a:rPr>
              <a:t>30</a:t>
            </a:r>
            <a:r>
              <a:rPr lang="ja-JP" altLang="en-US" sz="1200" dirty="0">
                <a:solidFill>
                  <a:prstClr val="black"/>
                </a:solidFill>
                <a:latin typeface="Meiryo UI" panose="020B0604030504040204" pitchFamily="50" charset="-128"/>
                <a:ea typeface="Meiryo UI" panose="020B0604030504040204" pitchFamily="50" charset="-128"/>
                <a:cs typeface="Arial" charset="0"/>
              </a:rPr>
              <a:t>分程度を予定しています。</a:t>
            </a:r>
          </a:p>
        </p:txBody>
      </p:sp>
      <p:sp>
        <p:nvSpPr>
          <p:cNvPr id="12" name="テキスト ボックス 11">
            <a:extLst>
              <a:ext uri="{FF2B5EF4-FFF2-40B4-BE49-F238E27FC236}">
                <a16:creationId xmlns:a16="http://schemas.microsoft.com/office/drawing/2014/main" id="{FA31A84C-0553-9DAA-27F3-DA51F79C8D87}"/>
              </a:ext>
            </a:extLst>
          </p:cNvPr>
          <p:cNvSpPr txBox="1"/>
          <p:nvPr/>
        </p:nvSpPr>
        <p:spPr>
          <a:xfrm>
            <a:off x="378574" y="5493284"/>
            <a:ext cx="8381496" cy="1176076"/>
          </a:xfrm>
          <a:prstGeom prst="rect">
            <a:avLst/>
          </a:prstGeom>
          <a:noFill/>
          <a:ln>
            <a:solidFill>
              <a:schemeClr val="bg1">
                <a:lumMod val="50000"/>
              </a:schemeClr>
            </a:solidFill>
          </a:ln>
        </p:spPr>
        <p:txBody>
          <a:bodyPr wrap="square" lIns="35873" tIns="35873" rIns="35873" bIns="35873" rtlCol="0" anchor="t">
            <a:noAutofit/>
          </a:bodyPr>
          <a:lstStyle/>
          <a:p>
            <a:pPr defTabSz="455593" fontAlgn="auto">
              <a:spcBef>
                <a:spcPts val="0"/>
              </a:spcBef>
              <a:spcAft>
                <a:spcPts val="0"/>
              </a:spcAft>
              <a:defRPr/>
            </a:pPr>
            <a:endParaRPr lang="en-US" altLang="ja-JP" sz="1195">
              <a:solidFill>
                <a:sysClr val="windowText" lastClr="000000"/>
              </a:solidFill>
              <a:latin typeface="Meiryo UI" panose="020B0604030504040204" pitchFamily="50" charset="-128"/>
              <a:ea typeface="Meiryo UI" panose="020B0604030504040204" pitchFamily="50" charset="-128"/>
              <a:cs typeface="Arial" charset="0"/>
            </a:endParaRPr>
          </a:p>
        </p:txBody>
      </p:sp>
      <p:sp>
        <p:nvSpPr>
          <p:cNvPr id="13" name="正方形/長方形 12">
            <a:extLst>
              <a:ext uri="{FF2B5EF4-FFF2-40B4-BE49-F238E27FC236}">
                <a16:creationId xmlns:a16="http://schemas.microsoft.com/office/drawing/2014/main" id="{DF79E7A5-16C6-2EF9-BE92-8CDCF6A8FE51}"/>
              </a:ext>
            </a:extLst>
          </p:cNvPr>
          <p:cNvSpPr/>
          <p:nvPr/>
        </p:nvSpPr>
        <p:spPr>
          <a:xfrm>
            <a:off x="380936" y="5173336"/>
            <a:ext cx="3957785" cy="271888"/>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5593" fontAlgn="auto">
              <a:spcBef>
                <a:spcPts val="0"/>
              </a:spcBef>
              <a:spcAft>
                <a:spcPts val="0"/>
              </a:spcAft>
              <a:defRPr/>
            </a:pPr>
            <a:r>
              <a:rPr lang="ja-JP" altLang="en-US" sz="1395" b="1" dirty="0">
                <a:solidFill>
                  <a:prstClr val="white"/>
                </a:solidFill>
                <a:latin typeface="Meiryo UI" panose="020B0604030504040204" pitchFamily="50" charset="-128"/>
                <a:ea typeface="Meiryo UI" panose="020B0604030504040204" pitchFamily="50" charset="-128"/>
              </a:rPr>
              <a:t>備考</a:t>
            </a:r>
          </a:p>
        </p:txBody>
      </p:sp>
      <p:sp>
        <p:nvSpPr>
          <p:cNvPr id="14" name="テキスト ボックス 13">
            <a:extLst>
              <a:ext uri="{FF2B5EF4-FFF2-40B4-BE49-F238E27FC236}">
                <a16:creationId xmlns:a16="http://schemas.microsoft.com/office/drawing/2014/main" id="{91D5E5BA-C98B-A3FF-316D-DCB43599B0FC}"/>
              </a:ext>
            </a:extLst>
          </p:cNvPr>
          <p:cNvSpPr txBox="1"/>
          <p:nvPr/>
        </p:nvSpPr>
        <p:spPr>
          <a:xfrm>
            <a:off x="598175" y="4764381"/>
            <a:ext cx="8381496" cy="325662"/>
          </a:xfrm>
          <a:prstGeom prst="rect">
            <a:avLst/>
          </a:prstGeom>
          <a:noFill/>
          <a:ln>
            <a:noFill/>
          </a:ln>
        </p:spPr>
        <p:txBody>
          <a:bodyPr wrap="square" lIns="35873" tIns="35873" rIns="35873" bIns="35873" rtlCol="0" anchor="ctr">
            <a:noAutofit/>
          </a:bodyPr>
          <a:lstStyle/>
          <a:p>
            <a:pPr algn="just" defTabSz="455593" fontAlgn="auto">
              <a:spcBef>
                <a:spcPts val="0"/>
              </a:spcBef>
              <a:spcAft>
                <a:spcPts val="0"/>
              </a:spcAft>
              <a:defRPr/>
            </a:pPr>
            <a:r>
              <a:rPr lang="en-US" altLang="ja-JP" sz="1200" dirty="0">
                <a:solidFill>
                  <a:prstClr val="black"/>
                </a:solidFill>
                <a:latin typeface="Meiryo UI" panose="020B0604030504040204" pitchFamily="50" charset="-128"/>
                <a:ea typeface="Meiryo UI" panose="020B0604030504040204" pitchFamily="50" charset="-128"/>
                <a:cs typeface="Arial" charset="0"/>
              </a:rPr>
              <a:t>※</a:t>
            </a:r>
            <a:r>
              <a:rPr lang="ja-JP" altLang="en-US" sz="1200" dirty="0">
                <a:solidFill>
                  <a:srgbClr val="FF0000"/>
                </a:solidFill>
                <a:highlight>
                  <a:srgbClr val="FFFF00"/>
                </a:highlight>
                <a:latin typeface="Meiryo UI" panose="020B0604030504040204" pitchFamily="50" charset="-128"/>
                <a:ea typeface="Meiryo UI" panose="020B0604030504040204" pitchFamily="50" charset="-128"/>
                <a:cs typeface="Arial" charset="0"/>
              </a:rPr>
              <a:t>提出日の翌日以降、</a:t>
            </a:r>
            <a:r>
              <a:rPr lang="en-US" altLang="ja-JP" sz="1200" dirty="0">
                <a:solidFill>
                  <a:srgbClr val="FF0000"/>
                </a:solidFill>
                <a:highlight>
                  <a:srgbClr val="FFFF00"/>
                </a:highlight>
                <a:latin typeface="Meiryo UI" panose="020B0604030504040204" pitchFamily="50" charset="-128"/>
                <a:ea typeface="Meiryo UI" panose="020B0604030504040204" pitchFamily="50" charset="-128"/>
                <a:cs typeface="Arial" charset="0"/>
              </a:rPr>
              <a:t>5/21</a:t>
            </a:r>
            <a:r>
              <a:rPr lang="ja-JP" altLang="en-US" sz="1200" dirty="0">
                <a:solidFill>
                  <a:srgbClr val="FF0000"/>
                </a:solidFill>
                <a:highlight>
                  <a:srgbClr val="FFFF00"/>
                </a:highlight>
                <a:latin typeface="Meiryo UI" panose="020B0604030504040204" pitchFamily="50" charset="-128"/>
                <a:ea typeface="Meiryo UI" panose="020B0604030504040204" pitchFamily="50" charset="-128"/>
                <a:cs typeface="Arial" charset="0"/>
              </a:rPr>
              <a:t>（水）までの日程から希望日時を複数記載してください</a:t>
            </a:r>
            <a:r>
              <a:rPr lang="ja-JP" altLang="en-US" sz="1200" dirty="0">
                <a:solidFill>
                  <a:prstClr val="black"/>
                </a:solidFill>
                <a:latin typeface="Meiryo UI" panose="020B0604030504040204" pitchFamily="50" charset="-128"/>
                <a:ea typeface="Meiryo UI" panose="020B0604030504040204" pitchFamily="50" charset="-128"/>
                <a:cs typeface="Arial" charset="0"/>
              </a:rPr>
              <a:t>。対応が難しい時間については空欄で構いません。</a:t>
            </a:r>
          </a:p>
        </p:txBody>
      </p:sp>
      <p:sp>
        <p:nvSpPr>
          <p:cNvPr id="6" name="テキスト ボックス 5">
            <a:extLst>
              <a:ext uri="{FF2B5EF4-FFF2-40B4-BE49-F238E27FC236}">
                <a16:creationId xmlns:a16="http://schemas.microsoft.com/office/drawing/2014/main" id="{DC9D2A52-04F8-C744-6D23-0E96D6A67BE9}"/>
              </a:ext>
            </a:extLst>
          </p:cNvPr>
          <p:cNvSpPr txBox="1"/>
          <p:nvPr/>
        </p:nvSpPr>
        <p:spPr>
          <a:xfrm>
            <a:off x="4348510" y="5152013"/>
            <a:ext cx="4464496" cy="325662"/>
          </a:xfrm>
          <a:prstGeom prst="rect">
            <a:avLst/>
          </a:prstGeom>
          <a:noFill/>
          <a:ln>
            <a:noFill/>
          </a:ln>
        </p:spPr>
        <p:txBody>
          <a:bodyPr wrap="square" lIns="35873" tIns="35873" rIns="35873" bIns="35873" rtlCol="0" anchor="ctr">
            <a:noAutofit/>
          </a:bodyPr>
          <a:lstStyle/>
          <a:p>
            <a:pPr algn="just" defTabSz="455593" fontAlgn="auto">
              <a:spcBef>
                <a:spcPts val="0"/>
              </a:spcBef>
              <a:spcAft>
                <a:spcPts val="0"/>
              </a:spcAft>
              <a:defRPr/>
            </a:pPr>
            <a:r>
              <a:rPr lang="en-US" altLang="ja-JP" sz="1200" dirty="0">
                <a:solidFill>
                  <a:prstClr val="black"/>
                </a:solidFill>
                <a:latin typeface="Meiryo UI" panose="020B0604030504040204" pitchFamily="50" charset="-128"/>
                <a:ea typeface="Meiryo UI" panose="020B0604030504040204" pitchFamily="50" charset="-128"/>
                <a:cs typeface="Arial" charset="0"/>
              </a:rPr>
              <a:t>※Microsoft Teams</a:t>
            </a:r>
            <a:r>
              <a:rPr lang="ja-JP" altLang="en-US" sz="1200" dirty="0">
                <a:solidFill>
                  <a:prstClr val="black"/>
                </a:solidFill>
                <a:latin typeface="Meiryo UI" panose="020B0604030504040204" pitchFamily="50" charset="-128"/>
                <a:ea typeface="Meiryo UI" panose="020B0604030504040204" pitchFamily="50" charset="-128"/>
                <a:cs typeface="Arial" charset="0"/>
              </a:rPr>
              <a:t>による</a:t>
            </a:r>
            <a:r>
              <a:rPr lang="en-US" altLang="ja-JP" sz="1200" dirty="0">
                <a:solidFill>
                  <a:prstClr val="black"/>
                </a:solidFill>
                <a:latin typeface="Meiryo UI" panose="020B0604030504040204" pitchFamily="50" charset="-128"/>
                <a:ea typeface="Meiryo UI" panose="020B0604030504040204" pitchFamily="50" charset="-128"/>
                <a:cs typeface="Arial" charset="0"/>
              </a:rPr>
              <a:t>WEB</a:t>
            </a:r>
            <a:r>
              <a:rPr lang="ja-JP" altLang="en-US" sz="1200" dirty="0">
                <a:solidFill>
                  <a:prstClr val="black"/>
                </a:solidFill>
                <a:latin typeface="Meiryo UI" panose="020B0604030504040204" pitchFamily="50" charset="-128"/>
                <a:ea typeface="Meiryo UI" panose="020B0604030504040204" pitchFamily="50" charset="-128"/>
                <a:cs typeface="Arial" charset="0"/>
              </a:rPr>
              <a:t>会議が難しい場合は記入してください。</a:t>
            </a:r>
          </a:p>
        </p:txBody>
      </p:sp>
    </p:spTree>
    <p:extLst>
      <p:ext uri="{BB962C8B-B14F-4D97-AF65-F5344CB8AC3E}">
        <p14:creationId xmlns:p14="http://schemas.microsoft.com/office/powerpoint/2010/main" val="230683987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タイトル.pptx" id="{E7498F8A-E358-466F-AF97-A85145EC8708}" vid="{1396C27A-9803-4462-9F31-16E49278FC2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Words>994</Words>
  <PresentationFormat>画面に合わせる (4:3)</PresentationFormat>
  <Paragraphs>84</Paragraphs>
  <Slides>5</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12" baseType="lpstr">
      <vt:lpstr>HGP創英角ｺﾞｼｯｸUB</vt:lpstr>
      <vt:lpstr>Meiryo UI</vt:lpstr>
      <vt:lpstr>Yu Gothic UI</vt:lpstr>
      <vt:lpstr>Arial</vt:lpstr>
      <vt:lpstr>Calibri</vt:lpstr>
      <vt:lpstr>標準デザイン</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