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6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CE3DE0-D7DB-E66F-A231-983ABF4AC2A5}" name="中津留 光紀" initials="中津留" userId="S::nakatsuru-k2nc@mlit.go.jp::9e5926dc-df22-42a7-a922-dc78d1e3dc56" providerId="AD"/>
  <p188:author id="{42BD90E3-B6E8-13F4-DA71-12FCB350A1D3}" name="川橋 美里" initials="美川" userId="S::kawahashi-m2zi@mlit.go.jp::17cf21eb-9509-4b82-98ad-c52ccb6afdc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5737F0-43B8-4EEA-A772-7BA39D7AA5F1}" v="7" dt="2025-04-18T10:18:06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387" autoAdjust="0"/>
  </p:normalViewPr>
  <p:slideViewPr>
    <p:cSldViewPr snapToGrid="0">
      <p:cViewPr>
        <p:scale>
          <a:sx n="150" d="100"/>
          <a:sy n="150" d="100"/>
        </p:scale>
        <p:origin x="4836" y="2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13" Target="authors.xml" Type="http://schemas.microsoft.com/office/2018/10/relationships/author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津留 光紀" userId="9e5926dc-df22-42a7-a922-dc78d1e3dc56" providerId="ADAL" clId="{395737F0-43B8-4EEA-A772-7BA39D7AA5F1}"/>
    <pc:docChg chg="modSld">
      <pc:chgData name="中津留 光紀" userId="9e5926dc-df22-42a7-a922-dc78d1e3dc56" providerId="ADAL" clId="{395737F0-43B8-4EEA-A772-7BA39D7AA5F1}" dt="2025-04-18T10:18:06.276" v="16"/>
      <pc:docMkLst>
        <pc:docMk/>
      </pc:docMkLst>
      <pc:sldChg chg="modSp mod">
        <pc:chgData name="中津留 光紀" userId="9e5926dc-df22-42a7-a922-dc78d1e3dc56" providerId="ADAL" clId="{395737F0-43B8-4EEA-A772-7BA39D7AA5F1}" dt="2025-04-18T10:18:06.276" v="16"/>
        <pc:sldMkLst>
          <pc:docMk/>
          <pc:sldMk cId="2112826164" sldId="256"/>
        </pc:sldMkLst>
        <pc:graphicFrameChg chg="mod">
          <ac:chgData name="中津留 光紀" userId="9e5926dc-df22-42a7-a922-dc78d1e3dc56" providerId="ADAL" clId="{395737F0-43B8-4EEA-A772-7BA39D7AA5F1}" dt="2025-04-18T10:18:03.139" v="13" actId="21"/>
          <ac:graphicFrameMkLst>
            <pc:docMk/>
            <pc:sldMk cId="2112826164" sldId="256"/>
            <ac:graphicFrameMk id="19" creationId="{AEB0DD79-4AD2-6383-A7F3-03FB26D47E5F}"/>
          </ac:graphicFrameMkLst>
        </pc:graphicFrameChg>
        <pc:graphicFrameChg chg="mod modGraphic">
          <ac:chgData name="中津留 光紀" userId="9e5926dc-df22-42a7-a922-dc78d1e3dc56" providerId="ADAL" clId="{395737F0-43B8-4EEA-A772-7BA39D7AA5F1}" dt="2025-04-18T10:18:06.276" v="16"/>
          <ac:graphicFrameMkLst>
            <pc:docMk/>
            <pc:sldMk cId="2112826164" sldId="256"/>
            <ac:graphicFrameMk id="20" creationId="{5784BA6B-A5A4-4567-53C6-F04F12107904}"/>
          </ac:graphicFrameMkLst>
        </pc:graphicFrameChg>
      </pc:sldChg>
      <pc:sldChg chg="modSp mod modCm">
        <pc:chgData name="中津留 光紀" userId="9e5926dc-df22-42a7-a922-dc78d1e3dc56" providerId="ADAL" clId="{395737F0-43B8-4EEA-A772-7BA39D7AA5F1}" dt="2025-04-18T09:00:08.657" v="12" actId="20577"/>
        <pc:sldMkLst>
          <pc:docMk/>
          <pc:sldMk cId="1207021960" sldId="258"/>
        </pc:sldMkLst>
        <pc:graphicFrameChg chg="mod modGraphic">
          <ac:chgData name="中津留 光紀" userId="9e5926dc-df22-42a7-a922-dc78d1e3dc56" providerId="ADAL" clId="{395737F0-43B8-4EEA-A772-7BA39D7AA5F1}" dt="2025-04-18T09:00:08.657" v="12" actId="20577"/>
          <ac:graphicFrameMkLst>
            <pc:docMk/>
            <pc:sldMk cId="1207021960" sldId="258"/>
            <ac:graphicFrameMk id="15" creationId="{E9ADC082-D579-A0F6-5490-123A4CF2DEBE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中津留 光紀" userId="9e5926dc-df22-42a7-a922-dc78d1e3dc56" providerId="ADAL" clId="{395737F0-43B8-4EEA-A772-7BA39D7AA5F1}" dt="2025-04-18T09:00:03.440" v="0"/>
              <pc2:cmMkLst xmlns:pc2="http://schemas.microsoft.com/office/powerpoint/2019/9/main/command">
                <pc:docMk/>
                <pc:sldMk cId="1207021960" sldId="258"/>
                <pc2:cmMk id="{C5A2F9E9-0D6B-4B64-9F5F-A5CA462A1431}"/>
              </pc2:cmMkLst>
              <pc226:cmRplyChg chg="add">
                <pc226:chgData name="中津留 光紀" userId="9e5926dc-df22-42a7-a922-dc78d1e3dc56" providerId="ADAL" clId="{395737F0-43B8-4EEA-A772-7BA39D7AA5F1}" dt="2025-04-18T09:00:03.440" v="0"/>
                <pc2:cmRplyMkLst xmlns:pc2="http://schemas.microsoft.com/office/powerpoint/2019/9/main/command">
                  <pc:docMk/>
                  <pc:sldMk cId="1207021960" sldId="258"/>
                  <pc2:cmMk id="{C5A2F9E9-0D6B-4B64-9F5F-A5CA462A1431}"/>
                  <pc2:cmRplyMk id="{D85821EC-250A-4C62-990E-CE7FA31426F3}"/>
                </pc2:cmRplyMkLst>
              </pc226:cmRplyChg>
            </pc226:cmChg>
          </p:ext>
        </pc:extLst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43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55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17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8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6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2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7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5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6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67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41296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42AD21-426A-4515-AB75-94BC6E65CDE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25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3B3678-48F8-8559-847B-E92A62D67CDA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0AFE17-86CD-5F1B-7AA8-8876C1DECBB3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＜概要＞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EFB908-1AC7-D968-487D-6A890AE6A783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A69E37-5C2F-2C2E-B534-1A386434B95F}"/>
              </a:ext>
            </a:extLst>
          </p:cNvPr>
          <p:cNvSpPr txBox="1"/>
          <p:nvPr/>
        </p:nvSpPr>
        <p:spPr>
          <a:xfrm>
            <a:off x="28575" y="314325"/>
            <a:ext cx="8743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・以下の７項目について記載ください。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9ADC082-D579-A0F6-5490-123A4CF2D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54327"/>
              </p:ext>
            </p:extLst>
          </p:nvPr>
        </p:nvGraphicFramePr>
        <p:xfrm>
          <a:off x="171450" y="895350"/>
          <a:ext cx="8763000" cy="5644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6925">
                  <a:extLst>
                    <a:ext uri="{9D8B030D-6E8A-4147-A177-3AD203B41FA5}">
                      <a16:colId xmlns:a16="http://schemas.microsoft.com/office/drawing/2014/main" val="945419682"/>
                    </a:ext>
                  </a:extLst>
                </a:gridCol>
                <a:gridCol w="6696075">
                  <a:extLst>
                    <a:ext uri="{9D8B030D-6E8A-4147-A177-3AD203B41FA5}">
                      <a16:colId xmlns:a16="http://schemas.microsoft.com/office/drawing/2014/main" val="104219489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官民連携プラットフォームが取り組む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事業の名称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官民連携プラットフォームが取り組む事業の名称を記載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45343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官民連携プラットフォームの名称、構成員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官民連携プラットフォームの名称、構成員を記載（様式１－３と齟齬がないように概略を記載ください）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（例：○○○○○：○○市、○○市、○○県、○○（株）、○○（株）、○○（株））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11254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取組実施地域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取組実施地域を記載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（例：○○県○○市）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13160"/>
                  </a:ext>
                </a:extLst>
              </a:tr>
              <a:tr h="67246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地域生活圏の３要素への該当性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□官民パートナーシップによる「主体の連携」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□分野の垣根を越えた「事業の連携」　　　　　　　　　　　　　　　　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　左記３項目のうち該当する項目に「■」でチェック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□行政区域（市町村界）にとらわれない「地域の連携」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71464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現状・課題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様式１－４、１－５と齟齬がないように概略を記載ください。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78301"/>
                  </a:ext>
                </a:extLst>
              </a:tr>
              <a:tr h="248221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取組概要・スケジュール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様式１－２、１－４、１－５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と齟齬がないように概略を記載ください。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595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事業実施見込み額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（支援対象経費）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様式２ー２と齟齬がないように概略（項目ごとの概算金額）を記載ください。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3778"/>
                  </a:ext>
                </a:extLst>
              </a:tr>
            </a:tbl>
          </a:graphicData>
        </a:graphic>
      </p:graphicFrame>
      <p:sp>
        <p:nvSpPr>
          <p:cNvPr id="2" name="四角形吹き出し 38">
            <a:extLst>
              <a:ext uri="{FF2B5EF4-FFF2-40B4-BE49-F238E27FC236}">
                <a16:creationId xmlns:a16="http://schemas.microsoft.com/office/drawing/2014/main" id="{CA4E296A-86F9-3676-0ADF-0681C1E92085}"/>
              </a:ext>
            </a:extLst>
          </p:cNvPr>
          <p:cNvSpPr/>
          <p:nvPr/>
        </p:nvSpPr>
        <p:spPr>
          <a:xfrm>
            <a:off x="9349228" y="217149"/>
            <a:ext cx="2734822" cy="856113"/>
          </a:xfrm>
          <a:prstGeom prst="wedgeRectCallout">
            <a:avLst>
              <a:gd name="adj1" fmla="val -55834"/>
              <a:gd name="adj2" fmla="val -155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様式内の説明文（赤字）は、</a:t>
            </a:r>
            <a:r>
              <a:rPr kumimoji="1" lang="ja-JP" altLang="en-US" sz="1050" b="1" u="sng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記入に際し削除してください</a:t>
            </a:r>
            <a:r>
              <a:rPr lang="ja-JP" altLang="en-US" sz="105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書式やフォントサイズは変更せず、黒字で記入すること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05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（次スライド以降、同様）</a:t>
            </a:r>
            <a:endParaRPr lang="en-US" altLang="ja-JP" sz="105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02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FBC8E93-55E3-85B9-BE3E-A245CB493B78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＜取組スケジュール＞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52EDC8A-F6DD-617B-A4AB-B56D02CDB7E7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1149775-DC3B-C16A-CEC4-ECA4A6B85AAE}"/>
              </a:ext>
            </a:extLst>
          </p:cNvPr>
          <p:cNvSpPr txBox="1"/>
          <p:nvPr/>
        </p:nvSpPr>
        <p:spPr>
          <a:xfrm>
            <a:off x="104775" y="361950"/>
            <a:ext cx="87439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・取組スケジュールについて、実施主体や実施内容が分かるように、具体的に記載してください。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・スケジュールの図については、以下の例を参考に記載ください。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F730B00-9FCD-1C60-5097-F0EECA305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642321"/>
              </p:ext>
            </p:extLst>
          </p:nvPr>
        </p:nvGraphicFramePr>
        <p:xfrm>
          <a:off x="190500" y="3981451"/>
          <a:ext cx="8724901" cy="2678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9325">
                  <a:extLst>
                    <a:ext uri="{9D8B030D-6E8A-4147-A177-3AD203B41FA5}">
                      <a16:colId xmlns:a16="http://schemas.microsoft.com/office/drawing/2014/main" val="3865339644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2826617921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3807457481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301480280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540429001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2208935831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1991369139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2214768727"/>
                    </a:ext>
                  </a:extLst>
                </a:gridCol>
                <a:gridCol w="813197">
                  <a:extLst>
                    <a:ext uri="{9D8B030D-6E8A-4147-A177-3AD203B41FA5}">
                      <a16:colId xmlns:a16="http://schemas.microsoft.com/office/drawing/2014/main" val="1755813633"/>
                    </a:ext>
                  </a:extLst>
                </a:gridCol>
              </a:tblGrid>
              <a:tr h="295274"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2475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　推進体制の構築・強化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9579290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有識者ヒアリング等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336318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関係者の調整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05423"/>
                  </a:ext>
                </a:extLst>
              </a:tr>
              <a:tr h="211447">
                <a:tc gridSpan="9"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　地域経営主体としてのサービス提供等に向けた調査・分析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23835076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実証調査計画の策定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167294"/>
                  </a:ext>
                </a:extLst>
              </a:tr>
              <a:tr h="312514">
                <a:tc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実証調査の実施及び結果分析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080983"/>
                  </a:ext>
                </a:extLst>
              </a:tr>
              <a:tr h="302789">
                <a:tc gridSpan="9"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　「地域生活圏」の形成に向けた事業の実施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8554270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実証調査を踏まえた人材育成研修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610714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BD92480-2823-D593-9534-EE7618EAEC59}"/>
              </a:ext>
            </a:extLst>
          </p:cNvPr>
          <p:cNvSpPr txBox="1"/>
          <p:nvPr/>
        </p:nvSpPr>
        <p:spPr>
          <a:xfrm>
            <a:off x="133350" y="3667125"/>
            <a:ext cx="19812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■スケジュール（イメージ）</a:t>
            </a: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54CDE471-F882-9543-EC7C-DEE79FCA9639}"/>
              </a:ext>
            </a:extLst>
          </p:cNvPr>
          <p:cNvSpPr/>
          <p:nvPr/>
        </p:nvSpPr>
        <p:spPr>
          <a:xfrm>
            <a:off x="2835275" y="4610100"/>
            <a:ext cx="742950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E402A43C-8DD5-63FC-2833-F14B1B54B0A5}"/>
              </a:ext>
            </a:extLst>
          </p:cNvPr>
          <p:cNvSpPr/>
          <p:nvPr/>
        </p:nvSpPr>
        <p:spPr>
          <a:xfrm>
            <a:off x="2441574" y="4921250"/>
            <a:ext cx="1565275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A44D6ECF-B3D3-5A6C-65E8-EE34FB2C5BB9}"/>
              </a:ext>
            </a:extLst>
          </p:cNvPr>
          <p:cNvSpPr/>
          <p:nvPr/>
        </p:nvSpPr>
        <p:spPr>
          <a:xfrm>
            <a:off x="3228974" y="5502275"/>
            <a:ext cx="1585914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ADC9B2CB-8DBD-5167-2676-26A6E6EBB634}"/>
              </a:ext>
            </a:extLst>
          </p:cNvPr>
          <p:cNvSpPr/>
          <p:nvPr/>
        </p:nvSpPr>
        <p:spPr>
          <a:xfrm>
            <a:off x="4867273" y="5792787"/>
            <a:ext cx="3214689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A94F76DA-A5E2-FC79-B157-853FE5695776}"/>
              </a:ext>
            </a:extLst>
          </p:cNvPr>
          <p:cNvSpPr/>
          <p:nvPr/>
        </p:nvSpPr>
        <p:spPr>
          <a:xfrm>
            <a:off x="8135937" y="6448425"/>
            <a:ext cx="742950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6202100-4436-95EC-B66B-6411FEBA5310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様式１－２</a:t>
            </a:r>
          </a:p>
        </p:txBody>
      </p:sp>
    </p:spTree>
    <p:extLst>
      <p:ext uri="{BB962C8B-B14F-4D97-AF65-F5344CB8AC3E}">
        <p14:creationId xmlns:p14="http://schemas.microsoft.com/office/powerpoint/2010/main" val="282775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345691-A998-2255-9CDB-C2FEED8ECBC8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115FD2-0266-6418-BB24-DF9235C7BA60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＜事業実施体制＞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DEF511-327F-539C-C791-5C97613F23AB}"/>
              </a:ext>
            </a:extLst>
          </p:cNvPr>
          <p:cNvSpPr txBox="1"/>
          <p:nvPr/>
        </p:nvSpPr>
        <p:spPr>
          <a:xfrm>
            <a:off x="104775" y="361950"/>
            <a:ext cx="87439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・募集要領５．（２）②で定める内容審査「事業実施体制」の評価の観点を踏まえ、提案内容を記載ください。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・体制図については、以下の例を参考に図で記載ください。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0CFF3B-AFE0-68DE-5103-0444610E1F64}"/>
              </a:ext>
            </a:extLst>
          </p:cNvPr>
          <p:cNvSpPr txBox="1"/>
          <p:nvPr/>
        </p:nvSpPr>
        <p:spPr>
          <a:xfrm>
            <a:off x="228600" y="3954780"/>
            <a:ext cx="14859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■体制図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73BE2B3F-EF72-2004-79C0-ADCE9AD91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101728"/>
              </p:ext>
            </p:extLst>
          </p:nvPr>
        </p:nvGraphicFramePr>
        <p:xfrm>
          <a:off x="5869939" y="5124729"/>
          <a:ext cx="3113406" cy="563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406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636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○○（株）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299975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1493BA0-7404-2A37-4E9E-180AE3A54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35884"/>
              </p:ext>
            </p:extLst>
          </p:nvPr>
        </p:nvGraphicFramePr>
        <p:xfrm>
          <a:off x="5885814" y="5778780"/>
          <a:ext cx="3113406" cy="544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406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34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○○（株）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00994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0DD79-4AD2-6383-A7F3-03FB26D47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48628"/>
              </p:ext>
            </p:extLst>
          </p:nvPr>
        </p:nvGraphicFramePr>
        <p:xfrm>
          <a:off x="349250" y="4326255"/>
          <a:ext cx="3108325" cy="73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3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486313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官民連携プラットフォームでの役割・担務を記載ください。同プラットフォームの代表であれば、その旨を記載ください。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784BA6B-A5A4-4567-53C6-F04F12107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98102"/>
              </p:ext>
            </p:extLst>
          </p:nvPr>
        </p:nvGraphicFramePr>
        <p:xfrm>
          <a:off x="5866764" y="4326255"/>
          <a:ext cx="3113406" cy="6013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406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○○（株）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57482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212D532-DE72-7355-DD97-D5D42313C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44004"/>
              </p:ext>
            </p:extLst>
          </p:nvPr>
        </p:nvGraphicFramePr>
        <p:xfrm>
          <a:off x="349250" y="5205730"/>
          <a:ext cx="3108325" cy="544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3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8BC2A7A9-98D9-F0E9-4E52-27EBAACEC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92509"/>
              </p:ext>
            </p:extLst>
          </p:nvPr>
        </p:nvGraphicFramePr>
        <p:xfrm>
          <a:off x="349250" y="5843905"/>
          <a:ext cx="3108325" cy="544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3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B046950-1E85-E8D2-6F4A-C821D59AE2FB}"/>
              </a:ext>
            </a:extLst>
          </p:cNvPr>
          <p:cNvCxnSpPr>
            <a:cxnSpLocks/>
          </p:cNvCxnSpPr>
          <p:nvPr/>
        </p:nvCxnSpPr>
        <p:spPr>
          <a:xfrm>
            <a:off x="3457575" y="4450080"/>
            <a:ext cx="247650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30B3471-5E20-1B43-C2AB-E4E84D860F5D}"/>
              </a:ext>
            </a:extLst>
          </p:cNvPr>
          <p:cNvCxnSpPr>
            <a:cxnSpLocks/>
          </p:cNvCxnSpPr>
          <p:nvPr/>
        </p:nvCxnSpPr>
        <p:spPr>
          <a:xfrm flipV="1">
            <a:off x="3459956" y="4454843"/>
            <a:ext cx="235744" cy="755332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7263417F-2A8D-9314-DEF6-255E18AAD7C1}"/>
              </a:ext>
            </a:extLst>
          </p:cNvPr>
          <p:cNvCxnSpPr>
            <a:cxnSpLocks/>
          </p:cNvCxnSpPr>
          <p:nvPr/>
        </p:nvCxnSpPr>
        <p:spPr>
          <a:xfrm flipV="1">
            <a:off x="3462338" y="4469130"/>
            <a:ext cx="238125" cy="1381601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CC0BECB4-D3F8-504A-4FEB-6428496764C9}"/>
              </a:ext>
            </a:extLst>
          </p:cNvPr>
          <p:cNvCxnSpPr>
            <a:cxnSpLocks/>
          </p:cNvCxnSpPr>
          <p:nvPr/>
        </p:nvCxnSpPr>
        <p:spPr>
          <a:xfrm>
            <a:off x="5610225" y="4454842"/>
            <a:ext cx="247650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F7C9DAAC-6428-08EC-BDB2-09FE668A3A64}"/>
              </a:ext>
            </a:extLst>
          </p:cNvPr>
          <p:cNvCxnSpPr>
            <a:cxnSpLocks/>
          </p:cNvCxnSpPr>
          <p:nvPr/>
        </p:nvCxnSpPr>
        <p:spPr>
          <a:xfrm flipH="1" flipV="1">
            <a:off x="5629275" y="4460081"/>
            <a:ext cx="240506" cy="659607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B863FCB9-83BE-C491-A5F8-2BF225F40334}"/>
              </a:ext>
            </a:extLst>
          </p:cNvPr>
          <p:cNvCxnSpPr>
            <a:cxnSpLocks/>
          </p:cNvCxnSpPr>
          <p:nvPr/>
        </p:nvCxnSpPr>
        <p:spPr>
          <a:xfrm flipH="1" flipV="1">
            <a:off x="5619750" y="4450081"/>
            <a:ext cx="261938" cy="142874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FD91076-6D00-F227-7413-0CF4222FB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875844"/>
              </p:ext>
            </p:extLst>
          </p:nvPr>
        </p:nvGraphicFramePr>
        <p:xfrm>
          <a:off x="3705225" y="4307205"/>
          <a:ext cx="1914525" cy="2064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45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3762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165252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官民連携プラットフォームの取組概要を記載ください。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BDD8318-2C47-14D2-BD31-05482593E3F0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様式１－３</a:t>
            </a:r>
          </a:p>
        </p:txBody>
      </p:sp>
    </p:spTree>
    <p:extLst>
      <p:ext uri="{BB962C8B-B14F-4D97-AF65-F5344CB8AC3E}">
        <p14:creationId xmlns:p14="http://schemas.microsoft.com/office/powerpoint/2010/main" val="211282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345691-A998-2255-9CDB-C2FEED8ECBC8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115FD2-0266-6418-BB24-DF9235C7BA60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＜事業内容＞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DEF511-327F-539C-C791-5C97613F23AB}"/>
              </a:ext>
            </a:extLst>
          </p:cNvPr>
          <p:cNvSpPr txBox="1"/>
          <p:nvPr/>
        </p:nvSpPr>
        <p:spPr>
          <a:xfrm>
            <a:off x="104775" y="361950"/>
            <a:ext cx="8743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・募集要領５．（２）②で定める内容審査「事業内容」の評価の観点を踏まえ、提案内容を記載ください。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F8EA0F4-F327-BECF-96CC-777C9427B1B7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様式１－４</a:t>
            </a:r>
          </a:p>
        </p:txBody>
      </p:sp>
    </p:spTree>
    <p:extLst>
      <p:ext uri="{BB962C8B-B14F-4D97-AF65-F5344CB8AC3E}">
        <p14:creationId xmlns:p14="http://schemas.microsoft.com/office/powerpoint/2010/main" val="349235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9A9FAE0-3654-B7AC-4B9E-6B2B7AB0EC13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526536-7A4A-E3D3-F9F3-2F283D741EC2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＜持続可能性＞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C35ADD-77B0-053E-404E-98B1CFE4DCCA}"/>
              </a:ext>
            </a:extLst>
          </p:cNvPr>
          <p:cNvSpPr txBox="1"/>
          <p:nvPr/>
        </p:nvSpPr>
        <p:spPr>
          <a:xfrm>
            <a:off x="104775" y="361950"/>
            <a:ext cx="8743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・募集要領５．（２）②で定める内容審査「持続可能性」の評価の観点を踏まえ、提案内容を記載ください。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62A4E5-C0F1-EAB4-5722-7016CFD592AF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様式１－５</a:t>
            </a:r>
          </a:p>
        </p:txBody>
      </p:sp>
    </p:spTree>
    <p:extLst>
      <p:ext uri="{BB962C8B-B14F-4D97-AF65-F5344CB8AC3E}">
        <p14:creationId xmlns:p14="http://schemas.microsoft.com/office/powerpoint/2010/main" val="59069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863</Words>
  <PresentationFormat>画面に合わせる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