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Lst>
  <p:notesMasterIdLst>
    <p:notesMasterId r:id="rId9"/>
  </p:notesMasterIdLst>
  <p:handoutMasterIdLst>
    <p:handoutMasterId r:id="rId10"/>
  </p:handoutMasterIdLst>
  <p:sldIdLst>
    <p:sldId id="1762" r:id="rId6"/>
    <p:sldId id="1761" r:id="rId7"/>
    <p:sldId id="1763" r:id="rId8"/>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2" autoAdjust="0"/>
    <p:restoredTop sz="99666" autoAdjust="0"/>
  </p:normalViewPr>
  <p:slideViewPr>
    <p:cSldViewPr snapToGrid="0">
      <p:cViewPr varScale="1">
        <p:scale>
          <a:sx n="85" d="100"/>
          <a:sy n="85" d="100"/>
        </p:scale>
        <p:origin x="582" y="96"/>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notesMasters/notesMaster1.xml" Type="http://schemas.openxmlformats.org/officeDocument/2006/relationships/notesMaster"/></Relationships>
</file>

<file path=ppt/handoutMasters/_rels/handoutMaster1.xml.rels><?xml version="1.0" encoding="UTF-8" standalone="yes"?><Relationships xmlns="http://schemas.openxmlformats.org/package/2006/relationships"><Relationship Id="rId1" Target="../theme/theme7.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2026/6/18</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6.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2026/6/18</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pn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png" Type="http://schemas.openxmlformats.org/officeDocument/2006/relationships/image"/></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4.xml" Type="http://schemas.openxmlformats.org/officeDocument/2006/relationships/slideLayout"/><Relationship Id="rId10" Target="../slideLayouts/slideLayout43.xml" Type="http://schemas.openxmlformats.org/officeDocument/2006/relationships/slideLayout"/><Relationship Id="rId11" Target="../slideLayouts/slideLayout44.xml" Type="http://schemas.openxmlformats.org/officeDocument/2006/relationships/slideLayout"/><Relationship Id="rId12" Target="../theme/theme4.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35.xml" Type="http://schemas.openxmlformats.org/officeDocument/2006/relationships/slideLayout"/><Relationship Id="rId3" Target="../slideLayouts/slideLayout36.xml" Type="http://schemas.openxmlformats.org/officeDocument/2006/relationships/slideLayout"/><Relationship Id="rId4" Target="../slideLayouts/slideLayout37.xml" Type="http://schemas.openxmlformats.org/officeDocument/2006/relationships/slideLayout"/><Relationship Id="rId5" Target="../slideLayouts/slideLayout38.xml" Type="http://schemas.openxmlformats.org/officeDocument/2006/relationships/slideLayout"/><Relationship Id="rId6" Target="../slideLayouts/slideLayout39.xml" Type="http://schemas.openxmlformats.org/officeDocument/2006/relationships/slideLayout"/><Relationship Id="rId7" Target="../slideLayouts/slideLayout40.xml" Type="http://schemas.openxmlformats.org/officeDocument/2006/relationships/slideLayout"/><Relationship Id="rId8" Target="../slideLayouts/slideLayout41.xml" Type="http://schemas.openxmlformats.org/officeDocument/2006/relationships/slideLayout"/><Relationship Id="rId9" Target="../slideLayouts/slideLayout42.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5.xml" Type="http://schemas.openxmlformats.org/officeDocument/2006/relationships/slideLayout"/><Relationship Id="rId10" Target="../slideLayouts/slideLayout54.xml" Type="http://schemas.openxmlformats.org/officeDocument/2006/relationships/slideLayout"/><Relationship Id="rId11" Target="../slideLayouts/slideLayout55.xml" Type="http://schemas.openxmlformats.org/officeDocument/2006/relationships/slideLayout"/><Relationship Id="rId12" Target="../theme/theme5.xml" Type="http://schemas.openxmlformats.org/officeDocument/2006/relationships/theme"/><Relationship Id="rId2" Target="../slideLayouts/slideLayout46.xml" Type="http://schemas.openxmlformats.org/officeDocument/2006/relationships/slideLayout"/><Relationship Id="rId3" Target="../slideLayouts/slideLayout47.xml" Type="http://schemas.openxmlformats.org/officeDocument/2006/relationships/slideLayout"/><Relationship Id="rId4" Target="../slideLayouts/slideLayout48.xml" Type="http://schemas.openxmlformats.org/officeDocument/2006/relationships/slideLayout"/><Relationship Id="rId5" Target="../slideLayouts/slideLayout49.xml" Type="http://schemas.openxmlformats.org/officeDocument/2006/relationships/slideLayout"/><Relationship Id="rId6" Target="../slideLayouts/slideLayout50.xml" Type="http://schemas.openxmlformats.org/officeDocument/2006/relationships/slideLayout"/><Relationship Id="rId7" Target="../slideLayouts/slideLayout51.xml" Type="http://schemas.openxmlformats.org/officeDocument/2006/relationships/slideLayout"/><Relationship Id="rId8" Target="../slideLayouts/slideLayout52.xml" Type="http://schemas.openxmlformats.org/officeDocument/2006/relationships/slideLayout"/><Relationship Id="rId9" Target="../slideLayouts/slideLayout5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23" name="テキスト ボックス 21"/>
          <p:cNvSpPr txBox="1"/>
          <p:nvPr/>
        </p:nvSpPr>
        <p:spPr>
          <a:xfrm>
            <a:off x="316462" y="1523927"/>
            <a:ext cx="4641148" cy="1588897"/>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R8.</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）にカーポート型太陽光発電設備●</a:t>
            </a:r>
            <a:r>
              <a:rPr lang="en-US" altLang="ja-JP" sz="1600" dirty="0">
                <a:solidFill>
                  <a:prstClr val="black"/>
                </a:solidFill>
                <a:latin typeface="ＭＳ Ｐゴシック" panose="020B0600070205080204" pitchFamily="50" charset="-128"/>
                <a:ea typeface="ＭＳ Ｐゴシック" panose="020B0600070205080204" pitchFamily="50" charset="-128"/>
              </a:rPr>
              <a:t>kW</a:t>
            </a:r>
            <a:r>
              <a:rPr lang="ja-JP" altLang="en-US" sz="1600" dirty="0">
                <a:solidFill>
                  <a:prstClr val="black"/>
                </a:solidFill>
                <a:latin typeface="ＭＳ Ｐゴシック" panose="020B0600070205080204" pitchFamily="50" charset="-128"/>
                <a:ea typeface="ＭＳ Ｐゴシック" panose="020B0600070205080204" pitchFamily="50" charset="-128"/>
              </a:rPr>
              <a:t>及び蓄電池●</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を設置し、約●万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年（発電量の●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・カーポート型太陽光発電の場合の記載例</a:t>
            </a:r>
            <a:endParaRPr lang="en-US" altLang="ja-JP" sz="900" b="1" dirty="0">
              <a:solidFill>
                <a:schemeClr val="tx1"/>
              </a:solidFill>
              <a:latin typeface="+mn-ea"/>
            </a:endParaRPr>
          </a:p>
          <a:p>
            <a:r>
              <a:rPr lang="ja-JP" altLang="en-US" sz="900" b="1" dirty="0">
                <a:solidFill>
                  <a:schemeClr val="tx1"/>
                </a:solidFill>
                <a:latin typeface="+mn-ea"/>
              </a:rPr>
              <a:t>・太陽光発電以外の再エネ事業の場合、本様式を参考に作成してください。</a:t>
            </a:r>
            <a:endParaRPr kumimoji="1" lang="en-US" altLang="ja-JP" sz="900" b="1" dirty="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5" name="正方形/長方形 11">
            <a:extLst>
              <a:ext uri="{FF2B5EF4-FFF2-40B4-BE49-F238E27FC236}">
                <a16:creationId xmlns:a16="http://schemas.microsoft.com/office/drawing/2014/main" id="{F040F810-6EA9-67BE-EA9A-FA54A0C4704B}"/>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化するために必要な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充電設備●台（●口）を●●に整備する。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トーイングトラクター●台を</a:t>
            </a:r>
            <a:r>
              <a:rPr lang="en-US" altLang="ja-JP" sz="1600" dirty="0">
                <a:solidFill>
                  <a:prstClr val="black"/>
                </a:solidFill>
                <a:latin typeface="ＭＳ Ｐゴシック" panose="020B0600070205080204" pitchFamily="50" charset="-128"/>
                <a:ea typeface="ＭＳ Ｐゴシック" panose="020B0600070205080204" pitchFamily="50" charset="-128"/>
              </a:rPr>
              <a:t>EV</a:t>
            </a:r>
            <a:r>
              <a:rPr lang="ja-JP" altLang="en-US" sz="1600" dirty="0">
                <a:solidFill>
                  <a:prstClr val="black"/>
                </a:solidFill>
                <a:latin typeface="ＭＳ Ｐゴシック" panose="020B0600070205080204" pitchFamily="50" charset="-128"/>
                <a:ea typeface="ＭＳ Ｐゴシック" panose="020B0600070205080204" pitchFamily="50" charset="-128"/>
              </a:rPr>
              <a:t>化し、必要な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充電設備●台（●口）を整備することにより</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の削減が期待される。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　　　　　　●●空港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6" name="テキスト ボックス 21"/>
          <p:cNvSpPr txBox="1"/>
          <p:nvPr/>
        </p:nvSpPr>
        <p:spPr>
          <a:xfrm>
            <a:off x="316462" y="1523927"/>
            <a:ext cx="4641148" cy="1588897"/>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R8.</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a:solidFill>
                  <a:schemeClr val="tx1"/>
                </a:solidFill>
                <a:latin typeface="+mn-ea"/>
              </a:rPr>
              <a:t>・空港車両</a:t>
            </a:r>
            <a:r>
              <a:rPr lang="ja-JP" altLang="en-US" sz="800" b="1" spc="-150" dirty="0">
                <a:solidFill>
                  <a:schemeClr val="tx1"/>
                </a:solidFill>
                <a:latin typeface="+mn-ea"/>
              </a:rPr>
              <a:t>の</a:t>
            </a:r>
            <a:r>
              <a:rPr lang="en-US" altLang="ja-JP" sz="800" b="1" dirty="0">
                <a:solidFill>
                  <a:schemeClr val="tx1"/>
                </a:solidFill>
                <a:latin typeface="+mn-ea"/>
              </a:rPr>
              <a:t>EV</a:t>
            </a:r>
            <a:r>
              <a:rPr lang="ja-JP" altLang="en-US" sz="800" b="1" dirty="0">
                <a:solidFill>
                  <a:schemeClr val="tx1"/>
                </a:solidFill>
                <a:latin typeface="+mn-ea"/>
              </a:rPr>
              <a:t>化</a:t>
            </a:r>
            <a:r>
              <a:rPr lang="ja-JP" altLang="en-US" sz="800" b="1" spc="-150" dirty="0">
                <a:solidFill>
                  <a:schemeClr val="tx1"/>
                </a:solidFill>
                <a:latin typeface="+mn-ea"/>
              </a:rPr>
              <a:t>に</a:t>
            </a:r>
            <a:r>
              <a:rPr lang="ja-JP" altLang="en-US" sz="800" b="1" dirty="0">
                <a:solidFill>
                  <a:schemeClr val="tx1"/>
                </a:solidFill>
                <a:latin typeface="+mn-ea"/>
              </a:rPr>
              <a:t>伴</a:t>
            </a:r>
            <a:r>
              <a:rPr lang="ja-JP" altLang="en-US" sz="800" b="1" spc="-150" dirty="0">
                <a:solidFill>
                  <a:schemeClr val="tx1"/>
                </a:solidFill>
                <a:latin typeface="+mn-ea"/>
              </a:rPr>
              <a:t>い</a:t>
            </a:r>
            <a:r>
              <a:rPr lang="ja-JP" altLang="en-US" sz="800" b="1" dirty="0">
                <a:solidFill>
                  <a:schemeClr val="tx1"/>
                </a:solidFill>
                <a:latin typeface="+mn-ea"/>
              </a:rPr>
              <a:t>必要</a:t>
            </a:r>
            <a:r>
              <a:rPr lang="ja-JP" altLang="en-US" sz="800" b="1" spc="-150" dirty="0">
                <a:solidFill>
                  <a:schemeClr val="tx1"/>
                </a:solidFill>
                <a:latin typeface="+mn-ea"/>
              </a:rPr>
              <a:t>なインフラ</a:t>
            </a:r>
            <a:r>
              <a:rPr lang="ja-JP" altLang="en-US" sz="800" b="1" dirty="0">
                <a:solidFill>
                  <a:schemeClr val="tx1"/>
                </a:solidFill>
                <a:latin typeface="+mn-ea"/>
              </a:rPr>
              <a:t>設備</a:t>
            </a:r>
            <a:r>
              <a:rPr lang="ja-JP" altLang="en-US" sz="800" b="1" spc="-150" dirty="0">
                <a:solidFill>
                  <a:schemeClr val="tx1"/>
                </a:solidFill>
                <a:latin typeface="+mn-ea"/>
              </a:rPr>
              <a:t>の</a:t>
            </a:r>
            <a:r>
              <a:rPr lang="ja-JP" altLang="en-US" sz="800" b="1" dirty="0">
                <a:solidFill>
                  <a:schemeClr val="tx1"/>
                </a:solidFill>
                <a:latin typeface="+mn-ea"/>
              </a:rPr>
              <a:t>場合</a:t>
            </a:r>
            <a:r>
              <a:rPr lang="ja-JP" altLang="en-US" sz="800" b="1" spc="-150" dirty="0">
                <a:solidFill>
                  <a:schemeClr val="tx1"/>
                </a:solidFill>
                <a:latin typeface="+mn-ea"/>
              </a:rPr>
              <a:t>の</a:t>
            </a:r>
            <a:r>
              <a:rPr lang="ja-JP" altLang="en-US" sz="800" b="1" dirty="0">
                <a:solidFill>
                  <a:schemeClr val="tx1"/>
                </a:solidFill>
                <a:latin typeface="+mn-ea"/>
              </a:rPr>
              <a:t>記載例</a:t>
            </a:r>
            <a:endParaRPr lang="en-US" altLang="ja-JP" sz="800" b="1" dirty="0">
              <a:solidFill>
                <a:schemeClr val="tx1"/>
              </a:solidFill>
              <a:latin typeface="+mn-ea"/>
            </a:endParaRPr>
          </a:p>
          <a:p>
            <a:r>
              <a:rPr lang="ja-JP" altLang="en-US" sz="800" b="1" dirty="0">
                <a:solidFill>
                  <a:schemeClr val="tx1"/>
                </a:solidFill>
                <a:latin typeface="+mn-ea"/>
              </a:rPr>
              <a:t>・</a:t>
            </a:r>
            <a:r>
              <a:rPr lang="en-US" altLang="ja-JP" sz="800" b="1" dirty="0">
                <a:solidFill>
                  <a:schemeClr val="tx1"/>
                </a:solidFill>
                <a:latin typeface="+mn-ea"/>
              </a:rPr>
              <a:t>FCV</a:t>
            </a:r>
            <a:r>
              <a:rPr lang="ja-JP" altLang="en-US" sz="800" b="1" dirty="0">
                <a:solidFill>
                  <a:schemeClr val="tx1"/>
                </a:solidFill>
                <a:latin typeface="+mn-ea"/>
              </a:rPr>
              <a:t>化の場合、本様式を参考に作成してください。</a:t>
            </a:r>
            <a:endParaRPr kumimoji="1" lang="en-US" altLang="ja-JP" sz="800" b="1" dirty="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・事業実施箇所を記載し、実施箇所の拡大図や設備イメージを添付してください。</a:t>
            </a:r>
            <a:endParaRPr kumimoji="1" lang="en-US" altLang="ja-JP" sz="1000" b="1" dirty="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3" name="正方形/長方形 11">
            <a:extLst>
              <a:ext uri="{FF2B5EF4-FFF2-40B4-BE49-F238E27FC236}">
                <a16:creationId xmlns:a16="http://schemas.microsoft.com/office/drawing/2014/main" id="{EE13EAFE-0484-2F18-A877-49651500C0A0}"/>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〇国内線旅客ターミナルビルの空調設備（化石燃料由来）を●</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省エネ化する高効率機器（再エネ由来）に改修する。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〇空調設備からの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24" name="テキスト ボックス 21"/>
          <p:cNvSpPr txBox="1"/>
          <p:nvPr/>
        </p:nvSpPr>
        <p:spPr>
          <a:xfrm>
            <a:off x="316462" y="1523927"/>
            <a:ext cx="4641148" cy="1588897"/>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a:t>
            </a:r>
            <a:r>
              <a:rPr lang="ja-JP" altLang="en-US" sz="1600" dirty="0">
                <a:solidFill>
                  <a:prstClr val="black"/>
                </a:solidFill>
                <a:latin typeface="ＭＳ Ｐゴシック" panose="020B0600070205080204" pitchFamily="50" charset="-128"/>
                <a:ea typeface="ＭＳ Ｐゴシック" panose="020B0600070205080204" pitchFamily="50" charset="-128"/>
              </a:rPr>
              <a:t>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R8.</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・空港ビル等空調の効率化の場合の記載例</a:t>
            </a:r>
            <a:endParaRPr lang="en-US" altLang="ja-JP" sz="900" b="1" dirty="0">
              <a:solidFill>
                <a:schemeClr val="tx1"/>
              </a:solidFill>
              <a:latin typeface="+mn-ea"/>
            </a:endParaRPr>
          </a:p>
          <a:p>
            <a:r>
              <a:rPr lang="ja-JP" altLang="en-US" sz="900" b="1" dirty="0">
                <a:solidFill>
                  <a:schemeClr val="tx1"/>
                </a:solidFill>
                <a:latin typeface="+mn-ea"/>
              </a:rPr>
              <a:t>・空港ビル等照明の効率化やエネルギーの見える化の場合、本様式を参考に作成してください。</a:t>
            </a:r>
            <a:endParaRPr kumimoji="1" lang="en-US" altLang="ja-JP" sz="900" b="1" dirty="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・事業実施箇所を記載し、実施箇所の拡大図や設備写真を添付してください。</a:t>
            </a:r>
            <a:endParaRPr kumimoji="1" lang="en-US" altLang="ja-JP" sz="1000" b="1" dirty="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1208</Words>
  <PresentationFormat>A4 210 x 297 mm</PresentationFormat>
  <Paragraphs>99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5</vt:i4>
      </vt:variant>
      <vt:variant>
        <vt:lpstr>スライド タイトル</vt:lpstr>
      </vt:variant>
      <vt:variant>
        <vt:i4>3</vt:i4>
      </vt:variant>
    </vt:vector>
  </HeadingPairs>
  <TitlesOfParts>
    <vt:vector size="13"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