
<file path=[Content_Types].xml><?xml version="1.0" encoding="utf-8"?>
<Types xmlns="http://schemas.openxmlformats.org/package/2006/content-types">
  <Default ContentType="image/jpeg" Extension="jp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sldIdLst>
    <p:sldId id="267" r:id="rId2"/>
    <p:sldId id="268" r:id="rId3"/>
    <p:sldId id="263" r:id="rId4"/>
    <p:sldId id="264" r:id="rId5"/>
    <p:sldId id="269" r:id="rId6"/>
    <p:sldId id="270" r:id="rId7"/>
  </p:sldIdLst>
  <p:sldSz cx="9601200" cy="138684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E40"/>
    <a:srgbClr val="FCEE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086AF5-0F9E-4026-995F-4B5D0834D2BE}" v="193" dt="2025-06-19T12:49:08.9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68"/>
    <p:restoredTop sz="94660"/>
  </p:normalViewPr>
  <p:slideViewPr>
    <p:cSldViewPr snapToGrid="0">
      <p:cViewPr>
        <p:scale>
          <a:sx n="50" d="100"/>
          <a:sy n="50" d="100"/>
        </p:scale>
        <p:origin x="1076"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revisionInfo.xml" Type="http://schemas.microsoft.com/office/2015/10/relationships/revisionInfo"/><Relationship Id="rId14"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2026/7/9</a:t>
            </a:fld>
            <a:endParaRPr kumimoji="1" lang="ja-JP" altLang="en-US"/>
          </a:p>
        </p:txBody>
      </p:sp>
      <p:sp>
        <p:nvSpPr>
          <p:cNvPr id="1102"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31" name="Subtitle 2"/>
          <p:cNvSpPr>
            <a:spLocks noGrp="1"/>
          </p:cNvSpPr>
          <p:nvPr>
            <p:ph type="subTitle" idx="1"/>
          </p:nvPr>
        </p:nvSpPr>
        <p:spPr>
          <a:xfrm>
            <a:off x="1200150" y="7284121"/>
            <a:ext cx="7200900" cy="3348319"/>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1032" name="タイトル 4"/>
          <p:cNvSpPr>
            <a:spLocks noGrp="1"/>
          </p:cNvSpPr>
          <p:nvPr>
            <p:ph type="title"/>
          </p:nvPr>
        </p:nvSpPr>
        <p:spPr/>
        <p:txBody>
          <a:bodyPr/>
          <a:lstStyle/>
          <a:p>
            <a:r>
              <a:rPr kumimoji="1" lang="ja-JP" altLang="en-US"/>
              <a:t>マスター タイトルの書式設定</a:t>
            </a:r>
          </a:p>
        </p:txBody>
      </p:sp>
      <p:sp>
        <p:nvSpPr>
          <p:cNvPr id="1033" name="日付プレースホルダー 5"/>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34" name="フッター プレースホルダー 6"/>
          <p:cNvSpPr>
            <a:spLocks noGrp="1"/>
          </p:cNvSpPr>
          <p:nvPr>
            <p:ph type="ftr" sz="quarter" idx="11"/>
          </p:nvPr>
        </p:nvSpPr>
        <p:spPr/>
        <p:txBody>
          <a:bodyPr/>
          <a:lstStyle/>
          <a:p>
            <a:endParaRPr kumimoji="1" lang="ja-JP" altLang="en-US"/>
          </a:p>
        </p:txBody>
      </p:sp>
      <p:sp>
        <p:nvSpPr>
          <p:cNvPr id="1035" name="スライド番号プレースホルダー 7"/>
          <p:cNvSpPr>
            <a:spLocks noGrp="1"/>
          </p:cNvSpPr>
          <p:nvPr>
            <p:ph type="sldNum" sz="quarter" idx="12"/>
          </p:nvPr>
        </p:nvSpPr>
        <p:spPr>
          <a:xfrm>
            <a:off x="7440930" y="4"/>
            <a:ext cx="2160270" cy="738364"/>
          </a:xfrm>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824383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3752020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870860" y="738364"/>
            <a:ext cx="2070259" cy="1175282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60084" y="738364"/>
            <a:ext cx="6090761" cy="117528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671159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236535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55083" y="3457474"/>
            <a:ext cx="8281035" cy="5768868"/>
          </a:xfrm>
        </p:spPr>
        <p:txBody>
          <a:bodyPr anchor="b"/>
          <a:lstStyle>
            <a:lvl1pPr>
              <a:defRPr sz="63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55083" y="9280917"/>
            <a:ext cx="8281035" cy="3033711"/>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4188796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60083" y="3691819"/>
            <a:ext cx="4080510" cy="8799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860608" y="3691819"/>
            <a:ext cx="4080510" cy="87993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34149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61334" y="738367"/>
            <a:ext cx="8281035" cy="268058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61335" y="3399686"/>
            <a:ext cx="4061757" cy="1666133"/>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1058" name="Content Placeholder 3"/>
          <p:cNvSpPr>
            <a:spLocks noGrp="1"/>
          </p:cNvSpPr>
          <p:nvPr>
            <p:ph sz="half" idx="2"/>
          </p:nvPr>
        </p:nvSpPr>
        <p:spPr>
          <a:xfrm>
            <a:off x="661335" y="5065818"/>
            <a:ext cx="4061757" cy="74510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860608" y="3399686"/>
            <a:ext cx="4081761" cy="1666133"/>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1060" name="Content Placeholder 5"/>
          <p:cNvSpPr>
            <a:spLocks noGrp="1"/>
          </p:cNvSpPr>
          <p:nvPr>
            <p:ph sz="quarter" idx="4"/>
          </p:nvPr>
        </p:nvSpPr>
        <p:spPr>
          <a:xfrm>
            <a:off x="4860608" y="5065818"/>
            <a:ext cx="4081761" cy="745105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8407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215219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427145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61334" y="924560"/>
            <a:ext cx="3096637" cy="3235960"/>
          </a:xfrm>
        </p:spPr>
        <p:txBody>
          <a:bodyPr anchor="b"/>
          <a:lstStyle>
            <a:lvl1pPr>
              <a:defRPr sz="3360"/>
            </a:lvl1pPr>
          </a:lstStyle>
          <a:p>
            <a:r>
              <a:rPr lang="ja-JP" altLang="en-US"/>
              <a:t>マスター タイトルの書式設定</a:t>
            </a:r>
            <a:endParaRPr lang="en-US" dirty="0"/>
          </a:p>
        </p:txBody>
      </p:sp>
      <p:sp>
        <p:nvSpPr>
          <p:cNvPr id="1075" name="Content Placeholder 2"/>
          <p:cNvSpPr>
            <a:spLocks noGrp="1"/>
          </p:cNvSpPr>
          <p:nvPr>
            <p:ph idx="1"/>
          </p:nvPr>
        </p:nvSpPr>
        <p:spPr>
          <a:xfrm>
            <a:off x="4081760" y="1996796"/>
            <a:ext cx="4860608" cy="9855552"/>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61334" y="4160520"/>
            <a:ext cx="3096637" cy="7707878"/>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719128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61334" y="924560"/>
            <a:ext cx="3096637" cy="3235960"/>
          </a:xfrm>
        </p:spPr>
        <p:txBody>
          <a:bodyPr anchor="b"/>
          <a:lstStyle>
            <a:lvl1pPr>
              <a:defRPr sz="336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081760" y="1996796"/>
            <a:ext cx="4860608" cy="9855552"/>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61334" y="4160520"/>
            <a:ext cx="3096637" cy="7707878"/>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2AB3966B-39A7-4C72-862E-8FF6659D62EC}" type="datetimeFigureOut">
              <a:rPr kumimoji="1" lang="ja-JP" altLang="en-US" smtClean="0"/>
              <a:t>2026/7/9</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747251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60084" y="738367"/>
            <a:ext cx="8281035" cy="268058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60084" y="3691819"/>
            <a:ext cx="8281035" cy="87993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60083" y="12853955"/>
            <a:ext cx="2160270" cy="738364"/>
          </a:xfrm>
          <a:prstGeom prst="rect">
            <a:avLst/>
          </a:prstGeom>
        </p:spPr>
        <p:txBody>
          <a:bodyPr vert="horz" lIns="91440" tIns="45720" rIns="91440" bIns="45720" rtlCol="0" anchor="ctr"/>
          <a:lstStyle>
            <a:lvl1pPr algn="l">
              <a:defRPr sz="1260">
                <a:solidFill>
                  <a:schemeClr val="tx1">
                    <a:tint val="75000"/>
                  </a:schemeClr>
                </a:solidFill>
              </a:defRPr>
            </a:lvl1pPr>
          </a:lstStyle>
          <a:p>
            <a:fld id="{2AB3966B-39A7-4C72-862E-8FF6659D62EC}" type="datetimeFigureOut">
              <a:rPr kumimoji="1" lang="ja-JP" altLang="en-US" smtClean="0"/>
              <a:t>2026/7/9</a:t>
            </a:fld>
            <a:endParaRPr kumimoji="1" lang="ja-JP" altLang="en-US"/>
          </a:p>
        </p:txBody>
      </p:sp>
      <p:sp>
        <p:nvSpPr>
          <p:cNvPr id="1028" name="Footer Placeholder 4"/>
          <p:cNvSpPr>
            <a:spLocks noGrp="1"/>
          </p:cNvSpPr>
          <p:nvPr>
            <p:ph type="ftr" sz="quarter" idx="3"/>
          </p:nvPr>
        </p:nvSpPr>
        <p:spPr>
          <a:xfrm>
            <a:off x="3180399" y="12853955"/>
            <a:ext cx="3240405" cy="738364"/>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780848" y="12853955"/>
            <a:ext cx="2160270" cy="738364"/>
          </a:xfrm>
          <a:prstGeom prst="rect">
            <a:avLst/>
          </a:prstGeom>
        </p:spPr>
        <p:txBody>
          <a:bodyPr vert="horz" lIns="91440" tIns="45720" rIns="91440" bIns="45720" rtlCol="0" anchor="ctr"/>
          <a:lstStyle>
            <a:lvl1pPr algn="r">
              <a:defRPr sz="1260">
                <a:solidFill>
                  <a:schemeClr val="tx1">
                    <a:tint val="75000"/>
                  </a:schemeClr>
                </a:solidFill>
              </a:defRPr>
            </a:lvl1pPr>
          </a:lstStyle>
          <a:p>
            <a:fld id="{357C64DF-1423-4ABE-A3D1-1482483AD14A}" type="slidenum">
              <a:rPr kumimoji="1" lang="ja-JP" altLang="en-US" smtClean="0"/>
              <a:t>‹#›</a:t>
            </a:fld>
            <a:endParaRPr kumimoji="1" lang="ja-JP" altLang="en-US"/>
          </a:p>
        </p:txBody>
      </p:sp>
    </p:spTree>
    <p:extLst>
      <p:ext uri="{BB962C8B-B14F-4D97-AF65-F5344CB8AC3E}">
        <p14:creationId xmlns:p14="http://schemas.microsoft.com/office/powerpoint/2010/main" val="1173760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 Id="rId3" Target="https://gi-platform.com/archive/example" TargetMode="External" Type="http://schemas.openxmlformats.org/officeDocument/2006/relationships/hyperlink"/><Relationship Id="rId4" Target="../media/image2.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 Id="rId3" Target="../media/image5.png" Type="http://schemas.openxmlformats.org/officeDocument/2006/relationships/image"/><Relationship Id="rId4"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 name="テキスト ボックス 3"/>
          <p:cNvSpPr txBox="1"/>
          <p:nvPr/>
        </p:nvSpPr>
        <p:spPr>
          <a:xfrm>
            <a:off x="215900" y="596553"/>
            <a:ext cx="9169400" cy="2622706"/>
          </a:xfrm>
          <a:prstGeom prst="rect">
            <a:avLst/>
          </a:prstGeom>
          <a:noFill/>
          <a:ln>
            <a:solidFill>
              <a:schemeClr val="accent1">
                <a:lumMod val="75000"/>
              </a:schemeClr>
            </a:solidFill>
          </a:ln>
        </p:spPr>
        <p:txBody>
          <a:bodyPr wrap="square" rtlCol="0">
            <a:spAutoFit/>
          </a:bodyPr>
          <a:lstStyle/>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第７回グリーンインフラ大賞では、２枚組のポスター形式で作成いただきます。必ず両方の作成が必要です。</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テキストは、印刷時の見やすさを踏まえ、８</a:t>
            </a:r>
            <a:r>
              <a:rPr kumimoji="1" lang="en-US" altLang="ja-JP" sz="1400" dirty="0" err="1">
                <a:latin typeface="BIZ UDゴシック" panose="020B0400000000000000" pitchFamily="49" charset="-128"/>
                <a:ea typeface="BIZ UDゴシック" panose="020B0400000000000000" pitchFamily="49" charset="-128"/>
              </a:rPr>
              <a:t>pt</a:t>
            </a:r>
            <a:r>
              <a:rPr kumimoji="1" lang="ja-JP" altLang="en-US" sz="1400" dirty="0">
                <a:latin typeface="BIZ UDゴシック" panose="020B0400000000000000" pitchFamily="49" charset="-128"/>
                <a:ea typeface="BIZ UDゴシック" panose="020B0400000000000000" pitchFamily="49" charset="-128"/>
              </a:rPr>
              <a:t>以上を推奨します。</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事例集はＡ４版で作成されます</a:t>
            </a:r>
            <a:r>
              <a:rPr kumimoji="1" lang="en-US" altLang="ja-JP" sz="1200" dirty="0">
                <a:latin typeface="BIZ UDゴシック" panose="020B0400000000000000" pitchFamily="49" charset="-128"/>
                <a:ea typeface="BIZ UDゴシック" panose="020B0400000000000000" pitchFamily="49" charset="-128"/>
              </a:rPr>
              <a:t>)</a:t>
            </a: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写真は、</a:t>
            </a:r>
            <a:r>
              <a:rPr kumimoji="1" lang="en-US" altLang="ja-JP" sz="1400" dirty="0">
                <a:latin typeface="BIZ UDゴシック" panose="020B0400000000000000" pitchFamily="49" charset="-128"/>
                <a:ea typeface="BIZ UDゴシック" panose="020B0400000000000000" pitchFamily="49" charset="-128"/>
              </a:rPr>
              <a:t>200ppi</a:t>
            </a:r>
            <a:r>
              <a:rPr kumimoji="1" lang="ja-JP" altLang="en-US" sz="1400" dirty="0">
                <a:latin typeface="BIZ UDゴシック" panose="020B0400000000000000" pitchFamily="49" charset="-128"/>
                <a:ea typeface="BIZ UDゴシック" panose="020B0400000000000000" pitchFamily="49" charset="-128"/>
              </a:rPr>
              <a:t>以上を推奨します。</a:t>
            </a:r>
            <a:r>
              <a:rPr kumimoji="1" lang="ja-JP" altLang="en-US" sz="1200" dirty="0">
                <a:latin typeface="BIZ UDゴシック" panose="020B0400000000000000" pitchFamily="49" charset="-128"/>
                <a:ea typeface="BIZ UDゴシック" panose="020B0400000000000000" pitchFamily="49" charset="-128"/>
              </a:rPr>
              <a:t>（受賞事例のポスターをＡ１版に拡大してパネル展示する可能性があります）</a:t>
            </a:r>
            <a:endParaRPr kumimoji="1" lang="en-US" altLang="ja-JP" sz="12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シートは</a:t>
            </a:r>
            <a:r>
              <a:rPr kumimoji="1" lang="en-US" altLang="ja-JP" sz="1400" dirty="0">
                <a:latin typeface="BIZ UDゴシック" panose="020B0400000000000000" pitchFamily="49" charset="-128"/>
                <a:ea typeface="BIZ UDゴシック" panose="020B0400000000000000" pitchFamily="49" charset="-128"/>
              </a:rPr>
              <a:t>2</a:t>
            </a:r>
            <a:r>
              <a:rPr kumimoji="1" lang="ja-JP" altLang="en-US" sz="1400" dirty="0">
                <a:latin typeface="BIZ UDゴシック" panose="020B0400000000000000" pitchFamily="49" charset="-128"/>
                <a:ea typeface="BIZ UDゴシック" panose="020B0400000000000000" pitchFamily="49" charset="-128"/>
              </a:rPr>
              <a:t>種類（実施済みの取組と企画・計画段階の取組）あります。応募する内容に合わせて選択ください。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問合せ先は可能な範囲で記載ください。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本文テキストを画像化しての作成はおやめください。</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lnSpc>
                <a:spcPct val="150000"/>
              </a:lnSpc>
              <a:buFont typeface="Wingdings" panose="05000000000000000000" pitchFamily="2" charset="2"/>
              <a:buChar char="ü"/>
            </a:pPr>
            <a:r>
              <a:rPr kumimoji="1" lang="ja-JP" altLang="en-US" sz="1400" dirty="0">
                <a:latin typeface="BIZ UDゴシック" panose="020B0400000000000000" pitchFamily="49" charset="-128"/>
                <a:ea typeface="BIZ UDゴシック" panose="020B0400000000000000" pitchFamily="49" charset="-128"/>
              </a:rPr>
              <a:t>様式は改変せずポスターを作成ください。「　　　　　　　　」マーク等の順序の入れ替え等は改変とみなします。ただし、各項目の記載量に応じた比率変更は可能です。</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117" name="テキスト ボックス 19"/>
          <p:cNvSpPr txBox="1"/>
          <p:nvPr/>
        </p:nvSpPr>
        <p:spPr>
          <a:xfrm>
            <a:off x="177800" y="284371"/>
            <a:ext cx="2518638" cy="307777"/>
          </a:xfrm>
          <a:prstGeom prst="rect">
            <a:avLst/>
          </a:prstGeom>
          <a:noFill/>
        </p:spPr>
        <p:txBody>
          <a:bodyPr wrap="none" rtlCol="0">
            <a:spAutoFit/>
          </a:bodyPr>
          <a:lstStyle/>
          <a:p>
            <a:r>
              <a:rPr kumimoji="1" lang="en-US" altLang="ja-JP" sz="1400" b="1" dirty="0">
                <a:solidFill>
                  <a:srgbClr val="FF0000"/>
                </a:solidFill>
                <a:latin typeface="BIZ UDゴシック" panose="020B0400000000000000" pitchFamily="49" charset="-128"/>
                <a:ea typeface="BIZ UDゴシック" panose="020B0400000000000000" pitchFamily="49" charset="-128"/>
              </a:rPr>
              <a:t>※</a:t>
            </a:r>
            <a:r>
              <a:rPr kumimoji="1" lang="ja-JP" altLang="en-US" sz="1400" b="1" dirty="0">
                <a:solidFill>
                  <a:srgbClr val="FF0000"/>
                </a:solidFill>
                <a:latin typeface="BIZ UDゴシック" panose="020B0400000000000000" pitchFamily="49" charset="-128"/>
                <a:ea typeface="BIZ UDゴシック" panose="020B0400000000000000" pitchFamily="49" charset="-128"/>
              </a:rPr>
              <a:t>ポスター作成時の注意事項</a:t>
            </a:r>
          </a:p>
        </p:txBody>
      </p:sp>
      <p:sp>
        <p:nvSpPr>
          <p:cNvPr id="1118" name="テキスト ボックス 44"/>
          <p:cNvSpPr txBox="1"/>
          <p:nvPr/>
        </p:nvSpPr>
        <p:spPr>
          <a:xfrm>
            <a:off x="2260730" y="3513923"/>
            <a:ext cx="7340471" cy="276999"/>
          </a:xfrm>
          <a:prstGeom prst="rect">
            <a:avLst/>
          </a:prstGeom>
          <a:noFill/>
        </p:spPr>
        <p:txBody>
          <a:bodyPr wrap="none" rtlCol="0">
            <a:spAutoFit/>
          </a:bodyPr>
          <a:lstStyle/>
          <a:p>
            <a:pPr algn="r"/>
            <a:r>
              <a:rPr kumimoji="1" lang="en-US" altLang="ja-JP" sz="1200" b="1" dirty="0">
                <a:latin typeface="BIZ UDゴシック" panose="020B0400000000000000" pitchFamily="49" charset="-128"/>
                <a:ea typeface="BIZ UDゴシック" panose="020B0400000000000000" pitchFamily="49" charset="-128"/>
              </a:rPr>
              <a:t>※</a:t>
            </a:r>
            <a:r>
              <a:rPr kumimoji="1" lang="ja-JP" altLang="en-US" sz="1200" b="1" dirty="0">
                <a:latin typeface="BIZ UDゴシック" panose="020B0400000000000000" pitchFamily="49" charset="-128"/>
                <a:ea typeface="BIZ UDゴシック" panose="020B0400000000000000" pitchFamily="49" charset="-128"/>
              </a:rPr>
              <a:t>不明な点については、事務局（㈱創建</a:t>
            </a:r>
            <a:r>
              <a:rPr kumimoji="1" lang="en-US" altLang="ja-JP" sz="1200" b="1" dirty="0">
                <a:latin typeface="BIZ UDゴシック" panose="020B0400000000000000" pitchFamily="49" charset="-128"/>
                <a:ea typeface="BIZ UDゴシック" panose="020B0400000000000000" pitchFamily="49" charset="-128"/>
              </a:rPr>
              <a:t> info-green-infra@soken.co.jp) </a:t>
            </a:r>
            <a:r>
              <a:rPr kumimoji="1" lang="ja-JP" altLang="en-US" sz="1200" b="1" dirty="0">
                <a:latin typeface="BIZ UDゴシック" panose="020B0400000000000000" pitchFamily="49" charset="-128"/>
                <a:ea typeface="BIZ UDゴシック" panose="020B0400000000000000" pitchFamily="49" charset="-128"/>
              </a:rPr>
              <a:t>までお問い合わせください。</a:t>
            </a:r>
            <a:endParaRPr kumimoji="1" lang="en-US" altLang="ja-JP" sz="1200" b="1" dirty="0">
              <a:latin typeface="BIZ UDゴシック" panose="020B0400000000000000" pitchFamily="49" charset="-128"/>
              <a:ea typeface="BIZ UDゴシック" panose="020B0400000000000000" pitchFamily="49" charset="-128"/>
            </a:endParaRPr>
          </a:p>
        </p:txBody>
      </p:sp>
      <p:sp>
        <p:nvSpPr>
          <p:cNvPr id="1119" name="テキスト ボックス 180"/>
          <p:cNvSpPr txBox="1"/>
          <p:nvPr/>
        </p:nvSpPr>
        <p:spPr>
          <a:xfrm>
            <a:off x="7407058" y="255506"/>
            <a:ext cx="1980029" cy="307777"/>
          </a:xfrm>
          <a:prstGeom prst="rect">
            <a:avLst/>
          </a:prstGeom>
          <a:noFill/>
          <a:ln>
            <a:solidFill>
              <a:schemeClr val="tx1"/>
            </a:solidFill>
          </a:ln>
        </p:spPr>
        <p:txBody>
          <a:bodyPr wrap="none" rtlCol="0">
            <a:spAutoFit/>
          </a:bodyPr>
          <a:lstStyle/>
          <a:p>
            <a:r>
              <a:rPr kumimoji="1" lang="ja-JP" altLang="en-US" sz="1400" dirty="0">
                <a:latin typeface="BIZ UDゴシック" panose="020B0400000000000000" pitchFamily="49" charset="-128"/>
                <a:ea typeface="BIZ UDゴシック" panose="020B0400000000000000" pitchFamily="49" charset="-128"/>
              </a:rPr>
              <a:t>【別紙４】応募様式２</a:t>
            </a:r>
            <a:endParaRPr dirty="0"/>
          </a:p>
        </p:txBody>
      </p:sp>
      <p:pic>
        <p:nvPicPr>
          <p:cNvPr id="3" name="図 2" descr="テーブル&#10;&#10;自動的に生成された説明">
            <a:extLst>
              <a:ext uri="{FF2B5EF4-FFF2-40B4-BE49-F238E27FC236}">
                <a16:creationId xmlns:a16="http://schemas.microsoft.com/office/drawing/2014/main" id="{7C31998C-EBC2-3241-A003-77FC0AA304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1654" y="5392564"/>
            <a:ext cx="5796000" cy="7728000"/>
          </a:xfrm>
          <a:prstGeom prst="rect">
            <a:avLst/>
          </a:prstGeom>
          <a:ln w="6350">
            <a:solidFill>
              <a:schemeClr val="tx1"/>
            </a:solidFill>
          </a:ln>
          <a:effectLst>
            <a:outerShdw blurRad="50800" dist="38100" dir="2700000" algn="tl" rotWithShape="0">
              <a:prstClr val="black">
                <a:alpha val="40000"/>
              </a:prstClr>
            </a:outerShdw>
          </a:effectLst>
        </p:spPr>
      </p:pic>
      <p:sp>
        <p:nvSpPr>
          <p:cNvPr id="1116" name="吹き出し: 四角形 42"/>
          <p:cNvSpPr/>
          <p:nvPr/>
        </p:nvSpPr>
        <p:spPr>
          <a:xfrm>
            <a:off x="730729" y="13006774"/>
            <a:ext cx="3060000" cy="375627"/>
          </a:xfrm>
          <a:prstGeom prst="wedgeRectCallout">
            <a:avLst>
              <a:gd name="adj1" fmla="val -15715"/>
              <a:gd name="adj2" fmla="val -14783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FF0000"/>
                </a:solidFill>
                <a:latin typeface="BIZ UDゴシック" panose="020B0400000000000000" pitchFamily="49" charset="-128"/>
                <a:ea typeface="BIZ UDゴシック" panose="020B0400000000000000" pitchFamily="49" charset="-128"/>
              </a:rPr>
              <a:t>公開可能な範囲で記載ください</a:t>
            </a:r>
          </a:p>
        </p:txBody>
      </p:sp>
      <p:sp>
        <p:nvSpPr>
          <p:cNvPr id="6" name="吹き出し: 四角形 42">
            <a:extLst>
              <a:ext uri="{FF2B5EF4-FFF2-40B4-BE49-F238E27FC236}">
                <a16:creationId xmlns:a16="http://schemas.microsoft.com/office/drawing/2014/main" id="{8106C579-B801-B389-9109-3764D9C9B7CE}"/>
              </a:ext>
            </a:extLst>
          </p:cNvPr>
          <p:cNvSpPr/>
          <p:nvPr/>
        </p:nvSpPr>
        <p:spPr>
          <a:xfrm>
            <a:off x="554892" y="3790921"/>
            <a:ext cx="8830408" cy="790988"/>
          </a:xfrm>
          <a:prstGeom prst="wedgeRectCallout">
            <a:avLst>
              <a:gd name="adj1" fmla="val -34462"/>
              <a:gd name="adj2" fmla="val 7751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rgbClr val="FF0000"/>
                </a:solidFill>
                <a:latin typeface="BIZ UDゴシック" panose="020B0400000000000000" pitchFamily="49" charset="-128"/>
                <a:ea typeface="BIZ UDゴシック" panose="020B0400000000000000" pitchFamily="49" charset="-128"/>
              </a:rPr>
              <a:t>既に実施している取組の場合は、「グリーンインフラに関する実施済みの取組」のシートを、企画・計画についての取組の場合は、「グリーンインフラに関する企画・計画」のシートをご利用ください。</a:t>
            </a:r>
          </a:p>
        </p:txBody>
      </p:sp>
      <p:pic>
        <p:nvPicPr>
          <p:cNvPr id="7" name="図 6"/>
          <p:cNvPicPr>
            <a:picLocks noChangeAspect="1"/>
          </p:cNvPicPr>
          <p:nvPr/>
        </p:nvPicPr>
        <p:blipFill>
          <a:blip r:embed="rId3"/>
          <a:stretch>
            <a:fillRect/>
          </a:stretch>
        </p:blipFill>
        <p:spPr>
          <a:xfrm>
            <a:off x="441654" y="4880891"/>
            <a:ext cx="5868000" cy="7690855"/>
          </a:xfrm>
          <a:prstGeom prst="rect">
            <a:avLst/>
          </a:prstGeom>
          <a:solidFill>
            <a:schemeClr val="bg1"/>
          </a:solidFill>
          <a:ln>
            <a:solidFill>
              <a:schemeClr val="tx1"/>
            </a:solidFill>
          </a:ln>
        </p:spPr>
      </p:pic>
      <p:grpSp>
        <p:nvGrpSpPr>
          <p:cNvPr id="5" name="グループ化 4">
            <a:extLst>
              <a:ext uri="{FF2B5EF4-FFF2-40B4-BE49-F238E27FC236}">
                <a16:creationId xmlns:a16="http://schemas.microsoft.com/office/drawing/2014/main" id="{6BA4CE1E-130A-DB39-6337-3648546785FA}"/>
              </a:ext>
            </a:extLst>
          </p:cNvPr>
          <p:cNvGrpSpPr/>
          <p:nvPr/>
        </p:nvGrpSpPr>
        <p:grpSpPr>
          <a:xfrm>
            <a:off x="4259106" y="2561011"/>
            <a:ext cx="1152000" cy="224135"/>
            <a:chOff x="4259106" y="2297073"/>
            <a:chExt cx="1152000" cy="224135"/>
          </a:xfrm>
        </p:grpSpPr>
        <p:pic>
          <p:nvPicPr>
            <p:cNvPr id="2" name="Picture 2">
              <a:extLst>
                <a:ext uri="{FF2B5EF4-FFF2-40B4-BE49-F238E27FC236}">
                  <a16:creationId xmlns:a16="http://schemas.microsoft.com/office/drawing/2014/main" id="{17F6E4E9-17A3-1C39-6D4F-2CD353607F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0865" y="2297073"/>
              <a:ext cx="288000" cy="200995"/>
            </a:xfrm>
            <a:prstGeom prst="rect">
              <a:avLst/>
            </a:prstGeom>
            <a:noFill/>
            <a:extLst>
              <a:ext uri="{909E8E84-426E-40DD-AFC4-6F175D3DCCD1}">
                <a14:hiddenFill xmlns:a14="http://schemas.microsoft.com/office/drawing/2010/main">
                  <a:solidFill>
                    <a:srgbClr val="FFFFFF"/>
                  </a:solidFill>
                </a14:hiddenFill>
              </a:ext>
            </a:extLst>
          </p:spPr>
        </p:pic>
        <p:cxnSp>
          <p:nvCxnSpPr>
            <p:cNvPr id="4" name="直線コネクタ 3">
              <a:extLst>
                <a:ext uri="{FF2B5EF4-FFF2-40B4-BE49-F238E27FC236}">
                  <a16:creationId xmlns:a16="http://schemas.microsoft.com/office/drawing/2014/main" id="{2DC75394-1CC8-29E9-5FA2-75210CEE9A62}"/>
                </a:ext>
              </a:extLst>
            </p:cNvPr>
            <p:cNvCxnSpPr/>
            <p:nvPr/>
          </p:nvCxnSpPr>
          <p:spPr>
            <a:xfrm>
              <a:off x="4259106" y="2521208"/>
              <a:ext cx="11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Tree>
    <p:extLst>
      <p:ext uri="{BB962C8B-B14F-4D97-AF65-F5344CB8AC3E}">
        <p14:creationId xmlns:p14="http://schemas.microsoft.com/office/powerpoint/2010/main" val="2706542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D12561AC-9FE3-3EA6-433E-2959D4CB291C}"/>
              </a:ext>
            </a:extLst>
          </p:cNvPr>
          <p:cNvPicPr>
            <a:picLocks noChangeAspect="1"/>
          </p:cNvPicPr>
          <p:nvPr/>
        </p:nvPicPr>
        <p:blipFill>
          <a:blip r:embed="rId2"/>
          <a:stretch>
            <a:fillRect/>
          </a:stretch>
        </p:blipFill>
        <p:spPr>
          <a:xfrm>
            <a:off x="4702052" y="7087211"/>
            <a:ext cx="4546601" cy="6034304"/>
          </a:xfrm>
          <a:prstGeom prst="rect">
            <a:avLst/>
          </a:prstGeom>
          <a:ln>
            <a:solidFill>
              <a:schemeClr val="tx1"/>
            </a:solidFill>
          </a:ln>
        </p:spPr>
      </p:pic>
      <p:sp>
        <p:nvSpPr>
          <p:cNvPr id="1121" name="テキスト ボックス 12"/>
          <p:cNvSpPr txBox="1"/>
          <p:nvPr/>
        </p:nvSpPr>
        <p:spPr>
          <a:xfrm>
            <a:off x="215900" y="440432"/>
            <a:ext cx="9169400" cy="13104118"/>
          </a:xfrm>
          <a:prstGeom prst="rect">
            <a:avLst/>
          </a:prstGeom>
          <a:noFill/>
          <a:ln>
            <a:solidFill>
              <a:schemeClr val="accent1">
                <a:lumMod val="75000"/>
              </a:schemeClr>
            </a:solidFill>
          </a:ln>
        </p:spPr>
        <p:txBody>
          <a:bodyPr wrap="square" rtlCol="0">
            <a:noAutofit/>
          </a:bodyPr>
          <a:lstStyle/>
          <a:p>
            <a:pPr marL="285750" indent="-285750">
              <a:lnSpc>
                <a:spcPct val="150000"/>
              </a:lnSpc>
              <a:buFont typeface="Wingdings" panose="05000000000000000000" pitchFamily="2" charset="2"/>
              <a:buChar char="ü"/>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122" name="テキスト ボックス 87"/>
          <p:cNvSpPr/>
          <p:nvPr/>
        </p:nvSpPr>
        <p:spPr>
          <a:xfrm>
            <a:off x="287399" y="12021732"/>
            <a:ext cx="4141234" cy="1092607"/>
          </a:xfrm>
          <a:prstGeom prst="wedgeRectCallout">
            <a:avLst>
              <a:gd name="adj1" fmla="val 67776"/>
              <a:gd name="adj2" fmla="val -124921"/>
            </a:avLst>
          </a:prstGeom>
          <a:solidFill>
            <a:srgbClr val="FFCCCC"/>
          </a:solidFill>
          <a:ln>
            <a:solidFill>
              <a:srgbClr val="FF0000"/>
            </a:solidFill>
          </a:ln>
        </p:spPr>
        <p:txBody>
          <a:bodyPr wrap="square" lIns="72000" rIns="72000">
            <a:spAutoFit/>
          </a:bodyPr>
          <a:lstStyle>
            <a:defPPr>
              <a:defRPr lang="en-US"/>
            </a:defPPr>
            <a:lvl1pPr marR="0" lvl="0" defTabSz="960120" fontAlgn="auto">
              <a:lnSpc>
                <a:spcPct val="100000"/>
              </a:lnSpc>
              <a:spcBef>
                <a:spcPts val="0"/>
              </a:spcBef>
              <a:spcAft>
                <a:spcPts val="0"/>
              </a:spcAft>
              <a:buClrTx/>
              <a:buSzTx/>
              <a:tabLst/>
              <a:defRPr kumimoji="1" sz="1400">
                <a:latin typeface="BIZ UDゴシック" panose="020B0400000000000000" pitchFamily="49" charset="-128"/>
                <a:ea typeface="BIZ UDゴシック" panose="020B0400000000000000" pitchFamily="49" charset="-128"/>
              </a:defRPr>
            </a:lvl1pPr>
          </a:lstStyle>
          <a:p>
            <a:pPr>
              <a:spcBef>
                <a:spcPts val="600"/>
              </a:spcBef>
            </a:pPr>
            <a:r>
              <a:rPr lang="ja-JP" altLang="en-US" sz="1200" dirty="0"/>
              <a:t>今後期待される効果の発現に向けて、更なる取組の実施、推進体制の構築、周辺エリアとの連携、他の地域への展開などについて記載ください。</a:t>
            </a:r>
            <a:endParaRPr lang="en-US" altLang="ja-JP" sz="1200" dirty="0"/>
          </a:p>
          <a:p>
            <a:pPr>
              <a:spcBef>
                <a:spcPts val="600"/>
              </a:spcBef>
            </a:pPr>
            <a:r>
              <a:rPr lang="ja-JP" altLang="en-US" sz="1200" dirty="0"/>
              <a:t>“企画・計画”での応募の場合は、予定している今後の具体の取組について記載ください。</a:t>
            </a:r>
          </a:p>
        </p:txBody>
      </p:sp>
      <p:sp>
        <p:nvSpPr>
          <p:cNvPr id="1126" name="テキスト ボックス 95"/>
          <p:cNvSpPr/>
          <p:nvPr/>
        </p:nvSpPr>
        <p:spPr>
          <a:xfrm>
            <a:off x="287399" y="9703140"/>
            <a:ext cx="4141234" cy="1800493"/>
          </a:xfrm>
          <a:prstGeom prst="wedgeRectCallout">
            <a:avLst>
              <a:gd name="adj1" fmla="val 64584"/>
              <a:gd name="adj2" fmla="val -61315"/>
            </a:avLst>
          </a:prstGeom>
          <a:solidFill>
            <a:srgbClr val="FFCCCC"/>
          </a:solidFill>
          <a:ln>
            <a:solidFill>
              <a:srgbClr val="FF0000"/>
            </a:solidFill>
          </a:ln>
        </p:spPr>
        <p:txBody>
          <a:bodyPr wrap="square" lIns="72000" rIns="72000">
            <a:spAutoFit/>
          </a:bodyPr>
          <a:lstStyle>
            <a:defPPr>
              <a:defRPr lang="en-US"/>
            </a:defPPr>
            <a:lvl1pPr marR="0" lvl="0" defTabSz="960120" fontAlgn="auto">
              <a:lnSpc>
                <a:spcPct val="100000"/>
              </a:lnSpc>
              <a:spcBef>
                <a:spcPts val="0"/>
              </a:spcBef>
              <a:spcAft>
                <a:spcPts val="0"/>
              </a:spcAft>
              <a:buClrTx/>
              <a:buSzTx/>
              <a:tabLst/>
              <a:defRPr kumimoji="1" sz="1400">
                <a:latin typeface="BIZ UDゴシック" panose="020B0400000000000000" pitchFamily="49" charset="-128"/>
                <a:ea typeface="BIZ UDゴシック" panose="020B0400000000000000" pitchFamily="49" charset="-128"/>
              </a:defRPr>
            </a:lvl1pPr>
          </a:lstStyle>
          <a:p>
            <a:pPr>
              <a:spcBef>
                <a:spcPts val="600"/>
              </a:spcBef>
            </a:pPr>
            <a:r>
              <a:rPr lang="ja-JP" altLang="en-US" sz="1200" dirty="0"/>
              <a:t>自然環境を活用するグリーンインフラは、時間とともに機能を発揮するという特徴があります。</a:t>
            </a:r>
            <a:endParaRPr lang="en-US" altLang="ja-JP" sz="1200" dirty="0"/>
          </a:p>
          <a:p>
            <a:pPr>
              <a:spcBef>
                <a:spcPts val="600"/>
              </a:spcBef>
            </a:pPr>
            <a:r>
              <a:rPr lang="ja-JP" altLang="en-US" sz="1200" dirty="0"/>
              <a:t>本取組を適切に維持・改善していくことで、今後どのような効果が期待されるか記載ください。</a:t>
            </a:r>
            <a:endParaRPr lang="en-US" altLang="ja-JP" sz="1200" dirty="0"/>
          </a:p>
          <a:p>
            <a:pPr>
              <a:spcBef>
                <a:spcPts val="600"/>
              </a:spcBef>
            </a:pPr>
            <a:r>
              <a:rPr lang="ja-JP" altLang="en-US" sz="1200" dirty="0"/>
              <a:t>現時点では確認されていない効果を記載いただいても結構です。また、定量的な効果・定性的な効果、どちらを記載いただいて構いません。</a:t>
            </a:r>
            <a:endParaRPr lang="en-US" altLang="ja-JP" sz="1200" dirty="0"/>
          </a:p>
          <a:p>
            <a:pPr>
              <a:spcBef>
                <a:spcPts val="600"/>
              </a:spcBef>
            </a:pPr>
            <a:r>
              <a:rPr lang="ja-JP" altLang="en-US" sz="1200" dirty="0"/>
              <a:t>“企画・計画”での応募の場合は、記載不要です。</a:t>
            </a:r>
          </a:p>
        </p:txBody>
      </p:sp>
      <p:sp>
        <p:nvSpPr>
          <p:cNvPr id="1127" name="テキスト ボックス 39"/>
          <p:cNvSpPr/>
          <p:nvPr/>
        </p:nvSpPr>
        <p:spPr>
          <a:xfrm>
            <a:off x="287399" y="987844"/>
            <a:ext cx="4141234" cy="1015663"/>
          </a:xfrm>
          <a:prstGeom prst="wedgeRectCallout">
            <a:avLst>
              <a:gd name="adj1" fmla="val -13757"/>
              <a:gd name="adj2" fmla="val -2915"/>
            </a:avLst>
          </a:prstGeom>
          <a:noFill/>
          <a:ln>
            <a:noFill/>
          </a:ln>
        </p:spPr>
        <p:txBody>
          <a:bodyPr wrap="square">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各項目に沿って内容を記載し、作成ください。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ja-JP" altLang="en-US" sz="1200" dirty="0">
                <a:latin typeface="BIZ UDゴシック" panose="020B0400000000000000" pitchFamily="49" charset="-128"/>
                <a:ea typeface="BIZ UDゴシック" panose="020B0400000000000000" pitchFamily="49" charset="-128"/>
              </a:rPr>
              <a:t>作成にあたっては、グリーンインフラ事例集を参考にしてください。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en-US" altLang="ja-JP" sz="1200" dirty="0">
                <a:latin typeface="BIZ UDゴシック" panose="020B0400000000000000" pitchFamily="49" charset="-128"/>
                <a:ea typeface="BIZ UDゴシック" panose="020B0400000000000000" pitchFamily="49" charset="-128"/>
                <a:hlinkClick r:id="rId3"/>
              </a:rPr>
              <a:t>https://gi-platform.com/archive/example</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endParaRPr kumimoji="1" lang="en-US" altLang="ja-JP" sz="1200" dirty="0">
              <a:latin typeface="BIZ UDゴシック" panose="020B0400000000000000" pitchFamily="49" charset="-128"/>
              <a:ea typeface="BIZ UDゴシック" panose="020B0400000000000000" pitchFamily="49" charset="-128"/>
            </a:endParaRPr>
          </a:p>
        </p:txBody>
      </p:sp>
      <p:sp>
        <p:nvSpPr>
          <p:cNvPr id="1128" name="テキスト ボックス 11"/>
          <p:cNvSpPr txBox="1"/>
          <p:nvPr/>
        </p:nvSpPr>
        <p:spPr>
          <a:xfrm>
            <a:off x="177800" y="108129"/>
            <a:ext cx="1441420" cy="307777"/>
          </a:xfrm>
          <a:prstGeom prst="rect">
            <a:avLst/>
          </a:prstGeom>
          <a:noFill/>
        </p:spPr>
        <p:txBody>
          <a:bodyPr wrap="none" rtlCol="0">
            <a:spAutoFit/>
          </a:bodyPr>
          <a:lstStyle/>
          <a:p>
            <a:r>
              <a:rPr kumimoji="1" lang="ja-JP" altLang="en-US" sz="1400" b="1" dirty="0">
                <a:solidFill>
                  <a:srgbClr val="FF0000"/>
                </a:solidFill>
                <a:latin typeface="BIZ UDゴシック" panose="020B0400000000000000" pitchFamily="49" charset="-128"/>
                <a:ea typeface="BIZ UDゴシック" panose="020B0400000000000000" pitchFamily="49" charset="-128"/>
              </a:rPr>
              <a:t>作成のポイント</a:t>
            </a:r>
          </a:p>
        </p:txBody>
      </p:sp>
      <p:sp>
        <p:nvSpPr>
          <p:cNvPr id="2" name="正方形/長方形 1">
            <a:extLst>
              <a:ext uri="{FF2B5EF4-FFF2-40B4-BE49-F238E27FC236}">
                <a16:creationId xmlns:a16="http://schemas.microsoft.com/office/drawing/2014/main" id="{17F870E3-6DE8-61B8-32E2-AD87BD603580}"/>
              </a:ext>
            </a:extLst>
          </p:cNvPr>
          <p:cNvSpPr/>
          <p:nvPr/>
        </p:nvSpPr>
        <p:spPr>
          <a:xfrm>
            <a:off x="4800601" y="8636849"/>
            <a:ext cx="2252663" cy="297962"/>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bIns="36000" rtlCol="0" anchor="t">
            <a:spAutoFit/>
          </a:bodyPr>
          <a:lstStyle/>
          <a:p>
            <a:r>
              <a:rPr kumimoji="1" lang="en-US" altLang="ja-JP" sz="600" dirty="0">
                <a:solidFill>
                  <a:schemeClr val="tx1"/>
                </a:solidFill>
                <a:latin typeface="BIZ UDPゴシック" panose="020B0400000000000000" pitchFamily="50" charset="-128"/>
                <a:ea typeface="BIZ UDPゴシック" panose="020B0400000000000000" pitchFamily="50" charset="-128"/>
              </a:rPr>
              <a:t>【</a:t>
            </a:r>
            <a:r>
              <a:rPr kumimoji="1" lang="ja-JP" altLang="en-US" sz="600" dirty="0">
                <a:solidFill>
                  <a:schemeClr val="tx1"/>
                </a:solidFill>
                <a:latin typeface="BIZ UDPゴシック" panose="020B0400000000000000" pitchFamily="50" charset="-128"/>
                <a:ea typeface="BIZ UDPゴシック" panose="020B0400000000000000" pitchFamily="50" charset="-128"/>
              </a:rPr>
              <a:t>導入技術の名称</a:t>
            </a:r>
            <a:r>
              <a:rPr kumimoji="1" lang="en-US" altLang="ja-JP" sz="600" dirty="0">
                <a:solidFill>
                  <a:schemeClr val="tx1"/>
                </a:solidFill>
                <a:latin typeface="BIZ UDPゴシック" panose="020B0400000000000000" pitchFamily="50" charset="-128"/>
                <a:ea typeface="BIZ UDPゴシック" panose="020B0400000000000000" pitchFamily="50" charset="-128"/>
              </a:rPr>
              <a:t>】</a:t>
            </a:r>
          </a:p>
          <a:p>
            <a:r>
              <a:rPr kumimoji="1" lang="ja-JP" altLang="en-US" sz="800" dirty="0">
                <a:solidFill>
                  <a:schemeClr val="tx1"/>
                </a:solidFill>
                <a:latin typeface="BIZ UDPゴシック" panose="020B0400000000000000" pitchFamily="50" charset="-128"/>
                <a:ea typeface="BIZ UDPゴシック" panose="020B0400000000000000" pitchFamily="50" charset="-128"/>
              </a:rPr>
              <a:t>　□□□□□□□□技術</a:t>
            </a:r>
          </a:p>
        </p:txBody>
      </p:sp>
      <p:sp>
        <p:nvSpPr>
          <p:cNvPr id="1125" name="テキスト ボックス 39"/>
          <p:cNvSpPr/>
          <p:nvPr/>
        </p:nvSpPr>
        <p:spPr>
          <a:xfrm>
            <a:off x="296587" y="5429345"/>
            <a:ext cx="4122858" cy="830997"/>
          </a:xfrm>
          <a:prstGeom prst="wedgeRectCallout">
            <a:avLst>
              <a:gd name="adj1" fmla="val 66033"/>
              <a:gd name="adj2" fmla="val 189183"/>
            </a:avLst>
          </a:prstGeom>
          <a:solidFill>
            <a:srgbClr val="FFCCCC"/>
          </a:solidFill>
          <a:ln>
            <a:solidFill>
              <a:srgbClr val="FF0000"/>
            </a:solidFill>
          </a:ln>
        </p:spPr>
        <p:txBody>
          <a:bodyPr wrap="square" lIns="72000" rIns="72000">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取組を推進する際、もしくは計画を策定する際に地域のどのような課題（複数の部門に関わるものや資金調達に関するものも含め）をどのように解決したかなど、工夫した点について記載ください。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2" name="テキスト ボックス 39">
            <a:extLst>
              <a:ext uri="{FF2B5EF4-FFF2-40B4-BE49-F238E27FC236}">
                <a16:creationId xmlns:a16="http://schemas.microsoft.com/office/drawing/2014/main" id="{C47BB44D-D2A0-6B7B-F0D5-CA93A6333E79}"/>
              </a:ext>
            </a:extLst>
          </p:cNvPr>
          <p:cNvSpPr/>
          <p:nvPr/>
        </p:nvSpPr>
        <p:spPr>
          <a:xfrm>
            <a:off x="305776" y="6797401"/>
            <a:ext cx="4122858" cy="1323439"/>
          </a:xfrm>
          <a:prstGeom prst="wedgeRectCallout">
            <a:avLst>
              <a:gd name="adj1" fmla="val 65824"/>
              <a:gd name="adj2" fmla="val 90900"/>
            </a:avLst>
          </a:prstGeom>
          <a:solidFill>
            <a:srgbClr val="FFCCCC"/>
          </a:solidFill>
          <a:ln>
            <a:solidFill>
              <a:srgbClr val="FF0000"/>
            </a:solidFill>
          </a:ln>
        </p:spPr>
        <p:txBody>
          <a:bodyPr wrap="square" lIns="72000" rIns="72000">
            <a:spAutoFit/>
          </a:bodyPr>
          <a:lstStyle/>
          <a:p>
            <a:pPr defTabSz="960120">
              <a:spcBef>
                <a:spcPts val="600"/>
              </a:spcBef>
              <a:defRPr/>
            </a:pPr>
            <a:r>
              <a:rPr kumimoji="1" lang="ja-JP" altLang="en-US" sz="1200" dirty="0">
                <a:latin typeface="BIZ UDゴシック" panose="020B0400000000000000" pitchFamily="49" charset="-128"/>
                <a:ea typeface="BIZ UDゴシック" panose="020B0400000000000000" pitchFamily="49" charset="-128"/>
              </a:rPr>
              <a:t>先進的、もしくは特徴的な技術を採用されている場合は、その技術名称等を記載ください。</a:t>
            </a:r>
            <a:endParaRPr kumimoji="1" lang="en-US" altLang="ja-JP" sz="1200" dirty="0">
              <a:latin typeface="BIZ UDゴシック" panose="020B0400000000000000" pitchFamily="49" charset="-128"/>
              <a:ea typeface="BIZ UDゴシック" panose="020B0400000000000000" pitchFamily="49" charset="-128"/>
            </a:endParaRPr>
          </a:p>
          <a:p>
            <a:pPr marL="177800" indent="-177800" defTabSz="960120">
              <a:spcBef>
                <a:spcPts val="600"/>
              </a:spcBef>
              <a:defRPr/>
            </a:pPr>
            <a:r>
              <a:rPr kumimoji="1" lang="en-US" altLang="ja-JP" sz="1100" dirty="0">
                <a:latin typeface="BIZ UDゴシック" panose="020B0400000000000000" pitchFamily="49" charset="-128"/>
                <a:ea typeface="BIZ UDゴシック" panose="020B0400000000000000" pitchFamily="49" charset="-128"/>
              </a:rPr>
              <a:t>※	</a:t>
            </a:r>
            <a:r>
              <a:rPr kumimoji="1" lang="ja-JP" altLang="en-US" sz="1100" dirty="0">
                <a:latin typeface="BIZ UDゴシック" panose="020B0400000000000000" pitchFamily="49" charset="-128"/>
                <a:ea typeface="BIZ UDゴシック" panose="020B0400000000000000" pitchFamily="49" charset="-128"/>
              </a:rPr>
              <a:t>毎年更新する事例集・技術集において、先導的技術等として掲載させて頂く予定です。</a:t>
            </a:r>
            <a:endParaRPr kumimoji="1" lang="en-US" altLang="ja-JP" sz="1100" dirty="0">
              <a:latin typeface="BIZ UDゴシック" panose="020B0400000000000000" pitchFamily="49" charset="-128"/>
              <a:ea typeface="BIZ UDゴシック" panose="020B0400000000000000" pitchFamily="49" charset="-128"/>
            </a:endParaRPr>
          </a:p>
          <a:p>
            <a:pPr defTabSz="960120">
              <a:spcBef>
                <a:spcPts val="600"/>
              </a:spcBef>
              <a:defRPr/>
            </a:pP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企画・計画</a:t>
            </a:r>
            <a:r>
              <a:rPr kumimoji="1" lang="en-US" altLang="ja-JP" sz="12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での応募の場合は、計画策定に際して活用した計画策定手法、評価手法などについて記載ください。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pic>
        <p:nvPicPr>
          <p:cNvPr id="14" name="図 13"/>
          <p:cNvPicPr>
            <a:picLocks noChangeAspect="1"/>
          </p:cNvPicPr>
          <p:nvPr/>
        </p:nvPicPr>
        <p:blipFill>
          <a:blip r:embed="rId4"/>
          <a:stretch>
            <a:fillRect/>
          </a:stretch>
        </p:blipFill>
        <p:spPr>
          <a:xfrm>
            <a:off x="4702053" y="864748"/>
            <a:ext cx="4546601" cy="5958974"/>
          </a:xfrm>
          <a:prstGeom prst="rect">
            <a:avLst/>
          </a:prstGeom>
          <a:solidFill>
            <a:schemeClr val="bg1"/>
          </a:solidFill>
          <a:ln>
            <a:solidFill>
              <a:schemeClr val="tx1"/>
            </a:solidFill>
          </a:ln>
        </p:spPr>
      </p:pic>
      <p:sp>
        <p:nvSpPr>
          <p:cNvPr id="1129" name="テキスト ボックス 24"/>
          <p:cNvSpPr/>
          <p:nvPr/>
        </p:nvSpPr>
        <p:spPr>
          <a:xfrm>
            <a:off x="305776" y="3881635"/>
            <a:ext cx="4122858" cy="830997"/>
          </a:xfrm>
          <a:prstGeom prst="wedgeRectCallout">
            <a:avLst>
              <a:gd name="adj1" fmla="val 119041"/>
              <a:gd name="adj2" fmla="val 48223"/>
            </a:avLst>
          </a:prstGeom>
          <a:solidFill>
            <a:srgbClr val="FFCCCC"/>
          </a:solidFill>
          <a:ln>
            <a:solidFill>
              <a:srgbClr val="FF0000"/>
            </a:solidFill>
          </a:ln>
        </p:spPr>
        <p:txBody>
          <a:bodyPr wrap="square" lIns="72000" rIns="72000">
            <a:spAutoFit/>
          </a:bodyPr>
          <a:lstStyle/>
          <a:p>
            <a:pPr defTabSz="960120">
              <a:defRPr/>
            </a:pPr>
            <a:r>
              <a:rPr kumimoji="1" lang="ja-JP" altLang="en-US" sz="1200" dirty="0">
                <a:latin typeface="BIZ UDゴシック" panose="020B0400000000000000" pitchFamily="49" charset="-128"/>
                <a:ea typeface="BIZ UDゴシック" panose="020B0400000000000000" pitchFamily="49" charset="-128"/>
              </a:rPr>
              <a:t>取組によって確認された効果（定量的・定性的）について記載ください。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defRPr/>
            </a:pPr>
            <a:r>
              <a:rPr kumimoji="1" lang="ja-JP" altLang="en-US" sz="1200" dirty="0">
                <a:latin typeface="BIZ UDゴシック" panose="020B0400000000000000" pitchFamily="49" charset="-128"/>
                <a:ea typeface="BIZ UDゴシック" panose="020B0400000000000000" pitchFamily="49" charset="-128"/>
              </a:rPr>
              <a:t>“企画・計画”での応募の場合は、計画が実現した際に目標とする効果について記載ください。</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8FC990BA-D476-C34C-4B8E-0180265EBB76}"/>
              </a:ext>
            </a:extLst>
          </p:cNvPr>
          <p:cNvSpPr/>
          <p:nvPr/>
        </p:nvSpPr>
        <p:spPr>
          <a:xfrm>
            <a:off x="4800601" y="8956271"/>
            <a:ext cx="2252663" cy="297962"/>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bIns="36000" rtlCol="0" anchor="t">
            <a:spAutoFit/>
          </a:bodyPr>
          <a:lstStyle/>
          <a:p>
            <a:r>
              <a:rPr kumimoji="1" lang="en-US" altLang="ja-JP" sz="600" dirty="0">
                <a:solidFill>
                  <a:schemeClr val="tx1"/>
                </a:solidFill>
                <a:latin typeface="BIZ UDPゴシック" panose="020B0400000000000000" pitchFamily="50" charset="-128"/>
                <a:ea typeface="BIZ UDPゴシック" panose="020B0400000000000000" pitchFamily="50" charset="-128"/>
              </a:rPr>
              <a:t>【</a:t>
            </a:r>
            <a:r>
              <a:rPr kumimoji="1" lang="ja-JP" altLang="en-US" sz="600" dirty="0">
                <a:solidFill>
                  <a:schemeClr val="tx1"/>
                </a:solidFill>
                <a:latin typeface="BIZ UDPゴシック" panose="020B0400000000000000" pitchFamily="50" charset="-128"/>
                <a:ea typeface="BIZ UDPゴシック" panose="020B0400000000000000" pitchFamily="50" charset="-128"/>
              </a:rPr>
              <a:t>資金調達手法</a:t>
            </a:r>
            <a:r>
              <a:rPr kumimoji="1" lang="en-US" altLang="ja-JP" sz="600" dirty="0">
                <a:solidFill>
                  <a:schemeClr val="tx1"/>
                </a:solidFill>
                <a:latin typeface="BIZ UDPゴシック" panose="020B0400000000000000" pitchFamily="50" charset="-128"/>
                <a:ea typeface="BIZ UDPゴシック" panose="020B0400000000000000" pitchFamily="50" charset="-128"/>
              </a:rPr>
              <a:t>】</a:t>
            </a:r>
            <a:endParaRPr kumimoji="1" lang="ja-JP" altLang="en-US" sz="6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800" dirty="0">
                <a:solidFill>
                  <a:schemeClr val="tx1"/>
                </a:solidFill>
                <a:latin typeface="BIZ UDPゴシック" panose="020B0400000000000000" pitchFamily="50" charset="-128"/>
                <a:ea typeface="BIZ UDPゴシック" panose="020B0400000000000000" pitchFamily="50" charset="-128"/>
              </a:rPr>
              <a:t>　□□□□□□□□□□□</a:t>
            </a:r>
          </a:p>
        </p:txBody>
      </p:sp>
      <p:sp>
        <p:nvSpPr>
          <p:cNvPr id="5" name="テキスト ボックス 39">
            <a:extLst>
              <a:ext uri="{FF2B5EF4-FFF2-40B4-BE49-F238E27FC236}">
                <a16:creationId xmlns:a16="http://schemas.microsoft.com/office/drawing/2014/main" id="{05517D22-7AF0-1A32-A89C-5B7230FE51CF}"/>
              </a:ext>
            </a:extLst>
          </p:cNvPr>
          <p:cNvSpPr/>
          <p:nvPr/>
        </p:nvSpPr>
        <p:spPr>
          <a:xfrm>
            <a:off x="305776" y="8374102"/>
            <a:ext cx="4122858" cy="1277273"/>
          </a:xfrm>
          <a:prstGeom prst="wedgeRectCallout">
            <a:avLst>
              <a:gd name="adj1" fmla="val 59863"/>
              <a:gd name="adj2" fmla="val 5683"/>
            </a:avLst>
          </a:prstGeom>
          <a:solidFill>
            <a:srgbClr val="FFCCCC"/>
          </a:solidFill>
          <a:ln>
            <a:solidFill>
              <a:srgbClr val="FF0000"/>
            </a:solidFill>
          </a:ln>
        </p:spPr>
        <p:txBody>
          <a:bodyPr wrap="square" lIns="72000" rIns="72000">
            <a:spAutoFit/>
          </a:bodyPr>
          <a:lstStyle/>
          <a:p>
            <a:pPr defTabSz="960120">
              <a:spcBef>
                <a:spcPts val="600"/>
              </a:spcBef>
              <a:defRPr/>
            </a:pPr>
            <a:r>
              <a:rPr kumimoji="1" lang="ja-JP" altLang="en-US" sz="1200" dirty="0">
                <a:latin typeface="BIZ UDゴシック" panose="020B0400000000000000" pitchFamily="49" charset="-128"/>
                <a:ea typeface="BIZ UDゴシック" panose="020B0400000000000000" pitchFamily="49" charset="-128"/>
              </a:rPr>
              <a:t>採用されている資金調達手法がある場合は、その名称等を記載ください。また、記載の手法等も含めて、取組において資金の調達からどのように資金を活用したか等の概要について、工夫した点のひとつとして記載</a:t>
            </a:r>
            <a:r>
              <a:rPr kumimoji="1" lang="en-US" altLang="ja-JP" sz="800" dirty="0">
                <a:latin typeface="BIZ UDゴシック" panose="020B0400000000000000" pitchFamily="49" charset="-128"/>
                <a:ea typeface="BIZ UDゴシック" panose="020B0400000000000000" pitchFamily="49" charset="-128"/>
              </a:rPr>
              <a:t>※</a:t>
            </a:r>
            <a:r>
              <a:rPr kumimoji="1" lang="ja-JP" altLang="en-US" sz="1200" dirty="0">
                <a:latin typeface="BIZ UDゴシック" panose="020B0400000000000000" pitchFamily="49" charset="-128"/>
                <a:ea typeface="BIZ UDゴシック" panose="020B0400000000000000" pitchFamily="49" charset="-128"/>
              </a:rPr>
              <a:t>してください。</a:t>
            </a:r>
            <a:endParaRPr kumimoji="1" lang="en-US" altLang="ja-JP" sz="1200" dirty="0">
              <a:latin typeface="BIZ UDゴシック" panose="020B0400000000000000" pitchFamily="49" charset="-128"/>
              <a:ea typeface="BIZ UDゴシック" panose="020B0400000000000000" pitchFamily="49" charset="-128"/>
            </a:endParaRPr>
          </a:p>
          <a:p>
            <a:pPr defTabSz="960120">
              <a:spcBef>
                <a:spcPts val="600"/>
              </a:spcBef>
              <a:defRPr/>
            </a:pPr>
            <a:r>
              <a:rPr kumimoji="1" lang="en-US" altLang="ja-JP" sz="1100" dirty="0">
                <a:latin typeface="BIZ UDゴシック" panose="020B0400000000000000" pitchFamily="49" charset="-128"/>
                <a:ea typeface="BIZ UDゴシック" panose="020B0400000000000000" pitchFamily="49" charset="-128"/>
              </a:rPr>
              <a:t>※</a:t>
            </a:r>
            <a:r>
              <a:rPr kumimoji="1" lang="ja-JP" altLang="en-US" sz="1100" dirty="0">
                <a:latin typeface="BIZ UDゴシック" panose="020B0400000000000000" pitchFamily="49" charset="-128"/>
                <a:ea typeface="BIZ UDゴシック" panose="020B0400000000000000" pitchFamily="49" charset="-128"/>
              </a:rPr>
              <a:t>工夫した点への記載は可能な場合のみとしていただいて構いません。</a:t>
            </a:r>
            <a:endParaRPr kumimoji="1" lang="en-US" altLang="ja-JP" sz="11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051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A8C8D821-CA4E-F520-CAEB-EAF41C10036B}"/>
              </a:ext>
            </a:extLst>
          </p:cNvPr>
          <p:cNvGrpSpPr/>
          <p:nvPr/>
        </p:nvGrpSpPr>
        <p:grpSpPr>
          <a:xfrm>
            <a:off x="196618" y="8631537"/>
            <a:ext cx="4464000" cy="461665"/>
            <a:chOff x="196618" y="5093314"/>
            <a:chExt cx="4464000" cy="461665"/>
          </a:xfrm>
        </p:grpSpPr>
        <p:pic>
          <p:nvPicPr>
            <p:cNvPr id="11" name="Picture 2">
              <a:extLst>
                <a:ext uri="{FF2B5EF4-FFF2-40B4-BE49-F238E27FC236}">
                  <a16:creationId xmlns:a16="http://schemas.microsoft.com/office/drawing/2014/main" id="{11D60854-7B3D-775B-FB2D-2D0E478BA2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65C004BF-C596-2A46-4228-1C01CE56F0E4}"/>
                </a:ext>
              </a:extLst>
            </p:cNvPr>
            <p:cNvSpPr txBox="1"/>
            <p:nvPr/>
          </p:nvSpPr>
          <p:spPr>
            <a:xfrm>
              <a:off x="577103" y="509331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取組内容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3" name="直線コネクタ 12">
              <a:extLst>
                <a:ext uri="{FF2B5EF4-FFF2-40B4-BE49-F238E27FC236}">
                  <a16:creationId xmlns:a16="http://schemas.microsoft.com/office/drawing/2014/main" id="{881E3571-F39D-FA1C-1177-7DCC110EC7A5}"/>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6" name="グループ化 5">
            <a:extLst>
              <a:ext uri="{FF2B5EF4-FFF2-40B4-BE49-F238E27FC236}">
                <a16:creationId xmlns:a16="http://schemas.microsoft.com/office/drawing/2014/main" id="{F3D885B4-AA9D-2C01-9E2F-EE58D36F5C53}"/>
              </a:ext>
            </a:extLst>
          </p:cNvPr>
          <p:cNvGrpSpPr/>
          <p:nvPr/>
        </p:nvGrpSpPr>
        <p:grpSpPr>
          <a:xfrm>
            <a:off x="2929490" y="5492456"/>
            <a:ext cx="6552000" cy="461665"/>
            <a:chOff x="196618" y="5089684"/>
            <a:chExt cx="6552000" cy="461665"/>
          </a:xfrm>
        </p:grpSpPr>
        <p:pic>
          <p:nvPicPr>
            <p:cNvPr id="7" name="Picture 2">
              <a:extLst>
                <a:ext uri="{FF2B5EF4-FFF2-40B4-BE49-F238E27FC236}">
                  <a16:creationId xmlns:a16="http://schemas.microsoft.com/office/drawing/2014/main" id="{023AFF1C-6B64-BA08-94F8-67101D68CB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9269CEE0-E361-BE55-60D7-347FD8DFDE64}"/>
                </a:ext>
              </a:extLst>
            </p:cNvPr>
            <p:cNvSpPr txBox="1"/>
            <p:nvPr/>
          </p:nvSpPr>
          <p:spPr>
            <a:xfrm>
              <a:off x="577102" y="5089684"/>
              <a:ext cx="2718433"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地域課題・目的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9" name="直線コネクタ 8">
              <a:extLst>
                <a:ext uri="{FF2B5EF4-FFF2-40B4-BE49-F238E27FC236}">
                  <a16:creationId xmlns:a16="http://schemas.microsoft.com/office/drawing/2014/main" id="{34DA5744-35FC-09DD-FECD-B4BE4D4BE8C5}"/>
                </a:ext>
              </a:extLst>
            </p:cNvPr>
            <p:cNvCxnSpPr/>
            <p:nvPr/>
          </p:nvCxnSpPr>
          <p:spPr>
            <a:xfrm>
              <a:off x="196618" y="5537419"/>
              <a:ext cx="65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5" name="グループ化 4">
            <a:extLst>
              <a:ext uri="{FF2B5EF4-FFF2-40B4-BE49-F238E27FC236}">
                <a16:creationId xmlns:a16="http://schemas.microsoft.com/office/drawing/2014/main" id="{ADDFC340-09DA-5AC7-FAC1-FCF5F20A19BF}"/>
              </a:ext>
            </a:extLst>
          </p:cNvPr>
          <p:cNvGrpSpPr/>
          <p:nvPr/>
        </p:nvGrpSpPr>
        <p:grpSpPr>
          <a:xfrm>
            <a:off x="196619" y="5469441"/>
            <a:ext cx="2592000" cy="470750"/>
            <a:chOff x="196618" y="5066669"/>
            <a:chExt cx="2592000" cy="470750"/>
          </a:xfrm>
        </p:grpSpPr>
        <p:pic>
          <p:nvPicPr>
            <p:cNvPr id="2" name="Picture 2">
              <a:extLst>
                <a:ext uri="{FF2B5EF4-FFF2-40B4-BE49-F238E27FC236}">
                  <a16:creationId xmlns:a16="http://schemas.microsoft.com/office/drawing/2014/main" id="{B050514E-EE0F-5C69-DAA9-9ECA770772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D8B00318-B6A0-3E56-457A-F1E149B097A4}"/>
                </a:ext>
              </a:extLst>
            </p:cNvPr>
            <p:cNvSpPr txBox="1"/>
            <p:nvPr/>
          </p:nvSpPr>
          <p:spPr>
            <a:xfrm>
              <a:off x="617974" y="5066669"/>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取組の位置</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4" name="直線コネクタ 3">
              <a:extLst>
                <a:ext uri="{FF2B5EF4-FFF2-40B4-BE49-F238E27FC236}">
                  <a16:creationId xmlns:a16="http://schemas.microsoft.com/office/drawing/2014/main" id="{0D663E64-FFF7-2F66-9BA5-28ED29F3BEA2}"/>
                </a:ext>
              </a:extLst>
            </p:cNvPr>
            <p:cNvCxnSpPr/>
            <p:nvPr/>
          </p:nvCxnSpPr>
          <p:spPr>
            <a:xfrm>
              <a:off x="196618" y="5537419"/>
              <a:ext cx="259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1250" name="四角形: 角を丸くする 7"/>
          <p:cNvSpPr/>
          <p:nvPr/>
        </p:nvSpPr>
        <p:spPr>
          <a:xfrm>
            <a:off x="5017491" y="10836381"/>
            <a:ext cx="4429195" cy="2043524"/>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グラフ、図表等</a:t>
            </a:r>
          </a:p>
        </p:txBody>
      </p:sp>
      <p:sp>
        <p:nvSpPr>
          <p:cNvPr id="1251" name="四角形: 角を丸くする 9"/>
          <p:cNvSpPr/>
          <p:nvPr/>
        </p:nvSpPr>
        <p:spPr>
          <a:xfrm>
            <a:off x="188493" y="6061960"/>
            <a:ext cx="2602330" cy="2373303"/>
          </a:xfrm>
          <a:prstGeom prst="roundRect">
            <a:avLst>
              <a:gd name="adj" fmla="val 2906"/>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取組対象地</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地図等</a:t>
            </a:r>
          </a:p>
        </p:txBody>
      </p:sp>
      <p:sp>
        <p:nvSpPr>
          <p:cNvPr id="1253" name="四角形: 角を丸くする 11"/>
          <p:cNvSpPr/>
          <p:nvPr/>
        </p:nvSpPr>
        <p:spPr>
          <a:xfrm>
            <a:off x="-1" y="0"/>
            <a:ext cx="9601201" cy="612000"/>
          </a:xfrm>
          <a:prstGeom prst="roundRect">
            <a:avLst>
              <a:gd name="adj" fmla="val 0"/>
            </a:avLst>
          </a:prstGeom>
          <a:solidFill>
            <a:srgbClr val="00B050"/>
          </a:solidFill>
          <a:ln>
            <a:solidFill>
              <a:srgbClr val="00B05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r>
              <a:rPr kumimoji="1" lang="ja-JP" altLang="en-US" sz="2400"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グリーンインフラに関する実施済みの取組</a:t>
            </a:r>
          </a:p>
        </p:txBody>
      </p:sp>
      <p:sp>
        <p:nvSpPr>
          <p:cNvPr id="1254" name="四角形: 角を丸くする 14"/>
          <p:cNvSpPr/>
          <p:nvPr/>
        </p:nvSpPr>
        <p:spPr>
          <a:xfrm>
            <a:off x="112293" y="1332296"/>
            <a:ext cx="9396000" cy="3958921"/>
          </a:xfrm>
          <a:prstGeom prst="roundRect">
            <a:avLst>
              <a:gd name="adj" fmla="val 0"/>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事例の代表的な写真を１～３点程度貼り付け</a:t>
            </a:r>
          </a:p>
        </p:txBody>
      </p:sp>
      <p:sp>
        <p:nvSpPr>
          <p:cNvPr id="1255" name="テキスト ボックス 15"/>
          <p:cNvSpPr txBox="1"/>
          <p:nvPr/>
        </p:nvSpPr>
        <p:spPr>
          <a:xfrm>
            <a:off x="79996" y="793407"/>
            <a:ext cx="7226968" cy="523220"/>
          </a:xfrm>
          <a:prstGeom prst="rect">
            <a:avLst/>
          </a:prstGeom>
          <a:noFill/>
        </p:spPr>
        <p:txBody>
          <a:bodyPr wrap="square">
            <a:spAutoFit/>
          </a:bodyPr>
          <a:lstStyle/>
          <a:p>
            <a:r>
              <a:rPr kumimoji="1" lang="ja-JP" altLang="en-US" sz="2800" b="1" dirty="0">
                <a:solidFill>
                  <a:srgbClr val="00B050"/>
                </a:solidFill>
                <a:latin typeface="BIZ UDゴシック" panose="020B0400000000000000" pitchFamily="49" charset="-128"/>
                <a:ea typeface="BIZ UDゴシック" panose="020B0400000000000000" pitchFamily="49" charset="-128"/>
              </a:rPr>
              <a:t>事例</a:t>
            </a:r>
            <a:r>
              <a:rPr kumimoji="1" lang="en-US" altLang="ja-JP" sz="2800" b="1" dirty="0">
                <a:solidFill>
                  <a:srgbClr val="00B050"/>
                </a:solidFill>
                <a:latin typeface="BIZ UDゴシック" panose="020B0400000000000000" pitchFamily="49" charset="-128"/>
                <a:ea typeface="BIZ UDゴシック" panose="020B0400000000000000" pitchFamily="49" charset="-128"/>
              </a:rPr>
              <a:t>/</a:t>
            </a:r>
            <a:r>
              <a:rPr kumimoji="1" lang="ja-JP" altLang="en-US" sz="2800" b="1" dirty="0">
                <a:solidFill>
                  <a:srgbClr val="00B050"/>
                </a:solidFill>
                <a:latin typeface="BIZ UDゴシック" panose="020B0400000000000000" pitchFamily="49" charset="-128"/>
                <a:ea typeface="BIZ UDゴシック" panose="020B0400000000000000" pitchFamily="49" charset="-128"/>
              </a:rPr>
              <a:t>プロジェクト名</a:t>
            </a:r>
            <a:endParaRPr kumimoji="1" lang="en-US" altLang="ja-JP" sz="2800" b="1" dirty="0">
              <a:solidFill>
                <a:srgbClr val="00B050"/>
              </a:solidFill>
              <a:latin typeface="BIZ UDゴシック" panose="020B0400000000000000" pitchFamily="49" charset="-128"/>
              <a:ea typeface="BIZ UDゴシック" panose="020B0400000000000000" pitchFamily="49" charset="-128"/>
            </a:endParaRPr>
          </a:p>
        </p:txBody>
      </p:sp>
      <p:sp>
        <p:nvSpPr>
          <p:cNvPr id="1256" name="テキスト ボックス 24"/>
          <p:cNvSpPr txBox="1"/>
          <p:nvPr/>
        </p:nvSpPr>
        <p:spPr>
          <a:xfrm>
            <a:off x="2927575" y="6433527"/>
            <a:ext cx="6561329" cy="600164"/>
          </a:xfrm>
          <a:prstGeom prst="rect">
            <a:avLst/>
          </a:prstGeom>
          <a:noFill/>
        </p:spPr>
        <p:txBody>
          <a:bodyPr wrap="square">
            <a:spAutoFit/>
          </a:bodyPr>
          <a:lstStyle>
            <a:defPPr>
              <a:defRPr lang="en-US"/>
            </a:defPPr>
            <a:lvl1pPr marL="285750" marR="0" lvl="0" indent="-285750" defTabSz="960120" fontAlgn="auto">
              <a:lnSpc>
                <a:spcPct val="100000"/>
              </a:lnSpc>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r>
              <a:rPr lang="ja-JP" altLang="en-US" dirty="0"/>
              <a:t>□□□□□□□□□□□□□□□□□□□□□□□□□□□□□□□□□□</a:t>
            </a:r>
            <a:endParaRPr lang="en-US" altLang="ja-JP" dirty="0"/>
          </a:p>
          <a:p>
            <a:r>
              <a:rPr lang="ja-JP" altLang="en-US" dirty="0"/>
              <a:t>□□□□□□□□□□□□□□□□□□□□□□□□□□□□□□□□□□</a:t>
            </a:r>
            <a:endParaRPr lang="en-US" altLang="ja-JP" dirty="0"/>
          </a:p>
        </p:txBody>
      </p:sp>
      <p:sp>
        <p:nvSpPr>
          <p:cNvPr id="1257" name="テキスト ボックス 25"/>
          <p:cNvSpPr txBox="1"/>
          <p:nvPr/>
        </p:nvSpPr>
        <p:spPr>
          <a:xfrm>
            <a:off x="2927575" y="7542713"/>
            <a:ext cx="6561329" cy="892552"/>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258" name="テキスト ボックス 29"/>
          <p:cNvSpPr txBox="1"/>
          <p:nvPr/>
        </p:nvSpPr>
        <p:spPr>
          <a:xfrm>
            <a:off x="5017490" y="9205110"/>
            <a:ext cx="4455628" cy="1538883"/>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p>
        </p:txBody>
      </p:sp>
      <p:sp>
        <p:nvSpPr>
          <p:cNvPr id="1259" name="テキスト ボックス 32"/>
          <p:cNvSpPr txBox="1"/>
          <p:nvPr/>
        </p:nvSpPr>
        <p:spPr>
          <a:xfrm>
            <a:off x="185486" y="9205110"/>
            <a:ext cx="4619132" cy="1538883"/>
          </a:xfrm>
          <a:prstGeom prst="rect">
            <a:avLst/>
          </a:prstGeom>
          <a:noFill/>
        </p:spPr>
        <p:txBody>
          <a:bodyPr wrap="square">
            <a:spAutoFit/>
          </a:bodyPr>
          <a:lstStyle>
            <a:defPPr>
              <a:defRPr lang="en-US"/>
            </a:defPPr>
            <a:lvl1pPr marL="285750" marR="0" lvl="0" indent="-285750" defTabSz="960120" fontAlgn="auto">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pPr>
              <a:defRPr/>
            </a:pPr>
            <a:r>
              <a:rPr lang="ja-JP" altLang="en-US" dirty="0"/>
              <a:t>□□□□□□□□□□□□□□□□□□□□□□□□□□□□□□□□□□</a:t>
            </a:r>
            <a:endParaRPr lang="en-US" altLang="ja-JP" dirty="0"/>
          </a:p>
          <a:p>
            <a:pPr>
              <a:defRPr/>
            </a:pPr>
            <a:r>
              <a:rPr lang="ja-JP" altLang="en-US" dirty="0"/>
              <a:t>□□□□□□□□□□□□□□□□□□□□□□□□□□□□□□□□□□</a:t>
            </a:r>
            <a:endParaRPr lang="en-US" altLang="ja-JP" dirty="0"/>
          </a:p>
          <a:p>
            <a:pPr>
              <a:defRPr/>
            </a:pPr>
            <a:r>
              <a:rPr lang="ja-JP" altLang="en-US" dirty="0"/>
              <a:t>□□□□□□□□□□□□□□□□□□□□□□□□□□□□□□□□□□</a:t>
            </a:r>
          </a:p>
        </p:txBody>
      </p:sp>
      <p:sp>
        <p:nvSpPr>
          <p:cNvPr id="1260" name="四角形: 角を丸くする 33"/>
          <p:cNvSpPr/>
          <p:nvPr/>
        </p:nvSpPr>
        <p:spPr>
          <a:xfrm>
            <a:off x="188493" y="1398512"/>
            <a:ext cx="6476898" cy="3835865"/>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1" name="四角形: 角を丸くする 34"/>
          <p:cNvSpPr/>
          <p:nvPr/>
        </p:nvSpPr>
        <p:spPr>
          <a:xfrm>
            <a:off x="6721642" y="1398512"/>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2" name="四角形: 角を丸くする 35"/>
          <p:cNvSpPr/>
          <p:nvPr/>
        </p:nvSpPr>
        <p:spPr>
          <a:xfrm>
            <a:off x="6721642" y="3340244"/>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63" name="スライド番号プレースホルダー 7"/>
          <p:cNvSpPr>
            <a:spLocks noGrp="1"/>
          </p:cNvSpPr>
          <p:nvPr>
            <p:ph type="sldNum" sz="quarter" idx="12"/>
          </p:nvPr>
        </p:nvSpPr>
        <p:spPr>
          <a:xfrm>
            <a:off x="7440930" y="6"/>
            <a:ext cx="2160270" cy="519663"/>
          </a:xfrm>
        </p:spPr>
        <p:txBody>
          <a:bodyPr/>
          <a:lstStyle/>
          <a:p>
            <a:r>
              <a:rPr kumimoji="1" lang="en-US" altLang="ja-JP"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pic>
        <p:nvPicPr>
          <p:cNvPr id="1268" name="図 13"/>
          <p:cNvPicPr>
            <a:picLocks noChangeAspect="1"/>
          </p:cNvPicPr>
          <p:nvPr/>
        </p:nvPicPr>
        <p:blipFill>
          <a:blip r:embed="rId3"/>
          <a:stretch>
            <a:fillRect/>
          </a:stretch>
        </p:blipFill>
        <p:spPr>
          <a:xfrm>
            <a:off x="2706359" y="7110176"/>
            <a:ext cx="1548518" cy="493819"/>
          </a:xfrm>
          <a:prstGeom prst="rect">
            <a:avLst/>
          </a:prstGeom>
        </p:spPr>
      </p:pic>
      <p:pic>
        <p:nvPicPr>
          <p:cNvPr id="1269" name="図 14"/>
          <p:cNvPicPr>
            <a:picLocks noChangeAspect="1"/>
          </p:cNvPicPr>
          <p:nvPr/>
        </p:nvPicPr>
        <p:blipFill>
          <a:blip r:embed="rId4"/>
          <a:stretch>
            <a:fillRect/>
          </a:stretch>
        </p:blipFill>
        <p:spPr>
          <a:xfrm>
            <a:off x="2706359" y="5942847"/>
            <a:ext cx="1658256" cy="499915"/>
          </a:xfrm>
          <a:prstGeom prst="rect">
            <a:avLst/>
          </a:prstGeom>
        </p:spPr>
      </p:pic>
      <p:sp>
        <p:nvSpPr>
          <p:cNvPr id="1270" name="四角形: 角を丸くする 31"/>
          <p:cNvSpPr>
            <a:spLocks noChangeAspect="1"/>
          </p:cNvSpPr>
          <p:nvPr/>
        </p:nvSpPr>
        <p:spPr>
          <a:xfrm>
            <a:off x="2491034"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71" name="四角形: 角を丸くする 31"/>
          <p:cNvSpPr>
            <a:spLocks noChangeAspect="1"/>
          </p:cNvSpPr>
          <p:nvPr/>
        </p:nvSpPr>
        <p:spPr>
          <a:xfrm>
            <a:off x="185486"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72" name="テキスト ボックス 49"/>
          <p:cNvSpPr txBox="1"/>
          <p:nvPr/>
        </p:nvSpPr>
        <p:spPr>
          <a:xfrm>
            <a:off x="197486"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sp>
        <p:nvSpPr>
          <p:cNvPr id="1273" name="テキスト ボックス 50"/>
          <p:cNvSpPr txBox="1"/>
          <p:nvPr/>
        </p:nvSpPr>
        <p:spPr>
          <a:xfrm>
            <a:off x="2503034"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grpSp>
        <p:nvGrpSpPr>
          <p:cNvPr id="14" name="グループ化 13">
            <a:extLst>
              <a:ext uri="{FF2B5EF4-FFF2-40B4-BE49-F238E27FC236}">
                <a16:creationId xmlns:a16="http://schemas.microsoft.com/office/drawing/2014/main" id="{44DA0D32-FB0A-EBB6-5A14-48DD693BCC4D}"/>
              </a:ext>
            </a:extLst>
          </p:cNvPr>
          <p:cNvGrpSpPr/>
          <p:nvPr/>
        </p:nvGrpSpPr>
        <p:grpSpPr>
          <a:xfrm>
            <a:off x="5017490" y="8646051"/>
            <a:ext cx="4464000" cy="461665"/>
            <a:chOff x="196618" y="5107828"/>
            <a:chExt cx="4464000" cy="461665"/>
          </a:xfrm>
        </p:grpSpPr>
        <p:pic>
          <p:nvPicPr>
            <p:cNvPr id="15" name="Picture 2">
              <a:extLst>
                <a:ext uri="{FF2B5EF4-FFF2-40B4-BE49-F238E27FC236}">
                  <a16:creationId xmlns:a16="http://schemas.microsoft.com/office/drawing/2014/main" id="{A1C82606-7152-1AC7-961E-D7D6BB3BC1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ボックス 15">
              <a:extLst>
                <a:ext uri="{FF2B5EF4-FFF2-40B4-BE49-F238E27FC236}">
                  <a16:creationId xmlns:a16="http://schemas.microsoft.com/office/drawing/2014/main" id="{902E9D2F-B986-FB5E-D49A-4295B4585B41}"/>
                </a:ext>
              </a:extLst>
            </p:cNvPr>
            <p:cNvSpPr txBox="1"/>
            <p:nvPr/>
          </p:nvSpPr>
          <p:spPr>
            <a:xfrm>
              <a:off x="577103" y="5107828"/>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取組効果</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7" name="直線コネクタ 16">
              <a:extLst>
                <a:ext uri="{FF2B5EF4-FFF2-40B4-BE49-F238E27FC236}">
                  <a16:creationId xmlns:a16="http://schemas.microsoft.com/office/drawing/2014/main" id="{02CA5747-8484-FCD1-1AE8-26360FA966E3}"/>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aphicFrame>
        <p:nvGraphicFramePr>
          <p:cNvPr id="29" name="表 28">
            <a:extLst>
              <a:ext uri="{FF2B5EF4-FFF2-40B4-BE49-F238E27FC236}">
                <a16:creationId xmlns:a16="http://schemas.microsoft.com/office/drawing/2014/main" id="{1FBAFC55-3E78-43E8-A34F-ECB32689A436}"/>
              </a:ext>
            </a:extLst>
          </p:cNvPr>
          <p:cNvGraphicFramePr>
            <a:graphicFrameLocks noGrp="1"/>
          </p:cNvGraphicFramePr>
          <p:nvPr>
            <p:extLst>
              <p:ext uri="{D42A27DB-BD31-4B8C-83A1-F6EECF244321}">
                <p14:modId xmlns:p14="http://schemas.microsoft.com/office/powerpoint/2010/main" val="215730018"/>
              </p:ext>
            </p:extLst>
          </p:nvPr>
        </p:nvGraphicFramePr>
        <p:xfrm>
          <a:off x="-1" y="13074993"/>
          <a:ext cx="9601201" cy="792010"/>
        </p:xfrm>
        <a:graphic>
          <a:graphicData uri="http://schemas.openxmlformats.org/drawingml/2006/table">
            <a:tbl>
              <a:tblPr firstRow="1" firstCol="1" bandRow="1">
                <a:tableStyleId>{22838BEF-8BB2-4498-84A7-C5851F593DF1}</a:tableStyleId>
              </a:tblPr>
              <a:tblGrid>
                <a:gridCol w="1417558">
                  <a:extLst>
                    <a:ext uri="{9D8B030D-6E8A-4147-A177-3AD203B41FA5}">
                      <a16:colId xmlns:a16="http://schemas.microsoft.com/office/drawing/2014/main" val="155672579"/>
                    </a:ext>
                  </a:extLst>
                </a:gridCol>
                <a:gridCol w="8183643">
                  <a:extLst>
                    <a:ext uri="{9D8B030D-6E8A-4147-A177-3AD203B41FA5}">
                      <a16:colId xmlns:a16="http://schemas.microsoft.com/office/drawing/2014/main" val="2137982610"/>
                    </a:ext>
                  </a:extLst>
                </a:gridCol>
              </a:tblGrid>
              <a:tr h="517696">
                <a:tc>
                  <a:txBody>
                    <a:bodyPr/>
                    <a:lstStyle/>
                    <a:p>
                      <a:pPr marL="133350" indent="-133350" algn="ctr"/>
                      <a:r>
                        <a:rPr lang="ja-JP" altLang="en-US" sz="1800" b="1" u="none" kern="100" dirty="0">
                          <a:solidFill>
                            <a:schemeClr val="bg1"/>
                          </a:solidFill>
                          <a:effectLst/>
                          <a:latin typeface="BIZ UDゴシック" panose="020B0400000000000000" pitchFamily="49" charset="-128"/>
                          <a:ea typeface="BIZ UDゴシック" panose="020B0400000000000000" pitchFamily="49" charset="-128"/>
                        </a:rPr>
                        <a:t>問合せ先</a:t>
                      </a: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tc>
                  <a:txBody>
                    <a:bodyPr/>
                    <a:lstStyle/>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団体名：□□□□□□□□□□□□</a:t>
                      </a:r>
                    </a:p>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連絡先　</a:t>
                      </a:r>
                      <a:r>
                        <a:rPr lang="en-US" altLang="ja-JP" sz="1200" b="0" u="none" kern="100" dirty="0">
                          <a:effectLst/>
                          <a:latin typeface="BIZ UDゴシック" panose="020B0400000000000000" pitchFamily="49" charset="-128"/>
                          <a:ea typeface="BIZ UDゴシック" panose="020B0400000000000000" pitchFamily="49" charset="-128"/>
                        </a:rPr>
                        <a:t>E-mail</a:t>
                      </a:r>
                      <a:r>
                        <a:rPr lang="ja-JP" altLang="en-US" sz="1200" b="0" u="none" kern="100" dirty="0">
                          <a:effectLst/>
                          <a:latin typeface="BIZ UDゴシック" panose="020B0400000000000000" pitchFamily="49" charset="-128"/>
                          <a:ea typeface="BIZ UDゴシック" panose="020B0400000000000000" pitchFamily="49" charset="-128"/>
                        </a:rPr>
                        <a:t>、</a:t>
                      </a:r>
                      <a:r>
                        <a:rPr lang="en-US" altLang="ja-JP" sz="1200" b="0" u="none" kern="100" dirty="0">
                          <a:effectLst/>
                          <a:latin typeface="BIZ UDゴシック" panose="020B0400000000000000" pitchFamily="49" charset="-128"/>
                          <a:ea typeface="BIZ UDゴシック" panose="020B0400000000000000" pitchFamily="49" charset="-128"/>
                        </a:rPr>
                        <a:t>TEL</a:t>
                      </a:r>
                      <a:r>
                        <a:rPr lang="ja-JP" altLang="en-US" sz="1200" b="0" u="none" kern="100" dirty="0">
                          <a:effectLst/>
                          <a:latin typeface="BIZ UDゴシック" panose="020B0400000000000000" pitchFamily="49" charset="-128"/>
                          <a:ea typeface="BIZ UDゴシック" panose="020B0400000000000000" pitchFamily="49" charset="-128"/>
                        </a:rPr>
                        <a:t>等</a:t>
                      </a:r>
                      <a:endParaRPr lang="en-US" altLang="ja-JP" sz="12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FFFFFF"/>
                    </a:solidFill>
                  </a:tcPr>
                </a:tc>
                <a:extLst>
                  <a:ext uri="{0D108BD9-81ED-4DB2-BD59-A6C34878D82A}">
                    <a16:rowId xmlns:a16="http://schemas.microsoft.com/office/drawing/2014/main" val="454774314"/>
                  </a:ext>
                </a:extLst>
              </a:tr>
              <a:tr h="274314">
                <a:tc>
                  <a:txBody>
                    <a:bodyPr/>
                    <a:lstStyle/>
                    <a:p>
                      <a:pPr marL="133350" indent="-133350" algn="ctr"/>
                      <a:endParaRPr lang="ja-JP" altLang="en-US" sz="1100" b="0" u="none" kern="100" dirty="0">
                        <a:solidFill>
                          <a:schemeClr val="bg1"/>
                        </a:solidFill>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tc>
                  <a:txBody>
                    <a:bodyPr/>
                    <a:lstStyle/>
                    <a:p>
                      <a:pPr algn="l">
                        <a:tabLst>
                          <a:tab pos="2272030" algn="l"/>
                        </a:tabLst>
                      </a:pPr>
                      <a:endParaRPr lang="ja-JP" altLang="en-US" sz="11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9050" cap="flat" cmpd="sng" algn="ctr">
                      <a:solidFill>
                        <a:srgbClr val="00B050"/>
                      </a:solidFill>
                      <a:prstDash val="solid"/>
                      <a:round/>
                      <a:headEnd type="none" w="med" len="med"/>
                      <a:tailEnd type="none" w="med" len="med"/>
                    </a:lnL>
                    <a:lnR w="19050" cap="flat" cmpd="sng" algn="ctr">
                      <a:solidFill>
                        <a:srgbClr val="00B050"/>
                      </a:solidFill>
                      <a:prstDash val="solid"/>
                      <a:round/>
                      <a:headEnd type="none" w="med" len="med"/>
                      <a:tailEnd type="none" w="med" len="med"/>
                    </a:lnR>
                    <a:lnT w="19050" cap="flat" cmpd="sng" algn="ctr">
                      <a:solidFill>
                        <a:srgbClr val="00B050"/>
                      </a:solidFill>
                      <a:prstDash val="solid"/>
                      <a:round/>
                      <a:headEnd type="none" w="med" len="med"/>
                      <a:tailEnd type="none" w="med" len="med"/>
                    </a:lnT>
                    <a:lnB w="19050" cap="flat" cmpd="sng" algn="ctr">
                      <a:solidFill>
                        <a:srgbClr val="00B050"/>
                      </a:solidFill>
                      <a:prstDash val="solid"/>
                      <a:round/>
                      <a:headEnd type="none" w="med" len="med"/>
                      <a:tailEnd type="none" w="med" len="med"/>
                    </a:lnB>
                    <a:solidFill>
                      <a:srgbClr val="00B050"/>
                    </a:solidFill>
                  </a:tcPr>
                </a:tc>
                <a:extLst>
                  <a:ext uri="{0D108BD9-81ED-4DB2-BD59-A6C34878D82A}">
                    <a16:rowId xmlns:a16="http://schemas.microsoft.com/office/drawing/2014/main" val="352991828"/>
                  </a:ext>
                </a:extLst>
              </a:tr>
            </a:tbl>
          </a:graphicData>
        </a:graphic>
      </p:graphicFrame>
    </p:spTree>
    <p:extLst>
      <p:ext uri="{BB962C8B-B14F-4D97-AF65-F5344CB8AC3E}">
        <p14:creationId xmlns:p14="http://schemas.microsoft.com/office/powerpoint/2010/main" val="1720636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41BD8841-0D83-DA05-1980-7CFD291293F3}"/>
              </a:ext>
            </a:extLst>
          </p:cNvPr>
          <p:cNvGrpSpPr/>
          <p:nvPr/>
        </p:nvGrpSpPr>
        <p:grpSpPr>
          <a:xfrm>
            <a:off x="166370" y="9335677"/>
            <a:ext cx="5364000" cy="461665"/>
            <a:chOff x="196618" y="5089684"/>
            <a:chExt cx="5364000" cy="461665"/>
          </a:xfrm>
        </p:grpSpPr>
        <p:pic>
          <p:nvPicPr>
            <p:cNvPr id="11" name="Picture 2">
              <a:extLst>
                <a:ext uri="{FF2B5EF4-FFF2-40B4-BE49-F238E27FC236}">
                  <a16:creationId xmlns:a16="http://schemas.microsoft.com/office/drawing/2014/main" id="{B5087D15-0C86-ED41-05A5-F7DA45AE7E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a:extLst>
                <a:ext uri="{FF2B5EF4-FFF2-40B4-BE49-F238E27FC236}">
                  <a16:creationId xmlns:a16="http://schemas.microsoft.com/office/drawing/2014/main" id="{A28D5086-0B20-196A-5B4D-CE4A81CFFA06}"/>
                </a:ext>
              </a:extLst>
            </p:cNvPr>
            <p:cNvSpPr txBox="1"/>
            <p:nvPr/>
          </p:nvSpPr>
          <p:spPr>
            <a:xfrm>
              <a:off x="577102" y="5089684"/>
              <a:ext cx="375209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今後の展望</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3" name="直線コネクタ 12">
              <a:extLst>
                <a:ext uri="{FF2B5EF4-FFF2-40B4-BE49-F238E27FC236}">
                  <a16:creationId xmlns:a16="http://schemas.microsoft.com/office/drawing/2014/main" id="{4ED5E3D1-FAC2-042E-E544-81E249A6F615}"/>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6" name="グループ化 5">
            <a:extLst>
              <a:ext uri="{FF2B5EF4-FFF2-40B4-BE49-F238E27FC236}">
                <a16:creationId xmlns:a16="http://schemas.microsoft.com/office/drawing/2014/main" id="{02EC3373-23E8-F01B-2E79-FB2032A5FA6B}"/>
              </a:ext>
            </a:extLst>
          </p:cNvPr>
          <p:cNvGrpSpPr/>
          <p:nvPr/>
        </p:nvGrpSpPr>
        <p:grpSpPr>
          <a:xfrm>
            <a:off x="166370" y="5382162"/>
            <a:ext cx="5364000" cy="461665"/>
            <a:chOff x="196618" y="5089684"/>
            <a:chExt cx="5364000" cy="461665"/>
          </a:xfrm>
        </p:grpSpPr>
        <p:pic>
          <p:nvPicPr>
            <p:cNvPr id="7" name="Picture 2">
              <a:extLst>
                <a:ext uri="{FF2B5EF4-FFF2-40B4-BE49-F238E27FC236}">
                  <a16:creationId xmlns:a16="http://schemas.microsoft.com/office/drawing/2014/main" id="{8D04F801-A0A3-DEB2-37E7-91E2EC4F19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8A6EA4D4-8560-8FD1-6FD7-8A11582706FD}"/>
                </a:ext>
              </a:extLst>
            </p:cNvPr>
            <p:cNvSpPr txBox="1"/>
            <p:nvPr/>
          </p:nvSpPr>
          <p:spPr>
            <a:xfrm>
              <a:off x="577102" y="5089684"/>
              <a:ext cx="375209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今後期待される効果</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9" name="直線コネクタ 8">
              <a:extLst>
                <a:ext uri="{FF2B5EF4-FFF2-40B4-BE49-F238E27FC236}">
                  <a16:creationId xmlns:a16="http://schemas.microsoft.com/office/drawing/2014/main" id="{42345C5C-1C0E-A87C-C1CD-9FD2D91BAA5C}"/>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 name="グループ化 1">
            <a:extLst>
              <a:ext uri="{FF2B5EF4-FFF2-40B4-BE49-F238E27FC236}">
                <a16:creationId xmlns:a16="http://schemas.microsoft.com/office/drawing/2014/main" id="{CBB9FF30-D9A8-5C99-A729-E40BE333734B}"/>
              </a:ext>
            </a:extLst>
          </p:cNvPr>
          <p:cNvGrpSpPr/>
          <p:nvPr/>
        </p:nvGrpSpPr>
        <p:grpSpPr>
          <a:xfrm>
            <a:off x="166370" y="880154"/>
            <a:ext cx="5364000" cy="466785"/>
            <a:chOff x="196618" y="5070634"/>
            <a:chExt cx="5364000" cy="466785"/>
          </a:xfrm>
        </p:grpSpPr>
        <p:pic>
          <p:nvPicPr>
            <p:cNvPr id="3" name="Picture 2">
              <a:extLst>
                <a:ext uri="{FF2B5EF4-FFF2-40B4-BE49-F238E27FC236}">
                  <a16:creationId xmlns:a16="http://schemas.microsoft.com/office/drawing/2014/main" id="{AAA21DAD-C741-D253-A480-9244146BF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a:extLst>
                <a:ext uri="{FF2B5EF4-FFF2-40B4-BE49-F238E27FC236}">
                  <a16:creationId xmlns:a16="http://schemas.microsoft.com/office/drawing/2014/main" id="{27DDE68D-A90C-278B-CB90-5F3F320A824F}"/>
                </a:ext>
              </a:extLst>
            </p:cNvPr>
            <p:cNvSpPr txBox="1"/>
            <p:nvPr/>
          </p:nvSpPr>
          <p:spPr>
            <a:xfrm>
              <a:off x="577103" y="507063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工夫した点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5" name="直線コネクタ 4">
              <a:extLst>
                <a:ext uri="{FF2B5EF4-FFF2-40B4-BE49-F238E27FC236}">
                  <a16:creationId xmlns:a16="http://schemas.microsoft.com/office/drawing/2014/main" id="{1B5AD59F-5FF5-06B7-1187-BA8421C6FEDE}"/>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1276" name="四角形: 角を丸くする 30"/>
          <p:cNvSpPr>
            <a:spLocks noChangeAspect="1"/>
          </p:cNvSpPr>
          <p:nvPr/>
        </p:nvSpPr>
        <p:spPr>
          <a:xfrm>
            <a:off x="5131715" y="1732546"/>
            <a:ext cx="4319325"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78" name="正方形/長方形 13"/>
          <p:cNvSpPr/>
          <p:nvPr/>
        </p:nvSpPr>
        <p:spPr>
          <a:xfrm>
            <a:off x="131587" y="1522997"/>
            <a:ext cx="5054935" cy="2400657"/>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79" name="四角形: 角を丸くする 30"/>
          <p:cNvSpPr>
            <a:spLocks noChangeAspect="1"/>
          </p:cNvSpPr>
          <p:nvPr/>
        </p:nvSpPr>
        <p:spPr>
          <a:xfrm>
            <a:off x="5130856" y="6116552"/>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81" name="正方形/長方形 13"/>
          <p:cNvSpPr/>
          <p:nvPr/>
        </p:nvSpPr>
        <p:spPr>
          <a:xfrm>
            <a:off x="131587" y="6040352"/>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r>
              <a:rPr kumimoji="1" lang="ja-JP" altLang="en-US" sz="140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82" name="四角形: 角を丸くする 88"/>
          <p:cNvSpPr>
            <a:spLocks noChangeAspect="1"/>
          </p:cNvSpPr>
          <p:nvPr/>
        </p:nvSpPr>
        <p:spPr>
          <a:xfrm>
            <a:off x="5091582" y="9945611"/>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1284" name="正方形/長方形 13"/>
          <p:cNvSpPr/>
          <p:nvPr/>
        </p:nvSpPr>
        <p:spPr>
          <a:xfrm>
            <a:off x="131586" y="10002761"/>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1285" name="正方形/長方形 37"/>
          <p:cNvSpPr/>
          <p:nvPr/>
        </p:nvSpPr>
        <p:spPr>
          <a:xfrm>
            <a:off x="-1" y="13282267"/>
            <a:ext cx="9601201" cy="58613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6" name="四角形: 角を丸くする 11"/>
          <p:cNvSpPr/>
          <p:nvPr/>
        </p:nvSpPr>
        <p:spPr>
          <a:xfrm>
            <a:off x="-1" y="-19104"/>
            <a:ext cx="9601201" cy="612000"/>
          </a:xfrm>
          <a:prstGeom prst="roundRect">
            <a:avLst>
              <a:gd name="adj" fmla="val 0"/>
            </a:avLst>
          </a:prstGeom>
          <a:solidFill>
            <a:srgbClr val="00B050"/>
          </a:solidFill>
          <a:ln>
            <a:solidFill>
              <a:srgbClr val="00B05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endParaRPr kumimoji="1" lang="en-US" altLang="ja-JP" sz="2800" b="1" dirty="0">
              <a:latin typeface="BIZ UDゴシック" panose="020B0400000000000000" pitchFamily="49" charset="-128"/>
              <a:ea typeface="BIZ UDゴシック" panose="020B0400000000000000" pitchFamily="49" charset="-128"/>
            </a:endParaRPr>
          </a:p>
        </p:txBody>
      </p:sp>
      <p:sp>
        <p:nvSpPr>
          <p:cNvPr id="1287" name="スライド番号プレースホルダー 7"/>
          <p:cNvSpPr>
            <a:spLocks noGrp="1"/>
          </p:cNvSpPr>
          <p:nvPr>
            <p:ph type="sldNum" sz="quarter" idx="12"/>
          </p:nvPr>
        </p:nvSpPr>
        <p:spPr>
          <a:xfrm>
            <a:off x="7440930" y="-19098"/>
            <a:ext cx="2160270" cy="519663"/>
          </a:xfrm>
        </p:spPr>
        <p:txBody>
          <a:bodyPr/>
          <a:lstStyle/>
          <a:p>
            <a:r>
              <a:rPr kumimoji="1" lang="en-US" altLang="ja-JP"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2/2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14" name="正方形/長方形 13">
            <a:extLst>
              <a:ext uri="{FF2B5EF4-FFF2-40B4-BE49-F238E27FC236}">
                <a16:creationId xmlns:a16="http://schemas.microsoft.com/office/drawing/2014/main" id="{6B8F16E9-A3B2-E770-4590-F14D8397EA7B}"/>
              </a:ext>
            </a:extLst>
          </p:cNvPr>
          <p:cNvSpPr/>
          <p:nvPr/>
        </p:nvSpPr>
        <p:spPr>
          <a:xfrm>
            <a:off x="325987" y="3798634"/>
            <a:ext cx="4572000" cy="607071"/>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導入技術の名称</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p>
          <a:p>
            <a:r>
              <a:rPr kumimoji="1" lang="ja-JP" altLang="en-US" dirty="0">
                <a:solidFill>
                  <a:schemeClr val="tx1"/>
                </a:solidFill>
                <a:latin typeface="BIZ UDPゴシック" panose="020B0400000000000000" pitchFamily="50" charset="-128"/>
                <a:ea typeface="BIZ UDPゴシック" panose="020B0400000000000000" pitchFamily="50" charset="-128"/>
              </a:rPr>
              <a:t>　□□□□□□□□□□□技術</a:t>
            </a:r>
          </a:p>
        </p:txBody>
      </p:sp>
      <p:sp>
        <p:nvSpPr>
          <p:cNvPr id="15" name="正方形/長方形 14">
            <a:extLst>
              <a:ext uri="{FF2B5EF4-FFF2-40B4-BE49-F238E27FC236}">
                <a16:creationId xmlns:a16="http://schemas.microsoft.com/office/drawing/2014/main" id="{19637E8F-DDDC-36E3-EC6A-5646EA71C6EF}"/>
              </a:ext>
            </a:extLst>
          </p:cNvPr>
          <p:cNvSpPr/>
          <p:nvPr/>
        </p:nvSpPr>
        <p:spPr>
          <a:xfrm>
            <a:off x="325987" y="4494750"/>
            <a:ext cx="4572000" cy="607071"/>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資金調達の手法</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endParaRPr kumimoji="1" lang="en-US" altLang="ja-JP" sz="1000" b="1" dirty="0">
              <a:solidFill>
                <a:schemeClr val="accent6">
                  <a:lumMod val="75000"/>
                </a:schemeClr>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183679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E84B24BD-4851-61E5-50D1-34EFC4B3986B}"/>
              </a:ext>
            </a:extLst>
          </p:cNvPr>
          <p:cNvGrpSpPr/>
          <p:nvPr/>
        </p:nvGrpSpPr>
        <p:grpSpPr>
          <a:xfrm>
            <a:off x="196619" y="8631537"/>
            <a:ext cx="4464000" cy="461665"/>
            <a:chOff x="196618" y="5093314"/>
            <a:chExt cx="4464000" cy="461665"/>
          </a:xfrm>
        </p:grpSpPr>
        <p:pic>
          <p:nvPicPr>
            <p:cNvPr id="19" name="Picture 2">
              <a:extLst>
                <a:ext uri="{FF2B5EF4-FFF2-40B4-BE49-F238E27FC236}">
                  <a16:creationId xmlns:a16="http://schemas.microsoft.com/office/drawing/2014/main" id="{29E871A6-CED5-7F08-FD7A-A3D2BA6EC3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0" name="テキスト ボックス 19">
              <a:extLst>
                <a:ext uri="{FF2B5EF4-FFF2-40B4-BE49-F238E27FC236}">
                  <a16:creationId xmlns:a16="http://schemas.microsoft.com/office/drawing/2014/main" id="{9F790622-9105-D603-DF95-87D7C5BB9E80}"/>
                </a:ext>
              </a:extLst>
            </p:cNvPr>
            <p:cNvSpPr txBox="1"/>
            <p:nvPr/>
          </p:nvSpPr>
          <p:spPr>
            <a:xfrm>
              <a:off x="577103" y="5093314"/>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取組内容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1" name="直線コネクタ 20">
              <a:extLst>
                <a:ext uri="{FF2B5EF4-FFF2-40B4-BE49-F238E27FC236}">
                  <a16:creationId xmlns:a16="http://schemas.microsoft.com/office/drawing/2014/main" id="{8B0A47FD-0E05-A5E0-A648-EB8C505A9633}"/>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2" name="グループ化 21">
            <a:extLst>
              <a:ext uri="{FF2B5EF4-FFF2-40B4-BE49-F238E27FC236}">
                <a16:creationId xmlns:a16="http://schemas.microsoft.com/office/drawing/2014/main" id="{D79891F2-B925-27D8-0741-34BB22050472}"/>
              </a:ext>
            </a:extLst>
          </p:cNvPr>
          <p:cNvGrpSpPr/>
          <p:nvPr/>
        </p:nvGrpSpPr>
        <p:grpSpPr>
          <a:xfrm>
            <a:off x="2929491" y="5492456"/>
            <a:ext cx="6552000" cy="461665"/>
            <a:chOff x="196618" y="5089684"/>
            <a:chExt cx="6552000" cy="461665"/>
          </a:xfrm>
        </p:grpSpPr>
        <p:pic>
          <p:nvPicPr>
            <p:cNvPr id="23" name="Picture 2">
              <a:extLst>
                <a:ext uri="{FF2B5EF4-FFF2-40B4-BE49-F238E27FC236}">
                  <a16:creationId xmlns:a16="http://schemas.microsoft.com/office/drawing/2014/main" id="{32F02E9D-81B3-524C-9269-068BDB8DCE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a:extLst>
                <a:ext uri="{FF2B5EF4-FFF2-40B4-BE49-F238E27FC236}">
                  <a16:creationId xmlns:a16="http://schemas.microsoft.com/office/drawing/2014/main" id="{BDA8A626-F6D3-F18F-2BA3-CC8A65E55543}"/>
                </a:ext>
              </a:extLst>
            </p:cNvPr>
            <p:cNvSpPr txBox="1"/>
            <p:nvPr/>
          </p:nvSpPr>
          <p:spPr>
            <a:xfrm>
              <a:off x="577102" y="5089684"/>
              <a:ext cx="2718433"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地域課題・目的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5" name="直線コネクタ 24">
              <a:extLst>
                <a:ext uri="{FF2B5EF4-FFF2-40B4-BE49-F238E27FC236}">
                  <a16:creationId xmlns:a16="http://schemas.microsoft.com/office/drawing/2014/main" id="{7D4DCA3C-0A67-4E98-C25A-E84B13A7F548}"/>
                </a:ext>
              </a:extLst>
            </p:cNvPr>
            <p:cNvCxnSpPr/>
            <p:nvPr/>
          </p:nvCxnSpPr>
          <p:spPr>
            <a:xfrm>
              <a:off x="196618" y="5537419"/>
              <a:ext cx="655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6" name="グループ化 25">
            <a:extLst>
              <a:ext uri="{FF2B5EF4-FFF2-40B4-BE49-F238E27FC236}">
                <a16:creationId xmlns:a16="http://schemas.microsoft.com/office/drawing/2014/main" id="{04D01584-9DF6-DED8-752C-D6464E7D6BEC}"/>
              </a:ext>
            </a:extLst>
          </p:cNvPr>
          <p:cNvGrpSpPr/>
          <p:nvPr/>
        </p:nvGrpSpPr>
        <p:grpSpPr>
          <a:xfrm>
            <a:off x="196620" y="5469441"/>
            <a:ext cx="2592000" cy="470750"/>
            <a:chOff x="196618" y="5066669"/>
            <a:chExt cx="2592000" cy="470750"/>
          </a:xfrm>
        </p:grpSpPr>
        <p:pic>
          <p:nvPicPr>
            <p:cNvPr id="27" name="Picture 2">
              <a:extLst>
                <a:ext uri="{FF2B5EF4-FFF2-40B4-BE49-F238E27FC236}">
                  <a16:creationId xmlns:a16="http://schemas.microsoft.com/office/drawing/2014/main" id="{EEB94A1A-CEE6-3DBB-160A-5D89C6EE2F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8" name="テキスト ボックス 27">
              <a:extLst>
                <a:ext uri="{FF2B5EF4-FFF2-40B4-BE49-F238E27FC236}">
                  <a16:creationId xmlns:a16="http://schemas.microsoft.com/office/drawing/2014/main" id="{05370A24-B450-7550-A21F-5E28C46F8E62}"/>
                </a:ext>
              </a:extLst>
            </p:cNvPr>
            <p:cNvSpPr txBox="1"/>
            <p:nvPr/>
          </p:nvSpPr>
          <p:spPr>
            <a:xfrm>
              <a:off x="617974" y="5066669"/>
              <a:ext cx="2137522"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計画の範囲</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9" name="直線コネクタ 28">
              <a:extLst>
                <a:ext uri="{FF2B5EF4-FFF2-40B4-BE49-F238E27FC236}">
                  <a16:creationId xmlns:a16="http://schemas.microsoft.com/office/drawing/2014/main" id="{744141E0-FC39-66F8-CC45-686A3A5E8B8F}"/>
                </a:ext>
              </a:extLst>
            </p:cNvPr>
            <p:cNvCxnSpPr/>
            <p:nvPr/>
          </p:nvCxnSpPr>
          <p:spPr>
            <a:xfrm>
              <a:off x="196618" y="5537419"/>
              <a:ext cx="2592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30" name="四角形: 角を丸くする 7">
            <a:extLst>
              <a:ext uri="{FF2B5EF4-FFF2-40B4-BE49-F238E27FC236}">
                <a16:creationId xmlns:a16="http://schemas.microsoft.com/office/drawing/2014/main" id="{D11B38FA-71F5-9CA6-691D-ADBEEC090B0A}"/>
              </a:ext>
            </a:extLst>
          </p:cNvPr>
          <p:cNvSpPr/>
          <p:nvPr/>
        </p:nvSpPr>
        <p:spPr>
          <a:xfrm>
            <a:off x="5017492" y="10836381"/>
            <a:ext cx="4429195" cy="2043524"/>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グラフ、図表等</a:t>
            </a:r>
          </a:p>
        </p:txBody>
      </p:sp>
      <p:sp>
        <p:nvSpPr>
          <p:cNvPr id="31" name="四角形: 角を丸くする 9">
            <a:extLst>
              <a:ext uri="{FF2B5EF4-FFF2-40B4-BE49-F238E27FC236}">
                <a16:creationId xmlns:a16="http://schemas.microsoft.com/office/drawing/2014/main" id="{76C95F0D-5502-D8C3-39A0-B1C62CE254E4}"/>
              </a:ext>
            </a:extLst>
          </p:cNvPr>
          <p:cNvSpPr/>
          <p:nvPr/>
        </p:nvSpPr>
        <p:spPr>
          <a:xfrm>
            <a:off x="188494" y="6061960"/>
            <a:ext cx="2602330" cy="2373303"/>
          </a:xfrm>
          <a:prstGeom prst="roundRect">
            <a:avLst>
              <a:gd name="adj" fmla="val 2906"/>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取組対象地</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地図等</a:t>
            </a:r>
          </a:p>
        </p:txBody>
      </p:sp>
      <p:sp>
        <p:nvSpPr>
          <p:cNvPr id="1248" name="四角形: 角を丸くする 11">
            <a:extLst>
              <a:ext uri="{FF2B5EF4-FFF2-40B4-BE49-F238E27FC236}">
                <a16:creationId xmlns:a16="http://schemas.microsoft.com/office/drawing/2014/main" id="{9C57100C-1918-E62C-224F-9845F7B21317}"/>
              </a:ext>
            </a:extLst>
          </p:cNvPr>
          <p:cNvSpPr/>
          <p:nvPr/>
        </p:nvSpPr>
        <p:spPr>
          <a:xfrm>
            <a:off x="0" y="0"/>
            <a:ext cx="9601201" cy="612000"/>
          </a:xfrm>
          <a:prstGeom prst="roundRect">
            <a:avLst>
              <a:gd name="adj" fmla="val 0"/>
            </a:avLst>
          </a:prstGeom>
          <a:solidFill>
            <a:srgbClr val="008E40"/>
          </a:solidFill>
          <a:ln>
            <a:solidFill>
              <a:srgbClr val="008E4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r>
              <a:rPr kumimoji="1" lang="ja-JP" altLang="en-US" sz="2400"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グリーンインフラに関する企画・計画段階の取組</a:t>
            </a:r>
          </a:p>
        </p:txBody>
      </p:sp>
      <p:sp>
        <p:nvSpPr>
          <p:cNvPr id="1249" name="四角形: 角を丸くする 14">
            <a:extLst>
              <a:ext uri="{FF2B5EF4-FFF2-40B4-BE49-F238E27FC236}">
                <a16:creationId xmlns:a16="http://schemas.microsoft.com/office/drawing/2014/main" id="{4E2B8743-9EEB-686E-7228-2D7D94B0EAAB}"/>
              </a:ext>
            </a:extLst>
          </p:cNvPr>
          <p:cNvSpPr/>
          <p:nvPr/>
        </p:nvSpPr>
        <p:spPr>
          <a:xfrm>
            <a:off x="112294" y="1332296"/>
            <a:ext cx="9396000" cy="3958921"/>
          </a:xfrm>
          <a:prstGeom prst="roundRect">
            <a:avLst>
              <a:gd name="adj" fmla="val 0"/>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事例の代表的な写真を１～３点程度貼り付け</a:t>
            </a:r>
          </a:p>
        </p:txBody>
      </p:sp>
      <p:sp>
        <p:nvSpPr>
          <p:cNvPr id="1264" name="テキスト ボックス 15">
            <a:extLst>
              <a:ext uri="{FF2B5EF4-FFF2-40B4-BE49-F238E27FC236}">
                <a16:creationId xmlns:a16="http://schemas.microsoft.com/office/drawing/2014/main" id="{640007BC-F959-76B4-1CFB-852A888EA26E}"/>
              </a:ext>
            </a:extLst>
          </p:cNvPr>
          <p:cNvSpPr txBox="1"/>
          <p:nvPr/>
        </p:nvSpPr>
        <p:spPr>
          <a:xfrm>
            <a:off x="79997" y="793407"/>
            <a:ext cx="7226968" cy="523220"/>
          </a:xfrm>
          <a:prstGeom prst="rect">
            <a:avLst/>
          </a:prstGeom>
          <a:noFill/>
        </p:spPr>
        <p:txBody>
          <a:bodyPr wrap="square">
            <a:spAutoFit/>
          </a:bodyPr>
          <a:lstStyle/>
          <a:p>
            <a:r>
              <a:rPr kumimoji="1" lang="ja-JP" altLang="en-US" sz="2800" b="1" dirty="0">
                <a:solidFill>
                  <a:srgbClr val="00B050"/>
                </a:solidFill>
                <a:latin typeface="BIZ UDゴシック" panose="020B0400000000000000" pitchFamily="49" charset="-128"/>
                <a:ea typeface="BIZ UDゴシック" panose="020B0400000000000000" pitchFamily="49" charset="-128"/>
              </a:rPr>
              <a:t>事例</a:t>
            </a:r>
            <a:r>
              <a:rPr kumimoji="1" lang="en-US" altLang="ja-JP" sz="2800" b="1" dirty="0">
                <a:solidFill>
                  <a:srgbClr val="00B050"/>
                </a:solidFill>
                <a:latin typeface="BIZ UDゴシック" panose="020B0400000000000000" pitchFamily="49" charset="-128"/>
                <a:ea typeface="BIZ UDゴシック" panose="020B0400000000000000" pitchFamily="49" charset="-128"/>
              </a:rPr>
              <a:t>/</a:t>
            </a:r>
            <a:r>
              <a:rPr kumimoji="1" lang="ja-JP" altLang="en-US" sz="2800" b="1" dirty="0">
                <a:solidFill>
                  <a:srgbClr val="00B050"/>
                </a:solidFill>
                <a:latin typeface="BIZ UDゴシック" panose="020B0400000000000000" pitchFamily="49" charset="-128"/>
                <a:ea typeface="BIZ UDゴシック" panose="020B0400000000000000" pitchFamily="49" charset="-128"/>
              </a:rPr>
              <a:t>企画・計画名</a:t>
            </a:r>
            <a:endParaRPr kumimoji="1" lang="en-US" altLang="ja-JP" sz="2800" b="1" dirty="0">
              <a:solidFill>
                <a:srgbClr val="00B050"/>
              </a:solidFill>
              <a:latin typeface="BIZ UDゴシック" panose="020B0400000000000000" pitchFamily="49" charset="-128"/>
              <a:ea typeface="BIZ UDゴシック" panose="020B0400000000000000" pitchFamily="49" charset="-128"/>
            </a:endParaRPr>
          </a:p>
        </p:txBody>
      </p:sp>
      <p:sp>
        <p:nvSpPr>
          <p:cNvPr id="1265" name="テキスト ボックス 24">
            <a:extLst>
              <a:ext uri="{FF2B5EF4-FFF2-40B4-BE49-F238E27FC236}">
                <a16:creationId xmlns:a16="http://schemas.microsoft.com/office/drawing/2014/main" id="{11924DDF-A00C-0929-A53E-12913D3EAAE7}"/>
              </a:ext>
            </a:extLst>
          </p:cNvPr>
          <p:cNvSpPr txBox="1"/>
          <p:nvPr/>
        </p:nvSpPr>
        <p:spPr>
          <a:xfrm>
            <a:off x="2927576" y="6433527"/>
            <a:ext cx="6561329" cy="600164"/>
          </a:xfrm>
          <a:prstGeom prst="rect">
            <a:avLst/>
          </a:prstGeom>
          <a:noFill/>
        </p:spPr>
        <p:txBody>
          <a:bodyPr wrap="square">
            <a:spAutoFit/>
          </a:bodyPr>
          <a:lstStyle>
            <a:defPPr>
              <a:defRPr lang="en-US"/>
            </a:defPPr>
            <a:lvl1pPr marL="285750" marR="0" lvl="0" indent="-285750" defTabSz="960120" fontAlgn="auto">
              <a:lnSpc>
                <a:spcPct val="100000"/>
              </a:lnSpc>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r>
              <a:rPr lang="ja-JP" altLang="en-US" dirty="0"/>
              <a:t>□□□□□□□□□□□□□□□□□□□□□□□□□□□□□□□□□□</a:t>
            </a:r>
            <a:endParaRPr lang="en-US" altLang="ja-JP" dirty="0"/>
          </a:p>
          <a:p>
            <a:r>
              <a:rPr lang="ja-JP" altLang="en-US" dirty="0"/>
              <a:t>□□□□□□□□□□□□□□□□□□□□□□□□□□□□□□□□□□</a:t>
            </a:r>
            <a:endParaRPr lang="en-US" altLang="ja-JP" dirty="0"/>
          </a:p>
        </p:txBody>
      </p:sp>
      <p:sp>
        <p:nvSpPr>
          <p:cNvPr id="1266" name="テキスト ボックス 25">
            <a:extLst>
              <a:ext uri="{FF2B5EF4-FFF2-40B4-BE49-F238E27FC236}">
                <a16:creationId xmlns:a16="http://schemas.microsoft.com/office/drawing/2014/main" id="{D742E7C8-B11A-558B-AE6E-21B4A4CDCFB7}"/>
              </a:ext>
            </a:extLst>
          </p:cNvPr>
          <p:cNvSpPr txBox="1"/>
          <p:nvPr/>
        </p:nvSpPr>
        <p:spPr>
          <a:xfrm>
            <a:off x="2927576" y="7542713"/>
            <a:ext cx="6561329" cy="892552"/>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267" name="テキスト ボックス 29">
            <a:extLst>
              <a:ext uri="{FF2B5EF4-FFF2-40B4-BE49-F238E27FC236}">
                <a16:creationId xmlns:a16="http://schemas.microsoft.com/office/drawing/2014/main" id="{A518EE7F-DC89-2856-E1CF-FC125ABAF02B}"/>
              </a:ext>
            </a:extLst>
          </p:cNvPr>
          <p:cNvSpPr txBox="1"/>
          <p:nvPr/>
        </p:nvSpPr>
        <p:spPr>
          <a:xfrm>
            <a:off x="5017491" y="9205110"/>
            <a:ext cx="4455628" cy="1538883"/>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p>
        </p:txBody>
      </p:sp>
      <p:sp>
        <p:nvSpPr>
          <p:cNvPr id="1274" name="テキスト ボックス 32">
            <a:extLst>
              <a:ext uri="{FF2B5EF4-FFF2-40B4-BE49-F238E27FC236}">
                <a16:creationId xmlns:a16="http://schemas.microsoft.com/office/drawing/2014/main" id="{E7F71F15-7A21-32EC-A7CE-A46B3F847BE9}"/>
              </a:ext>
            </a:extLst>
          </p:cNvPr>
          <p:cNvSpPr txBox="1"/>
          <p:nvPr/>
        </p:nvSpPr>
        <p:spPr>
          <a:xfrm>
            <a:off x="185487" y="9205110"/>
            <a:ext cx="4619132" cy="1538883"/>
          </a:xfrm>
          <a:prstGeom prst="rect">
            <a:avLst/>
          </a:prstGeom>
          <a:noFill/>
        </p:spPr>
        <p:txBody>
          <a:bodyPr wrap="square">
            <a:spAutoFit/>
          </a:bodyPr>
          <a:lstStyle>
            <a:defPPr>
              <a:defRPr lang="en-US"/>
            </a:defPPr>
            <a:lvl1pPr marL="285750" marR="0" lvl="0" indent="-285750" defTabSz="960120" fontAlgn="auto">
              <a:spcBef>
                <a:spcPts val="600"/>
              </a:spcBef>
              <a:spcAft>
                <a:spcPts val="0"/>
              </a:spcAft>
              <a:buClrTx/>
              <a:buSzTx/>
              <a:buFont typeface="Wingdings" panose="05000000000000000000" pitchFamily="2" charset="2"/>
              <a:buChar char="l"/>
              <a:tabLst/>
              <a:defRPr kumimoji="1" sz="1400">
                <a:latin typeface="BIZ UDゴシック" panose="020B0400000000000000" pitchFamily="49" charset="-128"/>
                <a:ea typeface="BIZ UDゴシック" panose="020B0400000000000000" pitchFamily="49" charset="-128"/>
              </a:defRPr>
            </a:lvl1pPr>
          </a:lstStyle>
          <a:p>
            <a:pPr>
              <a:defRPr/>
            </a:pPr>
            <a:r>
              <a:rPr lang="ja-JP" altLang="en-US" dirty="0"/>
              <a:t>□□□□□□□□□□□□□□□□□□□□□□□□□□□□□□□□□□</a:t>
            </a:r>
            <a:endParaRPr lang="en-US" altLang="ja-JP" dirty="0"/>
          </a:p>
          <a:p>
            <a:pPr>
              <a:defRPr/>
            </a:pPr>
            <a:r>
              <a:rPr lang="ja-JP" altLang="en-US" dirty="0"/>
              <a:t>□□□□□□□□□□□□□□□□□□□□□□□□□□□□□□□□□□</a:t>
            </a:r>
            <a:endParaRPr lang="en-US" altLang="ja-JP" dirty="0"/>
          </a:p>
          <a:p>
            <a:pPr>
              <a:defRPr/>
            </a:pPr>
            <a:r>
              <a:rPr lang="ja-JP" altLang="en-US" dirty="0"/>
              <a:t>□□□□□□□□□□□□□□□□□□□□□□□□□□□□□□□□□□</a:t>
            </a:r>
          </a:p>
        </p:txBody>
      </p:sp>
      <p:sp>
        <p:nvSpPr>
          <p:cNvPr id="1275" name="四角形: 角を丸くする 33">
            <a:extLst>
              <a:ext uri="{FF2B5EF4-FFF2-40B4-BE49-F238E27FC236}">
                <a16:creationId xmlns:a16="http://schemas.microsoft.com/office/drawing/2014/main" id="{E2BA34BA-B0D1-DCFD-7344-0BF1160D09F5}"/>
              </a:ext>
            </a:extLst>
          </p:cNvPr>
          <p:cNvSpPr/>
          <p:nvPr/>
        </p:nvSpPr>
        <p:spPr>
          <a:xfrm>
            <a:off x="188494" y="1398512"/>
            <a:ext cx="6476898" cy="3835865"/>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6" name="四角形: 角を丸くする 34">
            <a:extLst>
              <a:ext uri="{FF2B5EF4-FFF2-40B4-BE49-F238E27FC236}">
                <a16:creationId xmlns:a16="http://schemas.microsoft.com/office/drawing/2014/main" id="{357CE7F8-5D0B-8856-40C2-B1437D3BBF20}"/>
              </a:ext>
            </a:extLst>
          </p:cNvPr>
          <p:cNvSpPr/>
          <p:nvPr/>
        </p:nvSpPr>
        <p:spPr>
          <a:xfrm>
            <a:off x="6721643" y="1398512"/>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7" name="四角形: 角を丸くする 35">
            <a:extLst>
              <a:ext uri="{FF2B5EF4-FFF2-40B4-BE49-F238E27FC236}">
                <a16:creationId xmlns:a16="http://schemas.microsoft.com/office/drawing/2014/main" id="{7B219F54-4B89-1279-1029-A0A1B6BB7FF6}"/>
              </a:ext>
            </a:extLst>
          </p:cNvPr>
          <p:cNvSpPr/>
          <p:nvPr/>
        </p:nvSpPr>
        <p:spPr>
          <a:xfrm>
            <a:off x="6721643" y="3340244"/>
            <a:ext cx="2725045" cy="1894133"/>
          </a:xfrm>
          <a:prstGeom prst="roundRect">
            <a:avLst>
              <a:gd name="adj" fmla="val 2399"/>
            </a:avLst>
          </a:prstGeom>
          <a:solidFill>
            <a:schemeClr val="bg1">
              <a:lumMod val="75000"/>
              <a:alpha val="2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latin typeface="BIZ UDゴシック" panose="020B0400000000000000" pitchFamily="49" charset="-128"/>
              <a:ea typeface="BIZ UDゴシック" panose="020B0400000000000000" pitchFamily="49" charset="-128"/>
            </a:endParaRPr>
          </a:p>
        </p:txBody>
      </p:sp>
      <p:sp>
        <p:nvSpPr>
          <p:cNvPr id="1278" name="スライド番号プレースホルダー 7">
            <a:extLst>
              <a:ext uri="{FF2B5EF4-FFF2-40B4-BE49-F238E27FC236}">
                <a16:creationId xmlns:a16="http://schemas.microsoft.com/office/drawing/2014/main" id="{8AA1BCEE-9DA5-DCFB-368D-BC641AC838E0}"/>
              </a:ext>
            </a:extLst>
          </p:cNvPr>
          <p:cNvSpPr txBox="1">
            <a:spLocks/>
          </p:cNvSpPr>
          <p:nvPr/>
        </p:nvSpPr>
        <p:spPr>
          <a:xfrm>
            <a:off x="7440931" y="6"/>
            <a:ext cx="2160270" cy="519663"/>
          </a:xfrm>
          <a:prstGeom prst="rect">
            <a:avLst/>
          </a:prstGeom>
        </p:spPr>
        <p:txBody>
          <a:bodyPr vert="horz" lIns="91440" tIns="45720" rIns="91440" bIns="45720" rtlCol="0" anchor="ctr"/>
          <a:lstStyle>
            <a:defPPr>
              <a:defRPr lang="en-US"/>
            </a:defPPr>
            <a:lvl1pPr marL="0" algn="r" defTabSz="457200" rtl="0" eaLnBrk="1" latinLnBrk="0" hangingPunct="1">
              <a:defRPr sz="126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b="1">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pic>
        <p:nvPicPr>
          <p:cNvPr id="1279" name="図 13">
            <a:extLst>
              <a:ext uri="{FF2B5EF4-FFF2-40B4-BE49-F238E27FC236}">
                <a16:creationId xmlns:a16="http://schemas.microsoft.com/office/drawing/2014/main" id="{5008A303-A0E6-0DAF-B183-B991928946CB}"/>
              </a:ext>
            </a:extLst>
          </p:cNvPr>
          <p:cNvPicPr>
            <a:picLocks noChangeAspect="1"/>
          </p:cNvPicPr>
          <p:nvPr/>
        </p:nvPicPr>
        <p:blipFill>
          <a:blip r:embed="rId3"/>
          <a:stretch>
            <a:fillRect/>
          </a:stretch>
        </p:blipFill>
        <p:spPr>
          <a:xfrm>
            <a:off x="2706360" y="7110176"/>
            <a:ext cx="1548518" cy="493819"/>
          </a:xfrm>
          <a:prstGeom prst="rect">
            <a:avLst/>
          </a:prstGeom>
        </p:spPr>
      </p:pic>
      <p:pic>
        <p:nvPicPr>
          <p:cNvPr id="1280" name="図 14">
            <a:extLst>
              <a:ext uri="{FF2B5EF4-FFF2-40B4-BE49-F238E27FC236}">
                <a16:creationId xmlns:a16="http://schemas.microsoft.com/office/drawing/2014/main" id="{C66747CF-5E2E-143A-9B42-2003C1944C74}"/>
              </a:ext>
            </a:extLst>
          </p:cNvPr>
          <p:cNvPicPr>
            <a:picLocks noChangeAspect="1"/>
          </p:cNvPicPr>
          <p:nvPr/>
        </p:nvPicPr>
        <p:blipFill>
          <a:blip r:embed="rId4"/>
          <a:stretch>
            <a:fillRect/>
          </a:stretch>
        </p:blipFill>
        <p:spPr>
          <a:xfrm>
            <a:off x="2706360" y="5942847"/>
            <a:ext cx="1658256" cy="499915"/>
          </a:xfrm>
          <a:prstGeom prst="rect">
            <a:avLst/>
          </a:prstGeom>
        </p:spPr>
      </p:pic>
      <p:sp>
        <p:nvSpPr>
          <p:cNvPr id="1281" name="四角形: 角を丸くする 31">
            <a:extLst>
              <a:ext uri="{FF2B5EF4-FFF2-40B4-BE49-F238E27FC236}">
                <a16:creationId xmlns:a16="http://schemas.microsoft.com/office/drawing/2014/main" id="{0F28EA3E-3CF3-237E-FC53-10A6832E2DA4}"/>
              </a:ext>
            </a:extLst>
          </p:cNvPr>
          <p:cNvSpPr>
            <a:spLocks noChangeAspect="1"/>
          </p:cNvSpPr>
          <p:nvPr/>
        </p:nvSpPr>
        <p:spPr>
          <a:xfrm>
            <a:off x="2491035"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82" name="四角形: 角を丸くする 31">
            <a:extLst>
              <a:ext uri="{FF2B5EF4-FFF2-40B4-BE49-F238E27FC236}">
                <a16:creationId xmlns:a16="http://schemas.microsoft.com/office/drawing/2014/main" id="{3D874DA7-85DD-8E8C-ECC2-1CCE977AD5C8}"/>
              </a:ext>
            </a:extLst>
          </p:cNvPr>
          <p:cNvSpPr>
            <a:spLocks noChangeAspect="1"/>
          </p:cNvSpPr>
          <p:nvPr/>
        </p:nvSpPr>
        <p:spPr>
          <a:xfrm>
            <a:off x="185487" y="10836381"/>
            <a:ext cx="2256000" cy="1692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その他写真・図等</a:t>
            </a:r>
          </a:p>
        </p:txBody>
      </p:sp>
      <p:sp>
        <p:nvSpPr>
          <p:cNvPr id="1283" name="テキスト ボックス 49">
            <a:extLst>
              <a:ext uri="{FF2B5EF4-FFF2-40B4-BE49-F238E27FC236}">
                <a16:creationId xmlns:a16="http://schemas.microsoft.com/office/drawing/2014/main" id="{388C9420-FBCF-C9A5-EBBC-8645374CA6FB}"/>
              </a:ext>
            </a:extLst>
          </p:cNvPr>
          <p:cNvSpPr txBox="1"/>
          <p:nvPr/>
        </p:nvSpPr>
        <p:spPr>
          <a:xfrm>
            <a:off x="197487"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sp>
        <p:nvSpPr>
          <p:cNvPr id="1284" name="テキスト ボックス 50">
            <a:extLst>
              <a:ext uri="{FF2B5EF4-FFF2-40B4-BE49-F238E27FC236}">
                <a16:creationId xmlns:a16="http://schemas.microsoft.com/office/drawing/2014/main" id="{E0B30A22-ECC4-30FE-1389-D6AA0AD35013}"/>
              </a:ext>
            </a:extLst>
          </p:cNvPr>
          <p:cNvSpPr txBox="1"/>
          <p:nvPr/>
        </p:nvSpPr>
        <p:spPr>
          <a:xfrm>
            <a:off x="2503035" y="12554563"/>
            <a:ext cx="2232000" cy="253916"/>
          </a:xfrm>
          <a:prstGeom prst="rect">
            <a:avLst/>
          </a:prstGeom>
          <a:noFill/>
        </p:spPr>
        <p:txBody>
          <a:bodyPr wrap="square">
            <a:spAutoFit/>
          </a:bodyPr>
          <a:lstStyle/>
          <a:p>
            <a:pPr algn="ctr"/>
            <a:r>
              <a:rPr lang="ja-JP" altLang="en-US" sz="1050" dirty="0">
                <a:latin typeface="BIZ UDゴシック" panose="020B0400000000000000" pitchFamily="49" charset="-128"/>
                <a:ea typeface="BIZ UDゴシック" panose="020B0400000000000000" pitchFamily="49" charset="-128"/>
              </a:rPr>
              <a:t>写真キャプション等</a:t>
            </a:r>
          </a:p>
        </p:txBody>
      </p:sp>
      <p:grpSp>
        <p:nvGrpSpPr>
          <p:cNvPr id="1285" name="グループ化 1284">
            <a:extLst>
              <a:ext uri="{FF2B5EF4-FFF2-40B4-BE49-F238E27FC236}">
                <a16:creationId xmlns:a16="http://schemas.microsoft.com/office/drawing/2014/main" id="{EBA0A848-5ADD-4E61-92E1-D9C4EFCDF5B8}"/>
              </a:ext>
            </a:extLst>
          </p:cNvPr>
          <p:cNvGrpSpPr/>
          <p:nvPr/>
        </p:nvGrpSpPr>
        <p:grpSpPr>
          <a:xfrm>
            <a:off x="5017491" y="8646051"/>
            <a:ext cx="4583709" cy="461665"/>
            <a:chOff x="196618" y="5107828"/>
            <a:chExt cx="4583709" cy="461665"/>
          </a:xfrm>
        </p:grpSpPr>
        <p:pic>
          <p:nvPicPr>
            <p:cNvPr id="1286" name="Picture 2">
              <a:extLst>
                <a:ext uri="{FF2B5EF4-FFF2-40B4-BE49-F238E27FC236}">
                  <a16:creationId xmlns:a16="http://schemas.microsoft.com/office/drawing/2014/main" id="{8DF96429-9773-85FA-B640-738366AB67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1287" name="テキスト ボックス 1286">
              <a:extLst>
                <a:ext uri="{FF2B5EF4-FFF2-40B4-BE49-F238E27FC236}">
                  <a16:creationId xmlns:a16="http://schemas.microsoft.com/office/drawing/2014/main" id="{3289AC60-8BD8-2C9A-DED4-B69C637F13EA}"/>
                </a:ext>
              </a:extLst>
            </p:cNvPr>
            <p:cNvSpPr txBox="1"/>
            <p:nvPr/>
          </p:nvSpPr>
          <p:spPr>
            <a:xfrm>
              <a:off x="577102" y="5107828"/>
              <a:ext cx="4203225" cy="461665"/>
            </a:xfrm>
            <a:prstGeom prst="rect">
              <a:avLst/>
            </a:prstGeom>
            <a:noFill/>
          </p:spPr>
          <p:txBody>
            <a:bodyPr wrap="square">
              <a:spAutoFit/>
            </a:bodyPr>
            <a:lstStyle/>
            <a:p>
              <a:r>
                <a:rPr kumimoji="1" lang="ja-JP" altLang="en-US" sz="2300" b="1" dirty="0">
                  <a:solidFill>
                    <a:srgbClr val="00B050"/>
                  </a:solidFill>
                  <a:latin typeface="BIZ UDゴシック" panose="020B0400000000000000" pitchFamily="49" charset="-128"/>
                  <a:ea typeface="BIZ UDゴシック" panose="020B0400000000000000" pitchFamily="49" charset="-128"/>
                </a:rPr>
                <a:t>取組により想定している効果</a:t>
              </a:r>
              <a:endParaRPr kumimoji="1" lang="en-US" altLang="ja-JP" sz="2300" b="1" dirty="0">
                <a:solidFill>
                  <a:srgbClr val="00B050"/>
                </a:solidFill>
                <a:latin typeface="BIZ UDゴシック" panose="020B0400000000000000" pitchFamily="49" charset="-128"/>
                <a:ea typeface="BIZ UDゴシック" panose="020B0400000000000000" pitchFamily="49" charset="-128"/>
              </a:endParaRPr>
            </a:p>
          </p:txBody>
        </p:sp>
        <p:cxnSp>
          <p:nvCxnSpPr>
            <p:cNvPr id="1288" name="直線コネクタ 1287">
              <a:extLst>
                <a:ext uri="{FF2B5EF4-FFF2-40B4-BE49-F238E27FC236}">
                  <a16:creationId xmlns:a16="http://schemas.microsoft.com/office/drawing/2014/main" id="{CD6BA54C-73AC-1970-BECC-822449A35E3F}"/>
                </a:ext>
              </a:extLst>
            </p:cNvPr>
            <p:cNvCxnSpPr/>
            <p:nvPr/>
          </p:nvCxnSpPr>
          <p:spPr>
            <a:xfrm>
              <a:off x="196618" y="5537419"/>
              <a:ext cx="44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aphicFrame>
        <p:nvGraphicFramePr>
          <p:cNvPr id="1289" name="表 1288">
            <a:extLst>
              <a:ext uri="{FF2B5EF4-FFF2-40B4-BE49-F238E27FC236}">
                <a16:creationId xmlns:a16="http://schemas.microsoft.com/office/drawing/2014/main" id="{2DFC3BE3-9A02-CA6D-61F2-35D8BF0F0FF4}"/>
              </a:ext>
            </a:extLst>
          </p:cNvPr>
          <p:cNvGraphicFramePr>
            <a:graphicFrameLocks noGrp="1"/>
          </p:cNvGraphicFramePr>
          <p:nvPr>
            <p:extLst>
              <p:ext uri="{D42A27DB-BD31-4B8C-83A1-F6EECF244321}">
                <p14:modId xmlns:p14="http://schemas.microsoft.com/office/powerpoint/2010/main" val="3366440728"/>
              </p:ext>
            </p:extLst>
          </p:nvPr>
        </p:nvGraphicFramePr>
        <p:xfrm>
          <a:off x="0" y="13074993"/>
          <a:ext cx="9601201" cy="792010"/>
        </p:xfrm>
        <a:graphic>
          <a:graphicData uri="http://schemas.openxmlformats.org/drawingml/2006/table">
            <a:tbl>
              <a:tblPr firstRow="1" firstCol="1" bandRow="1">
                <a:tableStyleId>{22838BEF-8BB2-4498-84A7-C5851F593DF1}</a:tableStyleId>
              </a:tblPr>
              <a:tblGrid>
                <a:gridCol w="1417558">
                  <a:extLst>
                    <a:ext uri="{9D8B030D-6E8A-4147-A177-3AD203B41FA5}">
                      <a16:colId xmlns:a16="http://schemas.microsoft.com/office/drawing/2014/main" val="155672579"/>
                    </a:ext>
                  </a:extLst>
                </a:gridCol>
                <a:gridCol w="8183643">
                  <a:extLst>
                    <a:ext uri="{9D8B030D-6E8A-4147-A177-3AD203B41FA5}">
                      <a16:colId xmlns:a16="http://schemas.microsoft.com/office/drawing/2014/main" val="2137982610"/>
                    </a:ext>
                  </a:extLst>
                </a:gridCol>
              </a:tblGrid>
              <a:tr h="517696">
                <a:tc>
                  <a:txBody>
                    <a:bodyPr/>
                    <a:lstStyle/>
                    <a:p>
                      <a:pPr marL="133350" indent="-133350" algn="ctr"/>
                      <a:r>
                        <a:rPr lang="ja-JP" altLang="en-US" sz="1800" b="1" u="none" kern="100" dirty="0">
                          <a:solidFill>
                            <a:schemeClr val="bg1"/>
                          </a:solidFill>
                          <a:effectLst/>
                          <a:latin typeface="BIZ UDゴシック" panose="020B0400000000000000" pitchFamily="49" charset="-128"/>
                          <a:ea typeface="BIZ UDゴシック" panose="020B0400000000000000" pitchFamily="49" charset="-128"/>
                        </a:rPr>
                        <a:t>問合せ先</a:t>
                      </a: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tc>
                  <a:txBody>
                    <a:bodyPr/>
                    <a:lstStyle/>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団体名：□□□□□□□□□□□□</a:t>
                      </a:r>
                    </a:p>
                    <a:p>
                      <a:pPr algn="l">
                        <a:tabLst>
                          <a:tab pos="2272030" algn="l"/>
                        </a:tabLst>
                      </a:pPr>
                      <a:r>
                        <a:rPr lang="ja-JP" altLang="en-US" sz="1200" b="0" u="none" kern="100" dirty="0">
                          <a:effectLst/>
                          <a:latin typeface="BIZ UDゴシック" panose="020B0400000000000000" pitchFamily="49" charset="-128"/>
                          <a:ea typeface="BIZ UDゴシック" panose="020B0400000000000000" pitchFamily="49" charset="-128"/>
                        </a:rPr>
                        <a:t>連絡先　</a:t>
                      </a:r>
                      <a:r>
                        <a:rPr lang="en-US" altLang="ja-JP" sz="1200" b="0" u="none" kern="100" dirty="0">
                          <a:effectLst/>
                          <a:latin typeface="BIZ UDゴシック" panose="020B0400000000000000" pitchFamily="49" charset="-128"/>
                          <a:ea typeface="BIZ UDゴシック" panose="020B0400000000000000" pitchFamily="49" charset="-128"/>
                        </a:rPr>
                        <a:t>E-mail</a:t>
                      </a:r>
                      <a:r>
                        <a:rPr lang="ja-JP" altLang="en-US" sz="1200" b="0" u="none" kern="100" dirty="0">
                          <a:effectLst/>
                          <a:latin typeface="BIZ UDゴシック" panose="020B0400000000000000" pitchFamily="49" charset="-128"/>
                          <a:ea typeface="BIZ UDゴシック" panose="020B0400000000000000" pitchFamily="49" charset="-128"/>
                        </a:rPr>
                        <a:t>、</a:t>
                      </a:r>
                      <a:r>
                        <a:rPr lang="en-US" altLang="ja-JP" sz="1200" b="0" u="none" kern="100" dirty="0">
                          <a:effectLst/>
                          <a:latin typeface="BIZ UDゴシック" panose="020B0400000000000000" pitchFamily="49" charset="-128"/>
                          <a:ea typeface="BIZ UDゴシック" panose="020B0400000000000000" pitchFamily="49" charset="-128"/>
                        </a:rPr>
                        <a:t>TEL</a:t>
                      </a:r>
                      <a:r>
                        <a:rPr lang="ja-JP" altLang="en-US" sz="1200" b="0" u="none" kern="100" dirty="0">
                          <a:effectLst/>
                          <a:latin typeface="BIZ UDゴシック" panose="020B0400000000000000" pitchFamily="49" charset="-128"/>
                          <a:ea typeface="BIZ UDゴシック" panose="020B0400000000000000" pitchFamily="49" charset="-128"/>
                        </a:rPr>
                        <a:t>等</a:t>
                      </a:r>
                      <a:endParaRPr lang="en-US" altLang="ja-JP" sz="12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FFFFFF"/>
                    </a:solidFill>
                  </a:tcPr>
                </a:tc>
                <a:extLst>
                  <a:ext uri="{0D108BD9-81ED-4DB2-BD59-A6C34878D82A}">
                    <a16:rowId xmlns:a16="http://schemas.microsoft.com/office/drawing/2014/main" val="454774314"/>
                  </a:ext>
                </a:extLst>
              </a:tr>
              <a:tr h="274314">
                <a:tc>
                  <a:txBody>
                    <a:bodyPr/>
                    <a:lstStyle/>
                    <a:p>
                      <a:pPr marL="133350" indent="-133350" algn="ctr"/>
                      <a:endParaRPr lang="ja-JP" altLang="en-US" sz="1100" b="0" u="none" kern="100" dirty="0">
                        <a:solidFill>
                          <a:schemeClr val="bg1"/>
                        </a:solidFill>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tc>
                  <a:txBody>
                    <a:bodyPr/>
                    <a:lstStyle/>
                    <a:p>
                      <a:pPr algn="l">
                        <a:tabLst>
                          <a:tab pos="2272030" algn="l"/>
                        </a:tabLst>
                      </a:pPr>
                      <a:endParaRPr lang="ja-JP" altLang="en-US" sz="1100" b="0" u="none" kern="100" dirty="0">
                        <a:effectLst/>
                        <a:latin typeface="BIZ UDゴシック" panose="020B0400000000000000" pitchFamily="49" charset="-128"/>
                        <a:ea typeface="BIZ UDゴシック" panose="020B0400000000000000" pitchFamily="49" charset="-128"/>
                      </a:endParaRPr>
                    </a:p>
                  </a:txBody>
                  <a:tcPr marL="66732" marR="66732" marT="33366" marB="33366" anchor="ctr">
                    <a:lnL w="12700" cap="flat" cmpd="sng" algn="ctr">
                      <a:solidFill>
                        <a:srgbClr val="008E40"/>
                      </a:solidFill>
                      <a:prstDash val="solid"/>
                      <a:round/>
                      <a:headEnd type="none" w="med" len="med"/>
                      <a:tailEnd type="none" w="med" len="med"/>
                    </a:lnL>
                    <a:lnR w="12700" cap="flat" cmpd="sng" algn="ctr">
                      <a:solidFill>
                        <a:srgbClr val="008E40"/>
                      </a:solidFill>
                      <a:prstDash val="solid"/>
                      <a:round/>
                      <a:headEnd type="none" w="med" len="med"/>
                      <a:tailEnd type="none" w="med" len="med"/>
                    </a:lnR>
                    <a:lnT w="12700" cap="flat" cmpd="sng" algn="ctr">
                      <a:solidFill>
                        <a:srgbClr val="008E40"/>
                      </a:solidFill>
                      <a:prstDash val="solid"/>
                      <a:round/>
                      <a:headEnd type="none" w="med" len="med"/>
                      <a:tailEnd type="none" w="med" len="med"/>
                    </a:lnT>
                    <a:lnB w="12700" cap="flat" cmpd="sng" algn="ctr">
                      <a:solidFill>
                        <a:srgbClr val="008E40"/>
                      </a:solidFill>
                      <a:prstDash val="solid"/>
                      <a:round/>
                      <a:headEnd type="none" w="med" len="med"/>
                      <a:tailEnd type="none" w="med" len="med"/>
                    </a:lnB>
                    <a:solidFill>
                      <a:srgbClr val="008E40"/>
                    </a:solidFill>
                  </a:tcPr>
                </a:tc>
                <a:extLst>
                  <a:ext uri="{0D108BD9-81ED-4DB2-BD59-A6C34878D82A}">
                    <a16:rowId xmlns:a16="http://schemas.microsoft.com/office/drawing/2014/main" val="352991828"/>
                  </a:ext>
                </a:extLst>
              </a:tr>
            </a:tbl>
          </a:graphicData>
        </a:graphic>
      </p:graphicFrame>
    </p:spTree>
    <p:extLst>
      <p:ext uri="{BB962C8B-B14F-4D97-AF65-F5344CB8AC3E}">
        <p14:creationId xmlns:p14="http://schemas.microsoft.com/office/powerpoint/2010/main" val="3061656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0018E033-3777-1D2D-2838-32AAD6F78335}"/>
              </a:ext>
            </a:extLst>
          </p:cNvPr>
          <p:cNvGrpSpPr/>
          <p:nvPr/>
        </p:nvGrpSpPr>
        <p:grpSpPr>
          <a:xfrm>
            <a:off x="166370" y="9335677"/>
            <a:ext cx="6577625" cy="461665"/>
            <a:chOff x="196618" y="5089684"/>
            <a:chExt cx="6577625" cy="461665"/>
          </a:xfrm>
        </p:grpSpPr>
        <p:pic>
          <p:nvPicPr>
            <p:cNvPr id="8" name="Picture 2">
              <a:extLst>
                <a:ext uri="{FF2B5EF4-FFF2-40B4-BE49-F238E27FC236}">
                  <a16:creationId xmlns:a16="http://schemas.microsoft.com/office/drawing/2014/main" id="{4BB3A712-D030-841B-78DF-179C70E42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E5381FA9-D7BF-7E5F-4D74-22CFD9343144}"/>
                </a:ext>
              </a:extLst>
            </p:cNvPr>
            <p:cNvSpPr txBox="1"/>
            <p:nvPr/>
          </p:nvSpPr>
          <p:spPr>
            <a:xfrm>
              <a:off x="577102" y="5089684"/>
              <a:ext cx="6197141"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予定している今後の具体の取組</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15" name="直線コネクタ 14">
              <a:extLst>
                <a:ext uri="{FF2B5EF4-FFF2-40B4-BE49-F238E27FC236}">
                  <a16:creationId xmlns:a16="http://schemas.microsoft.com/office/drawing/2014/main" id="{0C35546F-6A8B-8EE3-D025-CF13FA829408}"/>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grpSp>
        <p:nvGrpSpPr>
          <p:cNvPr id="20" name="グループ化 19">
            <a:extLst>
              <a:ext uri="{FF2B5EF4-FFF2-40B4-BE49-F238E27FC236}">
                <a16:creationId xmlns:a16="http://schemas.microsoft.com/office/drawing/2014/main" id="{830F013C-119C-553F-7D55-3BF8B5FDA77A}"/>
              </a:ext>
            </a:extLst>
          </p:cNvPr>
          <p:cNvGrpSpPr/>
          <p:nvPr/>
        </p:nvGrpSpPr>
        <p:grpSpPr>
          <a:xfrm>
            <a:off x="166370" y="880154"/>
            <a:ext cx="5364000" cy="466785"/>
            <a:chOff x="196618" y="5070634"/>
            <a:chExt cx="5364000" cy="466785"/>
          </a:xfrm>
        </p:grpSpPr>
        <p:pic>
          <p:nvPicPr>
            <p:cNvPr id="21" name="Picture 2">
              <a:extLst>
                <a:ext uri="{FF2B5EF4-FFF2-40B4-BE49-F238E27FC236}">
                  <a16:creationId xmlns:a16="http://schemas.microsoft.com/office/drawing/2014/main" id="{59FAD69F-CF3B-C246-F040-F97F676125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8" y="5192511"/>
              <a:ext cx="412669" cy="288000"/>
            </a:xfrm>
            <a:prstGeom prst="rect">
              <a:avLst/>
            </a:prstGeom>
            <a:noFill/>
            <a:extLst>
              <a:ext uri="{909E8E84-426E-40DD-AFC4-6F175D3DCCD1}">
                <a14:hiddenFill xmlns:a14="http://schemas.microsoft.com/office/drawing/2010/main">
                  <a:solidFill>
                    <a:srgbClr val="FFFFFF"/>
                  </a:solidFill>
                </a14:hiddenFill>
              </a:ext>
            </a:extLst>
          </p:spPr>
        </p:pic>
        <p:sp>
          <p:nvSpPr>
            <p:cNvPr id="22" name="テキスト ボックス 21">
              <a:extLst>
                <a:ext uri="{FF2B5EF4-FFF2-40B4-BE49-F238E27FC236}">
                  <a16:creationId xmlns:a16="http://schemas.microsoft.com/office/drawing/2014/main" id="{84BB488E-4529-D640-8242-6BE5BA2B6339}"/>
                </a:ext>
              </a:extLst>
            </p:cNvPr>
            <p:cNvSpPr txBox="1"/>
            <p:nvPr/>
          </p:nvSpPr>
          <p:spPr>
            <a:xfrm>
              <a:off x="577102" y="5070634"/>
              <a:ext cx="4983515" cy="461665"/>
            </a:xfrm>
            <a:prstGeom prst="rect">
              <a:avLst/>
            </a:prstGeom>
            <a:noFill/>
          </p:spPr>
          <p:txBody>
            <a:bodyPr wrap="square">
              <a:spAutoFit/>
            </a:bodyPr>
            <a:lstStyle/>
            <a:p>
              <a:r>
                <a:rPr kumimoji="1" lang="ja-JP" altLang="en-US" sz="2400" b="1" dirty="0">
                  <a:solidFill>
                    <a:srgbClr val="00B050"/>
                  </a:solidFill>
                  <a:latin typeface="BIZ UDゴシック" panose="020B0400000000000000" pitchFamily="49" charset="-128"/>
                  <a:ea typeface="BIZ UDゴシック" panose="020B0400000000000000" pitchFamily="49" charset="-128"/>
                </a:rPr>
                <a:t>計画策定にあたり工夫した点</a:t>
              </a:r>
              <a:endParaRPr kumimoji="1" lang="en-US" altLang="ja-JP" sz="2400" b="1" dirty="0">
                <a:solidFill>
                  <a:srgbClr val="00B050"/>
                </a:solidFill>
                <a:latin typeface="BIZ UDゴシック" panose="020B0400000000000000" pitchFamily="49" charset="-128"/>
                <a:ea typeface="BIZ UDゴシック" panose="020B0400000000000000" pitchFamily="49" charset="-128"/>
              </a:endParaRPr>
            </a:p>
          </p:txBody>
        </p:sp>
        <p:cxnSp>
          <p:nvCxnSpPr>
            <p:cNvPr id="23" name="直線コネクタ 22">
              <a:extLst>
                <a:ext uri="{FF2B5EF4-FFF2-40B4-BE49-F238E27FC236}">
                  <a16:creationId xmlns:a16="http://schemas.microsoft.com/office/drawing/2014/main" id="{A0AB9213-69A0-9DF8-7890-AF296C0FA4F3}"/>
                </a:ext>
              </a:extLst>
            </p:cNvPr>
            <p:cNvCxnSpPr/>
            <p:nvPr/>
          </p:nvCxnSpPr>
          <p:spPr>
            <a:xfrm>
              <a:off x="196618" y="5537419"/>
              <a:ext cx="5364000" cy="0"/>
            </a:xfrm>
            <a:prstGeom prst="line">
              <a:avLst/>
            </a:prstGeom>
            <a:ln w="19050">
              <a:solidFill>
                <a:srgbClr val="00B050"/>
              </a:solidFill>
            </a:ln>
          </p:spPr>
          <p:style>
            <a:lnRef idx="1">
              <a:schemeClr val="accent6"/>
            </a:lnRef>
            <a:fillRef idx="0">
              <a:schemeClr val="accent6"/>
            </a:fillRef>
            <a:effectRef idx="0">
              <a:schemeClr val="accent6"/>
            </a:effectRef>
            <a:fontRef idx="minor">
              <a:schemeClr val="tx1"/>
            </a:fontRef>
          </p:style>
        </p:cxnSp>
      </p:grpSp>
      <p:sp>
        <p:nvSpPr>
          <p:cNvPr id="24" name="四角形: 角を丸くする 30">
            <a:extLst>
              <a:ext uri="{FF2B5EF4-FFF2-40B4-BE49-F238E27FC236}">
                <a16:creationId xmlns:a16="http://schemas.microsoft.com/office/drawing/2014/main" id="{779EDCB7-BC50-5F4C-63EC-D5BDB1D069C0}"/>
              </a:ext>
            </a:extLst>
          </p:cNvPr>
          <p:cNvSpPr>
            <a:spLocks noChangeAspect="1"/>
          </p:cNvSpPr>
          <p:nvPr/>
        </p:nvSpPr>
        <p:spPr>
          <a:xfrm>
            <a:off x="5131715" y="1732546"/>
            <a:ext cx="4319325"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5" name="正方形/長方形 13">
            <a:extLst>
              <a:ext uri="{FF2B5EF4-FFF2-40B4-BE49-F238E27FC236}">
                <a16:creationId xmlns:a16="http://schemas.microsoft.com/office/drawing/2014/main" id="{F4875EBB-DA53-0519-D824-A32D5170A416}"/>
              </a:ext>
            </a:extLst>
          </p:cNvPr>
          <p:cNvSpPr/>
          <p:nvPr/>
        </p:nvSpPr>
        <p:spPr>
          <a:xfrm>
            <a:off x="131587" y="1522997"/>
            <a:ext cx="5054935" cy="2400657"/>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defRPr/>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26" name="四角形: 角を丸くする 30">
            <a:extLst>
              <a:ext uri="{FF2B5EF4-FFF2-40B4-BE49-F238E27FC236}">
                <a16:creationId xmlns:a16="http://schemas.microsoft.com/office/drawing/2014/main" id="{D8D242C5-AC38-864E-789B-B3118CEABBBE}"/>
              </a:ext>
            </a:extLst>
          </p:cNvPr>
          <p:cNvSpPr>
            <a:spLocks noChangeAspect="1"/>
          </p:cNvSpPr>
          <p:nvPr/>
        </p:nvSpPr>
        <p:spPr>
          <a:xfrm>
            <a:off x="5130856" y="5958288"/>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7" name="正方形/長方形 13">
            <a:extLst>
              <a:ext uri="{FF2B5EF4-FFF2-40B4-BE49-F238E27FC236}">
                <a16:creationId xmlns:a16="http://schemas.microsoft.com/office/drawing/2014/main" id="{48E4351C-018F-7B53-3B35-21891B9589CB}"/>
              </a:ext>
            </a:extLst>
          </p:cNvPr>
          <p:cNvSpPr/>
          <p:nvPr/>
        </p:nvSpPr>
        <p:spPr>
          <a:xfrm>
            <a:off x="131587" y="5882088"/>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28" name="四角形: 角を丸くする 88">
            <a:extLst>
              <a:ext uri="{FF2B5EF4-FFF2-40B4-BE49-F238E27FC236}">
                <a16:creationId xmlns:a16="http://schemas.microsoft.com/office/drawing/2014/main" id="{DAF4EC03-E7F2-3719-FA3A-AD73510A07E3}"/>
              </a:ext>
            </a:extLst>
          </p:cNvPr>
          <p:cNvSpPr>
            <a:spLocks noChangeAspect="1"/>
          </p:cNvSpPr>
          <p:nvPr/>
        </p:nvSpPr>
        <p:spPr>
          <a:xfrm>
            <a:off x="5091582" y="9945611"/>
            <a:ext cx="4350672" cy="2916000"/>
          </a:xfrm>
          <a:prstGeom prst="roundRect">
            <a:avLst>
              <a:gd name="adj" fmla="val 5478"/>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その他写真・図</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dirty="0">
                <a:solidFill>
                  <a:schemeClr val="tx1"/>
                </a:solidFill>
                <a:latin typeface="BIZ UDゴシック" panose="020B0400000000000000" pitchFamily="49" charset="-128"/>
                <a:ea typeface="BIZ UDゴシック" panose="020B0400000000000000" pitchFamily="49" charset="-128"/>
              </a:rPr>
              <a:t>イメージ、フロー等</a:t>
            </a:r>
            <a:endParaRPr kumimoji="1" lang="en-US" altLang="ja-JP" dirty="0">
              <a:solidFill>
                <a:schemeClr val="tx1"/>
              </a:solidFill>
              <a:latin typeface="BIZ UDゴシック" panose="020B0400000000000000" pitchFamily="49" charset="-128"/>
              <a:ea typeface="BIZ UDゴシック" panose="020B0400000000000000" pitchFamily="49" charset="-128"/>
            </a:endParaRPr>
          </a:p>
        </p:txBody>
      </p:sp>
      <p:sp>
        <p:nvSpPr>
          <p:cNvPr id="29" name="正方形/長方形 13">
            <a:extLst>
              <a:ext uri="{FF2B5EF4-FFF2-40B4-BE49-F238E27FC236}">
                <a16:creationId xmlns:a16="http://schemas.microsoft.com/office/drawing/2014/main" id="{C09DA7FC-BD1C-8383-FA70-22138930E3E9}"/>
              </a:ext>
            </a:extLst>
          </p:cNvPr>
          <p:cNvSpPr/>
          <p:nvPr/>
        </p:nvSpPr>
        <p:spPr>
          <a:xfrm>
            <a:off x="131586" y="10002761"/>
            <a:ext cx="5054935" cy="3200876"/>
          </a:xfrm>
          <a:prstGeom prst="rect">
            <a:avLst/>
          </a:prstGeom>
          <a:noFill/>
        </p:spPr>
        <p:txBody>
          <a:bodyPr wrap="square">
            <a:spAutoFit/>
          </a:bodyPr>
          <a:lstStyle/>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r>
              <a:rPr kumimoji="1" lang="ja-JP" altLang="en-US" sz="1400" dirty="0">
                <a:latin typeface="BIZ UDゴシック" panose="020B0400000000000000" pitchFamily="49" charset="-128"/>
                <a:ea typeface="BIZ UDゴシック" panose="020B0400000000000000" pitchFamily="49" charset="-128"/>
              </a:rPr>
              <a:t>□□□□□□□□□□□□□□□□□□□□□□□□□□□□□□□□□□□□□□□□□□□□□□□□□□□□□□□□□□。</a:t>
            </a:r>
            <a:endParaRPr kumimoji="1" lang="en-US" altLang="ja-JP" sz="1400" dirty="0">
              <a:latin typeface="BIZ UDゴシック" panose="020B0400000000000000" pitchFamily="49" charset="-128"/>
              <a:ea typeface="BIZ UDゴシック" panose="020B0400000000000000" pitchFamily="49" charset="-128"/>
            </a:endParaRPr>
          </a:p>
          <a:p>
            <a:pPr marL="285750" indent="-285750" defTabSz="960120">
              <a:spcBef>
                <a:spcPts val="600"/>
              </a:spcBef>
              <a:buFont typeface="Wingdings" panose="05000000000000000000" pitchFamily="2" charset="2"/>
              <a:buChar char="l"/>
            </a:pPr>
            <a:endParaRPr kumimoji="1" lang="en-US" altLang="ja-JP" sz="1400" dirty="0">
              <a:latin typeface="BIZ UDゴシック" panose="020B0400000000000000" pitchFamily="49" charset="-128"/>
              <a:ea typeface="BIZ UDゴシック" panose="020B0400000000000000" pitchFamily="49" charset="-128"/>
            </a:endParaRPr>
          </a:p>
        </p:txBody>
      </p:sp>
      <p:sp>
        <p:nvSpPr>
          <p:cNvPr id="30" name="正方形/長方形 37">
            <a:extLst>
              <a:ext uri="{FF2B5EF4-FFF2-40B4-BE49-F238E27FC236}">
                <a16:creationId xmlns:a16="http://schemas.microsoft.com/office/drawing/2014/main" id="{CC5040FC-585E-21D4-A0E2-84539DB89E9F}"/>
              </a:ext>
            </a:extLst>
          </p:cNvPr>
          <p:cNvSpPr/>
          <p:nvPr/>
        </p:nvSpPr>
        <p:spPr>
          <a:xfrm>
            <a:off x="-1" y="13282267"/>
            <a:ext cx="9601201" cy="586133"/>
          </a:xfrm>
          <a:prstGeom prst="rect">
            <a:avLst/>
          </a:prstGeom>
          <a:solidFill>
            <a:srgbClr val="008E40"/>
          </a:solidFill>
          <a:ln>
            <a:solidFill>
              <a:srgbClr val="008E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四角形: 角を丸くする 11">
            <a:extLst>
              <a:ext uri="{FF2B5EF4-FFF2-40B4-BE49-F238E27FC236}">
                <a16:creationId xmlns:a16="http://schemas.microsoft.com/office/drawing/2014/main" id="{A530118B-684F-CB06-30A5-79832AA914A9}"/>
              </a:ext>
            </a:extLst>
          </p:cNvPr>
          <p:cNvSpPr/>
          <p:nvPr/>
        </p:nvSpPr>
        <p:spPr>
          <a:xfrm>
            <a:off x="-1" y="-19104"/>
            <a:ext cx="9601201" cy="612000"/>
          </a:xfrm>
          <a:prstGeom prst="roundRect">
            <a:avLst>
              <a:gd name="adj" fmla="val 0"/>
            </a:avLst>
          </a:prstGeom>
          <a:solidFill>
            <a:srgbClr val="008E40"/>
          </a:solidFill>
          <a:ln>
            <a:solidFill>
              <a:srgbClr val="008E40"/>
            </a:solidFill>
          </a:ln>
          <a:effectLst/>
        </p:spPr>
        <p:style>
          <a:lnRef idx="2">
            <a:schemeClr val="accent5">
              <a:shade val="50000"/>
            </a:schemeClr>
          </a:lnRef>
          <a:fillRef idx="1">
            <a:schemeClr val="accent5"/>
          </a:fillRef>
          <a:effectRef idx="0">
            <a:schemeClr val="accent5"/>
          </a:effectRef>
          <a:fontRef idx="minor">
            <a:schemeClr val="lt1"/>
          </a:fontRef>
        </p:style>
        <p:txBody>
          <a:bodyPr wrap="none" tIns="0" bIns="36000" rtlCol="0" anchor="ctr" anchorCtr="0"/>
          <a:lstStyle/>
          <a:p>
            <a:endParaRPr kumimoji="1" lang="en-US" altLang="ja-JP" sz="2800" b="1" dirty="0">
              <a:latin typeface="BIZ UDゴシック" panose="020B0400000000000000" pitchFamily="49" charset="-128"/>
              <a:ea typeface="BIZ UDゴシック" panose="020B0400000000000000" pitchFamily="49" charset="-128"/>
            </a:endParaRPr>
          </a:p>
        </p:txBody>
      </p:sp>
      <p:sp>
        <p:nvSpPr>
          <p:cNvPr id="1248" name="スライド番号プレースホルダー 7">
            <a:extLst>
              <a:ext uri="{FF2B5EF4-FFF2-40B4-BE49-F238E27FC236}">
                <a16:creationId xmlns:a16="http://schemas.microsoft.com/office/drawing/2014/main" id="{F5216856-6F1D-5825-B8B9-9C5123BF84B5}"/>
              </a:ext>
            </a:extLst>
          </p:cNvPr>
          <p:cNvSpPr txBox="1">
            <a:spLocks/>
          </p:cNvSpPr>
          <p:nvPr/>
        </p:nvSpPr>
        <p:spPr>
          <a:xfrm>
            <a:off x="7440930" y="-19098"/>
            <a:ext cx="2160270" cy="519663"/>
          </a:xfrm>
          <a:prstGeom prst="rect">
            <a:avLst/>
          </a:prstGeom>
        </p:spPr>
        <p:txBody>
          <a:bodyPr vert="horz" lIns="91440" tIns="45720" rIns="91440" bIns="45720" rtlCol="0" anchor="ctr"/>
          <a:lstStyle>
            <a:defPPr>
              <a:defRPr lang="en-US"/>
            </a:defPPr>
            <a:lvl1pPr marL="0" algn="r" defTabSz="457200" rtl="0" eaLnBrk="1" latinLnBrk="0" hangingPunct="1">
              <a:defRPr sz="126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2400" b="1">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2/2</a:t>
            </a:r>
            <a:endParaRPr kumimoji="1" lang="ja-JP" altLang="en-US" sz="2400" b="1" dirty="0">
              <a:solidFill>
                <a:schemeClr val="tx1">
                  <a:lumMod val="95000"/>
                  <a:lumOff val="5000"/>
                </a:schemeClr>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1249" name="正方形/長方形 1248">
            <a:extLst>
              <a:ext uri="{FF2B5EF4-FFF2-40B4-BE49-F238E27FC236}">
                <a16:creationId xmlns:a16="http://schemas.microsoft.com/office/drawing/2014/main" id="{1F2AFF71-AE2C-78CF-46A1-2C6680D5301A}"/>
              </a:ext>
            </a:extLst>
          </p:cNvPr>
          <p:cNvSpPr/>
          <p:nvPr/>
        </p:nvSpPr>
        <p:spPr>
          <a:xfrm>
            <a:off x="325987" y="3798634"/>
            <a:ext cx="4572000" cy="607071"/>
          </a:xfrm>
          <a:prstGeom prst="rect">
            <a:avLst/>
          </a:prstGeom>
          <a:solidFill>
            <a:schemeClr val="accent6">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導入技術の名称</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p>
          <a:p>
            <a:r>
              <a:rPr kumimoji="1" lang="ja-JP" altLang="en-US" dirty="0">
                <a:solidFill>
                  <a:schemeClr val="tx1"/>
                </a:solidFill>
                <a:latin typeface="BIZ UDPゴシック" panose="020B0400000000000000" pitchFamily="50" charset="-128"/>
                <a:ea typeface="BIZ UDPゴシック" panose="020B0400000000000000" pitchFamily="50" charset="-128"/>
              </a:rPr>
              <a:t>　□□□□□□□□□□□技術</a:t>
            </a:r>
          </a:p>
        </p:txBody>
      </p:sp>
      <p:sp>
        <p:nvSpPr>
          <p:cNvPr id="1250" name="正方形/長方形 1249">
            <a:extLst>
              <a:ext uri="{FF2B5EF4-FFF2-40B4-BE49-F238E27FC236}">
                <a16:creationId xmlns:a16="http://schemas.microsoft.com/office/drawing/2014/main" id="{CA47ADB4-F7BD-106D-842A-2BE342C79C96}"/>
              </a:ext>
            </a:extLst>
          </p:cNvPr>
          <p:cNvSpPr/>
          <p:nvPr/>
        </p:nvSpPr>
        <p:spPr>
          <a:xfrm>
            <a:off x="325987" y="4494750"/>
            <a:ext cx="4572000" cy="607071"/>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tIns="72000" bIns="72000" rtlCol="0" anchor="t">
            <a:spAutoFit/>
          </a:bodyPr>
          <a:lstStyle/>
          <a:p>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資金調達の手法</a:t>
            </a:r>
            <a:r>
              <a:rPr kumimoji="1" lang="en-US" altLang="ja-JP" sz="1200" b="1" dirty="0">
                <a:solidFill>
                  <a:schemeClr val="accent6">
                    <a:lumMod val="75000"/>
                  </a:schemeClr>
                </a:solidFill>
                <a:latin typeface="BIZ UDPゴシック" panose="020B0400000000000000" pitchFamily="50" charset="-128"/>
                <a:ea typeface="BIZ UDPゴシック" panose="020B0400000000000000" pitchFamily="50" charset="-128"/>
              </a:rPr>
              <a:t>】</a:t>
            </a:r>
            <a:endParaRPr kumimoji="1" lang="en-US" altLang="ja-JP" sz="1000" b="1" dirty="0">
              <a:solidFill>
                <a:schemeClr val="accent6">
                  <a:lumMod val="75000"/>
                </a:schemeClr>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p>
        </p:txBody>
      </p:sp>
    </p:spTree>
    <p:extLst>
      <p:ext uri="{BB962C8B-B14F-4D97-AF65-F5344CB8AC3E}">
        <p14:creationId xmlns:p14="http://schemas.microsoft.com/office/powerpoint/2010/main" val="5558365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3075</Words>
  <PresentationFormat>ユーザー設定</PresentationFormat>
  <Paragraphs>141</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BIZ UDPゴシック</vt:lpstr>
      <vt:lpstr>BIZ UDゴシック</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