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9" r:id="rId3"/>
  </p:sldIdLst>
  <p:sldSz cx="9906000" cy="6858000" type="A4"/>
  <p:notesSz cx="6800850" cy="99329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7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5" d="100"/>
          <a:sy n="85" d="100"/>
        </p:scale>
        <p:origin x="1704" y="67"/>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7035" cy="496650"/>
          </a:xfrm>
          <a:prstGeom prst="rect">
            <a:avLst/>
          </a:prstGeom>
        </p:spPr>
        <p:txBody>
          <a:bodyPr vert="horz" lIns="92162" tIns="46081" rIns="92162" bIns="46081" rtlCol="0"/>
          <a:lstStyle>
            <a:lvl1pPr algn="l">
              <a:defRPr sz="1200"/>
            </a:lvl1pPr>
          </a:lstStyle>
          <a:p>
            <a:endParaRPr kumimoji="1" lang="ja-JP" altLang="en-US"/>
          </a:p>
        </p:txBody>
      </p:sp>
      <p:sp>
        <p:nvSpPr>
          <p:cNvPr id="3" name="日付プレースホルダ 2"/>
          <p:cNvSpPr>
            <a:spLocks noGrp="1"/>
          </p:cNvSpPr>
          <p:nvPr>
            <p:ph type="dt" idx="1"/>
          </p:nvPr>
        </p:nvSpPr>
        <p:spPr>
          <a:xfrm>
            <a:off x="3852241" y="0"/>
            <a:ext cx="2947035" cy="496650"/>
          </a:xfrm>
          <a:prstGeom prst="rect">
            <a:avLst/>
          </a:prstGeom>
        </p:spPr>
        <p:txBody>
          <a:bodyPr vert="horz" lIns="92162" tIns="46081" rIns="92162" bIns="46081" rtlCol="0"/>
          <a:lstStyle>
            <a:lvl1pPr algn="r">
              <a:defRPr sz="1200"/>
            </a:lvl1pPr>
          </a:lstStyle>
          <a:p>
            <a:fld id="{15036BCF-7124-43A1-88B4-E71F7160F1ED}" type="datetimeFigureOut">
              <a:rPr kumimoji="1" lang="ja-JP" altLang="en-US" smtClean="0"/>
              <a:pPr/>
              <a:t>2026/7/3</a:t>
            </a:fld>
            <a:endParaRPr kumimoji="1" lang="ja-JP" altLang="en-US"/>
          </a:p>
        </p:txBody>
      </p:sp>
      <p:sp>
        <p:nvSpPr>
          <p:cNvPr id="4" name="スライド イメージ プレースホルダ 3"/>
          <p:cNvSpPr>
            <a:spLocks noGrp="1" noRot="1" noChangeAspect="1"/>
          </p:cNvSpPr>
          <p:nvPr>
            <p:ph type="sldImg" idx="2"/>
          </p:nvPr>
        </p:nvSpPr>
        <p:spPr>
          <a:xfrm>
            <a:off x="709613" y="744538"/>
            <a:ext cx="5381625" cy="3725862"/>
          </a:xfrm>
          <a:prstGeom prst="rect">
            <a:avLst/>
          </a:prstGeom>
          <a:noFill/>
          <a:ln w="12700">
            <a:solidFill>
              <a:prstClr val="black"/>
            </a:solidFill>
          </a:ln>
        </p:spPr>
        <p:txBody>
          <a:bodyPr vert="horz" lIns="92162" tIns="46081" rIns="92162" bIns="46081" rtlCol="0" anchor="ctr"/>
          <a:lstStyle/>
          <a:p>
            <a:endParaRPr lang="ja-JP" altLang="en-US"/>
          </a:p>
        </p:txBody>
      </p:sp>
      <p:sp>
        <p:nvSpPr>
          <p:cNvPr id="5" name="ノート プレースホルダ 4"/>
          <p:cNvSpPr>
            <a:spLocks noGrp="1"/>
          </p:cNvSpPr>
          <p:nvPr>
            <p:ph type="body" sz="quarter" idx="3"/>
          </p:nvPr>
        </p:nvSpPr>
        <p:spPr>
          <a:xfrm>
            <a:off x="680086" y="4718170"/>
            <a:ext cx="5440680" cy="4469845"/>
          </a:xfrm>
          <a:prstGeom prst="rect">
            <a:avLst/>
          </a:prstGeom>
        </p:spPr>
        <p:txBody>
          <a:bodyPr vert="horz" lIns="92162" tIns="46081" rIns="92162" bIns="46081"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 y="9434615"/>
            <a:ext cx="2947035" cy="496650"/>
          </a:xfrm>
          <a:prstGeom prst="rect">
            <a:avLst/>
          </a:prstGeom>
        </p:spPr>
        <p:txBody>
          <a:bodyPr vert="horz" lIns="92162" tIns="46081" rIns="92162" bIns="46081"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2241" y="9434615"/>
            <a:ext cx="2947035" cy="496650"/>
          </a:xfrm>
          <a:prstGeom prst="rect">
            <a:avLst/>
          </a:prstGeom>
        </p:spPr>
        <p:txBody>
          <a:bodyPr vert="horz" lIns="92162" tIns="46081" rIns="92162" bIns="46081" rtlCol="0" anchor="b"/>
          <a:lstStyle>
            <a:lvl1pPr algn="r">
              <a:defRPr sz="1200"/>
            </a:lvl1pPr>
          </a:lstStyle>
          <a:p>
            <a:fld id="{5910A612-4DD6-4659-9E4B-BF50D8535E03}" type="slidenum">
              <a:rPr kumimoji="1" lang="ja-JP" altLang="en-US" smtClean="0"/>
              <a:pPr/>
              <a:t>‹#›</a:t>
            </a:fld>
            <a:endParaRPr kumimoji="1" lang="ja-JP" altLang="en-US"/>
          </a:p>
        </p:txBody>
      </p:sp>
    </p:spTree>
    <p:extLst>
      <p:ext uri="{BB962C8B-B14F-4D97-AF65-F5344CB8AC3E}">
        <p14:creationId xmlns:p14="http://schemas.microsoft.com/office/powerpoint/2010/main" val="32177452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2026/7/3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2026/7/3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2026/7/3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2026/7/3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2026/7/3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2026/7/3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032B891-972D-48B1-BAE3-C3EA23766E82}" type="datetimeFigureOut">
              <a:rPr kumimoji="1" lang="ja-JP" altLang="en-US" smtClean="0"/>
              <a:pPr/>
              <a:t>2026/7/3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032B891-972D-48B1-BAE3-C3EA23766E82}" type="datetimeFigureOut">
              <a:rPr kumimoji="1" lang="ja-JP" altLang="en-US" smtClean="0"/>
              <a:pPr/>
              <a:t>2026/7/3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032B891-972D-48B1-BAE3-C3EA23766E82}" type="datetimeFigureOut">
              <a:rPr kumimoji="1" lang="ja-JP" altLang="en-US" smtClean="0"/>
              <a:pPr/>
              <a:t>2026/7/3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2026/7/3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2026/7/3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2B891-972D-48B1-BAE3-C3EA23766E82}" type="datetimeFigureOut">
              <a:rPr kumimoji="1" lang="ja-JP" altLang="en-US" smtClean="0"/>
              <a:pPr/>
              <a:t>2026/7/3</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5B3491-9EF8-4F8F-A839-0322AB42512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a:solidFill>
                  <a:schemeClr val="bg1"/>
                </a:solidFill>
                <a:latin typeface="HGPｺﾞｼｯｸM" panose="020B0600000000000000" pitchFamily="50" charset="-128"/>
                <a:ea typeface="HGPｺﾞｼｯｸM" panose="020B0600000000000000" pitchFamily="50" charset="-128"/>
              </a:rPr>
              <a:t>　　　　　　　　　　　</a:t>
            </a:r>
            <a:r>
              <a:rPr lang="ja-JP" altLang="en-US" sz="900" dirty="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a:solidFill>
                <a:schemeClr val="bg1"/>
              </a:solidFill>
              <a:latin typeface="HGPｺﾞｼｯｸM" panose="020B0600000000000000" pitchFamily="50" charset="-128"/>
              <a:ea typeface="HGPｺﾞｼｯｸM" panose="020B0600000000000000" pitchFamily="50" charset="-128"/>
            </a:endParaRPr>
          </a:p>
          <a:p>
            <a:r>
              <a:rPr kumimoji="1" lang="ja-JP" altLang="en-US" dirty="0">
                <a:solidFill>
                  <a:schemeClr val="bg1"/>
                </a:solidFill>
                <a:latin typeface="HGPｺﾞｼｯｸM" panose="020B0600000000000000" pitchFamily="50" charset="-128"/>
                <a:ea typeface="HGPｺﾞｼｯｸM" panose="020B0600000000000000" pitchFamily="50" charset="-128"/>
              </a:rPr>
              <a:t>　　　　　「</a:t>
            </a:r>
            <a:r>
              <a:rPr lang="ja-JP" altLang="en-US" dirty="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○級河川</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45" name="正方形/長方形 44"/>
          <p:cNvSpPr/>
          <p:nvPr/>
        </p:nvSpPr>
        <p:spPr>
          <a:xfrm>
            <a:off x="47028" y="540950"/>
            <a:ext cx="2433962" cy="138458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○推進主体：○○協議会</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構成員：○○市</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○代 表 者：○○市長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marL="1343025" indent="-1343025"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○整備状況：完成・供用中</a:t>
            </a:r>
          </a:p>
        </p:txBody>
      </p:sp>
      <p:sp>
        <p:nvSpPr>
          <p:cNvPr id="33" name="テキスト ボックス 29"/>
          <p:cNvSpPr txBox="1">
            <a:spLocks noChangeArrowheads="1"/>
          </p:cNvSpPr>
          <p:nvPr/>
        </p:nvSpPr>
        <p:spPr bwMode="auto">
          <a:xfrm>
            <a:off x="2588493" y="2001208"/>
            <a:ext cx="1114087"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a:latin typeface="HGPｺﾞｼｯｸM" panose="020B0600000000000000" pitchFamily="50" charset="-128"/>
                <a:ea typeface="HGPｺﾞｼｯｸM" panose="020B0600000000000000" pitchFamily="50" charset="-128"/>
              </a:rPr>
              <a:t>施設整備の状況図</a:t>
            </a:r>
          </a:p>
        </p:txBody>
      </p:sp>
      <p:sp>
        <p:nvSpPr>
          <p:cNvPr id="47" name="テキスト ボックス 44"/>
          <p:cNvSpPr txBox="1">
            <a:spLocks noChangeArrowheads="1"/>
          </p:cNvSpPr>
          <p:nvPr/>
        </p:nvSpPr>
        <p:spPr bwMode="auto">
          <a:xfrm>
            <a:off x="134112" y="4402372"/>
            <a:ext cx="987450"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a:latin typeface="HGPｺﾞｼｯｸM" panose="020B0600000000000000" pitchFamily="50" charset="-128"/>
                <a:ea typeface="HGPｺﾞｼｯｸM" panose="020B0600000000000000" pitchFamily="50" charset="-128"/>
              </a:rPr>
              <a:t>管理運営体制図</a:t>
            </a:r>
            <a:endParaRPr lang="en-US" altLang="ja-JP" sz="1100" dirty="0">
              <a:latin typeface="HGPｺﾞｼｯｸM" panose="020B0600000000000000" pitchFamily="50" charset="-128"/>
              <a:ea typeface="HGPｺﾞｼｯｸM" panose="020B0600000000000000" pitchFamily="50" charset="-128"/>
            </a:endParaRPr>
          </a:p>
        </p:txBody>
      </p:sp>
      <p:sp>
        <p:nvSpPr>
          <p:cNvPr id="41" name="正方形/長方形 40"/>
          <p:cNvSpPr/>
          <p:nvPr/>
        </p:nvSpPr>
        <p:spPr>
          <a:xfrm>
            <a:off x="47030" y="1988840"/>
            <a:ext cx="2433961" cy="2032556"/>
          </a:xfrm>
          <a:prstGeom prst="rect">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3" name="Rectangle 17"/>
          <p:cNvSpPr>
            <a:spLocks noChangeArrowheads="1"/>
          </p:cNvSpPr>
          <p:nvPr/>
        </p:nvSpPr>
        <p:spPr bwMode="auto">
          <a:xfrm>
            <a:off x="47028" y="4343637"/>
            <a:ext cx="4257899" cy="246239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2568093" y="1988171"/>
            <a:ext cx="7247210" cy="2034842"/>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92" name="Text Box 1"/>
          <p:cNvSpPr txBox="1">
            <a:spLocks noChangeArrowheads="1"/>
          </p:cNvSpPr>
          <p:nvPr/>
        </p:nvSpPr>
        <p:spPr bwMode="auto">
          <a:xfrm>
            <a:off x="30446" y="1986148"/>
            <a:ext cx="569387" cy="246221"/>
          </a:xfrm>
          <a:prstGeom prst="rect">
            <a:avLst/>
          </a:prstGeom>
          <a:noFill/>
          <a:ln w="6350">
            <a:noFill/>
            <a:miter lim="800000"/>
            <a:headEnd/>
            <a:tailEnd/>
          </a:ln>
        </p:spPr>
        <p:txBody>
          <a:bodyPr vert="horz" wrap="non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000" dirty="0">
                <a:latin typeface="HGPｺﾞｼｯｸM" panose="020B0600000000000000" pitchFamily="50" charset="-128"/>
                <a:ea typeface="HGPｺﾞｼｯｸM" panose="020B0600000000000000" pitchFamily="50" charset="-128"/>
                <a:cs typeface="Times New Roman" panose="02020603050405020304" pitchFamily="18" charset="0"/>
              </a:rPr>
              <a:t>位置図</a:t>
            </a:r>
            <a:endParaRPr kumimoji="0" lang="ja-JP" altLang="ja-JP" sz="18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5" name="Rectangle 17"/>
          <p:cNvSpPr>
            <a:spLocks noChangeArrowheads="1"/>
          </p:cNvSpPr>
          <p:nvPr/>
        </p:nvSpPr>
        <p:spPr bwMode="auto">
          <a:xfrm>
            <a:off x="4520952" y="4343637"/>
            <a:ext cx="5294351" cy="241376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6" name="Rectangle 1"/>
          <p:cNvSpPr>
            <a:spLocks noChangeArrowheads="1"/>
          </p:cNvSpPr>
          <p:nvPr/>
        </p:nvSpPr>
        <p:spPr bwMode="auto">
          <a:xfrm>
            <a:off x="6537176" y="4210011"/>
            <a:ext cx="1181734" cy="276999"/>
          </a:xfrm>
          <a:prstGeom prst="rect">
            <a:avLst/>
          </a:prstGeom>
          <a:solidFill>
            <a:schemeClr val="accent1">
              <a:lumMod val="60000"/>
              <a:lumOff val="40000"/>
            </a:schemeClr>
          </a:solidFill>
          <a:ln w="12700" cap="flat" cmpd="sng" algn="ctr">
            <a:solidFill>
              <a:schemeClr val="tx1"/>
            </a:solidFill>
            <a:prstDash val="solid"/>
            <a:miter lim="800000"/>
            <a:headEnd/>
            <a:tailEnd/>
          </a:ln>
          <a:effectLst/>
        </p:spPr>
        <p:txBody>
          <a:bodyPr wrap="none" anchor="ctr">
            <a:spAutoFit/>
          </a:bodyPr>
          <a:lstStyle/>
          <a:p>
            <a:pPr algn="ctr"/>
            <a:r>
              <a:rPr lang="ja-JP" altLang="en-US" sz="1200" dirty="0">
                <a:latin typeface="HGPｺﾞｼｯｸM" panose="020B0600000000000000" pitchFamily="50" charset="-128"/>
                <a:ea typeface="HGPｺﾞｼｯｸM" panose="020B0600000000000000" pitchFamily="50" charset="-128"/>
              </a:rPr>
              <a:t>取組による効果</a:t>
            </a:r>
            <a:endParaRPr lang="en-US" altLang="ja-JP" sz="1200" dirty="0">
              <a:latin typeface="HGPｺﾞｼｯｸM" panose="020B0600000000000000" pitchFamily="50" charset="-128"/>
              <a:ea typeface="HGPｺﾞｼｯｸM" panose="020B0600000000000000" pitchFamily="50" charset="-128"/>
            </a:endParaRPr>
          </a:p>
        </p:txBody>
      </p:sp>
      <p:sp>
        <p:nvSpPr>
          <p:cNvPr id="17" name="Rectangle 17"/>
          <p:cNvSpPr>
            <a:spLocks noChangeArrowheads="1"/>
          </p:cNvSpPr>
          <p:nvPr/>
        </p:nvSpPr>
        <p:spPr bwMode="auto">
          <a:xfrm>
            <a:off x="2568093" y="530914"/>
            <a:ext cx="7247210" cy="138458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8" name="テキスト ボックス 29"/>
          <p:cNvSpPr txBox="1">
            <a:spLocks noChangeArrowheads="1"/>
          </p:cNvSpPr>
          <p:nvPr/>
        </p:nvSpPr>
        <p:spPr bwMode="auto">
          <a:xfrm>
            <a:off x="2588493" y="553730"/>
            <a:ext cx="2005357"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a:latin typeface="HGPｺﾞｼｯｸM" panose="020B0600000000000000" pitchFamily="50" charset="-128"/>
                <a:ea typeface="HGPｺﾞｼｯｸM" panose="020B0600000000000000" pitchFamily="50" charset="-128"/>
              </a:rPr>
              <a:t>「かわまち大賞」としての</a:t>
            </a:r>
            <a:r>
              <a:rPr lang="en-US" altLang="ja-JP" sz="1100" dirty="0">
                <a:latin typeface="HGPｺﾞｼｯｸM" panose="020B0600000000000000" pitchFamily="50" charset="-128"/>
                <a:ea typeface="HGPｺﾞｼｯｸM" panose="020B0600000000000000" pitchFamily="50" charset="-128"/>
              </a:rPr>
              <a:t>PR</a:t>
            </a:r>
            <a:r>
              <a:rPr lang="ja-JP" altLang="en-US" sz="1100" dirty="0">
                <a:latin typeface="HGPｺﾞｼｯｸM" panose="020B0600000000000000" pitchFamily="50" charset="-128"/>
                <a:ea typeface="HGPｺﾞｼｯｸM" panose="020B0600000000000000" pitchFamily="50" charset="-128"/>
              </a:rPr>
              <a:t>ポイント</a:t>
            </a:r>
          </a:p>
        </p:txBody>
      </p:sp>
      <p:sp>
        <p:nvSpPr>
          <p:cNvPr id="15" name="テキスト ボックス 14"/>
          <p:cNvSpPr txBox="1"/>
          <p:nvPr/>
        </p:nvSpPr>
        <p:spPr>
          <a:xfrm>
            <a:off x="8913440" y="253915"/>
            <a:ext cx="1059906" cy="276999"/>
          </a:xfrm>
          <a:prstGeom prst="rect">
            <a:avLst/>
          </a:prstGeom>
          <a:noFill/>
        </p:spPr>
        <p:txBody>
          <a:bodyPr wrap="none" rtlCol="0">
            <a:spAutoFit/>
          </a:bodyPr>
          <a:lstStyle/>
          <a:p>
            <a:r>
              <a:rPr kumimoji="1" lang="ja-JP" altLang="en-US" sz="1200" b="1" dirty="0">
                <a:solidFill>
                  <a:schemeClr val="bg1"/>
                </a:solidFill>
              </a:rPr>
              <a:t>（応募様式２）</a:t>
            </a:r>
          </a:p>
        </p:txBody>
      </p:sp>
      <p:sp>
        <p:nvSpPr>
          <p:cNvPr id="2" name="テキスト ボックス 1">
            <a:extLst>
              <a:ext uri="{FF2B5EF4-FFF2-40B4-BE49-F238E27FC236}">
                <a16:creationId xmlns:a16="http://schemas.microsoft.com/office/drawing/2014/main" id="{B981A5A0-13EA-25DA-A587-AEEE06F1E87C}"/>
              </a:ext>
            </a:extLst>
          </p:cNvPr>
          <p:cNvSpPr txBox="1"/>
          <p:nvPr/>
        </p:nvSpPr>
        <p:spPr>
          <a:xfrm>
            <a:off x="24427" y="33119"/>
            <a:ext cx="646331" cy="276999"/>
          </a:xfrm>
          <a:prstGeom prst="rect">
            <a:avLst/>
          </a:prstGeom>
          <a:noFill/>
          <a:ln>
            <a:solidFill>
              <a:schemeClr val="bg1"/>
            </a:solidFill>
          </a:ln>
        </p:spPr>
        <p:txBody>
          <a:bodyPr wrap="none" rtlCol="0">
            <a:spAutoFit/>
          </a:bodyPr>
          <a:lstStyle/>
          <a:p>
            <a:r>
              <a:rPr kumimoji="1" lang="ja-JP" altLang="en-US" sz="1200" b="1" dirty="0">
                <a:solidFill>
                  <a:schemeClr val="bg1"/>
                </a:solidFill>
              </a:rPr>
              <a:t>別紙③</a:t>
            </a:r>
          </a:p>
        </p:txBody>
      </p:sp>
      <p:sp>
        <p:nvSpPr>
          <p:cNvPr id="5" name="テキスト ボックス 44">
            <a:extLst>
              <a:ext uri="{FF2B5EF4-FFF2-40B4-BE49-F238E27FC236}">
                <a16:creationId xmlns:a16="http://schemas.microsoft.com/office/drawing/2014/main" id="{81F46B3D-28D1-1649-342C-424E8898A6F7}"/>
              </a:ext>
            </a:extLst>
          </p:cNvPr>
          <p:cNvSpPr txBox="1">
            <a:spLocks noChangeArrowheads="1"/>
          </p:cNvSpPr>
          <p:nvPr/>
        </p:nvSpPr>
        <p:spPr bwMode="auto">
          <a:xfrm>
            <a:off x="3224089" y="2925938"/>
            <a:ext cx="4494821" cy="738664"/>
          </a:xfrm>
          <a:prstGeom prst="rect">
            <a:avLst/>
          </a:prstGeom>
          <a:noFill/>
          <a:ln w="9525">
            <a:noFill/>
            <a:miter lim="800000"/>
            <a:headEnd/>
            <a:tailEnd/>
          </a:ln>
        </p:spPr>
        <p:txBody>
          <a:bodyPr wrap="square" lIns="0" tIns="0" rIns="0" bIns="0">
            <a:spAutoFit/>
          </a:bodyPr>
          <a:lstStyle/>
          <a:p>
            <a:pPr marL="177800" indent="-177800"/>
            <a:r>
              <a:rPr lang="ja-JP" altLang="en-US" sz="1600" i="1" dirty="0">
                <a:latin typeface="HGPｺﾞｼｯｸM" panose="020B0600000000000000" pitchFamily="50" charset="-128"/>
                <a:ea typeface="HGPｺﾞｼｯｸM" panose="020B0600000000000000" pitchFamily="50" charset="-128"/>
              </a:rPr>
              <a:t>応募資料や、使用する写真、紹介動画は、二次利用可能なものを基本とし、著作権や、その他の権利を有している場合は、出典等を記載してください。</a:t>
            </a:r>
          </a:p>
        </p:txBody>
      </p:sp>
      <p:sp>
        <p:nvSpPr>
          <p:cNvPr id="6" name="テキスト ボックス 5">
            <a:extLst>
              <a:ext uri="{FF2B5EF4-FFF2-40B4-BE49-F238E27FC236}">
                <a16:creationId xmlns:a16="http://schemas.microsoft.com/office/drawing/2014/main" id="{7E02B73D-E989-197E-4769-632519CE6CE8}"/>
              </a:ext>
            </a:extLst>
          </p:cNvPr>
          <p:cNvSpPr txBox="1"/>
          <p:nvPr/>
        </p:nvSpPr>
        <p:spPr>
          <a:xfrm>
            <a:off x="2588493" y="711415"/>
            <a:ext cx="7067233" cy="1200329"/>
          </a:xfrm>
          <a:prstGeom prst="rect">
            <a:avLst/>
          </a:prstGeom>
          <a:noFill/>
        </p:spPr>
        <p:txBody>
          <a:bodyPr wrap="square">
            <a:spAutoFit/>
          </a:bodyPr>
          <a:lstStyle/>
          <a:p>
            <a:r>
              <a:rPr lang="ja-JP" altLang="en-US" sz="900" dirty="0"/>
              <a:t>■〇〇〇〇</a:t>
            </a:r>
            <a:endParaRPr lang="en-US" altLang="ja-JP" sz="900" dirty="0"/>
          </a:p>
          <a:p>
            <a:endParaRPr lang="en-US" altLang="ja-JP" sz="900" dirty="0"/>
          </a:p>
          <a:p>
            <a:endParaRPr lang="en-US" altLang="ja-JP" sz="900" dirty="0"/>
          </a:p>
          <a:p>
            <a:endParaRPr lang="ja-JP" altLang="en-US" sz="900" dirty="0"/>
          </a:p>
          <a:p>
            <a:r>
              <a:rPr lang="ja-JP" altLang="en-US" sz="900" dirty="0"/>
              <a:t>■〇〇〇〇</a:t>
            </a:r>
            <a:endParaRPr lang="en-US" altLang="ja-JP" sz="900" dirty="0"/>
          </a:p>
          <a:p>
            <a:endParaRPr lang="en-US" altLang="ja-JP" sz="900" dirty="0"/>
          </a:p>
          <a:p>
            <a:endParaRPr lang="en-US" altLang="ja-JP" sz="900" dirty="0"/>
          </a:p>
          <a:p>
            <a:endParaRPr lang="ja-JP" altLang="en-US" sz="900" dirty="0"/>
          </a:p>
        </p:txBody>
      </p:sp>
      <p:sp>
        <p:nvSpPr>
          <p:cNvPr id="4" name="正方形/長方形 3">
            <a:extLst>
              <a:ext uri="{FF2B5EF4-FFF2-40B4-BE49-F238E27FC236}">
                <a16:creationId xmlns:a16="http://schemas.microsoft.com/office/drawing/2014/main" id="{F4FA1C8B-81E1-ABF9-EA81-1BD7BAF2EB88}"/>
              </a:ext>
            </a:extLst>
          </p:cNvPr>
          <p:cNvSpPr/>
          <p:nvPr/>
        </p:nvSpPr>
        <p:spPr>
          <a:xfrm>
            <a:off x="3789682" y="1955369"/>
            <a:ext cx="5445722" cy="276999"/>
          </a:xfrm>
          <a:prstGeom prst="rect">
            <a:avLst/>
          </a:prstGeom>
        </p:spPr>
        <p:txBody>
          <a:bodyPr wrap="none">
            <a:spAutoFit/>
          </a:bodyPr>
          <a:lstStyle/>
          <a:p>
            <a:r>
              <a:rPr lang="ja-JP" altLang="en-US" sz="1200" i="1" dirty="0">
                <a:latin typeface="HGPｺﾞｼｯｸM" panose="020B0600000000000000" pitchFamily="50" charset="-128"/>
                <a:ea typeface="HGPｺﾞｼｯｸM" panose="020B0600000000000000" pitchFamily="50" charset="-128"/>
              </a:rPr>
              <a:t>←河川管理者の整備と市町村等の整備がそれぞれ分かるように記載してください。</a:t>
            </a:r>
            <a:endParaRPr lang="en-US" altLang="ja-JP" sz="1200" i="1" dirty="0">
              <a:latin typeface="HGPｺﾞｼｯｸM" panose="020B0600000000000000" pitchFamily="50" charset="-128"/>
              <a:ea typeface="HGPｺﾞｼｯｸM" panose="020B06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70766" y="595227"/>
            <a:ext cx="9742341" cy="10335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1400" b="1" u="sng" dirty="0">
                <a:solidFill>
                  <a:schemeClr val="tx1"/>
                </a:solidFill>
                <a:latin typeface="HGPｺﾞｼｯｸM" panose="020B0600000000000000" pitchFamily="50" charset="-128"/>
                <a:ea typeface="HGPｺﾞｼｯｸM" panose="020B0600000000000000" pitchFamily="50" charset="-128"/>
              </a:rPr>
              <a:t>取組内容：○○○○○○○○○</a:t>
            </a:r>
            <a:endParaRPr lang="en-US" altLang="ja-JP" sz="1400" b="1" u="sng" dirty="0">
              <a:solidFill>
                <a:schemeClr val="tx1"/>
              </a:solidFill>
              <a:latin typeface="HGPｺﾞｼｯｸM" panose="020B0600000000000000" pitchFamily="50" charset="-128"/>
              <a:ea typeface="HGPｺﾞｼｯｸM" panose="020B0600000000000000" pitchFamily="50" charset="-128"/>
            </a:endParaRPr>
          </a:p>
          <a:p>
            <a:pPr marL="177800" indent="-177800"/>
            <a:r>
              <a:rPr lang="ja-JP" altLang="en-US" sz="1400" dirty="0">
                <a:solidFill>
                  <a:schemeClr val="tx1"/>
                </a:solidFill>
                <a:latin typeface="HGPｺﾞｼｯｸM" panose="020B0600000000000000" pitchFamily="50" charset="-128"/>
                <a:ea typeface="HGPｺﾞｼｯｸM" panose="020B0600000000000000" pitchFamily="50" charset="-128"/>
              </a:rPr>
              <a:t>　○○○○○○○○○○・・・・・・</a:t>
            </a:r>
            <a:endParaRPr lang="en-US" altLang="ja-JP" sz="1400" dirty="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a:solidFill>
                <a:schemeClr val="tx1"/>
              </a:solidFill>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58605"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24" name="テキスト ボックス 44"/>
          <p:cNvSpPr txBox="1">
            <a:spLocks noChangeArrowheads="1"/>
          </p:cNvSpPr>
          <p:nvPr/>
        </p:nvSpPr>
        <p:spPr bwMode="auto">
          <a:xfrm>
            <a:off x="692068" y="3782883"/>
            <a:ext cx="3555460" cy="492443"/>
          </a:xfrm>
          <a:prstGeom prst="rect">
            <a:avLst/>
          </a:prstGeom>
          <a:noFill/>
          <a:ln w="9525">
            <a:noFill/>
            <a:miter lim="800000"/>
            <a:headEnd/>
            <a:tailEnd/>
          </a:ln>
        </p:spPr>
        <p:txBody>
          <a:bodyPr wrap="none" lIns="0" tIns="0" rIns="0" bIns="0">
            <a:spAutoFit/>
          </a:bodyPr>
          <a:lstStyle/>
          <a:p>
            <a:pPr marL="177800" indent="-177800" algn="ctr"/>
            <a:r>
              <a:rPr lang="ja-JP" altLang="en-US" sz="1600" i="1" dirty="0">
                <a:latin typeface="HGPｺﾞｼｯｸM" panose="020B0600000000000000" pitchFamily="50" charset="-128"/>
                <a:ea typeface="HGPｺﾞｼｯｸM" panose="020B0600000000000000" pitchFamily="50" charset="-128"/>
              </a:rPr>
              <a:t>取組を象徴する写真を添付してください。</a:t>
            </a:r>
            <a:endParaRPr lang="en-US" altLang="ja-JP" sz="1600" i="1" dirty="0">
              <a:latin typeface="HGPｺﾞｼｯｸM" panose="020B0600000000000000" pitchFamily="50" charset="-128"/>
              <a:ea typeface="HGPｺﾞｼｯｸM" panose="020B0600000000000000" pitchFamily="50" charset="-128"/>
            </a:endParaRPr>
          </a:p>
          <a:p>
            <a:pPr marL="177800" indent="-177800" algn="ctr"/>
            <a:r>
              <a:rPr lang="ja-JP" altLang="en-US" sz="1600" i="1" dirty="0">
                <a:latin typeface="HGPｺﾞｼｯｸM" panose="020B0600000000000000" pitchFamily="50" charset="-128"/>
                <a:ea typeface="HGPｺﾞｼｯｸM" panose="020B0600000000000000" pitchFamily="50" charset="-128"/>
              </a:rPr>
              <a:t>（水辺の賑わいが分かるものとしてください）</a:t>
            </a:r>
            <a:endParaRPr lang="en-US" altLang="ja-JP" sz="1600" i="1" dirty="0">
              <a:latin typeface="HGPｺﾞｼｯｸM" panose="020B0600000000000000" pitchFamily="50" charset="-128"/>
              <a:ea typeface="HGPｺﾞｼｯｸM" panose="020B0600000000000000" pitchFamily="50" charset="-128"/>
            </a:endParaRPr>
          </a:p>
        </p:txBody>
      </p:sp>
      <p:sp>
        <p:nvSpPr>
          <p:cNvPr id="4" name="正方形/長方形 3"/>
          <p:cNvSpPr/>
          <p:nvPr/>
        </p:nvSpPr>
        <p:spPr>
          <a:xfrm>
            <a:off x="2648744" y="873077"/>
            <a:ext cx="4027064" cy="276999"/>
          </a:xfrm>
          <a:prstGeom prst="rect">
            <a:avLst/>
          </a:prstGeom>
        </p:spPr>
        <p:txBody>
          <a:bodyPr wrap="none">
            <a:spAutoFit/>
          </a:bodyPr>
          <a:lstStyle/>
          <a:p>
            <a:r>
              <a:rPr lang="ja-JP" altLang="en-US" sz="1200" i="1" dirty="0">
                <a:latin typeface="HGPｺﾞｼｯｸM" panose="020B0600000000000000" pitchFamily="50" charset="-128"/>
                <a:ea typeface="HGPｺﾞｼｯｸM" panose="020B0600000000000000" pitchFamily="50" charset="-128"/>
              </a:rPr>
              <a:t>←取組の概要及びそれによる効果を簡潔に記載してください。</a:t>
            </a:r>
          </a:p>
        </p:txBody>
      </p:sp>
      <p:sp>
        <p:nvSpPr>
          <p:cNvPr id="29" name="正方形/長方形 28"/>
          <p:cNvSpPr/>
          <p:nvPr/>
        </p:nvSpPr>
        <p:spPr>
          <a:xfrm>
            <a:off x="2648744" y="643096"/>
            <a:ext cx="4987263" cy="276999"/>
          </a:xfrm>
          <a:prstGeom prst="rect">
            <a:avLst/>
          </a:prstGeom>
        </p:spPr>
        <p:txBody>
          <a:bodyPr wrap="none">
            <a:spAutoFit/>
          </a:bodyPr>
          <a:lstStyle/>
          <a:p>
            <a:r>
              <a:rPr lang="ja-JP" altLang="en-US" sz="1200" i="1" dirty="0">
                <a:latin typeface="HGPｺﾞｼｯｸM" panose="020B0600000000000000" pitchFamily="50" charset="-128"/>
                <a:ea typeface="HGPｺﾞｼｯｸM" panose="020B0600000000000000" pitchFamily="50" charset="-128"/>
              </a:rPr>
              <a:t>←取組名称（タイトル（キャッチコピー）を</a:t>
            </a:r>
            <a:r>
              <a:rPr lang="en-US" altLang="ja-JP" sz="1200" i="1" dirty="0">
                <a:latin typeface="HGPｺﾞｼｯｸM" panose="020B0600000000000000" pitchFamily="50" charset="-128"/>
                <a:ea typeface="HGPｺﾞｼｯｸM" panose="020B0600000000000000" pitchFamily="50" charset="-128"/>
              </a:rPr>
              <a:t>30</a:t>
            </a:r>
            <a:r>
              <a:rPr lang="ja-JP" altLang="en-US" sz="1200" i="1" dirty="0">
                <a:latin typeface="HGPｺﾞｼｯｸM" panose="020B0600000000000000" pitchFamily="50" charset="-128"/>
                <a:ea typeface="HGPｺﾞｼｯｸM" panose="020B0600000000000000" pitchFamily="50" charset="-128"/>
              </a:rPr>
              <a:t>字以内で簡素に記載してください。</a:t>
            </a:r>
            <a:endParaRPr lang="en-US" altLang="ja-JP" sz="1200" i="1" dirty="0">
              <a:latin typeface="HGPｺﾞｼｯｸM" panose="020B0600000000000000" pitchFamily="50" charset="-128"/>
              <a:ea typeface="HGPｺﾞｼｯｸM" panose="020B0600000000000000" pitchFamily="50" charset="-128"/>
            </a:endParaRPr>
          </a:p>
        </p:txBody>
      </p:sp>
      <p:sp>
        <p:nvSpPr>
          <p:cNvPr id="11" name="Rectangle 17"/>
          <p:cNvSpPr>
            <a:spLocks noChangeArrowheads="1"/>
          </p:cNvSpPr>
          <p:nvPr/>
        </p:nvSpPr>
        <p:spPr bwMode="auto">
          <a:xfrm>
            <a:off x="4932809"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2" name="テキスト ボックス 44"/>
          <p:cNvSpPr txBox="1">
            <a:spLocks noChangeArrowheads="1"/>
          </p:cNvSpPr>
          <p:nvPr/>
        </p:nvSpPr>
        <p:spPr bwMode="auto">
          <a:xfrm>
            <a:off x="5097016" y="3793866"/>
            <a:ext cx="4536504" cy="738664"/>
          </a:xfrm>
          <a:prstGeom prst="rect">
            <a:avLst/>
          </a:prstGeom>
          <a:noFill/>
          <a:ln w="9525">
            <a:noFill/>
            <a:miter lim="800000"/>
            <a:headEnd/>
            <a:tailEnd/>
          </a:ln>
        </p:spPr>
        <p:txBody>
          <a:bodyPr wrap="square" lIns="0" tIns="0" rIns="0" bIns="0">
            <a:spAutoFit/>
          </a:bodyPr>
          <a:lstStyle/>
          <a:p>
            <a:pPr marL="177800" indent="-177800" algn="ctr"/>
            <a:r>
              <a:rPr lang="ja-JP" altLang="en-US" sz="1600" i="1" dirty="0">
                <a:latin typeface="HGPｺﾞｼｯｸM" panose="020B0600000000000000" pitchFamily="50" charset="-128"/>
                <a:ea typeface="HGPｺﾞｼｯｸM" panose="020B0600000000000000" pitchFamily="50" charset="-128"/>
              </a:rPr>
              <a:t>かわまちづくり前後の利活用状況が</a:t>
            </a:r>
            <a:endParaRPr lang="en-US" altLang="ja-JP" sz="1600" i="1" dirty="0">
              <a:latin typeface="HGPｺﾞｼｯｸM" panose="020B0600000000000000" pitchFamily="50" charset="-128"/>
              <a:ea typeface="HGPｺﾞｼｯｸM" panose="020B0600000000000000" pitchFamily="50" charset="-128"/>
            </a:endParaRPr>
          </a:p>
          <a:p>
            <a:pPr marL="177800" indent="-177800" algn="ctr"/>
            <a:r>
              <a:rPr lang="ja-JP" altLang="en-US" sz="1600" i="1" dirty="0">
                <a:latin typeface="HGPｺﾞｼｯｸM" panose="020B0600000000000000" pitchFamily="50" charset="-128"/>
                <a:ea typeface="HGPｺﾞｼｯｸM" panose="020B0600000000000000" pitchFamily="50" charset="-128"/>
              </a:rPr>
              <a:t>対比可能な写真を添付してください。</a:t>
            </a:r>
            <a:endParaRPr lang="en-US" altLang="ja-JP" sz="1600" i="1" dirty="0">
              <a:latin typeface="HGPｺﾞｼｯｸM" panose="020B0600000000000000" pitchFamily="50" charset="-128"/>
              <a:ea typeface="HGPｺﾞｼｯｸM" panose="020B0600000000000000" pitchFamily="50" charset="-128"/>
            </a:endParaRPr>
          </a:p>
          <a:p>
            <a:pPr marL="177800" indent="-177800" algn="ctr"/>
            <a:r>
              <a:rPr lang="ja-JP" altLang="en-US" sz="1600" i="1" dirty="0">
                <a:latin typeface="HGPｺﾞｼｯｸM" panose="020B0600000000000000" pitchFamily="50" charset="-128"/>
                <a:ea typeface="HGPｺﾞｼｯｸM" panose="020B0600000000000000" pitchFamily="50" charset="-128"/>
              </a:rPr>
              <a:t>（撮影年月日を記載してください）</a:t>
            </a:r>
            <a:endParaRPr lang="en-US" altLang="ja-JP" sz="1600" i="1" dirty="0">
              <a:latin typeface="HGPｺﾞｼｯｸM" panose="020B0600000000000000" pitchFamily="50" charset="-128"/>
              <a:ea typeface="HGPｺﾞｼｯｸM" panose="020B0600000000000000" pitchFamily="50" charset="-128"/>
            </a:endParaRPr>
          </a:p>
        </p:txBody>
      </p:sp>
      <p:sp>
        <p:nvSpPr>
          <p:cNvPr id="2" name="テキスト ボックス 1">
            <a:extLst>
              <a:ext uri="{FF2B5EF4-FFF2-40B4-BE49-F238E27FC236}">
                <a16:creationId xmlns:a16="http://schemas.microsoft.com/office/drawing/2014/main" id="{E1E837B6-F97C-C04A-2382-BDA5767C330C}"/>
              </a:ext>
            </a:extLst>
          </p:cNvPr>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a:solidFill>
                  <a:schemeClr val="bg1"/>
                </a:solidFill>
                <a:latin typeface="HGPｺﾞｼｯｸM" panose="020B0600000000000000" pitchFamily="50" charset="-128"/>
                <a:ea typeface="HGPｺﾞｼｯｸM" panose="020B0600000000000000" pitchFamily="50" charset="-128"/>
              </a:rPr>
              <a:t>　　　　　　　　　　　</a:t>
            </a:r>
            <a:r>
              <a:rPr lang="ja-JP" altLang="en-US" sz="900" dirty="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a:solidFill>
                <a:schemeClr val="bg1"/>
              </a:solidFill>
              <a:latin typeface="HGPｺﾞｼｯｸM" panose="020B0600000000000000" pitchFamily="50" charset="-128"/>
              <a:ea typeface="HGPｺﾞｼｯｸM" panose="020B0600000000000000" pitchFamily="50" charset="-128"/>
            </a:endParaRPr>
          </a:p>
          <a:p>
            <a:r>
              <a:rPr kumimoji="1" lang="ja-JP" altLang="en-US" dirty="0">
                <a:solidFill>
                  <a:schemeClr val="bg1"/>
                </a:solidFill>
                <a:latin typeface="HGPｺﾞｼｯｸM" panose="020B0600000000000000" pitchFamily="50" charset="-128"/>
                <a:ea typeface="HGPｺﾞｼｯｸM" panose="020B0600000000000000" pitchFamily="50" charset="-128"/>
              </a:rPr>
              <a:t>　　　　　「</a:t>
            </a:r>
            <a:r>
              <a:rPr lang="ja-JP" altLang="en-US" dirty="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○級河川</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3" name="テキスト ボックス 2">
            <a:extLst>
              <a:ext uri="{FF2B5EF4-FFF2-40B4-BE49-F238E27FC236}">
                <a16:creationId xmlns:a16="http://schemas.microsoft.com/office/drawing/2014/main" id="{D4CFCFB8-EDB1-8C46-3FCD-9951BD7F4363}"/>
              </a:ext>
            </a:extLst>
          </p:cNvPr>
          <p:cNvSpPr txBox="1"/>
          <p:nvPr/>
        </p:nvSpPr>
        <p:spPr>
          <a:xfrm>
            <a:off x="8913440" y="253915"/>
            <a:ext cx="1059906" cy="276999"/>
          </a:xfrm>
          <a:prstGeom prst="rect">
            <a:avLst/>
          </a:prstGeom>
          <a:noFill/>
        </p:spPr>
        <p:txBody>
          <a:bodyPr wrap="none" rtlCol="0">
            <a:spAutoFit/>
          </a:bodyPr>
          <a:lstStyle/>
          <a:p>
            <a:r>
              <a:rPr kumimoji="1" lang="ja-JP" altLang="en-US" sz="1200" b="1" dirty="0">
                <a:solidFill>
                  <a:schemeClr val="bg1"/>
                </a:solidFill>
              </a:rPr>
              <a:t>（応募様式２）</a:t>
            </a:r>
          </a:p>
        </p:txBody>
      </p:sp>
      <p:sp>
        <p:nvSpPr>
          <p:cNvPr id="5" name="テキスト ボックス 4">
            <a:extLst>
              <a:ext uri="{FF2B5EF4-FFF2-40B4-BE49-F238E27FC236}">
                <a16:creationId xmlns:a16="http://schemas.microsoft.com/office/drawing/2014/main" id="{238E0140-B6B8-BA49-5B4B-9DD025F11CC8}"/>
              </a:ext>
            </a:extLst>
          </p:cNvPr>
          <p:cNvSpPr txBox="1"/>
          <p:nvPr/>
        </p:nvSpPr>
        <p:spPr>
          <a:xfrm>
            <a:off x="24427" y="33119"/>
            <a:ext cx="646331" cy="276999"/>
          </a:xfrm>
          <a:prstGeom prst="rect">
            <a:avLst/>
          </a:prstGeom>
          <a:noFill/>
          <a:ln>
            <a:solidFill>
              <a:schemeClr val="bg1"/>
            </a:solidFill>
          </a:ln>
        </p:spPr>
        <p:txBody>
          <a:bodyPr wrap="none" rtlCol="0">
            <a:spAutoFit/>
          </a:bodyPr>
          <a:lstStyle/>
          <a:p>
            <a:r>
              <a:rPr kumimoji="1" lang="ja-JP" altLang="en-US" sz="1200" b="1" dirty="0">
                <a:solidFill>
                  <a:schemeClr val="bg1"/>
                </a:solidFill>
              </a:rPr>
              <a:t>別紙③</a:t>
            </a:r>
          </a:p>
        </p:txBody>
      </p:sp>
      <p:sp>
        <p:nvSpPr>
          <p:cNvPr id="13" name="テキスト ボックス 44">
            <a:extLst>
              <a:ext uri="{FF2B5EF4-FFF2-40B4-BE49-F238E27FC236}">
                <a16:creationId xmlns:a16="http://schemas.microsoft.com/office/drawing/2014/main" id="{BD3AA425-7C10-A13C-8990-7C6A82D73C2B}"/>
              </a:ext>
            </a:extLst>
          </p:cNvPr>
          <p:cNvSpPr txBox="1">
            <a:spLocks noChangeArrowheads="1"/>
          </p:cNvSpPr>
          <p:nvPr/>
        </p:nvSpPr>
        <p:spPr bwMode="auto">
          <a:xfrm>
            <a:off x="2936776" y="5369099"/>
            <a:ext cx="4494821" cy="738664"/>
          </a:xfrm>
          <a:prstGeom prst="rect">
            <a:avLst/>
          </a:prstGeom>
          <a:noFill/>
          <a:ln w="9525">
            <a:noFill/>
            <a:miter lim="800000"/>
            <a:headEnd/>
            <a:tailEnd/>
          </a:ln>
        </p:spPr>
        <p:txBody>
          <a:bodyPr wrap="square" lIns="0" tIns="0" rIns="0" bIns="0">
            <a:spAutoFit/>
          </a:bodyPr>
          <a:lstStyle/>
          <a:p>
            <a:pPr marL="177800" indent="-177800"/>
            <a:r>
              <a:rPr lang="ja-JP" altLang="en-US" sz="1600" i="1" dirty="0">
                <a:solidFill>
                  <a:srgbClr val="FF0000"/>
                </a:solidFill>
                <a:latin typeface="HGPｺﾞｼｯｸM" panose="020B0600000000000000" pitchFamily="50" charset="-128"/>
                <a:ea typeface="HGPｺﾞｼｯｸM" panose="020B0600000000000000" pitchFamily="50" charset="-128"/>
              </a:rPr>
              <a:t>応募資料や、使用する写真、紹介動画は、二次利用可能なものを基本とし、著作権や、その他の権利を有している場合は、出典等を記載してください。</a:t>
            </a:r>
          </a:p>
        </p:txBody>
      </p:sp>
    </p:spTree>
    <p:extLst>
      <p:ext uri="{BB962C8B-B14F-4D97-AF65-F5344CB8AC3E}">
        <p14:creationId xmlns:p14="http://schemas.microsoft.com/office/powerpoint/2010/main" val="189032035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348</Words>
  <PresentationFormat>A4 210 x 297 mm</PresentationFormat>
  <Paragraphs>37</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HGPｺﾞｼｯｸM</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