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337" r:id="rId3"/>
    <p:sldId id="324" r:id="rId4"/>
    <p:sldId id="325" r:id="rId5"/>
    <p:sldId id="307" r:id="rId6"/>
    <p:sldId id="326" r:id="rId7"/>
    <p:sldId id="327" r:id="rId8"/>
    <p:sldId id="328" r:id="rId9"/>
    <p:sldId id="329" r:id="rId10"/>
    <p:sldId id="330" r:id="rId11"/>
    <p:sldId id="331" r:id="rId12"/>
    <p:sldId id="332" r:id="rId13"/>
    <p:sldId id="333" r:id="rId14"/>
    <p:sldId id="334" r:id="rId15"/>
    <p:sldId id="335" r:id="rId16"/>
    <p:sldId id="336" r:id="rId17"/>
    <p:sldId id="298" r:id="rId18"/>
  </p:sldIdLst>
  <p:sldSz cx="9906000" cy="6858000" type="A4"/>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3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660066"/>
    <a:srgbClr val="AF85FB"/>
    <a:srgbClr val="EDB9FF"/>
    <a:srgbClr val="008000"/>
    <a:srgbClr val="33CC33"/>
    <a:srgbClr val="0066FF"/>
    <a:srgbClr val="00F600"/>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5031" autoAdjust="0"/>
  </p:normalViewPr>
  <p:slideViewPr>
    <p:cSldViewPr snapToGrid="0" showGuides="1">
      <p:cViewPr varScale="1">
        <p:scale>
          <a:sx n="89" d="100"/>
          <a:sy n="89" d="100"/>
        </p:scale>
        <p:origin x="2130" y="78"/>
      </p:cViewPr>
      <p:guideLst>
        <p:guide orient="horz" pos="2976"/>
        <p:guide pos="3143"/>
      </p:guideLst>
    </p:cSldViewPr>
  </p:slideViewPr>
  <p:notesTextViewPr>
    <p:cViewPr>
      <p:scale>
        <a:sx n="150" d="100"/>
        <a:sy n="15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754" cy="496644"/>
          </a:xfrm>
          <a:prstGeom prst="rect">
            <a:avLst/>
          </a:prstGeom>
        </p:spPr>
        <p:txBody>
          <a:bodyPr vert="horz" lIns="91038" tIns="45519" rIns="91038" bIns="455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356" y="0"/>
            <a:ext cx="2933754" cy="496644"/>
          </a:xfrm>
          <a:prstGeom prst="rect">
            <a:avLst/>
          </a:prstGeom>
        </p:spPr>
        <p:txBody>
          <a:bodyPr vert="horz" lIns="91038" tIns="45519" rIns="91038" bIns="45519" rtlCol="0"/>
          <a:lstStyle>
            <a:lvl1pPr algn="r">
              <a:defRPr sz="1200"/>
            </a:lvl1pPr>
          </a:lstStyle>
          <a:p>
            <a:fld id="{ABEDC9C0-5E7B-4D75-9A38-2B7AF19E8BAF}" type="datetimeFigureOut">
              <a:rPr kumimoji="1" lang="ja-JP" altLang="en-US" smtClean="0"/>
              <a:t>2023/3/13</a:t>
            </a:fld>
            <a:endParaRPr kumimoji="1" lang="ja-JP" altLang="en-US"/>
          </a:p>
        </p:txBody>
      </p:sp>
      <p:sp>
        <p:nvSpPr>
          <p:cNvPr id="4" name="スライド イメージ プレースホルダー 3"/>
          <p:cNvSpPr>
            <a:spLocks noGrp="1" noRot="1" noChangeAspect="1"/>
          </p:cNvSpPr>
          <p:nvPr>
            <p:ph type="sldImg" idx="2"/>
          </p:nvPr>
        </p:nvSpPr>
        <p:spPr>
          <a:xfrm>
            <a:off x="973138" y="1238250"/>
            <a:ext cx="4824412" cy="3341688"/>
          </a:xfrm>
          <a:prstGeom prst="rect">
            <a:avLst/>
          </a:prstGeom>
          <a:noFill/>
          <a:ln w="12700">
            <a:solidFill>
              <a:prstClr val="black"/>
            </a:solidFill>
          </a:ln>
        </p:spPr>
        <p:txBody>
          <a:bodyPr vert="horz" lIns="91038" tIns="45519" rIns="91038" bIns="45519" rtlCol="0" anchor="ctr"/>
          <a:lstStyle/>
          <a:p>
            <a:endParaRPr lang="ja-JP" altLang="en-US"/>
          </a:p>
        </p:txBody>
      </p:sp>
      <p:sp>
        <p:nvSpPr>
          <p:cNvPr id="5" name="ノート プレースホルダー 4"/>
          <p:cNvSpPr>
            <a:spLocks noGrp="1"/>
          </p:cNvSpPr>
          <p:nvPr>
            <p:ph type="body" sz="quarter" idx="3"/>
          </p:nvPr>
        </p:nvSpPr>
        <p:spPr>
          <a:xfrm>
            <a:off x="677385" y="4765567"/>
            <a:ext cx="5415919" cy="3898812"/>
          </a:xfrm>
          <a:prstGeom prst="rect">
            <a:avLst/>
          </a:prstGeom>
        </p:spPr>
        <p:txBody>
          <a:bodyPr vert="horz" lIns="91038" tIns="45519" rIns="91038" bIns="455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6182"/>
            <a:ext cx="2933754" cy="496644"/>
          </a:xfrm>
          <a:prstGeom prst="rect">
            <a:avLst/>
          </a:prstGeom>
        </p:spPr>
        <p:txBody>
          <a:bodyPr vert="horz" lIns="91038" tIns="45519" rIns="91038" bIns="455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356" y="9406182"/>
            <a:ext cx="2933754" cy="496644"/>
          </a:xfrm>
          <a:prstGeom prst="rect">
            <a:avLst/>
          </a:prstGeom>
        </p:spPr>
        <p:txBody>
          <a:bodyPr vert="horz" lIns="91038" tIns="45519" rIns="91038" bIns="45519" rtlCol="0" anchor="b"/>
          <a:lstStyle>
            <a:lvl1pPr algn="r">
              <a:defRPr sz="1200"/>
            </a:lvl1pPr>
          </a:lstStyle>
          <a:p>
            <a:fld id="{CCD8D2D9-66A2-4CB7-A448-F4FE8B30EB26}" type="slidenum">
              <a:rPr kumimoji="1" lang="ja-JP" altLang="en-US" smtClean="0"/>
              <a:t>‹#›</a:t>
            </a:fld>
            <a:endParaRPr kumimoji="1" lang="ja-JP" altLang="en-US"/>
          </a:p>
        </p:txBody>
      </p:sp>
    </p:spTree>
    <p:extLst>
      <p:ext uri="{BB962C8B-B14F-4D97-AF65-F5344CB8AC3E}">
        <p14:creationId xmlns:p14="http://schemas.microsoft.com/office/powerpoint/2010/main" val="26747637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200" dirty="0">
                <a:latin typeface="ＭＳ 明朝" panose="02020609040205080304" pitchFamily="17" charset="-128"/>
                <a:ea typeface="ＭＳ 明朝" panose="02020609040205080304" pitchFamily="17" charset="-128"/>
              </a:rPr>
              <a:t>迅速かつ円滑な災害復旧事業の実施に向けて</a:t>
            </a:r>
            <a:endParaRPr lang="en-US" altLang="ja-JP" sz="1200" dirty="0">
              <a:latin typeface="ＭＳ 明朝" panose="02020609040205080304" pitchFamily="17" charset="-128"/>
              <a:ea typeface="ＭＳ 明朝" panose="02020609040205080304" pitchFamily="17" charset="-128"/>
            </a:endParaRPr>
          </a:p>
          <a:p>
            <a:pPr>
              <a:lnSpc>
                <a:spcPct val="150000"/>
              </a:lnSpc>
            </a:pPr>
            <a:r>
              <a:rPr lang="ja-JP" altLang="en-US" sz="1200" dirty="0">
                <a:latin typeface="ＭＳ 明朝" panose="02020609040205080304" pitchFamily="17" charset="-128"/>
                <a:ea typeface="ＭＳ 明朝" panose="02020609040205080304" pitchFamily="17" charset="-128"/>
              </a:rPr>
              <a:t>振り返りテスト</a:t>
            </a: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a:t>
            </a:fld>
            <a:endParaRPr kumimoji="1" lang="ja-JP" altLang="en-US"/>
          </a:p>
        </p:txBody>
      </p:sp>
    </p:spTree>
    <p:extLst>
      <p:ext uri="{BB962C8B-B14F-4D97-AF65-F5344CB8AC3E}">
        <p14:creationId xmlns:p14="http://schemas.microsoft.com/office/powerpoint/2010/main" val="185878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0"/>
              </a:lnSpc>
            </a:pPr>
            <a:r>
              <a:rPr lang="ja-JP" altLang="en-US" sz="1200" b="0" dirty="0">
                <a:latin typeface="ＭＳ 明朝" panose="02020609040205080304" pitchFamily="17" charset="-128"/>
                <a:ea typeface="ＭＳ 明朝" panose="02020609040205080304" pitchFamily="17" charset="-128"/>
              </a:rPr>
              <a:t>パート①からパート④で学習した内容の復習として「振り返りテスト」を実施します。</a:t>
            </a:r>
            <a:endParaRPr lang="en-US" altLang="ja-JP" sz="1200" b="0" dirty="0">
              <a:latin typeface="ＭＳ 明朝" panose="02020609040205080304" pitchFamily="17" charset="-128"/>
              <a:ea typeface="ＭＳ 明朝" panose="02020609040205080304" pitchFamily="17" charset="-128"/>
            </a:endParaRPr>
          </a:p>
          <a:p>
            <a:pPr>
              <a:lnSpc>
                <a:spcPts val="3000"/>
              </a:lnSpc>
            </a:pPr>
            <a:r>
              <a:rPr lang="ja-JP" altLang="en-US" sz="1200" b="0" dirty="0">
                <a:latin typeface="ＭＳ 明朝" panose="02020609040205080304" pitchFamily="17" charset="-128"/>
                <a:ea typeface="ＭＳ 明朝" panose="02020609040205080304" pitchFamily="17" charset="-128"/>
              </a:rPr>
              <a:t>まずは、回答用紙をダウンロードし、印刷した回答用紙と筆記用具を準備してください。</a:t>
            </a:r>
            <a:endParaRPr lang="en-US" altLang="ja-JP" sz="1200" b="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2</a:t>
            </a:fld>
            <a:endParaRPr kumimoji="1" lang="ja-JP" altLang="en-US"/>
          </a:p>
        </p:txBody>
      </p:sp>
    </p:spTree>
    <p:extLst>
      <p:ext uri="{BB962C8B-B14F-4D97-AF65-F5344CB8AC3E}">
        <p14:creationId xmlns:p14="http://schemas.microsoft.com/office/powerpoint/2010/main" val="260183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0"/>
              </a:lnSpc>
            </a:pPr>
            <a:r>
              <a:rPr lang="ja-JP" altLang="en-US" sz="1200" b="0" dirty="0">
                <a:latin typeface="ＭＳ 明朝" panose="02020609040205080304" pitchFamily="17" charset="-128"/>
                <a:ea typeface="ＭＳ 明朝" panose="02020609040205080304" pitchFamily="17" charset="-128"/>
              </a:rPr>
              <a:t>パート①からパート④で学習した内容の復習として「振り返りテスト」を実施します。</a:t>
            </a:r>
            <a:endParaRPr lang="en-US" altLang="ja-JP" sz="1200" b="0" dirty="0">
              <a:latin typeface="ＭＳ 明朝" panose="02020609040205080304" pitchFamily="17" charset="-128"/>
              <a:ea typeface="ＭＳ 明朝" panose="02020609040205080304" pitchFamily="17" charset="-128"/>
            </a:endParaRPr>
          </a:p>
          <a:p>
            <a:pPr>
              <a:lnSpc>
                <a:spcPts val="3000"/>
              </a:lnSpc>
            </a:pPr>
            <a:r>
              <a:rPr lang="ja-JP" altLang="en-US" sz="1200" b="0" dirty="0">
                <a:latin typeface="ＭＳ 明朝" panose="02020609040205080304" pitchFamily="17" charset="-128"/>
                <a:ea typeface="ＭＳ 明朝" panose="02020609040205080304" pitchFamily="17" charset="-128"/>
              </a:rPr>
              <a:t>まずは、回答用紙をダウンロードし、印刷した回答用紙と筆記用具を準備してください。</a:t>
            </a:r>
            <a:endParaRPr lang="en-US" altLang="ja-JP" sz="1200" b="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3</a:t>
            </a:fld>
            <a:endParaRPr kumimoji="1" lang="ja-JP" altLang="en-US"/>
          </a:p>
        </p:txBody>
      </p:sp>
    </p:spTree>
    <p:extLst>
      <p:ext uri="{BB962C8B-B14F-4D97-AF65-F5344CB8AC3E}">
        <p14:creationId xmlns:p14="http://schemas.microsoft.com/office/powerpoint/2010/main" val="402481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200" b="0" u="none" dirty="0">
                <a:latin typeface="ＭＳ 明朝" panose="02020609040205080304" pitchFamily="17" charset="-128"/>
                <a:ea typeface="ＭＳ 明朝" panose="02020609040205080304" pitchFamily="17" charset="-128"/>
              </a:rPr>
              <a:t>振り返りテストに関する注意事項です。</a:t>
            </a:r>
            <a:endParaRPr lang="en-US" altLang="ja-JP" sz="1200" b="0" u="none" dirty="0">
              <a:latin typeface="ＭＳ 明朝" panose="02020609040205080304" pitchFamily="17" charset="-128"/>
              <a:ea typeface="ＭＳ 明朝" panose="02020609040205080304" pitchFamily="17" charset="-128"/>
            </a:endParaRPr>
          </a:p>
          <a:p>
            <a:pPr>
              <a:lnSpc>
                <a:spcPct val="150000"/>
              </a:lnSpc>
            </a:pPr>
            <a:endParaRPr lang="en-US" altLang="ja-JP" sz="1200" b="0" u="none" dirty="0">
              <a:latin typeface="ＭＳ 明朝" panose="02020609040205080304" pitchFamily="17" charset="-128"/>
              <a:ea typeface="ＭＳ 明朝" panose="02020609040205080304" pitchFamily="17" charset="-128"/>
            </a:endParaRPr>
          </a:p>
          <a:p>
            <a:pPr>
              <a:lnSpc>
                <a:spcPct val="150000"/>
              </a:lnSpc>
            </a:pPr>
            <a:r>
              <a:rPr lang="ja-JP" altLang="en-US" sz="1200" b="0" u="none" dirty="0">
                <a:latin typeface="ＭＳ 明朝" panose="02020609040205080304" pitchFamily="17" charset="-128"/>
                <a:ea typeface="ＭＳ 明朝" panose="02020609040205080304" pitchFamily="17" charset="-128"/>
              </a:rPr>
              <a:t>本テストは、パート①からパート④で学習した内容を復習するためのものです。</a:t>
            </a:r>
            <a:endParaRPr lang="en-US" altLang="ja-JP" sz="1200" b="0" u="none" dirty="0">
              <a:latin typeface="ＭＳ 明朝" panose="02020609040205080304" pitchFamily="17" charset="-128"/>
              <a:ea typeface="ＭＳ 明朝" panose="02020609040205080304" pitchFamily="17" charset="-128"/>
            </a:endParaRPr>
          </a:p>
          <a:p>
            <a:pPr>
              <a:lnSpc>
                <a:spcPct val="150000"/>
              </a:lnSpc>
            </a:pPr>
            <a:r>
              <a:rPr lang="ja-JP" altLang="en-US" sz="1200" b="0" u="none" dirty="0">
                <a:latin typeface="ＭＳ 明朝" panose="02020609040205080304" pitchFamily="17" charset="-128"/>
                <a:ea typeface="ＭＳ 明朝" panose="02020609040205080304" pitchFamily="17" charset="-128"/>
              </a:rPr>
              <a:t>回答方法は選択式となっていますので、設問の内容に従い回答用紙に回答を記入してください。</a:t>
            </a:r>
            <a:endParaRPr lang="en-US" altLang="ja-JP" sz="1200" b="0" u="none"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0" u="none" dirty="0">
                <a:latin typeface="ＭＳ 明朝" panose="02020609040205080304" pitchFamily="17" charset="-128"/>
                <a:ea typeface="ＭＳ 明朝" panose="02020609040205080304" pitchFamily="17" charset="-128"/>
              </a:rPr>
              <a:t>災害時には “瞬時の判断力” も必要となりますので、２５秒で設問画面が切り替わります。</a:t>
            </a:r>
            <a:endParaRPr lang="en-US" altLang="ja-JP" sz="1200" b="0" u="none" dirty="0">
              <a:latin typeface="ＭＳ 明朝" panose="02020609040205080304" pitchFamily="17" charset="-128"/>
              <a:ea typeface="ＭＳ 明朝" panose="02020609040205080304" pitchFamily="17" charset="-128"/>
            </a:endParaRPr>
          </a:p>
          <a:p>
            <a:pPr>
              <a:lnSpc>
                <a:spcPct val="150000"/>
              </a:lnSpc>
            </a:pPr>
            <a:r>
              <a:rPr lang="ja-JP" altLang="en-US" sz="1200" b="0" u="none" dirty="0">
                <a:latin typeface="ＭＳ 明朝" panose="02020609040205080304" pitchFamily="17" charset="-128"/>
                <a:ea typeface="ＭＳ 明朝" panose="02020609040205080304" pitchFamily="17" charset="-128"/>
              </a:rPr>
              <a:t>なお、</a:t>
            </a:r>
            <a:r>
              <a:rPr lang="ja-JP" altLang="en-US" sz="1200" b="0" u="none" dirty="0">
                <a:solidFill>
                  <a:srgbClr val="FF0000"/>
                </a:solidFill>
                <a:latin typeface="ＭＳ 明朝" panose="02020609040205080304" pitchFamily="17" charset="-128"/>
                <a:ea typeface="ＭＳ 明朝" panose="02020609040205080304" pitchFamily="17" charset="-128"/>
              </a:rPr>
              <a:t>正しい答えが１つとは限りません。</a:t>
            </a:r>
            <a:endParaRPr lang="en-US" altLang="ja-JP" sz="1200" b="0" u="none"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1200" b="0" u="none" dirty="0">
                <a:latin typeface="ＭＳ 明朝" panose="02020609040205080304" pitchFamily="17" charset="-128"/>
                <a:ea typeface="ＭＳ 明朝" panose="02020609040205080304" pitchFamily="17" charset="-128"/>
              </a:rPr>
              <a:t>テスト終了後には「振り返りテスト：回答・解説」を確認し、さらにガイドラインを見直すことで</a:t>
            </a:r>
            <a:r>
              <a:rPr lang="ja-JP" altLang="en-US" sz="1200" b="0" u="none" dirty="0">
                <a:solidFill>
                  <a:srgbClr val="FF0000"/>
                </a:solidFill>
                <a:latin typeface="ＭＳ 明朝" panose="02020609040205080304" pitchFamily="17" charset="-128"/>
                <a:ea typeface="ＭＳ 明朝" panose="02020609040205080304" pitchFamily="17" charset="-128"/>
              </a:rPr>
              <a:t>自組織にあった災害対応を考えてください。</a:t>
            </a:r>
            <a:endParaRPr lang="en-US" altLang="ja-JP" sz="1200" b="0" u="none"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1200" b="0" u="none" dirty="0">
                <a:solidFill>
                  <a:srgbClr val="FF0000"/>
                </a:solidFill>
                <a:latin typeface="ＭＳ 明朝" panose="02020609040205080304" pitchFamily="17" charset="-128"/>
                <a:ea typeface="ＭＳ 明朝" panose="02020609040205080304" pitchFamily="17" charset="-128"/>
              </a:rPr>
              <a:t>それでは、振り返りテストを開始します。</a:t>
            </a:r>
            <a:endParaRPr lang="ja-JP" altLang="en-US" sz="1200" b="0" u="none"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4</a:t>
            </a:fld>
            <a:endParaRPr kumimoji="1" lang="ja-JP" altLang="en-US"/>
          </a:p>
        </p:txBody>
      </p:sp>
    </p:spTree>
    <p:extLst>
      <p:ext uri="{BB962C8B-B14F-4D97-AF65-F5344CB8AC3E}">
        <p14:creationId xmlns:p14="http://schemas.microsoft.com/office/powerpoint/2010/main" val="413560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3013"/>
              </a:lnSpc>
            </a:pPr>
            <a:r>
              <a:rPr lang="ja-JP" altLang="en-US" sz="1100" dirty="0">
                <a:latin typeface="ＭＳ 明朝" panose="02020609040205080304" pitchFamily="17" charset="-128"/>
                <a:ea typeface="ＭＳ 明朝" panose="02020609040205080304" pitchFamily="17" charset="-128"/>
              </a:rPr>
              <a:t>これで振り返りテストは終了です。「振り返りテストの回答</a:t>
            </a:r>
            <a:r>
              <a:rPr lang="ja-JP" altLang="en-US" sz="1100">
                <a:latin typeface="ＭＳ 明朝" panose="02020609040205080304" pitchFamily="17" charset="-128"/>
                <a:ea typeface="ＭＳ 明朝" panose="02020609040205080304" pitchFamily="17" charset="-128"/>
              </a:rPr>
              <a:t>・解説」</a:t>
            </a:r>
            <a:r>
              <a:rPr lang="ja-JP" altLang="en-US" sz="1100" dirty="0">
                <a:latin typeface="ＭＳ 明朝" panose="02020609040205080304" pitchFamily="17" charset="-128"/>
                <a:ea typeface="ＭＳ 明朝" panose="02020609040205080304" pitchFamily="17" charset="-128"/>
              </a:rPr>
              <a:t>で答え合わせを行ってください。</a:t>
            </a:r>
          </a:p>
        </p:txBody>
      </p:sp>
      <p:sp>
        <p:nvSpPr>
          <p:cNvPr id="4" name="スライド番号プレースホルダー 3"/>
          <p:cNvSpPr>
            <a:spLocks noGrp="1"/>
          </p:cNvSpPr>
          <p:nvPr>
            <p:ph type="sldNum" sz="quarter" idx="5"/>
          </p:nvPr>
        </p:nvSpPr>
        <p:spPr/>
        <p:txBody>
          <a:bodyPr/>
          <a:lstStyle/>
          <a:p>
            <a:fld id="{CCD8D2D9-66A2-4CB7-A448-F4FE8B30EB26}" type="slidenum">
              <a:rPr kumimoji="1" lang="ja-JP" altLang="en-US" smtClean="0"/>
              <a:t>17</a:t>
            </a:fld>
            <a:endParaRPr kumimoji="1" lang="ja-JP" altLang="en-US"/>
          </a:p>
        </p:txBody>
      </p:sp>
    </p:spTree>
    <p:extLst>
      <p:ext uri="{BB962C8B-B14F-4D97-AF65-F5344CB8AC3E}">
        <p14:creationId xmlns:p14="http://schemas.microsoft.com/office/powerpoint/2010/main" val="149066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05D44B-472B-4965-B032-C9596364B212}"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20173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7DCDF9-53EC-4BC1-AB70-030822BB263B}"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181084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7FA462-132A-4809-8847-CC3A0C0CB8E4}"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13555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1E5BDF-AE61-4F97-B933-3D9FB43EC3A3}"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09656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12BC0A-8704-4711-AF19-EDEF7A9F5886}" type="datetime1">
              <a:rPr kumimoji="1" lang="ja-JP" altLang="en-US" smtClean="0"/>
              <a:t>2023/3/13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35092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23DC83-A2C6-483B-B960-6F0AC4ED711D}" type="datetime1">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13567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4533563-398E-4EA3-9B32-E5294EE81BDE}" type="datetime1">
              <a:rPr kumimoji="1" lang="ja-JP" altLang="en-US" smtClean="0"/>
              <a:t>2023/3/13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42995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585463-72E2-43FB-8799-FF8A1ACE8B58}" type="datetime1">
              <a:rPr kumimoji="1" lang="ja-JP" altLang="en-US" smtClean="0"/>
              <a:t>2023/3/13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29353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E75CB-6A3D-4DCD-8365-D5FF69577AEE}" type="datetime1">
              <a:rPr kumimoji="1" lang="ja-JP" altLang="en-US" smtClean="0"/>
              <a:t>2023/3/13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52376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282F1-7A38-42AE-9650-1470F9C76B37}" type="datetime1">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2459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1F121B-3A75-4DE9-83A1-D0374C7CFB93}" type="datetime1">
              <a:rPr kumimoji="1" lang="ja-JP" altLang="en-US" smtClean="0"/>
              <a:t>2023/3/13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85091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636B-F295-4B18-886C-06C55DAA1C7D}" type="datetime1">
              <a:rPr kumimoji="1" lang="ja-JP" altLang="en-US" smtClean="0"/>
              <a:t>2023/3/13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BF626-14D8-4DBE-BC01-83771163537E}" type="slidenum">
              <a:rPr kumimoji="1" lang="ja-JP" altLang="en-US" smtClean="0"/>
              <a:t>‹#›</a:t>
            </a:fld>
            <a:endParaRPr kumimoji="1" lang="ja-JP" altLang="en-US"/>
          </a:p>
        </p:txBody>
      </p:sp>
    </p:spTree>
    <p:extLst>
      <p:ext uri="{BB962C8B-B14F-4D97-AF65-F5344CB8AC3E}">
        <p14:creationId xmlns:p14="http://schemas.microsoft.com/office/powerpoint/2010/main" val="387357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a:stretch>
        </a:blipFill>
        <a:effectLst/>
      </p:bgPr>
    </p:bg>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B8BA6A24-ABDB-FE29-9342-7B5DDB09A369}"/>
              </a:ext>
            </a:extLst>
          </p:cNvPr>
          <p:cNvSpPr txBox="1">
            <a:spLocks/>
          </p:cNvSpPr>
          <p:nvPr/>
        </p:nvSpPr>
        <p:spPr>
          <a:xfrm>
            <a:off x="0" y="2157984"/>
            <a:ext cx="9906000" cy="1520637"/>
          </a:xfrm>
          <a:prstGeom prst="rect">
            <a:avLst/>
          </a:prstGeom>
          <a:effectLst/>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6000"/>
              </a:lnSpc>
            </a:pP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迅速</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かつ</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円滑</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な</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災害復旧事業</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の</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実施</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に</a:t>
            </a:r>
            <a:r>
              <a:rPr lang="ja-JP" altLang="en-US" sz="4000" b="1" dirty="0">
                <a:effectLst>
                  <a:glow rad="127000">
                    <a:schemeClr val="bg1">
                      <a:alpha val="40000"/>
                    </a:schemeClr>
                  </a:glow>
                </a:effectLst>
                <a:latin typeface="メイリオ" panose="020B0604030504040204" pitchFamily="50" charset="-128"/>
                <a:ea typeface="メイリオ" panose="020B0604030504040204" pitchFamily="50" charset="-128"/>
              </a:rPr>
              <a:t>向</a:t>
            </a:r>
            <a:r>
              <a:rPr lang="ja-JP" altLang="en-US" sz="3200" b="1" dirty="0">
                <a:effectLst>
                  <a:glow rad="127000">
                    <a:schemeClr val="bg1">
                      <a:alpha val="40000"/>
                    </a:schemeClr>
                  </a:glow>
                </a:effectLst>
                <a:latin typeface="メイリオ" panose="020B0604030504040204" pitchFamily="50" charset="-128"/>
                <a:ea typeface="メイリオ" panose="020B0604030504040204" pitchFamily="50" charset="-128"/>
              </a:rPr>
              <a:t>けて</a:t>
            </a:r>
            <a:endParaRPr lang="en-US" altLang="ja-JP" sz="3600" b="1" dirty="0">
              <a:effectLst>
                <a:glow rad="127000">
                  <a:schemeClr val="bg1">
                    <a:alpha val="40000"/>
                  </a:schemeClr>
                </a:glow>
              </a:effectLst>
              <a:latin typeface="メイリオ" panose="020B0604030504040204" pitchFamily="50" charset="-128"/>
              <a:ea typeface="メイリオ" panose="020B0604030504040204" pitchFamily="50" charset="-128"/>
            </a:endParaRPr>
          </a:p>
          <a:p>
            <a:pPr>
              <a:lnSpc>
                <a:spcPts val="4500"/>
              </a:lnSpc>
            </a:pPr>
            <a:r>
              <a:rPr lang="ja-JP" altLang="en-US" sz="2200" b="1" dirty="0">
                <a:effectLst>
                  <a:glow rad="1270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2" name="正方形/長方形 1">
            <a:extLst>
              <a:ext uri="{FF2B5EF4-FFF2-40B4-BE49-F238E27FC236}">
                <a16:creationId xmlns:a16="http://schemas.microsoft.com/office/drawing/2014/main" id="{B776FF94-4433-82D3-EB1D-8741317DEE98}"/>
              </a:ext>
            </a:extLst>
          </p:cNvPr>
          <p:cNvSpPr/>
          <p:nvPr/>
        </p:nvSpPr>
        <p:spPr>
          <a:xfrm>
            <a:off x="5717894" y="583993"/>
            <a:ext cx="3758704" cy="5887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Ins="36000" bIns="36000" rtlCol="0" anchor="ctr"/>
          <a:lstStyle/>
          <a:p>
            <a:pPr algn="ctr"/>
            <a:r>
              <a:rPr kumimoji="1" lang="ja-JP" altLang="en-US" sz="2800" b="1" dirty="0">
                <a:latin typeface="BIZ UDPゴシック" panose="020B0400000000000000" pitchFamily="50" charset="-128"/>
                <a:ea typeface="BIZ UDPゴシック" panose="020B0400000000000000" pitchFamily="50" charset="-128"/>
              </a:rPr>
              <a:t>振り返りテスト：問題</a:t>
            </a:r>
          </a:p>
        </p:txBody>
      </p:sp>
      <p:sp>
        <p:nvSpPr>
          <p:cNvPr id="4" name="テキスト ボックス 3">
            <a:extLst>
              <a:ext uri="{FF2B5EF4-FFF2-40B4-BE49-F238E27FC236}">
                <a16:creationId xmlns:a16="http://schemas.microsoft.com/office/drawing/2014/main" id="{A1DF6D33-F2E3-EA71-8810-5236A49D7412}"/>
              </a:ext>
            </a:extLst>
          </p:cNvPr>
          <p:cNvSpPr txBox="1"/>
          <p:nvPr/>
        </p:nvSpPr>
        <p:spPr>
          <a:xfrm>
            <a:off x="3364089" y="5366066"/>
            <a:ext cx="6270482" cy="907941"/>
          </a:xfrm>
          <a:prstGeom prst="rect">
            <a:avLst/>
          </a:prstGeom>
          <a:noFill/>
        </p:spPr>
        <p:txBody>
          <a:bodyPr wrap="square">
            <a:spAutoFit/>
          </a:bodyPr>
          <a:lstStyle/>
          <a:p>
            <a:pPr algn="r">
              <a:spcAft>
                <a:spcPts val="600"/>
              </a:spcAft>
            </a:pPr>
            <a:endParaRPr lang="en-US" altLang="ja-JP" sz="2400" b="1" dirty="0">
              <a:latin typeface="メイリオ" panose="020B0604030504040204" pitchFamily="50" charset="-128"/>
              <a:ea typeface="メイリオ" panose="020B0604030504040204" pitchFamily="50" charset="-128"/>
            </a:endParaRPr>
          </a:p>
          <a:p>
            <a:pPr algn="r">
              <a:spcAft>
                <a:spcPts val="600"/>
              </a:spcAft>
            </a:pPr>
            <a:r>
              <a:rPr lang="ja-JP" altLang="en-US" sz="2400" b="1" dirty="0">
                <a:latin typeface="メイリオ" panose="020B0604030504040204" pitchFamily="50" charset="-128"/>
                <a:ea typeface="メイリオ" panose="020B0604030504040204" pitchFamily="50" charset="-128"/>
              </a:rPr>
              <a:t>振り返りテスト：問題</a:t>
            </a:r>
          </a:p>
        </p:txBody>
      </p:sp>
    </p:spTree>
    <p:extLst>
      <p:ext uri="{BB962C8B-B14F-4D97-AF65-F5344CB8AC3E}">
        <p14:creationId xmlns:p14="http://schemas.microsoft.com/office/powerpoint/2010/main" val="98720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被災施設の復旧に向けた検討を始めましたが、技術的難易度が高く</a:t>
            </a:r>
            <a:r>
              <a:rPr lang="ja-JP" altLang="en-US" sz="2400" u="sng" dirty="0">
                <a:latin typeface="Roboto" panose="02000000000000000000" pitchFamily="2" charset="0"/>
                <a:ea typeface="メイリオ" panose="020B0604030504040204" pitchFamily="50" charset="-128"/>
              </a:rPr>
              <a:t>どのように復旧を進めるべきか判断がつきません</a:t>
            </a:r>
            <a:r>
              <a:rPr lang="ja-JP" altLang="en-US" sz="2400" dirty="0">
                <a:latin typeface="Roboto" panose="02000000000000000000" pitchFamily="2" charset="0"/>
                <a:ea typeface="メイリオ" panose="020B0604030504040204" pitchFamily="50" charset="-128"/>
              </a:rPr>
              <a:t>。どの支援制度の活用を検討することがよいでしょうか。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182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問６</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612615"/>
            <a:ext cx="8220341"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応援対策職員派遣制度</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災害復旧技術専門家派遣制度</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災害査定官による災害緊急調査</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建設技術センター等による発注者支援</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258123467"/>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824EB019-E3F7-E8FC-5BAB-9EACF34B45C4}"/>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9" name="テキスト ボックス 8">
            <a:extLst>
              <a:ext uri="{FF2B5EF4-FFF2-40B4-BE49-F238E27FC236}">
                <a16:creationId xmlns:a16="http://schemas.microsoft.com/office/drawing/2014/main" id="{C83F4F66-456C-EFC9-BEB1-91021ADBBB66}"/>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1890933275"/>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大規模な災害が発生したため、「災害査定官による災害緊急調査」と「災害復旧技術専門家派遣制度」のいずれかを活用しようと考えていますが、</a:t>
            </a:r>
            <a:r>
              <a:rPr lang="ja-JP" altLang="en-US" sz="2400" u="sng" dirty="0">
                <a:latin typeface="Roboto" panose="02000000000000000000" pitchFamily="2" charset="0"/>
                <a:ea typeface="メイリオ" panose="020B0604030504040204" pitchFamily="50" charset="-128"/>
              </a:rPr>
              <a:t>制度活用にあたっての費用が心配</a:t>
            </a:r>
            <a:r>
              <a:rPr lang="ja-JP" altLang="en-US" sz="2400" dirty="0">
                <a:latin typeface="Roboto" panose="02000000000000000000" pitchFamily="2" charset="0"/>
                <a:ea typeface="メイリオ" panose="020B0604030504040204" pitchFamily="50" charset="-128"/>
              </a:rPr>
              <a:t>です。あなたなら</a:t>
            </a:r>
            <a:r>
              <a:rPr lang="ja-JP" altLang="en-US" sz="2400" u="sng" dirty="0">
                <a:latin typeface="Roboto" panose="02000000000000000000" pitchFamily="2" charset="0"/>
                <a:ea typeface="メイリオ" panose="020B0604030504040204" pitchFamily="50" charset="-128"/>
              </a:rPr>
              <a:t>どのような対応を行いますか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182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問７</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09903" y="3612615"/>
            <a:ext cx="8220341"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費用が発生する可能性があるので活用しない</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費用のめどがたった後で活用を検討する</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費用は発生しないので心配する必要はない</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3696196805"/>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7F378903-E8BB-E1C0-F571-B37DE7AB693F}"/>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9" name="テキスト ボックス 8">
            <a:extLst>
              <a:ext uri="{FF2B5EF4-FFF2-40B4-BE49-F238E27FC236}">
                <a16:creationId xmlns:a16="http://schemas.microsoft.com/office/drawing/2014/main" id="{169D6182-E632-B986-2044-68F51188EB49}"/>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4023963666"/>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189201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近隣自治体でも災害が発生しているため、災害査定に向けた測量・調査・設計を行う</a:t>
            </a:r>
            <a:r>
              <a:rPr lang="ja-JP" altLang="en-US" sz="2400" u="sng" dirty="0">
                <a:latin typeface="Roboto" panose="02000000000000000000" pitchFamily="2" charset="0"/>
                <a:ea typeface="メイリオ" panose="020B0604030504040204" pitchFamily="50" charset="-128"/>
              </a:rPr>
              <a:t>民間業者が確保できません</a:t>
            </a:r>
            <a:r>
              <a:rPr lang="ja-JP" altLang="en-US" sz="2400" dirty="0">
                <a:latin typeface="Roboto" panose="02000000000000000000" pitchFamily="2" charset="0"/>
                <a:ea typeface="メイリオ" panose="020B0604030504040204" pitchFamily="50" charset="-128"/>
              </a:rPr>
              <a:t>。あなたなら</a:t>
            </a:r>
            <a:r>
              <a:rPr lang="ja-JP" altLang="en-US" sz="2400" u="sng" dirty="0">
                <a:latin typeface="Roboto" panose="02000000000000000000" pitchFamily="2" charset="0"/>
                <a:ea typeface="メイリオ" panose="020B0604030504040204" pitchFamily="50" charset="-128"/>
              </a:rPr>
              <a:t>どのような対応を行いますか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182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問８</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09903" y="3612615"/>
            <a:ext cx="8220341"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手あたり次第、民間業者へ連絡する</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最寄りの国土交通省の事務所に相談する</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都道府県の担当窓口に相談する</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地域の建設関連業団体に相談する</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1069960437"/>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3A92B277-705C-43A7-7A00-26BF8EA832B3}"/>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9" name="テキスト ボックス 8">
            <a:extLst>
              <a:ext uri="{FF2B5EF4-FFF2-40B4-BE49-F238E27FC236}">
                <a16:creationId xmlns:a16="http://schemas.microsoft.com/office/drawing/2014/main" id="{FE62A930-08FC-455D-3B40-5CC095788EA0}"/>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4238314569"/>
      </p:ext>
    </p:extLst>
  </p:cSld>
  <p:clrMapOvr>
    <a:masterClrMapping/>
  </p:clrMapOvr>
  <p:transition spd="slow"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42891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被災箇所が多く自職員のみでは手が回らないため、支援に来ている都道府県職員や建設技術センター職員へ、</a:t>
            </a:r>
            <a:r>
              <a:rPr lang="ja-JP" altLang="en-US" sz="2400" u="sng" dirty="0">
                <a:latin typeface="Roboto" panose="02000000000000000000" pitchFamily="2" charset="0"/>
                <a:ea typeface="メイリオ" panose="020B0604030504040204" pitchFamily="50" charset="-128"/>
              </a:rPr>
              <a:t>災害査定の受検を含めた一連の業務を依頼することを考えています</a:t>
            </a:r>
            <a:r>
              <a:rPr lang="ja-JP" altLang="en-US" sz="2400" dirty="0">
                <a:latin typeface="Roboto" panose="02000000000000000000" pitchFamily="2" charset="0"/>
                <a:ea typeface="メイリオ" panose="020B0604030504040204" pitchFamily="50" charset="-128"/>
              </a:rPr>
              <a:t>。</a:t>
            </a:r>
            <a:r>
              <a:rPr lang="ja-JP" altLang="en-US" sz="2400">
                <a:latin typeface="Roboto" panose="02000000000000000000" pitchFamily="2" charset="0"/>
                <a:ea typeface="メイリオ" panose="020B0604030504040204" pitchFamily="50" charset="-128"/>
              </a:rPr>
              <a:t>あなたなら</a:t>
            </a:r>
            <a:r>
              <a:rPr lang="ja-JP" altLang="en-US" sz="2400" u="sng">
                <a:latin typeface="Roboto" panose="02000000000000000000" pitchFamily="2" charset="0"/>
                <a:ea typeface="メイリオ" panose="020B0604030504040204" pitchFamily="50" charset="-128"/>
              </a:rPr>
              <a:t>どの</a:t>
            </a:r>
            <a:r>
              <a:rPr lang="ja-JP" altLang="en-US" sz="2400" u="sng" dirty="0">
                <a:latin typeface="Roboto" panose="02000000000000000000" pitchFamily="2" charset="0"/>
                <a:ea typeface="メイリオ" panose="020B0604030504040204" pitchFamily="50" charset="-128"/>
              </a:rPr>
              <a:t>ような対応を検討しますか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27025"/>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問９</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09903" y="3612614"/>
            <a:ext cx="8220341" cy="218575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査定受検を含めた全ての業務を依頼する</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査定受検は自職員で対応する</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0"/>
              </a:spcBef>
            </a:pPr>
            <a:r>
              <a:rPr lang="ja-JP" altLang="en-US" sz="2400" dirty="0">
                <a:solidFill>
                  <a:srgbClr val="0000FF"/>
                </a:solidFill>
                <a:latin typeface="Roboto" panose="02000000000000000000" pitchFamily="2" charset="0"/>
                <a:ea typeface="メイリオ" panose="020B0604030504040204" pitchFamily="50" charset="-128"/>
              </a:rPr>
              <a:t>　（査定には同席してもらう）</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4190256486"/>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107F6FB8-9E78-2F10-2157-F35374BD5060}"/>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9" name="テキスト ボックス 8">
            <a:extLst>
              <a:ext uri="{FF2B5EF4-FFF2-40B4-BE49-F238E27FC236}">
                <a16:creationId xmlns:a16="http://schemas.microsoft.com/office/drawing/2014/main" id="{22CE028B-CFE8-FA94-2F3D-8A403B2A2CA2}"/>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714734983"/>
      </p:ext>
    </p:extLst>
  </p:cSld>
  <p:clrMapOvr>
    <a:masterClrMapping/>
  </p:clrMapOvr>
  <p:transition spd="slow"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被災箇所が多いため、査定が終了した箇所から工事発注を行わなければ “まちの復興” が遅れます。しかし、マンパワーが足らず、</a:t>
            </a:r>
            <a:r>
              <a:rPr lang="ja-JP" altLang="en-US" sz="2400" u="sng" dirty="0">
                <a:latin typeface="Roboto" panose="02000000000000000000" pitchFamily="2" charset="0"/>
                <a:ea typeface="メイリオ" panose="020B0604030504040204" pitchFamily="50" charset="-128"/>
              </a:rPr>
              <a:t>積算や発注事務等が実施できません</a:t>
            </a:r>
            <a:r>
              <a:rPr lang="ja-JP" altLang="en-US" sz="2400" dirty="0">
                <a:latin typeface="Roboto" panose="02000000000000000000" pitchFamily="2" charset="0"/>
                <a:ea typeface="メイリオ" panose="020B0604030504040204" pitchFamily="50" charset="-128"/>
              </a:rPr>
              <a:t>。どのような支援制度の活用を検討することがよいでしょうか。</a:t>
            </a:r>
            <a:endParaRPr lang="en-US" altLang="ja-JP" sz="2400" dirty="0">
              <a:latin typeface="Roboto" panose="02000000000000000000" pitchFamily="2" charset="0"/>
              <a:ea typeface="メイリオ" panose="020B0604030504040204" pitchFamily="50" charset="-128"/>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27025"/>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10</a:t>
            </a: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612615"/>
            <a:ext cx="8220341"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建設技術センター等による発注者支援</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都道府県等による技術職員派遣</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災害復旧技術専門家派遣制度</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応急対策職員派遣制度</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3833096266"/>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97B042C9-D647-3E3A-00B6-492420892D17}"/>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9" name="テキスト ボックス 8">
            <a:extLst>
              <a:ext uri="{FF2B5EF4-FFF2-40B4-BE49-F238E27FC236}">
                <a16:creationId xmlns:a16="http://schemas.microsoft.com/office/drawing/2014/main" id="{1C2B8326-D808-DB3B-E07C-D015D06523FC}"/>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279582158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復旧工事を発注したものの、</a:t>
            </a:r>
            <a:r>
              <a:rPr lang="ja-JP" altLang="en-US" sz="2400" u="sng" dirty="0">
                <a:latin typeface="Roboto" panose="02000000000000000000" pitchFamily="2" charset="0"/>
                <a:ea typeface="メイリオ" panose="020B0604030504040204" pitchFamily="50" charset="-128"/>
              </a:rPr>
              <a:t>不調・不落が多く発生し</a:t>
            </a:r>
            <a:r>
              <a:rPr lang="ja-JP" altLang="en-US" sz="2400" dirty="0">
                <a:latin typeface="Roboto" panose="02000000000000000000" pitchFamily="2" charset="0"/>
                <a:ea typeface="メイリオ" panose="020B0604030504040204" pitchFamily="50" charset="-128"/>
              </a:rPr>
              <a:t>思うように復旧工事が進みません。あなたなら</a:t>
            </a:r>
            <a:r>
              <a:rPr lang="ja-JP" altLang="en-US" sz="2400" u="sng" dirty="0">
                <a:latin typeface="Roboto" panose="02000000000000000000" pitchFamily="2" charset="0"/>
                <a:ea typeface="メイリオ" panose="020B0604030504040204" pitchFamily="50" charset="-128"/>
              </a:rPr>
              <a:t>どのような対応を検討しますか</a:t>
            </a:r>
            <a:r>
              <a:rPr lang="ja-JP" altLang="en-US" sz="2400" dirty="0">
                <a:latin typeface="Roboto" panose="02000000000000000000" pitchFamily="2" charset="0"/>
                <a:ea typeface="メイリオ" panose="020B0604030504040204" pitchFamily="50" charset="-128"/>
              </a:rPr>
              <a:t>。</a:t>
            </a:r>
            <a:endParaRPr lang="en-US" altLang="ja-JP" sz="2400" dirty="0">
              <a:latin typeface="Roboto" panose="02000000000000000000" pitchFamily="2" charset="0"/>
              <a:ea typeface="メイリオ" panose="020B0604030504040204" pitchFamily="50" charset="-128"/>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27025"/>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11</a:t>
            </a: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3" y="3612615"/>
            <a:ext cx="6237163"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既発注業務・工事の一時中止</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入札参加要件の緩和</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発注ロットの拡大</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入札契約方式の見直し</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1678488488"/>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5224A6F7-6C43-1363-16EF-7B9FFAA3DDDA}"/>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9" name="テキスト ボックス 8">
            <a:extLst>
              <a:ext uri="{FF2B5EF4-FFF2-40B4-BE49-F238E27FC236}">
                <a16:creationId xmlns:a16="http://schemas.microsoft.com/office/drawing/2014/main" id="{87997F7F-CD03-D74F-8113-EA87B09936DF}"/>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295081183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広範囲にわたる大規模な災害であるため、</a:t>
            </a:r>
            <a:r>
              <a:rPr lang="ja-JP" altLang="en-US" sz="2400" u="sng" dirty="0">
                <a:latin typeface="Roboto" panose="02000000000000000000" pitchFamily="2" charset="0"/>
                <a:ea typeface="メイリオ" panose="020B0604030504040204" pitchFamily="50" charset="-128"/>
              </a:rPr>
              <a:t>復旧工事の実施に向けた発注者体制の構築</a:t>
            </a:r>
            <a:r>
              <a:rPr lang="ja-JP" altLang="en-US" sz="2400" dirty="0">
                <a:latin typeface="Roboto" panose="02000000000000000000" pitchFamily="2" charset="0"/>
                <a:ea typeface="メイリオ" panose="020B0604030504040204" pitchFamily="50" charset="-128"/>
              </a:rPr>
              <a:t>にあたって、都道府県や建設技術センター等から十分な支援が得られそうにありません。あなたなら</a:t>
            </a:r>
            <a:r>
              <a:rPr lang="ja-JP" altLang="en-US" sz="2400" u="sng" dirty="0">
                <a:latin typeface="Roboto" panose="02000000000000000000" pitchFamily="2" charset="0"/>
                <a:ea typeface="メイリオ" panose="020B0604030504040204" pitchFamily="50" charset="-128"/>
              </a:rPr>
              <a:t>どのような対応を検討しますか</a:t>
            </a:r>
            <a:r>
              <a:rPr lang="ja-JP" altLang="en-US" sz="2400" dirty="0">
                <a:latin typeface="Roboto" panose="02000000000000000000" pitchFamily="2" charset="0"/>
                <a:ea typeface="メイリオ" panose="020B0604030504040204" pitchFamily="50" charset="-128"/>
              </a:rPr>
              <a:t>。</a:t>
            </a:r>
            <a:endParaRPr lang="en-US" altLang="ja-JP" sz="2400" dirty="0">
              <a:solidFill>
                <a:srgbClr val="FF0000"/>
              </a:solidFill>
              <a:latin typeface="Roboto" panose="02000000000000000000" pitchFamily="2" charset="0"/>
              <a:ea typeface="メイリオ" panose="020B0604030504040204" pitchFamily="50" charset="-128"/>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27025"/>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a:t>
            </a:r>
            <a:r>
              <a:rPr lang="en-US" altLang="ja-JP" sz="2800" b="1" dirty="0">
                <a:solidFill>
                  <a:schemeClr val="bg1"/>
                </a:solidFill>
                <a:latin typeface="メイリオ" panose="020B0604030504040204" pitchFamily="50" charset="-128"/>
                <a:ea typeface="メイリオ" panose="020B0604030504040204" pitchFamily="50" charset="-128"/>
              </a:rPr>
              <a:t>12</a:t>
            </a: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03613" y="3687921"/>
            <a:ext cx="7947210" cy="224530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自職員のみで可能な範囲で対応する</a:t>
            </a:r>
            <a:endParaRPr lang="en-US" altLang="ja-JP" sz="2400" dirty="0">
              <a:solidFill>
                <a:srgbClr val="0000FF"/>
              </a:solidFill>
              <a:latin typeface="Roboto" panose="02000000000000000000" pitchFamily="2" charset="0"/>
              <a:ea typeface="メイリオ" panose="020B0604030504040204" pitchFamily="50" charset="-128"/>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付き合いのある全国の自治体へ応援依頼を行う</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a:t>
            </a:r>
            <a:r>
              <a:rPr lang="en-US" altLang="ja-JP" sz="2400" dirty="0">
                <a:solidFill>
                  <a:srgbClr val="0000FF"/>
                </a:solidFill>
                <a:latin typeface="Roboto" panose="02000000000000000000" pitchFamily="2" charset="0"/>
                <a:ea typeface="メイリオ" panose="020B0604030504040204" pitchFamily="50" charset="-128"/>
              </a:rPr>
              <a:t>CM</a:t>
            </a:r>
            <a:r>
              <a:rPr lang="ja-JP" altLang="en-US" sz="2400" dirty="0">
                <a:solidFill>
                  <a:srgbClr val="0000FF"/>
                </a:solidFill>
                <a:latin typeface="Roboto" panose="02000000000000000000" pitchFamily="2" charset="0"/>
                <a:ea typeface="メイリオ" panose="020B0604030504040204" pitchFamily="50" charset="-128"/>
              </a:rPr>
              <a:t>方式による民間人材の活用を検討する</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2112469774"/>
              </p:ext>
            </p:extLst>
          </p:nvPr>
        </p:nvGraphicFramePr>
        <p:xfrm>
          <a:off x="7734466" y="4890322"/>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35AA30F4-340C-552F-6DA9-D16BEB99FDE1}"/>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10" name="テキスト ボックス 9">
            <a:extLst>
              <a:ext uri="{FF2B5EF4-FFF2-40B4-BE49-F238E27FC236}">
                <a16:creationId xmlns:a16="http://schemas.microsoft.com/office/drawing/2014/main" id="{5485FBB1-31C4-7CE4-7CAA-7489A206683C}"/>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260038410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D77C887-7CDD-C5C3-882A-A0D37DD52F8B}"/>
              </a:ext>
            </a:extLst>
          </p:cNvPr>
          <p:cNvGrpSpPr/>
          <p:nvPr/>
        </p:nvGrpSpPr>
        <p:grpSpPr>
          <a:xfrm>
            <a:off x="217012" y="1837827"/>
            <a:ext cx="9044588" cy="2760326"/>
            <a:chOff x="217012" y="1837827"/>
            <a:chExt cx="9044588" cy="2760326"/>
          </a:xfrm>
        </p:grpSpPr>
        <p:sp>
          <p:nvSpPr>
            <p:cNvPr id="12" name="タイトル 3">
              <a:extLst>
                <a:ext uri="{FF2B5EF4-FFF2-40B4-BE49-F238E27FC236}">
                  <a16:creationId xmlns:a16="http://schemas.microsoft.com/office/drawing/2014/main" id="{440D21F7-B482-66D0-D177-955C9B333405}"/>
                </a:ext>
              </a:extLst>
            </p:cNvPr>
            <p:cNvSpPr txBox="1">
              <a:spLocks/>
            </p:cNvSpPr>
            <p:nvPr/>
          </p:nvSpPr>
          <p:spPr>
            <a:xfrm>
              <a:off x="428678" y="1837827"/>
              <a:ext cx="8832922" cy="660578"/>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900"/>
                </a:lnSpc>
              </a:pPr>
              <a:r>
                <a:rPr lang="ja-JP" altLang="en-US" sz="18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これでテストは終了です。</a:t>
              </a:r>
              <a:endParaRPr lang="en-US" altLang="ja-JP" sz="2400" dirty="0">
                <a:latin typeface="メイリオ" panose="020B0604030504040204" pitchFamily="50" charset="-128"/>
                <a:ea typeface="メイリオ" panose="020B0604030504040204" pitchFamily="50" charset="-128"/>
              </a:endParaRPr>
            </a:p>
            <a:p>
              <a:pPr marL="684000" algn="just">
                <a:lnSpc>
                  <a:spcPts val="3000"/>
                </a:lnSpc>
                <a:spcBef>
                  <a:spcPts val="2400"/>
                </a:spcBef>
              </a:pPr>
              <a:endParaRPr lang="en-US" altLang="ja-JP" sz="2400" dirty="0">
                <a:latin typeface="メイリオ" panose="020B0604030504040204" pitchFamily="50" charset="-128"/>
                <a:ea typeface="メイリオ" panose="020B0604030504040204" pitchFamily="50" charset="-128"/>
              </a:endParaRPr>
            </a:p>
            <a:p>
              <a:pPr algn="just">
                <a:lnSpc>
                  <a:spcPts val="3000"/>
                </a:lnSpc>
                <a:spcBef>
                  <a:spcPts val="2400"/>
                </a:spcBef>
              </a:pPr>
              <a:endParaRPr lang="en-US" altLang="ja-JP" sz="2400" dirty="0">
                <a:latin typeface="メイリオ" panose="020B0604030504040204" pitchFamily="50" charset="-128"/>
                <a:ea typeface="メイリオ" panose="020B0604030504040204" pitchFamily="50" charset="-128"/>
              </a:endParaRPr>
            </a:p>
            <a:p>
              <a:pPr marL="342900" indent="-342900" algn="just">
                <a:lnSpc>
                  <a:spcPts val="3000"/>
                </a:lnSpc>
                <a:spcBef>
                  <a:spcPts val="2400"/>
                </a:spcBef>
                <a:buFont typeface="Wingdings" panose="05000000000000000000" pitchFamily="2" charset="2"/>
                <a:buChar char="Ø"/>
              </a:pPr>
              <a:endParaRPr lang="en-US" altLang="ja-JP" sz="2400" dirty="0">
                <a:latin typeface="メイリオ" panose="020B0604030504040204" pitchFamily="50" charset="-128"/>
                <a:ea typeface="メイリオ" panose="020B0604030504040204" pitchFamily="50" charset="-128"/>
              </a:endParaRPr>
            </a:p>
          </p:txBody>
        </p:sp>
        <p:pic>
          <p:nvPicPr>
            <p:cNvPr id="9" name="図 8" descr="グラフィカル ユーザー インターフェイス&#10;&#10;中程度の精度で自動的に生成された説明">
              <a:extLst>
                <a:ext uri="{FF2B5EF4-FFF2-40B4-BE49-F238E27FC236}">
                  <a16:creationId xmlns:a16="http://schemas.microsoft.com/office/drawing/2014/main" id="{578FD447-C06E-8778-DD4B-422B5B917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16" y="1931670"/>
              <a:ext cx="2692684" cy="2349367"/>
            </a:xfrm>
            <a:prstGeom prst="rect">
              <a:avLst/>
            </a:prstGeom>
          </p:spPr>
        </p:pic>
        <p:sp>
          <p:nvSpPr>
            <p:cNvPr id="14" name="タイトル 3">
              <a:extLst>
                <a:ext uri="{FF2B5EF4-FFF2-40B4-BE49-F238E27FC236}">
                  <a16:creationId xmlns:a16="http://schemas.microsoft.com/office/drawing/2014/main" id="{8E2571C4-C953-E67C-DC6E-F9B8AE4DBF21}"/>
                </a:ext>
              </a:extLst>
            </p:cNvPr>
            <p:cNvSpPr txBox="1">
              <a:spLocks/>
            </p:cNvSpPr>
            <p:nvPr/>
          </p:nvSpPr>
          <p:spPr>
            <a:xfrm>
              <a:off x="289778" y="2906062"/>
              <a:ext cx="5963065" cy="57221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864000" indent="-180000" algn="just">
                <a:lnSpc>
                  <a:spcPts val="3000"/>
                </a:lnSpc>
                <a:spcBef>
                  <a:spcPts val="2400"/>
                </a:spcBef>
                <a:buFont typeface="Wingdings" panose="05000000000000000000" pitchFamily="2" charset="2"/>
                <a:buChar char="Ø"/>
              </a:pPr>
              <a:r>
                <a:rPr lang="ja-JP" altLang="en-US" sz="2400" b="1" dirty="0">
                  <a:latin typeface="メイリオ" panose="020B0604030504040204" pitchFamily="50" charset="-128"/>
                  <a:ea typeface="メイリオ" panose="020B0604030504040204" pitchFamily="50" charset="-128"/>
                </a:rPr>
                <a:t>「振り返りテスト：回答・解説」</a:t>
              </a:r>
              <a:endParaRPr lang="en-US" altLang="ja-JP" sz="2400" b="1" dirty="0">
                <a:latin typeface="メイリオ" panose="020B0604030504040204" pitchFamily="50" charset="-128"/>
                <a:ea typeface="メイリオ" panose="020B0604030504040204" pitchFamily="50" charset="-128"/>
              </a:endParaRPr>
            </a:p>
          </p:txBody>
        </p:sp>
        <p:sp>
          <p:nvSpPr>
            <p:cNvPr id="2" name="タイトル 3">
              <a:extLst>
                <a:ext uri="{FF2B5EF4-FFF2-40B4-BE49-F238E27FC236}">
                  <a16:creationId xmlns:a16="http://schemas.microsoft.com/office/drawing/2014/main" id="{95198B1E-9A6B-4E9C-B968-B94FBEBEB098}"/>
                </a:ext>
              </a:extLst>
            </p:cNvPr>
            <p:cNvSpPr txBox="1">
              <a:spLocks/>
            </p:cNvSpPr>
            <p:nvPr/>
          </p:nvSpPr>
          <p:spPr>
            <a:xfrm>
              <a:off x="217012" y="3963921"/>
              <a:ext cx="5661274" cy="63423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000"/>
                </a:lnSpc>
              </a:pPr>
              <a:r>
                <a:rPr lang="ja-JP" altLang="en-US" sz="18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  で答え合わせを行ってください。</a:t>
              </a:r>
              <a:endParaRPr lang="en-US" altLang="ja-JP" sz="2400" dirty="0">
                <a:latin typeface="メイリオ" panose="020B0604030504040204" pitchFamily="50" charset="-128"/>
                <a:ea typeface="メイリオ" panose="020B0604030504040204" pitchFamily="50" charset="-128"/>
              </a:endParaRPr>
            </a:p>
            <a:p>
              <a:pPr marL="342900" indent="-342900" algn="just">
                <a:lnSpc>
                  <a:spcPts val="3000"/>
                </a:lnSpc>
                <a:spcBef>
                  <a:spcPts val="2400"/>
                </a:spcBef>
                <a:buFont typeface="Wingdings" panose="05000000000000000000" pitchFamily="2" charset="2"/>
                <a:buChar char="Ø"/>
              </a:pPr>
              <a:endParaRPr lang="en-US" altLang="ja-JP" sz="2400" dirty="0">
                <a:latin typeface="メイリオ" panose="020B0604030504040204" pitchFamily="50" charset="-128"/>
                <a:ea typeface="メイリオ" panose="020B0604030504040204" pitchFamily="50" charset="-128"/>
              </a:endParaRPr>
            </a:p>
          </p:txBody>
        </p:sp>
      </p:grpSp>
      <p:sp>
        <p:nvSpPr>
          <p:cNvPr id="4" name="テキスト ボックス 3">
            <a:extLst>
              <a:ext uri="{FF2B5EF4-FFF2-40B4-BE49-F238E27FC236}">
                <a16:creationId xmlns:a16="http://schemas.microsoft.com/office/drawing/2014/main" id="{8ACDB0DB-0215-9C57-A96B-A2050A07046A}"/>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6" name="テキスト ボックス 5">
            <a:extLst>
              <a:ext uri="{FF2B5EF4-FFF2-40B4-BE49-F238E27FC236}">
                <a16:creationId xmlns:a16="http://schemas.microsoft.com/office/drawing/2014/main" id="{EB8B89C3-9884-7C8E-B364-89FE5B664813}"/>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grpSp>
        <p:nvGrpSpPr>
          <p:cNvPr id="3" name="グループ化 2">
            <a:extLst>
              <a:ext uri="{FF2B5EF4-FFF2-40B4-BE49-F238E27FC236}">
                <a16:creationId xmlns:a16="http://schemas.microsoft.com/office/drawing/2014/main" id="{E72CCED9-4FFB-66F2-2C4D-8A54C46412C6}"/>
              </a:ext>
            </a:extLst>
          </p:cNvPr>
          <p:cNvGrpSpPr/>
          <p:nvPr/>
        </p:nvGrpSpPr>
        <p:grpSpPr>
          <a:xfrm>
            <a:off x="4414345" y="5070815"/>
            <a:ext cx="4966595" cy="729096"/>
            <a:chOff x="1315869" y="5902158"/>
            <a:chExt cx="4966595" cy="729096"/>
          </a:xfrm>
        </p:grpSpPr>
        <p:sp>
          <p:nvSpPr>
            <p:cNvPr id="7" name="四角形: 角を丸くする 6">
              <a:extLst>
                <a:ext uri="{FF2B5EF4-FFF2-40B4-BE49-F238E27FC236}">
                  <a16:creationId xmlns:a16="http://schemas.microsoft.com/office/drawing/2014/main" id="{BD475159-FDD1-D848-43C0-99A801669856}"/>
                </a:ext>
              </a:extLst>
            </p:cNvPr>
            <p:cNvSpPr/>
            <p:nvPr/>
          </p:nvSpPr>
          <p:spPr>
            <a:xfrm>
              <a:off x="2742849" y="5902158"/>
              <a:ext cx="3539615" cy="577440"/>
            </a:xfrm>
            <a:prstGeom prst="roundRect">
              <a:avLst/>
            </a:prstGeom>
            <a:solidFill>
              <a:srgbClr val="FFFF00"/>
            </a:solidFill>
            <a:ln w="53975" cmpd="dbl"/>
            <a:effectLst>
              <a:outerShdw blurRad="50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dirty="0">
                  <a:solidFill>
                    <a:schemeClr val="tx1"/>
                  </a:solidFill>
                  <a:latin typeface="メイリオ" panose="020B0604030504040204" pitchFamily="50" charset="-128"/>
                  <a:ea typeface="メイリオ" panose="020B0604030504040204" pitchFamily="50" charset="-128"/>
                </a:rPr>
                <a:t>「振り返りテスト」の終了</a:t>
              </a:r>
            </a:p>
          </p:txBody>
        </p:sp>
        <p:pic>
          <p:nvPicPr>
            <p:cNvPr id="8" name="Picture 2">
              <a:extLst>
                <a:ext uri="{FF2B5EF4-FFF2-40B4-BE49-F238E27FC236}">
                  <a16:creationId xmlns:a16="http://schemas.microsoft.com/office/drawing/2014/main" id="{908E25E0-0404-FFB1-2F0D-275B07B40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45843">
              <a:off x="2365017" y="6009623"/>
              <a:ext cx="563353" cy="67990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816217D2-FA0F-5DCD-630C-023CA05296CB}"/>
                </a:ext>
              </a:extLst>
            </p:cNvPr>
            <p:cNvSpPr txBox="1"/>
            <p:nvPr/>
          </p:nvSpPr>
          <p:spPr>
            <a:xfrm>
              <a:off x="1315869" y="6149522"/>
              <a:ext cx="1260245" cy="400110"/>
            </a:xfrm>
            <a:prstGeom prst="rect">
              <a:avLst/>
            </a:prstGeom>
            <a:noFill/>
          </p:spPr>
          <p:txBody>
            <a:bodyPr wrap="square">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クリック</a:t>
              </a:r>
            </a:p>
          </p:txBody>
        </p:sp>
      </p:grpSp>
    </p:spTree>
    <p:extLst>
      <p:ext uri="{BB962C8B-B14F-4D97-AF65-F5344CB8AC3E}">
        <p14:creationId xmlns:p14="http://schemas.microsoft.com/office/powerpoint/2010/main" val="167718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D9FC3F6D-81D4-0977-D2F9-FE284EC6FFD3}"/>
              </a:ext>
            </a:extLst>
          </p:cNvPr>
          <p:cNvSpPr txBox="1">
            <a:spLocks/>
          </p:cNvSpPr>
          <p:nvPr/>
        </p:nvSpPr>
        <p:spPr>
          <a:xfrm>
            <a:off x="118338" y="1080754"/>
            <a:ext cx="9423699" cy="1683961"/>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648000" indent="-324000" algn="l">
              <a:lnSpc>
                <a:spcPts val="3000"/>
              </a:lnSpc>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「振り返りテスト」は、動画形式ではありません。</a:t>
            </a:r>
            <a:endParaRPr lang="en-US" altLang="ja-JP" sz="2000" b="1" dirty="0">
              <a:latin typeface="メイリオ" panose="020B0604030504040204" pitchFamily="50" charset="-128"/>
              <a:ea typeface="メイリオ" panose="020B0604030504040204" pitchFamily="50" charset="-128"/>
            </a:endParaRPr>
          </a:p>
          <a:p>
            <a:pPr marL="648000" indent="-324000" algn="l">
              <a:lnSpc>
                <a:spcPts val="3000"/>
              </a:lnSpc>
              <a:spcBef>
                <a:spcPts val="1800"/>
              </a:spcBef>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パワーポイントの</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スライドショー</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機能をお使い頂き、ご自身で画面を切り替えテストを進めて下さい。</a:t>
            </a:r>
            <a:endParaRPr lang="en-US" altLang="ja-JP" sz="2000" b="1" dirty="0">
              <a:latin typeface="メイリオ" panose="020B0604030504040204" pitchFamily="50" charset="-128"/>
              <a:ea typeface="メイリオ" panose="020B0604030504040204" pitchFamily="50" charset="-128"/>
            </a:endParaRPr>
          </a:p>
          <a:p>
            <a:pPr algn="l">
              <a:lnSpc>
                <a:spcPts val="3000"/>
              </a:lnSpc>
            </a:pPr>
            <a:endParaRPr lang="en-US" altLang="ja-JP" sz="20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CC245D1-5BEB-7C2E-6A8C-4D20A2D88686}"/>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CEFA66AF-886D-2DD2-B749-9E4ED63E63B6}"/>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grpSp>
        <p:nvGrpSpPr>
          <p:cNvPr id="15" name="グループ化 14">
            <a:extLst>
              <a:ext uri="{FF2B5EF4-FFF2-40B4-BE49-F238E27FC236}">
                <a16:creationId xmlns:a16="http://schemas.microsoft.com/office/drawing/2014/main" id="{F28C9E29-7C39-66F5-138B-BDC252C444BE}"/>
              </a:ext>
            </a:extLst>
          </p:cNvPr>
          <p:cNvGrpSpPr/>
          <p:nvPr/>
        </p:nvGrpSpPr>
        <p:grpSpPr>
          <a:xfrm>
            <a:off x="849857" y="3040439"/>
            <a:ext cx="8261873" cy="1834374"/>
            <a:chOff x="731519" y="2890026"/>
            <a:chExt cx="8261873" cy="1834374"/>
          </a:xfrm>
        </p:grpSpPr>
        <p:pic>
          <p:nvPicPr>
            <p:cNvPr id="10" name="図 9">
              <a:extLst>
                <a:ext uri="{FF2B5EF4-FFF2-40B4-BE49-F238E27FC236}">
                  <a16:creationId xmlns:a16="http://schemas.microsoft.com/office/drawing/2014/main" id="{4DA25D92-69E7-0721-BC1E-65A4BAB635D7}"/>
                </a:ext>
              </a:extLst>
            </p:cNvPr>
            <p:cNvPicPr>
              <a:picLocks noChangeAspect="1"/>
            </p:cNvPicPr>
            <p:nvPr/>
          </p:nvPicPr>
          <p:blipFill rotWithShape="1">
            <a:blip r:embed="rId4"/>
            <a:srcRect l="446" r="61141" b="84244"/>
            <a:stretch/>
          </p:blipFill>
          <p:spPr>
            <a:xfrm>
              <a:off x="731519" y="2890026"/>
              <a:ext cx="8261873" cy="1834374"/>
            </a:xfrm>
            <a:prstGeom prst="rect">
              <a:avLst/>
            </a:prstGeom>
          </p:spPr>
        </p:pic>
        <p:sp>
          <p:nvSpPr>
            <p:cNvPr id="11" name="楕円 10">
              <a:extLst>
                <a:ext uri="{FF2B5EF4-FFF2-40B4-BE49-F238E27FC236}">
                  <a16:creationId xmlns:a16="http://schemas.microsoft.com/office/drawing/2014/main" id="{E8DF2877-3237-834A-DF3C-77C34E625D53}"/>
                </a:ext>
              </a:extLst>
            </p:cNvPr>
            <p:cNvSpPr/>
            <p:nvPr/>
          </p:nvSpPr>
          <p:spPr>
            <a:xfrm>
              <a:off x="6142616" y="3001384"/>
              <a:ext cx="1420010" cy="925157"/>
            </a:xfrm>
            <a:prstGeom prst="ellipse">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A2277111-58EE-EEA5-3A98-2A11416A3C34}"/>
                </a:ext>
              </a:extLst>
            </p:cNvPr>
            <p:cNvSpPr/>
            <p:nvPr/>
          </p:nvSpPr>
          <p:spPr>
            <a:xfrm>
              <a:off x="1194099" y="3429000"/>
              <a:ext cx="935915" cy="1295400"/>
            </a:xfrm>
            <a:prstGeom prst="ellipse">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021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D9FC3F6D-81D4-0977-D2F9-FE284EC6FFD3}"/>
              </a:ext>
            </a:extLst>
          </p:cNvPr>
          <p:cNvSpPr txBox="1">
            <a:spLocks/>
          </p:cNvSpPr>
          <p:nvPr/>
        </p:nvSpPr>
        <p:spPr>
          <a:xfrm>
            <a:off x="-94115" y="994698"/>
            <a:ext cx="9905999" cy="601369"/>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Part</a:t>
            </a:r>
            <a:r>
              <a:rPr lang="ja-JP" altLang="en-US" sz="2000" b="1" dirty="0">
                <a:latin typeface="メイリオ" panose="020B0604030504040204" pitchFamily="50" charset="-128"/>
                <a:ea typeface="メイリオ" panose="020B0604030504040204" pitchFamily="50" charset="-128"/>
              </a:rPr>
              <a:t>①から</a:t>
            </a:r>
            <a:r>
              <a:rPr lang="en-US" altLang="ja-JP" sz="2000" b="1" dirty="0">
                <a:latin typeface="メイリオ" panose="020B0604030504040204" pitchFamily="50" charset="-128"/>
                <a:ea typeface="メイリオ" panose="020B0604030504040204" pitchFamily="50" charset="-128"/>
              </a:rPr>
              <a:t>Part</a:t>
            </a:r>
            <a:r>
              <a:rPr lang="ja-JP" altLang="en-US" sz="2000" b="1" dirty="0">
                <a:latin typeface="メイリオ" panose="020B0604030504040204" pitchFamily="50" charset="-128"/>
                <a:ea typeface="メイリオ" panose="020B0604030504040204" pitchFamily="50" charset="-128"/>
              </a:rPr>
              <a:t>④で学習した内容の復習として「振り返りテスト」を実施します。</a:t>
            </a:r>
            <a:endParaRPr lang="en-US" altLang="ja-JP" sz="2000" b="1" dirty="0">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E97D2707-50D0-E565-C605-BC3528B01C00}"/>
              </a:ext>
            </a:extLst>
          </p:cNvPr>
          <p:cNvGrpSpPr/>
          <p:nvPr/>
        </p:nvGrpSpPr>
        <p:grpSpPr>
          <a:xfrm>
            <a:off x="395605" y="1683595"/>
            <a:ext cx="8950277" cy="4899100"/>
            <a:chOff x="395605" y="1683595"/>
            <a:chExt cx="8950277" cy="4899100"/>
          </a:xfrm>
        </p:grpSpPr>
        <p:grpSp>
          <p:nvGrpSpPr>
            <p:cNvPr id="2" name="グループ化 1">
              <a:extLst>
                <a:ext uri="{FF2B5EF4-FFF2-40B4-BE49-F238E27FC236}">
                  <a16:creationId xmlns:a16="http://schemas.microsoft.com/office/drawing/2014/main" id="{BA31E3DB-E6AE-743F-EA77-2F899B84A38E}"/>
                </a:ext>
              </a:extLst>
            </p:cNvPr>
            <p:cNvGrpSpPr/>
            <p:nvPr/>
          </p:nvGrpSpPr>
          <p:grpSpPr>
            <a:xfrm>
              <a:off x="395605" y="1683595"/>
              <a:ext cx="8950277" cy="1670412"/>
              <a:chOff x="264160" y="1524050"/>
              <a:chExt cx="8950277" cy="1670412"/>
            </a:xfrm>
          </p:grpSpPr>
          <p:sp>
            <p:nvSpPr>
              <p:cNvPr id="5" name="タイトル 3">
                <a:extLst>
                  <a:ext uri="{FF2B5EF4-FFF2-40B4-BE49-F238E27FC236}">
                    <a16:creationId xmlns:a16="http://schemas.microsoft.com/office/drawing/2014/main" id="{DC70C991-5BAA-83E4-DCB0-96CCF39911C0}"/>
                  </a:ext>
                </a:extLst>
              </p:cNvPr>
              <p:cNvSpPr txBox="1">
                <a:spLocks/>
              </p:cNvSpPr>
              <p:nvPr/>
            </p:nvSpPr>
            <p:spPr>
              <a:xfrm>
                <a:off x="604459" y="1986742"/>
                <a:ext cx="8609978" cy="1207720"/>
              </a:xfrm>
              <a:prstGeom prst="rect">
                <a:avLst/>
              </a:prstGeom>
              <a:noFill/>
              <a:ln>
                <a:noFill/>
                <a:prstDash val="dash"/>
              </a:ln>
              <a:effectLst/>
            </p:spPr>
            <p:txBody>
              <a:bodyPr vert="horz" lIns="108000" tIns="108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60000" indent="-252000" algn="just">
                  <a:lnSpc>
                    <a:spcPts val="3600"/>
                  </a:lnSpc>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回答用紙をダウンロードし、印刷した回答用紙と筆記用具を準備してください。</a:t>
                </a:r>
                <a:endParaRPr lang="en-US" altLang="ja-JP" sz="2000" b="1" u="sng"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6" name="タイトル 3">
                <a:extLst>
                  <a:ext uri="{FF2B5EF4-FFF2-40B4-BE49-F238E27FC236}">
                    <a16:creationId xmlns:a16="http://schemas.microsoft.com/office/drawing/2014/main" id="{BDECDC5D-25DC-4295-9A77-128D9E2AA014}"/>
                  </a:ext>
                </a:extLst>
              </p:cNvPr>
              <p:cNvSpPr txBox="1">
                <a:spLocks/>
              </p:cNvSpPr>
              <p:nvPr/>
            </p:nvSpPr>
            <p:spPr>
              <a:xfrm>
                <a:off x="264160" y="1524050"/>
                <a:ext cx="2822608" cy="534603"/>
              </a:xfrm>
              <a:prstGeom prst="rect">
                <a:avLst/>
              </a:prstGeom>
              <a:noFill/>
              <a:ln>
                <a:noFill/>
                <a:prstDash val="dash"/>
              </a:ln>
              <a:effectLst/>
            </p:spPr>
            <p:txBody>
              <a:bodyPr vert="horz" lIns="108000" tIns="108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000"/>
                  </a:lnSpc>
                </a:pPr>
                <a:r>
                  <a:rPr lang="en-US" altLang="ja-JP" sz="2400" b="1" dirty="0">
                    <a:solidFill>
                      <a:srgbClr val="0000FF"/>
                    </a:solidFill>
                    <a:latin typeface="メイリオ" panose="020B0604030504040204" pitchFamily="50" charset="-128"/>
                    <a:ea typeface="メイリオ" panose="020B0604030504040204" pitchFamily="50" charset="-128"/>
                  </a:rPr>
                  <a:t>【</a:t>
                </a:r>
                <a:r>
                  <a:rPr lang="ja-JP" altLang="en-US" sz="2400" b="1" dirty="0">
                    <a:solidFill>
                      <a:srgbClr val="0000FF"/>
                    </a:solidFill>
                    <a:latin typeface="メイリオ" panose="020B0604030504040204" pitchFamily="50" charset="-128"/>
                    <a:ea typeface="メイリオ" panose="020B0604030504040204" pitchFamily="50" charset="-128"/>
                  </a:rPr>
                  <a:t>準備するもの</a:t>
                </a:r>
                <a:r>
                  <a:rPr lang="en-US" altLang="ja-JP" sz="2400" b="1" dirty="0">
                    <a:solidFill>
                      <a:srgbClr val="0000FF"/>
                    </a:solidFill>
                    <a:latin typeface="メイリオ" panose="020B0604030504040204" pitchFamily="50" charset="-128"/>
                    <a:ea typeface="メイリオ" panose="020B0604030504040204" pitchFamily="50" charset="-128"/>
                  </a:rPr>
                  <a:t>】</a:t>
                </a:r>
              </a:p>
            </p:txBody>
          </p:sp>
        </p:grpSp>
        <p:grpSp>
          <p:nvGrpSpPr>
            <p:cNvPr id="20" name="グループ化 19">
              <a:extLst>
                <a:ext uri="{FF2B5EF4-FFF2-40B4-BE49-F238E27FC236}">
                  <a16:creationId xmlns:a16="http://schemas.microsoft.com/office/drawing/2014/main" id="{363A57EE-C19C-C9C3-6781-C76BAE05FB3A}"/>
                </a:ext>
              </a:extLst>
            </p:cNvPr>
            <p:cNvGrpSpPr/>
            <p:nvPr/>
          </p:nvGrpSpPr>
          <p:grpSpPr>
            <a:xfrm>
              <a:off x="2024257" y="3407456"/>
              <a:ext cx="5884710" cy="3175239"/>
              <a:chOff x="1561119" y="3526206"/>
              <a:chExt cx="5884710" cy="3175239"/>
            </a:xfrm>
          </p:grpSpPr>
          <p:pic>
            <p:nvPicPr>
              <p:cNvPr id="9" name="図 8" descr="クマの人形の写真と文字の加工写真&#10;&#10;中程度の精度で自動的に生成された説明">
                <a:extLst>
                  <a:ext uri="{FF2B5EF4-FFF2-40B4-BE49-F238E27FC236}">
                    <a16:creationId xmlns:a16="http://schemas.microsoft.com/office/drawing/2014/main" id="{12CA8F8A-E17D-17E1-F7D6-E4995519F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896" y="4113524"/>
                <a:ext cx="2962723" cy="2587921"/>
              </a:xfrm>
              <a:prstGeom prst="rect">
                <a:avLst/>
              </a:prstGeom>
            </p:spPr>
          </p:pic>
          <p:grpSp>
            <p:nvGrpSpPr>
              <p:cNvPr id="19" name="グループ化 18">
                <a:extLst>
                  <a:ext uri="{FF2B5EF4-FFF2-40B4-BE49-F238E27FC236}">
                    <a16:creationId xmlns:a16="http://schemas.microsoft.com/office/drawing/2014/main" id="{8C781CA9-F764-0B4A-946F-C82C2DC9F370}"/>
                  </a:ext>
                </a:extLst>
              </p:cNvPr>
              <p:cNvGrpSpPr/>
              <p:nvPr/>
            </p:nvGrpSpPr>
            <p:grpSpPr>
              <a:xfrm>
                <a:off x="1561119" y="3526206"/>
                <a:ext cx="5884710" cy="1929228"/>
                <a:chOff x="1561119" y="3526206"/>
                <a:chExt cx="5884710" cy="1929228"/>
              </a:xfrm>
            </p:grpSpPr>
            <p:sp>
              <p:nvSpPr>
                <p:cNvPr id="13" name="吹き出し: 角を丸めた四角形 12">
                  <a:extLst>
                    <a:ext uri="{FF2B5EF4-FFF2-40B4-BE49-F238E27FC236}">
                      <a16:creationId xmlns:a16="http://schemas.microsoft.com/office/drawing/2014/main" id="{6954C7A4-38F5-21D0-FA6B-8F303BA593F7}"/>
                    </a:ext>
                  </a:extLst>
                </p:cNvPr>
                <p:cNvSpPr/>
                <p:nvPr/>
              </p:nvSpPr>
              <p:spPr>
                <a:xfrm>
                  <a:off x="1561119" y="3526206"/>
                  <a:ext cx="1798104" cy="1620797"/>
                </a:xfrm>
                <a:prstGeom prst="wedgeRoundRectCallout">
                  <a:avLst>
                    <a:gd name="adj1" fmla="val 65152"/>
                    <a:gd name="adj2" fmla="val 44827"/>
                    <a:gd name="adj3" fmla="val 16667"/>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79066B7D-1E5A-5D0F-C5BC-CC3A83A6DE4C}"/>
                    </a:ext>
                  </a:extLst>
                </p:cNvPr>
                <p:cNvSpPr/>
                <p:nvPr/>
              </p:nvSpPr>
              <p:spPr>
                <a:xfrm>
                  <a:off x="6304619" y="3834637"/>
                  <a:ext cx="1141210" cy="1620797"/>
                </a:xfrm>
                <a:prstGeom prst="wedgeRoundRectCallout">
                  <a:avLst>
                    <a:gd name="adj1" fmla="val -67135"/>
                    <a:gd name="adj2" fmla="val 41163"/>
                    <a:gd name="adj3" fmla="val 16667"/>
                  </a:avLst>
                </a:prstGeom>
                <a:solidFill>
                  <a:schemeClr val="bg1"/>
                </a:solidFill>
                <a:ln>
                  <a:solidFill>
                    <a:schemeClr val="tx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テキスト&#10;&#10;自動的に生成された説明">
                  <a:extLst>
                    <a:ext uri="{FF2B5EF4-FFF2-40B4-BE49-F238E27FC236}">
                      <a16:creationId xmlns:a16="http://schemas.microsoft.com/office/drawing/2014/main" id="{DE9822CE-74AC-FAF0-4FE7-DDF6BBF56E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724" y="3649156"/>
                  <a:ext cx="1374894" cy="1374894"/>
                </a:xfrm>
                <a:prstGeom prst="rect">
                  <a:avLst/>
                </a:prstGeom>
              </p:spPr>
            </p:pic>
            <p:pic>
              <p:nvPicPr>
                <p:cNvPr id="18" name="図 17" descr="ナイフ が含まれている画像&#10;&#10;自動的に生成された説明">
                  <a:extLst>
                    <a:ext uri="{FF2B5EF4-FFF2-40B4-BE49-F238E27FC236}">
                      <a16:creationId xmlns:a16="http://schemas.microsoft.com/office/drawing/2014/main" id="{22E073EE-F78B-5911-10D7-EAE893A14D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5457" y="3957588"/>
                  <a:ext cx="598214" cy="1338860"/>
                </a:xfrm>
                <a:prstGeom prst="rect">
                  <a:avLst/>
                </a:prstGeom>
              </p:spPr>
            </p:pic>
          </p:grpSp>
        </p:grpSp>
      </p:grpSp>
      <p:sp>
        <p:nvSpPr>
          <p:cNvPr id="4" name="テキスト ボックス 3">
            <a:extLst>
              <a:ext uri="{FF2B5EF4-FFF2-40B4-BE49-F238E27FC236}">
                <a16:creationId xmlns:a16="http://schemas.microsoft.com/office/drawing/2014/main" id="{8CC245D1-5BEB-7C2E-6A8C-4D20A2D88686}"/>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8" name="テキスト ボックス 7">
            <a:extLst>
              <a:ext uri="{FF2B5EF4-FFF2-40B4-BE49-F238E27FC236}">
                <a16:creationId xmlns:a16="http://schemas.microsoft.com/office/drawing/2014/main" id="{CEFA66AF-886D-2DD2-B749-9E4ED63E63B6}"/>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285023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E326DAE7-A12F-8B45-FB99-044398AA4CF9}"/>
              </a:ext>
            </a:extLst>
          </p:cNvPr>
          <p:cNvGrpSpPr/>
          <p:nvPr/>
        </p:nvGrpSpPr>
        <p:grpSpPr>
          <a:xfrm>
            <a:off x="162201" y="656364"/>
            <a:ext cx="9352187" cy="5463322"/>
            <a:chOff x="70522" y="1463861"/>
            <a:chExt cx="9352187" cy="4447578"/>
          </a:xfrm>
        </p:grpSpPr>
        <p:sp>
          <p:nvSpPr>
            <p:cNvPr id="10" name="タイトル 3">
              <a:extLst>
                <a:ext uri="{FF2B5EF4-FFF2-40B4-BE49-F238E27FC236}">
                  <a16:creationId xmlns:a16="http://schemas.microsoft.com/office/drawing/2014/main" id="{48F77712-3F5A-1D8C-DB86-CDEC6B97B468}"/>
                </a:ext>
              </a:extLst>
            </p:cNvPr>
            <p:cNvSpPr txBox="1">
              <a:spLocks/>
            </p:cNvSpPr>
            <p:nvPr/>
          </p:nvSpPr>
          <p:spPr>
            <a:xfrm>
              <a:off x="521777" y="1855372"/>
              <a:ext cx="8900932" cy="4056067"/>
            </a:xfrm>
            <a:prstGeom prst="rect">
              <a:avLst/>
            </a:prstGeom>
            <a:noFill/>
            <a:ln>
              <a:noFill/>
              <a:prstDash val="dash"/>
            </a:ln>
            <a:effectLst/>
          </p:spPr>
          <p:txBody>
            <a:bodyPr vert="horz" lIns="108000" tIns="108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60000" indent="-252000" algn="just">
                <a:lnSpc>
                  <a:spcPts val="3900"/>
                </a:lnSpc>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本テストは</a:t>
              </a:r>
              <a:r>
                <a:rPr lang="en-US" altLang="ja-JP" sz="2000" dirty="0">
                  <a:latin typeface="メイリオ" panose="020B0604030504040204" pitchFamily="50" charset="-128"/>
                  <a:ea typeface="メイリオ" panose="020B0604030504040204" pitchFamily="50" charset="-128"/>
                </a:rPr>
                <a:t>Part</a:t>
              </a:r>
              <a:r>
                <a:rPr lang="ja-JP" altLang="en-US" sz="2000" dirty="0">
                  <a:latin typeface="メイリオ" panose="020B0604030504040204" pitchFamily="50" charset="-128"/>
                  <a:ea typeface="メイリオ" panose="020B0604030504040204" pitchFamily="50" charset="-128"/>
                </a:rPr>
                <a:t>①から</a:t>
              </a:r>
              <a:r>
                <a:rPr lang="en-US" altLang="ja-JP" sz="2000" dirty="0">
                  <a:latin typeface="メイリオ" panose="020B0604030504040204" pitchFamily="50" charset="-128"/>
                  <a:ea typeface="メイリオ" panose="020B0604030504040204" pitchFamily="50" charset="-128"/>
                </a:rPr>
                <a:t>Part</a:t>
              </a:r>
              <a:r>
                <a:rPr lang="ja-JP" altLang="en-US" sz="2000" dirty="0">
                  <a:latin typeface="メイリオ" panose="020B0604030504040204" pitchFamily="50" charset="-128"/>
                  <a:ea typeface="メイリオ" panose="020B0604030504040204" pitchFamily="50" charset="-128"/>
                </a:rPr>
                <a:t>④で学習した内容を復習するためのものです。</a:t>
              </a:r>
              <a:endParaRPr lang="en-US" altLang="ja-JP" sz="2000" dirty="0">
                <a:latin typeface="メイリオ" panose="020B0604030504040204" pitchFamily="50" charset="-128"/>
                <a:ea typeface="メイリオ" panose="020B0604030504040204" pitchFamily="50" charset="-128"/>
              </a:endParaRPr>
            </a:p>
            <a:p>
              <a:pPr marL="360000" indent="-252000" algn="just">
                <a:lnSpc>
                  <a:spcPts val="3900"/>
                </a:lnSpc>
                <a:spcBef>
                  <a:spcPts val="600"/>
                </a:spcBef>
                <a:buFont typeface="Wingdings" panose="05000000000000000000" pitchFamily="2" charset="2"/>
                <a:buChar char="l"/>
              </a:pPr>
              <a:r>
                <a:rPr lang="ja-JP" altLang="en-US" sz="2000" b="1" u="sng" dirty="0">
                  <a:latin typeface="メイリオ" panose="020B0604030504040204" pitchFamily="50" charset="-128"/>
                  <a:ea typeface="メイリオ" panose="020B0604030504040204" pitchFamily="50" charset="-128"/>
                </a:rPr>
                <a:t>回答方法は選択式</a:t>
              </a:r>
              <a:r>
                <a:rPr lang="ja-JP" altLang="en-US" sz="2000" dirty="0">
                  <a:latin typeface="メイリオ" panose="020B0604030504040204" pitchFamily="50" charset="-128"/>
                  <a:ea typeface="メイリオ" panose="020B0604030504040204" pitchFamily="50" charset="-128"/>
                </a:rPr>
                <a:t>となっていますので、設問の内容に従い回答用紙に回答を記入してください（</a:t>
              </a:r>
              <a:r>
                <a:rPr lang="ja-JP" altLang="en-US" sz="2000" b="1" u="sng" dirty="0">
                  <a:latin typeface="メイリオ" panose="020B0604030504040204" pitchFamily="50" charset="-128"/>
                  <a:ea typeface="メイリオ" panose="020B0604030504040204" pitchFamily="50" charset="-128"/>
                </a:rPr>
                <a:t>全</a:t>
              </a:r>
              <a:r>
                <a:rPr lang="en-US" altLang="ja-JP" sz="2000" b="1" u="sng" dirty="0">
                  <a:latin typeface="メイリオ" panose="020B0604030504040204" pitchFamily="50" charset="-128"/>
                  <a:ea typeface="メイリオ" panose="020B0604030504040204" pitchFamily="50" charset="-128"/>
                </a:rPr>
                <a:t>12</a:t>
              </a:r>
              <a:r>
                <a:rPr lang="ja-JP" altLang="en-US" sz="2000" b="1" u="sng" dirty="0">
                  <a:latin typeface="メイリオ" panose="020B0604030504040204" pitchFamily="50" charset="-128"/>
                  <a:ea typeface="メイリオ" panose="020B0604030504040204" pitchFamily="50" charset="-128"/>
                </a:rPr>
                <a:t>問</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marL="360000" indent="-252000" algn="just">
                <a:lnSpc>
                  <a:spcPts val="3900"/>
                </a:lnSpc>
                <a:spcBef>
                  <a:spcPts val="600"/>
                </a:spcBef>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災害時には “瞬時の判断力” が必要となりますので、</a:t>
              </a:r>
              <a:r>
                <a:rPr lang="ja-JP" altLang="en-US" sz="2000" b="1" u="sng" dirty="0">
                  <a:solidFill>
                    <a:srgbClr val="FF0000"/>
                  </a:solidFill>
                  <a:latin typeface="メイリオ" panose="020B0604030504040204" pitchFamily="50" charset="-128"/>
                  <a:ea typeface="メイリオ" panose="020B0604030504040204" pitchFamily="50" charset="-128"/>
                </a:rPr>
                <a:t>２５秒で設問画面が切り替わります</a:t>
              </a:r>
              <a:r>
                <a:rPr lang="ja-JP" altLang="en-US" sz="1800" b="1" u="sng" spc="-50" dirty="0">
                  <a:solidFill>
                    <a:srgbClr val="FF0000"/>
                  </a:solidFill>
                  <a:latin typeface="メイリオ" panose="020B0604030504040204" pitchFamily="50" charset="-128"/>
                  <a:ea typeface="メイリオ" panose="020B0604030504040204" pitchFamily="50" charset="-128"/>
                </a:rPr>
                <a:t>。</a:t>
              </a:r>
              <a:endParaRPr lang="en-US" altLang="ja-JP" sz="1800" b="1" u="sng" spc="-50" dirty="0">
                <a:solidFill>
                  <a:srgbClr val="FF0000"/>
                </a:solidFill>
                <a:latin typeface="メイリオ" panose="020B0604030504040204" pitchFamily="50" charset="-128"/>
                <a:ea typeface="メイリオ" panose="020B0604030504040204" pitchFamily="50" charset="-128"/>
              </a:endParaRPr>
            </a:p>
            <a:p>
              <a:pPr marL="360000" indent="-252000" algn="just">
                <a:lnSpc>
                  <a:spcPts val="3900"/>
                </a:lnSpc>
                <a:spcBef>
                  <a:spcPts val="900"/>
                </a:spcBef>
                <a:buFont typeface="Wingdings" panose="05000000000000000000" pitchFamily="2" charset="2"/>
                <a:buChar char="l"/>
              </a:pPr>
              <a:r>
                <a:rPr lang="ja-JP" altLang="en-US" sz="2000" b="1" u="sng" dirty="0">
                  <a:solidFill>
                    <a:srgbClr val="FF0000"/>
                  </a:solidFill>
                  <a:latin typeface="メイリオ" panose="020B0604030504040204" pitchFamily="50" charset="-128"/>
                  <a:ea typeface="メイリオ" panose="020B0604030504040204" pitchFamily="50" charset="-128"/>
                </a:rPr>
                <a:t>“答え”が１つとは限りません。</a:t>
              </a:r>
              <a:endParaRPr lang="en-US" altLang="ja-JP" sz="2000" b="1" u="sng" dirty="0">
                <a:solidFill>
                  <a:srgbClr val="FF0000"/>
                </a:solidFill>
                <a:latin typeface="メイリオ" panose="020B0604030504040204" pitchFamily="50" charset="-128"/>
                <a:ea typeface="メイリオ" panose="020B0604030504040204" pitchFamily="50" charset="-128"/>
              </a:endParaRPr>
            </a:p>
            <a:p>
              <a:pPr marL="360000" indent="-252000" algn="just">
                <a:lnSpc>
                  <a:spcPts val="3900"/>
                </a:lnSpc>
                <a:spcBef>
                  <a:spcPts val="900"/>
                </a:spcBef>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テスト終了後には</a:t>
              </a:r>
              <a:r>
                <a:rPr lang="ja-JP" altLang="en-US" sz="2000" b="1" dirty="0">
                  <a:latin typeface="メイリオ" panose="020B0604030504040204" pitchFamily="50" charset="-128"/>
                  <a:ea typeface="メイリオ" panose="020B0604030504040204" pitchFamily="50" charset="-128"/>
                </a:rPr>
                <a:t>「振り返りテスト：回答・解説」</a:t>
              </a:r>
              <a:r>
                <a:rPr lang="ja-JP" altLang="en-US" sz="2000" dirty="0">
                  <a:latin typeface="メイリオ" panose="020B0604030504040204" pitchFamily="50" charset="-128"/>
                  <a:ea typeface="メイリオ" panose="020B0604030504040204" pitchFamily="50" charset="-128"/>
                </a:rPr>
                <a:t>を確認し、さらにガイドラインを見直すことで</a:t>
              </a:r>
              <a:r>
                <a:rPr lang="ja-JP" altLang="en-US" sz="2000" b="1" u="sng" dirty="0">
                  <a:solidFill>
                    <a:srgbClr val="FF0000"/>
                  </a:solidFill>
                  <a:latin typeface="メイリオ" panose="020B0604030504040204" pitchFamily="50" charset="-128"/>
                  <a:ea typeface="メイリオ" panose="020B0604030504040204" pitchFamily="50" charset="-128"/>
                </a:rPr>
                <a:t>自組織にあった災害対応を考えてください。</a:t>
              </a:r>
              <a:endParaRPr lang="en-US" altLang="ja-JP" sz="2000" b="1" u="sng" dirty="0">
                <a:solidFill>
                  <a:srgbClr val="FF0000"/>
                </a:solidFill>
                <a:latin typeface="メイリオ" panose="020B0604030504040204" pitchFamily="50" charset="-128"/>
                <a:ea typeface="メイリオ" panose="020B0604030504040204" pitchFamily="50" charset="-128"/>
              </a:endParaRPr>
            </a:p>
          </p:txBody>
        </p:sp>
        <p:sp>
          <p:nvSpPr>
            <p:cNvPr id="12" name="タイトル 3">
              <a:extLst>
                <a:ext uri="{FF2B5EF4-FFF2-40B4-BE49-F238E27FC236}">
                  <a16:creationId xmlns:a16="http://schemas.microsoft.com/office/drawing/2014/main" id="{AC17841A-B415-31EC-85AF-B7DB9FCF4A41}"/>
                </a:ext>
              </a:extLst>
            </p:cNvPr>
            <p:cNvSpPr txBox="1">
              <a:spLocks/>
            </p:cNvSpPr>
            <p:nvPr/>
          </p:nvSpPr>
          <p:spPr>
            <a:xfrm>
              <a:off x="70522" y="1463861"/>
              <a:ext cx="5423308" cy="534603"/>
            </a:xfrm>
            <a:prstGeom prst="rect">
              <a:avLst/>
            </a:prstGeom>
            <a:noFill/>
            <a:ln>
              <a:noFill/>
              <a:prstDash val="dash"/>
            </a:ln>
            <a:effectLst/>
          </p:spPr>
          <p:txBody>
            <a:bodyPr vert="horz" lIns="108000" tIns="108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3000"/>
                </a:lnSpc>
              </a:pPr>
              <a:r>
                <a:rPr lang="en-US" altLang="ja-JP" sz="2400" b="1" dirty="0">
                  <a:solidFill>
                    <a:srgbClr val="0000FF"/>
                  </a:solidFill>
                  <a:latin typeface="メイリオ" panose="020B0604030504040204" pitchFamily="50" charset="-128"/>
                  <a:ea typeface="メイリオ" panose="020B0604030504040204" pitchFamily="50" charset="-128"/>
                </a:rPr>
                <a:t>【</a:t>
              </a:r>
              <a:r>
                <a:rPr lang="ja-JP" altLang="en-US" sz="2400" b="1" dirty="0">
                  <a:solidFill>
                    <a:srgbClr val="0000FF"/>
                  </a:solidFill>
                  <a:latin typeface="メイリオ" panose="020B0604030504040204" pitchFamily="50" charset="-128"/>
                  <a:ea typeface="メイリオ" panose="020B0604030504040204" pitchFamily="50" charset="-128"/>
                </a:rPr>
                <a:t>振り返りテストに関する注意事項</a:t>
              </a:r>
              <a:r>
                <a:rPr lang="en-US" altLang="ja-JP" sz="2400" b="1" dirty="0">
                  <a:solidFill>
                    <a:srgbClr val="0000FF"/>
                  </a:solidFill>
                  <a:latin typeface="メイリオ" panose="020B0604030504040204" pitchFamily="50" charset="-128"/>
                  <a:ea typeface="メイリオ" panose="020B0604030504040204" pitchFamily="50" charset="-128"/>
                </a:rPr>
                <a:t>】</a:t>
              </a:r>
            </a:p>
          </p:txBody>
        </p:sp>
      </p:grpSp>
      <p:sp>
        <p:nvSpPr>
          <p:cNvPr id="2" name="テキスト ボックス 1">
            <a:extLst>
              <a:ext uri="{FF2B5EF4-FFF2-40B4-BE49-F238E27FC236}">
                <a16:creationId xmlns:a16="http://schemas.microsoft.com/office/drawing/2014/main" id="{09F73538-65AB-23D1-A7A5-0A1292A139C9}"/>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3" name="テキスト ボックス 2">
            <a:extLst>
              <a:ext uri="{FF2B5EF4-FFF2-40B4-BE49-F238E27FC236}">
                <a16:creationId xmlns:a16="http://schemas.microsoft.com/office/drawing/2014/main" id="{0098EA78-5EF6-207C-2B95-0636F6F620A1}"/>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grpSp>
        <p:nvGrpSpPr>
          <p:cNvPr id="8" name="グループ化 7">
            <a:extLst>
              <a:ext uri="{FF2B5EF4-FFF2-40B4-BE49-F238E27FC236}">
                <a16:creationId xmlns:a16="http://schemas.microsoft.com/office/drawing/2014/main" id="{3CD85022-CC9E-52E8-032A-D24141CDC3E7}"/>
              </a:ext>
            </a:extLst>
          </p:cNvPr>
          <p:cNvGrpSpPr/>
          <p:nvPr/>
        </p:nvGrpSpPr>
        <p:grpSpPr>
          <a:xfrm>
            <a:off x="1358901" y="5902158"/>
            <a:ext cx="5920308" cy="729096"/>
            <a:chOff x="1315869" y="5902158"/>
            <a:chExt cx="5920308" cy="729096"/>
          </a:xfrm>
        </p:grpSpPr>
        <p:sp>
          <p:nvSpPr>
            <p:cNvPr id="4" name="四角形: 角を丸くする 3">
              <a:extLst>
                <a:ext uri="{FF2B5EF4-FFF2-40B4-BE49-F238E27FC236}">
                  <a16:creationId xmlns:a16="http://schemas.microsoft.com/office/drawing/2014/main" id="{8E6C2ECC-4AB3-A52A-37DF-544EA2DA6E51}"/>
                </a:ext>
              </a:extLst>
            </p:cNvPr>
            <p:cNvSpPr/>
            <p:nvPr/>
          </p:nvSpPr>
          <p:spPr>
            <a:xfrm>
              <a:off x="2742849" y="5902158"/>
              <a:ext cx="4493328" cy="577440"/>
            </a:xfrm>
            <a:prstGeom prst="roundRect">
              <a:avLst/>
            </a:prstGeom>
            <a:solidFill>
              <a:srgbClr val="FFFF00"/>
            </a:solidFill>
            <a:ln w="53975" cmpd="dbl"/>
            <a:effectLst>
              <a:outerShdw blurRad="50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dirty="0">
                  <a:solidFill>
                    <a:schemeClr val="tx1"/>
                  </a:solidFill>
                  <a:latin typeface="メイリオ" panose="020B0604030504040204" pitchFamily="50" charset="-128"/>
                  <a:ea typeface="メイリオ" panose="020B0604030504040204" pitchFamily="50" charset="-128"/>
                </a:rPr>
                <a:t>「振り返りテスト」を開始します</a:t>
              </a:r>
            </a:p>
          </p:txBody>
        </p:sp>
        <p:pic>
          <p:nvPicPr>
            <p:cNvPr id="1026" name="Picture 2">
              <a:extLst>
                <a:ext uri="{FF2B5EF4-FFF2-40B4-BE49-F238E27FC236}">
                  <a16:creationId xmlns:a16="http://schemas.microsoft.com/office/drawing/2014/main" id="{F4DDE484-51D1-797E-B55E-DB14151AF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45843">
              <a:off x="2365017" y="6009623"/>
              <a:ext cx="563353" cy="67990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AA726500-AE5D-E125-0A1E-01AEDA04A357}"/>
                </a:ext>
              </a:extLst>
            </p:cNvPr>
            <p:cNvSpPr txBox="1"/>
            <p:nvPr/>
          </p:nvSpPr>
          <p:spPr>
            <a:xfrm>
              <a:off x="1315869" y="6149522"/>
              <a:ext cx="1260245" cy="400110"/>
            </a:xfrm>
            <a:prstGeom prst="rect">
              <a:avLst/>
            </a:prstGeom>
            <a:noFill/>
          </p:spPr>
          <p:txBody>
            <a:bodyPr wrap="square">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クリック</a:t>
              </a:r>
            </a:p>
          </p:txBody>
        </p:sp>
      </p:grpSp>
    </p:spTree>
    <p:extLst>
      <p:ext uri="{BB962C8B-B14F-4D97-AF65-F5344CB8AC3E}">
        <p14:creationId xmlns:p14="http://schemas.microsoft.com/office/powerpoint/2010/main" val="67386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355149"/>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貴自治体で大規模な災害が発生し、広範囲にわたり多くの被害が発生しています。</a:t>
            </a:r>
            <a:r>
              <a:rPr lang="ja-JP" altLang="en-US" sz="2400" u="sng" dirty="0">
                <a:latin typeface="Roboto" panose="02000000000000000000" pitchFamily="2" charset="0"/>
                <a:ea typeface="メイリオ" panose="020B0604030504040204" pitchFamily="50" charset="-128"/>
              </a:rPr>
              <a:t>早期に災害対応体制を構築する</a:t>
            </a:r>
            <a:r>
              <a:rPr lang="ja-JP" altLang="en-US" sz="2400" dirty="0">
                <a:latin typeface="Roboto" panose="02000000000000000000" pitchFamily="2" charset="0"/>
                <a:ea typeface="メイリオ" panose="020B0604030504040204" pitchFamily="50" charset="-128"/>
              </a:rPr>
              <a:t>必要がありますがマンパワーが足りません。どのような支援制度の活用を検討することがよいでしょうか。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20143"/>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問１</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612615"/>
            <a:ext cx="6977062"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災害査定官による災害緊急調査</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都道府県等による技術職員派遣</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建設技術センターによる発注者支援</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応急対策職員派遣制度</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121207763"/>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2" name="テキスト ボックス 1">
            <a:extLst>
              <a:ext uri="{FF2B5EF4-FFF2-40B4-BE49-F238E27FC236}">
                <a16:creationId xmlns:a16="http://schemas.microsoft.com/office/drawing/2014/main" id="{84257A23-1897-7C07-FDAC-863F9D75CA21}"/>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4" name="テキスト ボックス 3">
            <a:extLst>
              <a:ext uri="{FF2B5EF4-FFF2-40B4-BE49-F238E27FC236}">
                <a16:creationId xmlns:a16="http://schemas.microsoft.com/office/drawing/2014/main" id="{398C3AFB-3B40-A1FB-AD54-1DC37D534640}"/>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1740983412"/>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57466"/>
            <a:ext cx="8633362" cy="1981877"/>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「都道府県等による技術職員派遣」は、災害査定に向けた準備段階の業務を対象としたものであり、</a:t>
            </a:r>
            <a:r>
              <a:rPr lang="ja-JP" altLang="en-US" sz="2400" u="sng" dirty="0">
                <a:latin typeface="Roboto" panose="02000000000000000000" pitchFamily="2" charset="0"/>
                <a:ea typeface="メイリオ" panose="020B0604030504040204" pitchFamily="50" charset="-128"/>
              </a:rPr>
              <a:t>復旧工事に関する支援は対象外</a:t>
            </a:r>
            <a:r>
              <a:rPr lang="ja-JP" altLang="en-US" sz="2400" dirty="0">
                <a:latin typeface="Roboto" panose="02000000000000000000" pitchFamily="2" charset="0"/>
                <a:ea typeface="メイリオ" panose="020B0604030504040204" pitchFamily="50" charset="-128"/>
              </a:rPr>
              <a:t>となる。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20143"/>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問２</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612615"/>
            <a:ext cx="6977062" cy="1470024"/>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対象外となる</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対象外とならない</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5" name="テキスト ボックス 4">
            <a:extLst>
              <a:ext uri="{FF2B5EF4-FFF2-40B4-BE49-F238E27FC236}">
                <a16:creationId xmlns:a16="http://schemas.microsoft.com/office/drawing/2014/main" id="{18E5B4D4-8A2D-8AAC-FD57-6ECB53A9B20F}"/>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graphicFrame>
        <p:nvGraphicFramePr>
          <p:cNvPr id="9" name="表 8">
            <a:extLst>
              <a:ext uri="{FF2B5EF4-FFF2-40B4-BE49-F238E27FC236}">
                <a16:creationId xmlns:a16="http://schemas.microsoft.com/office/drawing/2014/main" id="{09926E54-991C-A9C3-D7E9-F03D0458EA6A}"/>
              </a:ext>
            </a:extLst>
          </p:cNvPr>
          <p:cNvGraphicFramePr>
            <a:graphicFrameLocks noGrp="1"/>
          </p:cNvGraphicFramePr>
          <p:nvPr>
            <p:extLst>
              <p:ext uri="{D42A27DB-BD31-4B8C-83A1-F6EECF244321}">
                <p14:modId xmlns:p14="http://schemas.microsoft.com/office/powerpoint/2010/main" val="3259294080"/>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10" name="テキスト ボックス 9">
            <a:extLst>
              <a:ext uri="{FF2B5EF4-FFF2-40B4-BE49-F238E27FC236}">
                <a16:creationId xmlns:a16="http://schemas.microsoft.com/office/drawing/2014/main" id="{4DD113CB-6190-A979-B365-ECD5343B8728}"/>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901096190"/>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2355149"/>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「応急対策職員派遣制度」や「都道府県等による技術職員派遣」など、災害時における</a:t>
            </a:r>
            <a:r>
              <a:rPr lang="ja-JP" altLang="en-US" sz="2400" u="sng" dirty="0">
                <a:latin typeface="Roboto" panose="02000000000000000000" pitchFamily="2" charset="0"/>
                <a:ea typeface="メイリオ" panose="020B0604030504040204" pitchFamily="50" charset="-128"/>
              </a:rPr>
              <a:t>他自治体からの職員派遣に関する費用</a:t>
            </a:r>
            <a:r>
              <a:rPr lang="ja-JP" altLang="en-US" sz="2400" dirty="0">
                <a:latin typeface="Roboto" panose="02000000000000000000" pitchFamily="2" charset="0"/>
                <a:ea typeface="メイリオ" panose="020B0604030504040204" pitchFamily="50" charset="-128"/>
              </a:rPr>
              <a:t>について、特別交付税による財政措置が講じられる場合がある。</a:t>
            </a:r>
            <a:endParaRPr lang="en-US" altLang="ja-JP" sz="2400" u="sng"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182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問３</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612615"/>
            <a:ext cx="5560269" cy="2230045"/>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講じられない</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講じられる場合がある</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4" name="テキスト ボックス 3">
            <a:extLst>
              <a:ext uri="{FF2B5EF4-FFF2-40B4-BE49-F238E27FC236}">
                <a16:creationId xmlns:a16="http://schemas.microsoft.com/office/drawing/2014/main" id="{11397AC1-975D-F5E0-0822-418CEBA1F4A0}"/>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graphicFrame>
        <p:nvGraphicFramePr>
          <p:cNvPr id="9" name="表 8">
            <a:extLst>
              <a:ext uri="{FF2B5EF4-FFF2-40B4-BE49-F238E27FC236}">
                <a16:creationId xmlns:a16="http://schemas.microsoft.com/office/drawing/2014/main" id="{9B64F3AD-C67E-8037-6FC1-E382C6242C79}"/>
              </a:ext>
            </a:extLst>
          </p:cNvPr>
          <p:cNvGraphicFramePr>
            <a:graphicFrameLocks noGrp="1"/>
          </p:cNvGraphicFramePr>
          <p:nvPr>
            <p:extLst>
              <p:ext uri="{D42A27DB-BD31-4B8C-83A1-F6EECF244321}">
                <p14:modId xmlns:p14="http://schemas.microsoft.com/office/powerpoint/2010/main" val="4073080027"/>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10" name="テキスト ボックス 9">
            <a:extLst>
              <a:ext uri="{FF2B5EF4-FFF2-40B4-BE49-F238E27FC236}">
                <a16:creationId xmlns:a16="http://schemas.microsoft.com/office/drawing/2014/main" id="{B804798D-B680-672A-8A6B-0509BEC7AF1D}"/>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232009655"/>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1981878"/>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孤立集落解消のための道路啓開作業に手を取られ、公共土木施設の被災調査に手が回せません。</a:t>
            </a:r>
            <a:r>
              <a:rPr lang="ja-JP" altLang="en-US" sz="2400" u="sng" dirty="0">
                <a:latin typeface="Roboto" panose="02000000000000000000" pitchFamily="2" charset="0"/>
                <a:ea typeface="メイリオ" panose="020B0604030504040204" pitchFamily="50" charset="-128"/>
              </a:rPr>
              <a:t>被災調査の初動として</a:t>
            </a:r>
            <a:r>
              <a:rPr lang="ja-JP" altLang="en-US" sz="2400" dirty="0">
                <a:latin typeface="Roboto" panose="02000000000000000000" pitchFamily="2" charset="0"/>
                <a:ea typeface="メイリオ" panose="020B0604030504040204" pitchFamily="50" charset="-128"/>
              </a:rPr>
              <a:t>、どのような支援制度の活用を検討することがよいでしょうか。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182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問４</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612615"/>
            <a:ext cx="6224309"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災害査定官による災害緊急調査</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建設技術センターによる発注者支援</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a:t>
            </a:r>
            <a:r>
              <a:rPr lang="en-US" altLang="ja-JP" sz="2400" dirty="0">
                <a:solidFill>
                  <a:srgbClr val="0000FF"/>
                </a:solidFill>
                <a:latin typeface="Roboto" panose="02000000000000000000" pitchFamily="2" charset="0"/>
                <a:ea typeface="メイリオ" panose="020B0604030504040204" pitchFamily="50" charset="-128"/>
              </a:rPr>
              <a:t>TEC-FORCE</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災害復旧技術専門家派遣制度</a:t>
            </a:r>
            <a:endParaRPr lang="en-US" altLang="ja-JP" sz="2400" dirty="0">
              <a:solidFill>
                <a:srgbClr val="0000FF"/>
              </a:solidFill>
              <a:latin typeface="Roboto" panose="02000000000000000000" pitchFamily="2" charset="0"/>
              <a:ea typeface="Roboto" panose="02000000000000000000" pitchFamily="2" charset="0"/>
            </a:endParaRPr>
          </a:p>
        </p:txBody>
      </p:sp>
      <p:sp>
        <p:nvSpPr>
          <p:cNvPr id="5" name="テキスト ボックス 4">
            <a:extLst>
              <a:ext uri="{FF2B5EF4-FFF2-40B4-BE49-F238E27FC236}">
                <a16:creationId xmlns:a16="http://schemas.microsoft.com/office/drawing/2014/main" id="{2F508D19-9C1C-598A-1EC5-67B84197F3A3}"/>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graphicFrame>
        <p:nvGraphicFramePr>
          <p:cNvPr id="9" name="表 8">
            <a:extLst>
              <a:ext uri="{FF2B5EF4-FFF2-40B4-BE49-F238E27FC236}">
                <a16:creationId xmlns:a16="http://schemas.microsoft.com/office/drawing/2014/main" id="{6B34BC72-5172-6587-0C72-CADD8CE306C3}"/>
              </a:ext>
            </a:extLst>
          </p:cNvPr>
          <p:cNvGraphicFramePr>
            <a:graphicFrameLocks noGrp="1"/>
          </p:cNvGraphicFramePr>
          <p:nvPr>
            <p:extLst>
              <p:ext uri="{D42A27DB-BD31-4B8C-83A1-F6EECF244321}">
                <p14:modId xmlns:p14="http://schemas.microsoft.com/office/powerpoint/2010/main" val="2807844526"/>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10" name="テキスト ボックス 9">
            <a:extLst>
              <a:ext uri="{FF2B5EF4-FFF2-40B4-BE49-F238E27FC236}">
                <a16:creationId xmlns:a16="http://schemas.microsoft.com/office/drawing/2014/main" id="{EBAAF014-B127-864C-CDFC-0E820620E9A0}"/>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366112639"/>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7" name="タイトル 3">
            <a:extLst>
              <a:ext uri="{FF2B5EF4-FFF2-40B4-BE49-F238E27FC236}">
                <a16:creationId xmlns:a16="http://schemas.microsoft.com/office/drawing/2014/main" id="{5EAB0683-D4B0-320B-0908-01182C40F041}"/>
              </a:ext>
            </a:extLst>
          </p:cNvPr>
          <p:cNvSpPr txBox="1">
            <a:spLocks/>
          </p:cNvSpPr>
          <p:nvPr/>
        </p:nvSpPr>
        <p:spPr>
          <a:xfrm>
            <a:off x="636319" y="1280799"/>
            <a:ext cx="8633362" cy="1981878"/>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ts val="4200"/>
              </a:lnSpc>
            </a:pPr>
            <a:r>
              <a:rPr lang="ja-JP" altLang="en-US" sz="2400" dirty="0">
                <a:latin typeface="Roboto" panose="02000000000000000000" pitchFamily="2" charset="0"/>
                <a:ea typeface="メイリオ" panose="020B0604030504040204" pitchFamily="50" charset="-128"/>
              </a:rPr>
              <a:t>　「</a:t>
            </a:r>
            <a:r>
              <a:rPr lang="en-US" altLang="ja-JP" sz="2400" dirty="0">
                <a:latin typeface="Roboto" panose="02000000000000000000" pitchFamily="2" charset="0"/>
                <a:ea typeface="メイリオ" panose="020B0604030504040204" pitchFamily="50" charset="-128"/>
              </a:rPr>
              <a:t>TEC-FORCE</a:t>
            </a:r>
            <a:r>
              <a:rPr lang="ja-JP" altLang="en-US" sz="2400" dirty="0">
                <a:latin typeface="Roboto" panose="02000000000000000000" pitchFamily="2" charset="0"/>
                <a:ea typeface="メイリオ" panose="020B0604030504040204" pitchFamily="50" charset="-128"/>
              </a:rPr>
              <a:t>」や「災害時に活用可能な国の保有資機材」の貸出を依頼する場合、</a:t>
            </a:r>
            <a:r>
              <a:rPr lang="ja-JP" altLang="en-US" sz="2400" u="sng" dirty="0">
                <a:latin typeface="Roboto" panose="02000000000000000000" pitchFamily="2" charset="0"/>
                <a:ea typeface="メイリオ" panose="020B0604030504040204" pitchFamily="50" charset="-128"/>
              </a:rPr>
              <a:t>誰に要請</a:t>
            </a:r>
            <a:r>
              <a:rPr lang="ja-JP" altLang="en-US" sz="2400" dirty="0">
                <a:latin typeface="Roboto" panose="02000000000000000000" pitchFamily="2" charset="0"/>
                <a:ea typeface="メイリオ" panose="020B0604030504040204" pitchFamily="50" charset="-128"/>
              </a:rPr>
              <a:t>を行いますか。</a:t>
            </a:r>
            <a:endParaRPr lang="en-US" altLang="ja-JP" sz="2400" dirty="0">
              <a:latin typeface="Roboto" panose="02000000000000000000" pitchFamily="2" charset="0"/>
              <a:ea typeface="Roboto" panose="02000000000000000000" pitchFamily="2" charset="0"/>
            </a:endParaRPr>
          </a:p>
        </p:txBody>
      </p:sp>
      <p:sp>
        <p:nvSpPr>
          <p:cNvPr id="6" name="タイトル 3">
            <a:extLst>
              <a:ext uri="{FF2B5EF4-FFF2-40B4-BE49-F238E27FC236}">
                <a16:creationId xmlns:a16="http://schemas.microsoft.com/office/drawing/2014/main" id="{63174E2F-39C6-8182-83B2-C32344F76C1B}"/>
              </a:ext>
            </a:extLst>
          </p:cNvPr>
          <p:cNvSpPr txBox="1">
            <a:spLocks/>
          </p:cNvSpPr>
          <p:nvPr/>
        </p:nvSpPr>
        <p:spPr>
          <a:xfrm>
            <a:off x="375700" y="618209"/>
            <a:ext cx="1404000" cy="612000"/>
          </a:xfrm>
          <a:prstGeom prst="rect">
            <a:avLst/>
          </a:prstGeom>
          <a:solidFill>
            <a:schemeClr val="tx1">
              <a:lumMod val="65000"/>
              <a:lumOff val="35000"/>
            </a:schemeClr>
          </a:solidFill>
        </p:spPr>
        <p:txBody>
          <a:bodyPr vert="horz" lIns="108000" tIns="126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300"/>
              </a:lnSpc>
            </a:pPr>
            <a:r>
              <a:rPr lang="ja-JP" altLang="en-US" sz="2800" b="1" dirty="0">
                <a:solidFill>
                  <a:schemeClr val="bg1"/>
                </a:solidFill>
                <a:latin typeface="メイリオ" panose="020B0604030504040204" pitchFamily="50" charset="-128"/>
                <a:ea typeface="メイリオ" panose="020B0604030504040204" pitchFamily="50" charset="-128"/>
              </a:rPr>
              <a:t>問５</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 name="タイトル 3">
            <a:extLst>
              <a:ext uri="{FF2B5EF4-FFF2-40B4-BE49-F238E27FC236}">
                <a16:creationId xmlns:a16="http://schemas.microsoft.com/office/drawing/2014/main" id="{D0ED70BF-3CDF-5EBC-8137-311B2AC58EF1}"/>
              </a:ext>
            </a:extLst>
          </p:cNvPr>
          <p:cNvSpPr txBox="1">
            <a:spLocks/>
          </p:cNvSpPr>
          <p:nvPr/>
        </p:nvSpPr>
        <p:spPr>
          <a:xfrm>
            <a:off x="757404" y="3612615"/>
            <a:ext cx="6977062" cy="2468322"/>
          </a:xfrm>
          <a:prstGeom prst="rect">
            <a:avLst/>
          </a:prstGeom>
        </p:spPr>
        <p:txBody>
          <a:bodyPr vert="horz" lIns="108000" tIns="72000" rIns="10800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324000" algn="just">
              <a:lnSpc>
                <a:spcPts val="4200"/>
              </a:lnSpc>
              <a:spcBef>
                <a:spcPts val="1200"/>
              </a:spcBef>
            </a:pPr>
            <a:r>
              <a:rPr lang="ja-JP" altLang="en-US" sz="2400" dirty="0">
                <a:solidFill>
                  <a:srgbClr val="0000FF"/>
                </a:solidFill>
                <a:latin typeface="Roboto" panose="02000000000000000000" pitchFamily="2" charset="0"/>
                <a:ea typeface="メイリオ" panose="020B0604030504040204" pitchFamily="50" charset="-128"/>
              </a:rPr>
              <a:t>① 都道府県の担当窓口</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② 最寄りの国土交通省の事務所</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③ 国土交通省リエゾン</a:t>
            </a:r>
            <a:endParaRPr lang="en-US" altLang="ja-JP" sz="2400" dirty="0">
              <a:solidFill>
                <a:srgbClr val="0000FF"/>
              </a:solidFill>
              <a:latin typeface="Roboto" panose="02000000000000000000" pitchFamily="2" charset="0"/>
              <a:ea typeface="Roboto" panose="02000000000000000000" pitchFamily="2" charset="0"/>
            </a:endParaRPr>
          </a:p>
          <a:p>
            <a:pPr marL="324000" algn="just">
              <a:lnSpc>
                <a:spcPts val="4200"/>
              </a:lnSpc>
              <a:spcBef>
                <a:spcPts val="600"/>
              </a:spcBef>
            </a:pPr>
            <a:r>
              <a:rPr lang="ja-JP" altLang="en-US" sz="2400" dirty="0">
                <a:solidFill>
                  <a:srgbClr val="0000FF"/>
                </a:solidFill>
                <a:latin typeface="Roboto" panose="02000000000000000000" pitchFamily="2" charset="0"/>
                <a:ea typeface="メイリオ" panose="020B0604030504040204" pitchFamily="50" charset="-128"/>
              </a:rPr>
              <a:t>④ 国土交通省水管理・国土保全局防災課</a:t>
            </a:r>
            <a:endParaRPr lang="en-US" altLang="ja-JP" sz="2400" dirty="0">
              <a:solidFill>
                <a:srgbClr val="0000FF"/>
              </a:solidFill>
              <a:latin typeface="Roboto" panose="02000000000000000000" pitchFamily="2" charset="0"/>
              <a:ea typeface="Roboto" panose="02000000000000000000" pitchFamily="2" charset="0"/>
            </a:endParaRPr>
          </a:p>
        </p:txBody>
      </p:sp>
      <p:graphicFrame>
        <p:nvGraphicFramePr>
          <p:cNvPr id="8" name="表 8">
            <a:extLst>
              <a:ext uri="{FF2B5EF4-FFF2-40B4-BE49-F238E27FC236}">
                <a16:creationId xmlns:a16="http://schemas.microsoft.com/office/drawing/2014/main" id="{35115365-F928-5E63-C9E2-CFA142364EE8}"/>
              </a:ext>
            </a:extLst>
          </p:cNvPr>
          <p:cNvGraphicFramePr>
            <a:graphicFrameLocks noGrp="1"/>
          </p:cNvGraphicFramePr>
          <p:nvPr>
            <p:extLst>
              <p:ext uri="{D42A27DB-BD31-4B8C-83A1-F6EECF244321}">
                <p14:modId xmlns:p14="http://schemas.microsoft.com/office/powerpoint/2010/main" val="1382534900"/>
              </p:ext>
            </p:extLst>
          </p:nvPr>
        </p:nvGraphicFramePr>
        <p:xfrm>
          <a:off x="7734466" y="4474767"/>
          <a:ext cx="1590964" cy="1606170"/>
        </p:xfrm>
        <a:graphic>
          <a:graphicData uri="http://schemas.openxmlformats.org/drawingml/2006/table">
            <a:tbl>
              <a:tblPr firstRow="1" bandRow="1">
                <a:tableStyleId>{5C22544A-7EE6-4342-B048-85BDC9FD1C3A}</a:tableStyleId>
              </a:tblPr>
              <a:tblGrid>
                <a:gridCol w="1590964">
                  <a:extLst>
                    <a:ext uri="{9D8B030D-6E8A-4147-A177-3AD203B41FA5}">
                      <a16:colId xmlns:a16="http://schemas.microsoft.com/office/drawing/2014/main" val="1783856708"/>
                    </a:ext>
                  </a:extLst>
                </a:gridCol>
              </a:tblGrid>
              <a:tr h="540000">
                <a:tc>
                  <a:txBody>
                    <a:bodyPr/>
                    <a:lstStyle/>
                    <a:p>
                      <a:pPr algn="ctr">
                        <a:lnSpc>
                          <a:spcPts val="4200"/>
                        </a:lnSpc>
                      </a:pPr>
                      <a:r>
                        <a:rPr kumimoji="1" lang="ja-JP" altLang="en-US" sz="2800" dirty="0">
                          <a:latin typeface="メイリオ" panose="020B0604030504040204" pitchFamily="50" charset="-128"/>
                          <a:ea typeface="メイリオ" panose="020B0604030504040204" pitchFamily="50" charset="-128"/>
                        </a:rPr>
                        <a:t>回 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591305340"/>
                  </a:ext>
                </a:extLst>
              </a:tr>
              <a:tr h="100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533471"/>
                  </a:ext>
                </a:extLst>
              </a:tr>
            </a:tbl>
          </a:graphicData>
        </a:graphic>
      </p:graphicFrame>
      <p:sp>
        <p:nvSpPr>
          <p:cNvPr id="4" name="テキスト ボックス 3">
            <a:extLst>
              <a:ext uri="{FF2B5EF4-FFF2-40B4-BE49-F238E27FC236}">
                <a16:creationId xmlns:a16="http://schemas.microsoft.com/office/drawing/2014/main" id="{A8F24343-26CE-3D30-24A1-FDCBADD064B5}"/>
              </a:ext>
            </a:extLst>
          </p:cNvPr>
          <p:cNvSpPr txBox="1"/>
          <p:nvPr/>
        </p:nvSpPr>
        <p:spPr>
          <a:xfrm>
            <a:off x="0" y="84293"/>
            <a:ext cx="4414345" cy="500137"/>
          </a:xfrm>
          <a:prstGeom prst="rect">
            <a:avLst/>
          </a:prstGeom>
          <a:noFill/>
        </p:spPr>
        <p:txBody>
          <a:bodyPr wrap="square">
            <a:spAutoFit/>
          </a:bodyPr>
          <a:lstStyle/>
          <a:p>
            <a:pPr algn="ctr"/>
            <a:r>
              <a:rPr lang="ja-JP" altLang="en-US" sz="1600" b="1" dirty="0">
                <a:effectLst>
                  <a:glow rad="279400">
                    <a:schemeClr val="bg1">
                      <a:alpha val="40000"/>
                    </a:schemeClr>
                  </a:glow>
                </a:effectLst>
                <a:latin typeface="メイリオ" panose="020B0604030504040204" pitchFamily="50" charset="-128"/>
                <a:ea typeface="メイリオ" panose="020B0604030504040204" pitchFamily="50" charset="-128"/>
              </a:rPr>
              <a:t>迅速かつ円滑な災害復旧事業の実施に向けて</a:t>
            </a:r>
          </a:p>
          <a:p>
            <a:pPr algn="ctr"/>
            <a:r>
              <a:rPr lang="ja-JP" altLang="en-US" sz="1000" b="1" dirty="0">
                <a:effectLst>
                  <a:glow rad="279400">
                    <a:schemeClr val="bg1">
                      <a:alpha val="40000"/>
                    </a:schemeClr>
                  </a:glow>
                </a:effectLst>
                <a:latin typeface="メイリオ" panose="020B0604030504040204" pitchFamily="50" charset="-128"/>
                <a:ea typeface="メイリオ" panose="020B0604030504040204" pitchFamily="50" charset="-128"/>
              </a:rPr>
              <a:t>～市町村における災害復旧事業の円滑な実施のためのガイドライン～</a:t>
            </a:r>
          </a:p>
        </p:txBody>
      </p:sp>
      <p:sp>
        <p:nvSpPr>
          <p:cNvPr id="9" name="テキスト ボックス 8">
            <a:extLst>
              <a:ext uri="{FF2B5EF4-FFF2-40B4-BE49-F238E27FC236}">
                <a16:creationId xmlns:a16="http://schemas.microsoft.com/office/drawing/2014/main" id="{8D827C2B-8E82-3968-17E4-C91EC2722531}"/>
              </a:ext>
            </a:extLst>
          </p:cNvPr>
          <p:cNvSpPr txBox="1"/>
          <p:nvPr/>
        </p:nvSpPr>
        <p:spPr>
          <a:xfrm>
            <a:off x="7666809" y="6550223"/>
            <a:ext cx="2239191" cy="307777"/>
          </a:xfrm>
          <a:prstGeom prst="rect">
            <a:avLst/>
          </a:prstGeom>
          <a:noFill/>
        </p:spPr>
        <p:txBody>
          <a:bodyPr wrap="square">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振り返りテスト ： 問題</a:t>
            </a:r>
          </a:p>
        </p:txBody>
      </p:sp>
    </p:spTree>
    <p:extLst>
      <p:ext uri="{BB962C8B-B14F-4D97-AF65-F5344CB8AC3E}">
        <p14:creationId xmlns:p14="http://schemas.microsoft.com/office/powerpoint/2010/main" val="3851876481"/>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3525</TotalTime>
  <Words>1900</Words>
  <Application>Microsoft Office PowerPoint</Application>
  <PresentationFormat>A4 210 x 297 mm</PresentationFormat>
  <Paragraphs>169</Paragraphs>
  <Slides>17</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BIZ UDPゴシック</vt:lpstr>
      <vt:lpstr>ＭＳ 明朝</vt:lpstr>
      <vt:lpstr>メイリオ</vt:lpstr>
      <vt:lpstr>游ゴシック</vt:lpstr>
      <vt:lpstr>Arial</vt:lpstr>
      <vt:lpstr>Calibri</vt:lpstr>
      <vt:lpstr>Calibri Light</vt:lpstr>
      <vt:lpstr>Roboto</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渡邉 真悟</dc:creator>
  <cp:lastModifiedBy>渡邉 真悟</cp:lastModifiedBy>
  <cp:revision>166</cp:revision>
  <cp:lastPrinted>2022-11-21T01:26:09Z</cp:lastPrinted>
  <dcterms:created xsi:type="dcterms:W3CDTF">2022-06-28T01:48:29Z</dcterms:created>
  <dcterms:modified xsi:type="dcterms:W3CDTF">2023-03-13T06:02:42Z</dcterms:modified>
</cp:coreProperties>
</file>