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8"/>
  </p:notesMasterIdLst>
  <p:sldIdLst>
    <p:sldId id="271" r:id="rId2"/>
    <p:sldId id="307" r:id="rId3"/>
    <p:sldId id="337" r:id="rId4"/>
    <p:sldId id="326" r:id="rId5"/>
    <p:sldId id="338" r:id="rId6"/>
    <p:sldId id="327" r:id="rId7"/>
    <p:sldId id="339" r:id="rId8"/>
    <p:sldId id="328" r:id="rId9"/>
    <p:sldId id="340" r:id="rId10"/>
    <p:sldId id="329" r:id="rId11"/>
    <p:sldId id="341" r:id="rId12"/>
    <p:sldId id="330" r:id="rId13"/>
    <p:sldId id="342" r:id="rId14"/>
    <p:sldId id="331" r:id="rId15"/>
    <p:sldId id="343" r:id="rId16"/>
    <p:sldId id="332" r:id="rId17"/>
    <p:sldId id="344" r:id="rId18"/>
    <p:sldId id="333" r:id="rId19"/>
    <p:sldId id="345" r:id="rId20"/>
    <p:sldId id="334" r:id="rId21"/>
    <p:sldId id="346" r:id="rId22"/>
    <p:sldId id="335" r:id="rId23"/>
    <p:sldId id="347" r:id="rId24"/>
    <p:sldId id="336" r:id="rId25"/>
    <p:sldId id="348" r:id="rId26"/>
    <p:sldId id="298" r:id="rId27"/>
  </p:sldIdLst>
  <p:sldSz cx="9906000" cy="6858000" type="A4"/>
  <p:notesSz cx="6770688" cy="99028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76" userDrawn="1">
          <p15:clr>
            <a:srgbClr val="A4A3A4"/>
          </p15:clr>
        </p15:guide>
        <p15:guide id="2" pos="314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4597A0"/>
    <a:srgbClr val="450000"/>
    <a:srgbClr val="FFFF00"/>
    <a:srgbClr val="660066"/>
    <a:srgbClr val="AF85FB"/>
    <a:srgbClr val="EDB9FF"/>
    <a:srgbClr val="008000"/>
    <a:srgbClr val="33CC33"/>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87" autoAdjust="0"/>
    <p:restoredTop sz="81027" autoAdjust="0"/>
  </p:normalViewPr>
  <p:slideViewPr>
    <p:cSldViewPr snapToGrid="0" showGuides="1">
      <p:cViewPr varScale="1">
        <p:scale>
          <a:sx n="62" d="100"/>
          <a:sy n="62" d="100"/>
        </p:scale>
        <p:origin x="1973" y="53"/>
      </p:cViewPr>
      <p:guideLst>
        <p:guide orient="horz" pos="2976"/>
        <p:guide pos="3143"/>
      </p:guideLst>
    </p:cSldViewPr>
  </p:slideViewPr>
  <p:notesTextViewPr>
    <p:cViewPr>
      <p:scale>
        <a:sx n="150" d="100"/>
        <a:sy n="150" d="100"/>
      </p:scale>
      <p:origin x="0" y="0"/>
    </p:cViewPr>
  </p:notesTextViewPr>
  <p:gridSpacing cx="45000" cy="450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33754" cy="496644"/>
          </a:xfrm>
          <a:prstGeom prst="rect">
            <a:avLst/>
          </a:prstGeom>
        </p:spPr>
        <p:txBody>
          <a:bodyPr vert="horz" lIns="91038" tIns="45519" rIns="91038" bIns="45519" rtlCol="0"/>
          <a:lstStyle>
            <a:lvl1pPr algn="l">
              <a:defRPr sz="1200"/>
            </a:lvl1pPr>
          </a:lstStyle>
          <a:p>
            <a:endParaRPr kumimoji="1" lang="ja-JP" altLang="en-US"/>
          </a:p>
        </p:txBody>
      </p:sp>
      <p:sp>
        <p:nvSpPr>
          <p:cNvPr id="3" name="日付プレースホルダー 2"/>
          <p:cNvSpPr>
            <a:spLocks noGrp="1"/>
          </p:cNvSpPr>
          <p:nvPr>
            <p:ph type="dt" idx="1"/>
          </p:nvPr>
        </p:nvSpPr>
        <p:spPr>
          <a:xfrm>
            <a:off x="3835356" y="0"/>
            <a:ext cx="2933754" cy="496644"/>
          </a:xfrm>
          <a:prstGeom prst="rect">
            <a:avLst/>
          </a:prstGeom>
        </p:spPr>
        <p:txBody>
          <a:bodyPr vert="horz" lIns="91038" tIns="45519" rIns="91038" bIns="45519" rtlCol="0"/>
          <a:lstStyle>
            <a:lvl1pPr algn="r">
              <a:defRPr sz="1200"/>
            </a:lvl1pPr>
          </a:lstStyle>
          <a:p>
            <a:fld id="{ABEDC9C0-5E7B-4D75-9A38-2B7AF19E8BAF}" type="datetimeFigureOut">
              <a:rPr kumimoji="1" lang="ja-JP" altLang="en-US" smtClean="0"/>
              <a:t>2023/3/13</a:t>
            </a:fld>
            <a:endParaRPr kumimoji="1" lang="ja-JP" altLang="en-US"/>
          </a:p>
        </p:txBody>
      </p:sp>
      <p:sp>
        <p:nvSpPr>
          <p:cNvPr id="4" name="スライド イメージ プレースホルダー 3"/>
          <p:cNvSpPr>
            <a:spLocks noGrp="1" noRot="1" noChangeAspect="1"/>
          </p:cNvSpPr>
          <p:nvPr>
            <p:ph type="sldImg" idx="2"/>
          </p:nvPr>
        </p:nvSpPr>
        <p:spPr>
          <a:xfrm>
            <a:off x="973138" y="1238250"/>
            <a:ext cx="4824412" cy="3341688"/>
          </a:xfrm>
          <a:prstGeom prst="rect">
            <a:avLst/>
          </a:prstGeom>
          <a:noFill/>
          <a:ln w="12700">
            <a:solidFill>
              <a:prstClr val="black"/>
            </a:solidFill>
          </a:ln>
        </p:spPr>
        <p:txBody>
          <a:bodyPr vert="horz" lIns="91038" tIns="45519" rIns="91038" bIns="45519" rtlCol="0" anchor="ctr"/>
          <a:lstStyle/>
          <a:p>
            <a:endParaRPr lang="ja-JP" altLang="en-US"/>
          </a:p>
        </p:txBody>
      </p:sp>
      <p:sp>
        <p:nvSpPr>
          <p:cNvPr id="5" name="ノート プレースホルダー 4"/>
          <p:cNvSpPr>
            <a:spLocks noGrp="1"/>
          </p:cNvSpPr>
          <p:nvPr>
            <p:ph type="body" sz="quarter" idx="3"/>
          </p:nvPr>
        </p:nvSpPr>
        <p:spPr>
          <a:xfrm>
            <a:off x="677385" y="4765567"/>
            <a:ext cx="5415919" cy="3898812"/>
          </a:xfrm>
          <a:prstGeom prst="rect">
            <a:avLst/>
          </a:prstGeom>
        </p:spPr>
        <p:txBody>
          <a:bodyPr vert="horz" lIns="91038" tIns="45519" rIns="91038" bIns="4551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06182"/>
            <a:ext cx="2933754" cy="496644"/>
          </a:xfrm>
          <a:prstGeom prst="rect">
            <a:avLst/>
          </a:prstGeom>
        </p:spPr>
        <p:txBody>
          <a:bodyPr vert="horz" lIns="91038" tIns="45519" rIns="91038" bIns="45519"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35356" y="9406182"/>
            <a:ext cx="2933754" cy="496644"/>
          </a:xfrm>
          <a:prstGeom prst="rect">
            <a:avLst/>
          </a:prstGeom>
        </p:spPr>
        <p:txBody>
          <a:bodyPr vert="horz" lIns="91038" tIns="45519" rIns="91038" bIns="45519" rtlCol="0" anchor="b"/>
          <a:lstStyle>
            <a:lvl1pPr algn="r">
              <a:defRPr sz="1200"/>
            </a:lvl1pPr>
          </a:lstStyle>
          <a:p>
            <a:fld id="{CCD8D2D9-66A2-4CB7-A448-F4FE8B30EB26}" type="slidenum">
              <a:rPr kumimoji="1" lang="ja-JP" altLang="en-US" smtClean="0"/>
              <a:t>‹#›</a:t>
            </a:fld>
            <a:endParaRPr kumimoji="1" lang="ja-JP" altLang="en-US"/>
          </a:p>
        </p:txBody>
      </p:sp>
    </p:spTree>
    <p:extLst>
      <p:ext uri="{BB962C8B-B14F-4D97-AF65-F5344CB8AC3E}">
        <p14:creationId xmlns:p14="http://schemas.microsoft.com/office/powerpoint/2010/main" val="267476374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ct val="150000"/>
              </a:lnSpc>
            </a:pPr>
            <a:r>
              <a:rPr lang="ja-JP" altLang="en-US" sz="1200" dirty="0">
                <a:latin typeface="ＭＳ 明朝" panose="02020609040205080304" pitchFamily="17" charset="-128"/>
                <a:ea typeface="ＭＳ 明朝" panose="02020609040205080304" pitchFamily="17" charset="-128"/>
              </a:rPr>
              <a:t>迅速かつ円滑な災害復旧事業の実施に向けて</a:t>
            </a:r>
            <a:endParaRPr lang="en-US" altLang="ja-JP" sz="1200" dirty="0">
              <a:latin typeface="ＭＳ 明朝" panose="02020609040205080304" pitchFamily="17" charset="-128"/>
              <a:ea typeface="ＭＳ 明朝" panose="02020609040205080304" pitchFamily="17" charset="-128"/>
            </a:endParaRPr>
          </a:p>
          <a:p>
            <a:pPr>
              <a:lnSpc>
                <a:spcPct val="150000"/>
              </a:lnSpc>
            </a:pPr>
            <a:r>
              <a:rPr lang="ja-JP" altLang="en-US" sz="1200" dirty="0">
                <a:latin typeface="ＭＳ 明朝" panose="02020609040205080304" pitchFamily="17" charset="-128"/>
                <a:ea typeface="ＭＳ 明朝" panose="02020609040205080304" pitchFamily="17" charset="-128"/>
              </a:rPr>
              <a:t>振り返りテストの回答、解説。</a:t>
            </a:r>
            <a:endParaRPr lang="en-US" altLang="ja-JP" sz="1200" dirty="0">
              <a:latin typeface="ＭＳ 明朝" panose="02020609040205080304" pitchFamily="17" charset="-128"/>
              <a:ea typeface="ＭＳ 明朝" panose="02020609040205080304" pitchFamily="17" charset="-128"/>
            </a:endParaRPr>
          </a:p>
          <a:p>
            <a:pPr>
              <a:lnSpc>
                <a:spcPct val="150000"/>
              </a:lnSpc>
            </a:pPr>
            <a:r>
              <a:rPr lang="ja-JP" altLang="en-US" sz="1200" dirty="0">
                <a:latin typeface="ＭＳ 明朝" panose="02020609040205080304" pitchFamily="17" charset="-128"/>
                <a:ea typeface="ＭＳ 明朝" panose="02020609040205080304" pitchFamily="17" charset="-128"/>
              </a:rPr>
              <a:t>本動画では、振り返りテストの回答および解説をおこないます。</a:t>
            </a:r>
          </a:p>
        </p:txBody>
      </p:sp>
      <p:sp>
        <p:nvSpPr>
          <p:cNvPr id="4" name="スライド番号プレースホルダー 3"/>
          <p:cNvSpPr>
            <a:spLocks noGrp="1"/>
          </p:cNvSpPr>
          <p:nvPr>
            <p:ph type="sldNum" sz="quarter" idx="5"/>
          </p:nvPr>
        </p:nvSpPr>
        <p:spPr/>
        <p:txBody>
          <a:bodyPr/>
          <a:lstStyle/>
          <a:p>
            <a:fld id="{CCD8D2D9-66A2-4CB7-A448-F4FE8B30EB26}" type="slidenum">
              <a:rPr kumimoji="1" lang="ja-JP" altLang="en-US" smtClean="0"/>
              <a:t>1</a:t>
            </a:fld>
            <a:endParaRPr kumimoji="1" lang="ja-JP" altLang="en-US"/>
          </a:p>
        </p:txBody>
      </p:sp>
    </p:spTree>
    <p:extLst>
      <p:ext uri="{BB962C8B-B14F-4D97-AF65-F5344CB8AC3E}">
        <p14:creationId xmlns:p14="http://schemas.microsoft.com/office/powerpoint/2010/main" val="18587861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ＭＳ 明朝" panose="02020609040205080304" pitchFamily="17" charset="-128"/>
                <a:ea typeface="ＭＳ 明朝" panose="02020609040205080304" pitchFamily="17" charset="-128"/>
              </a:rPr>
              <a:t>問５について、</a:t>
            </a:r>
            <a:r>
              <a:rPr kumimoji="1" lang="ja-JP" altLang="en-US" sz="1200" dirty="0">
                <a:latin typeface="ＭＳ 明朝" panose="02020609040205080304" pitchFamily="17" charset="-128"/>
                <a:ea typeface="ＭＳ 明朝" panose="02020609040205080304" pitchFamily="17" charset="-128"/>
              </a:rPr>
              <a:t>「②最寄りの国土交通省の事務所」と「③国土交通省リエゾン」が正解となります。</a:t>
            </a:r>
            <a:endParaRPr kumimoji="1" lang="ja-JP" altLang="en-US" dirty="0"/>
          </a:p>
        </p:txBody>
      </p:sp>
      <p:sp>
        <p:nvSpPr>
          <p:cNvPr id="4" name="スライド番号プレースホルダー 3"/>
          <p:cNvSpPr>
            <a:spLocks noGrp="1"/>
          </p:cNvSpPr>
          <p:nvPr>
            <p:ph type="sldNum" sz="quarter" idx="5"/>
          </p:nvPr>
        </p:nvSpPr>
        <p:spPr/>
        <p:txBody>
          <a:bodyPr/>
          <a:lstStyle/>
          <a:p>
            <a:fld id="{CCD8D2D9-66A2-4CB7-A448-F4FE8B30EB26}" type="slidenum">
              <a:rPr kumimoji="1" lang="ja-JP" altLang="en-US" smtClean="0"/>
              <a:t>10</a:t>
            </a:fld>
            <a:endParaRPr kumimoji="1" lang="ja-JP" altLang="en-US"/>
          </a:p>
        </p:txBody>
      </p:sp>
    </p:spTree>
    <p:extLst>
      <p:ext uri="{BB962C8B-B14F-4D97-AF65-F5344CB8AC3E}">
        <p14:creationId xmlns:p14="http://schemas.microsoft.com/office/powerpoint/2010/main" val="31643695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lgn="just">
              <a:lnSpc>
                <a:spcPts val="4200"/>
              </a:lnSpc>
              <a:buFont typeface="Wingdings" panose="05000000000000000000" pitchFamily="2" charset="2"/>
              <a:buNone/>
            </a:pPr>
            <a:r>
              <a:rPr lang="en-US" altLang="ja-JP" sz="1200" b="0" u="none" dirty="0">
                <a:latin typeface="ＭＳ 明朝" panose="02020609040205080304" pitchFamily="17" charset="-128"/>
                <a:ea typeface="ＭＳ 明朝" panose="02020609040205080304" pitchFamily="17" charset="-128"/>
              </a:rPr>
              <a:t>TEC-FORCE</a:t>
            </a:r>
            <a:r>
              <a:rPr lang="ja-JP" altLang="en-US" sz="1200" b="0" u="none" dirty="0">
                <a:latin typeface="ＭＳ 明朝" panose="02020609040205080304" pitchFamily="17" charset="-128"/>
                <a:ea typeface="ＭＳ 明朝" panose="02020609040205080304" pitchFamily="17" charset="-128"/>
              </a:rPr>
              <a:t>による支援は、市町村からの要請が基本となります。大規模災害時には、被災市町村へ国土交通省リエゾンが派遣されますので、リエゾンに支援要請を行ってください。</a:t>
            </a:r>
            <a:endParaRPr lang="en-US" altLang="ja-JP" sz="1200" b="0" u="none" dirty="0">
              <a:latin typeface="ＭＳ 明朝" panose="02020609040205080304" pitchFamily="17" charset="-128"/>
              <a:ea typeface="ＭＳ 明朝" panose="02020609040205080304" pitchFamily="17" charset="-128"/>
            </a:endParaRPr>
          </a:p>
          <a:p>
            <a:pPr marL="0" indent="0" algn="just">
              <a:lnSpc>
                <a:spcPts val="4200"/>
              </a:lnSpc>
              <a:buFont typeface="Wingdings" panose="05000000000000000000" pitchFamily="2" charset="2"/>
              <a:buNone/>
            </a:pPr>
            <a:r>
              <a:rPr lang="ja-JP" altLang="en-US" sz="1200" b="0" u="none" dirty="0">
                <a:latin typeface="ＭＳ 明朝" panose="02020609040205080304" pitchFamily="17" charset="-128"/>
                <a:ea typeface="ＭＳ 明朝" panose="02020609040205080304" pitchFamily="17" charset="-128"/>
              </a:rPr>
              <a:t>なお、国土交通省リエゾンが派遣されていない場合は、躊躇せずに、最寄りの国土交通省の事務所へ要請を行ってください。</a:t>
            </a:r>
            <a:endParaRPr lang="en-US" altLang="ja-JP" sz="1200" b="0" u="none" dirty="0">
              <a:latin typeface="ＭＳ 明朝" panose="02020609040205080304" pitchFamily="17" charset="-128"/>
              <a:ea typeface="ＭＳ 明朝" panose="02020609040205080304" pitchFamily="17" charset="-128"/>
            </a:endParaRPr>
          </a:p>
          <a:p>
            <a:pPr marL="432000" indent="-324000" algn="just">
              <a:lnSpc>
                <a:spcPts val="4200"/>
              </a:lnSpc>
              <a:buFont typeface="Wingdings" panose="05000000000000000000" pitchFamily="2" charset="2"/>
              <a:buChar char="l"/>
            </a:pPr>
            <a:endParaRPr lang="en-US" altLang="ja-JP" sz="1200" dirty="0">
              <a:latin typeface="Roboto" panose="02000000000000000000" pitchFamily="2" charset="0"/>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u="none" dirty="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5"/>
          </p:nvPr>
        </p:nvSpPr>
        <p:spPr/>
        <p:txBody>
          <a:bodyPr/>
          <a:lstStyle/>
          <a:p>
            <a:fld id="{CCD8D2D9-66A2-4CB7-A448-F4FE8B30EB26}" type="slidenum">
              <a:rPr kumimoji="1" lang="ja-JP" altLang="en-US" smtClean="0"/>
              <a:t>11</a:t>
            </a:fld>
            <a:endParaRPr kumimoji="1" lang="ja-JP" altLang="en-US"/>
          </a:p>
        </p:txBody>
      </p:sp>
    </p:spTree>
    <p:extLst>
      <p:ext uri="{BB962C8B-B14F-4D97-AF65-F5344CB8AC3E}">
        <p14:creationId xmlns:p14="http://schemas.microsoft.com/office/powerpoint/2010/main" val="5328742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ＭＳ 明朝" panose="02020609040205080304" pitchFamily="17" charset="-128"/>
                <a:ea typeface="ＭＳ 明朝" panose="02020609040205080304" pitchFamily="17" charset="-128"/>
              </a:rPr>
              <a:t>問６について、</a:t>
            </a:r>
            <a:r>
              <a:rPr kumimoji="1" lang="ja-JP" altLang="en-US" sz="1200" dirty="0">
                <a:latin typeface="ＭＳ 明朝" panose="02020609040205080304" pitchFamily="17" charset="-128"/>
                <a:ea typeface="ＭＳ 明朝" panose="02020609040205080304" pitchFamily="17" charset="-128"/>
              </a:rPr>
              <a:t>「②災害復旧技術専門家派遣制度」、「③災害査定官による災害緊急」、「④建設技術センター等による発注者支援」が正解となります。</a:t>
            </a:r>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CCD8D2D9-66A2-4CB7-A448-F4FE8B30EB26}" type="slidenum">
              <a:rPr kumimoji="1" lang="ja-JP" altLang="en-US" smtClean="0"/>
              <a:t>12</a:t>
            </a:fld>
            <a:endParaRPr kumimoji="1" lang="ja-JP" altLang="en-US"/>
          </a:p>
        </p:txBody>
      </p:sp>
    </p:spTree>
    <p:extLst>
      <p:ext uri="{BB962C8B-B14F-4D97-AF65-F5344CB8AC3E}">
        <p14:creationId xmlns:p14="http://schemas.microsoft.com/office/powerpoint/2010/main" val="33434354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just" defTabSz="914400" rtl="0" eaLnBrk="1" fontAlgn="auto" latinLnBrk="0" hangingPunct="1">
              <a:lnSpc>
                <a:spcPts val="4200"/>
              </a:lnSpc>
              <a:spcBef>
                <a:spcPts val="0"/>
              </a:spcBef>
              <a:spcAft>
                <a:spcPts val="0"/>
              </a:spcAft>
              <a:buClrTx/>
              <a:buSzTx/>
              <a:buFont typeface="Wingdings" panose="05000000000000000000" pitchFamily="2" charset="2"/>
              <a:buNone/>
              <a:tabLst/>
              <a:defRPr/>
            </a:pPr>
            <a:r>
              <a:rPr lang="ja-JP" altLang="en-US" sz="1200" b="0" u="none" dirty="0">
                <a:latin typeface="ＭＳ 明朝" panose="02020609040205080304" pitchFamily="17" charset="-128"/>
                <a:ea typeface="ＭＳ 明朝" panose="02020609040205080304" pitchFamily="17" charset="-128"/>
              </a:rPr>
              <a:t>「災害査定官による災害緊急調査」と「災害復旧技術専門家派遣制度」は、復旧方法及び復旧工法に関する技術的助言を行う支援制度のことです。「建設技術センター等による発注者支援」においても、復旧方法や工法に関する技術的助言はありますが、地域に応じ建設技術センターからの支援内容が異なりますので、事前に確認することが重要となります。</a:t>
            </a:r>
            <a:endParaRPr lang="en-US" altLang="ja-JP" sz="1200" b="0" u="none" dirty="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5"/>
          </p:nvPr>
        </p:nvSpPr>
        <p:spPr/>
        <p:txBody>
          <a:bodyPr/>
          <a:lstStyle/>
          <a:p>
            <a:fld id="{CCD8D2D9-66A2-4CB7-A448-F4FE8B30EB26}" type="slidenum">
              <a:rPr kumimoji="1" lang="ja-JP" altLang="en-US" smtClean="0"/>
              <a:t>13</a:t>
            </a:fld>
            <a:endParaRPr kumimoji="1" lang="ja-JP" altLang="en-US"/>
          </a:p>
        </p:txBody>
      </p:sp>
    </p:spTree>
    <p:extLst>
      <p:ext uri="{BB962C8B-B14F-4D97-AF65-F5344CB8AC3E}">
        <p14:creationId xmlns:p14="http://schemas.microsoft.com/office/powerpoint/2010/main" val="34508123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ＭＳ 明朝" panose="02020609040205080304" pitchFamily="17" charset="-128"/>
                <a:ea typeface="ＭＳ 明朝" panose="02020609040205080304" pitchFamily="17" charset="-128"/>
              </a:rPr>
              <a:t>問７について、</a:t>
            </a:r>
            <a:r>
              <a:rPr kumimoji="1" lang="ja-JP" altLang="en-US" sz="1200" dirty="0">
                <a:latin typeface="ＭＳ 明朝" panose="02020609040205080304" pitchFamily="17" charset="-128"/>
                <a:ea typeface="ＭＳ 明朝" panose="02020609040205080304" pitchFamily="17" charset="-128"/>
              </a:rPr>
              <a:t>「③費用は発生しないので心配する必要はない」が正解です。</a:t>
            </a:r>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CCD8D2D9-66A2-4CB7-A448-F4FE8B30EB26}" type="slidenum">
              <a:rPr kumimoji="1" lang="ja-JP" altLang="en-US" smtClean="0"/>
              <a:t>14</a:t>
            </a:fld>
            <a:endParaRPr kumimoji="1" lang="ja-JP" altLang="en-US"/>
          </a:p>
        </p:txBody>
      </p:sp>
    </p:spTree>
    <p:extLst>
      <p:ext uri="{BB962C8B-B14F-4D97-AF65-F5344CB8AC3E}">
        <p14:creationId xmlns:p14="http://schemas.microsoft.com/office/powerpoint/2010/main" val="7725456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lgn="just">
              <a:lnSpc>
                <a:spcPts val="4200"/>
              </a:lnSpc>
              <a:buFont typeface="Wingdings" panose="05000000000000000000" pitchFamily="2" charset="2"/>
              <a:buNone/>
            </a:pPr>
            <a:r>
              <a:rPr lang="ja-JP" altLang="en-US" sz="1200" b="0" u="none" dirty="0">
                <a:latin typeface="ＭＳ 明朝" panose="02020609040205080304" pitchFamily="17" charset="-128"/>
                <a:ea typeface="ＭＳ 明朝" panose="02020609040205080304" pitchFamily="17" charset="-128"/>
              </a:rPr>
              <a:t>「災害査定官による災害緊急」の活用に費用は発生しません。また、「災害復旧技術専門家派遣制度」についても、本省防災課が必要と判断した派遣については、交通費・宿泊費を含み無償となります。災害時に迷っている時間はありません。躊躇せずに相談しましょう。</a:t>
            </a:r>
            <a:endParaRPr lang="en-US" altLang="ja-JP" sz="1200" b="0" u="none" dirty="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5"/>
          </p:nvPr>
        </p:nvSpPr>
        <p:spPr/>
        <p:txBody>
          <a:bodyPr/>
          <a:lstStyle/>
          <a:p>
            <a:fld id="{CCD8D2D9-66A2-4CB7-A448-F4FE8B30EB26}" type="slidenum">
              <a:rPr kumimoji="1" lang="ja-JP" altLang="en-US" smtClean="0"/>
              <a:t>15</a:t>
            </a:fld>
            <a:endParaRPr kumimoji="1" lang="ja-JP" altLang="en-US"/>
          </a:p>
        </p:txBody>
      </p:sp>
    </p:spTree>
    <p:extLst>
      <p:ext uri="{BB962C8B-B14F-4D97-AF65-F5344CB8AC3E}">
        <p14:creationId xmlns:p14="http://schemas.microsoft.com/office/powerpoint/2010/main" val="35102170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ＭＳ 明朝" panose="02020609040205080304" pitchFamily="17" charset="-128"/>
                <a:ea typeface="ＭＳ 明朝" panose="02020609040205080304" pitchFamily="17" charset="-128"/>
              </a:rPr>
              <a:t>問８について、</a:t>
            </a:r>
            <a:r>
              <a:rPr kumimoji="1" lang="ja-JP" altLang="en-US" sz="1200" dirty="0">
                <a:latin typeface="ＭＳ 明朝" panose="02020609040205080304" pitchFamily="17" charset="-128"/>
                <a:ea typeface="ＭＳ 明朝" panose="02020609040205080304" pitchFamily="17" charset="-128"/>
              </a:rPr>
              <a:t>「③都道府県の担当窓口に相談する」と「④地域の測量設計業協会等に相談する」が正解となります。</a:t>
            </a:r>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CCD8D2D9-66A2-4CB7-A448-F4FE8B30EB26}" type="slidenum">
              <a:rPr kumimoji="1" lang="ja-JP" altLang="en-US" smtClean="0"/>
              <a:t>16</a:t>
            </a:fld>
            <a:endParaRPr kumimoji="1" lang="ja-JP" altLang="en-US"/>
          </a:p>
        </p:txBody>
      </p:sp>
    </p:spTree>
    <p:extLst>
      <p:ext uri="{BB962C8B-B14F-4D97-AF65-F5344CB8AC3E}">
        <p14:creationId xmlns:p14="http://schemas.microsoft.com/office/powerpoint/2010/main" val="18412076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lgn="just">
              <a:lnSpc>
                <a:spcPts val="4200"/>
              </a:lnSpc>
              <a:buFontTx/>
              <a:buNone/>
            </a:pPr>
            <a:r>
              <a:rPr lang="ja-JP" altLang="en-US" sz="1200" b="0" u="none" dirty="0">
                <a:latin typeface="ＭＳ 明朝" panose="02020609040205080304" pitchFamily="17" charset="-128"/>
                <a:ea typeface="ＭＳ 明朝" panose="02020609040205080304" pitchFamily="17" charset="-128"/>
              </a:rPr>
              <a:t>各都道府県では、「地域の測量設計業協会」や「建設コンサルタンツ協会」と災害協定を結んでいることが考えられますので、まずは相談してみましょう。ただし、災害規模が大きく広範囲に被害が及ぶ場合は民間業者の紹介ができない場合もありますので、貴団体と建設業・建設関連業団体との直接の災害協定の締結をご検討ください。</a:t>
            </a:r>
            <a:endParaRPr lang="en-US" altLang="ja-JP" sz="1200" b="0" u="none" dirty="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5"/>
          </p:nvPr>
        </p:nvSpPr>
        <p:spPr/>
        <p:txBody>
          <a:bodyPr/>
          <a:lstStyle/>
          <a:p>
            <a:fld id="{CCD8D2D9-66A2-4CB7-A448-F4FE8B30EB26}" type="slidenum">
              <a:rPr kumimoji="1" lang="ja-JP" altLang="en-US" smtClean="0"/>
              <a:t>17</a:t>
            </a:fld>
            <a:endParaRPr kumimoji="1" lang="ja-JP" altLang="en-US"/>
          </a:p>
        </p:txBody>
      </p:sp>
    </p:spTree>
    <p:extLst>
      <p:ext uri="{BB962C8B-B14F-4D97-AF65-F5344CB8AC3E}">
        <p14:creationId xmlns:p14="http://schemas.microsoft.com/office/powerpoint/2010/main" val="22988868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ＭＳ 明朝" panose="02020609040205080304" pitchFamily="17" charset="-128"/>
                <a:ea typeface="ＭＳ 明朝" panose="02020609040205080304" pitchFamily="17" charset="-128"/>
              </a:rPr>
              <a:t>問９については、「①査定受検まで依頼する」と「②査定受検は自職員で対応する」が正解となります。</a:t>
            </a:r>
          </a:p>
        </p:txBody>
      </p:sp>
      <p:sp>
        <p:nvSpPr>
          <p:cNvPr id="4" name="スライド番号プレースホルダー 3"/>
          <p:cNvSpPr>
            <a:spLocks noGrp="1"/>
          </p:cNvSpPr>
          <p:nvPr>
            <p:ph type="sldNum" sz="quarter" idx="5"/>
          </p:nvPr>
        </p:nvSpPr>
        <p:spPr/>
        <p:txBody>
          <a:bodyPr/>
          <a:lstStyle/>
          <a:p>
            <a:fld id="{CCD8D2D9-66A2-4CB7-A448-F4FE8B30EB26}" type="slidenum">
              <a:rPr kumimoji="1" lang="ja-JP" altLang="en-US" smtClean="0"/>
              <a:t>18</a:t>
            </a:fld>
            <a:endParaRPr kumimoji="1" lang="ja-JP" altLang="en-US"/>
          </a:p>
        </p:txBody>
      </p:sp>
    </p:spTree>
    <p:extLst>
      <p:ext uri="{BB962C8B-B14F-4D97-AF65-F5344CB8AC3E}">
        <p14:creationId xmlns:p14="http://schemas.microsoft.com/office/powerpoint/2010/main" val="32835798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lgn="just">
              <a:lnSpc>
                <a:spcPts val="4200"/>
              </a:lnSpc>
              <a:buFontTx/>
              <a:buNone/>
            </a:pPr>
            <a:r>
              <a:rPr lang="ja-JP" altLang="en-US" sz="1200" b="0" u="none" dirty="0">
                <a:latin typeface="ＭＳ 明朝" panose="02020609040205080304" pitchFamily="17" charset="-128"/>
                <a:ea typeface="ＭＳ 明朝" panose="02020609040205080304" pitchFamily="17" charset="-128"/>
              </a:rPr>
              <a:t>被災状況に応じて、自職員のみではどうしても対応できない場合があるかもしれません。どのような業務を支援してもらうかについては、平時から支援先団体と取り決めを行うなど、事前に準備をしておきましょう。</a:t>
            </a:r>
            <a:endParaRPr lang="en-US" altLang="ja-JP" sz="1200" b="0" u="none" dirty="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5"/>
          </p:nvPr>
        </p:nvSpPr>
        <p:spPr/>
        <p:txBody>
          <a:bodyPr/>
          <a:lstStyle/>
          <a:p>
            <a:fld id="{CCD8D2D9-66A2-4CB7-A448-F4FE8B30EB26}" type="slidenum">
              <a:rPr kumimoji="1" lang="ja-JP" altLang="en-US" smtClean="0"/>
              <a:t>19</a:t>
            </a:fld>
            <a:endParaRPr kumimoji="1" lang="ja-JP" altLang="en-US"/>
          </a:p>
        </p:txBody>
      </p:sp>
    </p:spTree>
    <p:extLst>
      <p:ext uri="{BB962C8B-B14F-4D97-AF65-F5344CB8AC3E}">
        <p14:creationId xmlns:p14="http://schemas.microsoft.com/office/powerpoint/2010/main" val="1158499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dirty="0">
                <a:latin typeface="ＭＳ 明朝" panose="02020609040205080304" pitchFamily="17" charset="-128"/>
                <a:ea typeface="ＭＳ 明朝" panose="02020609040205080304" pitchFamily="17" charset="-128"/>
              </a:rPr>
              <a:t>問１について、「②都道府県等による技術職員派遣」と「④応急対策職員派遣制度」が正解となります。</a:t>
            </a:r>
          </a:p>
        </p:txBody>
      </p:sp>
      <p:sp>
        <p:nvSpPr>
          <p:cNvPr id="4" name="スライド番号プレースホルダー 3"/>
          <p:cNvSpPr>
            <a:spLocks noGrp="1"/>
          </p:cNvSpPr>
          <p:nvPr>
            <p:ph type="sldNum" sz="quarter" idx="5"/>
          </p:nvPr>
        </p:nvSpPr>
        <p:spPr/>
        <p:txBody>
          <a:bodyPr/>
          <a:lstStyle/>
          <a:p>
            <a:fld id="{CCD8D2D9-66A2-4CB7-A448-F4FE8B30EB26}" type="slidenum">
              <a:rPr kumimoji="1" lang="ja-JP" altLang="en-US" smtClean="0"/>
              <a:t>2</a:t>
            </a:fld>
            <a:endParaRPr kumimoji="1" lang="ja-JP" altLang="en-US"/>
          </a:p>
        </p:txBody>
      </p:sp>
    </p:spTree>
    <p:extLst>
      <p:ext uri="{BB962C8B-B14F-4D97-AF65-F5344CB8AC3E}">
        <p14:creationId xmlns:p14="http://schemas.microsoft.com/office/powerpoint/2010/main" val="26074185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ＭＳ 明朝" panose="02020609040205080304" pitchFamily="17" charset="-128"/>
                <a:ea typeface="ＭＳ 明朝" panose="02020609040205080304" pitchFamily="17" charset="-128"/>
              </a:rPr>
              <a:t>問</a:t>
            </a:r>
            <a:r>
              <a:rPr kumimoji="1" lang="en-US" altLang="ja-JP" dirty="0">
                <a:latin typeface="ＭＳ 明朝" panose="02020609040205080304" pitchFamily="17" charset="-128"/>
                <a:ea typeface="ＭＳ 明朝" panose="02020609040205080304" pitchFamily="17" charset="-128"/>
              </a:rPr>
              <a:t>10</a:t>
            </a:r>
            <a:r>
              <a:rPr kumimoji="1" lang="ja-JP" altLang="en-US" dirty="0">
                <a:latin typeface="ＭＳ 明朝" panose="02020609040205080304" pitchFamily="17" charset="-128"/>
                <a:ea typeface="ＭＳ 明朝" panose="02020609040205080304" pitchFamily="17" charset="-128"/>
              </a:rPr>
              <a:t>について、</a:t>
            </a:r>
            <a:r>
              <a:rPr kumimoji="1" lang="ja-JP" altLang="en-US" sz="1200" dirty="0">
                <a:latin typeface="ＭＳ 明朝" panose="02020609040205080304" pitchFamily="17" charset="-128"/>
                <a:ea typeface="ＭＳ 明朝" panose="02020609040205080304" pitchFamily="17" charset="-128"/>
              </a:rPr>
              <a:t>「①建設技術センター等による発注者支援」と「②都道府県等による技術職員派遣」が正解となります。</a:t>
            </a:r>
            <a:endParaRPr kumimoji="1" lang="ja-JP" altLang="en-US" dirty="0">
              <a:latin typeface="ＭＳ 明朝" panose="02020609040205080304" pitchFamily="17" charset="-128"/>
              <a:ea typeface="ＭＳ 明朝" panose="02020609040205080304" pitchFamily="17" charset="-128"/>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CCD8D2D9-66A2-4CB7-A448-F4FE8B30EB26}" type="slidenum">
              <a:rPr kumimoji="1" lang="ja-JP" altLang="en-US" smtClean="0"/>
              <a:t>20</a:t>
            </a:fld>
            <a:endParaRPr kumimoji="1" lang="ja-JP" altLang="en-US"/>
          </a:p>
        </p:txBody>
      </p:sp>
    </p:spTree>
    <p:extLst>
      <p:ext uri="{BB962C8B-B14F-4D97-AF65-F5344CB8AC3E}">
        <p14:creationId xmlns:p14="http://schemas.microsoft.com/office/powerpoint/2010/main" val="32538143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lgn="just">
              <a:lnSpc>
                <a:spcPts val="4200"/>
              </a:lnSpc>
              <a:buFontTx/>
              <a:buNone/>
            </a:pPr>
            <a:r>
              <a:rPr lang="ja-JP" altLang="en-US" sz="1200" dirty="0">
                <a:latin typeface="ＭＳ 明朝" panose="02020609040205080304" pitchFamily="17" charset="-128"/>
                <a:ea typeface="ＭＳ 明朝" panose="02020609040205080304" pitchFamily="17" charset="-128"/>
              </a:rPr>
              <a:t>復旧工事の実施に向けた積算や発注事務の支援にあたっては、「都道府県等による技術職員派遣」や「建設技術センター等による発注者支援」が活用できます。なお「建設技術センター等による発注者支援」 については、業務委託となるケースがありますので、支援内容の詳細や費用負担について事前に確認しておきましょう。</a:t>
            </a:r>
            <a:endParaRPr lang="en-US" altLang="ja-JP" sz="1200" dirty="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5"/>
          </p:nvPr>
        </p:nvSpPr>
        <p:spPr/>
        <p:txBody>
          <a:bodyPr/>
          <a:lstStyle/>
          <a:p>
            <a:fld id="{CCD8D2D9-66A2-4CB7-A448-F4FE8B30EB26}" type="slidenum">
              <a:rPr kumimoji="1" lang="ja-JP" altLang="en-US" smtClean="0"/>
              <a:t>21</a:t>
            </a:fld>
            <a:endParaRPr kumimoji="1" lang="ja-JP" altLang="en-US"/>
          </a:p>
        </p:txBody>
      </p:sp>
    </p:spTree>
    <p:extLst>
      <p:ext uri="{BB962C8B-B14F-4D97-AF65-F5344CB8AC3E}">
        <p14:creationId xmlns:p14="http://schemas.microsoft.com/office/powerpoint/2010/main" val="7323118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ＭＳ 明朝" panose="02020609040205080304" pitchFamily="17" charset="-128"/>
                <a:ea typeface="ＭＳ 明朝" panose="02020609040205080304" pitchFamily="17" charset="-128"/>
              </a:rPr>
              <a:t>問</a:t>
            </a:r>
            <a:r>
              <a:rPr kumimoji="1" lang="en-US" altLang="ja-JP" dirty="0">
                <a:latin typeface="ＭＳ 明朝" panose="02020609040205080304" pitchFamily="17" charset="-128"/>
                <a:ea typeface="ＭＳ 明朝" panose="02020609040205080304" pitchFamily="17" charset="-128"/>
              </a:rPr>
              <a:t>11</a:t>
            </a:r>
            <a:r>
              <a:rPr kumimoji="1" lang="ja-JP" altLang="en-US" dirty="0">
                <a:latin typeface="ＭＳ 明朝" panose="02020609040205080304" pitchFamily="17" charset="-128"/>
                <a:ea typeface="ＭＳ 明朝" panose="02020609040205080304" pitchFamily="17" charset="-128"/>
              </a:rPr>
              <a:t>について、</a:t>
            </a:r>
            <a:r>
              <a:rPr kumimoji="1" lang="ja-JP" altLang="en-US" sz="1200" dirty="0">
                <a:latin typeface="ＭＳ 明朝" panose="02020609040205080304" pitchFamily="17" charset="-128"/>
                <a:ea typeface="ＭＳ 明朝" panose="02020609040205080304" pitchFamily="17" charset="-128"/>
              </a:rPr>
              <a:t>「①既発注業務・工事の一時中止」から「④入札方式の見直し」の全てが正解となります。</a:t>
            </a:r>
            <a:endParaRPr kumimoji="1" lang="ja-JP" altLang="en-US" dirty="0">
              <a:latin typeface="ＭＳ 明朝" panose="02020609040205080304" pitchFamily="17" charset="-128"/>
              <a:ea typeface="ＭＳ 明朝" panose="02020609040205080304" pitchFamily="17" charset="-128"/>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CCD8D2D9-66A2-4CB7-A448-F4FE8B30EB26}" type="slidenum">
              <a:rPr kumimoji="1" lang="ja-JP" altLang="en-US" smtClean="0"/>
              <a:t>22</a:t>
            </a:fld>
            <a:endParaRPr kumimoji="1" lang="ja-JP" altLang="en-US"/>
          </a:p>
        </p:txBody>
      </p:sp>
    </p:spTree>
    <p:extLst>
      <p:ext uri="{BB962C8B-B14F-4D97-AF65-F5344CB8AC3E}">
        <p14:creationId xmlns:p14="http://schemas.microsoft.com/office/powerpoint/2010/main" val="26664219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lgn="just">
              <a:lnSpc>
                <a:spcPts val="4200"/>
              </a:lnSpc>
              <a:buFontTx/>
              <a:buNone/>
            </a:pPr>
            <a:r>
              <a:rPr lang="ja-JP" altLang="en-US" sz="1200" dirty="0">
                <a:latin typeface="ＭＳ 明朝" panose="02020609040205080304" pitchFamily="17" charset="-128"/>
                <a:ea typeface="ＭＳ 明朝" panose="02020609040205080304" pitchFamily="17" charset="-128"/>
              </a:rPr>
              <a:t>復旧工事を円滑に進めるためには、地域の実情に応じて、様々な対応をとる必要があります。ガイドラインに掲載している取組を参考とし、貴団体にマッチする取組を検討してください。</a:t>
            </a:r>
            <a:endParaRPr lang="en-US" altLang="ja-JP" sz="1200" dirty="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5"/>
          </p:nvPr>
        </p:nvSpPr>
        <p:spPr/>
        <p:txBody>
          <a:bodyPr/>
          <a:lstStyle/>
          <a:p>
            <a:fld id="{CCD8D2D9-66A2-4CB7-A448-F4FE8B30EB26}" type="slidenum">
              <a:rPr kumimoji="1" lang="ja-JP" altLang="en-US" smtClean="0"/>
              <a:t>23</a:t>
            </a:fld>
            <a:endParaRPr kumimoji="1" lang="ja-JP" altLang="en-US"/>
          </a:p>
        </p:txBody>
      </p:sp>
    </p:spTree>
    <p:extLst>
      <p:ext uri="{BB962C8B-B14F-4D97-AF65-F5344CB8AC3E}">
        <p14:creationId xmlns:p14="http://schemas.microsoft.com/office/powerpoint/2010/main" val="21607864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ＭＳ 明朝" panose="02020609040205080304" pitchFamily="17" charset="-128"/>
                <a:ea typeface="ＭＳ 明朝" panose="02020609040205080304" pitchFamily="17" charset="-128"/>
              </a:rPr>
              <a:t>問</a:t>
            </a:r>
            <a:r>
              <a:rPr kumimoji="1" lang="en-US" altLang="ja-JP" dirty="0">
                <a:latin typeface="ＭＳ 明朝" panose="02020609040205080304" pitchFamily="17" charset="-128"/>
                <a:ea typeface="ＭＳ 明朝" panose="02020609040205080304" pitchFamily="17" charset="-128"/>
              </a:rPr>
              <a:t>12</a:t>
            </a:r>
            <a:r>
              <a:rPr kumimoji="1" lang="ja-JP" altLang="en-US" dirty="0">
                <a:latin typeface="ＭＳ 明朝" panose="02020609040205080304" pitchFamily="17" charset="-128"/>
                <a:ea typeface="ＭＳ 明朝" panose="02020609040205080304" pitchFamily="17" charset="-128"/>
              </a:rPr>
              <a:t>について、</a:t>
            </a:r>
            <a:r>
              <a:rPr kumimoji="1" lang="ja-JP" altLang="en-US" sz="1200" dirty="0">
                <a:latin typeface="ＭＳ 明朝" panose="02020609040205080304" pitchFamily="17" charset="-128"/>
                <a:ea typeface="ＭＳ 明朝" panose="02020609040205080304" pitchFamily="17" charset="-128"/>
              </a:rPr>
              <a:t>「②付き合いのある自治体へ応援依頼を行う」と「③</a:t>
            </a:r>
            <a:r>
              <a:rPr kumimoji="1" lang="en-US" altLang="ja-JP" sz="1200" dirty="0">
                <a:latin typeface="ＭＳ 明朝" panose="02020609040205080304" pitchFamily="17" charset="-128"/>
                <a:ea typeface="ＭＳ 明朝" panose="02020609040205080304" pitchFamily="17" charset="-128"/>
              </a:rPr>
              <a:t>CM</a:t>
            </a:r>
            <a:r>
              <a:rPr kumimoji="1" lang="ja-JP" altLang="en-US" sz="1200" dirty="0">
                <a:latin typeface="ＭＳ 明朝" panose="02020609040205080304" pitchFamily="17" charset="-128"/>
                <a:ea typeface="ＭＳ 明朝" panose="02020609040205080304" pitchFamily="17" charset="-128"/>
              </a:rPr>
              <a:t>方式による民間人材の活用を検討する」が正解となります。</a:t>
            </a:r>
            <a:endParaRPr kumimoji="1" lang="ja-JP" altLang="en-US" dirty="0">
              <a:latin typeface="ＭＳ 明朝" panose="02020609040205080304" pitchFamily="17" charset="-128"/>
              <a:ea typeface="ＭＳ 明朝" panose="02020609040205080304" pitchFamily="17" charset="-128"/>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CCD8D2D9-66A2-4CB7-A448-F4FE8B30EB26}" type="slidenum">
              <a:rPr kumimoji="1" lang="ja-JP" altLang="en-US" smtClean="0"/>
              <a:t>24</a:t>
            </a:fld>
            <a:endParaRPr kumimoji="1" lang="ja-JP" altLang="en-US"/>
          </a:p>
        </p:txBody>
      </p:sp>
    </p:spTree>
    <p:extLst>
      <p:ext uri="{BB962C8B-B14F-4D97-AF65-F5344CB8AC3E}">
        <p14:creationId xmlns:p14="http://schemas.microsoft.com/office/powerpoint/2010/main" val="14568707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lgn="just">
              <a:lnSpc>
                <a:spcPts val="4200"/>
              </a:lnSpc>
              <a:buFontTx/>
              <a:buNone/>
            </a:pPr>
            <a:r>
              <a:rPr lang="ja-JP" altLang="en-US" sz="1200" dirty="0">
                <a:latin typeface="ＭＳ 明朝" panose="02020609040205080304" pitchFamily="17" charset="-128"/>
                <a:ea typeface="ＭＳ 明朝" panose="02020609040205080304" pitchFamily="17" charset="-128"/>
              </a:rPr>
              <a:t>発注者体制の強化のため、付き合いのある県外の自治体へ応援依頼を行うことも一つの手段となります。また、近年の大規模災害時の災害復旧事業において「</a:t>
            </a:r>
            <a:r>
              <a:rPr lang="en-US" altLang="ja-JP" sz="1200" dirty="0">
                <a:latin typeface="ＭＳ 明朝" panose="02020609040205080304" pitchFamily="17" charset="-128"/>
                <a:ea typeface="ＭＳ 明朝" panose="02020609040205080304" pitchFamily="17" charset="-128"/>
              </a:rPr>
              <a:t>CM</a:t>
            </a:r>
            <a:r>
              <a:rPr lang="ja-JP" altLang="en-US" sz="1200" dirty="0">
                <a:latin typeface="ＭＳ 明朝" panose="02020609040205080304" pitchFamily="17" charset="-128"/>
                <a:ea typeface="ＭＳ 明朝" panose="02020609040205080304" pitchFamily="17" charset="-128"/>
              </a:rPr>
              <a:t>方式による民間人材の活用」が導入されています。ガイドラインの内容を確認し、</a:t>
            </a:r>
            <a:r>
              <a:rPr lang="en-US" altLang="ja-JP" sz="1200" dirty="0">
                <a:latin typeface="ＭＳ 明朝" panose="02020609040205080304" pitchFamily="17" charset="-128"/>
                <a:ea typeface="ＭＳ 明朝" panose="02020609040205080304" pitchFamily="17" charset="-128"/>
              </a:rPr>
              <a:t>CM</a:t>
            </a:r>
            <a:r>
              <a:rPr lang="ja-JP" altLang="en-US" sz="1200" dirty="0">
                <a:latin typeface="ＭＳ 明朝" panose="02020609040205080304" pitchFamily="17" charset="-128"/>
                <a:ea typeface="ＭＳ 明朝" panose="02020609040205080304" pitchFamily="17" charset="-128"/>
              </a:rPr>
              <a:t>方式の活用についてもご検討ください。</a:t>
            </a:r>
            <a:endParaRPr lang="en-US" altLang="ja-JP" sz="1200" dirty="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5"/>
          </p:nvPr>
        </p:nvSpPr>
        <p:spPr/>
        <p:txBody>
          <a:bodyPr/>
          <a:lstStyle/>
          <a:p>
            <a:fld id="{CCD8D2D9-66A2-4CB7-A448-F4FE8B30EB26}" type="slidenum">
              <a:rPr kumimoji="1" lang="ja-JP" altLang="en-US" smtClean="0"/>
              <a:t>25</a:t>
            </a:fld>
            <a:endParaRPr kumimoji="1" lang="ja-JP" altLang="en-US"/>
          </a:p>
        </p:txBody>
      </p:sp>
    </p:spTree>
    <p:extLst>
      <p:ext uri="{BB962C8B-B14F-4D97-AF65-F5344CB8AC3E}">
        <p14:creationId xmlns:p14="http://schemas.microsoft.com/office/powerpoint/2010/main" val="17907563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just" defTabSz="914400" rtl="0" eaLnBrk="1" fontAlgn="auto" latinLnBrk="0" hangingPunct="1">
              <a:lnSpc>
                <a:spcPts val="3013"/>
              </a:lnSpc>
              <a:spcBef>
                <a:spcPts val="0"/>
              </a:spcBef>
              <a:spcAft>
                <a:spcPts val="0"/>
              </a:spcAft>
              <a:buClrTx/>
              <a:buSzTx/>
              <a:buFontTx/>
              <a:buNone/>
              <a:tabLst/>
              <a:defRPr/>
            </a:pPr>
            <a:r>
              <a:rPr lang="ja-JP" altLang="en-US" sz="1200" dirty="0">
                <a:latin typeface="ＭＳ 明朝" panose="02020609040205080304" pitchFamily="17" charset="-128"/>
                <a:ea typeface="ＭＳ 明朝" panose="02020609040205080304" pitchFamily="17" charset="-128"/>
              </a:rPr>
              <a:t>迅速かつ円滑な災害復旧事業の実施に向けて、ガイドラインを活用し、平時からの取組強化や災害対応力の向上を図って下さい。</a:t>
            </a:r>
            <a:endParaRPr lang="en-US" altLang="ja-JP" sz="1200" dirty="0">
              <a:solidFill>
                <a:srgbClr val="FF0000"/>
              </a:solidFill>
              <a:latin typeface="ＭＳ 明朝" panose="02020609040205080304" pitchFamily="17" charset="-128"/>
              <a:ea typeface="ＭＳ 明朝" panose="02020609040205080304" pitchFamily="17" charset="-128"/>
            </a:endParaRPr>
          </a:p>
          <a:p>
            <a:pPr algn="just">
              <a:lnSpc>
                <a:spcPts val="3013"/>
              </a:lnSpc>
            </a:pPr>
            <a:endParaRPr lang="ja-JP" altLang="en-US" sz="1100" dirty="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5"/>
          </p:nvPr>
        </p:nvSpPr>
        <p:spPr/>
        <p:txBody>
          <a:bodyPr/>
          <a:lstStyle/>
          <a:p>
            <a:fld id="{CCD8D2D9-66A2-4CB7-A448-F4FE8B30EB26}" type="slidenum">
              <a:rPr kumimoji="1" lang="ja-JP" altLang="en-US" smtClean="0"/>
              <a:t>26</a:t>
            </a:fld>
            <a:endParaRPr kumimoji="1" lang="ja-JP" altLang="en-US"/>
          </a:p>
        </p:txBody>
      </p:sp>
    </p:spTree>
    <p:extLst>
      <p:ext uri="{BB962C8B-B14F-4D97-AF65-F5344CB8AC3E}">
        <p14:creationId xmlns:p14="http://schemas.microsoft.com/office/powerpoint/2010/main" val="1490662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u="none" dirty="0">
                <a:latin typeface="ＭＳ 明朝" panose="02020609040205080304" pitchFamily="17" charset="-128"/>
                <a:ea typeface="ＭＳ 明朝" panose="02020609040205080304" pitchFamily="17" charset="-128"/>
              </a:rPr>
              <a:t>「都道府県等による技術職員派遣」や「応急対策職員派遣制度」は、発災直後のマンパワー不足を解消するために活用できる支援制度です。</a:t>
            </a:r>
            <a:endParaRPr lang="en-US" altLang="ja-JP" sz="1200" b="0" u="none" dirty="0">
              <a:latin typeface="ＭＳ 明朝" panose="02020609040205080304" pitchFamily="17" charset="-128"/>
              <a:ea typeface="ＭＳ 明朝" panose="02020609040205080304" pitchFamily="17" charset="-128"/>
            </a:endParaRPr>
          </a:p>
          <a:p>
            <a:r>
              <a:rPr kumimoji="1" lang="ja-JP" altLang="en-US" b="0" u="none" dirty="0">
                <a:latin typeface="ＭＳ 明朝" panose="02020609040205080304" pitchFamily="17" charset="-128"/>
                <a:ea typeface="ＭＳ 明朝" panose="02020609040205080304" pitchFamily="17" charset="-128"/>
              </a:rPr>
              <a:t>ガイドラインの関連ページを確認してみましょう。</a:t>
            </a:r>
          </a:p>
        </p:txBody>
      </p:sp>
      <p:sp>
        <p:nvSpPr>
          <p:cNvPr id="4" name="スライド番号プレースホルダー 3"/>
          <p:cNvSpPr>
            <a:spLocks noGrp="1"/>
          </p:cNvSpPr>
          <p:nvPr>
            <p:ph type="sldNum" sz="quarter" idx="5"/>
          </p:nvPr>
        </p:nvSpPr>
        <p:spPr/>
        <p:txBody>
          <a:bodyPr/>
          <a:lstStyle/>
          <a:p>
            <a:fld id="{CCD8D2D9-66A2-4CB7-A448-F4FE8B30EB26}" type="slidenum">
              <a:rPr kumimoji="1" lang="ja-JP" altLang="en-US" smtClean="0"/>
              <a:t>3</a:t>
            </a:fld>
            <a:endParaRPr kumimoji="1" lang="ja-JP" altLang="en-US"/>
          </a:p>
        </p:txBody>
      </p:sp>
    </p:spTree>
    <p:extLst>
      <p:ext uri="{BB962C8B-B14F-4D97-AF65-F5344CB8AC3E}">
        <p14:creationId xmlns:p14="http://schemas.microsoft.com/office/powerpoint/2010/main" val="14494277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ＭＳ 明朝" panose="02020609040205080304" pitchFamily="17" charset="-128"/>
                <a:ea typeface="ＭＳ 明朝" panose="02020609040205080304" pitchFamily="17" charset="-128"/>
              </a:rPr>
              <a:t>問２について、正解は「②対象とならない」です。</a:t>
            </a:r>
          </a:p>
        </p:txBody>
      </p:sp>
      <p:sp>
        <p:nvSpPr>
          <p:cNvPr id="4" name="スライド番号プレースホルダー 3"/>
          <p:cNvSpPr>
            <a:spLocks noGrp="1"/>
          </p:cNvSpPr>
          <p:nvPr>
            <p:ph type="sldNum" sz="quarter" idx="5"/>
          </p:nvPr>
        </p:nvSpPr>
        <p:spPr/>
        <p:txBody>
          <a:bodyPr/>
          <a:lstStyle/>
          <a:p>
            <a:fld id="{CCD8D2D9-66A2-4CB7-A448-F4FE8B30EB26}" type="slidenum">
              <a:rPr kumimoji="1" lang="ja-JP" altLang="en-US" smtClean="0"/>
              <a:t>4</a:t>
            </a:fld>
            <a:endParaRPr kumimoji="1" lang="ja-JP" altLang="en-US"/>
          </a:p>
        </p:txBody>
      </p:sp>
    </p:spTree>
    <p:extLst>
      <p:ext uri="{BB962C8B-B14F-4D97-AF65-F5344CB8AC3E}">
        <p14:creationId xmlns:p14="http://schemas.microsoft.com/office/powerpoint/2010/main" val="10686075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u="none" dirty="0">
                <a:latin typeface="ＭＳ 明朝" panose="02020609040205080304" pitchFamily="17" charset="-128"/>
                <a:ea typeface="ＭＳ 明朝" panose="02020609040205080304" pitchFamily="17" charset="-128"/>
              </a:rPr>
              <a:t>都道府県等による技術職員派遣は、災害査定に向けた準備段階の業務支援となる「短期派遣ケース」と、災害査定や復旧工事の業務支援となる「中・長期派遣ケース」があります。都道府県の担当窓口に問合せを行い、どのような派遣ケースがあるか事前に確認しておきましょう。</a:t>
            </a:r>
            <a:endParaRPr kumimoji="1" lang="ja-JP" altLang="en-US" sz="1200" b="0" u="none" dirty="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5"/>
          </p:nvPr>
        </p:nvSpPr>
        <p:spPr/>
        <p:txBody>
          <a:bodyPr/>
          <a:lstStyle/>
          <a:p>
            <a:fld id="{CCD8D2D9-66A2-4CB7-A448-F4FE8B30EB26}" type="slidenum">
              <a:rPr kumimoji="1" lang="ja-JP" altLang="en-US" smtClean="0"/>
              <a:t>5</a:t>
            </a:fld>
            <a:endParaRPr kumimoji="1" lang="ja-JP" altLang="en-US"/>
          </a:p>
        </p:txBody>
      </p:sp>
    </p:spTree>
    <p:extLst>
      <p:ext uri="{BB962C8B-B14F-4D97-AF65-F5344CB8AC3E}">
        <p14:creationId xmlns:p14="http://schemas.microsoft.com/office/powerpoint/2010/main" val="16375918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ＭＳ 明朝" panose="02020609040205080304" pitchFamily="17" charset="-128"/>
                <a:ea typeface="ＭＳ 明朝" panose="02020609040205080304" pitchFamily="17" charset="-128"/>
              </a:rPr>
              <a:t>問３について、「②講じられる」が正解となります。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CCD8D2D9-66A2-4CB7-A448-F4FE8B30EB26}" type="slidenum">
              <a:rPr kumimoji="1" lang="ja-JP" altLang="en-US" smtClean="0"/>
              <a:t>6</a:t>
            </a:fld>
            <a:endParaRPr kumimoji="1" lang="ja-JP" altLang="en-US"/>
          </a:p>
        </p:txBody>
      </p:sp>
    </p:spTree>
    <p:extLst>
      <p:ext uri="{BB962C8B-B14F-4D97-AF65-F5344CB8AC3E}">
        <p14:creationId xmlns:p14="http://schemas.microsoft.com/office/powerpoint/2010/main" val="8636093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lgn="just">
              <a:lnSpc>
                <a:spcPts val="4200"/>
              </a:lnSpc>
              <a:buFont typeface="Wingdings" panose="05000000000000000000" pitchFamily="2" charset="2"/>
              <a:buNone/>
            </a:pPr>
            <a:r>
              <a:rPr lang="ja-JP" altLang="en-US" sz="1200" b="0" u="none" dirty="0">
                <a:latin typeface="ＭＳ 明朝" panose="02020609040205080304" pitchFamily="17" charset="-128"/>
                <a:ea typeface="ＭＳ 明朝" panose="02020609040205080304" pitchFamily="17" charset="-128"/>
              </a:rPr>
              <a:t>災害等に伴う職員派遣については、特別交付税による財政措置が講じられる場合があります。他自治体からの応援職員への費用負担については、災害協定に基づき、費用負担が必要になる場合があるなど、自治体に応じて様々です。貴団体で、どのような取り決めを行っているか確認しておきましょう。</a:t>
            </a:r>
            <a:endParaRPr lang="en-US" altLang="ja-JP" sz="1200" b="0" u="none" dirty="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5"/>
          </p:nvPr>
        </p:nvSpPr>
        <p:spPr/>
        <p:txBody>
          <a:bodyPr/>
          <a:lstStyle/>
          <a:p>
            <a:fld id="{CCD8D2D9-66A2-4CB7-A448-F4FE8B30EB26}" type="slidenum">
              <a:rPr kumimoji="1" lang="ja-JP" altLang="en-US" smtClean="0"/>
              <a:t>7</a:t>
            </a:fld>
            <a:endParaRPr kumimoji="1" lang="ja-JP" altLang="en-US"/>
          </a:p>
        </p:txBody>
      </p:sp>
    </p:spTree>
    <p:extLst>
      <p:ext uri="{BB962C8B-B14F-4D97-AF65-F5344CB8AC3E}">
        <p14:creationId xmlns:p14="http://schemas.microsoft.com/office/powerpoint/2010/main" val="2449014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ＭＳ 明朝" panose="02020609040205080304" pitchFamily="17" charset="-128"/>
                <a:ea typeface="ＭＳ 明朝" panose="02020609040205080304" pitchFamily="17" charset="-128"/>
              </a:rPr>
              <a:t>問４について、正解は「③</a:t>
            </a:r>
            <a:r>
              <a:rPr kumimoji="1" lang="en-US" altLang="ja-JP" dirty="0">
                <a:latin typeface="ＭＳ 明朝" panose="02020609040205080304" pitchFamily="17" charset="-128"/>
                <a:ea typeface="ＭＳ 明朝" panose="02020609040205080304" pitchFamily="17" charset="-128"/>
              </a:rPr>
              <a:t>TEC-FORCE</a:t>
            </a:r>
            <a:r>
              <a:rPr kumimoji="1" lang="ja-JP" altLang="en-US" dirty="0">
                <a:latin typeface="ＭＳ 明朝" panose="02020609040205080304" pitchFamily="17" charset="-128"/>
                <a:ea typeface="ＭＳ 明朝" panose="02020609040205080304" pitchFamily="17" charset="-128"/>
              </a:rPr>
              <a:t>」です。</a:t>
            </a:r>
          </a:p>
          <a:p>
            <a:endParaRPr kumimoji="1" lang="ja-JP" altLang="en-US" dirty="0"/>
          </a:p>
        </p:txBody>
      </p:sp>
      <p:sp>
        <p:nvSpPr>
          <p:cNvPr id="4" name="スライド番号プレースホルダー 3"/>
          <p:cNvSpPr>
            <a:spLocks noGrp="1"/>
          </p:cNvSpPr>
          <p:nvPr>
            <p:ph type="sldNum" sz="quarter" idx="5"/>
          </p:nvPr>
        </p:nvSpPr>
        <p:spPr/>
        <p:txBody>
          <a:bodyPr/>
          <a:lstStyle/>
          <a:p>
            <a:fld id="{CCD8D2D9-66A2-4CB7-A448-F4FE8B30EB26}" type="slidenum">
              <a:rPr kumimoji="1" lang="ja-JP" altLang="en-US" smtClean="0"/>
              <a:t>8</a:t>
            </a:fld>
            <a:endParaRPr kumimoji="1" lang="ja-JP" altLang="en-US"/>
          </a:p>
        </p:txBody>
      </p:sp>
    </p:spTree>
    <p:extLst>
      <p:ext uri="{BB962C8B-B14F-4D97-AF65-F5344CB8AC3E}">
        <p14:creationId xmlns:p14="http://schemas.microsoft.com/office/powerpoint/2010/main" val="20187610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b="0" u="none" dirty="0">
                <a:latin typeface="ＭＳ 明朝" panose="02020609040205080304" pitchFamily="17" charset="-128"/>
                <a:ea typeface="ＭＳ 明朝" panose="02020609040205080304" pitchFamily="17" charset="-128"/>
              </a:rPr>
              <a:t>TEC-FORCE</a:t>
            </a:r>
            <a:r>
              <a:rPr lang="ja-JP" altLang="en-US" sz="1200" b="0" u="none" dirty="0">
                <a:latin typeface="ＭＳ 明朝" panose="02020609040205080304" pitchFamily="17" charset="-128"/>
                <a:ea typeface="ＭＳ 明朝" panose="02020609040205080304" pitchFamily="17" charset="-128"/>
              </a:rPr>
              <a:t>は、被災規模に応じて全国から隊員を集結させ、河川や砂防、道路、港湾などの被災市町村が管理する施設の被災状況を短期間で調査し報告する支援制度のことです。</a:t>
            </a:r>
            <a:r>
              <a:rPr kumimoji="1" lang="ja-JP" altLang="en-US" b="0" u="none" dirty="0">
                <a:latin typeface="ＭＳ 明朝" panose="02020609040205080304" pitchFamily="17" charset="-128"/>
                <a:ea typeface="ＭＳ 明朝" panose="02020609040205080304" pitchFamily="17" charset="-128"/>
              </a:rPr>
              <a:t>ガイドラインの関連ページを確認しておきましょう。</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u="none" dirty="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5"/>
          </p:nvPr>
        </p:nvSpPr>
        <p:spPr/>
        <p:txBody>
          <a:bodyPr/>
          <a:lstStyle/>
          <a:p>
            <a:fld id="{CCD8D2D9-66A2-4CB7-A448-F4FE8B30EB26}" type="slidenum">
              <a:rPr kumimoji="1" lang="ja-JP" altLang="en-US" smtClean="0"/>
              <a:t>9</a:t>
            </a:fld>
            <a:endParaRPr kumimoji="1" lang="ja-JP" altLang="en-US"/>
          </a:p>
        </p:txBody>
      </p:sp>
    </p:spTree>
    <p:extLst>
      <p:ext uri="{BB962C8B-B14F-4D97-AF65-F5344CB8AC3E}">
        <p14:creationId xmlns:p14="http://schemas.microsoft.com/office/powerpoint/2010/main" val="32670285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805D44B-472B-4965-B032-C9596364B212}" type="datetime1">
              <a:rPr kumimoji="1" lang="ja-JP" altLang="en-US" smtClean="0"/>
              <a:t>2023/3/13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11BF626-14D8-4DBE-BC01-83771163537E}" type="slidenum">
              <a:rPr kumimoji="1" lang="ja-JP" altLang="en-US" smtClean="0"/>
              <a:t>‹#›</a:t>
            </a:fld>
            <a:endParaRPr kumimoji="1" lang="ja-JP" altLang="en-US"/>
          </a:p>
        </p:txBody>
      </p:sp>
    </p:spTree>
    <p:extLst>
      <p:ext uri="{BB962C8B-B14F-4D97-AF65-F5344CB8AC3E}">
        <p14:creationId xmlns:p14="http://schemas.microsoft.com/office/powerpoint/2010/main" val="2201732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27DCDF9-53EC-4BC1-AB70-030822BB263B}" type="datetime1">
              <a:rPr kumimoji="1" lang="ja-JP" altLang="en-US" smtClean="0"/>
              <a:t>2023/3/13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11BF626-14D8-4DBE-BC01-83771163537E}" type="slidenum">
              <a:rPr kumimoji="1" lang="ja-JP" altLang="en-US" smtClean="0"/>
              <a:t>‹#›</a:t>
            </a:fld>
            <a:endParaRPr kumimoji="1" lang="ja-JP" altLang="en-US"/>
          </a:p>
        </p:txBody>
      </p:sp>
    </p:spTree>
    <p:extLst>
      <p:ext uri="{BB962C8B-B14F-4D97-AF65-F5344CB8AC3E}">
        <p14:creationId xmlns:p14="http://schemas.microsoft.com/office/powerpoint/2010/main" val="1810846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77FA462-132A-4809-8847-CC3A0C0CB8E4}" type="datetime1">
              <a:rPr kumimoji="1" lang="ja-JP" altLang="en-US" smtClean="0"/>
              <a:t>2023/3/13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11BF626-14D8-4DBE-BC01-83771163537E}" type="slidenum">
              <a:rPr kumimoji="1" lang="ja-JP" altLang="en-US" smtClean="0"/>
              <a:t>‹#›</a:t>
            </a:fld>
            <a:endParaRPr kumimoji="1" lang="ja-JP" altLang="en-US"/>
          </a:p>
        </p:txBody>
      </p:sp>
    </p:spTree>
    <p:extLst>
      <p:ext uri="{BB962C8B-B14F-4D97-AF65-F5344CB8AC3E}">
        <p14:creationId xmlns:p14="http://schemas.microsoft.com/office/powerpoint/2010/main" val="3135556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81E5BDF-AE61-4F97-B933-3D9FB43EC3A3}" type="datetime1">
              <a:rPr kumimoji="1" lang="ja-JP" altLang="en-US" smtClean="0"/>
              <a:t>2023/3/13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11BF626-14D8-4DBE-BC01-83771163537E}" type="slidenum">
              <a:rPr kumimoji="1" lang="ja-JP" altLang="en-US" smtClean="0"/>
              <a:t>‹#›</a:t>
            </a:fld>
            <a:endParaRPr kumimoji="1" lang="ja-JP" altLang="en-US"/>
          </a:p>
        </p:txBody>
      </p:sp>
    </p:spTree>
    <p:extLst>
      <p:ext uri="{BB962C8B-B14F-4D97-AF65-F5344CB8AC3E}">
        <p14:creationId xmlns:p14="http://schemas.microsoft.com/office/powerpoint/2010/main" val="2096569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D12BC0A-8704-4711-AF19-EDEF7A9F5886}" type="datetime1">
              <a:rPr kumimoji="1" lang="ja-JP" altLang="en-US" smtClean="0"/>
              <a:t>2023/3/13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11BF626-14D8-4DBE-BC01-83771163537E}" type="slidenum">
              <a:rPr kumimoji="1" lang="ja-JP" altLang="en-US" smtClean="0"/>
              <a:t>‹#›</a:t>
            </a:fld>
            <a:endParaRPr kumimoji="1" lang="ja-JP" altLang="en-US"/>
          </a:p>
        </p:txBody>
      </p:sp>
    </p:spTree>
    <p:extLst>
      <p:ext uri="{BB962C8B-B14F-4D97-AF65-F5344CB8AC3E}">
        <p14:creationId xmlns:p14="http://schemas.microsoft.com/office/powerpoint/2010/main" val="3350923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C23DC83-A2C6-483B-B960-6F0AC4ED711D}" type="datetime1">
              <a:rPr kumimoji="1" lang="ja-JP" altLang="en-US" smtClean="0"/>
              <a:t>2023/3/13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11BF626-14D8-4DBE-BC01-83771163537E}" type="slidenum">
              <a:rPr kumimoji="1" lang="ja-JP" altLang="en-US" smtClean="0"/>
              <a:t>‹#›</a:t>
            </a:fld>
            <a:endParaRPr kumimoji="1" lang="ja-JP" altLang="en-US"/>
          </a:p>
        </p:txBody>
      </p:sp>
    </p:spTree>
    <p:extLst>
      <p:ext uri="{BB962C8B-B14F-4D97-AF65-F5344CB8AC3E}">
        <p14:creationId xmlns:p14="http://schemas.microsoft.com/office/powerpoint/2010/main" val="2135679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4533563-398E-4EA3-9B32-E5294EE81BDE}" type="datetime1">
              <a:rPr kumimoji="1" lang="ja-JP" altLang="en-US" smtClean="0"/>
              <a:t>2023/3/13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11BF626-14D8-4DBE-BC01-83771163537E}" type="slidenum">
              <a:rPr kumimoji="1" lang="ja-JP" altLang="en-US" smtClean="0"/>
              <a:t>‹#›</a:t>
            </a:fld>
            <a:endParaRPr kumimoji="1" lang="ja-JP" altLang="en-US"/>
          </a:p>
        </p:txBody>
      </p:sp>
    </p:spTree>
    <p:extLst>
      <p:ext uri="{BB962C8B-B14F-4D97-AF65-F5344CB8AC3E}">
        <p14:creationId xmlns:p14="http://schemas.microsoft.com/office/powerpoint/2010/main" val="3429959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00585463-72E2-43FB-8799-FF8A1ACE8B58}" type="datetime1">
              <a:rPr kumimoji="1" lang="ja-JP" altLang="en-US" smtClean="0"/>
              <a:t>2023/3/13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11BF626-14D8-4DBE-BC01-83771163537E}" type="slidenum">
              <a:rPr kumimoji="1" lang="ja-JP" altLang="en-US" smtClean="0"/>
              <a:t>‹#›</a:t>
            </a:fld>
            <a:endParaRPr kumimoji="1" lang="ja-JP" altLang="en-US"/>
          </a:p>
        </p:txBody>
      </p:sp>
    </p:spTree>
    <p:extLst>
      <p:ext uri="{BB962C8B-B14F-4D97-AF65-F5344CB8AC3E}">
        <p14:creationId xmlns:p14="http://schemas.microsoft.com/office/powerpoint/2010/main" val="293535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0E75CB-6A3D-4DCD-8365-D5FF69577AEE}" type="datetime1">
              <a:rPr kumimoji="1" lang="ja-JP" altLang="en-US" smtClean="0"/>
              <a:t>2023/3/13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11BF626-14D8-4DBE-BC01-83771163537E}" type="slidenum">
              <a:rPr kumimoji="1" lang="ja-JP" altLang="en-US" smtClean="0"/>
              <a:t>‹#›</a:t>
            </a:fld>
            <a:endParaRPr kumimoji="1" lang="ja-JP" altLang="en-US"/>
          </a:p>
        </p:txBody>
      </p:sp>
    </p:spTree>
    <p:extLst>
      <p:ext uri="{BB962C8B-B14F-4D97-AF65-F5344CB8AC3E}">
        <p14:creationId xmlns:p14="http://schemas.microsoft.com/office/powerpoint/2010/main" val="3523769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04282F1-7A38-42AE-9650-1470F9C76B37}" type="datetime1">
              <a:rPr kumimoji="1" lang="ja-JP" altLang="en-US" smtClean="0"/>
              <a:t>2023/3/13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11BF626-14D8-4DBE-BC01-83771163537E}" type="slidenum">
              <a:rPr kumimoji="1" lang="ja-JP" altLang="en-US" smtClean="0"/>
              <a:t>‹#›</a:t>
            </a:fld>
            <a:endParaRPr kumimoji="1" lang="ja-JP" altLang="en-US"/>
          </a:p>
        </p:txBody>
      </p:sp>
    </p:spTree>
    <p:extLst>
      <p:ext uri="{BB962C8B-B14F-4D97-AF65-F5344CB8AC3E}">
        <p14:creationId xmlns:p14="http://schemas.microsoft.com/office/powerpoint/2010/main" val="3245926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91F121B-3A75-4DE9-83A1-D0374C7CFB93}" type="datetime1">
              <a:rPr kumimoji="1" lang="ja-JP" altLang="en-US" smtClean="0"/>
              <a:t>2023/3/13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11BF626-14D8-4DBE-BC01-83771163537E}" type="slidenum">
              <a:rPr kumimoji="1" lang="ja-JP" altLang="en-US" smtClean="0"/>
              <a:t>‹#›</a:t>
            </a:fld>
            <a:endParaRPr kumimoji="1" lang="ja-JP" altLang="en-US"/>
          </a:p>
        </p:txBody>
      </p:sp>
    </p:spTree>
    <p:extLst>
      <p:ext uri="{BB962C8B-B14F-4D97-AF65-F5344CB8AC3E}">
        <p14:creationId xmlns:p14="http://schemas.microsoft.com/office/powerpoint/2010/main" val="850919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26636B-F295-4B18-886C-06C55DAA1C7D}" type="datetime1">
              <a:rPr kumimoji="1" lang="ja-JP" altLang="en-US" smtClean="0"/>
              <a:t>2023/3/13</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1BF626-14D8-4DBE-BC01-83771163537E}" type="slidenum">
              <a:rPr kumimoji="1" lang="ja-JP" altLang="en-US" smtClean="0"/>
              <a:t>‹#›</a:t>
            </a:fld>
            <a:endParaRPr kumimoji="1" lang="ja-JP" altLang="en-US"/>
          </a:p>
        </p:txBody>
      </p:sp>
    </p:spTree>
    <p:extLst>
      <p:ext uri="{BB962C8B-B14F-4D97-AF65-F5344CB8AC3E}">
        <p14:creationId xmlns:p14="http://schemas.microsoft.com/office/powerpoint/2010/main" val="387357284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5000"/>
            <a:lum/>
          </a:blip>
          <a:srcRect/>
          <a:stretch>
            <a:fillRect/>
          </a:stretch>
        </a:blipFill>
        <a:effectLst/>
      </p:bgPr>
    </p:bg>
    <p:spTree>
      <p:nvGrpSpPr>
        <p:cNvPr id="1" name=""/>
        <p:cNvGrpSpPr/>
        <p:nvPr/>
      </p:nvGrpSpPr>
      <p:grpSpPr>
        <a:xfrm>
          <a:off x="0" y="0"/>
          <a:ext cx="0" cy="0"/>
          <a:chOff x="0" y="0"/>
          <a:chExt cx="0" cy="0"/>
        </a:xfrm>
      </p:grpSpPr>
      <p:sp>
        <p:nvSpPr>
          <p:cNvPr id="5" name="タイトル 3">
            <a:extLst>
              <a:ext uri="{FF2B5EF4-FFF2-40B4-BE49-F238E27FC236}">
                <a16:creationId xmlns:a16="http://schemas.microsoft.com/office/drawing/2014/main" id="{5405B03F-5E60-7FFA-CD63-B0979BAFB2DB}"/>
              </a:ext>
            </a:extLst>
          </p:cNvPr>
          <p:cNvSpPr txBox="1">
            <a:spLocks/>
          </p:cNvSpPr>
          <p:nvPr/>
        </p:nvSpPr>
        <p:spPr>
          <a:xfrm>
            <a:off x="0" y="2157984"/>
            <a:ext cx="9906000" cy="1520637"/>
          </a:xfrm>
          <a:prstGeom prst="rect">
            <a:avLst/>
          </a:prstGeom>
          <a:effectLst/>
        </p:spPr>
        <p:txBody>
          <a:bodyPr vert="horz" lIns="108000" tIns="72000" rIns="108000" bIns="10800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ts val="6000"/>
              </a:lnSpc>
            </a:pPr>
            <a:r>
              <a:rPr lang="ja-JP" altLang="en-US" sz="4000" b="1" dirty="0">
                <a:effectLst>
                  <a:glow rad="127000">
                    <a:schemeClr val="bg1">
                      <a:alpha val="40000"/>
                    </a:schemeClr>
                  </a:glow>
                </a:effectLst>
                <a:latin typeface="メイリオ" panose="020B0604030504040204" pitchFamily="50" charset="-128"/>
                <a:ea typeface="メイリオ" panose="020B0604030504040204" pitchFamily="50" charset="-128"/>
              </a:rPr>
              <a:t>迅速</a:t>
            </a:r>
            <a:r>
              <a:rPr lang="ja-JP" altLang="en-US" sz="3200" b="1" dirty="0">
                <a:effectLst>
                  <a:glow rad="127000">
                    <a:schemeClr val="bg1">
                      <a:alpha val="40000"/>
                    </a:schemeClr>
                  </a:glow>
                </a:effectLst>
                <a:latin typeface="メイリオ" panose="020B0604030504040204" pitchFamily="50" charset="-128"/>
                <a:ea typeface="メイリオ" panose="020B0604030504040204" pitchFamily="50" charset="-128"/>
              </a:rPr>
              <a:t>かつ</a:t>
            </a:r>
            <a:r>
              <a:rPr lang="ja-JP" altLang="en-US" sz="4000" b="1" dirty="0">
                <a:effectLst>
                  <a:glow rad="127000">
                    <a:schemeClr val="bg1">
                      <a:alpha val="40000"/>
                    </a:schemeClr>
                  </a:glow>
                </a:effectLst>
                <a:latin typeface="メイリオ" panose="020B0604030504040204" pitchFamily="50" charset="-128"/>
                <a:ea typeface="メイリオ" panose="020B0604030504040204" pitchFamily="50" charset="-128"/>
              </a:rPr>
              <a:t>円滑</a:t>
            </a:r>
            <a:r>
              <a:rPr lang="ja-JP" altLang="en-US" sz="3200" b="1" dirty="0">
                <a:effectLst>
                  <a:glow rad="127000">
                    <a:schemeClr val="bg1">
                      <a:alpha val="40000"/>
                    </a:schemeClr>
                  </a:glow>
                </a:effectLst>
                <a:latin typeface="メイリオ" panose="020B0604030504040204" pitchFamily="50" charset="-128"/>
                <a:ea typeface="メイリオ" panose="020B0604030504040204" pitchFamily="50" charset="-128"/>
              </a:rPr>
              <a:t>な</a:t>
            </a:r>
            <a:r>
              <a:rPr lang="ja-JP" altLang="en-US" sz="4000" b="1" dirty="0">
                <a:effectLst>
                  <a:glow rad="127000">
                    <a:schemeClr val="bg1">
                      <a:alpha val="40000"/>
                    </a:schemeClr>
                  </a:glow>
                </a:effectLst>
                <a:latin typeface="メイリオ" panose="020B0604030504040204" pitchFamily="50" charset="-128"/>
                <a:ea typeface="メイリオ" panose="020B0604030504040204" pitchFamily="50" charset="-128"/>
              </a:rPr>
              <a:t>災害復旧事業</a:t>
            </a:r>
            <a:r>
              <a:rPr lang="ja-JP" altLang="en-US" sz="3200" b="1" dirty="0">
                <a:effectLst>
                  <a:glow rad="127000">
                    <a:schemeClr val="bg1">
                      <a:alpha val="40000"/>
                    </a:schemeClr>
                  </a:glow>
                </a:effectLst>
                <a:latin typeface="メイリオ" panose="020B0604030504040204" pitchFamily="50" charset="-128"/>
                <a:ea typeface="メイリオ" panose="020B0604030504040204" pitchFamily="50" charset="-128"/>
              </a:rPr>
              <a:t>の</a:t>
            </a:r>
            <a:r>
              <a:rPr lang="ja-JP" altLang="en-US" sz="4000" b="1" dirty="0">
                <a:effectLst>
                  <a:glow rad="127000">
                    <a:schemeClr val="bg1">
                      <a:alpha val="40000"/>
                    </a:schemeClr>
                  </a:glow>
                </a:effectLst>
                <a:latin typeface="メイリオ" panose="020B0604030504040204" pitchFamily="50" charset="-128"/>
                <a:ea typeface="メイリオ" panose="020B0604030504040204" pitchFamily="50" charset="-128"/>
              </a:rPr>
              <a:t>実施</a:t>
            </a:r>
            <a:r>
              <a:rPr lang="ja-JP" altLang="en-US" sz="3200" b="1" dirty="0">
                <a:effectLst>
                  <a:glow rad="127000">
                    <a:schemeClr val="bg1">
                      <a:alpha val="40000"/>
                    </a:schemeClr>
                  </a:glow>
                </a:effectLst>
                <a:latin typeface="メイリオ" panose="020B0604030504040204" pitchFamily="50" charset="-128"/>
                <a:ea typeface="メイリオ" panose="020B0604030504040204" pitchFamily="50" charset="-128"/>
              </a:rPr>
              <a:t>に</a:t>
            </a:r>
            <a:r>
              <a:rPr lang="ja-JP" altLang="en-US" sz="4000" b="1" dirty="0">
                <a:effectLst>
                  <a:glow rad="127000">
                    <a:schemeClr val="bg1">
                      <a:alpha val="40000"/>
                    </a:schemeClr>
                  </a:glow>
                </a:effectLst>
                <a:latin typeface="メイリオ" panose="020B0604030504040204" pitchFamily="50" charset="-128"/>
                <a:ea typeface="メイリオ" panose="020B0604030504040204" pitchFamily="50" charset="-128"/>
              </a:rPr>
              <a:t>向</a:t>
            </a:r>
            <a:r>
              <a:rPr lang="ja-JP" altLang="en-US" sz="3200" b="1" dirty="0">
                <a:effectLst>
                  <a:glow rad="127000">
                    <a:schemeClr val="bg1">
                      <a:alpha val="40000"/>
                    </a:schemeClr>
                  </a:glow>
                </a:effectLst>
                <a:latin typeface="メイリオ" panose="020B0604030504040204" pitchFamily="50" charset="-128"/>
                <a:ea typeface="メイリオ" panose="020B0604030504040204" pitchFamily="50" charset="-128"/>
              </a:rPr>
              <a:t>けて</a:t>
            </a:r>
            <a:endParaRPr lang="en-US" altLang="ja-JP" sz="3600" b="1" dirty="0">
              <a:effectLst>
                <a:glow rad="127000">
                  <a:schemeClr val="bg1">
                    <a:alpha val="40000"/>
                  </a:schemeClr>
                </a:glow>
              </a:effectLst>
              <a:latin typeface="メイリオ" panose="020B0604030504040204" pitchFamily="50" charset="-128"/>
              <a:ea typeface="メイリオ" panose="020B0604030504040204" pitchFamily="50" charset="-128"/>
            </a:endParaRPr>
          </a:p>
          <a:p>
            <a:pPr>
              <a:lnSpc>
                <a:spcPts val="4500"/>
              </a:lnSpc>
            </a:pPr>
            <a:r>
              <a:rPr lang="ja-JP" altLang="en-US" sz="2200" b="1" dirty="0">
                <a:effectLst>
                  <a:glow rad="127000">
                    <a:schemeClr val="bg1">
                      <a:alpha val="40000"/>
                    </a:schemeClr>
                  </a:glow>
                </a:effectLst>
                <a:latin typeface="メイリオ" panose="020B0604030504040204" pitchFamily="50" charset="-128"/>
                <a:ea typeface="メイリオ" panose="020B0604030504040204" pitchFamily="50" charset="-128"/>
              </a:rPr>
              <a:t>～市町村における災害復旧事業の円滑な実施のためのガイドライン～</a:t>
            </a:r>
          </a:p>
        </p:txBody>
      </p:sp>
      <p:sp>
        <p:nvSpPr>
          <p:cNvPr id="2" name="正方形/長方形 1">
            <a:extLst>
              <a:ext uri="{FF2B5EF4-FFF2-40B4-BE49-F238E27FC236}">
                <a16:creationId xmlns:a16="http://schemas.microsoft.com/office/drawing/2014/main" id="{AD0BEAAA-6635-E31C-D521-81F2FC362CED}"/>
              </a:ext>
            </a:extLst>
          </p:cNvPr>
          <p:cNvSpPr/>
          <p:nvPr/>
        </p:nvSpPr>
        <p:spPr>
          <a:xfrm>
            <a:off x="4812030" y="583993"/>
            <a:ext cx="4664568" cy="588723"/>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0" rIns="36000" bIns="36000" rtlCol="0" anchor="ctr"/>
          <a:lstStyle/>
          <a:p>
            <a:pPr algn="ctr"/>
            <a:r>
              <a:rPr kumimoji="1" lang="ja-JP" altLang="en-US" sz="2800" b="1" dirty="0">
                <a:latin typeface="BIZ UDPゴシック" panose="020B0400000000000000" pitchFamily="50" charset="-128"/>
                <a:ea typeface="BIZ UDPゴシック" panose="020B0400000000000000" pitchFamily="50" charset="-128"/>
              </a:rPr>
              <a:t>振り返りテスト：回答・解説</a:t>
            </a:r>
          </a:p>
        </p:txBody>
      </p:sp>
      <p:sp>
        <p:nvSpPr>
          <p:cNvPr id="3" name="テキスト ボックス 2">
            <a:extLst>
              <a:ext uri="{FF2B5EF4-FFF2-40B4-BE49-F238E27FC236}">
                <a16:creationId xmlns:a16="http://schemas.microsoft.com/office/drawing/2014/main" id="{6A484FEA-457E-845B-2716-C2371D06DCBD}"/>
              </a:ext>
            </a:extLst>
          </p:cNvPr>
          <p:cNvSpPr txBox="1"/>
          <p:nvPr/>
        </p:nvSpPr>
        <p:spPr>
          <a:xfrm>
            <a:off x="3364089" y="5366066"/>
            <a:ext cx="6270482" cy="907941"/>
          </a:xfrm>
          <a:prstGeom prst="rect">
            <a:avLst/>
          </a:prstGeom>
          <a:noFill/>
        </p:spPr>
        <p:txBody>
          <a:bodyPr wrap="square">
            <a:spAutoFit/>
          </a:bodyPr>
          <a:lstStyle/>
          <a:p>
            <a:pPr algn="r">
              <a:spcAft>
                <a:spcPts val="600"/>
              </a:spcAft>
            </a:pPr>
            <a:endParaRPr lang="en-US" altLang="ja-JP" sz="2400" b="1" dirty="0">
              <a:latin typeface="メイリオ" panose="020B0604030504040204" pitchFamily="50" charset="-128"/>
              <a:ea typeface="メイリオ" panose="020B0604030504040204" pitchFamily="50" charset="-128"/>
            </a:endParaRPr>
          </a:p>
          <a:p>
            <a:pPr algn="r">
              <a:spcAft>
                <a:spcPts val="600"/>
              </a:spcAft>
            </a:pPr>
            <a:r>
              <a:rPr lang="ja-JP" altLang="en-US" sz="2400" b="1" dirty="0">
                <a:latin typeface="メイリオ" panose="020B0604030504040204" pitchFamily="50" charset="-128"/>
                <a:ea typeface="メイリオ" panose="020B0604030504040204" pitchFamily="50" charset="-128"/>
              </a:rPr>
              <a:t>振り返りテスト：回答・解説</a:t>
            </a:r>
          </a:p>
        </p:txBody>
      </p:sp>
    </p:spTree>
    <p:extLst>
      <p:ext uri="{BB962C8B-B14F-4D97-AF65-F5344CB8AC3E}">
        <p14:creationId xmlns:p14="http://schemas.microsoft.com/office/powerpoint/2010/main" val="9872062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7" name="タイトル 3">
            <a:extLst>
              <a:ext uri="{FF2B5EF4-FFF2-40B4-BE49-F238E27FC236}">
                <a16:creationId xmlns:a16="http://schemas.microsoft.com/office/drawing/2014/main" id="{5EAB0683-D4B0-320B-0908-01182C40F041}"/>
              </a:ext>
            </a:extLst>
          </p:cNvPr>
          <p:cNvSpPr txBox="1">
            <a:spLocks/>
          </p:cNvSpPr>
          <p:nvPr/>
        </p:nvSpPr>
        <p:spPr>
          <a:xfrm>
            <a:off x="636318" y="1537661"/>
            <a:ext cx="8633362" cy="1981878"/>
          </a:xfrm>
          <a:prstGeom prst="rect">
            <a:avLst/>
          </a:prstGeom>
        </p:spPr>
        <p:txBody>
          <a:bodyPr vert="horz" lIns="108000" tIns="72000" rIns="108000" bIns="10800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lnSpc>
                <a:spcPts val="4200"/>
              </a:lnSpc>
            </a:pPr>
            <a:r>
              <a:rPr lang="ja-JP" altLang="en-US" sz="2400" dirty="0">
                <a:latin typeface="Roboto" panose="02000000000000000000" pitchFamily="2" charset="0"/>
                <a:ea typeface="メイリオ" panose="020B0604030504040204" pitchFamily="50" charset="-128"/>
              </a:rPr>
              <a:t>　「</a:t>
            </a:r>
            <a:r>
              <a:rPr lang="en-US" altLang="ja-JP" sz="2400" dirty="0">
                <a:latin typeface="Roboto" panose="02000000000000000000" pitchFamily="2" charset="0"/>
                <a:ea typeface="メイリオ" panose="020B0604030504040204" pitchFamily="50" charset="-128"/>
              </a:rPr>
              <a:t>TEC-FORCE</a:t>
            </a:r>
            <a:r>
              <a:rPr lang="ja-JP" altLang="en-US" sz="2400" dirty="0">
                <a:latin typeface="Roboto" panose="02000000000000000000" pitchFamily="2" charset="0"/>
                <a:ea typeface="メイリオ" panose="020B0604030504040204" pitchFamily="50" charset="-128"/>
              </a:rPr>
              <a:t>」や「災害時に活用可能な国の保有資機材」の貸出を依頼する場合、</a:t>
            </a:r>
            <a:r>
              <a:rPr lang="ja-JP" altLang="en-US" sz="2400" u="sng" dirty="0">
                <a:latin typeface="Roboto" panose="02000000000000000000" pitchFamily="2" charset="0"/>
                <a:ea typeface="メイリオ" panose="020B0604030504040204" pitchFamily="50" charset="-128"/>
              </a:rPr>
              <a:t>誰に要請</a:t>
            </a:r>
            <a:r>
              <a:rPr lang="ja-JP" altLang="en-US" sz="2400" dirty="0">
                <a:latin typeface="Roboto" panose="02000000000000000000" pitchFamily="2" charset="0"/>
                <a:ea typeface="メイリオ" panose="020B0604030504040204" pitchFamily="50" charset="-128"/>
              </a:rPr>
              <a:t>を行いますか。</a:t>
            </a:r>
            <a:endParaRPr lang="en-US" altLang="ja-JP" sz="2400" dirty="0">
              <a:latin typeface="Roboto" panose="02000000000000000000" pitchFamily="2" charset="0"/>
              <a:ea typeface="Roboto" panose="02000000000000000000" pitchFamily="2" charset="0"/>
            </a:endParaRPr>
          </a:p>
        </p:txBody>
      </p:sp>
      <p:sp>
        <p:nvSpPr>
          <p:cNvPr id="6" name="タイトル 3">
            <a:extLst>
              <a:ext uri="{FF2B5EF4-FFF2-40B4-BE49-F238E27FC236}">
                <a16:creationId xmlns:a16="http://schemas.microsoft.com/office/drawing/2014/main" id="{63174E2F-39C6-8182-83B2-C32344F76C1B}"/>
              </a:ext>
            </a:extLst>
          </p:cNvPr>
          <p:cNvSpPr txBox="1">
            <a:spLocks/>
          </p:cNvSpPr>
          <p:nvPr/>
        </p:nvSpPr>
        <p:spPr>
          <a:xfrm>
            <a:off x="362171" y="675851"/>
            <a:ext cx="1404000" cy="612000"/>
          </a:xfrm>
          <a:prstGeom prst="rect">
            <a:avLst/>
          </a:prstGeom>
          <a:solidFill>
            <a:schemeClr val="tx1">
              <a:lumMod val="65000"/>
              <a:lumOff val="35000"/>
            </a:schemeClr>
          </a:solidFill>
        </p:spPr>
        <p:txBody>
          <a:bodyPr vert="horz" lIns="108000" tIns="126000" rIns="108000" bIns="10800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ts val="3300"/>
              </a:lnSpc>
            </a:pPr>
            <a:r>
              <a:rPr lang="ja-JP" altLang="en-US" sz="2800" b="1" dirty="0">
                <a:solidFill>
                  <a:schemeClr val="bg1"/>
                </a:solidFill>
                <a:latin typeface="メイリオ" panose="020B0604030504040204" pitchFamily="50" charset="-128"/>
                <a:ea typeface="メイリオ" panose="020B0604030504040204" pitchFamily="50" charset="-128"/>
              </a:rPr>
              <a:t>問５</a:t>
            </a:r>
            <a:endParaRPr lang="en-US" altLang="ja-JP" sz="2800" b="1" dirty="0">
              <a:solidFill>
                <a:schemeClr val="bg1"/>
              </a:solidFill>
              <a:latin typeface="メイリオ" panose="020B0604030504040204" pitchFamily="50" charset="-128"/>
              <a:ea typeface="メイリオ" panose="020B0604030504040204" pitchFamily="50" charset="-128"/>
            </a:endParaRPr>
          </a:p>
        </p:txBody>
      </p:sp>
      <p:sp>
        <p:nvSpPr>
          <p:cNvPr id="3" name="タイトル 3">
            <a:extLst>
              <a:ext uri="{FF2B5EF4-FFF2-40B4-BE49-F238E27FC236}">
                <a16:creationId xmlns:a16="http://schemas.microsoft.com/office/drawing/2014/main" id="{D0ED70BF-3CDF-5EBC-8137-311B2AC58EF1}"/>
              </a:ext>
            </a:extLst>
          </p:cNvPr>
          <p:cNvSpPr txBox="1">
            <a:spLocks/>
          </p:cNvSpPr>
          <p:nvPr/>
        </p:nvSpPr>
        <p:spPr>
          <a:xfrm>
            <a:off x="757403" y="3140286"/>
            <a:ext cx="8512277" cy="2468322"/>
          </a:xfrm>
          <a:prstGeom prst="rect">
            <a:avLst/>
          </a:prstGeom>
        </p:spPr>
        <p:txBody>
          <a:bodyPr vert="horz" lIns="108000" tIns="72000" rIns="108000" bIns="10800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marL="324000" algn="just">
              <a:lnSpc>
                <a:spcPts val="4200"/>
              </a:lnSpc>
              <a:spcBef>
                <a:spcPts val="1200"/>
              </a:spcBef>
            </a:pPr>
            <a:r>
              <a:rPr lang="ja-JP" altLang="en-US" sz="2400" dirty="0">
                <a:solidFill>
                  <a:srgbClr val="0000FF"/>
                </a:solidFill>
                <a:latin typeface="Roboto" panose="02000000000000000000" pitchFamily="2" charset="0"/>
                <a:ea typeface="メイリオ" panose="020B0604030504040204" pitchFamily="50" charset="-128"/>
              </a:rPr>
              <a:t>① 都道府県の担当窓口</a:t>
            </a:r>
            <a:r>
              <a:rPr lang="en-US" altLang="ja-JP" sz="2400" dirty="0">
                <a:solidFill>
                  <a:srgbClr val="0000FF"/>
                </a:solidFill>
                <a:latin typeface="Roboto" panose="02000000000000000000" pitchFamily="2" charset="0"/>
                <a:ea typeface="メイリオ" panose="020B0604030504040204" pitchFamily="50" charset="-128"/>
              </a:rPr>
              <a:t>				</a:t>
            </a:r>
            <a:r>
              <a:rPr lang="ja-JP" altLang="en-US" sz="2400" dirty="0">
                <a:solidFill>
                  <a:srgbClr val="0000FF"/>
                </a:solidFill>
                <a:latin typeface="Roboto" panose="02000000000000000000" pitchFamily="2" charset="0"/>
                <a:ea typeface="メイリオ" panose="020B0604030504040204" pitchFamily="50" charset="-128"/>
              </a:rPr>
              <a:t>：</a:t>
            </a:r>
            <a:r>
              <a:rPr lang="en-US" altLang="ja-JP" sz="2400" dirty="0">
                <a:solidFill>
                  <a:srgbClr val="0000FF"/>
                </a:solidFill>
                <a:latin typeface="Roboto" panose="02000000000000000000" pitchFamily="2" charset="0"/>
                <a:ea typeface="メイリオ" panose="020B0604030504040204" pitchFamily="50" charset="-128"/>
              </a:rPr>
              <a:t>×</a:t>
            </a:r>
            <a:endParaRPr lang="en-US" altLang="ja-JP" sz="2400" dirty="0">
              <a:solidFill>
                <a:srgbClr val="0000FF"/>
              </a:solidFill>
              <a:latin typeface="Roboto" panose="02000000000000000000" pitchFamily="2" charset="0"/>
              <a:ea typeface="Roboto" panose="02000000000000000000" pitchFamily="2" charset="0"/>
            </a:endParaRPr>
          </a:p>
          <a:p>
            <a:pPr marL="324000" algn="just">
              <a:lnSpc>
                <a:spcPts val="4200"/>
              </a:lnSpc>
              <a:spcBef>
                <a:spcPts val="600"/>
              </a:spcBef>
            </a:pPr>
            <a:r>
              <a:rPr lang="ja-JP" altLang="en-US" sz="2400" b="1" dirty="0">
                <a:solidFill>
                  <a:srgbClr val="FF0000"/>
                </a:solidFill>
                <a:latin typeface="Roboto" panose="02000000000000000000" pitchFamily="2" charset="0"/>
                <a:ea typeface="メイリオ" panose="020B0604030504040204" pitchFamily="50" charset="-128"/>
              </a:rPr>
              <a:t>② 最寄りの国土交通省の事務所</a:t>
            </a:r>
            <a:r>
              <a:rPr lang="en-US" altLang="ja-JP" sz="2400" b="1" dirty="0">
                <a:solidFill>
                  <a:srgbClr val="FF0000"/>
                </a:solidFill>
                <a:latin typeface="Roboto" panose="02000000000000000000" pitchFamily="2" charset="0"/>
                <a:ea typeface="メイリオ" panose="020B0604030504040204" pitchFamily="50" charset="-128"/>
              </a:rPr>
              <a:t>		</a:t>
            </a:r>
            <a:r>
              <a:rPr lang="ja-JP" altLang="en-US" sz="2400" b="1" dirty="0">
                <a:solidFill>
                  <a:srgbClr val="FF0000"/>
                </a:solidFill>
                <a:latin typeface="Roboto" panose="02000000000000000000" pitchFamily="2" charset="0"/>
                <a:ea typeface="メイリオ" panose="020B0604030504040204" pitchFamily="50" charset="-128"/>
              </a:rPr>
              <a:t>：〇</a:t>
            </a:r>
            <a:endParaRPr lang="en-US" altLang="ja-JP" sz="2400" b="1" dirty="0">
              <a:solidFill>
                <a:srgbClr val="FF0000"/>
              </a:solidFill>
              <a:latin typeface="Roboto" panose="02000000000000000000" pitchFamily="2" charset="0"/>
              <a:ea typeface="Roboto" panose="02000000000000000000" pitchFamily="2" charset="0"/>
            </a:endParaRPr>
          </a:p>
          <a:p>
            <a:pPr marL="324000" algn="just">
              <a:lnSpc>
                <a:spcPts val="4200"/>
              </a:lnSpc>
              <a:spcBef>
                <a:spcPts val="600"/>
              </a:spcBef>
            </a:pPr>
            <a:r>
              <a:rPr lang="ja-JP" altLang="en-US" sz="2400" b="1" dirty="0">
                <a:solidFill>
                  <a:srgbClr val="FF0000"/>
                </a:solidFill>
                <a:latin typeface="Roboto" panose="02000000000000000000" pitchFamily="2" charset="0"/>
                <a:ea typeface="メイリオ" panose="020B0604030504040204" pitchFamily="50" charset="-128"/>
              </a:rPr>
              <a:t>③ 国土交通省リエゾン</a:t>
            </a:r>
            <a:r>
              <a:rPr lang="en-US" altLang="ja-JP" sz="2400" b="1" dirty="0">
                <a:solidFill>
                  <a:srgbClr val="FF0000"/>
                </a:solidFill>
                <a:latin typeface="Roboto" panose="02000000000000000000" pitchFamily="2" charset="0"/>
                <a:ea typeface="メイリオ" panose="020B0604030504040204" pitchFamily="50" charset="-128"/>
              </a:rPr>
              <a:t>				</a:t>
            </a:r>
            <a:r>
              <a:rPr lang="ja-JP" altLang="en-US" sz="2400" b="1" dirty="0">
                <a:solidFill>
                  <a:srgbClr val="FF0000"/>
                </a:solidFill>
                <a:latin typeface="Roboto" panose="02000000000000000000" pitchFamily="2" charset="0"/>
                <a:ea typeface="メイリオ" panose="020B0604030504040204" pitchFamily="50" charset="-128"/>
              </a:rPr>
              <a:t>：〇</a:t>
            </a:r>
            <a:endParaRPr lang="en-US" altLang="ja-JP" sz="2400" b="1" dirty="0">
              <a:solidFill>
                <a:srgbClr val="FF0000"/>
              </a:solidFill>
              <a:latin typeface="Roboto" panose="02000000000000000000" pitchFamily="2" charset="0"/>
              <a:ea typeface="Roboto" panose="02000000000000000000" pitchFamily="2" charset="0"/>
            </a:endParaRPr>
          </a:p>
          <a:p>
            <a:pPr marL="324000" algn="just">
              <a:lnSpc>
                <a:spcPts val="4200"/>
              </a:lnSpc>
              <a:spcBef>
                <a:spcPts val="600"/>
              </a:spcBef>
            </a:pPr>
            <a:r>
              <a:rPr lang="ja-JP" altLang="en-US" sz="2400" dirty="0">
                <a:solidFill>
                  <a:srgbClr val="0000FF"/>
                </a:solidFill>
                <a:latin typeface="Roboto" panose="02000000000000000000" pitchFamily="2" charset="0"/>
                <a:ea typeface="メイリオ" panose="020B0604030504040204" pitchFamily="50" charset="-128"/>
              </a:rPr>
              <a:t>④ 国土交通省水管理・国土保全局防災課</a:t>
            </a:r>
            <a:r>
              <a:rPr lang="en-US" altLang="ja-JP" sz="2400" b="1" dirty="0">
                <a:solidFill>
                  <a:srgbClr val="0000FF"/>
                </a:solidFill>
                <a:latin typeface="Roboto" panose="02000000000000000000" pitchFamily="2" charset="0"/>
                <a:ea typeface="メイリオ" panose="020B0604030504040204" pitchFamily="50" charset="-128"/>
              </a:rPr>
              <a:t>	</a:t>
            </a:r>
            <a:r>
              <a:rPr lang="ja-JP" altLang="en-US" sz="2400" b="1" dirty="0">
                <a:solidFill>
                  <a:srgbClr val="0000FF"/>
                </a:solidFill>
                <a:latin typeface="Roboto" panose="02000000000000000000" pitchFamily="2" charset="0"/>
                <a:ea typeface="メイリオ" panose="020B0604030504040204" pitchFamily="50" charset="-128"/>
              </a:rPr>
              <a:t>：</a:t>
            </a:r>
            <a:r>
              <a:rPr lang="en-US" altLang="ja-JP" sz="2400" dirty="0">
                <a:solidFill>
                  <a:srgbClr val="0000FF"/>
                </a:solidFill>
                <a:latin typeface="Roboto" panose="02000000000000000000" pitchFamily="2" charset="0"/>
                <a:ea typeface="メイリオ" panose="020B0604030504040204" pitchFamily="50" charset="-128"/>
              </a:rPr>
              <a:t> ×</a:t>
            </a:r>
            <a:endParaRPr lang="en-US" altLang="ja-JP" sz="2400" dirty="0">
              <a:solidFill>
                <a:srgbClr val="0000FF"/>
              </a:solidFill>
              <a:latin typeface="Roboto" panose="02000000000000000000" pitchFamily="2" charset="0"/>
              <a:ea typeface="Roboto" panose="02000000000000000000" pitchFamily="2" charset="0"/>
            </a:endParaRPr>
          </a:p>
        </p:txBody>
      </p:sp>
      <p:sp>
        <p:nvSpPr>
          <p:cNvPr id="4" name="テキスト ボックス 3">
            <a:extLst>
              <a:ext uri="{FF2B5EF4-FFF2-40B4-BE49-F238E27FC236}">
                <a16:creationId xmlns:a16="http://schemas.microsoft.com/office/drawing/2014/main" id="{6459F81E-289D-0F2F-5401-C966283E3FA9}"/>
              </a:ext>
            </a:extLst>
          </p:cNvPr>
          <p:cNvSpPr txBox="1"/>
          <p:nvPr/>
        </p:nvSpPr>
        <p:spPr>
          <a:xfrm>
            <a:off x="0" y="84293"/>
            <a:ext cx="4414345" cy="500137"/>
          </a:xfrm>
          <a:prstGeom prst="rect">
            <a:avLst/>
          </a:prstGeom>
          <a:noFill/>
        </p:spPr>
        <p:txBody>
          <a:bodyPr wrap="square">
            <a:spAutoFit/>
          </a:bodyPr>
          <a:lstStyle/>
          <a:p>
            <a:pPr algn="ctr"/>
            <a:r>
              <a:rPr lang="ja-JP" altLang="en-US" sz="1600" b="1" dirty="0">
                <a:effectLst>
                  <a:glow rad="279400">
                    <a:schemeClr val="bg1">
                      <a:alpha val="40000"/>
                    </a:schemeClr>
                  </a:glow>
                </a:effectLst>
                <a:latin typeface="メイリオ" panose="020B0604030504040204" pitchFamily="50" charset="-128"/>
                <a:ea typeface="メイリオ" panose="020B0604030504040204" pitchFamily="50" charset="-128"/>
              </a:rPr>
              <a:t>迅速かつ円滑な災害復旧事業の実施に向けて</a:t>
            </a:r>
          </a:p>
          <a:p>
            <a:pPr algn="ctr"/>
            <a:r>
              <a:rPr lang="ja-JP" altLang="en-US" sz="1000" b="1" dirty="0">
                <a:effectLst>
                  <a:glow rad="279400">
                    <a:schemeClr val="bg1">
                      <a:alpha val="40000"/>
                    </a:schemeClr>
                  </a:glow>
                </a:effectLst>
                <a:latin typeface="メイリオ" panose="020B0604030504040204" pitchFamily="50" charset="-128"/>
                <a:ea typeface="メイリオ" panose="020B0604030504040204" pitchFamily="50" charset="-128"/>
              </a:rPr>
              <a:t>～市町村における災害復旧事業の円滑な実施のためのガイドライン～</a:t>
            </a:r>
          </a:p>
        </p:txBody>
      </p:sp>
      <p:sp>
        <p:nvSpPr>
          <p:cNvPr id="8" name="テキスト ボックス 7">
            <a:extLst>
              <a:ext uri="{FF2B5EF4-FFF2-40B4-BE49-F238E27FC236}">
                <a16:creationId xmlns:a16="http://schemas.microsoft.com/office/drawing/2014/main" id="{26EA2927-6564-D834-1FFB-67A3DCD1ACAA}"/>
              </a:ext>
            </a:extLst>
          </p:cNvPr>
          <p:cNvSpPr txBox="1"/>
          <p:nvPr/>
        </p:nvSpPr>
        <p:spPr>
          <a:xfrm>
            <a:off x="7620001" y="6550223"/>
            <a:ext cx="2286000" cy="307777"/>
          </a:xfrm>
          <a:prstGeom prst="rect">
            <a:avLst/>
          </a:prstGeom>
          <a:noFill/>
        </p:spPr>
        <p:txBody>
          <a:bodyPr wrap="square">
            <a:spAutoFit/>
          </a:bodyPr>
          <a:lstStyle/>
          <a:p>
            <a:pPr algn="ctr"/>
            <a:r>
              <a:rPr kumimoji="1" lang="ja-JP" altLang="en-US" sz="1400" b="1" dirty="0">
                <a:latin typeface="BIZ UDPゴシック" panose="020B0400000000000000" pitchFamily="50" charset="-128"/>
                <a:ea typeface="BIZ UDPゴシック" panose="020B0400000000000000" pitchFamily="50" charset="-128"/>
              </a:rPr>
              <a:t>振り返りテスト ：回答・解説</a:t>
            </a:r>
          </a:p>
        </p:txBody>
      </p:sp>
      <p:sp>
        <p:nvSpPr>
          <p:cNvPr id="5" name="タイトル 3">
            <a:extLst>
              <a:ext uri="{FF2B5EF4-FFF2-40B4-BE49-F238E27FC236}">
                <a16:creationId xmlns:a16="http://schemas.microsoft.com/office/drawing/2014/main" id="{C0ACE4EE-FD14-7445-580C-F62B6E70C170}"/>
              </a:ext>
            </a:extLst>
          </p:cNvPr>
          <p:cNvSpPr txBox="1">
            <a:spLocks/>
          </p:cNvSpPr>
          <p:nvPr/>
        </p:nvSpPr>
        <p:spPr>
          <a:xfrm>
            <a:off x="1828229" y="640545"/>
            <a:ext cx="4877371" cy="612000"/>
          </a:xfrm>
          <a:prstGeom prst="rect">
            <a:avLst/>
          </a:prstGeom>
          <a:noFill/>
        </p:spPr>
        <p:txBody>
          <a:bodyPr vert="horz" lIns="108000" tIns="126000" rIns="108000" bIns="10800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ts val="3300"/>
              </a:lnSpc>
            </a:pPr>
            <a:r>
              <a:rPr lang="ja-JP" altLang="en-US" sz="2400" b="1" dirty="0">
                <a:solidFill>
                  <a:srgbClr val="FF0000"/>
                </a:solidFill>
                <a:latin typeface="メイリオ" panose="020B0604030504040204" pitchFamily="50" charset="-128"/>
                <a:ea typeface="メイリオ" panose="020B0604030504040204" pitchFamily="50" charset="-128"/>
              </a:rPr>
              <a:t>回答：②と③が正解となります。</a:t>
            </a:r>
            <a:endParaRPr lang="en-US" altLang="ja-JP" sz="2400" b="1" dirty="0">
              <a:solidFill>
                <a:srgbClr val="FF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851876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6" name="タイトル 3">
            <a:extLst>
              <a:ext uri="{FF2B5EF4-FFF2-40B4-BE49-F238E27FC236}">
                <a16:creationId xmlns:a16="http://schemas.microsoft.com/office/drawing/2014/main" id="{63174E2F-39C6-8182-83B2-C32344F76C1B}"/>
              </a:ext>
            </a:extLst>
          </p:cNvPr>
          <p:cNvSpPr txBox="1">
            <a:spLocks/>
          </p:cNvSpPr>
          <p:nvPr/>
        </p:nvSpPr>
        <p:spPr>
          <a:xfrm>
            <a:off x="362171" y="679584"/>
            <a:ext cx="1404000" cy="612000"/>
          </a:xfrm>
          <a:prstGeom prst="rect">
            <a:avLst/>
          </a:prstGeom>
          <a:solidFill>
            <a:schemeClr val="tx1">
              <a:lumMod val="65000"/>
              <a:lumOff val="35000"/>
            </a:schemeClr>
          </a:solidFill>
        </p:spPr>
        <p:txBody>
          <a:bodyPr vert="horz" lIns="108000" tIns="126000" rIns="108000" bIns="10800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ts val="3300"/>
              </a:lnSpc>
            </a:pPr>
            <a:r>
              <a:rPr lang="ja-JP" altLang="en-US" sz="2800" b="1" dirty="0">
                <a:solidFill>
                  <a:schemeClr val="bg1"/>
                </a:solidFill>
                <a:latin typeface="メイリオ" panose="020B0604030504040204" pitchFamily="50" charset="-128"/>
                <a:ea typeface="メイリオ" panose="020B0604030504040204" pitchFamily="50" charset="-128"/>
              </a:rPr>
              <a:t>問５</a:t>
            </a:r>
            <a:endParaRPr lang="en-US" altLang="ja-JP" sz="2800" b="1" dirty="0">
              <a:solidFill>
                <a:schemeClr val="bg1"/>
              </a:solidFill>
              <a:latin typeface="メイリオ" panose="020B0604030504040204" pitchFamily="50" charset="-128"/>
              <a:ea typeface="メイリオ" panose="020B0604030504040204" pitchFamily="50" charset="-128"/>
            </a:endParaRPr>
          </a:p>
        </p:txBody>
      </p:sp>
      <p:sp>
        <p:nvSpPr>
          <p:cNvPr id="2" name="タイトル 3">
            <a:extLst>
              <a:ext uri="{FF2B5EF4-FFF2-40B4-BE49-F238E27FC236}">
                <a16:creationId xmlns:a16="http://schemas.microsoft.com/office/drawing/2014/main" id="{82614A1E-50F3-90EF-EB56-D1E31526E4A8}"/>
              </a:ext>
            </a:extLst>
          </p:cNvPr>
          <p:cNvSpPr txBox="1">
            <a:spLocks/>
          </p:cNvSpPr>
          <p:nvPr/>
        </p:nvSpPr>
        <p:spPr>
          <a:xfrm>
            <a:off x="1766171" y="679584"/>
            <a:ext cx="1404000" cy="612000"/>
          </a:xfrm>
          <a:prstGeom prst="rect">
            <a:avLst/>
          </a:prstGeom>
          <a:noFill/>
        </p:spPr>
        <p:txBody>
          <a:bodyPr vert="horz" lIns="108000" tIns="126000" rIns="108000" bIns="10800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ts val="3300"/>
              </a:lnSpc>
            </a:pPr>
            <a:r>
              <a:rPr lang="ja-JP" altLang="en-US" sz="2800" b="1" dirty="0">
                <a:solidFill>
                  <a:srgbClr val="FF0000"/>
                </a:solidFill>
                <a:latin typeface="メイリオ" panose="020B0604030504040204" pitchFamily="50" charset="-128"/>
                <a:ea typeface="メイリオ" panose="020B0604030504040204" pitchFamily="50" charset="-128"/>
              </a:rPr>
              <a:t>解説</a:t>
            </a:r>
            <a:endParaRPr lang="en-US" altLang="ja-JP" sz="2800" b="1" dirty="0">
              <a:solidFill>
                <a:srgbClr val="FF0000"/>
              </a:solidFill>
              <a:latin typeface="メイリオ" panose="020B0604030504040204" pitchFamily="50" charset="-128"/>
              <a:ea typeface="メイリオ" panose="020B0604030504040204" pitchFamily="50" charset="-128"/>
            </a:endParaRPr>
          </a:p>
        </p:txBody>
      </p:sp>
      <p:sp>
        <p:nvSpPr>
          <p:cNvPr id="4" name="タイトル 3">
            <a:extLst>
              <a:ext uri="{FF2B5EF4-FFF2-40B4-BE49-F238E27FC236}">
                <a16:creationId xmlns:a16="http://schemas.microsoft.com/office/drawing/2014/main" id="{9B371C0D-7C7D-C884-5B07-96851AB3C834}"/>
              </a:ext>
            </a:extLst>
          </p:cNvPr>
          <p:cNvSpPr txBox="1">
            <a:spLocks/>
          </p:cNvSpPr>
          <p:nvPr/>
        </p:nvSpPr>
        <p:spPr>
          <a:xfrm>
            <a:off x="515748" y="1408429"/>
            <a:ext cx="8874503" cy="3005528"/>
          </a:xfrm>
          <a:prstGeom prst="rect">
            <a:avLst/>
          </a:prstGeom>
        </p:spPr>
        <p:txBody>
          <a:bodyPr vert="horz" lIns="108000" tIns="72000" rIns="108000" bIns="10800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marL="432000" indent="-324000" algn="just">
              <a:lnSpc>
                <a:spcPts val="4200"/>
              </a:lnSpc>
              <a:buFont typeface="Wingdings" panose="05000000000000000000" pitchFamily="2" charset="2"/>
              <a:buChar char="l"/>
            </a:pPr>
            <a:r>
              <a:rPr lang="en-US" altLang="ja-JP" sz="2200" dirty="0">
                <a:latin typeface="Roboto" panose="02000000000000000000" pitchFamily="2" charset="0"/>
                <a:ea typeface="メイリオ" panose="020B0604030504040204" pitchFamily="50" charset="-128"/>
              </a:rPr>
              <a:t>TEC-FORCE</a:t>
            </a:r>
            <a:r>
              <a:rPr lang="ja-JP" altLang="en-US" sz="2200" dirty="0">
                <a:latin typeface="Roboto" panose="02000000000000000000" pitchFamily="2" charset="0"/>
                <a:ea typeface="メイリオ" panose="020B0604030504040204" pitchFamily="50" charset="-128"/>
              </a:rPr>
              <a:t>による支援は、市町村からの要請が基本となります。</a:t>
            </a:r>
            <a:endParaRPr lang="en-US" altLang="ja-JP" sz="2200" dirty="0">
              <a:latin typeface="Roboto" panose="02000000000000000000" pitchFamily="2" charset="0"/>
              <a:ea typeface="メイリオ" panose="020B0604030504040204" pitchFamily="50" charset="-128"/>
            </a:endParaRPr>
          </a:p>
          <a:p>
            <a:pPr marL="432000" indent="-324000" algn="just">
              <a:lnSpc>
                <a:spcPts val="4200"/>
              </a:lnSpc>
              <a:buFont typeface="Wingdings" panose="05000000000000000000" pitchFamily="2" charset="2"/>
              <a:buChar char="l"/>
            </a:pPr>
            <a:r>
              <a:rPr lang="ja-JP" altLang="en-US" sz="2200" dirty="0">
                <a:latin typeface="Roboto" panose="02000000000000000000" pitchFamily="2" charset="0"/>
                <a:ea typeface="メイリオ" panose="020B0604030504040204" pitchFamily="50" charset="-128"/>
              </a:rPr>
              <a:t>大規模災害時には、被災市町村へ国土交通省リエゾンが派遣されますので、</a:t>
            </a:r>
            <a:r>
              <a:rPr lang="ja-JP" altLang="en-US" sz="2200" b="1" u="sng" dirty="0">
                <a:latin typeface="Roboto" panose="02000000000000000000" pitchFamily="2" charset="0"/>
                <a:ea typeface="メイリオ" panose="020B0604030504040204" pitchFamily="50" charset="-128"/>
              </a:rPr>
              <a:t>リエゾンに支援要請を行ってください</a:t>
            </a:r>
            <a:r>
              <a:rPr lang="ja-JP" altLang="en-US" sz="2200" dirty="0">
                <a:latin typeface="Roboto" panose="02000000000000000000" pitchFamily="2" charset="0"/>
                <a:ea typeface="メイリオ" panose="020B0604030504040204" pitchFamily="50" charset="-128"/>
              </a:rPr>
              <a:t>。</a:t>
            </a:r>
            <a:endParaRPr lang="en-US" altLang="ja-JP" sz="2200" dirty="0">
              <a:latin typeface="Roboto" panose="02000000000000000000" pitchFamily="2" charset="0"/>
              <a:ea typeface="メイリオ" panose="020B0604030504040204" pitchFamily="50" charset="-128"/>
            </a:endParaRPr>
          </a:p>
          <a:p>
            <a:pPr marL="432000" indent="-324000" algn="just">
              <a:lnSpc>
                <a:spcPts val="4200"/>
              </a:lnSpc>
              <a:buFont typeface="Wingdings" panose="05000000000000000000" pitchFamily="2" charset="2"/>
              <a:buChar char="l"/>
            </a:pPr>
            <a:r>
              <a:rPr lang="ja-JP" altLang="en-US" sz="2200" dirty="0">
                <a:latin typeface="Roboto" panose="02000000000000000000" pitchFamily="2" charset="0"/>
                <a:ea typeface="メイリオ" panose="020B0604030504040204" pitchFamily="50" charset="-128"/>
              </a:rPr>
              <a:t>国土交通省リエゾンが派遣されていない場合は、躊躇せずに、最寄りの国土交通省の事務所へ要請を行ってください。</a:t>
            </a:r>
            <a:endParaRPr lang="en-US" altLang="ja-JP" sz="2200" dirty="0">
              <a:latin typeface="Roboto" panose="02000000000000000000" pitchFamily="2" charset="0"/>
              <a:ea typeface="メイリオ" panose="020B0604030504040204" pitchFamily="50" charset="-128"/>
            </a:endParaRPr>
          </a:p>
        </p:txBody>
      </p:sp>
      <p:sp>
        <p:nvSpPr>
          <p:cNvPr id="5" name="タイトル 3">
            <a:extLst>
              <a:ext uri="{FF2B5EF4-FFF2-40B4-BE49-F238E27FC236}">
                <a16:creationId xmlns:a16="http://schemas.microsoft.com/office/drawing/2014/main" id="{654D8616-3D54-2BBE-BBD1-F5CD56387A0A}"/>
              </a:ext>
            </a:extLst>
          </p:cNvPr>
          <p:cNvSpPr txBox="1">
            <a:spLocks/>
          </p:cNvSpPr>
          <p:nvPr/>
        </p:nvSpPr>
        <p:spPr>
          <a:xfrm>
            <a:off x="1135032" y="4508325"/>
            <a:ext cx="7683435" cy="1808019"/>
          </a:xfrm>
          <a:prstGeom prst="rect">
            <a:avLst/>
          </a:prstGeom>
          <a:solidFill>
            <a:schemeClr val="bg1"/>
          </a:solidFill>
          <a:effectLst>
            <a:glow rad="63500">
              <a:srgbClr val="4597A0">
                <a:alpha val="40000"/>
              </a:srgbClr>
            </a:glow>
            <a:outerShdw blurRad="50800" dist="88900" dir="2700000" algn="tl" rotWithShape="0">
              <a:srgbClr val="4597A0">
                <a:alpha val="40000"/>
              </a:srgbClr>
            </a:outerShdw>
          </a:effectLst>
        </p:spPr>
        <p:txBody>
          <a:bodyPr vert="horz" lIns="216000" tIns="144000" rIns="108000" bIns="10800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lnSpc>
                <a:spcPts val="3600"/>
              </a:lnSpc>
            </a:pPr>
            <a:r>
              <a:rPr lang="ja-JP" altLang="en-US" sz="2000" b="1" u="sng" dirty="0">
                <a:solidFill>
                  <a:srgbClr val="4597A0"/>
                </a:solidFill>
                <a:latin typeface="メイリオ" panose="020B0604030504040204" pitchFamily="50" charset="-128"/>
                <a:ea typeface="メイリオ" panose="020B0604030504040204" pitchFamily="50" charset="-128"/>
              </a:rPr>
              <a:t>＜ガイドラインの関連ページ＞</a:t>
            </a:r>
            <a:endParaRPr lang="en-US" altLang="ja-JP" sz="2000" b="1" u="sng" dirty="0">
              <a:solidFill>
                <a:srgbClr val="4597A0"/>
              </a:solidFill>
              <a:latin typeface="メイリオ" panose="020B0604030504040204" pitchFamily="50" charset="-128"/>
              <a:ea typeface="メイリオ" panose="020B0604030504040204" pitchFamily="50" charset="-128"/>
            </a:endParaRPr>
          </a:p>
          <a:p>
            <a:pPr marL="972000" indent="-396000" algn="just">
              <a:lnSpc>
                <a:spcPts val="3600"/>
              </a:lnSpc>
              <a:buFont typeface="Wingdings" panose="05000000000000000000" pitchFamily="2" charset="2"/>
              <a:buChar char="Ø"/>
            </a:pPr>
            <a:r>
              <a:rPr lang="en-US" altLang="ja-JP" sz="2000" dirty="0">
                <a:latin typeface="メイリオ" panose="020B0604030504040204" pitchFamily="50" charset="-128"/>
                <a:ea typeface="メイリオ" panose="020B0604030504040204" pitchFamily="50" charset="-128"/>
              </a:rPr>
              <a:t>TEC-FORCE				</a:t>
            </a:r>
            <a:r>
              <a:rPr lang="ja-JP" altLang="en-US" sz="2000" dirty="0">
                <a:latin typeface="メイリオ" panose="020B0604030504040204" pitchFamily="50" charset="-128"/>
                <a:ea typeface="メイリオ" panose="020B0604030504040204" pitchFamily="50" charset="-128"/>
              </a:rPr>
              <a:t>： </a:t>
            </a:r>
            <a:r>
              <a:rPr lang="en-US" altLang="ja-JP" sz="2000" dirty="0">
                <a:latin typeface="メイリオ" panose="020B0604030504040204" pitchFamily="50" charset="-128"/>
                <a:ea typeface="メイリオ" panose="020B0604030504040204" pitchFamily="50" charset="-128"/>
              </a:rPr>
              <a:t>P.15</a:t>
            </a:r>
          </a:p>
          <a:p>
            <a:pPr marL="972000" indent="-396000" algn="just">
              <a:lnSpc>
                <a:spcPts val="3600"/>
              </a:lnSpc>
              <a:buFont typeface="Wingdings" panose="05000000000000000000" pitchFamily="2" charset="2"/>
              <a:buChar char="Ø"/>
            </a:pPr>
            <a:r>
              <a:rPr lang="ja-JP" altLang="en-US" sz="2000" dirty="0">
                <a:latin typeface="メイリオ" panose="020B0604030504040204" pitchFamily="50" charset="-128"/>
                <a:ea typeface="メイリオ" panose="020B0604030504040204" pitchFamily="50" charset="-128"/>
              </a:rPr>
              <a:t>災害時に活用可能な国の保有資機材</a:t>
            </a:r>
            <a:r>
              <a:rPr lang="en-US" altLang="ja-JP" sz="2000" dirty="0">
                <a:latin typeface="メイリオ" panose="020B0604030504040204" pitchFamily="50" charset="-128"/>
                <a:ea typeface="メイリオ" panose="020B0604030504040204" pitchFamily="50" charset="-128"/>
              </a:rPr>
              <a:t>	</a:t>
            </a:r>
            <a:r>
              <a:rPr lang="ja-JP" altLang="en-US" sz="2000" dirty="0">
                <a:latin typeface="メイリオ" panose="020B0604030504040204" pitchFamily="50" charset="-128"/>
                <a:ea typeface="メイリオ" panose="020B0604030504040204" pitchFamily="50" charset="-128"/>
              </a:rPr>
              <a:t>： </a:t>
            </a:r>
            <a:r>
              <a:rPr lang="en-US" altLang="ja-JP" sz="2000" dirty="0">
                <a:latin typeface="メイリオ" panose="020B0604030504040204" pitchFamily="50" charset="-128"/>
                <a:ea typeface="メイリオ" panose="020B0604030504040204" pitchFamily="50" charset="-128"/>
              </a:rPr>
              <a:t>P.16</a:t>
            </a:r>
          </a:p>
        </p:txBody>
      </p:sp>
      <p:sp>
        <p:nvSpPr>
          <p:cNvPr id="3" name="テキスト ボックス 2">
            <a:extLst>
              <a:ext uri="{FF2B5EF4-FFF2-40B4-BE49-F238E27FC236}">
                <a16:creationId xmlns:a16="http://schemas.microsoft.com/office/drawing/2014/main" id="{A6DE9349-B81E-5FF2-15C6-5263C77FFC34}"/>
              </a:ext>
            </a:extLst>
          </p:cNvPr>
          <p:cNvSpPr txBox="1"/>
          <p:nvPr/>
        </p:nvSpPr>
        <p:spPr>
          <a:xfrm>
            <a:off x="0" y="84293"/>
            <a:ext cx="4414345" cy="500137"/>
          </a:xfrm>
          <a:prstGeom prst="rect">
            <a:avLst/>
          </a:prstGeom>
          <a:noFill/>
        </p:spPr>
        <p:txBody>
          <a:bodyPr wrap="square">
            <a:spAutoFit/>
          </a:bodyPr>
          <a:lstStyle/>
          <a:p>
            <a:pPr algn="ctr"/>
            <a:r>
              <a:rPr lang="ja-JP" altLang="en-US" sz="1600" b="1" dirty="0">
                <a:effectLst>
                  <a:glow rad="279400">
                    <a:schemeClr val="bg1">
                      <a:alpha val="40000"/>
                    </a:schemeClr>
                  </a:glow>
                </a:effectLst>
                <a:latin typeface="メイリオ" panose="020B0604030504040204" pitchFamily="50" charset="-128"/>
                <a:ea typeface="メイリオ" panose="020B0604030504040204" pitchFamily="50" charset="-128"/>
              </a:rPr>
              <a:t>迅速かつ円滑な災害復旧事業の実施に向けて</a:t>
            </a:r>
          </a:p>
          <a:p>
            <a:pPr algn="ctr"/>
            <a:r>
              <a:rPr lang="ja-JP" altLang="en-US" sz="1000" b="1" dirty="0">
                <a:effectLst>
                  <a:glow rad="279400">
                    <a:schemeClr val="bg1">
                      <a:alpha val="40000"/>
                    </a:schemeClr>
                  </a:glow>
                </a:effectLst>
                <a:latin typeface="メイリオ" panose="020B0604030504040204" pitchFamily="50" charset="-128"/>
                <a:ea typeface="メイリオ" panose="020B0604030504040204" pitchFamily="50" charset="-128"/>
              </a:rPr>
              <a:t>～市町村における災害復旧事業の円滑な実施のためのガイドライン～</a:t>
            </a:r>
          </a:p>
        </p:txBody>
      </p:sp>
      <p:sp>
        <p:nvSpPr>
          <p:cNvPr id="8" name="テキスト ボックス 7">
            <a:extLst>
              <a:ext uri="{FF2B5EF4-FFF2-40B4-BE49-F238E27FC236}">
                <a16:creationId xmlns:a16="http://schemas.microsoft.com/office/drawing/2014/main" id="{3C97FB34-BDC6-DA75-C3EA-CF587549D84D}"/>
              </a:ext>
            </a:extLst>
          </p:cNvPr>
          <p:cNvSpPr txBox="1"/>
          <p:nvPr/>
        </p:nvSpPr>
        <p:spPr>
          <a:xfrm>
            <a:off x="7620001" y="6550223"/>
            <a:ext cx="2286000" cy="307777"/>
          </a:xfrm>
          <a:prstGeom prst="rect">
            <a:avLst/>
          </a:prstGeom>
          <a:noFill/>
        </p:spPr>
        <p:txBody>
          <a:bodyPr wrap="square">
            <a:spAutoFit/>
          </a:bodyPr>
          <a:lstStyle/>
          <a:p>
            <a:pPr algn="ctr"/>
            <a:r>
              <a:rPr kumimoji="1" lang="ja-JP" altLang="en-US" sz="1400" b="1" dirty="0">
                <a:latin typeface="BIZ UDPゴシック" panose="020B0400000000000000" pitchFamily="50" charset="-128"/>
                <a:ea typeface="BIZ UDPゴシック" panose="020B0400000000000000" pitchFamily="50" charset="-128"/>
              </a:rPr>
              <a:t>振り返りテスト ：回答・解説</a:t>
            </a:r>
          </a:p>
        </p:txBody>
      </p:sp>
    </p:spTree>
    <p:extLst>
      <p:ext uri="{BB962C8B-B14F-4D97-AF65-F5344CB8AC3E}">
        <p14:creationId xmlns:p14="http://schemas.microsoft.com/office/powerpoint/2010/main" val="145217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100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7" name="タイトル 3">
            <a:extLst>
              <a:ext uri="{FF2B5EF4-FFF2-40B4-BE49-F238E27FC236}">
                <a16:creationId xmlns:a16="http://schemas.microsoft.com/office/drawing/2014/main" id="{5EAB0683-D4B0-320B-0908-01182C40F041}"/>
              </a:ext>
            </a:extLst>
          </p:cNvPr>
          <p:cNvSpPr txBox="1">
            <a:spLocks/>
          </p:cNvSpPr>
          <p:nvPr/>
        </p:nvSpPr>
        <p:spPr>
          <a:xfrm>
            <a:off x="636319" y="1459001"/>
            <a:ext cx="8633362" cy="2245301"/>
          </a:xfrm>
          <a:prstGeom prst="rect">
            <a:avLst/>
          </a:prstGeom>
        </p:spPr>
        <p:txBody>
          <a:bodyPr vert="horz" lIns="108000" tIns="72000" rIns="108000" bIns="10800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lnSpc>
                <a:spcPts val="4200"/>
              </a:lnSpc>
            </a:pPr>
            <a:r>
              <a:rPr lang="ja-JP" altLang="en-US" sz="2400" dirty="0">
                <a:latin typeface="Roboto" panose="02000000000000000000" pitchFamily="2" charset="0"/>
                <a:ea typeface="メイリオ" panose="020B0604030504040204" pitchFamily="50" charset="-128"/>
              </a:rPr>
              <a:t>　被災施設の復旧に向けた検討を始めましたが、技術的難易度が高く</a:t>
            </a:r>
            <a:r>
              <a:rPr lang="ja-JP" altLang="en-US" sz="2400" u="sng" dirty="0">
                <a:latin typeface="Roboto" panose="02000000000000000000" pitchFamily="2" charset="0"/>
                <a:ea typeface="メイリオ" panose="020B0604030504040204" pitchFamily="50" charset="-128"/>
              </a:rPr>
              <a:t>どのように復旧を進めるべきか判断がつきません</a:t>
            </a:r>
            <a:r>
              <a:rPr lang="ja-JP" altLang="en-US" sz="2400" dirty="0">
                <a:latin typeface="Roboto" panose="02000000000000000000" pitchFamily="2" charset="0"/>
                <a:ea typeface="メイリオ" panose="020B0604030504040204" pitchFamily="50" charset="-128"/>
              </a:rPr>
              <a:t>。どの支援制度の活用を検討することがよいでしょうか。</a:t>
            </a:r>
            <a:endParaRPr lang="en-US" altLang="ja-JP" sz="2400" dirty="0">
              <a:latin typeface="Roboto" panose="02000000000000000000" pitchFamily="2" charset="0"/>
              <a:ea typeface="Roboto" panose="02000000000000000000" pitchFamily="2" charset="0"/>
            </a:endParaRPr>
          </a:p>
        </p:txBody>
      </p:sp>
      <p:sp>
        <p:nvSpPr>
          <p:cNvPr id="6" name="タイトル 3">
            <a:extLst>
              <a:ext uri="{FF2B5EF4-FFF2-40B4-BE49-F238E27FC236}">
                <a16:creationId xmlns:a16="http://schemas.microsoft.com/office/drawing/2014/main" id="{63174E2F-39C6-8182-83B2-C32344F76C1B}"/>
              </a:ext>
            </a:extLst>
          </p:cNvPr>
          <p:cNvSpPr txBox="1">
            <a:spLocks/>
          </p:cNvSpPr>
          <p:nvPr/>
        </p:nvSpPr>
        <p:spPr>
          <a:xfrm>
            <a:off x="362171" y="679584"/>
            <a:ext cx="1404000" cy="612000"/>
          </a:xfrm>
          <a:prstGeom prst="rect">
            <a:avLst/>
          </a:prstGeom>
          <a:solidFill>
            <a:schemeClr val="tx1">
              <a:lumMod val="65000"/>
              <a:lumOff val="35000"/>
            </a:schemeClr>
          </a:solidFill>
        </p:spPr>
        <p:txBody>
          <a:bodyPr vert="horz" lIns="108000" tIns="126000" rIns="108000" bIns="10800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ts val="3300"/>
              </a:lnSpc>
            </a:pPr>
            <a:r>
              <a:rPr lang="ja-JP" altLang="en-US" sz="2800" b="1" dirty="0">
                <a:solidFill>
                  <a:schemeClr val="bg1"/>
                </a:solidFill>
                <a:latin typeface="メイリオ" panose="020B0604030504040204" pitchFamily="50" charset="-128"/>
                <a:ea typeface="メイリオ" panose="020B0604030504040204" pitchFamily="50" charset="-128"/>
              </a:rPr>
              <a:t>問６</a:t>
            </a:r>
            <a:endParaRPr lang="en-US" altLang="ja-JP" sz="2800" b="1" dirty="0">
              <a:solidFill>
                <a:schemeClr val="bg1"/>
              </a:solidFill>
              <a:latin typeface="メイリオ" panose="020B0604030504040204" pitchFamily="50" charset="-128"/>
              <a:ea typeface="メイリオ" panose="020B0604030504040204" pitchFamily="50" charset="-128"/>
            </a:endParaRPr>
          </a:p>
        </p:txBody>
      </p:sp>
      <p:sp>
        <p:nvSpPr>
          <p:cNvPr id="3" name="タイトル 3">
            <a:extLst>
              <a:ext uri="{FF2B5EF4-FFF2-40B4-BE49-F238E27FC236}">
                <a16:creationId xmlns:a16="http://schemas.microsoft.com/office/drawing/2014/main" id="{D0ED70BF-3CDF-5EBC-8137-311B2AC58EF1}"/>
              </a:ext>
            </a:extLst>
          </p:cNvPr>
          <p:cNvSpPr txBox="1">
            <a:spLocks/>
          </p:cNvSpPr>
          <p:nvPr/>
        </p:nvSpPr>
        <p:spPr>
          <a:xfrm>
            <a:off x="757403" y="3612615"/>
            <a:ext cx="8814109" cy="2468322"/>
          </a:xfrm>
          <a:prstGeom prst="rect">
            <a:avLst/>
          </a:prstGeom>
        </p:spPr>
        <p:txBody>
          <a:bodyPr vert="horz" lIns="108000" tIns="72000" rIns="108000" bIns="10800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marL="324000" algn="just">
              <a:lnSpc>
                <a:spcPts val="4200"/>
              </a:lnSpc>
              <a:spcBef>
                <a:spcPts val="1200"/>
              </a:spcBef>
            </a:pPr>
            <a:r>
              <a:rPr lang="ja-JP" altLang="en-US" sz="2400" dirty="0">
                <a:solidFill>
                  <a:srgbClr val="0000FF"/>
                </a:solidFill>
                <a:latin typeface="Roboto" panose="02000000000000000000" pitchFamily="2" charset="0"/>
                <a:ea typeface="メイリオ" panose="020B0604030504040204" pitchFamily="50" charset="-128"/>
              </a:rPr>
              <a:t>① 応援対策職員派遣制度　　　　　　　　　</a:t>
            </a:r>
            <a:r>
              <a:rPr lang="en-US" altLang="ja-JP" sz="2400" dirty="0">
                <a:solidFill>
                  <a:srgbClr val="0000FF"/>
                </a:solidFill>
                <a:latin typeface="Roboto" panose="02000000000000000000" pitchFamily="2" charset="0"/>
                <a:ea typeface="メイリオ" panose="020B0604030504040204" pitchFamily="50" charset="-128"/>
              </a:rPr>
              <a:t>	</a:t>
            </a:r>
            <a:r>
              <a:rPr lang="ja-JP" altLang="en-US" sz="2400" dirty="0">
                <a:solidFill>
                  <a:srgbClr val="0000FF"/>
                </a:solidFill>
                <a:latin typeface="Roboto" panose="02000000000000000000" pitchFamily="2" charset="0"/>
                <a:ea typeface="メイリオ" panose="020B0604030504040204" pitchFamily="50" charset="-128"/>
              </a:rPr>
              <a:t> ：</a:t>
            </a:r>
            <a:r>
              <a:rPr lang="en-US" altLang="ja-JP" sz="2400" dirty="0">
                <a:solidFill>
                  <a:srgbClr val="0000FF"/>
                </a:solidFill>
                <a:latin typeface="Roboto" panose="02000000000000000000" pitchFamily="2" charset="0"/>
                <a:ea typeface="メイリオ" panose="020B0604030504040204" pitchFamily="50" charset="-128"/>
              </a:rPr>
              <a:t>×</a:t>
            </a:r>
          </a:p>
          <a:p>
            <a:pPr marL="324000" algn="just">
              <a:lnSpc>
                <a:spcPts val="4200"/>
              </a:lnSpc>
              <a:spcBef>
                <a:spcPts val="600"/>
              </a:spcBef>
            </a:pPr>
            <a:r>
              <a:rPr lang="ja-JP" altLang="en-US" sz="2400" b="1" dirty="0">
                <a:solidFill>
                  <a:srgbClr val="FF0000"/>
                </a:solidFill>
                <a:latin typeface="Roboto" panose="02000000000000000000" pitchFamily="2" charset="0"/>
                <a:ea typeface="メイリオ" panose="020B0604030504040204" pitchFamily="50" charset="-128"/>
              </a:rPr>
              <a:t>② 災害復旧技術専門家派遣制度</a:t>
            </a:r>
            <a:r>
              <a:rPr lang="en-US" altLang="ja-JP" sz="2400" b="1" dirty="0">
                <a:solidFill>
                  <a:srgbClr val="FF0000"/>
                </a:solidFill>
                <a:latin typeface="Roboto" panose="02000000000000000000" pitchFamily="2" charset="0"/>
                <a:ea typeface="メイリオ" panose="020B0604030504040204" pitchFamily="50" charset="-128"/>
              </a:rPr>
              <a:t>		 	 </a:t>
            </a:r>
            <a:r>
              <a:rPr lang="ja-JP" altLang="en-US" sz="2400" b="1" dirty="0">
                <a:solidFill>
                  <a:srgbClr val="FF0000"/>
                </a:solidFill>
                <a:latin typeface="Roboto" panose="02000000000000000000" pitchFamily="2" charset="0"/>
                <a:ea typeface="メイリオ" panose="020B0604030504040204" pitchFamily="50" charset="-128"/>
              </a:rPr>
              <a:t>：〇</a:t>
            </a:r>
            <a:endParaRPr lang="en-US" altLang="ja-JP" sz="2400" b="1" dirty="0">
              <a:solidFill>
                <a:srgbClr val="FF0000"/>
              </a:solidFill>
              <a:latin typeface="Roboto" panose="02000000000000000000" pitchFamily="2" charset="0"/>
              <a:ea typeface="Roboto" panose="02000000000000000000" pitchFamily="2" charset="0"/>
            </a:endParaRPr>
          </a:p>
          <a:p>
            <a:pPr marL="324000" algn="just">
              <a:lnSpc>
                <a:spcPts val="4200"/>
              </a:lnSpc>
              <a:spcBef>
                <a:spcPts val="600"/>
              </a:spcBef>
            </a:pPr>
            <a:r>
              <a:rPr lang="ja-JP" altLang="en-US" sz="2400" b="1" dirty="0">
                <a:solidFill>
                  <a:srgbClr val="FF0000"/>
                </a:solidFill>
                <a:latin typeface="Roboto" panose="02000000000000000000" pitchFamily="2" charset="0"/>
                <a:ea typeface="メイリオ" panose="020B0604030504040204" pitchFamily="50" charset="-128"/>
              </a:rPr>
              <a:t>③ 災害査定官による災害緊急調査</a:t>
            </a:r>
            <a:r>
              <a:rPr lang="en-US" altLang="ja-JP" sz="2400" b="1" dirty="0">
                <a:solidFill>
                  <a:srgbClr val="FF0000"/>
                </a:solidFill>
                <a:latin typeface="Roboto" panose="02000000000000000000" pitchFamily="2" charset="0"/>
                <a:ea typeface="メイリオ" panose="020B0604030504040204" pitchFamily="50" charset="-128"/>
              </a:rPr>
              <a:t>			 </a:t>
            </a:r>
            <a:r>
              <a:rPr lang="ja-JP" altLang="en-US" sz="2400" b="1" dirty="0">
                <a:solidFill>
                  <a:srgbClr val="FF0000"/>
                </a:solidFill>
                <a:latin typeface="Roboto" panose="02000000000000000000" pitchFamily="2" charset="0"/>
                <a:ea typeface="メイリオ" panose="020B0604030504040204" pitchFamily="50" charset="-128"/>
              </a:rPr>
              <a:t>：〇</a:t>
            </a:r>
            <a:endParaRPr lang="en-US" altLang="ja-JP" sz="2400" b="1" dirty="0">
              <a:solidFill>
                <a:srgbClr val="FF0000"/>
              </a:solidFill>
              <a:latin typeface="Roboto" panose="02000000000000000000" pitchFamily="2" charset="0"/>
              <a:ea typeface="Roboto" panose="02000000000000000000" pitchFamily="2" charset="0"/>
            </a:endParaRPr>
          </a:p>
          <a:p>
            <a:pPr marL="324000" algn="just">
              <a:lnSpc>
                <a:spcPts val="4200"/>
              </a:lnSpc>
              <a:spcBef>
                <a:spcPts val="600"/>
              </a:spcBef>
            </a:pPr>
            <a:r>
              <a:rPr lang="ja-JP" altLang="en-US" sz="2400" b="1" dirty="0">
                <a:solidFill>
                  <a:srgbClr val="FF0000"/>
                </a:solidFill>
                <a:latin typeface="Roboto" panose="02000000000000000000" pitchFamily="2" charset="0"/>
                <a:ea typeface="メイリオ" panose="020B0604030504040204" pitchFamily="50" charset="-128"/>
              </a:rPr>
              <a:t>④ 建設技術センター等による発注者支援</a:t>
            </a:r>
            <a:r>
              <a:rPr lang="en-US" altLang="ja-JP" sz="2400" b="1" dirty="0">
                <a:solidFill>
                  <a:srgbClr val="FF0000"/>
                </a:solidFill>
                <a:latin typeface="Roboto" panose="02000000000000000000" pitchFamily="2" charset="0"/>
                <a:ea typeface="メイリオ" panose="020B0604030504040204" pitchFamily="50" charset="-128"/>
              </a:rPr>
              <a:t>		 </a:t>
            </a:r>
            <a:r>
              <a:rPr lang="ja-JP" altLang="en-US" sz="2400" b="1" dirty="0">
                <a:solidFill>
                  <a:srgbClr val="FF0000"/>
                </a:solidFill>
                <a:latin typeface="Roboto" panose="02000000000000000000" pitchFamily="2" charset="0"/>
                <a:ea typeface="メイリオ" panose="020B0604030504040204" pitchFamily="50" charset="-128"/>
              </a:rPr>
              <a:t>：〇</a:t>
            </a:r>
            <a:r>
              <a:rPr lang="en-US" altLang="ja-JP" sz="2400" dirty="0">
                <a:solidFill>
                  <a:srgbClr val="0000FF"/>
                </a:solidFill>
                <a:latin typeface="Roboto" panose="02000000000000000000" pitchFamily="2" charset="0"/>
                <a:ea typeface="メイリオ" panose="020B0604030504040204" pitchFamily="50" charset="-128"/>
              </a:rPr>
              <a:t>	</a:t>
            </a:r>
            <a:endParaRPr lang="en-US" altLang="ja-JP" sz="2400" dirty="0">
              <a:solidFill>
                <a:srgbClr val="0000FF"/>
              </a:solidFill>
              <a:latin typeface="Roboto" panose="02000000000000000000" pitchFamily="2" charset="0"/>
              <a:ea typeface="Roboto" panose="02000000000000000000" pitchFamily="2" charset="0"/>
            </a:endParaRPr>
          </a:p>
        </p:txBody>
      </p:sp>
      <p:sp>
        <p:nvSpPr>
          <p:cNvPr id="4" name="テキスト ボックス 3">
            <a:extLst>
              <a:ext uri="{FF2B5EF4-FFF2-40B4-BE49-F238E27FC236}">
                <a16:creationId xmlns:a16="http://schemas.microsoft.com/office/drawing/2014/main" id="{40121DCF-1331-7A5F-99D6-050FCF50B792}"/>
              </a:ext>
            </a:extLst>
          </p:cNvPr>
          <p:cNvSpPr txBox="1"/>
          <p:nvPr/>
        </p:nvSpPr>
        <p:spPr>
          <a:xfrm>
            <a:off x="0" y="84293"/>
            <a:ext cx="4414345" cy="500137"/>
          </a:xfrm>
          <a:prstGeom prst="rect">
            <a:avLst/>
          </a:prstGeom>
          <a:noFill/>
        </p:spPr>
        <p:txBody>
          <a:bodyPr wrap="square">
            <a:spAutoFit/>
          </a:bodyPr>
          <a:lstStyle/>
          <a:p>
            <a:pPr algn="ctr"/>
            <a:r>
              <a:rPr lang="ja-JP" altLang="en-US" sz="1600" b="1" dirty="0">
                <a:effectLst>
                  <a:glow rad="279400">
                    <a:schemeClr val="bg1">
                      <a:alpha val="40000"/>
                    </a:schemeClr>
                  </a:glow>
                </a:effectLst>
                <a:latin typeface="メイリオ" panose="020B0604030504040204" pitchFamily="50" charset="-128"/>
                <a:ea typeface="メイリオ" panose="020B0604030504040204" pitchFamily="50" charset="-128"/>
              </a:rPr>
              <a:t>迅速かつ円滑な災害復旧事業の実施に向けて</a:t>
            </a:r>
          </a:p>
          <a:p>
            <a:pPr algn="ctr"/>
            <a:r>
              <a:rPr lang="ja-JP" altLang="en-US" sz="1000" b="1" dirty="0">
                <a:effectLst>
                  <a:glow rad="279400">
                    <a:schemeClr val="bg1">
                      <a:alpha val="40000"/>
                    </a:schemeClr>
                  </a:glow>
                </a:effectLst>
                <a:latin typeface="メイリオ" panose="020B0604030504040204" pitchFamily="50" charset="-128"/>
                <a:ea typeface="メイリオ" panose="020B0604030504040204" pitchFamily="50" charset="-128"/>
              </a:rPr>
              <a:t>～市町村における災害復旧事業の円滑な実施のためのガイドライン～</a:t>
            </a:r>
          </a:p>
        </p:txBody>
      </p:sp>
      <p:sp>
        <p:nvSpPr>
          <p:cNvPr id="8" name="テキスト ボックス 7">
            <a:extLst>
              <a:ext uri="{FF2B5EF4-FFF2-40B4-BE49-F238E27FC236}">
                <a16:creationId xmlns:a16="http://schemas.microsoft.com/office/drawing/2014/main" id="{9DEAB311-733C-11A7-02AB-62F9E063050A}"/>
              </a:ext>
            </a:extLst>
          </p:cNvPr>
          <p:cNvSpPr txBox="1"/>
          <p:nvPr/>
        </p:nvSpPr>
        <p:spPr>
          <a:xfrm>
            <a:off x="7620001" y="6550223"/>
            <a:ext cx="2286000" cy="307777"/>
          </a:xfrm>
          <a:prstGeom prst="rect">
            <a:avLst/>
          </a:prstGeom>
          <a:noFill/>
        </p:spPr>
        <p:txBody>
          <a:bodyPr wrap="square">
            <a:spAutoFit/>
          </a:bodyPr>
          <a:lstStyle/>
          <a:p>
            <a:pPr algn="ctr"/>
            <a:r>
              <a:rPr kumimoji="1" lang="ja-JP" altLang="en-US" sz="1400" b="1" dirty="0">
                <a:latin typeface="BIZ UDPゴシック" panose="020B0400000000000000" pitchFamily="50" charset="-128"/>
                <a:ea typeface="BIZ UDPゴシック" panose="020B0400000000000000" pitchFamily="50" charset="-128"/>
              </a:rPr>
              <a:t>振り返りテスト ：回答・解説</a:t>
            </a:r>
          </a:p>
        </p:txBody>
      </p:sp>
      <p:sp>
        <p:nvSpPr>
          <p:cNvPr id="5" name="タイトル 3">
            <a:extLst>
              <a:ext uri="{FF2B5EF4-FFF2-40B4-BE49-F238E27FC236}">
                <a16:creationId xmlns:a16="http://schemas.microsoft.com/office/drawing/2014/main" id="{35B67266-41E0-560B-C35A-E95090028E2C}"/>
              </a:ext>
            </a:extLst>
          </p:cNvPr>
          <p:cNvSpPr txBox="1">
            <a:spLocks/>
          </p:cNvSpPr>
          <p:nvPr/>
        </p:nvSpPr>
        <p:spPr>
          <a:xfrm>
            <a:off x="1828229" y="640545"/>
            <a:ext cx="6604571" cy="612000"/>
          </a:xfrm>
          <a:prstGeom prst="rect">
            <a:avLst/>
          </a:prstGeom>
          <a:noFill/>
        </p:spPr>
        <p:txBody>
          <a:bodyPr vert="horz" lIns="108000" tIns="126000" rIns="108000" bIns="10800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ts val="3300"/>
              </a:lnSpc>
            </a:pPr>
            <a:r>
              <a:rPr lang="ja-JP" altLang="en-US" sz="2400" b="1" dirty="0">
                <a:solidFill>
                  <a:srgbClr val="FF0000"/>
                </a:solidFill>
                <a:latin typeface="メイリオ" panose="020B0604030504040204" pitchFamily="50" charset="-128"/>
                <a:ea typeface="メイリオ" panose="020B0604030504040204" pitchFamily="50" charset="-128"/>
              </a:rPr>
              <a:t>回答：②、③、④が正解となります。</a:t>
            </a:r>
            <a:endParaRPr lang="en-US" altLang="ja-JP" sz="2400" b="1" dirty="0">
              <a:solidFill>
                <a:srgbClr val="FF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890933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2" name="タイトル 3">
            <a:extLst>
              <a:ext uri="{FF2B5EF4-FFF2-40B4-BE49-F238E27FC236}">
                <a16:creationId xmlns:a16="http://schemas.microsoft.com/office/drawing/2014/main" id="{82614A1E-50F3-90EF-EB56-D1E31526E4A8}"/>
              </a:ext>
            </a:extLst>
          </p:cNvPr>
          <p:cNvSpPr txBox="1">
            <a:spLocks/>
          </p:cNvSpPr>
          <p:nvPr/>
        </p:nvSpPr>
        <p:spPr>
          <a:xfrm>
            <a:off x="1766171" y="679584"/>
            <a:ext cx="1404000" cy="612000"/>
          </a:xfrm>
          <a:prstGeom prst="rect">
            <a:avLst/>
          </a:prstGeom>
          <a:noFill/>
        </p:spPr>
        <p:txBody>
          <a:bodyPr vert="horz" lIns="108000" tIns="126000" rIns="108000" bIns="10800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ts val="3300"/>
              </a:lnSpc>
            </a:pPr>
            <a:r>
              <a:rPr lang="ja-JP" altLang="en-US" sz="2800" b="1" dirty="0">
                <a:solidFill>
                  <a:srgbClr val="FF0000"/>
                </a:solidFill>
                <a:latin typeface="メイリオ" panose="020B0604030504040204" pitchFamily="50" charset="-128"/>
                <a:ea typeface="メイリオ" panose="020B0604030504040204" pitchFamily="50" charset="-128"/>
              </a:rPr>
              <a:t>解説</a:t>
            </a:r>
            <a:endParaRPr lang="en-US" altLang="ja-JP" sz="2800" b="1" dirty="0">
              <a:solidFill>
                <a:srgbClr val="FF0000"/>
              </a:solidFill>
              <a:latin typeface="メイリオ" panose="020B0604030504040204" pitchFamily="50" charset="-128"/>
              <a:ea typeface="メイリオ" panose="020B0604030504040204" pitchFamily="50" charset="-128"/>
            </a:endParaRPr>
          </a:p>
        </p:txBody>
      </p:sp>
      <p:sp>
        <p:nvSpPr>
          <p:cNvPr id="4" name="タイトル 3">
            <a:extLst>
              <a:ext uri="{FF2B5EF4-FFF2-40B4-BE49-F238E27FC236}">
                <a16:creationId xmlns:a16="http://schemas.microsoft.com/office/drawing/2014/main" id="{9B371C0D-7C7D-C884-5B07-96851AB3C834}"/>
              </a:ext>
            </a:extLst>
          </p:cNvPr>
          <p:cNvSpPr txBox="1">
            <a:spLocks/>
          </p:cNvSpPr>
          <p:nvPr/>
        </p:nvSpPr>
        <p:spPr>
          <a:xfrm>
            <a:off x="362413" y="1296425"/>
            <a:ext cx="9254199" cy="3106241"/>
          </a:xfrm>
          <a:prstGeom prst="rect">
            <a:avLst/>
          </a:prstGeom>
        </p:spPr>
        <p:txBody>
          <a:bodyPr vert="horz" lIns="108000" tIns="72000" rIns="108000" bIns="10800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marL="432000" indent="-180000" algn="just">
              <a:lnSpc>
                <a:spcPts val="3900"/>
              </a:lnSpc>
              <a:buFont typeface="Wingdings" panose="05000000000000000000" pitchFamily="2" charset="2"/>
              <a:buChar char="l"/>
            </a:pPr>
            <a:r>
              <a:rPr lang="ja-JP" altLang="en-US" sz="2000" dirty="0">
                <a:latin typeface="Roboto" panose="02000000000000000000" pitchFamily="2" charset="0"/>
                <a:ea typeface="メイリオ" panose="020B0604030504040204" pitchFamily="50" charset="-128"/>
              </a:rPr>
              <a:t>「災害査定官による災害緊急調査」と「災害復旧技術専門家派遣制度」は、</a:t>
            </a:r>
            <a:r>
              <a:rPr lang="ja-JP" altLang="en-US" sz="2000" b="1" u="sng" dirty="0">
                <a:latin typeface="Roboto" panose="02000000000000000000" pitchFamily="2" charset="0"/>
                <a:ea typeface="メイリオ" panose="020B0604030504040204" pitchFamily="50" charset="-128"/>
              </a:rPr>
              <a:t>復旧方法や工法に関する技術的助言を行う支援制度</a:t>
            </a:r>
            <a:r>
              <a:rPr lang="ja-JP" altLang="en-US" sz="2000" dirty="0">
                <a:latin typeface="Roboto" panose="02000000000000000000" pitchFamily="2" charset="0"/>
                <a:ea typeface="メイリオ" panose="020B0604030504040204" pitchFamily="50" charset="-128"/>
              </a:rPr>
              <a:t>のことです。ガイドラインの関連ページを確認しましょう。</a:t>
            </a:r>
            <a:endParaRPr lang="en-US" altLang="ja-JP" sz="2000" dirty="0">
              <a:latin typeface="Roboto" panose="02000000000000000000" pitchFamily="2" charset="0"/>
              <a:ea typeface="メイリオ" panose="020B0604030504040204" pitchFamily="50" charset="-128"/>
            </a:endParaRPr>
          </a:p>
          <a:p>
            <a:pPr marL="432000" indent="-180000" algn="just">
              <a:lnSpc>
                <a:spcPts val="3900"/>
              </a:lnSpc>
              <a:buFont typeface="Wingdings" panose="05000000000000000000" pitchFamily="2" charset="2"/>
              <a:buChar char="l"/>
            </a:pPr>
            <a:r>
              <a:rPr lang="ja-JP" altLang="en-US" sz="2000" dirty="0">
                <a:latin typeface="メイリオ" panose="020B0604030504040204" pitchFamily="50" charset="-128"/>
                <a:ea typeface="メイリオ" panose="020B0604030504040204" pitchFamily="50" charset="-128"/>
              </a:rPr>
              <a:t>「建設技術センター等による発注者支援」においても、復旧方法や工法に関する技術的助言はありますが、</a:t>
            </a:r>
            <a:r>
              <a:rPr lang="ja-JP" altLang="en-US" sz="2000" b="1" u="sng" dirty="0">
                <a:latin typeface="メイリオ" panose="020B0604030504040204" pitchFamily="50" charset="-128"/>
                <a:ea typeface="メイリオ" panose="020B0604030504040204" pitchFamily="50" charset="-128"/>
              </a:rPr>
              <a:t>地域に応じ建設技術センターからの支援内容が異なりますので、事前に確認することが重要</a:t>
            </a:r>
            <a:r>
              <a:rPr lang="ja-JP" altLang="en-US" sz="2000" dirty="0">
                <a:latin typeface="メイリオ" panose="020B0604030504040204" pitchFamily="50" charset="-128"/>
                <a:ea typeface="メイリオ" panose="020B0604030504040204" pitchFamily="50" charset="-128"/>
              </a:rPr>
              <a:t>となります。</a:t>
            </a:r>
            <a:endParaRPr lang="en-US" altLang="ja-JP" sz="2000" dirty="0">
              <a:latin typeface="メイリオ" panose="020B0604030504040204" pitchFamily="50" charset="-128"/>
              <a:ea typeface="メイリオ" panose="020B0604030504040204" pitchFamily="50" charset="-128"/>
            </a:endParaRPr>
          </a:p>
        </p:txBody>
      </p:sp>
      <p:sp>
        <p:nvSpPr>
          <p:cNvPr id="5" name="タイトル 3">
            <a:extLst>
              <a:ext uri="{FF2B5EF4-FFF2-40B4-BE49-F238E27FC236}">
                <a16:creationId xmlns:a16="http://schemas.microsoft.com/office/drawing/2014/main" id="{654D8616-3D54-2BBE-BBD1-F5CD56387A0A}"/>
              </a:ext>
            </a:extLst>
          </p:cNvPr>
          <p:cNvSpPr txBox="1">
            <a:spLocks/>
          </p:cNvSpPr>
          <p:nvPr/>
        </p:nvSpPr>
        <p:spPr>
          <a:xfrm>
            <a:off x="1360853" y="4466909"/>
            <a:ext cx="7229450" cy="2011422"/>
          </a:xfrm>
          <a:prstGeom prst="rect">
            <a:avLst/>
          </a:prstGeom>
          <a:solidFill>
            <a:schemeClr val="bg1"/>
          </a:solidFill>
          <a:effectLst>
            <a:glow rad="63500">
              <a:srgbClr val="4597A0">
                <a:alpha val="40000"/>
              </a:srgbClr>
            </a:glow>
            <a:outerShdw blurRad="50800" dist="88900" dir="2700000" algn="tl" rotWithShape="0">
              <a:srgbClr val="4597A0">
                <a:alpha val="40000"/>
              </a:srgbClr>
            </a:outerShdw>
          </a:effectLst>
        </p:spPr>
        <p:txBody>
          <a:bodyPr vert="horz" lIns="216000" tIns="72000" rIns="108000" bIns="10800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lnSpc>
                <a:spcPts val="3600"/>
              </a:lnSpc>
            </a:pPr>
            <a:r>
              <a:rPr lang="ja-JP" altLang="en-US" sz="1800" b="1" u="sng" dirty="0">
                <a:solidFill>
                  <a:srgbClr val="4597A0"/>
                </a:solidFill>
                <a:latin typeface="メイリオ" panose="020B0604030504040204" pitchFamily="50" charset="-128"/>
                <a:ea typeface="メイリオ" panose="020B0604030504040204" pitchFamily="50" charset="-128"/>
              </a:rPr>
              <a:t>＜ガイドラインの関連ページ＞</a:t>
            </a:r>
            <a:endParaRPr lang="en-US" altLang="ja-JP" sz="1800" b="1" u="sng" dirty="0">
              <a:solidFill>
                <a:srgbClr val="4597A0"/>
              </a:solidFill>
              <a:latin typeface="メイリオ" panose="020B0604030504040204" pitchFamily="50" charset="-128"/>
              <a:ea typeface="メイリオ" panose="020B0604030504040204" pitchFamily="50" charset="-128"/>
            </a:endParaRPr>
          </a:p>
          <a:p>
            <a:pPr marL="972000" indent="-396000" algn="just">
              <a:lnSpc>
                <a:spcPts val="3600"/>
              </a:lnSpc>
              <a:buFont typeface="Wingdings" panose="05000000000000000000" pitchFamily="2" charset="2"/>
              <a:buChar char="Ø"/>
            </a:pPr>
            <a:r>
              <a:rPr lang="ja-JP" altLang="en-US" sz="1800" dirty="0">
                <a:latin typeface="メイリオ" panose="020B0604030504040204" pitchFamily="50" charset="-128"/>
                <a:ea typeface="メイリオ" panose="020B0604030504040204" pitchFamily="50" charset="-128"/>
              </a:rPr>
              <a:t>災害査定官による災害緊急調査</a:t>
            </a:r>
            <a:r>
              <a:rPr lang="en-US" altLang="ja-JP" sz="1800" dirty="0">
                <a:latin typeface="メイリオ" panose="020B0604030504040204" pitchFamily="50" charset="-128"/>
                <a:ea typeface="メイリオ" panose="020B0604030504040204" pitchFamily="50" charset="-128"/>
              </a:rPr>
              <a:t>		</a:t>
            </a:r>
            <a:r>
              <a:rPr lang="ja-JP" altLang="en-US" sz="1800" dirty="0">
                <a:latin typeface="メイリオ" panose="020B0604030504040204" pitchFamily="50" charset="-128"/>
                <a:ea typeface="メイリオ" panose="020B0604030504040204" pitchFamily="50" charset="-128"/>
              </a:rPr>
              <a:t>： </a:t>
            </a:r>
            <a:r>
              <a:rPr lang="en-US" altLang="ja-JP" sz="1800" dirty="0">
                <a:latin typeface="メイリオ" panose="020B0604030504040204" pitchFamily="50" charset="-128"/>
                <a:ea typeface="メイリオ" panose="020B0604030504040204" pitchFamily="50" charset="-128"/>
              </a:rPr>
              <a:t>P.17</a:t>
            </a:r>
          </a:p>
          <a:p>
            <a:pPr marL="972000" indent="-396000" algn="just">
              <a:lnSpc>
                <a:spcPts val="3600"/>
              </a:lnSpc>
              <a:buFont typeface="Wingdings" panose="05000000000000000000" pitchFamily="2" charset="2"/>
              <a:buChar char="Ø"/>
            </a:pPr>
            <a:r>
              <a:rPr lang="ja-JP" altLang="en-US" sz="1800" dirty="0">
                <a:latin typeface="メイリオ" panose="020B0604030504040204" pitchFamily="50" charset="-128"/>
                <a:ea typeface="メイリオ" panose="020B0604030504040204" pitchFamily="50" charset="-128"/>
              </a:rPr>
              <a:t>災害復旧技術専門家派遣制度</a:t>
            </a:r>
            <a:r>
              <a:rPr lang="en-US" altLang="ja-JP" sz="1800" dirty="0">
                <a:latin typeface="メイリオ" panose="020B0604030504040204" pitchFamily="50" charset="-128"/>
                <a:ea typeface="メイリオ" panose="020B0604030504040204" pitchFamily="50" charset="-128"/>
              </a:rPr>
              <a:t>		</a:t>
            </a:r>
            <a:r>
              <a:rPr lang="ja-JP" altLang="en-US" sz="1800" dirty="0">
                <a:latin typeface="メイリオ" panose="020B0604030504040204" pitchFamily="50" charset="-128"/>
                <a:ea typeface="メイリオ" panose="020B0604030504040204" pitchFamily="50" charset="-128"/>
              </a:rPr>
              <a:t>： </a:t>
            </a:r>
            <a:r>
              <a:rPr lang="en-US" altLang="ja-JP" sz="1800" dirty="0">
                <a:latin typeface="メイリオ" panose="020B0604030504040204" pitchFamily="50" charset="-128"/>
                <a:ea typeface="メイリオ" panose="020B0604030504040204" pitchFamily="50" charset="-128"/>
              </a:rPr>
              <a:t>P.18</a:t>
            </a:r>
          </a:p>
          <a:p>
            <a:pPr marL="972000" indent="-396000" algn="just">
              <a:lnSpc>
                <a:spcPts val="3600"/>
              </a:lnSpc>
              <a:buFont typeface="Wingdings" panose="05000000000000000000" pitchFamily="2" charset="2"/>
              <a:buChar char="Ø"/>
            </a:pPr>
            <a:r>
              <a:rPr lang="ja-JP" altLang="en-US" sz="1800" dirty="0">
                <a:latin typeface="メイリオ" panose="020B0604030504040204" pitchFamily="50" charset="-128"/>
                <a:ea typeface="メイリオ" panose="020B0604030504040204" pitchFamily="50" charset="-128"/>
              </a:rPr>
              <a:t>建設技術センター等による発注者支援</a:t>
            </a:r>
            <a:r>
              <a:rPr lang="en-US" altLang="ja-JP" sz="1800" dirty="0">
                <a:latin typeface="メイリオ" panose="020B0604030504040204" pitchFamily="50" charset="-128"/>
                <a:ea typeface="メイリオ" panose="020B0604030504040204" pitchFamily="50" charset="-128"/>
              </a:rPr>
              <a:t>	</a:t>
            </a:r>
            <a:r>
              <a:rPr lang="ja-JP" altLang="en-US" sz="1800" dirty="0">
                <a:latin typeface="メイリオ" panose="020B0604030504040204" pitchFamily="50" charset="-128"/>
                <a:ea typeface="メイリオ" panose="020B0604030504040204" pitchFamily="50" charset="-128"/>
              </a:rPr>
              <a:t>： </a:t>
            </a:r>
            <a:r>
              <a:rPr lang="en-US" altLang="ja-JP" sz="1800" dirty="0">
                <a:latin typeface="メイリオ" panose="020B0604030504040204" pitchFamily="50" charset="-128"/>
                <a:ea typeface="メイリオ" panose="020B0604030504040204" pitchFamily="50" charset="-128"/>
              </a:rPr>
              <a:t>P.20</a:t>
            </a:r>
          </a:p>
        </p:txBody>
      </p:sp>
      <p:sp>
        <p:nvSpPr>
          <p:cNvPr id="3" name="テキスト ボックス 2">
            <a:extLst>
              <a:ext uri="{FF2B5EF4-FFF2-40B4-BE49-F238E27FC236}">
                <a16:creationId xmlns:a16="http://schemas.microsoft.com/office/drawing/2014/main" id="{57FC47D4-B578-E947-FA6C-0986C73721B5}"/>
              </a:ext>
            </a:extLst>
          </p:cNvPr>
          <p:cNvSpPr txBox="1"/>
          <p:nvPr/>
        </p:nvSpPr>
        <p:spPr>
          <a:xfrm>
            <a:off x="0" y="84293"/>
            <a:ext cx="4414345" cy="500137"/>
          </a:xfrm>
          <a:prstGeom prst="rect">
            <a:avLst/>
          </a:prstGeom>
          <a:noFill/>
        </p:spPr>
        <p:txBody>
          <a:bodyPr wrap="square">
            <a:spAutoFit/>
          </a:bodyPr>
          <a:lstStyle/>
          <a:p>
            <a:pPr algn="ctr"/>
            <a:r>
              <a:rPr lang="ja-JP" altLang="en-US" sz="1600" b="1" dirty="0">
                <a:effectLst>
                  <a:glow rad="279400">
                    <a:schemeClr val="bg1">
                      <a:alpha val="40000"/>
                    </a:schemeClr>
                  </a:glow>
                </a:effectLst>
                <a:latin typeface="メイリオ" panose="020B0604030504040204" pitchFamily="50" charset="-128"/>
                <a:ea typeface="メイリオ" panose="020B0604030504040204" pitchFamily="50" charset="-128"/>
              </a:rPr>
              <a:t>迅速かつ円滑な災害復旧事業の実施に向けて</a:t>
            </a:r>
          </a:p>
          <a:p>
            <a:pPr algn="ctr"/>
            <a:r>
              <a:rPr lang="ja-JP" altLang="en-US" sz="1000" b="1" dirty="0">
                <a:effectLst>
                  <a:glow rad="279400">
                    <a:schemeClr val="bg1">
                      <a:alpha val="40000"/>
                    </a:schemeClr>
                  </a:glow>
                </a:effectLst>
                <a:latin typeface="メイリオ" panose="020B0604030504040204" pitchFamily="50" charset="-128"/>
                <a:ea typeface="メイリオ" panose="020B0604030504040204" pitchFamily="50" charset="-128"/>
              </a:rPr>
              <a:t>～市町村における災害復旧事業の円滑な実施のためのガイドライン～</a:t>
            </a:r>
          </a:p>
        </p:txBody>
      </p:sp>
      <p:sp>
        <p:nvSpPr>
          <p:cNvPr id="8" name="タイトル 3">
            <a:extLst>
              <a:ext uri="{FF2B5EF4-FFF2-40B4-BE49-F238E27FC236}">
                <a16:creationId xmlns:a16="http://schemas.microsoft.com/office/drawing/2014/main" id="{E7CD6149-6777-1AF4-7D17-F0459FF38AF0}"/>
              </a:ext>
            </a:extLst>
          </p:cNvPr>
          <p:cNvSpPr txBox="1">
            <a:spLocks/>
          </p:cNvSpPr>
          <p:nvPr/>
        </p:nvSpPr>
        <p:spPr>
          <a:xfrm>
            <a:off x="362171" y="679584"/>
            <a:ext cx="1404000" cy="612000"/>
          </a:xfrm>
          <a:prstGeom prst="rect">
            <a:avLst/>
          </a:prstGeom>
          <a:solidFill>
            <a:schemeClr val="tx1">
              <a:lumMod val="65000"/>
              <a:lumOff val="35000"/>
            </a:schemeClr>
          </a:solidFill>
        </p:spPr>
        <p:txBody>
          <a:bodyPr vert="horz" lIns="108000" tIns="126000" rIns="108000" bIns="10800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ts val="3300"/>
              </a:lnSpc>
            </a:pPr>
            <a:r>
              <a:rPr lang="ja-JP" altLang="en-US" sz="2800" b="1" dirty="0">
                <a:solidFill>
                  <a:schemeClr val="bg1"/>
                </a:solidFill>
                <a:latin typeface="メイリオ" panose="020B0604030504040204" pitchFamily="50" charset="-128"/>
                <a:ea typeface="メイリオ" panose="020B0604030504040204" pitchFamily="50" charset="-128"/>
              </a:rPr>
              <a:t>問６</a:t>
            </a:r>
            <a:endParaRPr lang="en-US" altLang="ja-JP" sz="2800" b="1" dirty="0">
              <a:solidFill>
                <a:schemeClr val="bg1"/>
              </a:solidFill>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7260103D-9E26-2F28-6A81-9117041CCBAC}"/>
              </a:ext>
            </a:extLst>
          </p:cNvPr>
          <p:cNvSpPr txBox="1"/>
          <p:nvPr/>
        </p:nvSpPr>
        <p:spPr>
          <a:xfrm>
            <a:off x="7620001" y="6550223"/>
            <a:ext cx="2286000" cy="307777"/>
          </a:xfrm>
          <a:prstGeom prst="rect">
            <a:avLst/>
          </a:prstGeom>
          <a:noFill/>
        </p:spPr>
        <p:txBody>
          <a:bodyPr wrap="square">
            <a:spAutoFit/>
          </a:bodyPr>
          <a:lstStyle/>
          <a:p>
            <a:pPr algn="ctr"/>
            <a:r>
              <a:rPr kumimoji="1" lang="ja-JP" altLang="en-US" sz="1400" b="1" dirty="0">
                <a:latin typeface="BIZ UDPゴシック" panose="020B0400000000000000" pitchFamily="50" charset="-128"/>
                <a:ea typeface="BIZ UDPゴシック" panose="020B0400000000000000" pitchFamily="50" charset="-128"/>
              </a:rPr>
              <a:t>振り返りテスト ：回答・解説</a:t>
            </a:r>
          </a:p>
        </p:txBody>
      </p:sp>
    </p:spTree>
    <p:extLst>
      <p:ext uri="{BB962C8B-B14F-4D97-AF65-F5344CB8AC3E}">
        <p14:creationId xmlns:p14="http://schemas.microsoft.com/office/powerpoint/2010/main" val="24747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100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7" name="タイトル 3">
            <a:extLst>
              <a:ext uri="{FF2B5EF4-FFF2-40B4-BE49-F238E27FC236}">
                <a16:creationId xmlns:a16="http://schemas.microsoft.com/office/drawing/2014/main" id="{5EAB0683-D4B0-320B-0908-01182C40F041}"/>
              </a:ext>
            </a:extLst>
          </p:cNvPr>
          <p:cNvSpPr txBox="1">
            <a:spLocks/>
          </p:cNvSpPr>
          <p:nvPr/>
        </p:nvSpPr>
        <p:spPr>
          <a:xfrm>
            <a:off x="636319" y="1400699"/>
            <a:ext cx="8633362" cy="2245301"/>
          </a:xfrm>
          <a:prstGeom prst="rect">
            <a:avLst/>
          </a:prstGeom>
        </p:spPr>
        <p:txBody>
          <a:bodyPr vert="horz" lIns="108000" tIns="72000" rIns="108000" bIns="10800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lnSpc>
                <a:spcPts val="4200"/>
              </a:lnSpc>
            </a:pPr>
            <a:r>
              <a:rPr lang="ja-JP" altLang="en-US" sz="2400" dirty="0">
                <a:latin typeface="Roboto" panose="02000000000000000000" pitchFamily="2" charset="0"/>
                <a:ea typeface="メイリオ" panose="020B0604030504040204" pitchFamily="50" charset="-128"/>
              </a:rPr>
              <a:t>　大規模な災害が発生したため、「災害査定官による災害緊急調査」と「災害復旧技術専門家派遣制度」のいずれかを活用しようと考えているが、</a:t>
            </a:r>
            <a:r>
              <a:rPr lang="ja-JP" altLang="en-US" sz="2400" u="sng" dirty="0">
                <a:latin typeface="Roboto" panose="02000000000000000000" pitchFamily="2" charset="0"/>
                <a:ea typeface="メイリオ" panose="020B0604030504040204" pitchFamily="50" charset="-128"/>
              </a:rPr>
              <a:t>制度活用にあたっての費用が心配</a:t>
            </a:r>
            <a:r>
              <a:rPr lang="ja-JP" altLang="en-US" sz="2400" dirty="0">
                <a:latin typeface="Roboto" panose="02000000000000000000" pitchFamily="2" charset="0"/>
                <a:ea typeface="メイリオ" panose="020B0604030504040204" pitchFamily="50" charset="-128"/>
              </a:rPr>
              <a:t>です。あなたなら</a:t>
            </a:r>
            <a:r>
              <a:rPr lang="ja-JP" altLang="en-US" sz="2400" u="sng" dirty="0">
                <a:latin typeface="Roboto" panose="02000000000000000000" pitchFamily="2" charset="0"/>
                <a:ea typeface="メイリオ" panose="020B0604030504040204" pitchFamily="50" charset="-128"/>
              </a:rPr>
              <a:t>どのような対応を行いますか</a:t>
            </a:r>
            <a:r>
              <a:rPr lang="ja-JP" altLang="en-US" sz="2400" dirty="0">
                <a:latin typeface="Roboto" panose="02000000000000000000" pitchFamily="2" charset="0"/>
                <a:ea typeface="メイリオ" panose="020B0604030504040204" pitchFamily="50" charset="-128"/>
              </a:rPr>
              <a:t>。</a:t>
            </a:r>
            <a:endParaRPr lang="en-US" altLang="ja-JP" sz="2400" dirty="0">
              <a:latin typeface="Roboto" panose="02000000000000000000" pitchFamily="2" charset="0"/>
              <a:ea typeface="Roboto" panose="02000000000000000000" pitchFamily="2" charset="0"/>
            </a:endParaRPr>
          </a:p>
        </p:txBody>
      </p:sp>
      <p:sp>
        <p:nvSpPr>
          <p:cNvPr id="6" name="タイトル 3">
            <a:extLst>
              <a:ext uri="{FF2B5EF4-FFF2-40B4-BE49-F238E27FC236}">
                <a16:creationId xmlns:a16="http://schemas.microsoft.com/office/drawing/2014/main" id="{63174E2F-39C6-8182-83B2-C32344F76C1B}"/>
              </a:ext>
            </a:extLst>
          </p:cNvPr>
          <p:cNvSpPr txBox="1">
            <a:spLocks/>
          </p:cNvSpPr>
          <p:nvPr/>
        </p:nvSpPr>
        <p:spPr>
          <a:xfrm>
            <a:off x="362171" y="679584"/>
            <a:ext cx="1404000" cy="612000"/>
          </a:xfrm>
          <a:prstGeom prst="rect">
            <a:avLst/>
          </a:prstGeom>
          <a:solidFill>
            <a:schemeClr val="tx1">
              <a:lumMod val="65000"/>
              <a:lumOff val="35000"/>
            </a:schemeClr>
          </a:solidFill>
        </p:spPr>
        <p:txBody>
          <a:bodyPr vert="horz" lIns="108000" tIns="126000" rIns="108000" bIns="10800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ts val="3300"/>
              </a:lnSpc>
            </a:pPr>
            <a:r>
              <a:rPr lang="ja-JP" altLang="en-US" sz="2800" b="1" dirty="0">
                <a:solidFill>
                  <a:schemeClr val="bg1"/>
                </a:solidFill>
                <a:latin typeface="メイリオ" panose="020B0604030504040204" pitchFamily="50" charset="-128"/>
                <a:ea typeface="メイリオ" panose="020B0604030504040204" pitchFamily="50" charset="-128"/>
              </a:rPr>
              <a:t>問７</a:t>
            </a:r>
            <a:endParaRPr lang="en-US" altLang="ja-JP" sz="2800" b="1" dirty="0">
              <a:solidFill>
                <a:schemeClr val="bg1"/>
              </a:solidFill>
              <a:latin typeface="メイリオ" panose="020B0604030504040204" pitchFamily="50" charset="-128"/>
              <a:ea typeface="メイリオ" panose="020B0604030504040204" pitchFamily="50" charset="-128"/>
            </a:endParaRPr>
          </a:p>
        </p:txBody>
      </p:sp>
      <p:sp>
        <p:nvSpPr>
          <p:cNvPr id="3" name="タイトル 3">
            <a:extLst>
              <a:ext uri="{FF2B5EF4-FFF2-40B4-BE49-F238E27FC236}">
                <a16:creationId xmlns:a16="http://schemas.microsoft.com/office/drawing/2014/main" id="{D0ED70BF-3CDF-5EBC-8137-311B2AC58EF1}"/>
              </a:ext>
            </a:extLst>
          </p:cNvPr>
          <p:cNvSpPr txBox="1">
            <a:spLocks/>
          </p:cNvSpPr>
          <p:nvPr/>
        </p:nvSpPr>
        <p:spPr>
          <a:xfrm>
            <a:off x="709903" y="3755115"/>
            <a:ext cx="8559778" cy="2135046"/>
          </a:xfrm>
          <a:prstGeom prst="rect">
            <a:avLst/>
          </a:prstGeom>
        </p:spPr>
        <p:txBody>
          <a:bodyPr vert="horz" lIns="108000" tIns="72000" rIns="108000" bIns="10800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marL="324000" algn="just">
              <a:lnSpc>
                <a:spcPts val="4200"/>
              </a:lnSpc>
              <a:spcBef>
                <a:spcPts val="1200"/>
              </a:spcBef>
            </a:pPr>
            <a:r>
              <a:rPr lang="ja-JP" altLang="en-US" sz="2400" dirty="0">
                <a:solidFill>
                  <a:srgbClr val="0000FF"/>
                </a:solidFill>
                <a:latin typeface="Roboto" panose="02000000000000000000" pitchFamily="2" charset="0"/>
                <a:ea typeface="メイリオ" panose="020B0604030504040204" pitchFamily="50" charset="-128"/>
              </a:rPr>
              <a:t>① 費用が発生する可能性があるので活用しない</a:t>
            </a:r>
            <a:r>
              <a:rPr lang="en-US" altLang="ja-JP" sz="2400" dirty="0">
                <a:solidFill>
                  <a:srgbClr val="0000FF"/>
                </a:solidFill>
                <a:latin typeface="Roboto" panose="02000000000000000000" pitchFamily="2" charset="0"/>
                <a:ea typeface="メイリオ" panose="020B0604030504040204" pitchFamily="50" charset="-128"/>
              </a:rPr>
              <a:t>	</a:t>
            </a:r>
            <a:r>
              <a:rPr lang="ja-JP" altLang="en-US" sz="2400" dirty="0">
                <a:solidFill>
                  <a:srgbClr val="0000FF"/>
                </a:solidFill>
                <a:latin typeface="Roboto" panose="02000000000000000000" pitchFamily="2" charset="0"/>
                <a:ea typeface="メイリオ" panose="020B0604030504040204" pitchFamily="50" charset="-128"/>
              </a:rPr>
              <a:t>：</a:t>
            </a:r>
            <a:r>
              <a:rPr lang="en-US" altLang="ja-JP" sz="2400" dirty="0">
                <a:solidFill>
                  <a:srgbClr val="0000FF"/>
                </a:solidFill>
                <a:latin typeface="Roboto" panose="02000000000000000000" pitchFamily="2" charset="0"/>
                <a:ea typeface="メイリオ" panose="020B0604030504040204" pitchFamily="50" charset="-128"/>
              </a:rPr>
              <a:t>×</a:t>
            </a:r>
          </a:p>
          <a:p>
            <a:pPr marL="324000" algn="just">
              <a:lnSpc>
                <a:spcPts val="4200"/>
              </a:lnSpc>
              <a:spcBef>
                <a:spcPts val="600"/>
              </a:spcBef>
            </a:pPr>
            <a:r>
              <a:rPr lang="ja-JP" altLang="en-US" sz="2400" dirty="0">
                <a:solidFill>
                  <a:srgbClr val="0000FF"/>
                </a:solidFill>
                <a:latin typeface="Roboto" panose="02000000000000000000" pitchFamily="2" charset="0"/>
                <a:ea typeface="メイリオ" panose="020B0604030504040204" pitchFamily="50" charset="-128"/>
              </a:rPr>
              <a:t>② 費用のめどがたった後に活用を検討する</a:t>
            </a:r>
            <a:r>
              <a:rPr lang="en-US" altLang="ja-JP" sz="2400" dirty="0">
                <a:solidFill>
                  <a:srgbClr val="0000FF"/>
                </a:solidFill>
                <a:latin typeface="Roboto" panose="02000000000000000000" pitchFamily="2" charset="0"/>
                <a:ea typeface="メイリオ" panose="020B0604030504040204" pitchFamily="50" charset="-128"/>
              </a:rPr>
              <a:t>		</a:t>
            </a:r>
            <a:r>
              <a:rPr lang="ja-JP" altLang="en-US" sz="2400" dirty="0">
                <a:solidFill>
                  <a:srgbClr val="0000FF"/>
                </a:solidFill>
                <a:latin typeface="Roboto" panose="02000000000000000000" pitchFamily="2" charset="0"/>
                <a:ea typeface="メイリオ" panose="020B0604030504040204" pitchFamily="50" charset="-128"/>
              </a:rPr>
              <a:t>：</a:t>
            </a:r>
            <a:r>
              <a:rPr lang="en-US" altLang="ja-JP" sz="2400" dirty="0">
                <a:solidFill>
                  <a:srgbClr val="0000FF"/>
                </a:solidFill>
                <a:latin typeface="Roboto" panose="02000000000000000000" pitchFamily="2" charset="0"/>
                <a:ea typeface="メイリオ" panose="020B0604030504040204" pitchFamily="50" charset="-128"/>
              </a:rPr>
              <a:t>×</a:t>
            </a:r>
            <a:endParaRPr lang="en-US" altLang="ja-JP" sz="2400" dirty="0">
              <a:solidFill>
                <a:srgbClr val="0000FF"/>
              </a:solidFill>
              <a:latin typeface="Roboto" panose="02000000000000000000" pitchFamily="2" charset="0"/>
              <a:ea typeface="Roboto" panose="02000000000000000000" pitchFamily="2" charset="0"/>
            </a:endParaRPr>
          </a:p>
          <a:p>
            <a:pPr marL="324000" algn="just">
              <a:lnSpc>
                <a:spcPts val="4200"/>
              </a:lnSpc>
              <a:spcBef>
                <a:spcPts val="600"/>
              </a:spcBef>
            </a:pPr>
            <a:r>
              <a:rPr lang="ja-JP" altLang="en-US" sz="2400" b="1" dirty="0">
                <a:solidFill>
                  <a:srgbClr val="FF0000"/>
                </a:solidFill>
                <a:latin typeface="Roboto" panose="02000000000000000000" pitchFamily="2" charset="0"/>
                <a:ea typeface="メイリオ" panose="020B0604030504040204" pitchFamily="50" charset="-128"/>
              </a:rPr>
              <a:t>③ 費用は発生しないので心配する必要はない</a:t>
            </a:r>
            <a:r>
              <a:rPr lang="en-US" altLang="ja-JP" sz="2400" b="1" dirty="0">
                <a:solidFill>
                  <a:srgbClr val="FF0000"/>
                </a:solidFill>
                <a:latin typeface="Roboto" panose="02000000000000000000" pitchFamily="2" charset="0"/>
                <a:ea typeface="メイリオ" panose="020B0604030504040204" pitchFamily="50" charset="-128"/>
              </a:rPr>
              <a:t>	</a:t>
            </a:r>
            <a:r>
              <a:rPr lang="ja-JP" altLang="en-US" sz="2400" b="1" dirty="0">
                <a:solidFill>
                  <a:srgbClr val="FF0000"/>
                </a:solidFill>
                <a:latin typeface="Roboto" panose="02000000000000000000" pitchFamily="2" charset="0"/>
                <a:ea typeface="メイリオ" panose="020B0604030504040204" pitchFamily="50" charset="-128"/>
              </a:rPr>
              <a:t>：〇</a:t>
            </a:r>
            <a:endParaRPr lang="en-US" altLang="ja-JP" sz="2400" b="1" dirty="0">
              <a:solidFill>
                <a:srgbClr val="FF0000"/>
              </a:solidFill>
              <a:latin typeface="Roboto" panose="02000000000000000000" pitchFamily="2" charset="0"/>
              <a:ea typeface="Roboto" panose="02000000000000000000" pitchFamily="2" charset="0"/>
            </a:endParaRPr>
          </a:p>
        </p:txBody>
      </p:sp>
      <p:sp>
        <p:nvSpPr>
          <p:cNvPr id="4" name="テキスト ボックス 3">
            <a:extLst>
              <a:ext uri="{FF2B5EF4-FFF2-40B4-BE49-F238E27FC236}">
                <a16:creationId xmlns:a16="http://schemas.microsoft.com/office/drawing/2014/main" id="{D12E846C-5C77-C04B-8AD6-FD0BD64492C1}"/>
              </a:ext>
            </a:extLst>
          </p:cNvPr>
          <p:cNvSpPr txBox="1"/>
          <p:nvPr/>
        </p:nvSpPr>
        <p:spPr>
          <a:xfrm>
            <a:off x="0" y="84293"/>
            <a:ext cx="4414345" cy="500137"/>
          </a:xfrm>
          <a:prstGeom prst="rect">
            <a:avLst/>
          </a:prstGeom>
          <a:noFill/>
        </p:spPr>
        <p:txBody>
          <a:bodyPr wrap="square">
            <a:spAutoFit/>
          </a:bodyPr>
          <a:lstStyle/>
          <a:p>
            <a:pPr algn="ctr"/>
            <a:r>
              <a:rPr lang="ja-JP" altLang="en-US" sz="1600" b="1" dirty="0">
                <a:effectLst>
                  <a:glow rad="279400">
                    <a:schemeClr val="bg1">
                      <a:alpha val="40000"/>
                    </a:schemeClr>
                  </a:glow>
                </a:effectLst>
                <a:latin typeface="メイリオ" panose="020B0604030504040204" pitchFamily="50" charset="-128"/>
                <a:ea typeface="メイリオ" panose="020B0604030504040204" pitchFamily="50" charset="-128"/>
              </a:rPr>
              <a:t>迅速かつ円滑な災害復旧事業の実施に向けて</a:t>
            </a:r>
          </a:p>
          <a:p>
            <a:pPr algn="ctr"/>
            <a:r>
              <a:rPr lang="ja-JP" altLang="en-US" sz="1000" b="1" dirty="0">
                <a:effectLst>
                  <a:glow rad="279400">
                    <a:schemeClr val="bg1">
                      <a:alpha val="40000"/>
                    </a:schemeClr>
                  </a:glow>
                </a:effectLst>
                <a:latin typeface="メイリオ" panose="020B0604030504040204" pitchFamily="50" charset="-128"/>
                <a:ea typeface="メイリオ" panose="020B0604030504040204" pitchFamily="50" charset="-128"/>
              </a:rPr>
              <a:t>～市町村における災害復旧事業の円滑な実施のためのガイドライン～</a:t>
            </a:r>
          </a:p>
        </p:txBody>
      </p:sp>
      <p:sp>
        <p:nvSpPr>
          <p:cNvPr id="8" name="テキスト ボックス 7">
            <a:extLst>
              <a:ext uri="{FF2B5EF4-FFF2-40B4-BE49-F238E27FC236}">
                <a16:creationId xmlns:a16="http://schemas.microsoft.com/office/drawing/2014/main" id="{8A4E73D2-3EB6-1F15-0C9F-439201336D94}"/>
              </a:ext>
            </a:extLst>
          </p:cNvPr>
          <p:cNvSpPr txBox="1"/>
          <p:nvPr/>
        </p:nvSpPr>
        <p:spPr>
          <a:xfrm>
            <a:off x="7620001" y="6550223"/>
            <a:ext cx="2286000" cy="307777"/>
          </a:xfrm>
          <a:prstGeom prst="rect">
            <a:avLst/>
          </a:prstGeom>
          <a:noFill/>
        </p:spPr>
        <p:txBody>
          <a:bodyPr wrap="square">
            <a:spAutoFit/>
          </a:bodyPr>
          <a:lstStyle/>
          <a:p>
            <a:pPr algn="ctr"/>
            <a:r>
              <a:rPr kumimoji="1" lang="ja-JP" altLang="en-US" sz="1400" b="1" dirty="0">
                <a:latin typeface="BIZ UDPゴシック" panose="020B0400000000000000" pitchFamily="50" charset="-128"/>
                <a:ea typeface="BIZ UDPゴシック" panose="020B0400000000000000" pitchFamily="50" charset="-128"/>
              </a:rPr>
              <a:t>振り返りテスト ：回答・解説</a:t>
            </a:r>
          </a:p>
        </p:txBody>
      </p:sp>
      <p:sp>
        <p:nvSpPr>
          <p:cNvPr id="5" name="タイトル 3">
            <a:extLst>
              <a:ext uri="{FF2B5EF4-FFF2-40B4-BE49-F238E27FC236}">
                <a16:creationId xmlns:a16="http://schemas.microsoft.com/office/drawing/2014/main" id="{1D3D2FB7-672C-3879-51FC-DCDFD6A41B74}"/>
              </a:ext>
            </a:extLst>
          </p:cNvPr>
          <p:cNvSpPr txBox="1">
            <a:spLocks/>
          </p:cNvSpPr>
          <p:nvPr/>
        </p:nvSpPr>
        <p:spPr>
          <a:xfrm>
            <a:off x="1828229" y="640545"/>
            <a:ext cx="6604571" cy="612000"/>
          </a:xfrm>
          <a:prstGeom prst="rect">
            <a:avLst/>
          </a:prstGeom>
          <a:noFill/>
        </p:spPr>
        <p:txBody>
          <a:bodyPr vert="horz" lIns="108000" tIns="126000" rIns="108000" bIns="10800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ts val="3300"/>
              </a:lnSpc>
            </a:pPr>
            <a:r>
              <a:rPr lang="ja-JP" altLang="en-US" sz="2400" b="1" dirty="0">
                <a:solidFill>
                  <a:srgbClr val="FF0000"/>
                </a:solidFill>
                <a:latin typeface="メイリオ" panose="020B0604030504040204" pitchFamily="50" charset="-128"/>
                <a:ea typeface="メイリオ" panose="020B0604030504040204" pitchFamily="50" charset="-128"/>
              </a:rPr>
              <a:t>回答：③が正解となります。</a:t>
            </a:r>
            <a:endParaRPr lang="en-US" altLang="ja-JP" sz="2400" b="1" dirty="0">
              <a:solidFill>
                <a:srgbClr val="FF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023963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6" name="タイトル 3">
            <a:extLst>
              <a:ext uri="{FF2B5EF4-FFF2-40B4-BE49-F238E27FC236}">
                <a16:creationId xmlns:a16="http://schemas.microsoft.com/office/drawing/2014/main" id="{63174E2F-39C6-8182-83B2-C32344F76C1B}"/>
              </a:ext>
            </a:extLst>
          </p:cNvPr>
          <p:cNvSpPr txBox="1">
            <a:spLocks/>
          </p:cNvSpPr>
          <p:nvPr/>
        </p:nvSpPr>
        <p:spPr>
          <a:xfrm>
            <a:off x="362171" y="679584"/>
            <a:ext cx="1404000" cy="612000"/>
          </a:xfrm>
          <a:prstGeom prst="rect">
            <a:avLst/>
          </a:prstGeom>
          <a:solidFill>
            <a:schemeClr val="tx1">
              <a:lumMod val="65000"/>
              <a:lumOff val="35000"/>
            </a:schemeClr>
          </a:solidFill>
        </p:spPr>
        <p:txBody>
          <a:bodyPr vert="horz" lIns="108000" tIns="126000" rIns="108000" bIns="10800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ts val="3300"/>
              </a:lnSpc>
            </a:pPr>
            <a:r>
              <a:rPr lang="ja-JP" altLang="en-US" sz="2800" b="1" dirty="0">
                <a:solidFill>
                  <a:schemeClr val="bg1"/>
                </a:solidFill>
                <a:latin typeface="メイリオ" panose="020B0604030504040204" pitchFamily="50" charset="-128"/>
                <a:ea typeface="メイリオ" panose="020B0604030504040204" pitchFamily="50" charset="-128"/>
              </a:rPr>
              <a:t>問７</a:t>
            </a:r>
            <a:endParaRPr lang="en-US" altLang="ja-JP" sz="2800" b="1" dirty="0">
              <a:solidFill>
                <a:schemeClr val="bg1"/>
              </a:solidFill>
              <a:latin typeface="メイリオ" panose="020B0604030504040204" pitchFamily="50" charset="-128"/>
              <a:ea typeface="メイリオ" panose="020B0604030504040204" pitchFamily="50" charset="-128"/>
            </a:endParaRPr>
          </a:p>
        </p:txBody>
      </p:sp>
      <p:sp>
        <p:nvSpPr>
          <p:cNvPr id="2" name="タイトル 3">
            <a:extLst>
              <a:ext uri="{FF2B5EF4-FFF2-40B4-BE49-F238E27FC236}">
                <a16:creationId xmlns:a16="http://schemas.microsoft.com/office/drawing/2014/main" id="{82614A1E-50F3-90EF-EB56-D1E31526E4A8}"/>
              </a:ext>
            </a:extLst>
          </p:cNvPr>
          <p:cNvSpPr txBox="1">
            <a:spLocks/>
          </p:cNvSpPr>
          <p:nvPr/>
        </p:nvSpPr>
        <p:spPr>
          <a:xfrm>
            <a:off x="1773360" y="679584"/>
            <a:ext cx="1404000" cy="612000"/>
          </a:xfrm>
          <a:prstGeom prst="rect">
            <a:avLst/>
          </a:prstGeom>
          <a:noFill/>
        </p:spPr>
        <p:txBody>
          <a:bodyPr vert="horz" lIns="108000" tIns="126000" rIns="108000" bIns="10800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ts val="3300"/>
              </a:lnSpc>
            </a:pPr>
            <a:r>
              <a:rPr lang="ja-JP" altLang="en-US" sz="2800" b="1" dirty="0">
                <a:solidFill>
                  <a:srgbClr val="FF0000"/>
                </a:solidFill>
                <a:latin typeface="メイリオ" panose="020B0604030504040204" pitchFamily="50" charset="-128"/>
                <a:ea typeface="メイリオ" panose="020B0604030504040204" pitchFamily="50" charset="-128"/>
              </a:rPr>
              <a:t>解説</a:t>
            </a:r>
            <a:endParaRPr lang="en-US" altLang="ja-JP" sz="2800" b="1" dirty="0">
              <a:solidFill>
                <a:srgbClr val="FF0000"/>
              </a:solidFill>
              <a:latin typeface="メイリオ" panose="020B0604030504040204" pitchFamily="50" charset="-128"/>
              <a:ea typeface="メイリオ" panose="020B0604030504040204" pitchFamily="50" charset="-128"/>
            </a:endParaRPr>
          </a:p>
        </p:txBody>
      </p:sp>
      <p:sp>
        <p:nvSpPr>
          <p:cNvPr id="4" name="タイトル 3">
            <a:extLst>
              <a:ext uri="{FF2B5EF4-FFF2-40B4-BE49-F238E27FC236}">
                <a16:creationId xmlns:a16="http://schemas.microsoft.com/office/drawing/2014/main" id="{9B371C0D-7C7D-C884-5B07-96851AB3C834}"/>
              </a:ext>
            </a:extLst>
          </p:cNvPr>
          <p:cNvSpPr txBox="1">
            <a:spLocks/>
          </p:cNvSpPr>
          <p:nvPr/>
        </p:nvSpPr>
        <p:spPr>
          <a:xfrm>
            <a:off x="325900" y="1319281"/>
            <a:ext cx="9254199" cy="3412052"/>
          </a:xfrm>
          <a:prstGeom prst="rect">
            <a:avLst/>
          </a:prstGeom>
        </p:spPr>
        <p:txBody>
          <a:bodyPr vert="horz" lIns="108000" tIns="72000" rIns="108000" bIns="10800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marL="432000" indent="-180000" algn="just">
              <a:lnSpc>
                <a:spcPts val="4200"/>
              </a:lnSpc>
              <a:buFont typeface="Wingdings" panose="05000000000000000000" pitchFamily="2" charset="2"/>
              <a:buChar char="l"/>
            </a:pPr>
            <a:r>
              <a:rPr lang="ja-JP" altLang="en-US" sz="2200" b="1" u="sng" dirty="0">
                <a:latin typeface="Roboto" panose="02000000000000000000" pitchFamily="2" charset="0"/>
                <a:ea typeface="メイリオ" panose="020B0604030504040204" pitchFamily="50" charset="-128"/>
              </a:rPr>
              <a:t>「災害査定官による災害緊急」の活用に費用は発生しません</a:t>
            </a:r>
            <a:r>
              <a:rPr lang="ja-JP" altLang="en-US" sz="2200" dirty="0">
                <a:latin typeface="Roboto" panose="02000000000000000000" pitchFamily="2" charset="0"/>
                <a:ea typeface="メイリオ" panose="020B0604030504040204" pitchFamily="50" charset="-128"/>
              </a:rPr>
              <a:t>。</a:t>
            </a:r>
            <a:endParaRPr lang="en-US" altLang="ja-JP" sz="2200" dirty="0">
              <a:latin typeface="Roboto" panose="02000000000000000000" pitchFamily="2" charset="0"/>
              <a:ea typeface="メイリオ" panose="020B0604030504040204" pitchFamily="50" charset="-128"/>
            </a:endParaRPr>
          </a:p>
          <a:p>
            <a:pPr marL="432000" indent="-180000" algn="just">
              <a:lnSpc>
                <a:spcPts val="4200"/>
              </a:lnSpc>
              <a:buFont typeface="Wingdings" panose="05000000000000000000" pitchFamily="2" charset="2"/>
              <a:buChar char="l"/>
            </a:pPr>
            <a:r>
              <a:rPr lang="ja-JP" altLang="en-US" sz="2200" dirty="0">
                <a:latin typeface="メイリオ" panose="020B0604030504040204" pitchFamily="50" charset="-128"/>
                <a:ea typeface="メイリオ" panose="020B0604030504040204" pitchFamily="50" charset="-128"/>
              </a:rPr>
              <a:t>「災害復旧技術専門家派遣制度」については、</a:t>
            </a:r>
            <a:r>
              <a:rPr lang="ja-JP" altLang="en-US" sz="2200" b="1" u="sng" dirty="0">
                <a:latin typeface="メイリオ" panose="020B0604030504040204" pitchFamily="50" charset="-128"/>
                <a:ea typeface="メイリオ" panose="020B0604030504040204" pitchFamily="50" charset="-128"/>
              </a:rPr>
              <a:t>本省防災課が必要と判断する場合は、１市町村１災害１回に限り交通費・宿泊費等を含み無償</a:t>
            </a:r>
            <a:r>
              <a:rPr lang="ja-JP" altLang="en-US" sz="2200" dirty="0">
                <a:latin typeface="メイリオ" panose="020B0604030504040204" pitchFamily="50" charset="-128"/>
                <a:ea typeface="メイリオ" panose="020B0604030504040204" pitchFamily="50" charset="-128"/>
              </a:rPr>
              <a:t>となります（２回目以降は、交通費・宿泊費等の実費は被災自治体の負担）。</a:t>
            </a:r>
            <a:endParaRPr lang="en-US" altLang="ja-JP" sz="2200" dirty="0">
              <a:latin typeface="メイリオ" panose="020B0604030504040204" pitchFamily="50" charset="-128"/>
              <a:ea typeface="メイリオ" panose="020B0604030504040204" pitchFamily="50" charset="-128"/>
            </a:endParaRPr>
          </a:p>
          <a:p>
            <a:pPr marL="432000" indent="-180000" algn="just">
              <a:lnSpc>
                <a:spcPts val="4200"/>
              </a:lnSpc>
              <a:buFont typeface="Wingdings" panose="05000000000000000000" pitchFamily="2" charset="2"/>
              <a:buChar char="l"/>
            </a:pPr>
            <a:r>
              <a:rPr lang="ja-JP" altLang="en-US" sz="2200" dirty="0">
                <a:latin typeface="メイリオ" panose="020B0604030504040204" pitchFamily="50" charset="-128"/>
                <a:ea typeface="メイリオ" panose="020B0604030504040204" pitchFamily="50" charset="-128"/>
              </a:rPr>
              <a:t>災害時に迷っている時間はありません。躊躇せずに相談しましょう。</a:t>
            </a:r>
            <a:endParaRPr lang="en-US" altLang="ja-JP" sz="2200" dirty="0">
              <a:latin typeface="メイリオ" panose="020B0604030504040204" pitchFamily="50" charset="-128"/>
              <a:ea typeface="メイリオ" panose="020B0604030504040204" pitchFamily="50" charset="-128"/>
            </a:endParaRPr>
          </a:p>
        </p:txBody>
      </p:sp>
      <p:sp>
        <p:nvSpPr>
          <p:cNvPr id="5" name="タイトル 3">
            <a:extLst>
              <a:ext uri="{FF2B5EF4-FFF2-40B4-BE49-F238E27FC236}">
                <a16:creationId xmlns:a16="http://schemas.microsoft.com/office/drawing/2014/main" id="{654D8616-3D54-2BBE-BBD1-F5CD56387A0A}"/>
              </a:ext>
            </a:extLst>
          </p:cNvPr>
          <p:cNvSpPr txBox="1">
            <a:spLocks/>
          </p:cNvSpPr>
          <p:nvPr/>
        </p:nvSpPr>
        <p:spPr>
          <a:xfrm>
            <a:off x="1159670" y="4759031"/>
            <a:ext cx="7683435" cy="1677394"/>
          </a:xfrm>
          <a:prstGeom prst="rect">
            <a:avLst/>
          </a:prstGeom>
          <a:solidFill>
            <a:schemeClr val="bg1"/>
          </a:solidFill>
          <a:effectLst>
            <a:glow rad="63500">
              <a:srgbClr val="4597A0">
                <a:alpha val="40000"/>
              </a:srgbClr>
            </a:glow>
            <a:outerShdw blurRad="50800" dist="88900" dir="2700000" algn="tl" rotWithShape="0">
              <a:srgbClr val="4597A0">
                <a:alpha val="40000"/>
              </a:srgbClr>
            </a:outerShdw>
          </a:effectLst>
        </p:spPr>
        <p:txBody>
          <a:bodyPr vert="horz" lIns="216000" tIns="144000" rIns="108000" bIns="10800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lnSpc>
                <a:spcPts val="3600"/>
              </a:lnSpc>
            </a:pPr>
            <a:r>
              <a:rPr lang="ja-JP" altLang="en-US" sz="2000" b="1" u="sng" dirty="0">
                <a:solidFill>
                  <a:srgbClr val="4597A0"/>
                </a:solidFill>
                <a:latin typeface="メイリオ" panose="020B0604030504040204" pitchFamily="50" charset="-128"/>
                <a:ea typeface="メイリオ" panose="020B0604030504040204" pitchFamily="50" charset="-128"/>
              </a:rPr>
              <a:t>＜ガイドラインの関連ページ＞</a:t>
            </a:r>
            <a:endParaRPr lang="en-US" altLang="ja-JP" sz="2000" b="1" u="sng" dirty="0">
              <a:solidFill>
                <a:srgbClr val="4597A0"/>
              </a:solidFill>
              <a:latin typeface="メイリオ" panose="020B0604030504040204" pitchFamily="50" charset="-128"/>
              <a:ea typeface="メイリオ" panose="020B0604030504040204" pitchFamily="50" charset="-128"/>
            </a:endParaRPr>
          </a:p>
          <a:p>
            <a:pPr marL="972000" indent="-396000" algn="just">
              <a:lnSpc>
                <a:spcPts val="3600"/>
              </a:lnSpc>
              <a:buFont typeface="Wingdings" panose="05000000000000000000" pitchFamily="2" charset="2"/>
              <a:buChar char="Ø"/>
            </a:pPr>
            <a:r>
              <a:rPr lang="ja-JP" altLang="en-US" sz="2000" dirty="0">
                <a:latin typeface="メイリオ" panose="020B0604030504040204" pitchFamily="50" charset="-128"/>
                <a:ea typeface="メイリオ" panose="020B0604030504040204" pitchFamily="50" charset="-128"/>
              </a:rPr>
              <a:t>災害査定官による災害緊急調査</a:t>
            </a:r>
            <a:r>
              <a:rPr lang="en-US" altLang="ja-JP" sz="2000" dirty="0">
                <a:latin typeface="メイリオ" panose="020B0604030504040204" pitchFamily="50" charset="-128"/>
                <a:ea typeface="メイリオ" panose="020B0604030504040204" pitchFamily="50" charset="-128"/>
              </a:rPr>
              <a:t>		</a:t>
            </a:r>
            <a:r>
              <a:rPr lang="ja-JP" altLang="en-US" sz="2000" dirty="0">
                <a:latin typeface="メイリオ" panose="020B0604030504040204" pitchFamily="50" charset="-128"/>
                <a:ea typeface="メイリオ" panose="020B0604030504040204" pitchFamily="50" charset="-128"/>
              </a:rPr>
              <a:t>： </a:t>
            </a:r>
            <a:r>
              <a:rPr lang="en-US" altLang="ja-JP" sz="2000" dirty="0">
                <a:latin typeface="メイリオ" panose="020B0604030504040204" pitchFamily="50" charset="-128"/>
                <a:ea typeface="メイリオ" panose="020B0604030504040204" pitchFamily="50" charset="-128"/>
              </a:rPr>
              <a:t>P.17</a:t>
            </a:r>
          </a:p>
          <a:p>
            <a:pPr marL="972000" indent="-396000" algn="just">
              <a:lnSpc>
                <a:spcPts val="3600"/>
              </a:lnSpc>
              <a:buFont typeface="Wingdings" panose="05000000000000000000" pitchFamily="2" charset="2"/>
              <a:buChar char="Ø"/>
            </a:pPr>
            <a:r>
              <a:rPr lang="ja-JP" altLang="en-US" sz="2000" dirty="0">
                <a:latin typeface="メイリオ" panose="020B0604030504040204" pitchFamily="50" charset="-128"/>
                <a:ea typeface="メイリオ" panose="020B0604030504040204" pitchFamily="50" charset="-128"/>
              </a:rPr>
              <a:t>災害復旧技術専門家派遣制度</a:t>
            </a:r>
            <a:r>
              <a:rPr lang="en-US" altLang="ja-JP" sz="2000" dirty="0">
                <a:latin typeface="メイリオ" panose="020B0604030504040204" pitchFamily="50" charset="-128"/>
                <a:ea typeface="メイリオ" panose="020B0604030504040204" pitchFamily="50" charset="-128"/>
              </a:rPr>
              <a:t>		</a:t>
            </a:r>
            <a:r>
              <a:rPr lang="ja-JP" altLang="en-US" sz="2000" dirty="0">
                <a:latin typeface="メイリオ" panose="020B0604030504040204" pitchFamily="50" charset="-128"/>
                <a:ea typeface="メイリオ" panose="020B0604030504040204" pitchFamily="50" charset="-128"/>
              </a:rPr>
              <a:t>： </a:t>
            </a:r>
            <a:r>
              <a:rPr lang="en-US" altLang="ja-JP" sz="2000" dirty="0">
                <a:latin typeface="メイリオ" panose="020B0604030504040204" pitchFamily="50" charset="-128"/>
                <a:ea typeface="メイリオ" panose="020B0604030504040204" pitchFamily="50" charset="-128"/>
              </a:rPr>
              <a:t>P.18</a:t>
            </a:r>
          </a:p>
        </p:txBody>
      </p:sp>
      <p:sp>
        <p:nvSpPr>
          <p:cNvPr id="3" name="テキスト ボックス 2">
            <a:extLst>
              <a:ext uri="{FF2B5EF4-FFF2-40B4-BE49-F238E27FC236}">
                <a16:creationId xmlns:a16="http://schemas.microsoft.com/office/drawing/2014/main" id="{23B1F750-756C-7413-F2C6-4F5C4DB61196}"/>
              </a:ext>
            </a:extLst>
          </p:cNvPr>
          <p:cNvSpPr txBox="1"/>
          <p:nvPr/>
        </p:nvSpPr>
        <p:spPr>
          <a:xfrm>
            <a:off x="0" y="84293"/>
            <a:ext cx="4414345" cy="500137"/>
          </a:xfrm>
          <a:prstGeom prst="rect">
            <a:avLst/>
          </a:prstGeom>
          <a:noFill/>
        </p:spPr>
        <p:txBody>
          <a:bodyPr wrap="square">
            <a:spAutoFit/>
          </a:bodyPr>
          <a:lstStyle/>
          <a:p>
            <a:pPr algn="ctr"/>
            <a:r>
              <a:rPr lang="ja-JP" altLang="en-US" sz="1600" b="1" dirty="0">
                <a:effectLst>
                  <a:glow rad="279400">
                    <a:schemeClr val="bg1">
                      <a:alpha val="40000"/>
                    </a:schemeClr>
                  </a:glow>
                </a:effectLst>
                <a:latin typeface="メイリオ" panose="020B0604030504040204" pitchFamily="50" charset="-128"/>
                <a:ea typeface="メイリオ" panose="020B0604030504040204" pitchFamily="50" charset="-128"/>
              </a:rPr>
              <a:t>迅速かつ円滑な災害復旧事業の実施に向けて</a:t>
            </a:r>
          </a:p>
          <a:p>
            <a:pPr algn="ctr"/>
            <a:r>
              <a:rPr lang="ja-JP" altLang="en-US" sz="1000" b="1" dirty="0">
                <a:effectLst>
                  <a:glow rad="279400">
                    <a:schemeClr val="bg1">
                      <a:alpha val="40000"/>
                    </a:schemeClr>
                  </a:glow>
                </a:effectLst>
                <a:latin typeface="メイリオ" panose="020B0604030504040204" pitchFamily="50" charset="-128"/>
                <a:ea typeface="メイリオ" panose="020B0604030504040204" pitchFamily="50" charset="-128"/>
              </a:rPr>
              <a:t>～市町村における災害復旧事業の円滑な実施のためのガイドライン～</a:t>
            </a:r>
          </a:p>
        </p:txBody>
      </p:sp>
      <p:sp>
        <p:nvSpPr>
          <p:cNvPr id="8" name="テキスト ボックス 7">
            <a:extLst>
              <a:ext uri="{FF2B5EF4-FFF2-40B4-BE49-F238E27FC236}">
                <a16:creationId xmlns:a16="http://schemas.microsoft.com/office/drawing/2014/main" id="{8757AE7F-C49F-E9E9-0718-745B5358739A}"/>
              </a:ext>
            </a:extLst>
          </p:cNvPr>
          <p:cNvSpPr txBox="1"/>
          <p:nvPr/>
        </p:nvSpPr>
        <p:spPr>
          <a:xfrm>
            <a:off x="7620001" y="6550223"/>
            <a:ext cx="2286000" cy="307777"/>
          </a:xfrm>
          <a:prstGeom prst="rect">
            <a:avLst/>
          </a:prstGeom>
          <a:noFill/>
        </p:spPr>
        <p:txBody>
          <a:bodyPr wrap="square">
            <a:spAutoFit/>
          </a:bodyPr>
          <a:lstStyle/>
          <a:p>
            <a:pPr algn="ctr"/>
            <a:r>
              <a:rPr kumimoji="1" lang="ja-JP" altLang="en-US" sz="1400" b="1" dirty="0">
                <a:latin typeface="BIZ UDPゴシック" panose="020B0400000000000000" pitchFamily="50" charset="-128"/>
                <a:ea typeface="BIZ UDPゴシック" panose="020B0400000000000000" pitchFamily="50" charset="-128"/>
              </a:rPr>
              <a:t>振り返りテスト ：回答・解説</a:t>
            </a:r>
          </a:p>
        </p:txBody>
      </p:sp>
    </p:spTree>
    <p:extLst>
      <p:ext uri="{BB962C8B-B14F-4D97-AF65-F5344CB8AC3E}">
        <p14:creationId xmlns:p14="http://schemas.microsoft.com/office/powerpoint/2010/main" val="2274239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100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7" name="タイトル 3">
            <a:extLst>
              <a:ext uri="{FF2B5EF4-FFF2-40B4-BE49-F238E27FC236}">
                <a16:creationId xmlns:a16="http://schemas.microsoft.com/office/drawing/2014/main" id="{5EAB0683-D4B0-320B-0908-01182C40F041}"/>
              </a:ext>
            </a:extLst>
          </p:cNvPr>
          <p:cNvSpPr txBox="1">
            <a:spLocks/>
          </p:cNvSpPr>
          <p:nvPr/>
        </p:nvSpPr>
        <p:spPr>
          <a:xfrm>
            <a:off x="636319" y="1536989"/>
            <a:ext cx="8633362" cy="1892011"/>
          </a:xfrm>
          <a:prstGeom prst="rect">
            <a:avLst/>
          </a:prstGeom>
        </p:spPr>
        <p:txBody>
          <a:bodyPr vert="horz" lIns="108000" tIns="72000" rIns="108000" bIns="10800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lnSpc>
                <a:spcPts val="4200"/>
              </a:lnSpc>
            </a:pPr>
            <a:r>
              <a:rPr lang="ja-JP" altLang="en-US" sz="2400" dirty="0">
                <a:latin typeface="Roboto" panose="02000000000000000000" pitchFamily="2" charset="0"/>
                <a:ea typeface="メイリオ" panose="020B0604030504040204" pitchFamily="50" charset="-128"/>
              </a:rPr>
              <a:t>　近隣自治体でも災害が発生しているため、災害査定に向けた測量・調査・設計を行う</a:t>
            </a:r>
            <a:r>
              <a:rPr lang="ja-JP" altLang="en-US" sz="2400" u="sng" dirty="0">
                <a:latin typeface="Roboto" panose="02000000000000000000" pitchFamily="2" charset="0"/>
                <a:ea typeface="メイリオ" panose="020B0604030504040204" pitchFamily="50" charset="-128"/>
              </a:rPr>
              <a:t>民間業者が確保できません</a:t>
            </a:r>
            <a:r>
              <a:rPr lang="ja-JP" altLang="en-US" sz="2400" dirty="0">
                <a:latin typeface="Roboto" panose="02000000000000000000" pitchFamily="2" charset="0"/>
                <a:ea typeface="メイリオ" panose="020B0604030504040204" pitchFamily="50" charset="-128"/>
              </a:rPr>
              <a:t>。あなたなら</a:t>
            </a:r>
            <a:r>
              <a:rPr lang="ja-JP" altLang="en-US" sz="2400" u="sng" dirty="0">
                <a:latin typeface="Roboto" panose="02000000000000000000" pitchFamily="2" charset="0"/>
                <a:ea typeface="メイリオ" panose="020B0604030504040204" pitchFamily="50" charset="-128"/>
              </a:rPr>
              <a:t>どのような対応を行いますか</a:t>
            </a:r>
            <a:r>
              <a:rPr lang="ja-JP" altLang="en-US" sz="2400" dirty="0">
                <a:latin typeface="Roboto" panose="02000000000000000000" pitchFamily="2" charset="0"/>
                <a:ea typeface="メイリオ" panose="020B0604030504040204" pitchFamily="50" charset="-128"/>
              </a:rPr>
              <a:t>。</a:t>
            </a:r>
            <a:endParaRPr lang="en-US" altLang="ja-JP" sz="2400" dirty="0">
              <a:latin typeface="Roboto" panose="02000000000000000000" pitchFamily="2" charset="0"/>
              <a:ea typeface="Roboto" panose="02000000000000000000" pitchFamily="2" charset="0"/>
            </a:endParaRPr>
          </a:p>
        </p:txBody>
      </p:sp>
      <p:sp>
        <p:nvSpPr>
          <p:cNvPr id="6" name="タイトル 3">
            <a:extLst>
              <a:ext uri="{FF2B5EF4-FFF2-40B4-BE49-F238E27FC236}">
                <a16:creationId xmlns:a16="http://schemas.microsoft.com/office/drawing/2014/main" id="{63174E2F-39C6-8182-83B2-C32344F76C1B}"/>
              </a:ext>
            </a:extLst>
          </p:cNvPr>
          <p:cNvSpPr txBox="1">
            <a:spLocks/>
          </p:cNvSpPr>
          <p:nvPr/>
        </p:nvSpPr>
        <p:spPr>
          <a:xfrm>
            <a:off x="362171" y="679584"/>
            <a:ext cx="1404000" cy="612000"/>
          </a:xfrm>
          <a:prstGeom prst="rect">
            <a:avLst/>
          </a:prstGeom>
          <a:solidFill>
            <a:schemeClr val="tx1">
              <a:lumMod val="65000"/>
              <a:lumOff val="35000"/>
            </a:schemeClr>
          </a:solidFill>
        </p:spPr>
        <p:txBody>
          <a:bodyPr vert="horz" lIns="108000" tIns="126000" rIns="108000" bIns="10800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ts val="3300"/>
              </a:lnSpc>
            </a:pPr>
            <a:r>
              <a:rPr lang="ja-JP" altLang="en-US" sz="2800" b="1" dirty="0">
                <a:solidFill>
                  <a:schemeClr val="bg1"/>
                </a:solidFill>
                <a:latin typeface="メイリオ" panose="020B0604030504040204" pitchFamily="50" charset="-128"/>
                <a:ea typeface="メイリオ" panose="020B0604030504040204" pitchFamily="50" charset="-128"/>
              </a:rPr>
              <a:t>問８</a:t>
            </a:r>
            <a:endParaRPr lang="en-US" altLang="ja-JP" sz="2800" b="1" dirty="0">
              <a:solidFill>
                <a:schemeClr val="bg1"/>
              </a:solidFill>
              <a:latin typeface="メイリオ" panose="020B0604030504040204" pitchFamily="50" charset="-128"/>
              <a:ea typeface="メイリオ" panose="020B0604030504040204" pitchFamily="50" charset="-128"/>
            </a:endParaRPr>
          </a:p>
        </p:txBody>
      </p:sp>
      <p:sp>
        <p:nvSpPr>
          <p:cNvPr id="3" name="タイトル 3">
            <a:extLst>
              <a:ext uri="{FF2B5EF4-FFF2-40B4-BE49-F238E27FC236}">
                <a16:creationId xmlns:a16="http://schemas.microsoft.com/office/drawing/2014/main" id="{D0ED70BF-3CDF-5EBC-8137-311B2AC58EF1}"/>
              </a:ext>
            </a:extLst>
          </p:cNvPr>
          <p:cNvSpPr txBox="1">
            <a:spLocks/>
          </p:cNvSpPr>
          <p:nvPr/>
        </p:nvSpPr>
        <p:spPr>
          <a:xfrm>
            <a:off x="709903" y="3612615"/>
            <a:ext cx="8633362" cy="2468322"/>
          </a:xfrm>
          <a:prstGeom prst="rect">
            <a:avLst/>
          </a:prstGeom>
        </p:spPr>
        <p:txBody>
          <a:bodyPr vert="horz" lIns="108000" tIns="72000" rIns="108000" bIns="10800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marL="324000" algn="just">
              <a:lnSpc>
                <a:spcPts val="4200"/>
              </a:lnSpc>
              <a:spcBef>
                <a:spcPts val="1200"/>
              </a:spcBef>
            </a:pPr>
            <a:r>
              <a:rPr lang="ja-JP" altLang="en-US" sz="2400" dirty="0">
                <a:solidFill>
                  <a:srgbClr val="0000FF"/>
                </a:solidFill>
                <a:latin typeface="Roboto" panose="02000000000000000000" pitchFamily="2" charset="0"/>
                <a:ea typeface="メイリオ" panose="020B0604030504040204" pitchFamily="50" charset="-128"/>
              </a:rPr>
              <a:t>① 手あたり次第、民間業者へ連絡する</a:t>
            </a:r>
            <a:r>
              <a:rPr lang="en-US" altLang="ja-JP" sz="2400" dirty="0">
                <a:solidFill>
                  <a:srgbClr val="0000FF"/>
                </a:solidFill>
                <a:latin typeface="Roboto" panose="02000000000000000000" pitchFamily="2" charset="0"/>
                <a:ea typeface="メイリオ" panose="020B0604030504040204" pitchFamily="50" charset="-128"/>
              </a:rPr>
              <a:t>	</a:t>
            </a:r>
            <a:r>
              <a:rPr lang="ja-JP" altLang="en-US" sz="2400" dirty="0">
                <a:solidFill>
                  <a:srgbClr val="0000FF"/>
                </a:solidFill>
                <a:latin typeface="Roboto" panose="02000000000000000000" pitchFamily="2" charset="0"/>
                <a:ea typeface="メイリオ" panose="020B0604030504040204" pitchFamily="50" charset="-128"/>
              </a:rPr>
              <a:t>：</a:t>
            </a:r>
            <a:r>
              <a:rPr lang="en-US" altLang="ja-JP" sz="2400" dirty="0">
                <a:solidFill>
                  <a:srgbClr val="0000FF"/>
                </a:solidFill>
                <a:latin typeface="Roboto" panose="02000000000000000000" pitchFamily="2" charset="0"/>
                <a:ea typeface="メイリオ" panose="020B0604030504040204" pitchFamily="50" charset="-128"/>
              </a:rPr>
              <a:t>×</a:t>
            </a:r>
          </a:p>
          <a:p>
            <a:pPr marL="324000" algn="just">
              <a:lnSpc>
                <a:spcPts val="4200"/>
              </a:lnSpc>
              <a:spcBef>
                <a:spcPts val="600"/>
              </a:spcBef>
            </a:pPr>
            <a:r>
              <a:rPr lang="ja-JP" altLang="en-US" sz="2400" dirty="0">
                <a:solidFill>
                  <a:srgbClr val="0000FF"/>
                </a:solidFill>
                <a:latin typeface="Roboto" panose="02000000000000000000" pitchFamily="2" charset="0"/>
                <a:ea typeface="メイリオ" panose="020B0604030504040204" pitchFamily="50" charset="-128"/>
              </a:rPr>
              <a:t>② 最寄りの国土交通省の事務所に相談する</a:t>
            </a:r>
            <a:r>
              <a:rPr lang="en-US" altLang="ja-JP" sz="2400" dirty="0">
                <a:solidFill>
                  <a:srgbClr val="0000FF"/>
                </a:solidFill>
                <a:latin typeface="Roboto" panose="02000000000000000000" pitchFamily="2" charset="0"/>
                <a:ea typeface="メイリオ" panose="020B0604030504040204" pitchFamily="50" charset="-128"/>
              </a:rPr>
              <a:t>	</a:t>
            </a:r>
            <a:r>
              <a:rPr lang="ja-JP" altLang="en-US" sz="2400" dirty="0">
                <a:solidFill>
                  <a:srgbClr val="0000FF"/>
                </a:solidFill>
                <a:latin typeface="Roboto" panose="02000000000000000000" pitchFamily="2" charset="0"/>
                <a:ea typeface="メイリオ" panose="020B0604030504040204" pitchFamily="50" charset="-128"/>
              </a:rPr>
              <a:t>：</a:t>
            </a:r>
            <a:r>
              <a:rPr lang="en-US" altLang="ja-JP" sz="2400" dirty="0">
                <a:solidFill>
                  <a:srgbClr val="0000FF"/>
                </a:solidFill>
                <a:latin typeface="Roboto" panose="02000000000000000000" pitchFamily="2" charset="0"/>
                <a:ea typeface="メイリオ" panose="020B0604030504040204" pitchFamily="50" charset="-128"/>
              </a:rPr>
              <a:t>×</a:t>
            </a:r>
            <a:endParaRPr lang="en-US" altLang="ja-JP" sz="2400" dirty="0">
              <a:solidFill>
                <a:srgbClr val="0000FF"/>
              </a:solidFill>
              <a:latin typeface="Roboto" panose="02000000000000000000" pitchFamily="2" charset="0"/>
              <a:ea typeface="Roboto" panose="02000000000000000000" pitchFamily="2" charset="0"/>
            </a:endParaRPr>
          </a:p>
          <a:p>
            <a:pPr marL="324000" algn="just">
              <a:lnSpc>
                <a:spcPts val="4200"/>
              </a:lnSpc>
              <a:spcBef>
                <a:spcPts val="600"/>
              </a:spcBef>
            </a:pPr>
            <a:r>
              <a:rPr lang="ja-JP" altLang="en-US" sz="2400" b="1" dirty="0">
                <a:solidFill>
                  <a:srgbClr val="FF0000"/>
                </a:solidFill>
                <a:latin typeface="Roboto" panose="02000000000000000000" pitchFamily="2" charset="0"/>
                <a:ea typeface="メイリオ" panose="020B0604030504040204" pitchFamily="50" charset="-128"/>
              </a:rPr>
              <a:t>③ 都道府県の担当窓口に相談する</a:t>
            </a:r>
            <a:r>
              <a:rPr lang="en-US" altLang="ja-JP" sz="2400" b="1" dirty="0">
                <a:solidFill>
                  <a:srgbClr val="FF0000"/>
                </a:solidFill>
                <a:latin typeface="Roboto" panose="02000000000000000000" pitchFamily="2" charset="0"/>
                <a:ea typeface="メイリオ" panose="020B0604030504040204" pitchFamily="50" charset="-128"/>
              </a:rPr>
              <a:t>		</a:t>
            </a:r>
            <a:r>
              <a:rPr lang="ja-JP" altLang="en-US" sz="2400" b="1" dirty="0">
                <a:solidFill>
                  <a:srgbClr val="FF0000"/>
                </a:solidFill>
                <a:latin typeface="Roboto" panose="02000000000000000000" pitchFamily="2" charset="0"/>
                <a:ea typeface="メイリオ" panose="020B0604030504040204" pitchFamily="50" charset="-128"/>
              </a:rPr>
              <a:t>：〇</a:t>
            </a:r>
            <a:endParaRPr lang="en-US" altLang="ja-JP" sz="2400" b="1" dirty="0">
              <a:solidFill>
                <a:srgbClr val="FF0000"/>
              </a:solidFill>
              <a:latin typeface="Roboto" panose="02000000000000000000" pitchFamily="2" charset="0"/>
              <a:ea typeface="メイリオ" panose="020B0604030504040204" pitchFamily="50" charset="-128"/>
            </a:endParaRPr>
          </a:p>
          <a:p>
            <a:pPr marL="324000" algn="just">
              <a:lnSpc>
                <a:spcPts val="4200"/>
              </a:lnSpc>
              <a:spcBef>
                <a:spcPts val="600"/>
              </a:spcBef>
            </a:pPr>
            <a:r>
              <a:rPr lang="ja-JP" altLang="en-US" sz="2400" b="1" dirty="0">
                <a:solidFill>
                  <a:srgbClr val="FF0000"/>
                </a:solidFill>
                <a:latin typeface="Roboto" panose="02000000000000000000" pitchFamily="2" charset="0"/>
                <a:ea typeface="メイリオ" panose="020B0604030504040204" pitchFamily="50" charset="-128"/>
              </a:rPr>
              <a:t>④ 地域の建設関連業団体に相談する</a:t>
            </a:r>
            <a:r>
              <a:rPr lang="en-US" altLang="ja-JP" sz="2400" b="1" dirty="0">
                <a:solidFill>
                  <a:srgbClr val="FF0000"/>
                </a:solidFill>
                <a:latin typeface="Roboto" panose="02000000000000000000" pitchFamily="2" charset="0"/>
                <a:ea typeface="メイリオ" panose="020B0604030504040204" pitchFamily="50" charset="-128"/>
              </a:rPr>
              <a:t>		</a:t>
            </a:r>
            <a:r>
              <a:rPr lang="ja-JP" altLang="en-US" sz="2400" b="1" dirty="0">
                <a:solidFill>
                  <a:srgbClr val="FF0000"/>
                </a:solidFill>
                <a:latin typeface="Roboto" panose="02000000000000000000" pitchFamily="2" charset="0"/>
                <a:ea typeface="メイリオ" panose="020B0604030504040204" pitchFamily="50" charset="-128"/>
              </a:rPr>
              <a:t>：〇</a:t>
            </a:r>
            <a:endParaRPr lang="en-US" altLang="ja-JP" sz="2400" b="1" dirty="0">
              <a:solidFill>
                <a:srgbClr val="FF0000"/>
              </a:solidFill>
              <a:latin typeface="Roboto" panose="02000000000000000000" pitchFamily="2" charset="0"/>
              <a:ea typeface="Roboto" panose="02000000000000000000" pitchFamily="2" charset="0"/>
            </a:endParaRPr>
          </a:p>
        </p:txBody>
      </p:sp>
      <p:sp>
        <p:nvSpPr>
          <p:cNvPr id="4" name="テキスト ボックス 3">
            <a:extLst>
              <a:ext uri="{FF2B5EF4-FFF2-40B4-BE49-F238E27FC236}">
                <a16:creationId xmlns:a16="http://schemas.microsoft.com/office/drawing/2014/main" id="{CFFF7CCB-5F8E-A85C-650C-6FCB29692095}"/>
              </a:ext>
            </a:extLst>
          </p:cNvPr>
          <p:cNvSpPr txBox="1"/>
          <p:nvPr/>
        </p:nvSpPr>
        <p:spPr>
          <a:xfrm>
            <a:off x="0" y="84293"/>
            <a:ext cx="4414345" cy="500137"/>
          </a:xfrm>
          <a:prstGeom prst="rect">
            <a:avLst/>
          </a:prstGeom>
          <a:noFill/>
        </p:spPr>
        <p:txBody>
          <a:bodyPr wrap="square">
            <a:spAutoFit/>
          </a:bodyPr>
          <a:lstStyle/>
          <a:p>
            <a:pPr algn="ctr"/>
            <a:r>
              <a:rPr lang="ja-JP" altLang="en-US" sz="1600" b="1" dirty="0">
                <a:effectLst>
                  <a:glow rad="279400">
                    <a:schemeClr val="bg1">
                      <a:alpha val="40000"/>
                    </a:schemeClr>
                  </a:glow>
                </a:effectLst>
                <a:latin typeface="メイリオ" panose="020B0604030504040204" pitchFamily="50" charset="-128"/>
                <a:ea typeface="メイリオ" panose="020B0604030504040204" pitchFamily="50" charset="-128"/>
              </a:rPr>
              <a:t>迅速かつ円滑な災害復旧事業の実施に向けて</a:t>
            </a:r>
          </a:p>
          <a:p>
            <a:pPr algn="ctr"/>
            <a:r>
              <a:rPr lang="ja-JP" altLang="en-US" sz="1000" b="1" dirty="0">
                <a:effectLst>
                  <a:glow rad="279400">
                    <a:schemeClr val="bg1">
                      <a:alpha val="40000"/>
                    </a:schemeClr>
                  </a:glow>
                </a:effectLst>
                <a:latin typeface="メイリオ" panose="020B0604030504040204" pitchFamily="50" charset="-128"/>
                <a:ea typeface="メイリオ" panose="020B0604030504040204" pitchFamily="50" charset="-128"/>
              </a:rPr>
              <a:t>～市町村における災害復旧事業の円滑な実施のためのガイドライン～</a:t>
            </a:r>
          </a:p>
        </p:txBody>
      </p:sp>
      <p:sp>
        <p:nvSpPr>
          <p:cNvPr id="8" name="テキスト ボックス 7">
            <a:extLst>
              <a:ext uri="{FF2B5EF4-FFF2-40B4-BE49-F238E27FC236}">
                <a16:creationId xmlns:a16="http://schemas.microsoft.com/office/drawing/2014/main" id="{98FF88B5-2853-AD5E-653C-5580AB49AE20}"/>
              </a:ext>
            </a:extLst>
          </p:cNvPr>
          <p:cNvSpPr txBox="1"/>
          <p:nvPr/>
        </p:nvSpPr>
        <p:spPr>
          <a:xfrm>
            <a:off x="7620001" y="6550223"/>
            <a:ext cx="2286000" cy="307777"/>
          </a:xfrm>
          <a:prstGeom prst="rect">
            <a:avLst/>
          </a:prstGeom>
          <a:noFill/>
        </p:spPr>
        <p:txBody>
          <a:bodyPr wrap="square">
            <a:spAutoFit/>
          </a:bodyPr>
          <a:lstStyle/>
          <a:p>
            <a:pPr algn="ctr"/>
            <a:r>
              <a:rPr kumimoji="1" lang="ja-JP" altLang="en-US" sz="1400" b="1" dirty="0">
                <a:latin typeface="BIZ UDPゴシック" panose="020B0400000000000000" pitchFamily="50" charset="-128"/>
                <a:ea typeface="BIZ UDPゴシック" panose="020B0400000000000000" pitchFamily="50" charset="-128"/>
              </a:rPr>
              <a:t>振り返りテスト ：回答・解説</a:t>
            </a:r>
          </a:p>
        </p:txBody>
      </p:sp>
      <p:sp>
        <p:nvSpPr>
          <p:cNvPr id="5" name="タイトル 3">
            <a:extLst>
              <a:ext uri="{FF2B5EF4-FFF2-40B4-BE49-F238E27FC236}">
                <a16:creationId xmlns:a16="http://schemas.microsoft.com/office/drawing/2014/main" id="{2496729C-27BB-B3AF-93D2-216C2A1DA52A}"/>
              </a:ext>
            </a:extLst>
          </p:cNvPr>
          <p:cNvSpPr txBox="1">
            <a:spLocks/>
          </p:cNvSpPr>
          <p:nvPr/>
        </p:nvSpPr>
        <p:spPr>
          <a:xfrm>
            <a:off x="1828229" y="640545"/>
            <a:ext cx="4877371" cy="612000"/>
          </a:xfrm>
          <a:prstGeom prst="rect">
            <a:avLst/>
          </a:prstGeom>
          <a:noFill/>
        </p:spPr>
        <p:txBody>
          <a:bodyPr vert="horz" lIns="108000" tIns="126000" rIns="108000" bIns="10800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ts val="3300"/>
              </a:lnSpc>
            </a:pPr>
            <a:r>
              <a:rPr lang="ja-JP" altLang="en-US" sz="2400" b="1" dirty="0">
                <a:solidFill>
                  <a:srgbClr val="FF0000"/>
                </a:solidFill>
                <a:latin typeface="メイリオ" panose="020B0604030504040204" pitchFamily="50" charset="-128"/>
                <a:ea typeface="メイリオ" panose="020B0604030504040204" pitchFamily="50" charset="-128"/>
              </a:rPr>
              <a:t>回答：③と④が正解となります。</a:t>
            </a:r>
            <a:endParaRPr lang="en-US" altLang="ja-JP" sz="2400" b="1" dirty="0">
              <a:solidFill>
                <a:srgbClr val="FF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23831456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6" name="タイトル 3">
            <a:extLst>
              <a:ext uri="{FF2B5EF4-FFF2-40B4-BE49-F238E27FC236}">
                <a16:creationId xmlns:a16="http://schemas.microsoft.com/office/drawing/2014/main" id="{63174E2F-39C6-8182-83B2-C32344F76C1B}"/>
              </a:ext>
            </a:extLst>
          </p:cNvPr>
          <p:cNvSpPr txBox="1">
            <a:spLocks/>
          </p:cNvSpPr>
          <p:nvPr/>
        </p:nvSpPr>
        <p:spPr>
          <a:xfrm>
            <a:off x="362171" y="677709"/>
            <a:ext cx="1404000" cy="612000"/>
          </a:xfrm>
          <a:prstGeom prst="rect">
            <a:avLst/>
          </a:prstGeom>
          <a:solidFill>
            <a:schemeClr val="tx1">
              <a:lumMod val="65000"/>
              <a:lumOff val="35000"/>
            </a:schemeClr>
          </a:solidFill>
        </p:spPr>
        <p:txBody>
          <a:bodyPr vert="horz" lIns="108000" tIns="126000" rIns="108000" bIns="10800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ts val="3300"/>
              </a:lnSpc>
            </a:pPr>
            <a:r>
              <a:rPr lang="ja-JP" altLang="en-US" sz="2800" b="1" dirty="0">
                <a:solidFill>
                  <a:schemeClr val="bg1"/>
                </a:solidFill>
                <a:latin typeface="メイリオ" panose="020B0604030504040204" pitchFamily="50" charset="-128"/>
                <a:ea typeface="メイリオ" panose="020B0604030504040204" pitchFamily="50" charset="-128"/>
              </a:rPr>
              <a:t>問８</a:t>
            </a:r>
            <a:endParaRPr lang="en-US" altLang="ja-JP" sz="2800" b="1" dirty="0">
              <a:solidFill>
                <a:schemeClr val="bg1"/>
              </a:solidFill>
              <a:latin typeface="メイリオ" panose="020B0604030504040204" pitchFamily="50" charset="-128"/>
              <a:ea typeface="メイリオ" panose="020B0604030504040204" pitchFamily="50" charset="-128"/>
            </a:endParaRPr>
          </a:p>
        </p:txBody>
      </p:sp>
      <p:sp>
        <p:nvSpPr>
          <p:cNvPr id="2" name="タイトル 3">
            <a:extLst>
              <a:ext uri="{FF2B5EF4-FFF2-40B4-BE49-F238E27FC236}">
                <a16:creationId xmlns:a16="http://schemas.microsoft.com/office/drawing/2014/main" id="{82614A1E-50F3-90EF-EB56-D1E31526E4A8}"/>
              </a:ext>
            </a:extLst>
          </p:cNvPr>
          <p:cNvSpPr txBox="1">
            <a:spLocks/>
          </p:cNvSpPr>
          <p:nvPr/>
        </p:nvSpPr>
        <p:spPr>
          <a:xfrm>
            <a:off x="1766171" y="687541"/>
            <a:ext cx="1404000" cy="612000"/>
          </a:xfrm>
          <a:prstGeom prst="rect">
            <a:avLst/>
          </a:prstGeom>
          <a:noFill/>
        </p:spPr>
        <p:txBody>
          <a:bodyPr vert="horz" lIns="108000" tIns="126000" rIns="108000" bIns="10800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ts val="3300"/>
              </a:lnSpc>
            </a:pPr>
            <a:r>
              <a:rPr lang="ja-JP" altLang="en-US" sz="2800" b="1" dirty="0">
                <a:solidFill>
                  <a:srgbClr val="FF0000"/>
                </a:solidFill>
                <a:latin typeface="メイリオ" panose="020B0604030504040204" pitchFamily="50" charset="-128"/>
                <a:ea typeface="メイリオ" panose="020B0604030504040204" pitchFamily="50" charset="-128"/>
              </a:rPr>
              <a:t>解説</a:t>
            </a:r>
            <a:endParaRPr lang="en-US" altLang="ja-JP" sz="2800" b="1" dirty="0">
              <a:solidFill>
                <a:srgbClr val="FF0000"/>
              </a:solidFill>
              <a:latin typeface="メイリオ" panose="020B0604030504040204" pitchFamily="50" charset="-128"/>
              <a:ea typeface="メイリオ" panose="020B0604030504040204" pitchFamily="50" charset="-128"/>
            </a:endParaRPr>
          </a:p>
        </p:txBody>
      </p:sp>
      <p:sp>
        <p:nvSpPr>
          <p:cNvPr id="4" name="タイトル 3">
            <a:extLst>
              <a:ext uri="{FF2B5EF4-FFF2-40B4-BE49-F238E27FC236}">
                <a16:creationId xmlns:a16="http://schemas.microsoft.com/office/drawing/2014/main" id="{9B371C0D-7C7D-C884-5B07-96851AB3C834}"/>
              </a:ext>
            </a:extLst>
          </p:cNvPr>
          <p:cNvSpPr txBox="1">
            <a:spLocks/>
          </p:cNvSpPr>
          <p:nvPr/>
        </p:nvSpPr>
        <p:spPr>
          <a:xfrm>
            <a:off x="523504" y="1326646"/>
            <a:ext cx="8858992" cy="3561444"/>
          </a:xfrm>
          <a:prstGeom prst="rect">
            <a:avLst/>
          </a:prstGeom>
        </p:spPr>
        <p:txBody>
          <a:bodyPr vert="horz" lIns="108000" tIns="72000" rIns="108000" bIns="10800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marL="432000" indent="-180000" algn="just">
              <a:lnSpc>
                <a:spcPts val="4200"/>
              </a:lnSpc>
              <a:buFont typeface="Wingdings" panose="05000000000000000000" pitchFamily="2" charset="2"/>
              <a:buChar char="l"/>
            </a:pPr>
            <a:r>
              <a:rPr lang="ja-JP" altLang="en-US" sz="2200" dirty="0">
                <a:latin typeface="Roboto" panose="02000000000000000000" pitchFamily="2" charset="0"/>
                <a:ea typeface="メイリオ" panose="020B0604030504040204" pitchFamily="50" charset="-128"/>
              </a:rPr>
              <a:t>各都道府県では「地域の測量設計業協会」や「建設コンサルタンツ協会」と災害協定を結んでいることが考えられますので、まずは相談してみましょう。</a:t>
            </a:r>
            <a:endParaRPr lang="en-US" altLang="ja-JP" sz="2200" dirty="0">
              <a:latin typeface="Roboto" panose="02000000000000000000" pitchFamily="2" charset="0"/>
              <a:ea typeface="メイリオ" panose="020B0604030504040204" pitchFamily="50" charset="-128"/>
            </a:endParaRPr>
          </a:p>
          <a:p>
            <a:pPr marL="432000" indent="-180000" algn="just">
              <a:lnSpc>
                <a:spcPts val="4200"/>
              </a:lnSpc>
              <a:buFont typeface="Wingdings" panose="05000000000000000000" pitchFamily="2" charset="2"/>
              <a:buChar char="l"/>
            </a:pPr>
            <a:r>
              <a:rPr lang="ja-JP" altLang="en-US" sz="2200" dirty="0">
                <a:latin typeface="メイリオ" panose="020B0604030504040204" pitchFamily="50" charset="-128"/>
                <a:ea typeface="メイリオ" panose="020B0604030504040204" pitchFamily="50" charset="-128"/>
              </a:rPr>
              <a:t>ただし、災害規模が大きく広範囲に被害が及ぶ場合は、民間業者の紹介ができない場合もありますので、</a:t>
            </a:r>
            <a:r>
              <a:rPr lang="ja-JP" altLang="en-US" sz="2200" b="1" u="sng" dirty="0">
                <a:latin typeface="メイリオ" panose="020B0604030504040204" pitchFamily="50" charset="-128"/>
                <a:ea typeface="メイリオ" panose="020B0604030504040204" pitchFamily="50" charset="-128"/>
              </a:rPr>
              <a:t>貴団体と建設関連業団体との直接の災害協定の締結をご検討</a:t>
            </a:r>
            <a:r>
              <a:rPr lang="ja-JP" altLang="en-US" sz="2200" dirty="0">
                <a:latin typeface="メイリオ" panose="020B0604030504040204" pitchFamily="50" charset="-128"/>
                <a:ea typeface="メイリオ" panose="020B0604030504040204" pitchFamily="50" charset="-128"/>
              </a:rPr>
              <a:t>ください。</a:t>
            </a:r>
            <a:endParaRPr lang="en-US" altLang="ja-JP" sz="2200" dirty="0">
              <a:latin typeface="メイリオ" panose="020B0604030504040204" pitchFamily="50" charset="-128"/>
              <a:ea typeface="メイリオ" panose="020B0604030504040204" pitchFamily="50" charset="-128"/>
            </a:endParaRPr>
          </a:p>
        </p:txBody>
      </p:sp>
      <p:sp>
        <p:nvSpPr>
          <p:cNvPr id="5" name="タイトル 3">
            <a:extLst>
              <a:ext uri="{FF2B5EF4-FFF2-40B4-BE49-F238E27FC236}">
                <a16:creationId xmlns:a16="http://schemas.microsoft.com/office/drawing/2014/main" id="{654D8616-3D54-2BBE-BBD1-F5CD56387A0A}"/>
              </a:ext>
            </a:extLst>
          </p:cNvPr>
          <p:cNvSpPr txBox="1">
            <a:spLocks/>
          </p:cNvSpPr>
          <p:nvPr/>
        </p:nvSpPr>
        <p:spPr>
          <a:xfrm>
            <a:off x="1147795" y="5154021"/>
            <a:ext cx="7683435" cy="1190507"/>
          </a:xfrm>
          <a:prstGeom prst="rect">
            <a:avLst/>
          </a:prstGeom>
          <a:solidFill>
            <a:schemeClr val="bg1"/>
          </a:solidFill>
          <a:effectLst>
            <a:glow rad="63500">
              <a:srgbClr val="4597A0">
                <a:alpha val="40000"/>
              </a:srgbClr>
            </a:glow>
            <a:outerShdw blurRad="50800" dist="88900" dir="2700000" algn="tl" rotWithShape="0">
              <a:srgbClr val="4597A0">
                <a:alpha val="40000"/>
              </a:srgbClr>
            </a:outerShdw>
          </a:effectLst>
        </p:spPr>
        <p:txBody>
          <a:bodyPr vert="horz" lIns="216000" tIns="144000" rIns="108000" bIns="10800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lnSpc>
                <a:spcPts val="3600"/>
              </a:lnSpc>
            </a:pPr>
            <a:r>
              <a:rPr lang="ja-JP" altLang="en-US" sz="2000" b="1" u="sng" dirty="0">
                <a:solidFill>
                  <a:srgbClr val="4597A0"/>
                </a:solidFill>
                <a:latin typeface="メイリオ" panose="020B0604030504040204" pitchFamily="50" charset="-128"/>
                <a:ea typeface="メイリオ" panose="020B0604030504040204" pitchFamily="50" charset="-128"/>
              </a:rPr>
              <a:t>＜ガイドラインの関連ページ＞</a:t>
            </a:r>
            <a:endParaRPr lang="en-US" altLang="ja-JP" sz="2000" b="1" u="sng" dirty="0">
              <a:solidFill>
                <a:srgbClr val="4597A0"/>
              </a:solidFill>
              <a:latin typeface="メイリオ" panose="020B0604030504040204" pitchFamily="50" charset="-128"/>
              <a:ea typeface="メイリオ" panose="020B0604030504040204" pitchFamily="50" charset="-128"/>
            </a:endParaRPr>
          </a:p>
          <a:p>
            <a:pPr marL="972000" indent="-396000" algn="just">
              <a:lnSpc>
                <a:spcPts val="3600"/>
              </a:lnSpc>
              <a:buFont typeface="Wingdings" panose="05000000000000000000" pitchFamily="2" charset="2"/>
              <a:buChar char="Ø"/>
            </a:pPr>
            <a:r>
              <a:rPr lang="ja-JP" altLang="en-US" sz="2000" dirty="0">
                <a:latin typeface="メイリオ" panose="020B0604030504040204" pitchFamily="50" charset="-128"/>
                <a:ea typeface="メイリオ" panose="020B0604030504040204" pitchFamily="50" charset="-128"/>
              </a:rPr>
              <a:t>建設業・建設関連業団体との連携</a:t>
            </a:r>
            <a:r>
              <a:rPr lang="en-US" altLang="ja-JP" sz="2000" dirty="0">
                <a:latin typeface="メイリオ" panose="020B0604030504040204" pitchFamily="50" charset="-128"/>
                <a:ea typeface="メイリオ" panose="020B0604030504040204" pitchFamily="50" charset="-128"/>
              </a:rPr>
              <a:t>	</a:t>
            </a:r>
            <a:r>
              <a:rPr lang="ja-JP" altLang="en-US" sz="2000" dirty="0">
                <a:latin typeface="メイリオ" panose="020B0604030504040204" pitchFamily="50" charset="-128"/>
                <a:ea typeface="メイリオ" panose="020B0604030504040204" pitchFamily="50" charset="-128"/>
              </a:rPr>
              <a:t>： </a:t>
            </a:r>
            <a:r>
              <a:rPr lang="en-US" altLang="ja-JP" sz="2000" dirty="0">
                <a:latin typeface="メイリオ" panose="020B0604030504040204" pitchFamily="50" charset="-128"/>
                <a:ea typeface="メイリオ" panose="020B0604030504040204" pitchFamily="50" charset="-128"/>
              </a:rPr>
              <a:t>P.27</a:t>
            </a:r>
          </a:p>
        </p:txBody>
      </p:sp>
      <p:sp>
        <p:nvSpPr>
          <p:cNvPr id="7" name="テキスト ボックス 6">
            <a:extLst>
              <a:ext uri="{FF2B5EF4-FFF2-40B4-BE49-F238E27FC236}">
                <a16:creationId xmlns:a16="http://schemas.microsoft.com/office/drawing/2014/main" id="{7C380A4B-457D-97AB-51F6-73875EE59ABD}"/>
              </a:ext>
            </a:extLst>
          </p:cNvPr>
          <p:cNvSpPr txBox="1"/>
          <p:nvPr/>
        </p:nvSpPr>
        <p:spPr>
          <a:xfrm>
            <a:off x="0" y="84293"/>
            <a:ext cx="4414345" cy="500137"/>
          </a:xfrm>
          <a:prstGeom prst="rect">
            <a:avLst/>
          </a:prstGeom>
          <a:noFill/>
        </p:spPr>
        <p:txBody>
          <a:bodyPr wrap="square">
            <a:spAutoFit/>
          </a:bodyPr>
          <a:lstStyle/>
          <a:p>
            <a:pPr algn="ctr"/>
            <a:r>
              <a:rPr lang="ja-JP" altLang="en-US" sz="1600" b="1" dirty="0">
                <a:effectLst>
                  <a:glow rad="279400">
                    <a:schemeClr val="bg1">
                      <a:alpha val="40000"/>
                    </a:schemeClr>
                  </a:glow>
                </a:effectLst>
                <a:latin typeface="メイリオ" panose="020B0604030504040204" pitchFamily="50" charset="-128"/>
                <a:ea typeface="メイリオ" panose="020B0604030504040204" pitchFamily="50" charset="-128"/>
              </a:rPr>
              <a:t>迅速かつ円滑な災害復旧事業の実施に向けて</a:t>
            </a:r>
          </a:p>
          <a:p>
            <a:pPr algn="ctr"/>
            <a:r>
              <a:rPr lang="ja-JP" altLang="en-US" sz="1000" b="1" dirty="0">
                <a:effectLst>
                  <a:glow rad="279400">
                    <a:schemeClr val="bg1">
                      <a:alpha val="40000"/>
                    </a:schemeClr>
                  </a:glow>
                </a:effectLst>
                <a:latin typeface="メイリオ" panose="020B0604030504040204" pitchFamily="50" charset="-128"/>
                <a:ea typeface="メイリオ" panose="020B0604030504040204" pitchFamily="50" charset="-128"/>
              </a:rPr>
              <a:t>～市町村における災害復旧事業の円滑な実施のためのガイドライン～</a:t>
            </a:r>
          </a:p>
        </p:txBody>
      </p:sp>
      <p:sp>
        <p:nvSpPr>
          <p:cNvPr id="8" name="テキスト ボックス 7">
            <a:extLst>
              <a:ext uri="{FF2B5EF4-FFF2-40B4-BE49-F238E27FC236}">
                <a16:creationId xmlns:a16="http://schemas.microsoft.com/office/drawing/2014/main" id="{8534CB40-E38F-46DC-8C04-5D698BB50618}"/>
              </a:ext>
            </a:extLst>
          </p:cNvPr>
          <p:cNvSpPr txBox="1"/>
          <p:nvPr/>
        </p:nvSpPr>
        <p:spPr>
          <a:xfrm>
            <a:off x="7620001" y="6550223"/>
            <a:ext cx="2286000" cy="307777"/>
          </a:xfrm>
          <a:prstGeom prst="rect">
            <a:avLst/>
          </a:prstGeom>
          <a:noFill/>
        </p:spPr>
        <p:txBody>
          <a:bodyPr wrap="square">
            <a:spAutoFit/>
          </a:bodyPr>
          <a:lstStyle/>
          <a:p>
            <a:pPr algn="ctr"/>
            <a:r>
              <a:rPr kumimoji="1" lang="ja-JP" altLang="en-US" sz="1400" b="1" dirty="0">
                <a:latin typeface="BIZ UDPゴシック" panose="020B0400000000000000" pitchFamily="50" charset="-128"/>
                <a:ea typeface="BIZ UDPゴシック" panose="020B0400000000000000" pitchFamily="50" charset="-128"/>
              </a:rPr>
              <a:t>振り返りテスト ：回答・解説</a:t>
            </a:r>
          </a:p>
        </p:txBody>
      </p:sp>
    </p:spTree>
    <p:extLst>
      <p:ext uri="{BB962C8B-B14F-4D97-AF65-F5344CB8AC3E}">
        <p14:creationId xmlns:p14="http://schemas.microsoft.com/office/powerpoint/2010/main" val="2234501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7" name="タイトル 3">
            <a:extLst>
              <a:ext uri="{FF2B5EF4-FFF2-40B4-BE49-F238E27FC236}">
                <a16:creationId xmlns:a16="http://schemas.microsoft.com/office/drawing/2014/main" id="{5EAB0683-D4B0-320B-0908-01182C40F041}"/>
              </a:ext>
            </a:extLst>
          </p:cNvPr>
          <p:cNvSpPr txBox="1">
            <a:spLocks/>
          </p:cNvSpPr>
          <p:nvPr/>
        </p:nvSpPr>
        <p:spPr>
          <a:xfrm>
            <a:off x="636319" y="1507167"/>
            <a:ext cx="8633362" cy="2428917"/>
          </a:xfrm>
          <a:prstGeom prst="rect">
            <a:avLst/>
          </a:prstGeom>
        </p:spPr>
        <p:txBody>
          <a:bodyPr vert="horz" lIns="108000" tIns="72000" rIns="108000" bIns="10800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lnSpc>
                <a:spcPts val="4200"/>
              </a:lnSpc>
            </a:pPr>
            <a:r>
              <a:rPr lang="ja-JP" altLang="en-US" sz="2400" dirty="0">
                <a:latin typeface="Roboto" panose="02000000000000000000" pitchFamily="2" charset="0"/>
                <a:ea typeface="メイリオ" panose="020B0604030504040204" pitchFamily="50" charset="-128"/>
              </a:rPr>
              <a:t>　被災箇所が多く自職員のみでは手が回らないため、支援に来ている都道府県職員や建設技術センター職員へ、</a:t>
            </a:r>
            <a:r>
              <a:rPr lang="ja-JP" altLang="en-US" sz="2400" u="sng" dirty="0">
                <a:latin typeface="Roboto" panose="02000000000000000000" pitchFamily="2" charset="0"/>
                <a:ea typeface="メイリオ" panose="020B0604030504040204" pitchFamily="50" charset="-128"/>
              </a:rPr>
              <a:t>災害査定の受検を含めた一連の業務を依頼することを考えています</a:t>
            </a:r>
            <a:r>
              <a:rPr lang="ja-JP" altLang="en-US" sz="2400" dirty="0">
                <a:latin typeface="Roboto" panose="02000000000000000000" pitchFamily="2" charset="0"/>
                <a:ea typeface="メイリオ" panose="020B0604030504040204" pitchFamily="50" charset="-128"/>
              </a:rPr>
              <a:t>。あなたなら</a:t>
            </a:r>
            <a:r>
              <a:rPr lang="ja-JP" altLang="en-US" sz="2400" u="sng" dirty="0">
                <a:latin typeface="Roboto" panose="02000000000000000000" pitchFamily="2" charset="0"/>
                <a:ea typeface="メイリオ" panose="020B0604030504040204" pitchFamily="50" charset="-128"/>
              </a:rPr>
              <a:t>どのような対応を検討しますか</a:t>
            </a:r>
            <a:r>
              <a:rPr lang="ja-JP" altLang="en-US" sz="2400" dirty="0">
                <a:latin typeface="Roboto" panose="02000000000000000000" pitchFamily="2" charset="0"/>
                <a:ea typeface="メイリオ" panose="020B0604030504040204" pitchFamily="50" charset="-128"/>
              </a:rPr>
              <a:t>。</a:t>
            </a:r>
            <a:endParaRPr lang="en-US" altLang="ja-JP" sz="2400" dirty="0">
              <a:latin typeface="Roboto" panose="02000000000000000000" pitchFamily="2" charset="0"/>
              <a:ea typeface="Roboto" panose="02000000000000000000" pitchFamily="2" charset="0"/>
            </a:endParaRPr>
          </a:p>
        </p:txBody>
      </p:sp>
      <p:sp>
        <p:nvSpPr>
          <p:cNvPr id="6" name="タイトル 3">
            <a:extLst>
              <a:ext uri="{FF2B5EF4-FFF2-40B4-BE49-F238E27FC236}">
                <a16:creationId xmlns:a16="http://schemas.microsoft.com/office/drawing/2014/main" id="{63174E2F-39C6-8182-83B2-C32344F76C1B}"/>
              </a:ext>
            </a:extLst>
          </p:cNvPr>
          <p:cNvSpPr txBox="1">
            <a:spLocks/>
          </p:cNvSpPr>
          <p:nvPr/>
        </p:nvSpPr>
        <p:spPr>
          <a:xfrm>
            <a:off x="362171" y="677709"/>
            <a:ext cx="1404000" cy="612000"/>
          </a:xfrm>
          <a:prstGeom prst="rect">
            <a:avLst/>
          </a:prstGeom>
          <a:solidFill>
            <a:schemeClr val="tx1">
              <a:lumMod val="65000"/>
              <a:lumOff val="35000"/>
            </a:schemeClr>
          </a:solidFill>
        </p:spPr>
        <p:txBody>
          <a:bodyPr vert="horz" lIns="108000" tIns="126000" rIns="108000" bIns="10800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ts val="3300"/>
              </a:lnSpc>
            </a:pPr>
            <a:r>
              <a:rPr lang="ja-JP" altLang="en-US" sz="2800" b="1" dirty="0">
                <a:solidFill>
                  <a:schemeClr val="bg1"/>
                </a:solidFill>
                <a:latin typeface="メイリオ" panose="020B0604030504040204" pitchFamily="50" charset="-128"/>
                <a:ea typeface="メイリオ" panose="020B0604030504040204" pitchFamily="50" charset="-128"/>
              </a:rPr>
              <a:t>問９</a:t>
            </a:r>
            <a:endParaRPr lang="en-US" altLang="ja-JP" sz="2800" b="1" dirty="0">
              <a:solidFill>
                <a:schemeClr val="bg1"/>
              </a:solidFill>
              <a:latin typeface="メイリオ" panose="020B0604030504040204" pitchFamily="50" charset="-128"/>
              <a:ea typeface="メイリオ" panose="020B0604030504040204" pitchFamily="50" charset="-128"/>
            </a:endParaRPr>
          </a:p>
        </p:txBody>
      </p:sp>
      <p:sp>
        <p:nvSpPr>
          <p:cNvPr id="3" name="タイトル 3">
            <a:extLst>
              <a:ext uri="{FF2B5EF4-FFF2-40B4-BE49-F238E27FC236}">
                <a16:creationId xmlns:a16="http://schemas.microsoft.com/office/drawing/2014/main" id="{D0ED70BF-3CDF-5EBC-8137-311B2AC58EF1}"/>
              </a:ext>
            </a:extLst>
          </p:cNvPr>
          <p:cNvSpPr txBox="1">
            <a:spLocks/>
          </p:cNvSpPr>
          <p:nvPr/>
        </p:nvSpPr>
        <p:spPr>
          <a:xfrm>
            <a:off x="709903" y="4082841"/>
            <a:ext cx="8220341" cy="1606170"/>
          </a:xfrm>
          <a:prstGeom prst="rect">
            <a:avLst/>
          </a:prstGeom>
        </p:spPr>
        <p:txBody>
          <a:bodyPr vert="horz" lIns="108000" tIns="72000" rIns="108000" bIns="10800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marL="324000" algn="just">
              <a:lnSpc>
                <a:spcPts val="4200"/>
              </a:lnSpc>
              <a:spcBef>
                <a:spcPts val="1200"/>
              </a:spcBef>
            </a:pPr>
            <a:r>
              <a:rPr lang="ja-JP" altLang="en-US" sz="2400" b="1" dirty="0">
                <a:solidFill>
                  <a:srgbClr val="FF0000"/>
                </a:solidFill>
                <a:latin typeface="Roboto" panose="02000000000000000000" pitchFamily="2" charset="0"/>
                <a:ea typeface="メイリオ" panose="020B0604030504040204" pitchFamily="50" charset="-128"/>
              </a:rPr>
              <a:t>① 査定受検を含めた全ての業務を依頼する</a:t>
            </a:r>
            <a:r>
              <a:rPr lang="en-US" altLang="ja-JP" sz="2400" b="1" dirty="0">
                <a:solidFill>
                  <a:srgbClr val="FF0000"/>
                </a:solidFill>
                <a:latin typeface="Roboto" panose="02000000000000000000" pitchFamily="2" charset="0"/>
                <a:ea typeface="メイリオ" panose="020B0604030504040204" pitchFamily="50" charset="-128"/>
              </a:rPr>
              <a:t>	</a:t>
            </a:r>
            <a:r>
              <a:rPr lang="ja-JP" altLang="en-US" sz="2400" b="1" dirty="0">
                <a:solidFill>
                  <a:srgbClr val="FF0000"/>
                </a:solidFill>
                <a:latin typeface="Roboto" panose="02000000000000000000" pitchFamily="2" charset="0"/>
                <a:ea typeface="メイリオ" panose="020B0604030504040204" pitchFamily="50" charset="-128"/>
              </a:rPr>
              <a:t>：〇</a:t>
            </a:r>
            <a:endParaRPr lang="en-US" altLang="ja-JP" sz="2400" b="1" dirty="0">
              <a:solidFill>
                <a:srgbClr val="FF0000"/>
              </a:solidFill>
              <a:latin typeface="Roboto" panose="02000000000000000000" pitchFamily="2" charset="0"/>
              <a:ea typeface="メイリオ" panose="020B0604030504040204" pitchFamily="50" charset="-128"/>
            </a:endParaRPr>
          </a:p>
          <a:p>
            <a:pPr marL="324000" algn="just">
              <a:lnSpc>
                <a:spcPts val="4200"/>
              </a:lnSpc>
              <a:spcBef>
                <a:spcPts val="600"/>
              </a:spcBef>
            </a:pPr>
            <a:r>
              <a:rPr lang="ja-JP" altLang="en-US" sz="2400" b="1" dirty="0">
                <a:solidFill>
                  <a:srgbClr val="FF0000"/>
                </a:solidFill>
                <a:latin typeface="Roboto" panose="02000000000000000000" pitchFamily="2" charset="0"/>
                <a:ea typeface="メイリオ" panose="020B0604030504040204" pitchFamily="50" charset="-128"/>
              </a:rPr>
              <a:t>② 査定受検は自職員で対応する</a:t>
            </a:r>
            <a:r>
              <a:rPr lang="en-US" altLang="ja-JP" sz="2400" b="1" dirty="0">
                <a:solidFill>
                  <a:srgbClr val="FF0000"/>
                </a:solidFill>
                <a:latin typeface="Roboto" panose="02000000000000000000" pitchFamily="2" charset="0"/>
                <a:ea typeface="メイリオ" panose="020B0604030504040204" pitchFamily="50" charset="-128"/>
              </a:rPr>
              <a:t>		</a:t>
            </a:r>
            <a:r>
              <a:rPr lang="ja-JP" altLang="en-US" sz="2400" b="1" dirty="0">
                <a:solidFill>
                  <a:srgbClr val="FF0000"/>
                </a:solidFill>
                <a:latin typeface="Roboto" panose="02000000000000000000" pitchFamily="2" charset="0"/>
                <a:ea typeface="メイリオ" panose="020B0604030504040204" pitchFamily="50" charset="-128"/>
              </a:rPr>
              <a:t>：〇</a:t>
            </a:r>
            <a:endParaRPr lang="en-US" altLang="ja-JP" sz="2400" b="1" dirty="0">
              <a:solidFill>
                <a:srgbClr val="FF0000"/>
              </a:solidFill>
              <a:latin typeface="Roboto" panose="02000000000000000000" pitchFamily="2" charset="0"/>
              <a:ea typeface="メイリオ" panose="020B0604030504040204" pitchFamily="50" charset="-128"/>
            </a:endParaRPr>
          </a:p>
          <a:p>
            <a:pPr marL="324000" algn="just">
              <a:lnSpc>
                <a:spcPts val="4200"/>
              </a:lnSpc>
              <a:spcBef>
                <a:spcPts val="0"/>
              </a:spcBef>
            </a:pPr>
            <a:r>
              <a:rPr lang="ja-JP" altLang="en-US" sz="2400" b="1" dirty="0">
                <a:solidFill>
                  <a:srgbClr val="FF0000"/>
                </a:solidFill>
                <a:latin typeface="Roboto" panose="02000000000000000000" pitchFamily="2" charset="0"/>
                <a:ea typeface="メイリオ" panose="020B0604030504040204" pitchFamily="50" charset="-128"/>
              </a:rPr>
              <a:t>　（査定には同席してもらう）</a:t>
            </a:r>
            <a:endParaRPr lang="en-US" altLang="ja-JP" sz="2400" b="1" dirty="0">
              <a:solidFill>
                <a:srgbClr val="FF0000"/>
              </a:solidFill>
              <a:latin typeface="Roboto" panose="02000000000000000000" pitchFamily="2" charset="0"/>
              <a:ea typeface="Roboto" panose="02000000000000000000" pitchFamily="2" charset="0"/>
            </a:endParaRPr>
          </a:p>
        </p:txBody>
      </p:sp>
      <p:sp>
        <p:nvSpPr>
          <p:cNvPr id="4" name="テキスト ボックス 3">
            <a:extLst>
              <a:ext uri="{FF2B5EF4-FFF2-40B4-BE49-F238E27FC236}">
                <a16:creationId xmlns:a16="http://schemas.microsoft.com/office/drawing/2014/main" id="{666453C2-5652-7E7F-F4D1-7F27CCC94698}"/>
              </a:ext>
            </a:extLst>
          </p:cNvPr>
          <p:cNvSpPr txBox="1"/>
          <p:nvPr/>
        </p:nvSpPr>
        <p:spPr>
          <a:xfrm>
            <a:off x="0" y="84293"/>
            <a:ext cx="4414345" cy="500137"/>
          </a:xfrm>
          <a:prstGeom prst="rect">
            <a:avLst/>
          </a:prstGeom>
          <a:noFill/>
        </p:spPr>
        <p:txBody>
          <a:bodyPr wrap="square">
            <a:spAutoFit/>
          </a:bodyPr>
          <a:lstStyle/>
          <a:p>
            <a:pPr algn="ctr"/>
            <a:r>
              <a:rPr lang="ja-JP" altLang="en-US" sz="1600" b="1" dirty="0">
                <a:effectLst>
                  <a:glow rad="279400">
                    <a:schemeClr val="bg1">
                      <a:alpha val="40000"/>
                    </a:schemeClr>
                  </a:glow>
                </a:effectLst>
                <a:latin typeface="メイリオ" panose="020B0604030504040204" pitchFamily="50" charset="-128"/>
                <a:ea typeface="メイリオ" panose="020B0604030504040204" pitchFamily="50" charset="-128"/>
              </a:rPr>
              <a:t>迅速かつ円滑な災害復旧事業の実施に向けて</a:t>
            </a:r>
          </a:p>
          <a:p>
            <a:pPr algn="ctr"/>
            <a:r>
              <a:rPr lang="ja-JP" altLang="en-US" sz="1000" b="1" dirty="0">
                <a:effectLst>
                  <a:glow rad="279400">
                    <a:schemeClr val="bg1">
                      <a:alpha val="40000"/>
                    </a:schemeClr>
                  </a:glow>
                </a:effectLst>
                <a:latin typeface="メイリオ" panose="020B0604030504040204" pitchFamily="50" charset="-128"/>
                <a:ea typeface="メイリオ" panose="020B0604030504040204" pitchFamily="50" charset="-128"/>
              </a:rPr>
              <a:t>～市町村における災害復旧事業の円滑な実施のためのガイドライン～</a:t>
            </a:r>
          </a:p>
        </p:txBody>
      </p:sp>
      <p:sp>
        <p:nvSpPr>
          <p:cNvPr id="8" name="テキスト ボックス 7">
            <a:extLst>
              <a:ext uri="{FF2B5EF4-FFF2-40B4-BE49-F238E27FC236}">
                <a16:creationId xmlns:a16="http://schemas.microsoft.com/office/drawing/2014/main" id="{F800E2D6-D8B6-AA07-81D7-0D28020110DA}"/>
              </a:ext>
            </a:extLst>
          </p:cNvPr>
          <p:cNvSpPr txBox="1"/>
          <p:nvPr/>
        </p:nvSpPr>
        <p:spPr>
          <a:xfrm>
            <a:off x="7620001" y="6550223"/>
            <a:ext cx="2286000" cy="307777"/>
          </a:xfrm>
          <a:prstGeom prst="rect">
            <a:avLst/>
          </a:prstGeom>
          <a:noFill/>
        </p:spPr>
        <p:txBody>
          <a:bodyPr wrap="square">
            <a:spAutoFit/>
          </a:bodyPr>
          <a:lstStyle/>
          <a:p>
            <a:pPr algn="ctr"/>
            <a:r>
              <a:rPr kumimoji="1" lang="ja-JP" altLang="en-US" sz="1400" b="1" dirty="0">
                <a:latin typeface="BIZ UDPゴシック" panose="020B0400000000000000" pitchFamily="50" charset="-128"/>
                <a:ea typeface="BIZ UDPゴシック" panose="020B0400000000000000" pitchFamily="50" charset="-128"/>
              </a:rPr>
              <a:t>振り返りテスト ：回答・解説</a:t>
            </a:r>
          </a:p>
        </p:txBody>
      </p:sp>
      <p:sp>
        <p:nvSpPr>
          <p:cNvPr id="5" name="タイトル 3">
            <a:extLst>
              <a:ext uri="{FF2B5EF4-FFF2-40B4-BE49-F238E27FC236}">
                <a16:creationId xmlns:a16="http://schemas.microsoft.com/office/drawing/2014/main" id="{FB029042-ABB8-9E9E-407E-53E6983C65EA}"/>
              </a:ext>
            </a:extLst>
          </p:cNvPr>
          <p:cNvSpPr txBox="1">
            <a:spLocks/>
          </p:cNvSpPr>
          <p:nvPr/>
        </p:nvSpPr>
        <p:spPr>
          <a:xfrm>
            <a:off x="1828229" y="640545"/>
            <a:ext cx="4877371" cy="612000"/>
          </a:xfrm>
          <a:prstGeom prst="rect">
            <a:avLst/>
          </a:prstGeom>
          <a:noFill/>
        </p:spPr>
        <p:txBody>
          <a:bodyPr vert="horz" lIns="108000" tIns="126000" rIns="108000" bIns="10800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ts val="3300"/>
              </a:lnSpc>
            </a:pPr>
            <a:r>
              <a:rPr lang="ja-JP" altLang="en-US" sz="2400" b="1" dirty="0">
                <a:solidFill>
                  <a:srgbClr val="FF0000"/>
                </a:solidFill>
                <a:latin typeface="メイリオ" panose="020B0604030504040204" pitchFamily="50" charset="-128"/>
                <a:ea typeface="メイリオ" panose="020B0604030504040204" pitchFamily="50" charset="-128"/>
              </a:rPr>
              <a:t>回答：①と②が正解となります。</a:t>
            </a:r>
            <a:endParaRPr lang="en-US" altLang="ja-JP" sz="2400" b="1" dirty="0">
              <a:solidFill>
                <a:srgbClr val="FF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71473498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6" name="タイトル 3">
            <a:extLst>
              <a:ext uri="{FF2B5EF4-FFF2-40B4-BE49-F238E27FC236}">
                <a16:creationId xmlns:a16="http://schemas.microsoft.com/office/drawing/2014/main" id="{63174E2F-39C6-8182-83B2-C32344F76C1B}"/>
              </a:ext>
            </a:extLst>
          </p:cNvPr>
          <p:cNvSpPr txBox="1">
            <a:spLocks/>
          </p:cNvSpPr>
          <p:nvPr/>
        </p:nvSpPr>
        <p:spPr>
          <a:xfrm>
            <a:off x="362171" y="677709"/>
            <a:ext cx="1404000" cy="612000"/>
          </a:xfrm>
          <a:prstGeom prst="rect">
            <a:avLst/>
          </a:prstGeom>
          <a:solidFill>
            <a:schemeClr val="tx1">
              <a:lumMod val="65000"/>
              <a:lumOff val="35000"/>
            </a:schemeClr>
          </a:solidFill>
        </p:spPr>
        <p:txBody>
          <a:bodyPr vert="horz" lIns="108000" tIns="126000" rIns="108000" bIns="10800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ts val="3300"/>
              </a:lnSpc>
            </a:pPr>
            <a:r>
              <a:rPr lang="ja-JP" altLang="en-US" sz="2800" b="1" dirty="0">
                <a:solidFill>
                  <a:schemeClr val="bg1"/>
                </a:solidFill>
                <a:latin typeface="メイリオ" panose="020B0604030504040204" pitchFamily="50" charset="-128"/>
                <a:ea typeface="メイリオ" panose="020B0604030504040204" pitchFamily="50" charset="-128"/>
              </a:rPr>
              <a:t>問９</a:t>
            </a:r>
            <a:endParaRPr lang="en-US" altLang="ja-JP" sz="2800" b="1" dirty="0">
              <a:solidFill>
                <a:schemeClr val="bg1"/>
              </a:solidFill>
              <a:latin typeface="メイリオ" panose="020B0604030504040204" pitchFamily="50" charset="-128"/>
              <a:ea typeface="メイリオ" panose="020B0604030504040204" pitchFamily="50" charset="-128"/>
            </a:endParaRPr>
          </a:p>
        </p:txBody>
      </p:sp>
      <p:sp>
        <p:nvSpPr>
          <p:cNvPr id="2" name="タイトル 3">
            <a:extLst>
              <a:ext uri="{FF2B5EF4-FFF2-40B4-BE49-F238E27FC236}">
                <a16:creationId xmlns:a16="http://schemas.microsoft.com/office/drawing/2014/main" id="{82614A1E-50F3-90EF-EB56-D1E31526E4A8}"/>
              </a:ext>
            </a:extLst>
          </p:cNvPr>
          <p:cNvSpPr txBox="1">
            <a:spLocks/>
          </p:cNvSpPr>
          <p:nvPr/>
        </p:nvSpPr>
        <p:spPr>
          <a:xfrm>
            <a:off x="1766171" y="677709"/>
            <a:ext cx="1404000" cy="612000"/>
          </a:xfrm>
          <a:prstGeom prst="rect">
            <a:avLst/>
          </a:prstGeom>
          <a:noFill/>
        </p:spPr>
        <p:txBody>
          <a:bodyPr vert="horz" lIns="108000" tIns="126000" rIns="108000" bIns="10800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ts val="3300"/>
              </a:lnSpc>
            </a:pPr>
            <a:r>
              <a:rPr lang="ja-JP" altLang="en-US" sz="2800" b="1" dirty="0">
                <a:solidFill>
                  <a:srgbClr val="FF0000"/>
                </a:solidFill>
                <a:latin typeface="メイリオ" panose="020B0604030504040204" pitchFamily="50" charset="-128"/>
                <a:ea typeface="メイリオ" panose="020B0604030504040204" pitchFamily="50" charset="-128"/>
              </a:rPr>
              <a:t>解説</a:t>
            </a:r>
            <a:endParaRPr lang="en-US" altLang="ja-JP" sz="2800" b="1" dirty="0">
              <a:solidFill>
                <a:srgbClr val="FF0000"/>
              </a:solidFill>
              <a:latin typeface="メイリオ" panose="020B0604030504040204" pitchFamily="50" charset="-128"/>
              <a:ea typeface="メイリオ" panose="020B0604030504040204" pitchFamily="50" charset="-128"/>
            </a:endParaRPr>
          </a:p>
        </p:txBody>
      </p:sp>
      <p:sp>
        <p:nvSpPr>
          <p:cNvPr id="4" name="タイトル 3">
            <a:extLst>
              <a:ext uri="{FF2B5EF4-FFF2-40B4-BE49-F238E27FC236}">
                <a16:creationId xmlns:a16="http://schemas.microsoft.com/office/drawing/2014/main" id="{9B371C0D-7C7D-C884-5B07-96851AB3C834}"/>
              </a:ext>
            </a:extLst>
          </p:cNvPr>
          <p:cNvSpPr txBox="1">
            <a:spLocks/>
          </p:cNvSpPr>
          <p:nvPr/>
        </p:nvSpPr>
        <p:spPr>
          <a:xfrm>
            <a:off x="523504" y="1402600"/>
            <a:ext cx="8858992" cy="3033934"/>
          </a:xfrm>
          <a:prstGeom prst="rect">
            <a:avLst/>
          </a:prstGeom>
        </p:spPr>
        <p:txBody>
          <a:bodyPr vert="horz" lIns="108000" tIns="72000" rIns="108000" bIns="10800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marL="432000" indent="-180000" algn="just">
              <a:lnSpc>
                <a:spcPts val="4200"/>
              </a:lnSpc>
              <a:buFont typeface="Wingdings" panose="05000000000000000000" pitchFamily="2" charset="2"/>
              <a:buChar char="l"/>
            </a:pPr>
            <a:r>
              <a:rPr lang="ja-JP" altLang="en-US" sz="2200" dirty="0">
                <a:latin typeface="Roboto" panose="02000000000000000000" pitchFamily="2" charset="0"/>
                <a:ea typeface="メイリオ" panose="020B0604030504040204" pitchFamily="50" charset="-128"/>
              </a:rPr>
              <a:t>被災状況に応じて、自職員のみではどうしても対応できない場合もあります。</a:t>
            </a:r>
            <a:endParaRPr lang="en-US" altLang="ja-JP" sz="2200" dirty="0">
              <a:latin typeface="Roboto" panose="02000000000000000000" pitchFamily="2" charset="0"/>
              <a:ea typeface="メイリオ" panose="020B0604030504040204" pitchFamily="50" charset="-128"/>
            </a:endParaRPr>
          </a:p>
          <a:p>
            <a:pPr marL="432000" indent="-180000" algn="just">
              <a:lnSpc>
                <a:spcPts val="4200"/>
              </a:lnSpc>
              <a:buFont typeface="Wingdings" panose="05000000000000000000" pitchFamily="2" charset="2"/>
              <a:buChar char="l"/>
            </a:pPr>
            <a:r>
              <a:rPr lang="ja-JP" altLang="en-US" sz="2200" dirty="0">
                <a:latin typeface="メイリオ" panose="020B0604030504040204" pitchFamily="50" charset="-128"/>
                <a:ea typeface="メイリオ" panose="020B0604030504040204" pitchFamily="50" charset="-128"/>
              </a:rPr>
              <a:t>どのような業務を支援してもらうかについては、</a:t>
            </a:r>
            <a:r>
              <a:rPr lang="ja-JP" altLang="en-US" sz="2200" b="1" u="sng" dirty="0">
                <a:latin typeface="メイリオ" panose="020B0604030504040204" pitchFamily="50" charset="-128"/>
                <a:ea typeface="メイリオ" panose="020B0604030504040204" pitchFamily="50" charset="-128"/>
              </a:rPr>
              <a:t>平時から支援先団体とその内容を確認し、事前に取り決めを行うなどの準備をしておきましょう。</a:t>
            </a:r>
            <a:endParaRPr lang="en-US" altLang="ja-JP" sz="2200" dirty="0">
              <a:latin typeface="Roboto" panose="02000000000000000000" pitchFamily="2" charset="0"/>
              <a:ea typeface="メイリオ" panose="020B0604030504040204" pitchFamily="50" charset="-128"/>
            </a:endParaRPr>
          </a:p>
        </p:txBody>
      </p:sp>
      <p:sp>
        <p:nvSpPr>
          <p:cNvPr id="3" name="テキスト ボックス 2">
            <a:extLst>
              <a:ext uri="{FF2B5EF4-FFF2-40B4-BE49-F238E27FC236}">
                <a16:creationId xmlns:a16="http://schemas.microsoft.com/office/drawing/2014/main" id="{E6EE37E5-05D2-CA14-0137-19F181EABF4B}"/>
              </a:ext>
            </a:extLst>
          </p:cNvPr>
          <p:cNvSpPr txBox="1"/>
          <p:nvPr/>
        </p:nvSpPr>
        <p:spPr>
          <a:xfrm>
            <a:off x="0" y="84293"/>
            <a:ext cx="4414345" cy="500137"/>
          </a:xfrm>
          <a:prstGeom prst="rect">
            <a:avLst/>
          </a:prstGeom>
          <a:noFill/>
        </p:spPr>
        <p:txBody>
          <a:bodyPr wrap="square">
            <a:spAutoFit/>
          </a:bodyPr>
          <a:lstStyle/>
          <a:p>
            <a:pPr algn="ctr"/>
            <a:r>
              <a:rPr lang="ja-JP" altLang="en-US" sz="1600" b="1" dirty="0">
                <a:effectLst>
                  <a:glow rad="279400">
                    <a:schemeClr val="bg1">
                      <a:alpha val="40000"/>
                    </a:schemeClr>
                  </a:glow>
                </a:effectLst>
                <a:latin typeface="メイリオ" panose="020B0604030504040204" pitchFamily="50" charset="-128"/>
                <a:ea typeface="メイリオ" panose="020B0604030504040204" pitchFamily="50" charset="-128"/>
              </a:rPr>
              <a:t>迅速かつ円滑な災害復旧事業の実施に向けて</a:t>
            </a:r>
          </a:p>
          <a:p>
            <a:pPr algn="ctr"/>
            <a:r>
              <a:rPr lang="ja-JP" altLang="en-US" sz="1000" b="1" dirty="0">
                <a:effectLst>
                  <a:glow rad="279400">
                    <a:schemeClr val="bg1">
                      <a:alpha val="40000"/>
                    </a:schemeClr>
                  </a:glow>
                </a:effectLst>
                <a:latin typeface="メイリオ" panose="020B0604030504040204" pitchFamily="50" charset="-128"/>
                <a:ea typeface="メイリオ" panose="020B0604030504040204" pitchFamily="50" charset="-128"/>
              </a:rPr>
              <a:t>～市町村における災害復旧事業の円滑な実施のためのガイドライン～</a:t>
            </a:r>
          </a:p>
        </p:txBody>
      </p:sp>
      <p:sp>
        <p:nvSpPr>
          <p:cNvPr id="7" name="テキスト ボックス 6">
            <a:extLst>
              <a:ext uri="{FF2B5EF4-FFF2-40B4-BE49-F238E27FC236}">
                <a16:creationId xmlns:a16="http://schemas.microsoft.com/office/drawing/2014/main" id="{5DB872EB-358D-D753-3FC4-581AFA9563E4}"/>
              </a:ext>
            </a:extLst>
          </p:cNvPr>
          <p:cNvSpPr txBox="1"/>
          <p:nvPr/>
        </p:nvSpPr>
        <p:spPr>
          <a:xfrm>
            <a:off x="7620001" y="6550223"/>
            <a:ext cx="2286000" cy="307777"/>
          </a:xfrm>
          <a:prstGeom prst="rect">
            <a:avLst/>
          </a:prstGeom>
          <a:noFill/>
        </p:spPr>
        <p:txBody>
          <a:bodyPr wrap="square">
            <a:spAutoFit/>
          </a:bodyPr>
          <a:lstStyle/>
          <a:p>
            <a:pPr algn="ctr"/>
            <a:r>
              <a:rPr kumimoji="1" lang="ja-JP" altLang="en-US" sz="1400" b="1" dirty="0">
                <a:latin typeface="BIZ UDPゴシック" panose="020B0400000000000000" pitchFamily="50" charset="-128"/>
                <a:ea typeface="BIZ UDPゴシック" panose="020B0400000000000000" pitchFamily="50" charset="-128"/>
              </a:rPr>
              <a:t>振り返りテスト ：回答・解説</a:t>
            </a:r>
          </a:p>
        </p:txBody>
      </p:sp>
      <p:sp>
        <p:nvSpPr>
          <p:cNvPr id="5" name="タイトル 3">
            <a:extLst>
              <a:ext uri="{FF2B5EF4-FFF2-40B4-BE49-F238E27FC236}">
                <a16:creationId xmlns:a16="http://schemas.microsoft.com/office/drawing/2014/main" id="{4DDB1CF9-3E78-D755-40A2-F0B54CCEF02E}"/>
              </a:ext>
            </a:extLst>
          </p:cNvPr>
          <p:cNvSpPr txBox="1">
            <a:spLocks/>
          </p:cNvSpPr>
          <p:nvPr/>
        </p:nvSpPr>
        <p:spPr>
          <a:xfrm>
            <a:off x="1159670" y="4725164"/>
            <a:ext cx="7683435" cy="1677394"/>
          </a:xfrm>
          <a:prstGeom prst="rect">
            <a:avLst/>
          </a:prstGeom>
          <a:solidFill>
            <a:schemeClr val="bg1"/>
          </a:solidFill>
          <a:effectLst>
            <a:glow rad="63500">
              <a:srgbClr val="4597A0">
                <a:alpha val="40000"/>
              </a:srgbClr>
            </a:glow>
            <a:outerShdw blurRad="50800" dist="88900" dir="2700000" algn="tl" rotWithShape="0">
              <a:srgbClr val="4597A0">
                <a:alpha val="40000"/>
              </a:srgbClr>
            </a:outerShdw>
          </a:effectLst>
        </p:spPr>
        <p:txBody>
          <a:bodyPr vert="horz" lIns="216000" tIns="144000" rIns="108000" bIns="10800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lnSpc>
                <a:spcPts val="3600"/>
              </a:lnSpc>
            </a:pPr>
            <a:r>
              <a:rPr lang="ja-JP" altLang="en-US" sz="2000" b="1" u="sng" dirty="0">
                <a:solidFill>
                  <a:srgbClr val="4597A0"/>
                </a:solidFill>
                <a:latin typeface="メイリオ" panose="020B0604030504040204" pitchFamily="50" charset="-128"/>
                <a:ea typeface="メイリオ" panose="020B0604030504040204" pitchFamily="50" charset="-128"/>
              </a:rPr>
              <a:t>＜ガイドラインの関連ページ＞</a:t>
            </a:r>
            <a:endParaRPr lang="en-US" altLang="ja-JP" sz="2000" b="1" u="sng" dirty="0">
              <a:solidFill>
                <a:srgbClr val="4597A0"/>
              </a:solidFill>
              <a:latin typeface="メイリオ" panose="020B0604030504040204" pitchFamily="50" charset="-128"/>
              <a:ea typeface="メイリオ" panose="020B0604030504040204" pitchFamily="50" charset="-128"/>
            </a:endParaRPr>
          </a:p>
          <a:p>
            <a:pPr marL="972000" indent="-396000" algn="just">
              <a:lnSpc>
                <a:spcPts val="3600"/>
              </a:lnSpc>
              <a:buFont typeface="Wingdings" panose="05000000000000000000" pitchFamily="2" charset="2"/>
              <a:buChar char="Ø"/>
            </a:pPr>
            <a:r>
              <a:rPr lang="ja-JP" altLang="en-US" sz="2000" dirty="0">
                <a:latin typeface="メイリオ" panose="020B0604030504040204" pitchFamily="50" charset="-128"/>
                <a:ea typeface="メイリオ" panose="020B0604030504040204" pitchFamily="50" charset="-128"/>
              </a:rPr>
              <a:t>都道府県等による技術職員派遣</a:t>
            </a:r>
            <a:r>
              <a:rPr lang="en-US" altLang="ja-JP" sz="2000" dirty="0">
                <a:latin typeface="メイリオ" panose="020B0604030504040204" pitchFamily="50" charset="-128"/>
                <a:ea typeface="メイリオ" panose="020B0604030504040204" pitchFamily="50" charset="-128"/>
              </a:rPr>
              <a:t>		</a:t>
            </a:r>
            <a:r>
              <a:rPr lang="ja-JP" altLang="en-US" sz="2000" dirty="0">
                <a:latin typeface="メイリオ" panose="020B0604030504040204" pitchFamily="50" charset="-128"/>
                <a:ea typeface="メイリオ" panose="020B0604030504040204" pitchFamily="50" charset="-128"/>
              </a:rPr>
              <a:t>： </a:t>
            </a:r>
            <a:r>
              <a:rPr lang="en-US" altLang="ja-JP" sz="2000" dirty="0">
                <a:latin typeface="メイリオ" panose="020B0604030504040204" pitchFamily="50" charset="-128"/>
                <a:ea typeface="メイリオ" panose="020B0604030504040204" pitchFamily="50" charset="-128"/>
              </a:rPr>
              <a:t>P.11</a:t>
            </a:r>
          </a:p>
          <a:p>
            <a:pPr marL="972000" indent="-396000" algn="just">
              <a:lnSpc>
                <a:spcPts val="3600"/>
              </a:lnSpc>
              <a:buFont typeface="Wingdings" panose="05000000000000000000" pitchFamily="2" charset="2"/>
              <a:buChar char="Ø"/>
            </a:pPr>
            <a:r>
              <a:rPr lang="ja-JP" altLang="en-US" sz="2000" dirty="0">
                <a:latin typeface="メイリオ" panose="020B0604030504040204" pitchFamily="50" charset="-128"/>
                <a:ea typeface="メイリオ" panose="020B0604030504040204" pitchFamily="50" charset="-128"/>
              </a:rPr>
              <a:t>建設技術センター等による発注者支援</a:t>
            </a:r>
            <a:r>
              <a:rPr lang="en-US" altLang="ja-JP" sz="2000" dirty="0">
                <a:latin typeface="メイリオ" panose="020B0604030504040204" pitchFamily="50" charset="-128"/>
                <a:ea typeface="メイリオ" panose="020B0604030504040204" pitchFamily="50" charset="-128"/>
              </a:rPr>
              <a:t>	</a:t>
            </a:r>
            <a:r>
              <a:rPr lang="ja-JP" altLang="en-US" sz="2000" dirty="0">
                <a:latin typeface="メイリオ" panose="020B0604030504040204" pitchFamily="50" charset="-128"/>
                <a:ea typeface="メイリオ" panose="020B0604030504040204" pitchFamily="50" charset="-128"/>
              </a:rPr>
              <a:t>： </a:t>
            </a:r>
            <a:r>
              <a:rPr lang="en-US" altLang="ja-JP" sz="2000" dirty="0">
                <a:latin typeface="メイリオ" panose="020B0604030504040204" pitchFamily="50" charset="-128"/>
                <a:ea typeface="メイリオ" panose="020B0604030504040204" pitchFamily="50" charset="-128"/>
              </a:rPr>
              <a:t>P.20</a:t>
            </a:r>
          </a:p>
        </p:txBody>
      </p:sp>
    </p:spTree>
    <p:extLst>
      <p:ext uri="{BB962C8B-B14F-4D97-AF65-F5344CB8AC3E}">
        <p14:creationId xmlns:p14="http://schemas.microsoft.com/office/powerpoint/2010/main" val="1326009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100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7" name="タイトル 3">
            <a:extLst>
              <a:ext uri="{FF2B5EF4-FFF2-40B4-BE49-F238E27FC236}">
                <a16:creationId xmlns:a16="http://schemas.microsoft.com/office/drawing/2014/main" id="{5EAB0683-D4B0-320B-0908-01182C40F041}"/>
              </a:ext>
            </a:extLst>
          </p:cNvPr>
          <p:cNvSpPr txBox="1">
            <a:spLocks/>
          </p:cNvSpPr>
          <p:nvPr/>
        </p:nvSpPr>
        <p:spPr>
          <a:xfrm>
            <a:off x="636319" y="1343966"/>
            <a:ext cx="8633362" cy="2355149"/>
          </a:xfrm>
          <a:prstGeom prst="rect">
            <a:avLst/>
          </a:prstGeom>
        </p:spPr>
        <p:txBody>
          <a:bodyPr vert="horz" lIns="108000" tIns="72000" rIns="108000" bIns="10800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lnSpc>
                <a:spcPts val="4200"/>
              </a:lnSpc>
            </a:pPr>
            <a:r>
              <a:rPr lang="ja-JP" altLang="en-US" sz="2400" dirty="0">
                <a:latin typeface="Roboto" panose="02000000000000000000" pitchFamily="2" charset="0"/>
                <a:ea typeface="メイリオ" panose="020B0604030504040204" pitchFamily="50" charset="-128"/>
              </a:rPr>
              <a:t>　貴自治体で大規模な災害が発生し、広範囲にわたり多くの被害が発生しています。</a:t>
            </a:r>
            <a:r>
              <a:rPr lang="ja-JP" altLang="en-US" sz="2400" u="sng" dirty="0">
                <a:latin typeface="Roboto" panose="02000000000000000000" pitchFamily="2" charset="0"/>
                <a:ea typeface="メイリオ" panose="020B0604030504040204" pitchFamily="50" charset="-128"/>
              </a:rPr>
              <a:t>早期に災害対応体制を構築する</a:t>
            </a:r>
            <a:r>
              <a:rPr lang="ja-JP" altLang="en-US" sz="2400" dirty="0">
                <a:latin typeface="Roboto" panose="02000000000000000000" pitchFamily="2" charset="0"/>
                <a:ea typeface="メイリオ" panose="020B0604030504040204" pitchFamily="50" charset="-128"/>
              </a:rPr>
              <a:t>必要がありますがマンパワーが足りません。どのような支援制度の活用を検討することがよいでしょうか。</a:t>
            </a:r>
            <a:endParaRPr lang="en-US" altLang="ja-JP" sz="2400" dirty="0">
              <a:latin typeface="Roboto" panose="02000000000000000000" pitchFamily="2" charset="0"/>
              <a:ea typeface="Roboto" panose="02000000000000000000" pitchFamily="2" charset="0"/>
            </a:endParaRPr>
          </a:p>
        </p:txBody>
      </p:sp>
      <p:sp>
        <p:nvSpPr>
          <p:cNvPr id="6" name="タイトル 3">
            <a:extLst>
              <a:ext uri="{FF2B5EF4-FFF2-40B4-BE49-F238E27FC236}">
                <a16:creationId xmlns:a16="http://schemas.microsoft.com/office/drawing/2014/main" id="{63174E2F-39C6-8182-83B2-C32344F76C1B}"/>
              </a:ext>
            </a:extLst>
          </p:cNvPr>
          <p:cNvSpPr txBox="1">
            <a:spLocks/>
          </p:cNvSpPr>
          <p:nvPr/>
        </p:nvSpPr>
        <p:spPr>
          <a:xfrm>
            <a:off x="364814" y="675851"/>
            <a:ext cx="1404000" cy="612000"/>
          </a:xfrm>
          <a:prstGeom prst="rect">
            <a:avLst/>
          </a:prstGeom>
          <a:solidFill>
            <a:schemeClr val="tx1">
              <a:lumMod val="65000"/>
              <a:lumOff val="35000"/>
            </a:schemeClr>
          </a:solidFill>
        </p:spPr>
        <p:txBody>
          <a:bodyPr vert="horz" lIns="108000" tIns="126000" rIns="108000" bIns="10800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ts val="3300"/>
              </a:lnSpc>
            </a:pPr>
            <a:r>
              <a:rPr lang="ja-JP" altLang="en-US" sz="2800" b="1" dirty="0">
                <a:solidFill>
                  <a:schemeClr val="bg1"/>
                </a:solidFill>
                <a:latin typeface="メイリオ" panose="020B0604030504040204" pitchFamily="50" charset="-128"/>
                <a:ea typeface="メイリオ" panose="020B0604030504040204" pitchFamily="50" charset="-128"/>
              </a:rPr>
              <a:t>問１</a:t>
            </a:r>
            <a:endParaRPr lang="en-US" altLang="ja-JP" sz="2800" b="1" dirty="0">
              <a:solidFill>
                <a:schemeClr val="bg1"/>
              </a:solidFill>
              <a:latin typeface="メイリオ" panose="020B0604030504040204" pitchFamily="50" charset="-128"/>
              <a:ea typeface="メイリオ" panose="020B0604030504040204" pitchFamily="50" charset="-128"/>
            </a:endParaRPr>
          </a:p>
        </p:txBody>
      </p:sp>
      <p:sp>
        <p:nvSpPr>
          <p:cNvPr id="3" name="タイトル 3">
            <a:extLst>
              <a:ext uri="{FF2B5EF4-FFF2-40B4-BE49-F238E27FC236}">
                <a16:creationId xmlns:a16="http://schemas.microsoft.com/office/drawing/2014/main" id="{D0ED70BF-3CDF-5EBC-8137-311B2AC58EF1}"/>
              </a:ext>
            </a:extLst>
          </p:cNvPr>
          <p:cNvSpPr txBox="1">
            <a:spLocks/>
          </p:cNvSpPr>
          <p:nvPr/>
        </p:nvSpPr>
        <p:spPr>
          <a:xfrm>
            <a:off x="757404" y="3743355"/>
            <a:ext cx="8512277" cy="2468322"/>
          </a:xfrm>
          <a:prstGeom prst="rect">
            <a:avLst/>
          </a:prstGeom>
        </p:spPr>
        <p:txBody>
          <a:bodyPr vert="horz" lIns="108000" tIns="72000" rIns="108000" bIns="10800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marL="324000" algn="just">
              <a:lnSpc>
                <a:spcPts val="4200"/>
              </a:lnSpc>
              <a:spcBef>
                <a:spcPts val="1200"/>
              </a:spcBef>
            </a:pPr>
            <a:r>
              <a:rPr lang="ja-JP" altLang="en-US" sz="2400" dirty="0">
                <a:solidFill>
                  <a:srgbClr val="0000FF"/>
                </a:solidFill>
                <a:latin typeface="Roboto" panose="02000000000000000000" pitchFamily="2" charset="0"/>
                <a:ea typeface="メイリオ" panose="020B0604030504040204" pitchFamily="50" charset="-128"/>
              </a:rPr>
              <a:t>① 災害査定官による災害緊急調査</a:t>
            </a:r>
            <a:r>
              <a:rPr lang="en-US" altLang="ja-JP" sz="2400" dirty="0">
                <a:solidFill>
                  <a:srgbClr val="0000FF"/>
                </a:solidFill>
                <a:latin typeface="Roboto" panose="02000000000000000000" pitchFamily="2" charset="0"/>
                <a:ea typeface="メイリオ" panose="020B0604030504040204" pitchFamily="50" charset="-128"/>
              </a:rPr>
              <a:t>		</a:t>
            </a:r>
            <a:r>
              <a:rPr lang="ja-JP" altLang="en-US" sz="2400" dirty="0">
                <a:solidFill>
                  <a:srgbClr val="0000FF"/>
                </a:solidFill>
                <a:latin typeface="Roboto" panose="02000000000000000000" pitchFamily="2" charset="0"/>
                <a:ea typeface="メイリオ" panose="020B0604030504040204" pitchFamily="50" charset="-128"/>
              </a:rPr>
              <a:t>：</a:t>
            </a:r>
            <a:r>
              <a:rPr lang="en-US" altLang="ja-JP" sz="2400" dirty="0">
                <a:solidFill>
                  <a:srgbClr val="0000FF"/>
                </a:solidFill>
                <a:latin typeface="Roboto" panose="02000000000000000000" pitchFamily="2" charset="0"/>
                <a:ea typeface="メイリオ" panose="020B0604030504040204" pitchFamily="50" charset="-128"/>
              </a:rPr>
              <a:t>×</a:t>
            </a:r>
          </a:p>
          <a:p>
            <a:pPr marL="324000" algn="just">
              <a:lnSpc>
                <a:spcPts val="4200"/>
              </a:lnSpc>
              <a:spcBef>
                <a:spcPts val="600"/>
              </a:spcBef>
            </a:pPr>
            <a:r>
              <a:rPr lang="ja-JP" altLang="en-US" sz="2400" b="1" dirty="0">
                <a:solidFill>
                  <a:srgbClr val="FF0000"/>
                </a:solidFill>
                <a:latin typeface="Roboto" panose="02000000000000000000" pitchFamily="2" charset="0"/>
                <a:ea typeface="メイリオ" panose="020B0604030504040204" pitchFamily="50" charset="-128"/>
              </a:rPr>
              <a:t>② 都道府県等による技術職員派遣</a:t>
            </a:r>
            <a:r>
              <a:rPr lang="en-US" altLang="ja-JP" sz="2400" b="1" dirty="0">
                <a:solidFill>
                  <a:srgbClr val="FF0000"/>
                </a:solidFill>
                <a:latin typeface="Roboto" panose="02000000000000000000" pitchFamily="2" charset="0"/>
                <a:ea typeface="メイリオ" panose="020B0604030504040204" pitchFamily="50" charset="-128"/>
              </a:rPr>
              <a:t>		</a:t>
            </a:r>
            <a:r>
              <a:rPr lang="ja-JP" altLang="en-US" sz="2400" b="1" dirty="0">
                <a:solidFill>
                  <a:srgbClr val="FF0000"/>
                </a:solidFill>
                <a:latin typeface="Roboto" panose="02000000000000000000" pitchFamily="2" charset="0"/>
                <a:ea typeface="メイリオ" panose="020B0604030504040204" pitchFamily="50" charset="-128"/>
              </a:rPr>
              <a:t>：〇</a:t>
            </a:r>
            <a:endParaRPr lang="en-US" altLang="ja-JP" sz="2400" b="1" dirty="0">
              <a:solidFill>
                <a:srgbClr val="FF0000"/>
              </a:solidFill>
              <a:latin typeface="Roboto" panose="02000000000000000000" pitchFamily="2" charset="0"/>
              <a:ea typeface="Roboto" panose="02000000000000000000" pitchFamily="2" charset="0"/>
            </a:endParaRPr>
          </a:p>
          <a:p>
            <a:pPr marL="324000" algn="just">
              <a:lnSpc>
                <a:spcPts val="4200"/>
              </a:lnSpc>
              <a:spcBef>
                <a:spcPts val="600"/>
              </a:spcBef>
            </a:pPr>
            <a:r>
              <a:rPr lang="ja-JP" altLang="en-US" sz="2400" dirty="0">
                <a:solidFill>
                  <a:srgbClr val="0000FF"/>
                </a:solidFill>
                <a:latin typeface="Roboto" panose="02000000000000000000" pitchFamily="2" charset="0"/>
                <a:ea typeface="メイリオ" panose="020B0604030504040204" pitchFamily="50" charset="-128"/>
              </a:rPr>
              <a:t>③ 建設技術センターによる発注者支援</a:t>
            </a:r>
            <a:r>
              <a:rPr lang="en-US" altLang="ja-JP" sz="2400" dirty="0">
                <a:solidFill>
                  <a:srgbClr val="0000FF"/>
                </a:solidFill>
                <a:latin typeface="Roboto" panose="02000000000000000000" pitchFamily="2" charset="0"/>
                <a:ea typeface="メイリオ" panose="020B0604030504040204" pitchFamily="50" charset="-128"/>
              </a:rPr>
              <a:t>	</a:t>
            </a:r>
            <a:r>
              <a:rPr lang="ja-JP" altLang="en-US" sz="2400" dirty="0">
                <a:solidFill>
                  <a:srgbClr val="0000FF"/>
                </a:solidFill>
                <a:latin typeface="Roboto" panose="02000000000000000000" pitchFamily="2" charset="0"/>
                <a:ea typeface="メイリオ" panose="020B0604030504040204" pitchFamily="50" charset="-128"/>
              </a:rPr>
              <a:t>：</a:t>
            </a:r>
            <a:r>
              <a:rPr lang="en-US" altLang="ja-JP" sz="2400" dirty="0">
                <a:solidFill>
                  <a:srgbClr val="0000FF"/>
                </a:solidFill>
                <a:latin typeface="Roboto" panose="02000000000000000000" pitchFamily="2" charset="0"/>
                <a:ea typeface="メイリオ" panose="020B0604030504040204" pitchFamily="50" charset="-128"/>
              </a:rPr>
              <a:t>×</a:t>
            </a:r>
            <a:endParaRPr lang="en-US" altLang="ja-JP" sz="2400" dirty="0">
              <a:solidFill>
                <a:srgbClr val="0000FF"/>
              </a:solidFill>
              <a:latin typeface="Roboto" panose="02000000000000000000" pitchFamily="2" charset="0"/>
              <a:ea typeface="Roboto" panose="02000000000000000000" pitchFamily="2" charset="0"/>
            </a:endParaRPr>
          </a:p>
          <a:p>
            <a:pPr marL="324000" algn="just">
              <a:lnSpc>
                <a:spcPts val="4200"/>
              </a:lnSpc>
              <a:spcBef>
                <a:spcPts val="600"/>
              </a:spcBef>
            </a:pPr>
            <a:r>
              <a:rPr lang="ja-JP" altLang="en-US" sz="2400" b="1" dirty="0">
                <a:solidFill>
                  <a:srgbClr val="FF0000"/>
                </a:solidFill>
                <a:latin typeface="Roboto" panose="02000000000000000000" pitchFamily="2" charset="0"/>
                <a:ea typeface="メイリオ" panose="020B0604030504040204" pitchFamily="50" charset="-128"/>
              </a:rPr>
              <a:t>④ 応急対策職員派遣制度</a:t>
            </a:r>
            <a:r>
              <a:rPr lang="en-US" altLang="ja-JP" sz="2400" b="1" dirty="0">
                <a:solidFill>
                  <a:srgbClr val="FF0000"/>
                </a:solidFill>
                <a:latin typeface="Roboto" panose="02000000000000000000" pitchFamily="2" charset="0"/>
                <a:ea typeface="メイリオ" panose="020B0604030504040204" pitchFamily="50" charset="-128"/>
              </a:rPr>
              <a:t>			</a:t>
            </a:r>
            <a:r>
              <a:rPr lang="ja-JP" altLang="en-US" sz="2400" b="1" dirty="0">
                <a:solidFill>
                  <a:srgbClr val="FF0000"/>
                </a:solidFill>
                <a:latin typeface="Roboto" panose="02000000000000000000" pitchFamily="2" charset="0"/>
                <a:ea typeface="メイリオ" panose="020B0604030504040204" pitchFamily="50" charset="-128"/>
              </a:rPr>
              <a:t>：〇</a:t>
            </a:r>
            <a:endParaRPr lang="en-US" altLang="ja-JP" sz="2400" b="1" dirty="0">
              <a:solidFill>
                <a:srgbClr val="FF0000"/>
              </a:solidFill>
              <a:latin typeface="Roboto" panose="02000000000000000000" pitchFamily="2" charset="0"/>
              <a:ea typeface="Roboto" panose="02000000000000000000" pitchFamily="2" charset="0"/>
            </a:endParaRPr>
          </a:p>
        </p:txBody>
      </p:sp>
      <p:sp>
        <p:nvSpPr>
          <p:cNvPr id="2" name="タイトル 3">
            <a:extLst>
              <a:ext uri="{FF2B5EF4-FFF2-40B4-BE49-F238E27FC236}">
                <a16:creationId xmlns:a16="http://schemas.microsoft.com/office/drawing/2014/main" id="{82614A1E-50F3-90EF-EB56-D1E31526E4A8}"/>
              </a:ext>
            </a:extLst>
          </p:cNvPr>
          <p:cNvSpPr txBox="1">
            <a:spLocks/>
          </p:cNvSpPr>
          <p:nvPr/>
        </p:nvSpPr>
        <p:spPr>
          <a:xfrm>
            <a:off x="1828229" y="640545"/>
            <a:ext cx="4877371" cy="612000"/>
          </a:xfrm>
          <a:prstGeom prst="rect">
            <a:avLst/>
          </a:prstGeom>
          <a:noFill/>
        </p:spPr>
        <p:txBody>
          <a:bodyPr vert="horz" lIns="108000" tIns="126000" rIns="108000" bIns="10800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ts val="3300"/>
              </a:lnSpc>
            </a:pPr>
            <a:r>
              <a:rPr lang="ja-JP" altLang="en-US" sz="2400" b="1" dirty="0">
                <a:solidFill>
                  <a:srgbClr val="FF0000"/>
                </a:solidFill>
                <a:latin typeface="メイリオ" panose="020B0604030504040204" pitchFamily="50" charset="-128"/>
                <a:ea typeface="メイリオ" panose="020B0604030504040204" pitchFamily="50" charset="-128"/>
              </a:rPr>
              <a:t>回答：②と④が正解となります。</a:t>
            </a:r>
            <a:endParaRPr lang="en-US" altLang="ja-JP" sz="2400" b="1" dirty="0">
              <a:solidFill>
                <a:srgbClr val="FF0000"/>
              </a:solidFill>
              <a:latin typeface="メイリオ" panose="020B0604030504040204" pitchFamily="50" charset="-128"/>
              <a:ea typeface="メイリオ" panose="020B0604030504040204" pitchFamily="50" charset="-128"/>
            </a:endParaRPr>
          </a:p>
        </p:txBody>
      </p:sp>
      <p:sp>
        <p:nvSpPr>
          <p:cNvPr id="4" name="テキスト ボックス 3">
            <a:extLst>
              <a:ext uri="{FF2B5EF4-FFF2-40B4-BE49-F238E27FC236}">
                <a16:creationId xmlns:a16="http://schemas.microsoft.com/office/drawing/2014/main" id="{FD615EB7-E0A0-5B29-C646-F5D00E9CB323}"/>
              </a:ext>
            </a:extLst>
          </p:cNvPr>
          <p:cNvSpPr txBox="1"/>
          <p:nvPr/>
        </p:nvSpPr>
        <p:spPr>
          <a:xfrm>
            <a:off x="0" y="84293"/>
            <a:ext cx="4414345" cy="500137"/>
          </a:xfrm>
          <a:prstGeom prst="rect">
            <a:avLst/>
          </a:prstGeom>
          <a:noFill/>
        </p:spPr>
        <p:txBody>
          <a:bodyPr wrap="square">
            <a:spAutoFit/>
          </a:bodyPr>
          <a:lstStyle/>
          <a:p>
            <a:pPr algn="ctr"/>
            <a:r>
              <a:rPr lang="ja-JP" altLang="en-US" sz="1600" b="1" dirty="0">
                <a:effectLst>
                  <a:glow rad="279400">
                    <a:schemeClr val="bg1">
                      <a:alpha val="40000"/>
                    </a:schemeClr>
                  </a:glow>
                </a:effectLst>
                <a:latin typeface="メイリオ" panose="020B0604030504040204" pitchFamily="50" charset="-128"/>
                <a:ea typeface="メイリオ" panose="020B0604030504040204" pitchFamily="50" charset="-128"/>
              </a:rPr>
              <a:t>迅速かつ円滑な災害復旧事業の実施に向けて</a:t>
            </a:r>
          </a:p>
          <a:p>
            <a:pPr algn="ctr"/>
            <a:r>
              <a:rPr lang="ja-JP" altLang="en-US" sz="1000" b="1" dirty="0">
                <a:effectLst>
                  <a:glow rad="279400">
                    <a:schemeClr val="bg1">
                      <a:alpha val="40000"/>
                    </a:schemeClr>
                  </a:glow>
                </a:effectLst>
                <a:latin typeface="メイリオ" panose="020B0604030504040204" pitchFamily="50" charset="-128"/>
                <a:ea typeface="メイリオ" panose="020B0604030504040204" pitchFamily="50" charset="-128"/>
              </a:rPr>
              <a:t>～市町村における災害復旧事業の円滑な実施のためのガイドライン～</a:t>
            </a:r>
          </a:p>
        </p:txBody>
      </p:sp>
      <p:sp>
        <p:nvSpPr>
          <p:cNvPr id="5" name="テキスト ボックス 4">
            <a:extLst>
              <a:ext uri="{FF2B5EF4-FFF2-40B4-BE49-F238E27FC236}">
                <a16:creationId xmlns:a16="http://schemas.microsoft.com/office/drawing/2014/main" id="{D4855364-27CF-A193-48AF-400056E9D9DC}"/>
              </a:ext>
            </a:extLst>
          </p:cNvPr>
          <p:cNvSpPr txBox="1"/>
          <p:nvPr/>
        </p:nvSpPr>
        <p:spPr>
          <a:xfrm>
            <a:off x="7620001" y="6550223"/>
            <a:ext cx="2286000" cy="307777"/>
          </a:xfrm>
          <a:prstGeom prst="rect">
            <a:avLst/>
          </a:prstGeom>
          <a:noFill/>
        </p:spPr>
        <p:txBody>
          <a:bodyPr wrap="square">
            <a:spAutoFit/>
          </a:bodyPr>
          <a:lstStyle/>
          <a:p>
            <a:pPr algn="ctr"/>
            <a:r>
              <a:rPr kumimoji="1" lang="ja-JP" altLang="en-US" sz="1400" b="1" dirty="0">
                <a:latin typeface="BIZ UDPゴシック" panose="020B0400000000000000" pitchFamily="50" charset="-128"/>
                <a:ea typeface="BIZ UDPゴシック" panose="020B0400000000000000" pitchFamily="50" charset="-128"/>
              </a:rPr>
              <a:t>振り返りテスト ：回答・解説</a:t>
            </a:r>
          </a:p>
        </p:txBody>
      </p:sp>
    </p:spTree>
    <p:extLst>
      <p:ext uri="{BB962C8B-B14F-4D97-AF65-F5344CB8AC3E}">
        <p14:creationId xmlns:p14="http://schemas.microsoft.com/office/powerpoint/2010/main" val="1740983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7" name="タイトル 3">
            <a:extLst>
              <a:ext uri="{FF2B5EF4-FFF2-40B4-BE49-F238E27FC236}">
                <a16:creationId xmlns:a16="http://schemas.microsoft.com/office/drawing/2014/main" id="{5EAB0683-D4B0-320B-0908-01182C40F041}"/>
              </a:ext>
            </a:extLst>
          </p:cNvPr>
          <p:cNvSpPr txBox="1">
            <a:spLocks/>
          </p:cNvSpPr>
          <p:nvPr/>
        </p:nvSpPr>
        <p:spPr>
          <a:xfrm>
            <a:off x="636319" y="1341201"/>
            <a:ext cx="8633362" cy="2245301"/>
          </a:xfrm>
          <a:prstGeom prst="rect">
            <a:avLst/>
          </a:prstGeom>
        </p:spPr>
        <p:txBody>
          <a:bodyPr vert="horz" lIns="108000" tIns="72000" rIns="108000" bIns="10800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lnSpc>
                <a:spcPts val="4200"/>
              </a:lnSpc>
            </a:pPr>
            <a:r>
              <a:rPr lang="ja-JP" altLang="en-US" sz="2400" dirty="0">
                <a:latin typeface="Roboto" panose="02000000000000000000" pitchFamily="2" charset="0"/>
                <a:ea typeface="メイリオ" panose="020B0604030504040204" pitchFamily="50" charset="-128"/>
              </a:rPr>
              <a:t>　被災箇所が多いため、査定が終了した箇所から工事発注を行わなければ “まちの復興” が遅れます。しかし、マンパワーが足らず、</a:t>
            </a:r>
            <a:r>
              <a:rPr lang="ja-JP" altLang="en-US" sz="2400" u="sng" dirty="0">
                <a:latin typeface="Roboto" panose="02000000000000000000" pitchFamily="2" charset="0"/>
                <a:ea typeface="メイリオ" panose="020B0604030504040204" pitchFamily="50" charset="-128"/>
              </a:rPr>
              <a:t>積算や発注事務等が実施できません</a:t>
            </a:r>
            <a:r>
              <a:rPr lang="ja-JP" altLang="en-US" sz="2400" dirty="0">
                <a:latin typeface="Roboto" panose="02000000000000000000" pitchFamily="2" charset="0"/>
                <a:ea typeface="メイリオ" panose="020B0604030504040204" pitchFamily="50" charset="-128"/>
              </a:rPr>
              <a:t>。どのような支援制度の活用を検討することがよいでしょうか。</a:t>
            </a:r>
            <a:endParaRPr lang="en-US" altLang="ja-JP" sz="2400" dirty="0">
              <a:latin typeface="Roboto" panose="02000000000000000000" pitchFamily="2" charset="0"/>
              <a:ea typeface="メイリオ" panose="020B0604030504040204" pitchFamily="50" charset="-128"/>
            </a:endParaRPr>
          </a:p>
        </p:txBody>
      </p:sp>
      <p:sp>
        <p:nvSpPr>
          <p:cNvPr id="6" name="タイトル 3">
            <a:extLst>
              <a:ext uri="{FF2B5EF4-FFF2-40B4-BE49-F238E27FC236}">
                <a16:creationId xmlns:a16="http://schemas.microsoft.com/office/drawing/2014/main" id="{63174E2F-39C6-8182-83B2-C32344F76C1B}"/>
              </a:ext>
            </a:extLst>
          </p:cNvPr>
          <p:cNvSpPr txBox="1">
            <a:spLocks/>
          </p:cNvSpPr>
          <p:nvPr/>
        </p:nvSpPr>
        <p:spPr>
          <a:xfrm>
            <a:off x="362171" y="677709"/>
            <a:ext cx="1404000" cy="612000"/>
          </a:xfrm>
          <a:prstGeom prst="rect">
            <a:avLst/>
          </a:prstGeom>
          <a:solidFill>
            <a:schemeClr val="tx1">
              <a:lumMod val="65000"/>
              <a:lumOff val="35000"/>
            </a:schemeClr>
          </a:solidFill>
        </p:spPr>
        <p:txBody>
          <a:bodyPr vert="horz" lIns="108000" tIns="126000" rIns="108000" bIns="10800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ts val="3300"/>
              </a:lnSpc>
            </a:pPr>
            <a:r>
              <a:rPr lang="ja-JP" altLang="en-US" sz="2800" b="1" dirty="0">
                <a:solidFill>
                  <a:schemeClr val="bg1"/>
                </a:solidFill>
                <a:latin typeface="メイリオ" panose="020B0604030504040204" pitchFamily="50" charset="-128"/>
                <a:ea typeface="メイリオ" panose="020B0604030504040204" pitchFamily="50" charset="-128"/>
              </a:rPr>
              <a:t>問</a:t>
            </a:r>
            <a:r>
              <a:rPr lang="en-US" altLang="ja-JP" sz="2800" b="1" dirty="0">
                <a:solidFill>
                  <a:schemeClr val="bg1"/>
                </a:solidFill>
                <a:latin typeface="メイリオ" panose="020B0604030504040204" pitchFamily="50" charset="-128"/>
                <a:ea typeface="メイリオ" panose="020B0604030504040204" pitchFamily="50" charset="-128"/>
              </a:rPr>
              <a:t>10</a:t>
            </a:r>
          </a:p>
        </p:txBody>
      </p:sp>
      <p:sp>
        <p:nvSpPr>
          <p:cNvPr id="3" name="タイトル 3">
            <a:extLst>
              <a:ext uri="{FF2B5EF4-FFF2-40B4-BE49-F238E27FC236}">
                <a16:creationId xmlns:a16="http://schemas.microsoft.com/office/drawing/2014/main" id="{D0ED70BF-3CDF-5EBC-8137-311B2AC58EF1}"/>
              </a:ext>
            </a:extLst>
          </p:cNvPr>
          <p:cNvSpPr txBox="1">
            <a:spLocks/>
          </p:cNvSpPr>
          <p:nvPr/>
        </p:nvSpPr>
        <p:spPr>
          <a:xfrm>
            <a:off x="757403" y="3711969"/>
            <a:ext cx="8220341" cy="2468322"/>
          </a:xfrm>
          <a:prstGeom prst="rect">
            <a:avLst/>
          </a:prstGeom>
        </p:spPr>
        <p:txBody>
          <a:bodyPr vert="horz" lIns="108000" tIns="72000" rIns="108000" bIns="10800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marL="324000" algn="just">
              <a:lnSpc>
                <a:spcPts val="4200"/>
              </a:lnSpc>
              <a:spcBef>
                <a:spcPts val="1200"/>
              </a:spcBef>
            </a:pPr>
            <a:r>
              <a:rPr lang="ja-JP" altLang="en-US" sz="2400" b="1" dirty="0">
                <a:solidFill>
                  <a:srgbClr val="FF0000"/>
                </a:solidFill>
                <a:latin typeface="Roboto" panose="02000000000000000000" pitchFamily="2" charset="0"/>
                <a:ea typeface="メイリオ" panose="020B0604030504040204" pitchFamily="50" charset="-128"/>
              </a:rPr>
              <a:t>① 建設技術センター等による発注者支援</a:t>
            </a:r>
            <a:r>
              <a:rPr lang="en-US" altLang="ja-JP" sz="2400" b="1" dirty="0">
                <a:solidFill>
                  <a:srgbClr val="FF0000"/>
                </a:solidFill>
                <a:latin typeface="Roboto" panose="02000000000000000000" pitchFamily="2" charset="0"/>
                <a:ea typeface="メイリオ" panose="020B0604030504040204" pitchFamily="50" charset="-128"/>
              </a:rPr>
              <a:t>	</a:t>
            </a:r>
            <a:r>
              <a:rPr lang="ja-JP" altLang="en-US" sz="2400" b="1" dirty="0">
                <a:solidFill>
                  <a:srgbClr val="FF0000"/>
                </a:solidFill>
                <a:latin typeface="Roboto" panose="02000000000000000000" pitchFamily="2" charset="0"/>
                <a:ea typeface="メイリオ" panose="020B0604030504040204" pitchFamily="50" charset="-128"/>
              </a:rPr>
              <a:t>：〇</a:t>
            </a:r>
            <a:endParaRPr lang="en-US" altLang="ja-JP" sz="2400" b="1" dirty="0">
              <a:solidFill>
                <a:srgbClr val="FF0000"/>
              </a:solidFill>
              <a:latin typeface="Roboto" panose="02000000000000000000" pitchFamily="2" charset="0"/>
              <a:ea typeface="メイリオ" panose="020B0604030504040204" pitchFamily="50" charset="-128"/>
            </a:endParaRPr>
          </a:p>
          <a:p>
            <a:pPr marL="324000" algn="just">
              <a:lnSpc>
                <a:spcPts val="4200"/>
              </a:lnSpc>
              <a:spcBef>
                <a:spcPts val="600"/>
              </a:spcBef>
            </a:pPr>
            <a:r>
              <a:rPr lang="ja-JP" altLang="en-US" sz="2400" b="1" dirty="0">
                <a:solidFill>
                  <a:srgbClr val="FF0000"/>
                </a:solidFill>
                <a:latin typeface="Roboto" panose="02000000000000000000" pitchFamily="2" charset="0"/>
                <a:ea typeface="メイリオ" panose="020B0604030504040204" pitchFamily="50" charset="-128"/>
              </a:rPr>
              <a:t>② 都道府県等による技術職員派遣</a:t>
            </a:r>
            <a:r>
              <a:rPr lang="en-US" altLang="ja-JP" sz="2400" b="1" dirty="0">
                <a:solidFill>
                  <a:srgbClr val="FF0000"/>
                </a:solidFill>
                <a:latin typeface="Roboto" panose="02000000000000000000" pitchFamily="2" charset="0"/>
                <a:ea typeface="メイリオ" panose="020B0604030504040204" pitchFamily="50" charset="-128"/>
              </a:rPr>
              <a:t>		</a:t>
            </a:r>
            <a:r>
              <a:rPr lang="ja-JP" altLang="en-US" sz="2400" b="1" dirty="0">
                <a:solidFill>
                  <a:srgbClr val="FF0000"/>
                </a:solidFill>
                <a:latin typeface="Roboto" panose="02000000000000000000" pitchFamily="2" charset="0"/>
                <a:ea typeface="メイリオ" panose="020B0604030504040204" pitchFamily="50" charset="-128"/>
              </a:rPr>
              <a:t>：〇</a:t>
            </a:r>
            <a:endParaRPr lang="en-US" altLang="ja-JP" sz="2400" b="1" dirty="0">
              <a:solidFill>
                <a:srgbClr val="FF0000"/>
              </a:solidFill>
              <a:latin typeface="Roboto" panose="02000000000000000000" pitchFamily="2" charset="0"/>
              <a:ea typeface="Roboto" panose="02000000000000000000" pitchFamily="2" charset="0"/>
            </a:endParaRPr>
          </a:p>
          <a:p>
            <a:pPr marL="324000" algn="just">
              <a:lnSpc>
                <a:spcPts val="4200"/>
              </a:lnSpc>
              <a:spcBef>
                <a:spcPts val="600"/>
              </a:spcBef>
            </a:pPr>
            <a:r>
              <a:rPr lang="ja-JP" altLang="en-US" sz="2400" dirty="0">
                <a:solidFill>
                  <a:srgbClr val="0000FF"/>
                </a:solidFill>
                <a:latin typeface="Roboto" panose="02000000000000000000" pitchFamily="2" charset="0"/>
                <a:ea typeface="メイリオ" panose="020B0604030504040204" pitchFamily="50" charset="-128"/>
              </a:rPr>
              <a:t>③ 災害復旧技術専門家派遣制度</a:t>
            </a:r>
            <a:r>
              <a:rPr lang="en-US" altLang="ja-JP" sz="2400" dirty="0">
                <a:solidFill>
                  <a:srgbClr val="0000FF"/>
                </a:solidFill>
                <a:latin typeface="Roboto" panose="02000000000000000000" pitchFamily="2" charset="0"/>
                <a:ea typeface="メイリオ" panose="020B0604030504040204" pitchFamily="50" charset="-128"/>
              </a:rPr>
              <a:t>		</a:t>
            </a:r>
            <a:r>
              <a:rPr lang="ja-JP" altLang="en-US" sz="2400" dirty="0">
                <a:solidFill>
                  <a:srgbClr val="0000FF"/>
                </a:solidFill>
                <a:latin typeface="Roboto" panose="02000000000000000000" pitchFamily="2" charset="0"/>
                <a:ea typeface="メイリオ" panose="020B0604030504040204" pitchFamily="50" charset="-128"/>
              </a:rPr>
              <a:t>：</a:t>
            </a:r>
            <a:r>
              <a:rPr lang="en-US" altLang="ja-JP" sz="2400" dirty="0">
                <a:solidFill>
                  <a:srgbClr val="0000FF"/>
                </a:solidFill>
                <a:latin typeface="Roboto" panose="02000000000000000000" pitchFamily="2" charset="0"/>
                <a:ea typeface="メイリオ" panose="020B0604030504040204" pitchFamily="50" charset="-128"/>
              </a:rPr>
              <a:t>×</a:t>
            </a:r>
            <a:endParaRPr lang="en-US" altLang="ja-JP" sz="2400" dirty="0">
              <a:solidFill>
                <a:srgbClr val="0000FF"/>
              </a:solidFill>
              <a:latin typeface="Roboto" panose="02000000000000000000" pitchFamily="2" charset="0"/>
              <a:ea typeface="Roboto" panose="02000000000000000000" pitchFamily="2" charset="0"/>
            </a:endParaRPr>
          </a:p>
          <a:p>
            <a:pPr marL="324000" algn="just">
              <a:lnSpc>
                <a:spcPts val="4200"/>
              </a:lnSpc>
              <a:spcBef>
                <a:spcPts val="600"/>
              </a:spcBef>
            </a:pPr>
            <a:r>
              <a:rPr lang="ja-JP" altLang="en-US" sz="2400" dirty="0">
                <a:solidFill>
                  <a:srgbClr val="0000FF"/>
                </a:solidFill>
                <a:latin typeface="Roboto" panose="02000000000000000000" pitchFamily="2" charset="0"/>
                <a:ea typeface="メイリオ" panose="020B0604030504040204" pitchFamily="50" charset="-128"/>
              </a:rPr>
              <a:t>④ 応急対策職員派遣制度</a:t>
            </a:r>
            <a:r>
              <a:rPr lang="en-US" altLang="ja-JP" sz="2400" dirty="0">
                <a:solidFill>
                  <a:srgbClr val="0000FF"/>
                </a:solidFill>
                <a:latin typeface="Roboto" panose="02000000000000000000" pitchFamily="2" charset="0"/>
                <a:ea typeface="メイリオ" panose="020B0604030504040204" pitchFamily="50" charset="-128"/>
              </a:rPr>
              <a:t>			</a:t>
            </a:r>
            <a:r>
              <a:rPr lang="ja-JP" altLang="en-US" sz="2400" dirty="0">
                <a:solidFill>
                  <a:srgbClr val="0000FF"/>
                </a:solidFill>
                <a:latin typeface="Roboto" panose="02000000000000000000" pitchFamily="2" charset="0"/>
                <a:ea typeface="メイリオ" panose="020B0604030504040204" pitchFamily="50" charset="-128"/>
              </a:rPr>
              <a:t>：</a:t>
            </a:r>
            <a:r>
              <a:rPr lang="en-US" altLang="ja-JP" sz="2400" dirty="0">
                <a:solidFill>
                  <a:srgbClr val="0000FF"/>
                </a:solidFill>
                <a:latin typeface="Roboto" panose="02000000000000000000" pitchFamily="2" charset="0"/>
                <a:ea typeface="メイリオ" panose="020B0604030504040204" pitchFamily="50" charset="-128"/>
              </a:rPr>
              <a:t>×</a:t>
            </a:r>
            <a:endParaRPr lang="en-US" altLang="ja-JP" sz="2400" dirty="0">
              <a:solidFill>
                <a:srgbClr val="0000FF"/>
              </a:solidFill>
              <a:latin typeface="Roboto" panose="02000000000000000000" pitchFamily="2" charset="0"/>
              <a:ea typeface="Roboto" panose="02000000000000000000" pitchFamily="2" charset="0"/>
            </a:endParaRPr>
          </a:p>
        </p:txBody>
      </p:sp>
      <p:sp>
        <p:nvSpPr>
          <p:cNvPr id="4" name="テキスト ボックス 3">
            <a:extLst>
              <a:ext uri="{FF2B5EF4-FFF2-40B4-BE49-F238E27FC236}">
                <a16:creationId xmlns:a16="http://schemas.microsoft.com/office/drawing/2014/main" id="{6D462D14-9D63-3453-C723-90FED4E9D5E5}"/>
              </a:ext>
            </a:extLst>
          </p:cNvPr>
          <p:cNvSpPr txBox="1"/>
          <p:nvPr/>
        </p:nvSpPr>
        <p:spPr>
          <a:xfrm>
            <a:off x="0" y="84293"/>
            <a:ext cx="4414345" cy="500137"/>
          </a:xfrm>
          <a:prstGeom prst="rect">
            <a:avLst/>
          </a:prstGeom>
          <a:noFill/>
        </p:spPr>
        <p:txBody>
          <a:bodyPr wrap="square">
            <a:spAutoFit/>
          </a:bodyPr>
          <a:lstStyle/>
          <a:p>
            <a:pPr algn="ctr"/>
            <a:r>
              <a:rPr lang="ja-JP" altLang="en-US" sz="1600" b="1" dirty="0">
                <a:effectLst>
                  <a:glow rad="279400">
                    <a:schemeClr val="bg1">
                      <a:alpha val="40000"/>
                    </a:schemeClr>
                  </a:glow>
                </a:effectLst>
                <a:latin typeface="メイリオ" panose="020B0604030504040204" pitchFamily="50" charset="-128"/>
                <a:ea typeface="メイリオ" panose="020B0604030504040204" pitchFamily="50" charset="-128"/>
              </a:rPr>
              <a:t>迅速かつ円滑な災害復旧事業の実施に向けて</a:t>
            </a:r>
          </a:p>
          <a:p>
            <a:pPr algn="ctr"/>
            <a:r>
              <a:rPr lang="ja-JP" altLang="en-US" sz="1000" b="1" dirty="0">
                <a:effectLst>
                  <a:glow rad="279400">
                    <a:schemeClr val="bg1">
                      <a:alpha val="40000"/>
                    </a:schemeClr>
                  </a:glow>
                </a:effectLst>
                <a:latin typeface="メイリオ" panose="020B0604030504040204" pitchFamily="50" charset="-128"/>
                <a:ea typeface="メイリオ" panose="020B0604030504040204" pitchFamily="50" charset="-128"/>
              </a:rPr>
              <a:t>～市町村における災害復旧事業の円滑な実施のためのガイドライン～</a:t>
            </a:r>
          </a:p>
        </p:txBody>
      </p:sp>
      <p:sp>
        <p:nvSpPr>
          <p:cNvPr id="8" name="テキスト ボックス 7">
            <a:extLst>
              <a:ext uri="{FF2B5EF4-FFF2-40B4-BE49-F238E27FC236}">
                <a16:creationId xmlns:a16="http://schemas.microsoft.com/office/drawing/2014/main" id="{FDE4AB48-E4F5-3DE5-24E2-68B14FDB5A6A}"/>
              </a:ext>
            </a:extLst>
          </p:cNvPr>
          <p:cNvSpPr txBox="1"/>
          <p:nvPr/>
        </p:nvSpPr>
        <p:spPr>
          <a:xfrm>
            <a:off x="7620001" y="6550223"/>
            <a:ext cx="2286000" cy="307777"/>
          </a:xfrm>
          <a:prstGeom prst="rect">
            <a:avLst/>
          </a:prstGeom>
          <a:noFill/>
        </p:spPr>
        <p:txBody>
          <a:bodyPr wrap="square">
            <a:spAutoFit/>
          </a:bodyPr>
          <a:lstStyle/>
          <a:p>
            <a:pPr algn="ctr"/>
            <a:r>
              <a:rPr kumimoji="1" lang="ja-JP" altLang="en-US" sz="1400" b="1" dirty="0">
                <a:latin typeface="BIZ UDPゴシック" panose="020B0400000000000000" pitchFamily="50" charset="-128"/>
                <a:ea typeface="BIZ UDPゴシック" panose="020B0400000000000000" pitchFamily="50" charset="-128"/>
              </a:rPr>
              <a:t>振り返りテスト ：回答・解説</a:t>
            </a:r>
          </a:p>
        </p:txBody>
      </p:sp>
      <p:sp>
        <p:nvSpPr>
          <p:cNvPr id="5" name="タイトル 3">
            <a:extLst>
              <a:ext uri="{FF2B5EF4-FFF2-40B4-BE49-F238E27FC236}">
                <a16:creationId xmlns:a16="http://schemas.microsoft.com/office/drawing/2014/main" id="{E8657011-6A22-826E-C263-A0714487FC42}"/>
              </a:ext>
            </a:extLst>
          </p:cNvPr>
          <p:cNvSpPr txBox="1">
            <a:spLocks/>
          </p:cNvSpPr>
          <p:nvPr/>
        </p:nvSpPr>
        <p:spPr>
          <a:xfrm>
            <a:off x="1828229" y="640545"/>
            <a:ext cx="4877371" cy="612000"/>
          </a:xfrm>
          <a:prstGeom prst="rect">
            <a:avLst/>
          </a:prstGeom>
          <a:noFill/>
        </p:spPr>
        <p:txBody>
          <a:bodyPr vert="horz" lIns="108000" tIns="126000" rIns="108000" bIns="10800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ts val="3300"/>
              </a:lnSpc>
            </a:pPr>
            <a:r>
              <a:rPr lang="ja-JP" altLang="en-US" sz="2400" b="1" dirty="0">
                <a:solidFill>
                  <a:srgbClr val="FF0000"/>
                </a:solidFill>
                <a:latin typeface="メイリオ" panose="020B0604030504040204" pitchFamily="50" charset="-128"/>
                <a:ea typeface="メイリオ" panose="020B0604030504040204" pitchFamily="50" charset="-128"/>
              </a:rPr>
              <a:t>回答：①と②が正解となります。</a:t>
            </a:r>
            <a:endParaRPr lang="en-US" altLang="ja-JP" sz="2400" b="1" dirty="0">
              <a:solidFill>
                <a:srgbClr val="FF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795821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6" name="タイトル 3">
            <a:extLst>
              <a:ext uri="{FF2B5EF4-FFF2-40B4-BE49-F238E27FC236}">
                <a16:creationId xmlns:a16="http://schemas.microsoft.com/office/drawing/2014/main" id="{63174E2F-39C6-8182-83B2-C32344F76C1B}"/>
              </a:ext>
            </a:extLst>
          </p:cNvPr>
          <p:cNvSpPr txBox="1">
            <a:spLocks/>
          </p:cNvSpPr>
          <p:nvPr/>
        </p:nvSpPr>
        <p:spPr>
          <a:xfrm>
            <a:off x="362171" y="677709"/>
            <a:ext cx="1404000" cy="612000"/>
          </a:xfrm>
          <a:prstGeom prst="rect">
            <a:avLst/>
          </a:prstGeom>
          <a:solidFill>
            <a:schemeClr val="tx1">
              <a:lumMod val="65000"/>
              <a:lumOff val="35000"/>
            </a:schemeClr>
          </a:solidFill>
        </p:spPr>
        <p:txBody>
          <a:bodyPr vert="horz" lIns="108000" tIns="126000" rIns="108000" bIns="10800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ts val="3300"/>
              </a:lnSpc>
            </a:pPr>
            <a:r>
              <a:rPr lang="ja-JP" altLang="en-US" sz="2800" b="1" dirty="0">
                <a:solidFill>
                  <a:schemeClr val="bg1"/>
                </a:solidFill>
                <a:latin typeface="メイリオ" panose="020B0604030504040204" pitchFamily="50" charset="-128"/>
                <a:ea typeface="メイリオ" panose="020B0604030504040204" pitchFamily="50" charset="-128"/>
              </a:rPr>
              <a:t>問</a:t>
            </a:r>
            <a:r>
              <a:rPr lang="en-US" altLang="ja-JP" sz="2800" b="1" dirty="0">
                <a:solidFill>
                  <a:schemeClr val="bg1"/>
                </a:solidFill>
                <a:latin typeface="メイリオ" panose="020B0604030504040204" pitchFamily="50" charset="-128"/>
                <a:ea typeface="メイリオ" panose="020B0604030504040204" pitchFamily="50" charset="-128"/>
              </a:rPr>
              <a:t>10</a:t>
            </a:r>
          </a:p>
        </p:txBody>
      </p:sp>
      <p:sp>
        <p:nvSpPr>
          <p:cNvPr id="2" name="タイトル 3">
            <a:extLst>
              <a:ext uri="{FF2B5EF4-FFF2-40B4-BE49-F238E27FC236}">
                <a16:creationId xmlns:a16="http://schemas.microsoft.com/office/drawing/2014/main" id="{82614A1E-50F3-90EF-EB56-D1E31526E4A8}"/>
              </a:ext>
            </a:extLst>
          </p:cNvPr>
          <p:cNvSpPr txBox="1">
            <a:spLocks/>
          </p:cNvSpPr>
          <p:nvPr/>
        </p:nvSpPr>
        <p:spPr>
          <a:xfrm>
            <a:off x="1766171" y="677709"/>
            <a:ext cx="1404000" cy="612000"/>
          </a:xfrm>
          <a:prstGeom prst="rect">
            <a:avLst/>
          </a:prstGeom>
          <a:noFill/>
        </p:spPr>
        <p:txBody>
          <a:bodyPr vert="horz" lIns="108000" tIns="126000" rIns="108000" bIns="10800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ts val="3300"/>
              </a:lnSpc>
            </a:pPr>
            <a:r>
              <a:rPr lang="ja-JP" altLang="en-US" sz="2800" b="1" dirty="0">
                <a:solidFill>
                  <a:srgbClr val="FF0000"/>
                </a:solidFill>
                <a:latin typeface="メイリオ" panose="020B0604030504040204" pitchFamily="50" charset="-128"/>
                <a:ea typeface="メイリオ" panose="020B0604030504040204" pitchFamily="50" charset="-128"/>
              </a:rPr>
              <a:t>解説</a:t>
            </a:r>
            <a:endParaRPr lang="en-US" altLang="ja-JP" sz="2800" b="1" dirty="0">
              <a:solidFill>
                <a:srgbClr val="FF0000"/>
              </a:solidFill>
              <a:latin typeface="メイリオ" panose="020B0604030504040204" pitchFamily="50" charset="-128"/>
              <a:ea typeface="メイリオ" panose="020B0604030504040204" pitchFamily="50" charset="-128"/>
            </a:endParaRPr>
          </a:p>
        </p:txBody>
      </p:sp>
      <p:sp>
        <p:nvSpPr>
          <p:cNvPr id="4" name="タイトル 3">
            <a:extLst>
              <a:ext uri="{FF2B5EF4-FFF2-40B4-BE49-F238E27FC236}">
                <a16:creationId xmlns:a16="http://schemas.microsoft.com/office/drawing/2014/main" id="{9B371C0D-7C7D-C884-5B07-96851AB3C834}"/>
              </a:ext>
            </a:extLst>
          </p:cNvPr>
          <p:cNvSpPr txBox="1">
            <a:spLocks/>
          </p:cNvSpPr>
          <p:nvPr/>
        </p:nvSpPr>
        <p:spPr>
          <a:xfrm>
            <a:off x="571890" y="1336478"/>
            <a:ext cx="8858992" cy="3370991"/>
          </a:xfrm>
          <a:prstGeom prst="rect">
            <a:avLst/>
          </a:prstGeom>
        </p:spPr>
        <p:txBody>
          <a:bodyPr vert="horz" lIns="108000" tIns="72000" rIns="108000" bIns="10800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marL="432000" indent="-180000" algn="just">
              <a:lnSpc>
                <a:spcPts val="4200"/>
              </a:lnSpc>
              <a:buFont typeface="Wingdings" panose="05000000000000000000" pitchFamily="2" charset="2"/>
              <a:buChar char="l"/>
            </a:pPr>
            <a:r>
              <a:rPr lang="ja-JP" altLang="en-US" sz="2200" dirty="0">
                <a:latin typeface="Roboto" panose="02000000000000000000" pitchFamily="2" charset="0"/>
                <a:ea typeface="メイリオ" panose="020B0604030504040204" pitchFamily="50" charset="-128"/>
              </a:rPr>
              <a:t>復旧工事の実施に向けた</a:t>
            </a:r>
            <a:r>
              <a:rPr lang="ja-JP" altLang="en-US" sz="2200" b="1" u="sng" dirty="0">
                <a:latin typeface="Roboto" panose="02000000000000000000" pitchFamily="2" charset="0"/>
                <a:ea typeface="メイリオ" panose="020B0604030504040204" pitchFamily="50" charset="-128"/>
              </a:rPr>
              <a:t>積算や発注事務の支援</a:t>
            </a:r>
            <a:r>
              <a:rPr lang="ja-JP" altLang="en-US" sz="2200" dirty="0">
                <a:latin typeface="Roboto" panose="02000000000000000000" pitchFamily="2" charset="0"/>
                <a:ea typeface="メイリオ" panose="020B0604030504040204" pitchFamily="50" charset="-128"/>
              </a:rPr>
              <a:t>にあたっては、</a:t>
            </a:r>
            <a:r>
              <a:rPr lang="ja-JP" altLang="en-US" sz="2200" b="1" u="sng" dirty="0">
                <a:latin typeface="Roboto" panose="02000000000000000000" pitchFamily="2" charset="0"/>
                <a:ea typeface="メイリオ" panose="020B0604030504040204" pitchFamily="50" charset="-128"/>
              </a:rPr>
              <a:t>「都道府県等による技術職員派遣」や「建設技術センター等による発注者支援」が活用</a:t>
            </a:r>
            <a:r>
              <a:rPr lang="ja-JP" altLang="en-US" sz="2200" dirty="0">
                <a:latin typeface="Roboto" panose="02000000000000000000" pitchFamily="2" charset="0"/>
                <a:ea typeface="メイリオ" panose="020B0604030504040204" pitchFamily="50" charset="-128"/>
              </a:rPr>
              <a:t>できます。</a:t>
            </a:r>
            <a:endParaRPr lang="en-US" altLang="ja-JP" sz="2200" dirty="0">
              <a:latin typeface="Roboto" panose="02000000000000000000" pitchFamily="2" charset="0"/>
              <a:ea typeface="メイリオ" panose="020B0604030504040204" pitchFamily="50" charset="-128"/>
            </a:endParaRPr>
          </a:p>
          <a:p>
            <a:pPr marL="432000" indent="-180000" algn="just">
              <a:lnSpc>
                <a:spcPts val="4200"/>
              </a:lnSpc>
              <a:buFont typeface="Wingdings" panose="05000000000000000000" pitchFamily="2" charset="2"/>
              <a:buChar char="l"/>
            </a:pPr>
            <a:r>
              <a:rPr lang="ja-JP" altLang="en-US" sz="2200" dirty="0">
                <a:latin typeface="Roboto" panose="02000000000000000000" pitchFamily="2" charset="0"/>
                <a:ea typeface="メイリオ" panose="020B0604030504040204" pitchFamily="50" charset="-128"/>
              </a:rPr>
              <a:t>なお、「建設技術センター等による発注者支援」 については、業務委託となるケースがありますので、支援内容の詳細や費用負担について事前に確認しておきましょう。</a:t>
            </a:r>
            <a:endParaRPr lang="en-US" altLang="ja-JP" sz="2200" dirty="0">
              <a:latin typeface="メイリオ" panose="020B0604030504040204" pitchFamily="50" charset="-128"/>
              <a:ea typeface="メイリオ" panose="020B0604030504040204" pitchFamily="50" charset="-128"/>
            </a:endParaRPr>
          </a:p>
        </p:txBody>
      </p:sp>
      <p:sp>
        <p:nvSpPr>
          <p:cNvPr id="3" name="タイトル 3">
            <a:extLst>
              <a:ext uri="{FF2B5EF4-FFF2-40B4-BE49-F238E27FC236}">
                <a16:creationId xmlns:a16="http://schemas.microsoft.com/office/drawing/2014/main" id="{A25AEECF-29EE-52C2-4418-36D1A8BF7DD5}"/>
              </a:ext>
            </a:extLst>
          </p:cNvPr>
          <p:cNvSpPr txBox="1">
            <a:spLocks/>
          </p:cNvSpPr>
          <p:nvPr/>
        </p:nvSpPr>
        <p:spPr>
          <a:xfrm>
            <a:off x="1159669" y="5016729"/>
            <a:ext cx="7683435" cy="1448617"/>
          </a:xfrm>
          <a:prstGeom prst="rect">
            <a:avLst/>
          </a:prstGeom>
          <a:solidFill>
            <a:schemeClr val="bg1"/>
          </a:solidFill>
          <a:effectLst>
            <a:glow rad="63500">
              <a:srgbClr val="4597A0">
                <a:alpha val="40000"/>
              </a:srgbClr>
            </a:glow>
            <a:outerShdw blurRad="50800" dist="88900" dir="2700000" algn="tl" rotWithShape="0">
              <a:srgbClr val="4597A0">
                <a:alpha val="40000"/>
              </a:srgbClr>
            </a:outerShdw>
          </a:effectLst>
        </p:spPr>
        <p:txBody>
          <a:bodyPr vert="horz" lIns="216000" tIns="36000" rIns="108000" bIns="3600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lnSpc>
                <a:spcPts val="3600"/>
              </a:lnSpc>
            </a:pPr>
            <a:r>
              <a:rPr lang="ja-JP" altLang="en-US" sz="2000" b="1" u="sng" dirty="0">
                <a:solidFill>
                  <a:srgbClr val="4597A0"/>
                </a:solidFill>
                <a:latin typeface="メイリオ" panose="020B0604030504040204" pitchFamily="50" charset="-128"/>
                <a:ea typeface="メイリオ" panose="020B0604030504040204" pitchFamily="50" charset="-128"/>
              </a:rPr>
              <a:t>＜ガイドラインの関連ページ＞</a:t>
            </a:r>
            <a:endParaRPr lang="en-US" altLang="ja-JP" sz="2000" b="1" u="sng" dirty="0">
              <a:solidFill>
                <a:srgbClr val="4597A0"/>
              </a:solidFill>
              <a:latin typeface="メイリオ" panose="020B0604030504040204" pitchFamily="50" charset="-128"/>
              <a:ea typeface="メイリオ" panose="020B0604030504040204" pitchFamily="50" charset="-128"/>
            </a:endParaRPr>
          </a:p>
          <a:p>
            <a:pPr marL="972000" indent="-396000" algn="just">
              <a:lnSpc>
                <a:spcPts val="3600"/>
              </a:lnSpc>
              <a:buFont typeface="Wingdings" panose="05000000000000000000" pitchFamily="2" charset="2"/>
              <a:buChar char="Ø"/>
            </a:pPr>
            <a:r>
              <a:rPr lang="ja-JP" altLang="en-US" sz="2000" dirty="0">
                <a:latin typeface="メイリオ" panose="020B0604030504040204" pitchFamily="50" charset="-128"/>
                <a:ea typeface="メイリオ" panose="020B0604030504040204" pitchFamily="50" charset="-128"/>
              </a:rPr>
              <a:t>都道府県等による技術職員派遣</a:t>
            </a:r>
            <a:r>
              <a:rPr lang="en-US" altLang="ja-JP" sz="2000" dirty="0">
                <a:latin typeface="メイリオ" panose="020B0604030504040204" pitchFamily="50" charset="-128"/>
                <a:ea typeface="メイリオ" panose="020B0604030504040204" pitchFamily="50" charset="-128"/>
              </a:rPr>
              <a:t>		</a:t>
            </a:r>
            <a:r>
              <a:rPr lang="ja-JP" altLang="en-US" sz="2000" dirty="0">
                <a:latin typeface="メイリオ" panose="020B0604030504040204" pitchFamily="50" charset="-128"/>
                <a:ea typeface="メイリオ" panose="020B0604030504040204" pitchFamily="50" charset="-128"/>
              </a:rPr>
              <a:t>： </a:t>
            </a:r>
            <a:r>
              <a:rPr lang="en-US" altLang="ja-JP" sz="2000" dirty="0">
                <a:latin typeface="メイリオ" panose="020B0604030504040204" pitchFamily="50" charset="-128"/>
                <a:ea typeface="メイリオ" panose="020B0604030504040204" pitchFamily="50" charset="-128"/>
              </a:rPr>
              <a:t>P.11</a:t>
            </a:r>
          </a:p>
          <a:p>
            <a:pPr marL="972000" indent="-396000" algn="just">
              <a:lnSpc>
                <a:spcPts val="3600"/>
              </a:lnSpc>
              <a:buFont typeface="Wingdings" panose="05000000000000000000" pitchFamily="2" charset="2"/>
              <a:buChar char="Ø"/>
            </a:pPr>
            <a:r>
              <a:rPr lang="ja-JP" altLang="en-US" sz="2000" dirty="0">
                <a:latin typeface="メイリオ" panose="020B0604030504040204" pitchFamily="50" charset="-128"/>
                <a:ea typeface="メイリオ" panose="020B0604030504040204" pitchFamily="50" charset="-128"/>
              </a:rPr>
              <a:t>建設技術センター等による発注者支援</a:t>
            </a:r>
            <a:r>
              <a:rPr lang="en-US" altLang="ja-JP" sz="2000" dirty="0">
                <a:latin typeface="メイリオ" panose="020B0604030504040204" pitchFamily="50" charset="-128"/>
                <a:ea typeface="メイリオ" panose="020B0604030504040204" pitchFamily="50" charset="-128"/>
              </a:rPr>
              <a:t>	</a:t>
            </a:r>
            <a:r>
              <a:rPr lang="ja-JP" altLang="en-US" sz="2000" dirty="0">
                <a:latin typeface="メイリオ" panose="020B0604030504040204" pitchFamily="50" charset="-128"/>
                <a:ea typeface="メイリオ" panose="020B0604030504040204" pitchFamily="50" charset="-128"/>
              </a:rPr>
              <a:t>： </a:t>
            </a:r>
            <a:r>
              <a:rPr lang="en-US" altLang="ja-JP" sz="2000" dirty="0">
                <a:latin typeface="メイリオ" panose="020B0604030504040204" pitchFamily="50" charset="-128"/>
                <a:ea typeface="メイリオ" panose="020B0604030504040204" pitchFamily="50" charset="-128"/>
              </a:rPr>
              <a:t>P.20</a:t>
            </a:r>
          </a:p>
        </p:txBody>
      </p:sp>
      <p:sp>
        <p:nvSpPr>
          <p:cNvPr id="7" name="テキスト ボックス 6">
            <a:extLst>
              <a:ext uri="{FF2B5EF4-FFF2-40B4-BE49-F238E27FC236}">
                <a16:creationId xmlns:a16="http://schemas.microsoft.com/office/drawing/2014/main" id="{FE0FC83C-0E8A-2126-0921-B19CD3124D2A}"/>
              </a:ext>
            </a:extLst>
          </p:cNvPr>
          <p:cNvSpPr txBox="1"/>
          <p:nvPr/>
        </p:nvSpPr>
        <p:spPr>
          <a:xfrm>
            <a:off x="0" y="84293"/>
            <a:ext cx="4414345" cy="500137"/>
          </a:xfrm>
          <a:prstGeom prst="rect">
            <a:avLst/>
          </a:prstGeom>
          <a:noFill/>
        </p:spPr>
        <p:txBody>
          <a:bodyPr wrap="square">
            <a:spAutoFit/>
          </a:bodyPr>
          <a:lstStyle/>
          <a:p>
            <a:pPr algn="ctr"/>
            <a:r>
              <a:rPr lang="ja-JP" altLang="en-US" sz="1600" b="1" dirty="0">
                <a:effectLst>
                  <a:glow rad="279400">
                    <a:schemeClr val="bg1">
                      <a:alpha val="40000"/>
                    </a:schemeClr>
                  </a:glow>
                </a:effectLst>
                <a:latin typeface="メイリオ" panose="020B0604030504040204" pitchFamily="50" charset="-128"/>
                <a:ea typeface="メイリオ" panose="020B0604030504040204" pitchFamily="50" charset="-128"/>
              </a:rPr>
              <a:t>迅速かつ円滑な災害復旧事業の実施に向けて</a:t>
            </a:r>
          </a:p>
          <a:p>
            <a:pPr algn="ctr"/>
            <a:r>
              <a:rPr lang="ja-JP" altLang="en-US" sz="1000" b="1" dirty="0">
                <a:effectLst>
                  <a:glow rad="279400">
                    <a:schemeClr val="bg1">
                      <a:alpha val="40000"/>
                    </a:schemeClr>
                  </a:glow>
                </a:effectLst>
                <a:latin typeface="メイリオ" panose="020B0604030504040204" pitchFamily="50" charset="-128"/>
                <a:ea typeface="メイリオ" panose="020B0604030504040204" pitchFamily="50" charset="-128"/>
              </a:rPr>
              <a:t>～市町村における災害復旧事業の円滑な実施のためのガイドライン～</a:t>
            </a:r>
          </a:p>
        </p:txBody>
      </p:sp>
      <p:sp>
        <p:nvSpPr>
          <p:cNvPr id="8" name="テキスト ボックス 7">
            <a:extLst>
              <a:ext uri="{FF2B5EF4-FFF2-40B4-BE49-F238E27FC236}">
                <a16:creationId xmlns:a16="http://schemas.microsoft.com/office/drawing/2014/main" id="{6614567C-52F7-6330-2CB6-CAC7939E0E33}"/>
              </a:ext>
            </a:extLst>
          </p:cNvPr>
          <p:cNvSpPr txBox="1"/>
          <p:nvPr/>
        </p:nvSpPr>
        <p:spPr>
          <a:xfrm>
            <a:off x="7620001" y="6550223"/>
            <a:ext cx="2286000" cy="307777"/>
          </a:xfrm>
          <a:prstGeom prst="rect">
            <a:avLst/>
          </a:prstGeom>
          <a:noFill/>
        </p:spPr>
        <p:txBody>
          <a:bodyPr wrap="square">
            <a:spAutoFit/>
          </a:bodyPr>
          <a:lstStyle/>
          <a:p>
            <a:pPr algn="ctr"/>
            <a:r>
              <a:rPr kumimoji="1" lang="ja-JP" altLang="en-US" sz="1400" b="1" dirty="0">
                <a:latin typeface="BIZ UDPゴシック" panose="020B0400000000000000" pitchFamily="50" charset="-128"/>
                <a:ea typeface="BIZ UDPゴシック" panose="020B0400000000000000" pitchFamily="50" charset="-128"/>
              </a:rPr>
              <a:t>振り返りテスト ：回答・解説</a:t>
            </a:r>
          </a:p>
        </p:txBody>
      </p:sp>
    </p:spTree>
    <p:extLst>
      <p:ext uri="{BB962C8B-B14F-4D97-AF65-F5344CB8AC3E}">
        <p14:creationId xmlns:p14="http://schemas.microsoft.com/office/powerpoint/2010/main" val="62728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10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7" name="タイトル 3">
            <a:extLst>
              <a:ext uri="{FF2B5EF4-FFF2-40B4-BE49-F238E27FC236}">
                <a16:creationId xmlns:a16="http://schemas.microsoft.com/office/drawing/2014/main" id="{5EAB0683-D4B0-320B-0908-01182C40F041}"/>
              </a:ext>
            </a:extLst>
          </p:cNvPr>
          <p:cNvSpPr txBox="1">
            <a:spLocks/>
          </p:cNvSpPr>
          <p:nvPr/>
        </p:nvSpPr>
        <p:spPr>
          <a:xfrm>
            <a:off x="636319" y="1328511"/>
            <a:ext cx="8633362" cy="1775933"/>
          </a:xfrm>
          <a:prstGeom prst="rect">
            <a:avLst/>
          </a:prstGeom>
        </p:spPr>
        <p:txBody>
          <a:bodyPr vert="horz" lIns="108000" tIns="72000" rIns="108000" bIns="10800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lnSpc>
                <a:spcPts val="4200"/>
              </a:lnSpc>
            </a:pPr>
            <a:r>
              <a:rPr lang="ja-JP" altLang="en-US" sz="2400" dirty="0">
                <a:latin typeface="Roboto" panose="02000000000000000000" pitchFamily="2" charset="0"/>
                <a:ea typeface="メイリオ" panose="020B0604030504040204" pitchFamily="50" charset="-128"/>
              </a:rPr>
              <a:t>　復旧工事を発注したものの、</a:t>
            </a:r>
            <a:r>
              <a:rPr lang="ja-JP" altLang="en-US" sz="2400" u="sng" dirty="0">
                <a:latin typeface="Roboto" panose="02000000000000000000" pitchFamily="2" charset="0"/>
                <a:ea typeface="メイリオ" panose="020B0604030504040204" pitchFamily="50" charset="-128"/>
              </a:rPr>
              <a:t>不調・不落が多く発生し</a:t>
            </a:r>
            <a:r>
              <a:rPr lang="ja-JP" altLang="en-US" sz="2400" dirty="0">
                <a:latin typeface="Roboto" panose="02000000000000000000" pitchFamily="2" charset="0"/>
                <a:ea typeface="メイリオ" panose="020B0604030504040204" pitchFamily="50" charset="-128"/>
              </a:rPr>
              <a:t>思うように復旧工事が進みません。あなたなら</a:t>
            </a:r>
            <a:r>
              <a:rPr lang="ja-JP" altLang="en-US" sz="2400" u="sng" dirty="0">
                <a:latin typeface="Roboto" panose="02000000000000000000" pitchFamily="2" charset="0"/>
                <a:ea typeface="メイリオ" panose="020B0604030504040204" pitchFamily="50" charset="-128"/>
              </a:rPr>
              <a:t>どのような対応を検討しますか</a:t>
            </a:r>
            <a:r>
              <a:rPr lang="ja-JP" altLang="en-US" sz="2400" dirty="0">
                <a:latin typeface="Roboto" panose="02000000000000000000" pitchFamily="2" charset="0"/>
                <a:ea typeface="メイリオ" panose="020B0604030504040204" pitchFamily="50" charset="-128"/>
              </a:rPr>
              <a:t>。</a:t>
            </a:r>
            <a:endParaRPr lang="en-US" altLang="ja-JP" sz="2400" dirty="0">
              <a:latin typeface="Roboto" panose="02000000000000000000" pitchFamily="2" charset="0"/>
              <a:ea typeface="メイリオ" panose="020B0604030504040204" pitchFamily="50" charset="-128"/>
            </a:endParaRPr>
          </a:p>
        </p:txBody>
      </p:sp>
      <p:sp>
        <p:nvSpPr>
          <p:cNvPr id="6" name="タイトル 3">
            <a:extLst>
              <a:ext uri="{FF2B5EF4-FFF2-40B4-BE49-F238E27FC236}">
                <a16:creationId xmlns:a16="http://schemas.microsoft.com/office/drawing/2014/main" id="{63174E2F-39C6-8182-83B2-C32344F76C1B}"/>
              </a:ext>
            </a:extLst>
          </p:cNvPr>
          <p:cNvSpPr txBox="1">
            <a:spLocks/>
          </p:cNvSpPr>
          <p:nvPr/>
        </p:nvSpPr>
        <p:spPr>
          <a:xfrm>
            <a:off x="362171" y="677709"/>
            <a:ext cx="1404000" cy="612000"/>
          </a:xfrm>
          <a:prstGeom prst="rect">
            <a:avLst/>
          </a:prstGeom>
          <a:solidFill>
            <a:schemeClr val="tx1">
              <a:lumMod val="65000"/>
              <a:lumOff val="35000"/>
            </a:schemeClr>
          </a:solidFill>
        </p:spPr>
        <p:txBody>
          <a:bodyPr vert="horz" lIns="108000" tIns="126000" rIns="108000" bIns="10800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ts val="3300"/>
              </a:lnSpc>
            </a:pPr>
            <a:r>
              <a:rPr lang="ja-JP" altLang="en-US" sz="2800" b="1" dirty="0">
                <a:solidFill>
                  <a:schemeClr val="bg1"/>
                </a:solidFill>
                <a:latin typeface="メイリオ" panose="020B0604030504040204" pitchFamily="50" charset="-128"/>
                <a:ea typeface="メイリオ" panose="020B0604030504040204" pitchFamily="50" charset="-128"/>
              </a:rPr>
              <a:t>問</a:t>
            </a:r>
            <a:r>
              <a:rPr lang="en-US" altLang="ja-JP" sz="2800" b="1" dirty="0">
                <a:solidFill>
                  <a:schemeClr val="bg1"/>
                </a:solidFill>
                <a:latin typeface="メイリオ" panose="020B0604030504040204" pitchFamily="50" charset="-128"/>
                <a:ea typeface="メイリオ" panose="020B0604030504040204" pitchFamily="50" charset="-128"/>
              </a:rPr>
              <a:t>11</a:t>
            </a:r>
          </a:p>
        </p:txBody>
      </p:sp>
      <p:sp>
        <p:nvSpPr>
          <p:cNvPr id="3" name="タイトル 3">
            <a:extLst>
              <a:ext uri="{FF2B5EF4-FFF2-40B4-BE49-F238E27FC236}">
                <a16:creationId xmlns:a16="http://schemas.microsoft.com/office/drawing/2014/main" id="{D0ED70BF-3CDF-5EBC-8137-311B2AC58EF1}"/>
              </a:ext>
            </a:extLst>
          </p:cNvPr>
          <p:cNvSpPr txBox="1">
            <a:spLocks/>
          </p:cNvSpPr>
          <p:nvPr/>
        </p:nvSpPr>
        <p:spPr>
          <a:xfrm>
            <a:off x="757403" y="3429000"/>
            <a:ext cx="7772448" cy="2468322"/>
          </a:xfrm>
          <a:prstGeom prst="rect">
            <a:avLst/>
          </a:prstGeom>
        </p:spPr>
        <p:txBody>
          <a:bodyPr vert="horz" lIns="108000" tIns="72000" rIns="108000" bIns="10800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marL="324000" algn="just">
              <a:lnSpc>
                <a:spcPts val="4200"/>
              </a:lnSpc>
              <a:spcBef>
                <a:spcPts val="1200"/>
              </a:spcBef>
            </a:pPr>
            <a:r>
              <a:rPr lang="ja-JP" altLang="en-US" sz="2400" b="1" dirty="0">
                <a:solidFill>
                  <a:srgbClr val="FF0000"/>
                </a:solidFill>
                <a:latin typeface="Roboto" panose="02000000000000000000" pitchFamily="2" charset="0"/>
                <a:ea typeface="メイリオ" panose="020B0604030504040204" pitchFamily="50" charset="-128"/>
              </a:rPr>
              <a:t>① 既発注業務・工事の一時中止</a:t>
            </a:r>
            <a:r>
              <a:rPr lang="en-US" altLang="ja-JP" sz="2400" b="1" dirty="0">
                <a:solidFill>
                  <a:srgbClr val="FF0000"/>
                </a:solidFill>
                <a:latin typeface="Roboto" panose="02000000000000000000" pitchFamily="2" charset="0"/>
                <a:ea typeface="メイリオ" panose="020B0604030504040204" pitchFamily="50" charset="-128"/>
              </a:rPr>
              <a:t>	</a:t>
            </a:r>
            <a:r>
              <a:rPr lang="ja-JP" altLang="en-US" sz="2400" b="1" dirty="0">
                <a:solidFill>
                  <a:srgbClr val="FF0000"/>
                </a:solidFill>
                <a:latin typeface="Roboto" panose="02000000000000000000" pitchFamily="2" charset="0"/>
                <a:ea typeface="メイリオ" panose="020B0604030504040204" pitchFamily="50" charset="-128"/>
              </a:rPr>
              <a:t>：〇</a:t>
            </a:r>
            <a:endParaRPr lang="en-US" altLang="ja-JP" sz="2400" b="1" dirty="0">
              <a:solidFill>
                <a:srgbClr val="FF0000"/>
              </a:solidFill>
              <a:latin typeface="Roboto" panose="02000000000000000000" pitchFamily="2" charset="0"/>
              <a:ea typeface="メイリオ" panose="020B0604030504040204" pitchFamily="50" charset="-128"/>
            </a:endParaRPr>
          </a:p>
          <a:p>
            <a:pPr marL="324000" algn="just">
              <a:lnSpc>
                <a:spcPts val="4200"/>
              </a:lnSpc>
              <a:spcBef>
                <a:spcPts val="600"/>
              </a:spcBef>
            </a:pPr>
            <a:r>
              <a:rPr lang="ja-JP" altLang="en-US" sz="2400" b="1" dirty="0">
                <a:solidFill>
                  <a:srgbClr val="FF0000"/>
                </a:solidFill>
                <a:latin typeface="Roboto" panose="02000000000000000000" pitchFamily="2" charset="0"/>
                <a:ea typeface="メイリオ" panose="020B0604030504040204" pitchFamily="50" charset="-128"/>
              </a:rPr>
              <a:t>② 入札参加要件の緩和</a:t>
            </a:r>
            <a:r>
              <a:rPr lang="en-US" altLang="ja-JP" sz="2400" b="1" dirty="0">
                <a:solidFill>
                  <a:srgbClr val="FF0000"/>
                </a:solidFill>
                <a:latin typeface="Roboto" panose="02000000000000000000" pitchFamily="2" charset="0"/>
                <a:ea typeface="メイリオ" panose="020B0604030504040204" pitchFamily="50" charset="-128"/>
              </a:rPr>
              <a:t>			</a:t>
            </a:r>
            <a:r>
              <a:rPr lang="ja-JP" altLang="en-US" sz="2400" b="1" dirty="0">
                <a:solidFill>
                  <a:srgbClr val="FF0000"/>
                </a:solidFill>
                <a:latin typeface="Roboto" panose="02000000000000000000" pitchFamily="2" charset="0"/>
                <a:ea typeface="メイリオ" panose="020B0604030504040204" pitchFamily="50" charset="-128"/>
              </a:rPr>
              <a:t>：〇</a:t>
            </a:r>
            <a:endParaRPr lang="en-US" altLang="ja-JP" sz="2400" b="1" dirty="0">
              <a:solidFill>
                <a:srgbClr val="FF0000"/>
              </a:solidFill>
              <a:latin typeface="Roboto" panose="02000000000000000000" pitchFamily="2" charset="0"/>
              <a:ea typeface="Roboto" panose="02000000000000000000" pitchFamily="2" charset="0"/>
            </a:endParaRPr>
          </a:p>
          <a:p>
            <a:pPr marL="324000" algn="just">
              <a:lnSpc>
                <a:spcPts val="4200"/>
              </a:lnSpc>
              <a:spcBef>
                <a:spcPts val="600"/>
              </a:spcBef>
            </a:pPr>
            <a:r>
              <a:rPr lang="ja-JP" altLang="en-US" sz="2400" b="1" dirty="0">
                <a:solidFill>
                  <a:srgbClr val="FF0000"/>
                </a:solidFill>
                <a:latin typeface="Roboto" panose="02000000000000000000" pitchFamily="2" charset="0"/>
                <a:ea typeface="メイリオ" panose="020B0604030504040204" pitchFamily="50" charset="-128"/>
              </a:rPr>
              <a:t>③ 発注ロットの拡大</a:t>
            </a:r>
            <a:r>
              <a:rPr lang="en-US" altLang="ja-JP" sz="2400" b="1" dirty="0">
                <a:solidFill>
                  <a:srgbClr val="FF0000"/>
                </a:solidFill>
                <a:latin typeface="Roboto" panose="02000000000000000000" pitchFamily="2" charset="0"/>
                <a:ea typeface="メイリオ" panose="020B0604030504040204" pitchFamily="50" charset="-128"/>
              </a:rPr>
              <a:t>			</a:t>
            </a:r>
            <a:r>
              <a:rPr lang="ja-JP" altLang="en-US" sz="2400" b="1" dirty="0">
                <a:solidFill>
                  <a:srgbClr val="FF0000"/>
                </a:solidFill>
                <a:latin typeface="Roboto" panose="02000000000000000000" pitchFamily="2" charset="0"/>
                <a:ea typeface="メイリオ" panose="020B0604030504040204" pitchFamily="50" charset="-128"/>
              </a:rPr>
              <a:t>：〇</a:t>
            </a:r>
            <a:endParaRPr lang="en-US" altLang="ja-JP" sz="2400" b="1" dirty="0">
              <a:solidFill>
                <a:srgbClr val="FF0000"/>
              </a:solidFill>
              <a:latin typeface="Roboto" panose="02000000000000000000" pitchFamily="2" charset="0"/>
              <a:ea typeface="Roboto" panose="02000000000000000000" pitchFamily="2" charset="0"/>
            </a:endParaRPr>
          </a:p>
          <a:p>
            <a:pPr marL="324000" algn="just">
              <a:lnSpc>
                <a:spcPts val="4200"/>
              </a:lnSpc>
              <a:spcBef>
                <a:spcPts val="600"/>
              </a:spcBef>
            </a:pPr>
            <a:r>
              <a:rPr lang="ja-JP" altLang="en-US" sz="2400" b="1" dirty="0">
                <a:solidFill>
                  <a:srgbClr val="FF0000"/>
                </a:solidFill>
                <a:latin typeface="Roboto" panose="02000000000000000000" pitchFamily="2" charset="0"/>
                <a:ea typeface="メイリオ" panose="020B0604030504040204" pitchFamily="50" charset="-128"/>
              </a:rPr>
              <a:t>④ 入札契約方式の見直し</a:t>
            </a:r>
            <a:r>
              <a:rPr lang="en-US" altLang="ja-JP" sz="2400" b="1" dirty="0">
                <a:solidFill>
                  <a:srgbClr val="FF0000"/>
                </a:solidFill>
                <a:latin typeface="Roboto" panose="02000000000000000000" pitchFamily="2" charset="0"/>
                <a:ea typeface="メイリオ" panose="020B0604030504040204" pitchFamily="50" charset="-128"/>
              </a:rPr>
              <a:t>		</a:t>
            </a:r>
            <a:r>
              <a:rPr lang="ja-JP" altLang="en-US" sz="2400" b="1" dirty="0">
                <a:solidFill>
                  <a:srgbClr val="FF0000"/>
                </a:solidFill>
                <a:latin typeface="Roboto" panose="02000000000000000000" pitchFamily="2" charset="0"/>
                <a:ea typeface="メイリオ" panose="020B0604030504040204" pitchFamily="50" charset="-128"/>
              </a:rPr>
              <a:t>：〇</a:t>
            </a:r>
            <a:endParaRPr lang="en-US" altLang="ja-JP" sz="2400" b="1" dirty="0">
              <a:solidFill>
                <a:srgbClr val="FF0000"/>
              </a:solidFill>
              <a:latin typeface="Roboto" panose="02000000000000000000" pitchFamily="2" charset="0"/>
              <a:ea typeface="Roboto" panose="02000000000000000000" pitchFamily="2" charset="0"/>
            </a:endParaRPr>
          </a:p>
        </p:txBody>
      </p:sp>
      <p:sp>
        <p:nvSpPr>
          <p:cNvPr id="5" name="テキスト ボックス 4">
            <a:extLst>
              <a:ext uri="{FF2B5EF4-FFF2-40B4-BE49-F238E27FC236}">
                <a16:creationId xmlns:a16="http://schemas.microsoft.com/office/drawing/2014/main" id="{D5D61C50-91F7-BA34-E430-6341200D44C8}"/>
              </a:ext>
            </a:extLst>
          </p:cNvPr>
          <p:cNvSpPr txBox="1"/>
          <p:nvPr/>
        </p:nvSpPr>
        <p:spPr>
          <a:xfrm>
            <a:off x="0" y="84293"/>
            <a:ext cx="4414345" cy="500137"/>
          </a:xfrm>
          <a:prstGeom prst="rect">
            <a:avLst/>
          </a:prstGeom>
          <a:noFill/>
        </p:spPr>
        <p:txBody>
          <a:bodyPr wrap="square">
            <a:spAutoFit/>
          </a:bodyPr>
          <a:lstStyle/>
          <a:p>
            <a:pPr algn="ctr"/>
            <a:r>
              <a:rPr lang="ja-JP" altLang="en-US" sz="1600" b="1" dirty="0">
                <a:effectLst>
                  <a:glow rad="279400">
                    <a:schemeClr val="bg1">
                      <a:alpha val="40000"/>
                    </a:schemeClr>
                  </a:glow>
                </a:effectLst>
                <a:latin typeface="メイリオ" panose="020B0604030504040204" pitchFamily="50" charset="-128"/>
                <a:ea typeface="メイリオ" panose="020B0604030504040204" pitchFamily="50" charset="-128"/>
              </a:rPr>
              <a:t>迅速かつ円滑な災害復旧事業の実施に向けて</a:t>
            </a:r>
          </a:p>
          <a:p>
            <a:pPr algn="ctr"/>
            <a:r>
              <a:rPr lang="ja-JP" altLang="en-US" sz="1000" b="1" dirty="0">
                <a:effectLst>
                  <a:glow rad="279400">
                    <a:schemeClr val="bg1">
                      <a:alpha val="40000"/>
                    </a:schemeClr>
                  </a:glow>
                </a:effectLst>
                <a:latin typeface="メイリオ" panose="020B0604030504040204" pitchFamily="50" charset="-128"/>
                <a:ea typeface="メイリオ" panose="020B0604030504040204" pitchFamily="50" charset="-128"/>
              </a:rPr>
              <a:t>～市町村における災害復旧事業の円滑な実施のためのガイドライン～</a:t>
            </a:r>
          </a:p>
        </p:txBody>
      </p:sp>
      <p:sp>
        <p:nvSpPr>
          <p:cNvPr id="8" name="テキスト ボックス 7">
            <a:extLst>
              <a:ext uri="{FF2B5EF4-FFF2-40B4-BE49-F238E27FC236}">
                <a16:creationId xmlns:a16="http://schemas.microsoft.com/office/drawing/2014/main" id="{361E9E27-C582-EFFB-4691-D0186A31EE4B}"/>
              </a:ext>
            </a:extLst>
          </p:cNvPr>
          <p:cNvSpPr txBox="1"/>
          <p:nvPr/>
        </p:nvSpPr>
        <p:spPr>
          <a:xfrm>
            <a:off x="7620001" y="6550223"/>
            <a:ext cx="2286000" cy="307777"/>
          </a:xfrm>
          <a:prstGeom prst="rect">
            <a:avLst/>
          </a:prstGeom>
          <a:noFill/>
        </p:spPr>
        <p:txBody>
          <a:bodyPr wrap="square">
            <a:spAutoFit/>
          </a:bodyPr>
          <a:lstStyle/>
          <a:p>
            <a:pPr algn="ctr"/>
            <a:r>
              <a:rPr kumimoji="1" lang="ja-JP" altLang="en-US" sz="1400" b="1" dirty="0">
                <a:latin typeface="BIZ UDPゴシック" panose="020B0400000000000000" pitchFamily="50" charset="-128"/>
                <a:ea typeface="BIZ UDPゴシック" panose="020B0400000000000000" pitchFamily="50" charset="-128"/>
              </a:rPr>
              <a:t>振り返りテスト ：回答・解説</a:t>
            </a:r>
          </a:p>
        </p:txBody>
      </p:sp>
      <p:sp>
        <p:nvSpPr>
          <p:cNvPr id="9" name="タイトル 3">
            <a:extLst>
              <a:ext uri="{FF2B5EF4-FFF2-40B4-BE49-F238E27FC236}">
                <a16:creationId xmlns:a16="http://schemas.microsoft.com/office/drawing/2014/main" id="{EAAF7719-D0A0-4C9E-F99A-24D818529693}"/>
              </a:ext>
            </a:extLst>
          </p:cNvPr>
          <p:cNvSpPr txBox="1">
            <a:spLocks/>
          </p:cNvSpPr>
          <p:nvPr/>
        </p:nvSpPr>
        <p:spPr>
          <a:xfrm>
            <a:off x="1828229" y="640545"/>
            <a:ext cx="6604571" cy="612000"/>
          </a:xfrm>
          <a:prstGeom prst="rect">
            <a:avLst/>
          </a:prstGeom>
          <a:noFill/>
        </p:spPr>
        <p:txBody>
          <a:bodyPr vert="horz" lIns="108000" tIns="126000" rIns="108000" bIns="10800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ts val="3300"/>
              </a:lnSpc>
            </a:pPr>
            <a:r>
              <a:rPr lang="ja-JP" altLang="en-US" sz="2400" b="1" dirty="0">
                <a:solidFill>
                  <a:srgbClr val="FF0000"/>
                </a:solidFill>
                <a:latin typeface="メイリオ" panose="020B0604030504040204" pitchFamily="50" charset="-128"/>
                <a:ea typeface="メイリオ" panose="020B0604030504040204" pitchFamily="50" charset="-128"/>
              </a:rPr>
              <a:t>回答：①、②、③、④が正解となります。</a:t>
            </a:r>
            <a:endParaRPr lang="en-US" altLang="ja-JP" sz="2400" b="1" dirty="0">
              <a:solidFill>
                <a:srgbClr val="FF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950811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6" name="タイトル 3">
            <a:extLst>
              <a:ext uri="{FF2B5EF4-FFF2-40B4-BE49-F238E27FC236}">
                <a16:creationId xmlns:a16="http://schemas.microsoft.com/office/drawing/2014/main" id="{63174E2F-39C6-8182-83B2-C32344F76C1B}"/>
              </a:ext>
            </a:extLst>
          </p:cNvPr>
          <p:cNvSpPr txBox="1">
            <a:spLocks/>
          </p:cNvSpPr>
          <p:nvPr/>
        </p:nvSpPr>
        <p:spPr>
          <a:xfrm>
            <a:off x="362171" y="677709"/>
            <a:ext cx="1404000" cy="612000"/>
          </a:xfrm>
          <a:prstGeom prst="rect">
            <a:avLst/>
          </a:prstGeom>
          <a:solidFill>
            <a:schemeClr val="tx1">
              <a:lumMod val="65000"/>
              <a:lumOff val="35000"/>
            </a:schemeClr>
          </a:solidFill>
        </p:spPr>
        <p:txBody>
          <a:bodyPr vert="horz" lIns="108000" tIns="126000" rIns="108000" bIns="10800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ts val="3300"/>
              </a:lnSpc>
            </a:pPr>
            <a:r>
              <a:rPr lang="ja-JP" altLang="en-US" sz="2800" b="1" dirty="0">
                <a:solidFill>
                  <a:schemeClr val="bg1"/>
                </a:solidFill>
                <a:latin typeface="メイリオ" panose="020B0604030504040204" pitchFamily="50" charset="-128"/>
                <a:ea typeface="メイリオ" panose="020B0604030504040204" pitchFamily="50" charset="-128"/>
              </a:rPr>
              <a:t>問</a:t>
            </a:r>
            <a:r>
              <a:rPr lang="en-US" altLang="ja-JP" sz="2800" b="1" dirty="0">
                <a:solidFill>
                  <a:schemeClr val="bg1"/>
                </a:solidFill>
                <a:latin typeface="メイリオ" panose="020B0604030504040204" pitchFamily="50" charset="-128"/>
                <a:ea typeface="メイリオ" panose="020B0604030504040204" pitchFamily="50" charset="-128"/>
              </a:rPr>
              <a:t>11</a:t>
            </a:r>
          </a:p>
        </p:txBody>
      </p:sp>
      <p:sp>
        <p:nvSpPr>
          <p:cNvPr id="2" name="タイトル 3">
            <a:extLst>
              <a:ext uri="{FF2B5EF4-FFF2-40B4-BE49-F238E27FC236}">
                <a16:creationId xmlns:a16="http://schemas.microsoft.com/office/drawing/2014/main" id="{82614A1E-50F3-90EF-EB56-D1E31526E4A8}"/>
              </a:ext>
            </a:extLst>
          </p:cNvPr>
          <p:cNvSpPr txBox="1">
            <a:spLocks/>
          </p:cNvSpPr>
          <p:nvPr/>
        </p:nvSpPr>
        <p:spPr>
          <a:xfrm>
            <a:off x="1766171" y="677709"/>
            <a:ext cx="1404000" cy="612000"/>
          </a:xfrm>
          <a:prstGeom prst="rect">
            <a:avLst/>
          </a:prstGeom>
          <a:noFill/>
        </p:spPr>
        <p:txBody>
          <a:bodyPr vert="horz" lIns="108000" tIns="126000" rIns="108000" bIns="10800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ts val="3300"/>
              </a:lnSpc>
            </a:pPr>
            <a:r>
              <a:rPr lang="ja-JP" altLang="en-US" sz="2800" b="1" dirty="0">
                <a:solidFill>
                  <a:srgbClr val="FF0000"/>
                </a:solidFill>
                <a:latin typeface="メイリオ" panose="020B0604030504040204" pitchFamily="50" charset="-128"/>
                <a:ea typeface="メイリオ" panose="020B0604030504040204" pitchFamily="50" charset="-128"/>
              </a:rPr>
              <a:t>解説</a:t>
            </a:r>
            <a:endParaRPr lang="en-US" altLang="ja-JP" sz="2800" b="1" dirty="0">
              <a:solidFill>
                <a:srgbClr val="FF0000"/>
              </a:solidFill>
              <a:latin typeface="メイリオ" panose="020B0604030504040204" pitchFamily="50" charset="-128"/>
              <a:ea typeface="メイリオ" panose="020B0604030504040204" pitchFamily="50" charset="-128"/>
            </a:endParaRPr>
          </a:p>
        </p:txBody>
      </p:sp>
      <p:sp>
        <p:nvSpPr>
          <p:cNvPr id="4" name="タイトル 3">
            <a:extLst>
              <a:ext uri="{FF2B5EF4-FFF2-40B4-BE49-F238E27FC236}">
                <a16:creationId xmlns:a16="http://schemas.microsoft.com/office/drawing/2014/main" id="{9B371C0D-7C7D-C884-5B07-96851AB3C834}"/>
              </a:ext>
            </a:extLst>
          </p:cNvPr>
          <p:cNvSpPr txBox="1">
            <a:spLocks/>
          </p:cNvSpPr>
          <p:nvPr/>
        </p:nvSpPr>
        <p:spPr>
          <a:xfrm>
            <a:off x="515748" y="1257754"/>
            <a:ext cx="8874503" cy="2340304"/>
          </a:xfrm>
          <a:prstGeom prst="rect">
            <a:avLst/>
          </a:prstGeom>
        </p:spPr>
        <p:txBody>
          <a:bodyPr vert="horz" lIns="108000" tIns="72000" rIns="108000" bIns="10800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lnSpc>
                <a:spcPts val="4200"/>
              </a:lnSpc>
            </a:pPr>
            <a:r>
              <a:rPr lang="ja-JP" altLang="en-US" sz="2200" dirty="0">
                <a:latin typeface="Roboto" panose="02000000000000000000" pitchFamily="2" charset="0"/>
                <a:ea typeface="メイリオ" panose="020B0604030504040204" pitchFamily="50" charset="-128"/>
              </a:rPr>
              <a:t>（解説）</a:t>
            </a:r>
            <a:endParaRPr lang="en-US" altLang="ja-JP" sz="2200" dirty="0">
              <a:latin typeface="Roboto" panose="02000000000000000000" pitchFamily="2" charset="0"/>
              <a:ea typeface="Roboto" panose="02000000000000000000" pitchFamily="2" charset="0"/>
            </a:endParaRPr>
          </a:p>
          <a:p>
            <a:pPr marL="432000" indent="-180000" algn="just">
              <a:lnSpc>
                <a:spcPts val="4200"/>
              </a:lnSpc>
              <a:buFont typeface="Wingdings" panose="05000000000000000000" pitchFamily="2" charset="2"/>
              <a:buChar char="l"/>
            </a:pPr>
            <a:r>
              <a:rPr lang="ja-JP" altLang="en-US" sz="2200" dirty="0">
                <a:latin typeface="Roboto" panose="02000000000000000000" pitchFamily="2" charset="0"/>
                <a:ea typeface="メイリオ" panose="020B0604030504040204" pitchFamily="50" charset="-128"/>
              </a:rPr>
              <a:t>復旧工事を円滑に進めるためには、地域の実情に応じて、様々な対応をとる必要があります。ガイドラインに掲載している取組を参考とし、</a:t>
            </a:r>
            <a:r>
              <a:rPr lang="ja-JP" altLang="en-US" sz="2200" b="1" u="sng" dirty="0">
                <a:latin typeface="Roboto" panose="02000000000000000000" pitchFamily="2" charset="0"/>
                <a:ea typeface="メイリオ" panose="020B0604030504040204" pitchFamily="50" charset="-128"/>
              </a:rPr>
              <a:t>貴団体にマッチする取組を検討</a:t>
            </a:r>
            <a:r>
              <a:rPr lang="ja-JP" altLang="en-US" sz="2200" dirty="0">
                <a:latin typeface="Roboto" panose="02000000000000000000" pitchFamily="2" charset="0"/>
                <a:ea typeface="メイリオ" panose="020B0604030504040204" pitchFamily="50" charset="-128"/>
              </a:rPr>
              <a:t>してください。</a:t>
            </a:r>
            <a:endParaRPr lang="en-US" altLang="ja-JP" sz="2200" dirty="0">
              <a:latin typeface="Roboto" panose="02000000000000000000" pitchFamily="2" charset="0"/>
              <a:ea typeface="Roboto" panose="02000000000000000000" pitchFamily="2" charset="0"/>
            </a:endParaRPr>
          </a:p>
        </p:txBody>
      </p:sp>
      <p:sp>
        <p:nvSpPr>
          <p:cNvPr id="5" name="タイトル 3">
            <a:extLst>
              <a:ext uri="{FF2B5EF4-FFF2-40B4-BE49-F238E27FC236}">
                <a16:creationId xmlns:a16="http://schemas.microsoft.com/office/drawing/2014/main" id="{654D8616-3D54-2BBE-BBD1-F5CD56387A0A}"/>
              </a:ext>
            </a:extLst>
          </p:cNvPr>
          <p:cNvSpPr txBox="1">
            <a:spLocks/>
          </p:cNvSpPr>
          <p:nvPr/>
        </p:nvSpPr>
        <p:spPr>
          <a:xfrm>
            <a:off x="885966" y="3839987"/>
            <a:ext cx="8134065" cy="2340304"/>
          </a:xfrm>
          <a:prstGeom prst="rect">
            <a:avLst/>
          </a:prstGeom>
          <a:solidFill>
            <a:schemeClr val="bg1"/>
          </a:solidFill>
          <a:effectLst>
            <a:glow rad="63500">
              <a:srgbClr val="4597A0">
                <a:alpha val="40000"/>
              </a:srgbClr>
            </a:glow>
            <a:outerShdw blurRad="50800" dist="88900" dir="2700000" algn="tl" rotWithShape="0">
              <a:srgbClr val="4597A0">
                <a:alpha val="40000"/>
              </a:srgbClr>
            </a:outerShdw>
          </a:effectLst>
        </p:spPr>
        <p:txBody>
          <a:bodyPr vert="horz" lIns="216000" tIns="144000" rIns="108000" bIns="10800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lnSpc>
                <a:spcPts val="3600"/>
              </a:lnSpc>
            </a:pPr>
            <a:r>
              <a:rPr lang="ja-JP" altLang="en-US" sz="2000" b="1" u="sng" dirty="0">
                <a:solidFill>
                  <a:srgbClr val="4597A0"/>
                </a:solidFill>
                <a:latin typeface="メイリオ" panose="020B0604030504040204" pitchFamily="50" charset="-128"/>
                <a:ea typeface="メイリオ" panose="020B0604030504040204" pitchFamily="50" charset="-128"/>
              </a:rPr>
              <a:t>＜ガイドラインの関連ページ＞</a:t>
            </a:r>
            <a:endParaRPr lang="en-US" altLang="ja-JP" sz="2000" b="1" u="sng" dirty="0">
              <a:solidFill>
                <a:srgbClr val="4597A0"/>
              </a:solidFill>
              <a:latin typeface="メイリオ" panose="020B0604030504040204" pitchFamily="50" charset="-128"/>
              <a:ea typeface="メイリオ" panose="020B0604030504040204" pitchFamily="50" charset="-128"/>
            </a:endParaRPr>
          </a:p>
          <a:p>
            <a:pPr marL="972000" indent="-396000" algn="just">
              <a:lnSpc>
                <a:spcPts val="3600"/>
              </a:lnSpc>
              <a:buFont typeface="Wingdings" panose="05000000000000000000" pitchFamily="2" charset="2"/>
              <a:buChar char="Ø"/>
            </a:pPr>
            <a:r>
              <a:rPr lang="ja-JP" altLang="en-US" sz="2000" dirty="0">
                <a:latin typeface="メイリオ" panose="020B0604030504040204" pitchFamily="50" charset="-128"/>
                <a:ea typeface="メイリオ" panose="020B0604030504040204" pitchFamily="50" charset="-128"/>
              </a:rPr>
              <a:t>大規模災害時の既発注工事・業務への対応</a:t>
            </a:r>
            <a:r>
              <a:rPr lang="en-US" altLang="ja-JP" sz="2000" dirty="0">
                <a:latin typeface="メイリオ" panose="020B0604030504040204" pitchFamily="50" charset="-128"/>
                <a:ea typeface="メイリオ" panose="020B0604030504040204" pitchFamily="50" charset="-128"/>
              </a:rPr>
              <a:t>	</a:t>
            </a:r>
            <a:r>
              <a:rPr lang="ja-JP" altLang="en-US" sz="2000" dirty="0">
                <a:latin typeface="メイリオ" panose="020B0604030504040204" pitchFamily="50" charset="-128"/>
                <a:ea typeface="メイリオ" panose="020B0604030504040204" pitchFamily="50" charset="-128"/>
              </a:rPr>
              <a:t>： </a:t>
            </a:r>
            <a:r>
              <a:rPr lang="en-US" altLang="ja-JP" sz="2000" dirty="0">
                <a:latin typeface="メイリオ" panose="020B0604030504040204" pitchFamily="50" charset="-128"/>
                <a:ea typeface="メイリオ" panose="020B0604030504040204" pitchFamily="50" charset="-128"/>
              </a:rPr>
              <a:t>P.23</a:t>
            </a:r>
          </a:p>
          <a:p>
            <a:pPr marL="972000" indent="-396000" algn="just">
              <a:lnSpc>
                <a:spcPts val="3600"/>
              </a:lnSpc>
              <a:buFont typeface="Wingdings" panose="05000000000000000000" pitchFamily="2" charset="2"/>
              <a:buChar char="Ø"/>
            </a:pPr>
            <a:r>
              <a:rPr lang="ja-JP" altLang="en-US" sz="2000" dirty="0">
                <a:latin typeface="メイリオ" panose="020B0604030504040204" pitchFamily="50" charset="-128"/>
                <a:ea typeface="メイリオ" panose="020B0604030504040204" pitchFamily="50" charset="-128"/>
              </a:rPr>
              <a:t>災害時の緊急度に応じた契約方式の選定</a:t>
            </a:r>
            <a:r>
              <a:rPr lang="en-US" altLang="ja-JP" sz="2000" dirty="0">
                <a:latin typeface="メイリオ" panose="020B0604030504040204" pitchFamily="50" charset="-128"/>
                <a:ea typeface="メイリオ" panose="020B0604030504040204" pitchFamily="50" charset="-128"/>
              </a:rPr>
              <a:t>	</a:t>
            </a:r>
            <a:r>
              <a:rPr lang="ja-JP" altLang="en-US" sz="2000" dirty="0">
                <a:latin typeface="メイリオ" panose="020B0604030504040204" pitchFamily="50" charset="-128"/>
                <a:ea typeface="メイリオ" panose="020B0604030504040204" pitchFamily="50" charset="-128"/>
              </a:rPr>
              <a:t>： </a:t>
            </a:r>
            <a:r>
              <a:rPr lang="en-US" altLang="ja-JP" sz="2000" dirty="0">
                <a:latin typeface="メイリオ" panose="020B0604030504040204" pitchFamily="50" charset="-128"/>
                <a:ea typeface="メイリオ" panose="020B0604030504040204" pitchFamily="50" charset="-128"/>
              </a:rPr>
              <a:t>P.24</a:t>
            </a:r>
          </a:p>
          <a:p>
            <a:pPr marL="972000" indent="-396000" algn="just">
              <a:lnSpc>
                <a:spcPts val="3600"/>
              </a:lnSpc>
              <a:buFont typeface="Wingdings" panose="05000000000000000000" pitchFamily="2" charset="2"/>
              <a:buChar char="Ø"/>
            </a:pPr>
            <a:r>
              <a:rPr lang="ja-JP" altLang="en-US" sz="2000" dirty="0">
                <a:latin typeface="メイリオ" panose="020B0604030504040204" pitchFamily="50" charset="-128"/>
                <a:ea typeface="メイリオ" panose="020B0604030504040204" pitchFamily="50" charset="-128"/>
              </a:rPr>
              <a:t>災害復旧工事の施工体制の確保</a:t>
            </a:r>
            <a:r>
              <a:rPr lang="en-US" altLang="ja-JP" sz="2000" dirty="0">
                <a:latin typeface="メイリオ" panose="020B0604030504040204" pitchFamily="50" charset="-128"/>
                <a:ea typeface="メイリオ" panose="020B0604030504040204" pitchFamily="50" charset="-128"/>
              </a:rPr>
              <a:t>			</a:t>
            </a:r>
            <a:r>
              <a:rPr lang="ja-JP" altLang="en-US" sz="2000" dirty="0">
                <a:latin typeface="メイリオ" panose="020B0604030504040204" pitchFamily="50" charset="-128"/>
                <a:ea typeface="メイリオ" panose="020B0604030504040204" pitchFamily="50" charset="-128"/>
              </a:rPr>
              <a:t>： </a:t>
            </a:r>
            <a:r>
              <a:rPr lang="en-US" altLang="ja-JP" sz="2000" dirty="0">
                <a:latin typeface="メイリオ" panose="020B0604030504040204" pitchFamily="50" charset="-128"/>
                <a:ea typeface="メイリオ" panose="020B0604030504040204" pitchFamily="50" charset="-128"/>
              </a:rPr>
              <a:t>P.25</a:t>
            </a:r>
          </a:p>
        </p:txBody>
      </p:sp>
      <p:sp>
        <p:nvSpPr>
          <p:cNvPr id="7" name="テキスト ボックス 6">
            <a:extLst>
              <a:ext uri="{FF2B5EF4-FFF2-40B4-BE49-F238E27FC236}">
                <a16:creationId xmlns:a16="http://schemas.microsoft.com/office/drawing/2014/main" id="{7D7571C3-B08B-189F-8CD5-D39601E8A645}"/>
              </a:ext>
            </a:extLst>
          </p:cNvPr>
          <p:cNvSpPr txBox="1"/>
          <p:nvPr/>
        </p:nvSpPr>
        <p:spPr>
          <a:xfrm>
            <a:off x="0" y="84292"/>
            <a:ext cx="4414345" cy="500137"/>
          </a:xfrm>
          <a:prstGeom prst="rect">
            <a:avLst/>
          </a:prstGeom>
          <a:noFill/>
        </p:spPr>
        <p:txBody>
          <a:bodyPr wrap="square">
            <a:spAutoFit/>
          </a:bodyPr>
          <a:lstStyle/>
          <a:p>
            <a:pPr algn="ctr"/>
            <a:r>
              <a:rPr lang="ja-JP" altLang="en-US" sz="1600" b="1" dirty="0">
                <a:effectLst>
                  <a:glow rad="279400">
                    <a:schemeClr val="bg1">
                      <a:alpha val="40000"/>
                    </a:schemeClr>
                  </a:glow>
                </a:effectLst>
                <a:latin typeface="メイリオ" panose="020B0604030504040204" pitchFamily="50" charset="-128"/>
                <a:ea typeface="メイリオ" panose="020B0604030504040204" pitchFamily="50" charset="-128"/>
              </a:rPr>
              <a:t>迅速かつ円滑な災害復旧事業の実施に向けて</a:t>
            </a:r>
          </a:p>
          <a:p>
            <a:pPr algn="ctr"/>
            <a:r>
              <a:rPr lang="ja-JP" altLang="en-US" sz="1000" b="1" dirty="0">
                <a:effectLst>
                  <a:glow rad="279400">
                    <a:schemeClr val="bg1">
                      <a:alpha val="40000"/>
                    </a:schemeClr>
                  </a:glow>
                </a:effectLst>
                <a:latin typeface="メイリオ" panose="020B0604030504040204" pitchFamily="50" charset="-128"/>
                <a:ea typeface="メイリオ" panose="020B0604030504040204" pitchFamily="50" charset="-128"/>
              </a:rPr>
              <a:t>～市町村における災害復旧事業の円滑な実施のためのガイドライン～</a:t>
            </a:r>
          </a:p>
        </p:txBody>
      </p:sp>
      <p:sp>
        <p:nvSpPr>
          <p:cNvPr id="8" name="テキスト ボックス 7">
            <a:extLst>
              <a:ext uri="{FF2B5EF4-FFF2-40B4-BE49-F238E27FC236}">
                <a16:creationId xmlns:a16="http://schemas.microsoft.com/office/drawing/2014/main" id="{F873BA6B-04A7-D619-481F-217F4144BBA6}"/>
              </a:ext>
            </a:extLst>
          </p:cNvPr>
          <p:cNvSpPr txBox="1"/>
          <p:nvPr/>
        </p:nvSpPr>
        <p:spPr>
          <a:xfrm>
            <a:off x="7620001" y="6550223"/>
            <a:ext cx="2286000" cy="307777"/>
          </a:xfrm>
          <a:prstGeom prst="rect">
            <a:avLst/>
          </a:prstGeom>
          <a:noFill/>
        </p:spPr>
        <p:txBody>
          <a:bodyPr wrap="square">
            <a:spAutoFit/>
          </a:bodyPr>
          <a:lstStyle/>
          <a:p>
            <a:pPr algn="ctr"/>
            <a:r>
              <a:rPr kumimoji="1" lang="ja-JP" altLang="en-US" sz="1400" b="1" dirty="0">
                <a:latin typeface="BIZ UDPゴシック" panose="020B0400000000000000" pitchFamily="50" charset="-128"/>
                <a:ea typeface="BIZ UDPゴシック" panose="020B0400000000000000" pitchFamily="50" charset="-128"/>
              </a:rPr>
              <a:t>振り返りテスト ：回答・解説</a:t>
            </a:r>
          </a:p>
        </p:txBody>
      </p:sp>
    </p:spTree>
    <p:extLst>
      <p:ext uri="{BB962C8B-B14F-4D97-AF65-F5344CB8AC3E}">
        <p14:creationId xmlns:p14="http://schemas.microsoft.com/office/powerpoint/2010/main" val="3131719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100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a:stretch>
        </a:blipFill>
        <a:effectLst/>
      </p:bgPr>
    </p:bg>
    <p:spTree>
      <p:nvGrpSpPr>
        <p:cNvPr id="1" name=""/>
        <p:cNvGrpSpPr/>
        <p:nvPr/>
      </p:nvGrpSpPr>
      <p:grpSpPr>
        <a:xfrm>
          <a:off x="0" y="0"/>
          <a:ext cx="0" cy="0"/>
          <a:chOff x="0" y="0"/>
          <a:chExt cx="0" cy="0"/>
        </a:xfrm>
      </p:grpSpPr>
      <p:sp>
        <p:nvSpPr>
          <p:cNvPr id="7" name="タイトル 3">
            <a:extLst>
              <a:ext uri="{FF2B5EF4-FFF2-40B4-BE49-F238E27FC236}">
                <a16:creationId xmlns:a16="http://schemas.microsoft.com/office/drawing/2014/main" id="{5EAB0683-D4B0-320B-0908-01182C40F041}"/>
              </a:ext>
            </a:extLst>
          </p:cNvPr>
          <p:cNvSpPr txBox="1">
            <a:spLocks/>
          </p:cNvSpPr>
          <p:nvPr/>
        </p:nvSpPr>
        <p:spPr>
          <a:xfrm>
            <a:off x="636319" y="1302049"/>
            <a:ext cx="8633362" cy="2245301"/>
          </a:xfrm>
          <a:prstGeom prst="rect">
            <a:avLst/>
          </a:prstGeom>
        </p:spPr>
        <p:txBody>
          <a:bodyPr vert="horz" lIns="108000" tIns="72000" rIns="108000" bIns="10800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lnSpc>
                <a:spcPts val="4200"/>
              </a:lnSpc>
            </a:pPr>
            <a:r>
              <a:rPr lang="ja-JP" altLang="en-US" sz="2400" dirty="0">
                <a:latin typeface="Roboto" panose="02000000000000000000" pitchFamily="2" charset="0"/>
                <a:ea typeface="メイリオ" panose="020B0604030504040204" pitchFamily="50" charset="-128"/>
              </a:rPr>
              <a:t>　広範囲にわたる大規模な災害であるため、</a:t>
            </a:r>
            <a:r>
              <a:rPr lang="ja-JP" altLang="en-US" sz="2400" u="sng" dirty="0">
                <a:latin typeface="Roboto" panose="02000000000000000000" pitchFamily="2" charset="0"/>
                <a:ea typeface="メイリオ" panose="020B0604030504040204" pitchFamily="50" charset="-128"/>
              </a:rPr>
              <a:t>復旧工事の実施に向けた発注者体制の構築</a:t>
            </a:r>
            <a:r>
              <a:rPr lang="ja-JP" altLang="en-US" sz="2400" dirty="0">
                <a:latin typeface="Roboto" panose="02000000000000000000" pitchFamily="2" charset="0"/>
                <a:ea typeface="メイリオ" panose="020B0604030504040204" pitchFamily="50" charset="-128"/>
              </a:rPr>
              <a:t>にあたって、都道府県や建設技術センター等から十分な支援が得られそうにありません。あなたなら</a:t>
            </a:r>
            <a:r>
              <a:rPr lang="ja-JP" altLang="en-US" sz="2400" u="sng" dirty="0">
                <a:latin typeface="Roboto" panose="02000000000000000000" pitchFamily="2" charset="0"/>
                <a:ea typeface="メイリオ" panose="020B0604030504040204" pitchFamily="50" charset="-128"/>
              </a:rPr>
              <a:t>どのような対応を検討しますか</a:t>
            </a:r>
            <a:r>
              <a:rPr lang="ja-JP" altLang="en-US" sz="2400" dirty="0">
                <a:latin typeface="Roboto" panose="02000000000000000000" pitchFamily="2" charset="0"/>
                <a:ea typeface="メイリオ" panose="020B0604030504040204" pitchFamily="50" charset="-128"/>
              </a:rPr>
              <a:t>。</a:t>
            </a:r>
            <a:endParaRPr lang="en-US" altLang="ja-JP" sz="2400" dirty="0">
              <a:solidFill>
                <a:srgbClr val="FF0000"/>
              </a:solidFill>
              <a:latin typeface="Roboto" panose="02000000000000000000" pitchFamily="2" charset="0"/>
              <a:ea typeface="メイリオ" panose="020B0604030504040204" pitchFamily="50" charset="-128"/>
            </a:endParaRPr>
          </a:p>
        </p:txBody>
      </p:sp>
      <p:sp>
        <p:nvSpPr>
          <p:cNvPr id="6" name="タイトル 3">
            <a:extLst>
              <a:ext uri="{FF2B5EF4-FFF2-40B4-BE49-F238E27FC236}">
                <a16:creationId xmlns:a16="http://schemas.microsoft.com/office/drawing/2014/main" id="{63174E2F-39C6-8182-83B2-C32344F76C1B}"/>
              </a:ext>
            </a:extLst>
          </p:cNvPr>
          <p:cNvSpPr txBox="1">
            <a:spLocks/>
          </p:cNvSpPr>
          <p:nvPr/>
        </p:nvSpPr>
        <p:spPr>
          <a:xfrm>
            <a:off x="362171" y="677709"/>
            <a:ext cx="1404000" cy="612000"/>
          </a:xfrm>
          <a:prstGeom prst="rect">
            <a:avLst/>
          </a:prstGeom>
          <a:solidFill>
            <a:schemeClr val="tx1">
              <a:lumMod val="65000"/>
              <a:lumOff val="35000"/>
            </a:schemeClr>
          </a:solidFill>
        </p:spPr>
        <p:txBody>
          <a:bodyPr vert="horz" lIns="108000" tIns="126000" rIns="108000" bIns="10800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ts val="3300"/>
              </a:lnSpc>
            </a:pPr>
            <a:r>
              <a:rPr lang="ja-JP" altLang="en-US" sz="2800" b="1" dirty="0">
                <a:solidFill>
                  <a:schemeClr val="bg1"/>
                </a:solidFill>
                <a:latin typeface="メイリオ" panose="020B0604030504040204" pitchFamily="50" charset="-128"/>
                <a:ea typeface="メイリオ" panose="020B0604030504040204" pitchFamily="50" charset="-128"/>
              </a:rPr>
              <a:t>問</a:t>
            </a:r>
            <a:r>
              <a:rPr lang="en-US" altLang="ja-JP" sz="2800" b="1" dirty="0">
                <a:solidFill>
                  <a:schemeClr val="bg1"/>
                </a:solidFill>
                <a:latin typeface="メイリオ" panose="020B0604030504040204" pitchFamily="50" charset="-128"/>
                <a:ea typeface="メイリオ" panose="020B0604030504040204" pitchFamily="50" charset="-128"/>
              </a:rPr>
              <a:t>12</a:t>
            </a:r>
          </a:p>
        </p:txBody>
      </p:sp>
      <p:sp>
        <p:nvSpPr>
          <p:cNvPr id="3" name="タイトル 3">
            <a:extLst>
              <a:ext uri="{FF2B5EF4-FFF2-40B4-BE49-F238E27FC236}">
                <a16:creationId xmlns:a16="http://schemas.microsoft.com/office/drawing/2014/main" id="{D0ED70BF-3CDF-5EBC-8137-311B2AC58EF1}"/>
              </a:ext>
            </a:extLst>
          </p:cNvPr>
          <p:cNvSpPr txBox="1">
            <a:spLocks/>
          </p:cNvSpPr>
          <p:nvPr/>
        </p:nvSpPr>
        <p:spPr>
          <a:xfrm>
            <a:off x="757403" y="3944788"/>
            <a:ext cx="8633362" cy="2022359"/>
          </a:xfrm>
          <a:prstGeom prst="rect">
            <a:avLst/>
          </a:prstGeom>
        </p:spPr>
        <p:txBody>
          <a:bodyPr vert="horz" lIns="108000" tIns="72000" rIns="108000" bIns="10800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marL="324000" algn="just">
              <a:lnSpc>
                <a:spcPts val="4200"/>
              </a:lnSpc>
              <a:spcBef>
                <a:spcPts val="1200"/>
              </a:spcBef>
            </a:pPr>
            <a:r>
              <a:rPr lang="ja-JP" altLang="en-US" sz="2400" dirty="0">
                <a:solidFill>
                  <a:srgbClr val="0000FF"/>
                </a:solidFill>
                <a:latin typeface="Roboto" panose="02000000000000000000" pitchFamily="2" charset="0"/>
                <a:ea typeface="メイリオ" panose="020B0604030504040204" pitchFamily="50" charset="-128"/>
              </a:rPr>
              <a:t>① 自職員のみで可能な範囲で対応する</a:t>
            </a:r>
            <a:r>
              <a:rPr lang="en-US" altLang="ja-JP" sz="2400" dirty="0">
                <a:solidFill>
                  <a:srgbClr val="0000FF"/>
                </a:solidFill>
                <a:latin typeface="Roboto" panose="02000000000000000000" pitchFamily="2" charset="0"/>
                <a:ea typeface="メイリオ" panose="020B0604030504040204" pitchFamily="50" charset="-128"/>
              </a:rPr>
              <a:t>		</a:t>
            </a:r>
            <a:r>
              <a:rPr lang="ja-JP" altLang="en-US" sz="2400" dirty="0">
                <a:solidFill>
                  <a:srgbClr val="0000FF"/>
                </a:solidFill>
                <a:latin typeface="Roboto" panose="02000000000000000000" pitchFamily="2" charset="0"/>
                <a:ea typeface="メイリオ" panose="020B0604030504040204" pitchFamily="50" charset="-128"/>
              </a:rPr>
              <a:t>：</a:t>
            </a:r>
            <a:r>
              <a:rPr lang="en-US" altLang="ja-JP" sz="2400" dirty="0">
                <a:solidFill>
                  <a:srgbClr val="0000FF"/>
                </a:solidFill>
                <a:latin typeface="Roboto" panose="02000000000000000000" pitchFamily="2" charset="0"/>
                <a:ea typeface="メイリオ" panose="020B0604030504040204" pitchFamily="50" charset="-128"/>
              </a:rPr>
              <a:t>×</a:t>
            </a:r>
          </a:p>
          <a:p>
            <a:pPr marL="324000" algn="just">
              <a:lnSpc>
                <a:spcPts val="4200"/>
              </a:lnSpc>
              <a:spcBef>
                <a:spcPts val="600"/>
              </a:spcBef>
            </a:pPr>
            <a:r>
              <a:rPr lang="ja-JP" altLang="en-US" sz="2400" b="1" dirty="0">
                <a:solidFill>
                  <a:srgbClr val="FF0000"/>
                </a:solidFill>
                <a:latin typeface="Roboto" panose="02000000000000000000" pitchFamily="2" charset="0"/>
                <a:ea typeface="メイリオ" panose="020B0604030504040204" pitchFamily="50" charset="-128"/>
              </a:rPr>
              <a:t>② 付き合いのある自治体へ応援依頼を行う</a:t>
            </a:r>
            <a:r>
              <a:rPr lang="en-US" altLang="ja-JP" sz="2400" b="1" dirty="0">
                <a:solidFill>
                  <a:srgbClr val="FF0000"/>
                </a:solidFill>
                <a:latin typeface="Roboto" panose="02000000000000000000" pitchFamily="2" charset="0"/>
                <a:ea typeface="メイリオ" panose="020B0604030504040204" pitchFamily="50" charset="-128"/>
              </a:rPr>
              <a:t>		</a:t>
            </a:r>
            <a:r>
              <a:rPr lang="ja-JP" altLang="en-US" sz="2400" b="1" dirty="0">
                <a:solidFill>
                  <a:srgbClr val="FF0000"/>
                </a:solidFill>
                <a:latin typeface="Roboto" panose="02000000000000000000" pitchFamily="2" charset="0"/>
                <a:ea typeface="メイリオ" panose="020B0604030504040204" pitchFamily="50" charset="-128"/>
              </a:rPr>
              <a:t>：〇</a:t>
            </a:r>
            <a:endParaRPr lang="en-US" altLang="ja-JP" sz="2400" b="1" dirty="0">
              <a:solidFill>
                <a:srgbClr val="FF0000"/>
              </a:solidFill>
              <a:latin typeface="Roboto" panose="02000000000000000000" pitchFamily="2" charset="0"/>
              <a:ea typeface="Roboto" panose="02000000000000000000" pitchFamily="2" charset="0"/>
            </a:endParaRPr>
          </a:p>
          <a:p>
            <a:pPr marL="324000" algn="just">
              <a:lnSpc>
                <a:spcPts val="4200"/>
              </a:lnSpc>
              <a:spcBef>
                <a:spcPts val="600"/>
              </a:spcBef>
            </a:pPr>
            <a:r>
              <a:rPr lang="ja-JP" altLang="en-US" sz="2400" b="1" dirty="0">
                <a:solidFill>
                  <a:srgbClr val="FF0000"/>
                </a:solidFill>
                <a:latin typeface="Roboto" panose="02000000000000000000" pitchFamily="2" charset="0"/>
                <a:ea typeface="メイリオ" panose="020B0604030504040204" pitchFamily="50" charset="-128"/>
              </a:rPr>
              <a:t>③ </a:t>
            </a:r>
            <a:r>
              <a:rPr lang="en-US" altLang="ja-JP" sz="2400" b="1" dirty="0">
                <a:solidFill>
                  <a:srgbClr val="FF0000"/>
                </a:solidFill>
                <a:latin typeface="Roboto" panose="02000000000000000000" pitchFamily="2" charset="0"/>
                <a:ea typeface="メイリオ" panose="020B0604030504040204" pitchFamily="50" charset="-128"/>
              </a:rPr>
              <a:t>CM</a:t>
            </a:r>
            <a:r>
              <a:rPr lang="ja-JP" altLang="en-US" sz="2400" b="1" dirty="0">
                <a:solidFill>
                  <a:srgbClr val="FF0000"/>
                </a:solidFill>
                <a:latin typeface="Roboto" panose="02000000000000000000" pitchFamily="2" charset="0"/>
                <a:ea typeface="メイリオ" panose="020B0604030504040204" pitchFamily="50" charset="-128"/>
              </a:rPr>
              <a:t>方式による民間人材の活用を検討する</a:t>
            </a:r>
            <a:r>
              <a:rPr lang="en-US" altLang="ja-JP" sz="2400" b="1" dirty="0">
                <a:solidFill>
                  <a:srgbClr val="FF0000"/>
                </a:solidFill>
                <a:latin typeface="Roboto" panose="02000000000000000000" pitchFamily="2" charset="0"/>
                <a:ea typeface="メイリオ" panose="020B0604030504040204" pitchFamily="50" charset="-128"/>
              </a:rPr>
              <a:t>		</a:t>
            </a:r>
            <a:r>
              <a:rPr lang="ja-JP" altLang="en-US" sz="2400" b="1" dirty="0">
                <a:solidFill>
                  <a:srgbClr val="FF0000"/>
                </a:solidFill>
                <a:latin typeface="Roboto" panose="02000000000000000000" pitchFamily="2" charset="0"/>
                <a:ea typeface="メイリオ" panose="020B0604030504040204" pitchFamily="50" charset="-128"/>
              </a:rPr>
              <a:t>：〇</a:t>
            </a:r>
            <a:endParaRPr lang="en-US" altLang="ja-JP" sz="2400" b="1" dirty="0">
              <a:solidFill>
                <a:srgbClr val="FF0000"/>
              </a:solidFill>
              <a:latin typeface="Roboto" panose="02000000000000000000" pitchFamily="2" charset="0"/>
              <a:ea typeface="Roboto" panose="02000000000000000000" pitchFamily="2" charset="0"/>
            </a:endParaRPr>
          </a:p>
        </p:txBody>
      </p:sp>
      <p:sp>
        <p:nvSpPr>
          <p:cNvPr id="5" name="テキスト ボックス 4">
            <a:extLst>
              <a:ext uri="{FF2B5EF4-FFF2-40B4-BE49-F238E27FC236}">
                <a16:creationId xmlns:a16="http://schemas.microsoft.com/office/drawing/2014/main" id="{2002EFED-943B-0E61-7137-BB347A1B16FD}"/>
              </a:ext>
            </a:extLst>
          </p:cNvPr>
          <p:cNvSpPr txBox="1"/>
          <p:nvPr/>
        </p:nvSpPr>
        <p:spPr>
          <a:xfrm>
            <a:off x="0" y="84292"/>
            <a:ext cx="4414345" cy="500137"/>
          </a:xfrm>
          <a:prstGeom prst="rect">
            <a:avLst/>
          </a:prstGeom>
          <a:noFill/>
        </p:spPr>
        <p:txBody>
          <a:bodyPr wrap="square">
            <a:spAutoFit/>
          </a:bodyPr>
          <a:lstStyle/>
          <a:p>
            <a:pPr algn="ctr"/>
            <a:r>
              <a:rPr lang="ja-JP" altLang="en-US" sz="1600" b="1" dirty="0">
                <a:effectLst>
                  <a:glow rad="279400">
                    <a:schemeClr val="bg1">
                      <a:alpha val="40000"/>
                    </a:schemeClr>
                  </a:glow>
                </a:effectLst>
                <a:latin typeface="メイリオ" panose="020B0604030504040204" pitchFamily="50" charset="-128"/>
                <a:ea typeface="メイリオ" panose="020B0604030504040204" pitchFamily="50" charset="-128"/>
              </a:rPr>
              <a:t>迅速かつ円滑な災害復旧事業の実施に向けて</a:t>
            </a:r>
          </a:p>
          <a:p>
            <a:pPr algn="ctr"/>
            <a:r>
              <a:rPr lang="ja-JP" altLang="en-US" sz="1000" b="1" dirty="0">
                <a:effectLst>
                  <a:glow rad="279400">
                    <a:schemeClr val="bg1">
                      <a:alpha val="40000"/>
                    </a:schemeClr>
                  </a:glow>
                </a:effectLst>
                <a:latin typeface="メイリオ" panose="020B0604030504040204" pitchFamily="50" charset="-128"/>
                <a:ea typeface="メイリオ" panose="020B0604030504040204" pitchFamily="50" charset="-128"/>
              </a:rPr>
              <a:t>～市町村における災害復旧事業の円滑な実施のためのガイドライン～</a:t>
            </a:r>
          </a:p>
        </p:txBody>
      </p:sp>
      <p:sp>
        <p:nvSpPr>
          <p:cNvPr id="8" name="テキスト ボックス 7">
            <a:extLst>
              <a:ext uri="{FF2B5EF4-FFF2-40B4-BE49-F238E27FC236}">
                <a16:creationId xmlns:a16="http://schemas.microsoft.com/office/drawing/2014/main" id="{EEF3A634-F888-1744-4A80-84268F942B9A}"/>
              </a:ext>
            </a:extLst>
          </p:cNvPr>
          <p:cNvSpPr txBox="1"/>
          <p:nvPr/>
        </p:nvSpPr>
        <p:spPr>
          <a:xfrm>
            <a:off x="7620001" y="6550223"/>
            <a:ext cx="2286000" cy="307777"/>
          </a:xfrm>
          <a:prstGeom prst="rect">
            <a:avLst/>
          </a:prstGeom>
          <a:noFill/>
        </p:spPr>
        <p:txBody>
          <a:bodyPr wrap="square">
            <a:spAutoFit/>
          </a:bodyPr>
          <a:lstStyle/>
          <a:p>
            <a:pPr algn="ctr"/>
            <a:r>
              <a:rPr kumimoji="1" lang="ja-JP" altLang="en-US" sz="1400" b="1" dirty="0">
                <a:latin typeface="BIZ UDPゴシック" panose="020B0400000000000000" pitchFamily="50" charset="-128"/>
                <a:ea typeface="BIZ UDPゴシック" panose="020B0400000000000000" pitchFamily="50" charset="-128"/>
              </a:rPr>
              <a:t>振り返りテスト ：回答・解説</a:t>
            </a:r>
          </a:p>
        </p:txBody>
      </p:sp>
      <p:sp>
        <p:nvSpPr>
          <p:cNvPr id="4" name="タイトル 3">
            <a:extLst>
              <a:ext uri="{FF2B5EF4-FFF2-40B4-BE49-F238E27FC236}">
                <a16:creationId xmlns:a16="http://schemas.microsoft.com/office/drawing/2014/main" id="{EFCF4589-527D-60A7-3C05-A0A95BD5C252}"/>
              </a:ext>
            </a:extLst>
          </p:cNvPr>
          <p:cNvSpPr txBox="1">
            <a:spLocks/>
          </p:cNvSpPr>
          <p:nvPr/>
        </p:nvSpPr>
        <p:spPr>
          <a:xfrm>
            <a:off x="1828229" y="640545"/>
            <a:ext cx="6604571" cy="612000"/>
          </a:xfrm>
          <a:prstGeom prst="rect">
            <a:avLst/>
          </a:prstGeom>
          <a:noFill/>
        </p:spPr>
        <p:txBody>
          <a:bodyPr vert="horz" lIns="108000" tIns="126000" rIns="108000" bIns="10800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ts val="3300"/>
              </a:lnSpc>
            </a:pPr>
            <a:r>
              <a:rPr lang="ja-JP" altLang="en-US" sz="2400" b="1" dirty="0">
                <a:solidFill>
                  <a:srgbClr val="FF0000"/>
                </a:solidFill>
                <a:latin typeface="メイリオ" panose="020B0604030504040204" pitchFamily="50" charset="-128"/>
                <a:ea typeface="メイリオ" panose="020B0604030504040204" pitchFamily="50" charset="-128"/>
              </a:rPr>
              <a:t>回答：②、③、④が正解となります。</a:t>
            </a:r>
            <a:endParaRPr lang="en-US" altLang="ja-JP" sz="2400" b="1" dirty="0">
              <a:solidFill>
                <a:srgbClr val="FF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600384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3" name="type.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6" name="タイトル 3">
            <a:extLst>
              <a:ext uri="{FF2B5EF4-FFF2-40B4-BE49-F238E27FC236}">
                <a16:creationId xmlns:a16="http://schemas.microsoft.com/office/drawing/2014/main" id="{63174E2F-39C6-8182-83B2-C32344F76C1B}"/>
              </a:ext>
            </a:extLst>
          </p:cNvPr>
          <p:cNvSpPr txBox="1">
            <a:spLocks/>
          </p:cNvSpPr>
          <p:nvPr/>
        </p:nvSpPr>
        <p:spPr>
          <a:xfrm>
            <a:off x="362171" y="677709"/>
            <a:ext cx="1404000" cy="612000"/>
          </a:xfrm>
          <a:prstGeom prst="rect">
            <a:avLst/>
          </a:prstGeom>
          <a:solidFill>
            <a:schemeClr val="tx1">
              <a:lumMod val="65000"/>
              <a:lumOff val="35000"/>
            </a:schemeClr>
          </a:solidFill>
        </p:spPr>
        <p:txBody>
          <a:bodyPr vert="horz" lIns="108000" tIns="126000" rIns="108000" bIns="10800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ts val="3300"/>
              </a:lnSpc>
            </a:pPr>
            <a:r>
              <a:rPr lang="ja-JP" altLang="en-US" sz="2800" b="1" dirty="0">
                <a:solidFill>
                  <a:schemeClr val="bg1"/>
                </a:solidFill>
                <a:latin typeface="メイリオ" panose="020B0604030504040204" pitchFamily="50" charset="-128"/>
                <a:ea typeface="メイリオ" panose="020B0604030504040204" pitchFamily="50" charset="-128"/>
              </a:rPr>
              <a:t>問</a:t>
            </a:r>
            <a:r>
              <a:rPr lang="en-US" altLang="ja-JP" sz="2800" b="1" dirty="0">
                <a:solidFill>
                  <a:schemeClr val="bg1"/>
                </a:solidFill>
                <a:latin typeface="メイリオ" panose="020B0604030504040204" pitchFamily="50" charset="-128"/>
                <a:ea typeface="メイリオ" panose="020B0604030504040204" pitchFamily="50" charset="-128"/>
              </a:rPr>
              <a:t>12</a:t>
            </a:r>
          </a:p>
        </p:txBody>
      </p:sp>
      <p:sp>
        <p:nvSpPr>
          <p:cNvPr id="2" name="タイトル 3">
            <a:extLst>
              <a:ext uri="{FF2B5EF4-FFF2-40B4-BE49-F238E27FC236}">
                <a16:creationId xmlns:a16="http://schemas.microsoft.com/office/drawing/2014/main" id="{82614A1E-50F3-90EF-EB56-D1E31526E4A8}"/>
              </a:ext>
            </a:extLst>
          </p:cNvPr>
          <p:cNvSpPr txBox="1">
            <a:spLocks/>
          </p:cNvSpPr>
          <p:nvPr/>
        </p:nvSpPr>
        <p:spPr>
          <a:xfrm>
            <a:off x="1766171" y="711576"/>
            <a:ext cx="1404000" cy="612000"/>
          </a:xfrm>
          <a:prstGeom prst="rect">
            <a:avLst/>
          </a:prstGeom>
          <a:noFill/>
        </p:spPr>
        <p:txBody>
          <a:bodyPr vert="horz" lIns="108000" tIns="126000" rIns="108000" bIns="10800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ts val="3300"/>
              </a:lnSpc>
            </a:pPr>
            <a:r>
              <a:rPr lang="ja-JP" altLang="en-US" sz="2800" b="1" dirty="0">
                <a:solidFill>
                  <a:srgbClr val="FF0000"/>
                </a:solidFill>
                <a:latin typeface="メイリオ" panose="020B0604030504040204" pitchFamily="50" charset="-128"/>
                <a:ea typeface="メイリオ" panose="020B0604030504040204" pitchFamily="50" charset="-128"/>
              </a:rPr>
              <a:t>解説</a:t>
            </a:r>
            <a:endParaRPr lang="en-US" altLang="ja-JP" sz="2800" b="1" dirty="0">
              <a:solidFill>
                <a:srgbClr val="FF0000"/>
              </a:solidFill>
              <a:latin typeface="メイリオ" panose="020B0604030504040204" pitchFamily="50" charset="-128"/>
              <a:ea typeface="メイリオ" panose="020B0604030504040204" pitchFamily="50" charset="-128"/>
            </a:endParaRPr>
          </a:p>
        </p:txBody>
      </p:sp>
      <p:sp>
        <p:nvSpPr>
          <p:cNvPr id="4" name="タイトル 3">
            <a:extLst>
              <a:ext uri="{FF2B5EF4-FFF2-40B4-BE49-F238E27FC236}">
                <a16:creationId xmlns:a16="http://schemas.microsoft.com/office/drawing/2014/main" id="{9B371C0D-7C7D-C884-5B07-96851AB3C834}"/>
              </a:ext>
            </a:extLst>
          </p:cNvPr>
          <p:cNvSpPr txBox="1">
            <a:spLocks/>
          </p:cNvSpPr>
          <p:nvPr/>
        </p:nvSpPr>
        <p:spPr>
          <a:xfrm>
            <a:off x="515748" y="1360557"/>
            <a:ext cx="8874503" cy="3072730"/>
          </a:xfrm>
          <a:prstGeom prst="rect">
            <a:avLst/>
          </a:prstGeom>
        </p:spPr>
        <p:txBody>
          <a:bodyPr vert="horz" lIns="108000" tIns="72000" rIns="108000" bIns="10800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marL="432000" indent="-180000" algn="just">
              <a:lnSpc>
                <a:spcPts val="4200"/>
              </a:lnSpc>
              <a:buFont typeface="Wingdings" panose="05000000000000000000" pitchFamily="2" charset="2"/>
              <a:buChar char="l"/>
            </a:pPr>
            <a:r>
              <a:rPr lang="ja-JP" altLang="en-US" sz="2200" dirty="0">
                <a:latin typeface="Roboto" panose="02000000000000000000" pitchFamily="2" charset="0"/>
                <a:ea typeface="メイリオ" panose="020B0604030504040204" pitchFamily="50" charset="-128"/>
              </a:rPr>
              <a:t>発注者体制の強化のため、付き合いのある自治体へ応援依頼を行うことも一つの手段となります。</a:t>
            </a:r>
            <a:endParaRPr lang="en-US" altLang="ja-JP" sz="2200" dirty="0">
              <a:latin typeface="Roboto" panose="02000000000000000000" pitchFamily="2" charset="0"/>
              <a:ea typeface="メイリオ" panose="020B0604030504040204" pitchFamily="50" charset="-128"/>
            </a:endParaRPr>
          </a:p>
          <a:p>
            <a:pPr marL="432000" indent="-180000" algn="just">
              <a:lnSpc>
                <a:spcPts val="4200"/>
              </a:lnSpc>
              <a:buFont typeface="Wingdings" panose="05000000000000000000" pitchFamily="2" charset="2"/>
              <a:buChar char="l"/>
            </a:pPr>
            <a:r>
              <a:rPr lang="ja-JP" altLang="en-US" sz="2200" dirty="0">
                <a:latin typeface="Roboto" panose="02000000000000000000" pitchFamily="2" charset="0"/>
                <a:ea typeface="メイリオ" panose="020B0604030504040204" pitchFamily="50" charset="-128"/>
              </a:rPr>
              <a:t>近年の大規模災害時の災害復旧事業において「</a:t>
            </a:r>
            <a:r>
              <a:rPr lang="en-US" altLang="ja-JP" sz="2200" dirty="0">
                <a:latin typeface="Roboto" panose="02000000000000000000" pitchFamily="2" charset="0"/>
                <a:ea typeface="メイリオ" panose="020B0604030504040204" pitchFamily="50" charset="-128"/>
              </a:rPr>
              <a:t>CM</a:t>
            </a:r>
            <a:r>
              <a:rPr lang="ja-JP" altLang="en-US" sz="2200" dirty="0">
                <a:latin typeface="Roboto" panose="02000000000000000000" pitchFamily="2" charset="0"/>
                <a:ea typeface="メイリオ" panose="020B0604030504040204" pitchFamily="50" charset="-128"/>
              </a:rPr>
              <a:t>方式による民間人材の活用」が導入されています。</a:t>
            </a:r>
            <a:r>
              <a:rPr lang="ja-JP" altLang="en-US" sz="2200" b="1" u="sng" dirty="0">
                <a:latin typeface="Roboto" panose="02000000000000000000" pitchFamily="2" charset="0"/>
                <a:ea typeface="メイリオ" panose="020B0604030504040204" pitchFamily="50" charset="-128"/>
              </a:rPr>
              <a:t>ガイドラインの内容を確認し、</a:t>
            </a:r>
            <a:r>
              <a:rPr lang="en-US" altLang="ja-JP" sz="2200" b="1" u="sng" dirty="0">
                <a:latin typeface="Roboto" panose="02000000000000000000" pitchFamily="2" charset="0"/>
                <a:ea typeface="メイリオ" panose="020B0604030504040204" pitchFamily="50" charset="-128"/>
              </a:rPr>
              <a:t>CM</a:t>
            </a:r>
            <a:r>
              <a:rPr lang="ja-JP" altLang="en-US" sz="2200" b="1" u="sng" dirty="0">
                <a:latin typeface="Roboto" panose="02000000000000000000" pitchFamily="2" charset="0"/>
                <a:ea typeface="メイリオ" panose="020B0604030504040204" pitchFamily="50" charset="-128"/>
              </a:rPr>
              <a:t>方式の活用についてもご検討</a:t>
            </a:r>
            <a:r>
              <a:rPr lang="ja-JP" altLang="en-US" sz="2200" dirty="0">
                <a:latin typeface="Roboto" panose="02000000000000000000" pitchFamily="2" charset="0"/>
                <a:ea typeface="メイリオ" panose="020B0604030504040204" pitchFamily="50" charset="-128"/>
              </a:rPr>
              <a:t>ください。</a:t>
            </a:r>
            <a:endParaRPr lang="en-US" altLang="ja-JP" sz="2200" dirty="0">
              <a:latin typeface="Roboto" panose="02000000000000000000" pitchFamily="2" charset="0"/>
              <a:ea typeface="Roboto" panose="02000000000000000000" pitchFamily="2" charset="0"/>
            </a:endParaRPr>
          </a:p>
        </p:txBody>
      </p:sp>
      <p:sp>
        <p:nvSpPr>
          <p:cNvPr id="5" name="タイトル 3">
            <a:extLst>
              <a:ext uri="{FF2B5EF4-FFF2-40B4-BE49-F238E27FC236}">
                <a16:creationId xmlns:a16="http://schemas.microsoft.com/office/drawing/2014/main" id="{654D8616-3D54-2BBE-BBD1-F5CD56387A0A}"/>
              </a:ext>
            </a:extLst>
          </p:cNvPr>
          <p:cNvSpPr txBox="1">
            <a:spLocks/>
          </p:cNvSpPr>
          <p:nvPr/>
        </p:nvSpPr>
        <p:spPr>
          <a:xfrm>
            <a:off x="922480" y="4724400"/>
            <a:ext cx="8134065" cy="1387952"/>
          </a:xfrm>
          <a:prstGeom prst="rect">
            <a:avLst/>
          </a:prstGeom>
          <a:solidFill>
            <a:schemeClr val="bg1"/>
          </a:solidFill>
          <a:effectLst>
            <a:glow rad="63500">
              <a:srgbClr val="4597A0">
                <a:alpha val="40000"/>
              </a:srgbClr>
            </a:glow>
            <a:outerShdw blurRad="50800" dist="88900" dir="2700000" algn="tl" rotWithShape="0">
              <a:srgbClr val="4597A0">
                <a:alpha val="40000"/>
              </a:srgbClr>
            </a:outerShdw>
          </a:effectLst>
        </p:spPr>
        <p:txBody>
          <a:bodyPr vert="horz" lIns="216000" tIns="144000" rIns="108000" bIns="10800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lnSpc>
                <a:spcPts val="3600"/>
              </a:lnSpc>
            </a:pPr>
            <a:r>
              <a:rPr lang="ja-JP" altLang="en-US" sz="2000" b="1" u="sng" dirty="0">
                <a:solidFill>
                  <a:srgbClr val="4597A0"/>
                </a:solidFill>
                <a:latin typeface="メイリオ" panose="020B0604030504040204" pitchFamily="50" charset="-128"/>
                <a:ea typeface="メイリオ" panose="020B0604030504040204" pitchFamily="50" charset="-128"/>
              </a:rPr>
              <a:t>＜ガイドラインの関連ページ＞</a:t>
            </a:r>
            <a:endParaRPr lang="en-US" altLang="ja-JP" sz="2000" b="1" u="sng" dirty="0">
              <a:solidFill>
                <a:srgbClr val="4597A0"/>
              </a:solidFill>
              <a:latin typeface="メイリオ" panose="020B0604030504040204" pitchFamily="50" charset="-128"/>
              <a:ea typeface="メイリオ" panose="020B0604030504040204" pitchFamily="50" charset="-128"/>
            </a:endParaRPr>
          </a:p>
          <a:p>
            <a:pPr marL="972000" indent="-396000" algn="just">
              <a:lnSpc>
                <a:spcPts val="3600"/>
              </a:lnSpc>
              <a:buFont typeface="Wingdings" panose="05000000000000000000" pitchFamily="2" charset="2"/>
              <a:buChar char="Ø"/>
            </a:pPr>
            <a:r>
              <a:rPr lang="ja-JP" altLang="en-US" sz="2000" dirty="0">
                <a:latin typeface="メイリオ" panose="020B0604030504040204" pitchFamily="50" charset="-128"/>
                <a:ea typeface="メイリオ" panose="020B0604030504040204" pitchFamily="50" charset="-128"/>
              </a:rPr>
              <a:t>事業実施体制確保のための民間人材の活用</a:t>
            </a:r>
            <a:r>
              <a:rPr lang="en-US" altLang="ja-JP" sz="2000" dirty="0">
                <a:latin typeface="メイリオ" panose="020B0604030504040204" pitchFamily="50" charset="-128"/>
                <a:ea typeface="メイリオ" panose="020B0604030504040204" pitchFamily="50" charset="-128"/>
              </a:rPr>
              <a:t>	</a:t>
            </a:r>
            <a:r>
              <a:rPr lang="ja-JP" altLang="en-US" sz="2000" dirty="0">
                <a:latin typeface="メイリオ" panose="020B0604030504040204" pitchFamily="50" charset="-128"/>
                <a:ea typeface="メイリオ" panose="020B0604030504040204" pitchFamily="50" charset="-128"/>
              </a:rPr>
              <a:t>： </a:t>
            </a:r>
            <a:r>
              <a:rPr lang="en-US" altLang="ja-JP" sz="2000" dirty="0">
                <a:latin typeface="メイリオ" panose="020B0604030504040204" pitchFamily="50" charset="-128"/>
                <a:ea typeface="メイリオ" panose="020B0604030504040204" pitchFamily="50" charset="-128"/>
              </a:rPr>
              <a:t>P.33</a:t>
            </a:r>
          </a:p>
        </p:txBody>
      </p:sp>
      <p:sp>
        <p:nvSpPr>
          <p:cNvPr id="9" name="テキスト ボックス 8">
            <a:extLst>
              <a:ext uri="{FF2B5EF4-FFF2-40B4-BE49-F238E27FC236}">
                <a16:creationId xmlns:a16="http://schemas.microsoft.com/office/drawing/2014/main" id="{76C129EA-54E2-EAC6-0001-B328B93A12FF}"/>
              </a:ext>
            </a:extLst>
          </p:cNvPr>
          <p:cNvSpPr txBox="1"/>
          <p:nvPr/>
        </p:nvSpPr>
        <p:spPr>
          <a:xfrm>
            <a:off x="0" y="84292"/>
            <a:ext cx="4414345" cy="500137"/>
          </a:xfrm>
          <a:prstGeom prst="rect">
            <a:avLst/>
          </a:prstGeom>
          <a:noFill/>
        </p:spPr>
        <p:txBody>
          <a:bodyPr wrap="square">
            <a:spAutoFit/>
          </a:bodyPr>
          <a:lstStyle/>
          <a:p>
            <a:pPr algn="ctr"/>
            <a:r>
              <a:rPr lang="ja-JP" altLang="en-US" sz="1600" b="1" dirty="0">
                <a:effectLst>
                  <a:glow rad="279400">
                    <a:schemeClr val="bg1">
                      <a:alpha val="40000"/>
                    </a:schemeClr>
                  </a:glow>
                </a:effectLst>
                <a:latin typeface="メイリオ" panose="020B0604030504040204" pitchFamily="50" charset="-128"/>
                <a:ea typeface="メイリオ" panose="020B0604030504040204" pitchFamily="50" charset="-128"/>
              </a:rPr>
              <a:t>迅速かつ円滑な災害復旧事業の実施に向けて</a:t>
            </a:r>
          </a:p>
          <a:p>
            <a:pPr algn="ctr"/>
            <a:r>
              <a:rPr lang="ja-JP" altLang="en-US" sz="1000" b="1" dirty="0">
                <a:effectLst>
                  <a:glow rad="279400">
                    <a:schemeClr val="bg1">
                      <a:alpha val="40000"/>
                    </a:schemeClr>
                  </a:glow>
                </a:effectLst>
                <a:latin typeface="メイリオ" panose="020B0604030504040204" pitchFamily="50" charset="-128"/>
                <a:ea typeface="メイリオ" panose="020B0604030504040204" pitchFamily="50" charset="-128"/>
              </a:rPr>
              <a:t>～市町村における災害復旧事業の円滑な実施のためのガイドライン～</a:t>
            </a:r>
          </a:p>
        </p:txBody>
      </p:sp>
      <p:sp>
        <p:nvSpPr>
          <p:cNvPr id="10" name="テキスト ボックス 9">
            <a:extLst>
              <a:ext uri="{FF2B5EF4-FFF2-40B4-BE49-F238E27FC236}">
                <a16:creationId xmlns:a16="http://schemas.microsoft.com/office/drawing/2014/main" id="{1D2E1609-2E66-6140-41EC-55DD339C5C40}"/>
              </a:ext>
            </a:extLst>
          </p:cNvPr>
          <p:cNvSpPr txBox="1"/>
          <p:nvPr/>
        </p:nvSpPr>
        <p:spPr>
          <a:xfrm>
            <a:off x="7620001" y="6550223"/>
            <a:ext cx="2286000" cy="307777"/>
          </a:xfrm>
          <a:prstGeom prst="rect">
            <a:avLst/>
          </a:prstGeom>
          <a:noFill/>
        </p:spPr>
        <p:txBody>
          <a:bodyPr wrap="square">
            <a:spAutoFit/>
          </a:bodyPr>
          <a:lstStyle/>
          <a:p>
            <a:pPr algn="ctr"/>
            <a:r>
              <a:rPr kumimoji="1" lang="ja-JP" altLang="en-US" sz="1400" b="1" dirty="0">
                <a:latin typeface="BIZ UDPゴシック" panose="020B0400000000000000" pitchFamily="50" charset="-128"/>
                <a:ea typeface="BIZ UDPゴシック" panose="020B0400000000000000" pitchFamily="50" charset="-128"/>
              </a:rPr>
              <a:t>振り返りテスト ：回答・解説</a:t>
            </a:r>
          </a:p>
        </p:txBody>
      </p:sp>
    </p:spTree>
    <p:extLst>
      <p:ext uri="{BB962C8B-B14F-4D97-AF65-F5344CB8AC3E}">
        <p14:creationId xmlns:p14="http://schemas.microsoft.com/office/powerpoint/2010/main" val="877653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タイトル 3">
            <a:extLst>
              <a:ext uri="{FF2B5EF4-FFF2-40B4-BE49-F238E27FC236}">
                <a16:creationId xmlns:a16="http://schemas.microsoft.com/office/drawing/2014/main" id="{3B5ED843-FD06-97DE-5F23-3B124A545394}"/>
              </a:ext>
            </a:extLst>
          </p:cNvPr>
          <p:cNvSpPr txBox="1">
            <a:spLocks/>
          </p:cNvSpPr>
          <p:nvPr/>
        </p:nvSpPr>
        <p:spPr>
          <a:xfrm>
            <a:off x="636319" y="753573"/>
            <a:ext cx="8633362" cy="1851942"/>
          </a:xfrm>
          <a:prstGeom prst="rect">
            <a:avLst/>
          </a:prstGeom>
        </p:spPr>
        <p:txBody>
          <a:bodyPr vert="horz" lIns="108000" tIns="72000" rIns="108000" bIns="10800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lnSpc>
                <a:spcPts val="4200"/>
              </a:lnSpc>
            </a:pPr>
            <a:r>
              <a:rPr lang="ja-JP" altLang="en-US" sz="2400" dirty="0">
                <a:latin typeface="Roboto" panose="02000000000000000000" pitchFamily="2" charset="0"/>
                <a:ea typeface="メイリオ" panose="020B0604030504040204" pitchFamily="50" charset="-128"/>
              </a:rPr>
              <a:t>　迅速かつ円滑な災害復旧事業の実施に向けて、ガイドラインを活用し、平時からの取組強化や災害対応力の向上を図って下さい。</a:t>
            </a:r>
            <a:endParaRPr lang="en-US" altLang="ja-JP" sz="2400" dirty="0">
              <a:solidFill>
                <a:srgbClr val="FF0000"/>
              </a:solidFill>
              <a:latin typeface="Roboto" panose="02000000000000000000" pitchFamily="2" charset="0"/>
              <a:ea typeface="メイリオ" panose="020B0604030504040204" pitchFamily="50" charset="-128"/>
            </a:endParaRPr>
          </a:p>
        </p:txBody>
      </p:sp>
      <p:sp>
        <p:nvSpPr>
          <p:cNvPr id="2" name="テキスト ボックス 1">
            <a:extLst>
              <a:ext uri="{FF2B5EF4-FFF2-40B4-BE49-F238E27FC236}">
                <a16:creationId xmlns:a16="http://schemas.microsoft.com/office/drawing/2014/main" id="{580E4DCF-1674-8F1D-A041-1EF78F4C45FB}"/>
              </a:ext>
            </a:extLst>
          </p:cNvPr>
          <p:cNvSpPr txBox="1"/>
          <p:nvPr/>
        </p:nvSpPr>
        <p:spPr>
          <a:xfrm>
            <a:off x="0" y="84292"/>
            <a:ext cx="4414345" cy="500137"/>
          </a:xfrm>
          <a:prstGeom prst="rect">
            <a:avLst/>
          </a:prstGeom>
          <a:noFill/>
        </p:spPr>
        <p:txBody>
          <a:bodyPr wrap="square">
            <a:spAutoFit/>
          </a:bodyPr>
          <a:lstStyle/>
          <a:p>
            <a:pPr algn="ctr"/>
            <a:r>
              <a:rPr lang="ja-JP" altLang="en-US" sz="1600" b="1" dirty="0">
                <a:effectLst>
                  <a:glow rad="279400">
                    <a:schemeClr val="bg1">
                      <a:alpha val="40000"/>
                    </a:schemeClr>
                  </a:glow>
                </a:effectLst>
                <a:latin typeface="メイリオ" panose="020B0604030504040204" pitchFamily="50" charset="-128"/>
                <a:ea typeface="メイリオ" panose="020B0604030504040204" pitchFamily="50" charset="-128"/>
              </a:rPr>
              <a:t>迅速かつ円滑な災害復旧事業の実施に向けて</a:t>
            </a:r>
          </a:p>
          <a:p>
            <a:pPr algn="ctr"/>
            <a:r>
              <a:rPr lang="ja-JP" altLang="en-US" sz="1000" b="1" dirty="0">
                <a:effectLst>
                  <a:glow rad="279400">
                    <a:schemeClr val="bg1">
                      <a:alpha val="40000"/>
                    </a:schemeClr>
                  </a:glow>
                </a:effectLst>
                <a:latin typeface="メイリオ" panose="020B0604030504040204" pitchFamily="50" charset="-128"/>
                <a:ea typeface="メイリオ" panose="020B0604030504040204" pitchFamily="50" charset="-128"/>
              </a:rPr>
              <a:t>～市町村における災害復旧事業の円滑な実施のためのガイドライン～</a:t>
            </a:r>
          </a:p>
        </p:txBody>
      </p:sp>
      <p:pic>
        <p:nvPicPr>
          <p:cNvPr id="6" name="図 5">
            <a:extLst>
              <a:ext uri="{FF2B5EF4-FFF2-40B4-BE49-F238E27FC236}">
                <a16:creationId xmlns:a16="http://schemas.microsoft.com/office/drawing/2014/main" id="{98E36657-791B-6B4A-8901-8FDACD08C877}"/>
              </a:ext>
            </a:extLst>
          </p:cNvPr>
          <p:cNvPicPr>
            <a:picLocks noChangeAspect="1"/>
          </p:cNvPicPr>
          <p:nvPr/>
        </p:nvPicPr>
        <p:blipFill>
          <a:blip r:embed="rId4"/>
          <a:stretch>
            <a:fillRect/>
          </a:stretch>
        </p:blipFill>
        <p:spPr>
          <a:xfrm>
            <a:off x="1397512" y="2530555"/>
            <a:ext cx="2989935" cy="4109574"/>
          </a:xfrm>
          <a:prstGeom prst="rect">
            <a:avLst/>
          </a:prstGeom>
          <a:effectLst>
            <a:glow rad="63500">
              <a:srgbClr val="4597A0">
                <a:alpha val="40000"/>
              </a:srgbClr>
            </a:glow>
            <a:outerShdw blurRad="50800" dist="88900" dir="2700000" sx="60000" sy="60000" algn="ctr" rotWithShape="0">
              <a:srgbClr val="4597A0"/>
            </a:outerShdw>
          </a:effectLst>
        </p:spPr>
      </p:pic>
      <p:sp>
        <p:nvSpPr>
          <p:cNvPr id="9" name="タイトル 3">
            <a:extLst>
              <a:ext uri="{FF2B5EF4-FFF2-40B4-BE49-F238E27FC236}">
                <a16:creationId xmlns:a16="http://schemas.microsoft.com/office/drawing/2014/main" id="{23800435-E262-9E5A-2253-DA1574A1B5A6}"/>
              </a:ext>
            </a:extLst>
          </p:cNvPr>
          <p:cNvSpPr txBox="1">
            <a:spLocks/>
          </p:cNvSpPr>
          <p:nvPr/>
        </p:nvSpPr>
        <p:spPr>
          <a:xfrm>
            <a:off x="5163013" y="2530555"/>
            <a:ext cx="4010803" cy="569113"/>
          </a:xfrm>
          <a:prstGeom prst="rect">
            <a:avLst/>
          </a:prstGeom>
          <a:solidFill>
            <a:srgbClr val="FFFF99"/>
          </a:solidFill>
        </p:spPr>
        <p:txBody>
          <a:bodyPr vert="horz" lIns="108000" tIns="36000" rIns="108000" bIns="10800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ts val="3600"/>
              </a:lnSpc>
            </a:pPr>
            <a:r>
              <a:rPr lang="en-US" altLang="ja-JP" sz="1800" b="1" dirty="0">
                <a:latin typeface="メイリオ" panose="020B0604030504040204" pitchFamily="50" charset="-128"/>
                <a:ea typeface="メイリオ" panose="020B0604030504040204" pitchFamily="50" charset="-128"/>
              </a:rPr>
              <a:t>※</a:t>
            </a:r>
            <a:r>
              <a:rPr lang="ja-JP" altLang="en-US" sz="1800" b="1" dirty="0">
                <a:latin typeface="メイリオ" panose="020B0604030504040204" pitchFamily="50" charset="-128"/>
                <a:ea typeface="メイリオ" panose="020B0604030504040204" pitchFamily="50" charset="-128"/>
              </a:rPr>
              <a:t>国土交通省</a:t>
            </a:r>
            <a:r>
              <a:rPr lang="en-US" altLang="ja-JP" sz="1800" b="1" dirty="0">
                <a:latin typeface="メイリオ" panose="020B0604030504040204" pitchFamily="50" charset="-128"/>
                <a:ea typeface="メイリオ" panose="020B0604030504040204" pitchFamily="50" charset="-128"/>
              </a:rPr>
              <a:t>HP</a:t>
            </a:r>
            <a:r>
              <a:rPr lang="ja-JP" altLang="en-US" sz="1800" b="1" dirty="0">
                <a:latin typeface="メイリオ" panose="020B0604030504040204" pitchFamily="50" charset="-128"/>
                <a:ea typeface="メイリオ" panose="020B0604030504040204" pitchFamily="50" charset="-128"/>
              </a:rPr>
              <a:t>で公開しています</a:t>
            </a:r>
            <a:endParaRPr lang="en-US" altLang="ja-JP" sz="1800" b="1" dirty="0">
              <a:latin typeface="メイリオ" panose="020B0604030504040204" pitchFamily="50" charset="-128"/>
              <a:ea typeface="メイリオ" panose="020B0604030504040204" pitchFamily="50" charset="-128"/>
            </a:endParaRPr>
          </a:p>
          <a:p>
            <a:pPr>
              <a:lnSpc>
                <a:spcPts val="2700"/>
              </a:lnSpc>
            </a:pPr>
            <a:endParaRPr lang="ja-JP" altLang="en-US" sz="1600" dirty="0">
              <a:latin typeface="BIZ UDPゴシック" panose="020B0400000000000000" pitchFamily="50" charset="-128"/>
              <a:ea typeface="BIZ UDPゴシック" panose="020B0400000000000000" pitchFamily="50" charset="-128"/>
            </a:endParaRPr>
          </a:p>
        </p:txBody>
      </p:sp>
      <p:grpSp>
        <p:nvGrpSpPr>
          <p:cNvPr id="12" name="グループ化 11">
            <a:extLst>
              <a:ext uri="{FF2B5EF4-FFF2-40B4-BE49-F238E27FC236}">
                <a16:creationId xmlns:a16="http://schemas.microsoft.com/office/drawing/2014/main" id="{52550761-E6CF-2D15-6955-D009A2AA4D2A}"/>
              </a:ext>
            </a:extLst>
          </p:cNvPr>
          <p:cNvGrpSpPr/>
          <p:nvPr/>
        </p:nvGrpSpPr>
        <p:grpSpPr>
          <a:xfrm>
            <a:off x="5163013" y="4410794"/>
            <a:ext cx="4071739" cy="2139429"/>
            <a:chOff x="5170863" y="4512982"/>
            <a:chExt cx="4071739" cy="2139429"/>
          </a:xfrm>
        </p:grpSpPr>
        <p:pic>
          <p:nvPicPr>
            <p:cNvPr id="14" name="図 13">
              <a:extLst>
                <a:ext uri="{FF2B5EF4-FFF2-40B4-BE49-F238E27FC236}">
                  <a16:creationId xmlns:a16="http://schemas.microsoft.com/office/drawing/2014/main" id="{DF44F160-A05E-1EA4-2135-FBCF3B75DB9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03173" y="4512982"/>
              <a:ext cx="2139429" cy="2139429"/>
            </a:xfrm>
            <a:prstGeom prst="rect">
              <a:avLst/>
            </a:prstGeom>
          </p:spPr>
        </p:pic>
        <p:sp>
          <p:nvSpPr>
            <p:cNvPr id="17" name="タイトル 3">
              <a:extLst>
                <a:ext uri="{FF2B5EF4-FFF2-40B4-BE49-F238E27FC236}">
                  <a16:creationId xmlns:a16="http://schemas.microsoft.com/office/drawing/2014/main" id="{B8CD7647-3B55-19E7-8857-238F10185CFC}"/>
                </a:ext>
              </a:extLst>
            </p:cNvPr>
            <p:cNvSpPr txBox="1">
              <a:spLocks/>
            </p:cNvSpPr>
            <p:nvPr/>
          </p:nvSpPr>
          <p:spPr>
            <a:xfrm>
              <a:off x="5170863" y="4617757"/>
              <a:ext cx="1932309" cy="569113"/>
            </a:xfrm>
            <a:prstGeom prst="rect">
              <a:avLst/>
            </a:prstGeom>
            <a:noFill/>
          </p:spPr>
          <p:txBody>
            <a:bodyPr vert="horz" lIns="0" tIns="36000" rIns="0" bIns="10800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ts val="3600"/>
                </a:lnSpc>
              </a:pPr>
              <a:r>
                <a:rPr lang="ja-JP" altLang="en-US" sz="1800" dirty="0">
                  <a:latin typeface="メイリオ" panose="020B0604030504040204" pitchFamily="50" charset="-128"/>
                  <a:ea typeface="メイリオ" panose="020B0604030504040204" pitchFamily="50" charset="-128"/>
                </a:rPr>
                <a:t>二次元バーコード</a:t>
              </a:r>
              <a:endParaRPr lang="ja-JP" altLang="en-US" sz="1600" b="1" dirty="0">
                <a:latin typeface="BIZ UDPゴシック" panose="020B0400000000000000" pitchFamily="50" charset="-128"/>
                <a:ea typeface="BIZ UDPゴシック" panose="020B0400000000000000" pitchFamily="50" charset="-128"/>
              </a:endParaRPr>
            </a:p>
          </p:txBody>
        </p:sp>
      </p:grpSp>
      <p:grpSp>
        <p:nvGrpSpPr>
          <p:cNvPr id="18" name="グループ化 17">
            <a:extLst>
              <a:ext uri="{FF2B5EF4-FFF2-40B4-BE49-F238E27FC236}">
                <a16:creationId xmlns:a16="http://schemas.microsoft.com/office/drawing/2014/main" id="{C0B6CDE9-B398-42DD-8396-313B5DF78000}"/>
              </a:ext>
            </a:extLst>
          </p:cNvPr>
          <p:cNvGrpSpPr/>
          <p:nvPr/>
        </p:nvGrpSpPr>
        <p:grpSpPr>
          <a:xfrm>
            <a:off x="5163014" y="3480588"/>
            <a:ext cx="4010803" cy="533230"/>
            <a:chOff x="5163014" y="3277388"/>
            <a:chExt cx="4010803" cy="533230"/>
          </a:xfrm>
        </p:grpSpPr>
        <p:sp>
          <p:nvSpPr>
            <p:cNvPr id="19" name="四角形: 角を丸くする 18">
              <a:extLst>
                <a:ext uri="{FF2B5EF4-FFF2-40B4-BE49-F238E27FC236}">
                  <a16:creationId xmlns:a16="http://schemas.microsoft.com/office/drawing/2014/main" id="{D89379CE-0D34-29B2-3954-971118AF7D1E}"/>
                </a:ext>
              </a:extLst>
            </p:cNvPr>
            <p:cNvSpPr/>
            <p:nvPr/>
          </p:nvSpPr>
          <p:spPr>
            <a:xfrm>
              <a:off x="5163014" y="3277388"/>
              <a:ext cx="4010803" cy="533230"/>
            </a:xfrm>
            <a:prstGeom prst="roundRect">
              <a:avLst>
                <a:gd name="adj" fmla="val 18972"/>
              </a:avLst>
            </a:prstGeom>
            <a:solidFill>
              <a:schemeClr val="bg1"/>
            </a:solidFill>
            <a:ln w="19050">
              <a:solidFill>
                <a:srgbClr val="0066FF"/>
              </a:solidFill>
            </a:ln>
            <a:effectLst>
              <a:outerShdw blurRad="50800" dist="76200" dir="2700000" algn="tl" rotWithShape="0">
                <a:srgbClr val="0066F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r>
                <a:rPr kumimoji="1" lang="ja-JP" altLang="en-US" dirty="0">
                  <a:solidFill>
                    <a:schemeClr val="tx1"/>
                  </a:solidFill>
                  <a:latin typeface="メイリオ" panose="020B0604030504040204" pitchFamily="50" charset="-128"/>
                  <a:ea typeface="メイリオ" panose="020B0604030504040204" pitchFamily="50" charset="-128"/>
                </a:rPr>
                <a:t>　災害復旧　ガイドライン</a:t>
              </a:r>
            </a:p>
          </p:txBody>
        </p:sp>
        <p:sp>
          <p:nvSpPr>
            <p:cNvPr id="20" name="四角形: 角を丸くする 19">
              <a:extLst>
                <a:ext uri="{FF2B5EF4-FFF2-40B4-BE49-F238E27FC236}">
                  <a16:creationId xmlns:a16="http://schemas.microsoft.com/office/drawing/2014/main" id="{DA36D0D9-978F-34C2-E2C4-E3047C38A570}"/>
                </a:ext>
              </a:extLst>
            </p:cNvPr>
            <p:cNvSpPr/>
            <p:nvPr/>
          </p:nvSpPr>
          <p:spPr>
            <a:xfrm>
              <a:off x="8412955" y="3277388"/>
              <a:ext cx="760861" cy="533230"/>
            </a:xfrm>
            <a:prstGeom prst="roundRect">
              <a:avLst>
                <a:gd name="adj" fmla="val 15995"/>
              </a:avLst>
            </a:prstGeom>
            <a:solidFill>
              <a:srgbClr val="0066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108000" rIns="0" rtlCol="0" anchor="ctr"/>
            <a:lstStyle/>
            <a:p>
              <a:pPr algn="ctr"/>
              <a:r>
                <a:rPr kumimoji="1" lang="ja-JP" altLang="en-US" dirty="0">
                  <a:solidFill>
                    <a:schemeClr val="bg1"/>
                  </a:solidFill>
                  <a:latin typeface="メイリオ" panose="020B0604030504040204" pitchFamily="50" charset="-128"/>
                  <a:ea typeface="メイリオ" panose="020B0604030504040204" pitchFamily="50" charset="-128"/>
                </a:rPr>
                <a:t>検 索</a:t>
              </a:r>
            </a:p>
          </p:txBody>
        </p:sp>
      </p:grpSp>
      <p:sp>
        <p:nvSpPr>
          <p:cNvPr id="5" name="テキスト ボックス 4">
            <a:extLst>
              <a:ext uri="{FF2B5EF4-FFF2-40B4-BE49-F238E27FC236}">
                <a16:creationId xmlns:a16="http://schemas.microsoft.com/office/drawing/2014/main" id="{C3093946-CB8F-CF26-FAAE-921C3B37482A}"/>
              </a:ext>
            </a:extLst>
          </p:cNvPr>
          <p:cNvSpPr txBox="1"/>
          <p:nvPr/>
        </p:nvSpPr>
        <p:spPr>
          <a:xfrm>
            <a:off x="7620001" y="6550223"/>
            <a:ext cx="2286000" cy="307777"/>
          </a:xfrm>
          <a:prstGeom prst="rect">
            <a:avLst/>
          </a:prstGeom>
          <a:noFill/>
        </p:spPr>
        <p:txBody>
          <a:bodyPr wrap="square">
            <a:spAutoFit/>
          </a:bodyPr>
          <a:lstStyle/>
          <a:p>
            <a:pPr algn="ctr"/>
            <a:r>
              <a:rPr kumimoji="1" lang="ja-JP" altLang="en-US" sz="1400" b="1" dirty="0">
                <a:latin typeface="BIZ UDPゴシック" panose="020B0400000000000000" pitchFamily="50" charset="-128"/>
                <a:ea typeface="BIZ UDPゴシック" panose="020B0400000000000000" pitchFamily="50" charset="-128"/>
              </a:rPr>
              <a:t>振り返りテスト ：回答・解説</a:t>
            </a:r>
          </a:p>
        </p:txBody>
      </p:sp>
    </p:spTree>
    <p:extLst>
      <p:ext uri="{BB962C8B-B14F-4D97-AF65-F5344CB8AC3E}">
        <p14:creationId xmlns:p14="http://schemas.microsoft.com/office/powerpoint/2010/main" val="1677182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10" presetClass="entr" presetSubtype="0" fill="hold" grpId="0" nodeType="withEffect">
                                  <p:stCondLst>
                                    <p:cond delay="50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par>
                                <p:cTn id="15" presetID="10" presetClass="entr" presetSubtype="0" fill="hold" nodeType="withEffect">
                                  <p:stCondLst>
                                    <p:cond delay="50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par>
                                <p:cTn id="18" presetID="10" presetClass="entr" presetSubtype="0" fill="hold" nodeType="withEffect">
                                  <p:stCondLst>
                                    <p:cond delay="50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6" name="タイトル 3">
            <a:extLst>
              <a:ext uri="{FF2B5EF4-FFF2-40B4-BE49-F238E27FC236}">
                <a16:creationId xmlns:a16="http://schemas.microsoft.com/office/drawing/2014/main" id="{63174E2F-39C6-8182-83B2-C32344F76C1B}"/>
              </a:ext>
            </a:extLst>
          </p:cNvPr>
          <p:cNvSpPr txBox="1">
            <a:spLocks/>
          </p:cNvSpPr>
          <p:nvPr/>
        </p:nvSpPr>
        <p:spPr>
          <a:xfrm>
            <a:off x="367457" y="675851"/>
            <a:ext cx="1404000" cy="612000"/>
          </a:xfrm>
          <a:prstGeom prst="rect">
            <a:avLst/>
          </a:prstGeom>
          <a:solidFill>
            <a:schemeClr val="tx1">
              <a:lumMod val="65000"/>
              <a:lumOff val="35000"/>
            </a:schemeClr>
          </a:solidFill>
        </p:spPr>
        <p:txBody>
          <a:bodyPr vert="horz" lIns="108000" tIns="126000" rIns="108000" bIns="10800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ts val="3300"/>
              </a:lnSpc>
            </a:pPr>
            <a:r>
              <a:rPr lang="ja-JP" altLang="en-US" sz="2800" b="1" dirty="0">
                <a:solidFill>
                  <a:schemeClr val="bg1"/>
                </a:solidFill>
                <a:latin typeface="メイリオ" panose="020B0604030504040204" pitchFamily="50" charset="-128"/>
                <a:ea typeface="メイリオ" panose="020B0604030504040204" pitchFamily="50" charset="-128"/>
              </a:rPr>
              <a:t>問１</a:t>
            </a:r>
            <a:endParaRPr lang="en-US" altLang="ja-JP" sz="2800" b="1" dirty="0">
              <a:solidFill>
                <a:schemeClr val="bg1"/>
              </a:solidFill>
              <a:latin typeface="メイリオ" panose="020B0604030504040204" pitchFamily="50" charset="-128"/>
              <a:ea typeface="メイリオ" panose="020B0604030504040204" pitchFamily="50" charset="-128"/>
            </a:endParaRPr>
          </a:p>
        </p:txBody>
      </p:sp>
      <p:sp>
        <p:nvSpPr>
          <p:cNvPr id="2" name="タイトル 3">
            <a:extLst>
              <a:ext uri="{FF2B5EF4-FFF2-40B4-BE49-F238E27FC236}">
                <a16:creationId xmlns:a16="http://schemas.microsoft.com/office/drawing/2014/main" id="{82614A1E-50F3-90EF-EB56-D1E31526E4A8}"/>
              </a:ext>
            </a:extLst>
          </p:cNvPr>
          <p:cNvSpPr txBox="1">
            <a:spLocks/>
          </p:cNvSpPr>
          <p:nvPr/>
        </p:nvSpPr>
        <p:spPr>
          <a:xfrm>
            <a:off x="1761625" y="675851"/>
            <a:ext cx="1404000" cy="612000"/>
          </a:xfrm>
          <a:prstGeom prst="rect">
            <a:avLst/>
          </a:prstGeom>
          <a:noFill/>
        </p:spPr>
        <p:txBody>
          <a:bodyPr vert="horz" lIns="108000" tIns="126000" rIns="108000" bIns="10800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ts val="3300"/>
              </a:lnSpc>
            </a:pPr>
            <a:r>
              <a:rPr lang="ja-JP" altLang="en-US" sz="2800" b="1" dirty="0">
                <a:solidFill>
                  <a:srgbClr val="FF0000"/>
                </a:solidFill>
                <a:latin typeface="メイリオ" panose="020B0604030504040204" pitchFamily="50" charset="-128"/>
                <a:ea typeface="メイリオ" panose="020B0604030504040204" pitchFamily="50" charset="-128"/>
              </a:rPr>
              <a:t>解説</a:t>
            </a:r>
            <a:endParaRPr lang="en-US" altLang="ja-JP" sz="2800" b="1" dirty="0">
              <a:solidFill>
                <a:srgbClr val="FF0000"/>
              </a:solidFill>
              <a:latin typeface="メイリオ" panose="020B0604030504040204" pitchFamily="50" charset="-128"/>
              <a:ea typeface="メイリオ" panose="020B0604030504040204" pitchFamily="50" charset="-128"/>
            </a:endParaRPr>
          </a:p>
        </p:txBody>
      </p:sp>
      <p:sp>
        <p:nvSpPr>
          <p:cNvPr id="4" name="タイトル 3">
            <a:extLst>
              <a:ext uri="{FF2B5EF4-FFF2-40B4-BE49-F238E27FC236}">
                <a16:creationId xmlns:a16="http://schemas.microsoft.com/office/drawing/2014/main" id="{9B371C0D-7C7D-C884-5B07-96851AB3C834}"/>
              </a:ext>
            </a:extLst>
          </p:cNvPr>
          <p:cNvSpPr txBox="1">
            <a:spLocks/>
          </p:cNvSpPr>
          <p:nvPr/>
        </p:nvSpPr>
        <p:spPr>
          <a:xfrm>
            <a:off x="515745" y="1354680"/>
            <a:ext cx="8874503" cy="1885232"/>
          </a:xfrm>
          <a:prstGeom prst="rect">
            <a:avLst/>
          </a:prstGeom>
        </p:spPr>
        <p:txBody>
          <a:bodyPr vert="horz" lIns="108000" tIns="72000" rIns="108000" bIns="10800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marL="432000" indent="-180000" algn="just">
              <a:lnSpc>
                <a:spcPts val="4200"/>
              </a:lnSpc>
              <a:buFont typeface="Wingdings" panose="05000000000000000000" pitchFamily="2" charset="2"/>
              <a:buChar char="l"/>
            </a:pPr>
            <a:r>
              <a:rPr lang="ja-JP" altLang="en-US" sz="2200" dirty="0">
                <a:latin typeface="Roboto" panose="02000000000000000000" pitchFamily="2" charset="0"/>
                <a:ea typeface="メイリオ" panose="020B0604030504040204" pitchFamily="50" charset="-128"/>
              </a:rPr>
              <a:t>「都道府県等による技術職員派遣」や「応急対策職員派遣制度」は、</a:t>
            </a:r>
            <a:r>
              <a:rPr lang="ja-JP" altLang="en-US" sz="2200" b="1" u="sng" dirty="0">
                <a:latin typeface="Roboto" panose="02000000000000000000" pitchFamily="2" charset="0"/>
                <a:ea typeface="メイリオ" panose="020B0604030504040204" pitchFamily="50" charset="-128"/>
              </a:rPr>
              <a:t>発災直後のマンパワー不足を解消する</a:t>
            </a:r>
            <a:r>
              <a:rPr lang="ja-JP" altLang="en-US" sz="2200" dirty="0">
                <a:latin typeface="Roboto" panose="02000000000000000000" pitchFamily="2" charset="0"/>
                <a:ea typeface="メイリオ" panose="020B0604030504040204" pitchFamily="50" charset="-128"/>
              </a:rPr>
              <a:t>ために活用できる支援制度です。ガイドラインの関連ページを確認しましょう。</a:t>
            </a:r>
            <a:endParaRPr lang="en-US" altLang="ja-JP" sz="2200" dirty="0">
              <a:latin typeface="Roboto" panose="02000000000000000000" pitchFamily="2" charset="0"/>
              <a:ea typeface="Roboto" panose="02000000000000000000" pitchFamily="2" charset="0"/>
            </a:endParaRPr>
          </a:p>
        </p:txBody>
      </p:sp>
      <p:sp>
        <p:nvSpPr>
          <p:cNvPr id="5" name="タイトル 3">
            <a:extLst>
              <a:ext uri="{FF2B5EF4-FFF2-40B4-BE49-F238E27FC236}">
                <a16:creationId xmlns:a16="http://schemas.microsoft.com/office/drawing/2014/main" id="{654D8616-3D54-2BBE-BBD1-F5CD56387A0A}"/>
              </a:ext>
            </a:extLst>
          </p:cNvPr>
          <p:cNvSpPr txBox="1">
            <a:spLocks/>
          </p:cNvSpPr>
          <p:nvPr/>
        </p:nvSpPr>
        <p:spPr>
          <a:xfrm>
            <a:off x="1111280" y="3607130"/>
            <a:ext cx="7683435" cy="2698668"/>
          </a:xfrm>
          <a:prstGeom prst="rect">
            <a:avLst/>
          </a:prstGeom>
          <a:solidFill>
            <a:schemeClr val="bg1"/>
          </a:solidFill>
          <a:effectLst>
            <a:glow rad="63500">
              <a:srgbClr val="4597A0">
                <a:alpha val="40000"/>
              </a:srgbClr>
            </a:glow>
            <a:outerShdw blurRad="50800" dist="88900" dir="2700000" algn="tl" rotWithShape="0">
              <a:srgbClr val="4597A0">
                <a:alpha val="40000"/>
              </a:srgbClr>
            </a:outerShdw>
          </a:effectLst>
        </p:spPr>
        <p:txBody>
          <a:bodyPr vert="horz" lIns="216000" tIns="144000" rIns="108000" bIns="10800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lnSpc>
                <a:spcPts val="3600"/>
              </a:lnSpc>
            </a:pPr>
            <a:r>
              <a:rPr lang="ja-JP" altLang="en-US" sz="2000" b="1" u="sng" dirty="0">
                <a:solidFill>
                  <a:srgbClr val="4597A0"/>
                </a:solidFill>
                <a:latin typeface="メイリオ" panose="020B0604030504040204" pitchFamily="50" charset="-128"/>
                <a:ea typeface="メイリオ" panose="020B0604030504040204" pitchFamily="50" charset="-128"/>
              </a:rPr>
              <a:t>＜ガイドラインの関連ページ＞</a:t>
            </a:r>
            <a:endParaRPr lang="en-US" altLang="ja-JP" sz="2000" b="1" u="sng" dirty="0">
              <a:solidFill>
                <a:srgbClr val="4597A0"/>
              </a:solidFill>
              <a:latin typeface="メイリオ" panose="020B0604030504040204" pitchFamily="50" charset="-128"/>
              <a:ea typeface="メイリオ" panose="020B0604030504040204" pitchFamily="50" charset="-128"/>
            </a:endParaRPr>
          </a:p>
          <a:p>
            <a:pPr marL="972000" indent="-396000" algn="just">
              <a:lnSpc>
                <a:spcPts val="3600"/>
              </a:lnSpc>
              <a:buFont typeface="Wingdings" panose="05000000000000000000" pitchFamily="2" charset="2"/>
              <a:buChar char="Ø"/>
            </a:pPr>
            <a:r>
              <a:rPr lang="ja-JP" altLang="en-US" sz="2000" dirty="0">
                <a:latin typeface="メイリオ" panose="020B0604030504040204" pitchFamily="50" charset="-128"/>
                <a:ea typeface="メイリオ" panose="020B0604030504040204" pitchFamily="50" charset="-128"/>
              </a:rPr>
              <a:t>大規模災害時の災害復旧事業の流れ</a:t>
            </a:r>
            <a:r>
              <a:rPr lang="en-US" altLang="ja-JP" sz="2000" dirty="0">
                <a:latin typeface="メイリオ" panose="020B0604030504040204" pitchFamily="50" charset="-128"/>
                <a:ea typeface="メイリオ" panose="020B0604030504040204" pitchFamily="50" charset="-128"/>
              </a:rPr>
              <a:t>	</a:t>
            </a:r>
            <a:r>
              <a:rPr lang="ja-JP" altLang="en-US" sz="2000" dirty="0">
                <a:latin typeface="メイリオ" panose="020B0604030504040204" pitchFamily="50" charset="-128"/>
                <a:ea typeface="メイリオ" panose="020B0604030504040204" pitchFamily="50" charset="-128"/>
              </a:rPr>
              <a:t>： </a:t>
            </a:r>
            <a:r>
              <a:rPr lang="en-US" altLang="ja-JP" sz="2000" dirty="0">
                <a:latin typeface="メイリオ" panose="020B0604030504040204" pitchFamily="50" charset="-128"/>
                <a:ea typeface="メイリオ" panose="020B0604030504040204" pitchFamily="50" charset="-128"/>
              </a:rPr>
              <a:t>P.</a:t>
            </a:r>
            <a:r>
              <a:rPr lang="ja-JP" altLang="en-US" sz="2000" dirty="0">
                <a:latin typeface="メイリオ" panose="020B0604030504040204" pitchFamily="50" charset="-128"/>
                <a:ea typeface="メイリオ" panose="020B0604030504040204" pitchFamily="50" charset="-128"/>
              </a:rPr>
              <a:t>５</a:t>
            </a:r>
            <a:endParaRPr lang="en-US" altLang="ja-JP" sz="2000" dirty="0">
              <a:latin typeface="メイリオ" panose="020B0604030504040204" pitchFamily="50" charset="-128"/>
              <a:ea typeface="メイリオ" panose="020B0604030504040204" pitchFamily="50" charset="-128"/>
            </a:endParaRPr>
          </a:p>
          <a:p>
            <a:pPr marL="972000" indent="-396000" algn="just">
              <a:lnSpc>
                <a:spcPts val="3600"/>
              </a:lnSpc>
              <a:buFont typeface="Wingdings" panose="05000000000000000000" pitchFamily="2" charset="2"/>
              <a:buChar char="Ø"/>
            </a:pPr>
            <a:r>
              <a:rPr lang="ja-JP" altLang="en-US" sz="2000" dirty="0">
                <a:latin typeface="メイリオ" panose="020B0604030504040204" pitchFamily="50" charset="-128"/>
                <a:ea typeface="メイリオ" panose="020B0604030504040204" pitchFamily="50" charset="-128"/>
              </a:rPr>
              <a:t>支援制度等の活用早見表</a:t>
            </a:r>
            <a:r>
              <a:rPr lang="en-US" altLang="ja-JP" sz="2000" dirty="0">
                <a:latin typeface="メイリオ" panose="020B0604030504040204" pitchFamily="50" charset="-128"/>
                <a:ea typeface="メイリオ" panose="020B0604030504040204" pitchFamily="50" charset="-128"/>
              </a:rPr>
              <a:t>		</a:t>
            </a:r>
            <a:r>
              <a:rPr lang="ja-JP" altLang="en-US" sz="2000" dirty="0">
                <a:latin typeface="メイリオ" panose="020B0604030504040204" pitchFamily="50" charset="-128"/>
                <a:ea typeface="メイリオ" panose="020B0604030504040204" pitchFamily="50" charset="-128"/>
              </a:rPr>
              <a:t>： </a:t>
            </a:r>
            <a:r>
              <a:rPr lang="en-US" altLang="ja-JP" sz="2000" dirty="0">
                <a:latin typeface="メイリオ" panose="020B0604030504040204" pitchFamily="50" charset="-128"/>
                <a:ea typeface="メイリオ" panose="020B0604030504040204" pitchFamily="50" charset="-128"/>
              </a:rPr>
              <a:t>P.</a:t>
            </a:r>
            <a:r>
              <a:rPr lang="ja-JP" altLang="en-US" sz="2000" dirty="0">
                <a:latin typeface="メイリオ" panose="020B0604030504040204" pitchFamily="50" charset="-128"/>
                <a:ea typeface="メイリオ" panose="020B0604030504040204" pitchFamily="50" charset="-128"/>
              </a:rPr>
              <a:t>６</a:t>
            </a:r>
            <a:endParaRPr lang="en-US" altLang="ja-JP" sz="2000" dirty="0">
              <a:latin typeface="メイリオ" panose="020B0604030504040204" pitchFamily="50" charset="-128"/>
              <a:ea typeface="メイリオ" panose="020B0604030504040204" pitchFamily="50" charset="-128"/>
            </a:endParaRPr>
          </a:p>
          <a:p>
            <a:pPr marL="972000" indent="-396000" algn="just">
              <a:lnSpc>
                <a:spcPts val="3600"/>
              </a:lnSpc>
              <a:buFont typeface="Wingdings" panose="05000000000000000000" pitchFamily="2" charset="2"/>
              <a:buChar char="Ø"/>
            </a:pPr>
            <a:r>
              <a:rPr lang="ja-JP" altLang="en-US" sz="2000" dirty="0">
                <a:latin typeface="メイリオ" panose="020B0604030504040204" pitchFamily="50" charset="-128"/>
                <a:ea typeface="メイリオ" panose="020B0604030504040204" pitchFamily="50" charset="-128"/>
              </a:rPr>
              <a:t>応急対策職員派遣制度</a:t>
            </a:r>
            <a:r>
              <a:rPr lang="en-US" altLang="ja-JP" sz="2000" dirty="0">
                <a:latin typeface="メイリオ" panose="020B0604030504040204" pitchFamily="50" charset="-128"/>
                <a:ea typeface="メイリオ" panose="020B0604030504040204" pitchFamily="50" charset="-128"/>
              </a:rPr>
              <a:t>			</a:t>
            </a:r>
            <a:r>
              <a:rPr lang="ja-JP" altLang="en-US" sz="2000" dirty="0">
                <a:latin typeface="メイリオ" panose="020B0604030504040204" pitchFamily="50" charset="-128"/>
                <a:ea typeface="メイリオ" panose="020B0604030504040204" pitchFamily="50" charset="-128"/>
              </a:rPr>
              <a:t>： </a:t>
            </a:r>
            <a:r>
              <a:rPr lang="en-US" altLang="ja-JP" sz="2000" dirty="0">
                <a:latin typeface="メイリオ" panose="020B0604030504040204" pitchFamily="50" charset="-128"/>
                <a:ea typeface="メイリオ" panose="020B0604030504040204" pitchFamily="50" charset="-128"/>
              </a:rPr>
              <a:t>P.</a:t>
            </a:r>
            <a:r>
              <a:rPr lang="ja-JP" altLang="en-US" sz="2000" dirty="0">
                <a:latin typeface="メイリオ" panose="020B0604030504040204" pitchFamily="50" charset="-128"/>
                <a:ea typeface="メイリオ" panose="020B0604030504040204" pitchFamily="50" charset="-128"/>
              </a:rPr>
              <a:t>９</a:t>
            </a:r>
            <a:endParaRPr lang="en-US" altLang="ja-JP" sz="2000" dirty="0">
              <a:latin typeface="メイリオ" panose="020B0604030504040204" pitchFamily="50" charset="-128"/>
              <a:ea typeface="メイリオ" panose="020B0604030504040204" pitchFamily="50" charset="-128"/>
            </a:endParaRPr>
          </a:p>
          <a:p>
            <a:pPr marL="972000" indent="-396000" algn="just">
              <a:lnSpc>
                <a:spcPts val="3600"/>
              </a:lnSpc>
              <a:buFont typeface="Wingdings" panose="05000000000000000000" pitchFamily="2" charset="2"/>
              <a:buChar char="Ø"/>
            </a:pPr>
            <a:r>
              <a:rPr lang="ja-JP" altLang="en-US" sz="2000" dirty="0">
                <a:latin typeface="メイリオ" panose="020B0604030504040204" pitchFamily="50" charset="-128"/>
                <a:ea typeface="メイリオ" panose="020B0604030504040204" pitchFamily="50" charset="-128"/>
              </a:rPr>
              <a:t>都道府県等による技術職員派遣</a:t>
            </a:r>
            <a:r>
              <a:rPr lang="en-US" altLang="ja-JP" sz="2000" dirty="0">
                <a:latin typeface="メイリオ" panose="020B0604030504040204" pitchFamily="50" charset="-128"/>
                <a:ea typeface="メイリオ" panose="020B0604030504040204" pitchFamily="50" charset="-128"/>
              </a:rPr>
              <a:t>		</a:t>
            </a:r>
            <a:r>
              <a:rPr lang="ja-JP" altLang="en-US" sz="2000" dirty="0">
                <a:latin typeface="メイリオ" panose="020B0604030504040204" pitchFamily="50" charset="-128"/>
                <a:ea typeface="メイリオ" panose="020B0604030504040204" pitchFamily="50" charset="-128"/>
              </a:rPr>
              <a:t>： </a:t>
            </a:r>
            <a:r>
              <a:rPr lang="en-US" altLang="ja-JP" sz="2000" dirty="0">
                <a:latin typeface="メイリオ" panose="020B0604030504040204" pitchFamily="50" charset="-128"/>
                <a:ea typeface="メイリオ" panose="020B0604030504040204" pitchFamily="50" charset="-128"/>
              </a:rPr>
              <a:t>P.11</a:t>
            </a:r>
          </a:p>
        </p:txBody>
      </p:sp>
      <p:sp>
        <p:nvSpPr>
          <p:cNvPr id="3" name="テキスト ボックス 2">
            <a:extLst>
              <a:ext uri="{FF2B5EF4-FFF2-40B4-BE49-F238E27FC236}">
                <a16:creationId xmlns:a16="http://schemas.microsoft.com/office/drawing/2014/main" id="{B39F0D4E-A134-E2A2-A249-8956355C0053}"/>
              </a:ext>
            </a:extLst>
          </p:cNvPr>
          <p:cNvSpPr txBox="1"/>
          <p:nvPr/>
        </p:nvSpPr>
        <p:spPr>
          <a:xfrm>
            <a:off x="0" y="84293"/>
            <a:ext cx="4414345" cy="500137"/>
          </a:xfrm>
          <a:prstGeom prst="rect">
            <a:avLst/>
          </a:prstGeom>
          <a:noFill/>
        </p:spPr>
        <p:txBody>
          <a:bodyPr wrap="square">
            <a:spAutoFit/>
          </a:bodyPr>
          <a:lstStyle/>
          <a:p>
            <a:pPr algn="ctr"/>
            <a:r>
              <a:rPr lang="ja-JP" altLang="en-US" sz="1600" b="1" dirty="0">
                <a:effectLst>
                  <a:glow rad="279400">
                    <a:schemeClr val="bg1">
                      <a:alpha val="40000"/>
                    </a:schemeClr>
                  </a:glow>
                </a:effectLst>
                <a:latin typeface="メイリオ" panose="020B0604030504040204" pitchFamily="50" charset="-128"/>
                <a:ea typeface="メイリオ" panose="020B0604030504040204" pitchFamily="50" charset="-128"/>
              </a:rPr>
              <a:t>迅速かつ円滑な災害復旧事業の実施に向けて</a:t>
            </a:r>
          </a:p>
          <a:p>
            <a:pPr algn="ctr"/>
            <a:r>
              <a:rPr lang="ja-JP" altLang="en-US" sz="1000" b="1" dirty="0">
                <a:effectLst>
                  <a:glow rad="279400">
                    <a:schemeClr val="bg1">
                      <a:alpha val="40000"/>
                    </a:schemeClr>
                  </a:glow>
                </a:effectLst>
                <a:latin typeface="メイリオ" panose="020B0604030504040204" pitchFamily="50" charset="-128"/>
                <a:ea typeface="メイリオ" panose="020B0604030504040204" pitchFamily="50" charset="-128"/>
              </a:rPr>
              <a:t>～市町村における災害復旧事業の円滑な実施のためのガイドライン～</a:t>
            </a:r>
          </a:p>
        </p:txBody>
      </p:sp>
      <p:sp>
        <p:nvSpPr>
          <p:cNvPr id="8" name="テキスト ボックス 7">
            <a:extLst>
              <a:ext uri="{FF2B5EF4-FFF2-40B4-BE49-F238E27FC236}">
                <a16:creationId xmlns:a16="http://schemas.microsoft.com/office/drawing/2014/main" id="{993A4564-C7A5-9DBA-AFBE-5F4D5558131A}"/>
              </a:ext>
            </a:extLst>
          </p:cNvPr>
          <p:cNvSpPr txBox="1"/>
          <p:nvPr/>
        </p:nvSpPr>
        <p:spPr>
          <a:xfrm>
            <a:off x="7620001" y="6550223"/>
            <a:ext cx="2286000" cy="307777"/>
          </a:xfrm>
          <a:prstGeom prst="rect">
            <a:avLst/>
          </a:prstGeom>
          <a:noFill/>
        </p:spPr>
        <p:txBody>
          <a:bodyPr wrap="square">
            <a:spAutoFit/>
          </a:bodyPr>
          <a:lstStyle/>
          <a:p>
            <a:pPr algn="ctr"/>
            <a:r>
              <a:rPr kumimoji="1" lang="ja-JP" altLang="en-US" sz="1400" b="1" dirty="0">
                <a:latin typeface="BIZ UDPゴシック" panose="020B0400000000000000" pitchFamily="50" charset="-128"/>
                <a:ea typeface="BIZ UDPゴシック" panose="020B0400000000000000" pitchFamily="50" charset="-128"/>
              </a:rPr>
              <a:t>振り返りテスト ：回答・解説</a:t>
            </a:r>
          </a:p>
        </p:txBody>
      </p:sp>
    </p:spTree>
    <p:extLst>
      <p:ext uri="{BB962C8B-B14F-4D97-AF65-F5344CB8AC3E}">
        <p14:creationId xmlns:p14="http://schemas.microsoft.com/office/powerpoint/2010/main" val="977571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100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7" name="タイトル 3">
            <a:extLst>
              <a:ext uri="{FF2B5EF4-FFF2-40B4-BE49-F238E27FC236}">
                <a16:creationId xmlns:a16="http://schemas.microsoft.com/office/drawing/2014/main" id="{5EAB0683-D4B0-320B-0908-01182C40F041}"/>
              </a:ext>
            </a:extLst>
          </p:cNvPr>
          <p:cNvSpPr txBox="1">
            <a:spLocks/>
          </p:cNvSpPr>
          <p:nvPr/>
        </p:nvSpPr>
        <p:spPr>
          <a:xfrm>
            <a:off x="757404" y="1459294"/>
            <a:ext cx="8633362" cy="1981877"/>
          </a:xfrm>
          <a:prstGeom prst="rect">
            <a:avLst/>
          </a:prstGeom>
        </p:spPr>
        <p:txBody>
          <a:bodyPr vert="horz" lIns="108000" tIns="72000" rIns="108000" bIns="10800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lnSpc>
                <a:spcPts val="4200"/>
              </a:lnSpc>
            </a:pPr>
            <a:r>
              <a:rPr lang="ja-JP" altLang="en-US" sz="2400" dirty="0">
                <a:latin typeface="Roboto" panose="02000000000000000000" pitchFamily="2" charset="0"/>
                <a:ea typeface="メイリオ" panose="020B0604030504040204" pitchFamily="50" charset="-128"/>
              </a:rPr>
              <a:t>　「都道府県等による技術職員派遣」は、災害査定に向けた準備段階の業務を対象としたものであり、</a:t>
            </a:r>
            <a:r>
              <a:rPr lang="ja-JP" altLang="en-US" sz="2400" u="sng" dirty="0">
                <a:latin typeface="Roboto" panose="02000000000000000000" pitchFamily="2" charset="0"/>
                <a:ea typeface="メイリオ" panose="020B0604030504040204" pitchFamily="50" charset="-128"/>
              </a:rPr>
              <a:t>復旧工事に関する支援は対象外</a:t>
            </a:r>
            <a:r>
              <a:rPr lang="ja-JP" altLang="en-US" sz="2400" dirty="0">
                <a:latin typeface="Roboto" panose="02000000000000000000" pitchFamily="2" charset="0"/>
                <a:ea typeface="メイリオ" panose="020B0604030504040204" pitchFamily="50" charset="-128"/>
              </a:rPr>
              <a:t>となる。</a:t>
            </a:r>
            <a:endParaRPr lang="en-US" altLang="ja-JP" sz="2400" dirty="0">
              <a:latin typeface="Roboto" panose="02000000000000000000" pitchFamily="2" charset="0"/>
              <a:ea typeface="Roboto" panose="02000000000000000000" pitchFamily="2" charset="0"/>
            </a:endParaRPr>
          </a:p>
        </p:txBody>
      </p:sp>
      <p:sp>
        <p:nvSpPr>
          <p:cNvPr id="6" name="タイトル 3">
            <a:extLst>
              <a:ext uri="{FF2B5EF4-FFF2-40B4-BE49-F238E27FC236}">
                <a16:creationId xmlns:a16="http://schemas.microsoft.com/office/drawing/2014/main" id="{63174E2F-39C6-8182-83B2-C32344F76C1B}"/>
              </a:ext>
            </a:extLst>
          </p:cNvPr>
          <p:cNvSpPr txBox="1">
            <a:spLocks/>
          </p:cNvSpPr>
          <p:nvPr/>
        </p:nvSpPr>
        <p:spPr>
          <a:xfrm>
            <a:off x="364814" y="675851"/>
            <a:ext cx="1404000" cy="612000"/>
          </a:xfrm>
          <a:prstGeom prst="rect">
            <a:avLst/>
          </a:prstGeom>
          <a:solidFill>
            <a:schemeClr val="tx1">
              <a:lumMod val="65000"/>
              <a:lumOff val="35000"/>
            </a:schemeClr>
          </a:solidFill>
        </p:spPr>
        <p:txBody>
          <a:bodyPr vert="horz" lIns="108000" tIns="126000" rIns="108000" bIns="10800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ts val="3300"/>
              </a:lnSpc>
            </a:pPr>
            <a:r>
              <a:rPr lang="ja-JP" altLang="en-US" sz="2800" b="1" dirty="0">
                <a:solidFill>
                  <a:schemeClr val="bg1"/>
                </a:solidFill>
                <a:latin typeface="メイリオ" panose="020B0604030504040204" pitchFamily="50" charset="-128"/>
                <a:ea typeface="メイリオ" panose="020B0604030504040204" pitchFamily="50" charset="-128"/>
              </a:rPr>
              <a:t>問２</a:t>
            </a:r>
            <a:endParaRPr lang="en-US" altLang="ja-JP" sz="2800" b="1" dirty="0">
              <a:solidFill>
                <a:schemeClr val="bg1"/>
              </a:solidFill>
              <a:latin typeface="メイリオ" panose="020B0604030504040204" pitchFamily="50" charset="-128"/>
              <a:ea typeface="メイリオ" panose="020B0604030504040204" pitchFamily="50" charset="-128"/>
            </a:endParaRPr>
          </a:p>
        </p:txBody>
      </p:sp>
      <p:sp>
        <p:nvSpPr>
          <p:cNvPr id="3" name="タイトル 3">
            <a:extLst>
              <a:ext uri="{FF2B5EF4-FFF2-40B4-BE49-F238E27FC236}">
                <a16:creationId xmlns:a16="http://schemas.microsoft.com/office/drawing/2014/main" id="{D0ED70BF-3CDF-5EBC-8137-311B2AC58EF1}"/>
              </a:ext>
            </a:extLst>
          </p:cNvPr>
          <p:cNvSpPr txBox="1">
            <a:spLocks/>
          </p:cNvSpPr>
          <p:nvPr/>
        </p:nvSpPr>
        <p:spPr>
          <a:xfrm>
            <a:off x="757404" y="3612615"/>
            <a:ext cx="6977062" cy="1470024"/>
          </a:xfrm>
          <a:prstGeom prst="rect">
            <a:avLst/>
          </a:prstGeom>
        </p:spPr>
        <p:txBody>
          <a:bodyPr vert="horz" lIns="108000" tIns="72000" rIns="108000" bIns="10800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marL="324000" algn="just">
              <a:lnSpc>
                <a:spcPts val="4200"/>
              </a:lnSpc>
              <a:spcBef>
                <a:spcPts val="1200"/>
              </a:spcBef>
            </a:pPr>
            <a:r>
              <a:rPr lang="ja-JP" altLang="en-US" sz="2400" dirty="0">
                <a:solidFill>
                  <a:srgbClr val="0000FF"/>
                </a:solidFill>
                <a:latin typeface="Roboto" panose="02000000000000000000" pitchFamily="2" charset="0"/>
                <a:ea typeface="メイリオ" panose="020B0604030504040204" pitchFamily="50" charset="-128"/>
              </a:rPr>
              <a:t>① 対象外となる</a:t>
            </a:r>
            <a:r>
              <a:rPr lang="en-US" altLang="ja-JP" sz="2400" dirty="0">
                <a:solidFill>
                  <a:srgbClr val="0000FF"/>
                </a:solidFill>
                <a:latin typeface="Roboto" panose="02000000000000000000" pitchFamily="2" charset="0"/>
                <a:ea typeface="メイリオ" panose="020B0604030504040204" pitchFamily="50" charset="-128"/>
              </a:rPr>
              <a:t>		</a:t>
            </a:r>
            <a:r>
              <a:rPr lang="ja-JP" altLang="en-US" sz="2400" dirty="0">
                <a:solidFill>
                  <a:srgbClr val="0000FF"/>
                </a:solidFill>
                <a:latin typeface="Roboto" panose="02000000000000000000" pitchFamily="2" charset="0"/>
                <a:ea typeface="メイリオ" panose="020B0604030504040204" pitchFamily="50" charset="-128"/>
              </a:rPr>
              <a:t>：</a:t>
            </a:r>
            <a:r>
              <a:rPr lang="en-US" altLang="ja-JP" sz="2400" dirty="0">
                <a:solidFill>
                  <a:srgbClr val="0000FF"/>
                </a:solidFill>
                <a:latin typeface="Roboto" panose="02000000000000000000" pitchFamily="2" charset="0"/>
                <a:ea typeface="メイリオ" panose="020B0604030504040204" pitchFamily="50" charset="-128"/>
              </a:rPr>
              <a:t>×</a:t>
            </a:r>
            <a:endParaRPr lang="en-US" altLang="ja-JP" sz="2400" dirty="0">
              <a:solidFill>
                <a:srgbClr val="0000FF"/>
              </a:solidFill>
              <a:latin typeface="Roboto" panose="02000000000000000000" pitchFamily="2" charset="0"/>
              <a:ea typeface="Roboto" panose="02000000000000000000" pitchFamily="2" charset="0"/>
            </a:endParaRPr>
          </a:p>
          <a:p>
            <a:pPr marL="324000" algn="just">
              <a:lnSpc>
                <a:spcPts val="4200"/>
              </a:lnSpc>
              <a:spcBef>
                <a:spcPts val="600"/>
              </a:spcBef>
            </a:pPr>
            <a:r>
              <a:rPr lang="ja-JP" altLang="en-US" sz="2400" b="1" dirty="0">
                <a:solidFill>
                  <a:srgbClr val="FF0000"/>
                </a:solidFill>
                <a:latin typeface="Roboto" panose="02000000000000000000" pitchFamily="2" charset="0"/>
                <a:ea typeface="メイリオ" panose="020B0604030504040204" pitchFamily="50" charset="-128"/>
              </a:rPr>
              <a:t>② 対象外とならない</a:t>
            </a:r>
            <a:r>
              <a:rPr lang="en-US" altLang="ja-JP" sz="2400" b="1" dirty="0">
                <a:solidFill>
                  <a:srgbClr val="FF0000"/>
                </a:solidFill>
                <a:latin typeface="Roboto" panose="02000000000000000000" pitchFamily="2" charset="0"/>
                <a:ea typeface="メイリオ" panose="020B0604030504040204" pitchFamily="50" charset="-128"/>
              </a:rPr>
              <a:t>	</a:t>
            </a:r>
            <a:r>
              <a:rPr lang="ja-JP" altLang="en-US" sz="2400" b="1" dirty="0">
                <a:solidFill>
                  <a:srgbClr val="FF0000"/>
                </a:solidFill>
                <a:latin typeface="Roboto" panose="02000000000000000000" pitchFamily="2" charset="0"/>
                <a:ea typeface="メイリオ" panose="020B0604030504040204" pitchFamily="50" charset="-128"/>
              </a:rPr>
              <a:t>：〇</a:t>
            </a:r>
            <a:endParaRPr lang="en-US" altLang="ja-JP" sz="2400" b="1" dirty="0">
              <a:solidFill>
                <a:srgbClr val="FF0000"/>
              </a:solidFill>
              <a:latin typeface="Roboto" panose="02000000000000000000" pitchFamily="2" charset="0"/>
              <a:ea typeface="Roboto" panose="02000000000000000000" pitchFamily="2" charset="0"/>
            </a:endParaRPr>
          </a:p>
        </p:txBody>
      </p:sp>
      <p:sp>
        <p:nvSpPr>
          <p:cNvPr id="5" name="テキスト ボックス 4">
            <a:extLst>
              <a:ext uri="{FF2B5EF4-FFF2-40B4-BE49-F238E27FC236}">
                <a16:creationId xmlns:a16="http://schemas.microsoft.com/office/drawing/2014/main" id="{8334F45D-8759-43E6-25B5-45C758EF19DB}"/>
              </a:ext>
            </a:extLst>
          </p:cNvPr>
          <p:cNvSpPr txBox="1"/>
          <p:nvPr/>
        </p:nvSpPr>
        <p:spPr>
          <a:xfrm>
            <a:off x="0" y="84293"/>
            <a:ext cx="4414345" cy="500137"/>
          </a:xfrm>
          <a:prstGeom prst="rect">
            <a:avLst/>
          </a:prstGeom>
          <a:noFill/>
        </p:spPr>
        <p:txBody>
          <a:bodyPr wrap="square">
            <a:spAutoFit/>
          </a:bodyPr>
          <a:lstStyle/>
          <a:p>
            <a:pPr algn="ctr"/>
            <a:r>
              <a:rPr lang="ja-JP" altLang="en-US" sz="1600" b="1" dirty="0">
                <a:effectLst>
                  <a:glow rad="279400">
                    <a:schemeClr val="bg1">
                      <a:alpha val="40000"/>
                    </a:schemeClr>
                  </a:glow>
                </a:effectLst>
                <a:latin typeface="メイリオ" panose="020B0604030504040204" pitchFamily="50" charset="-128"/>
                <a:ea typeface="メイリオ" panose="020B0604030504040204" pitchFamily="50" charset="-128"/>
              </a:rPr>
              <a:t>迅速かつ円滑な災害復旧事業の実施に向けて</a:t>
            </a:r>
          </a:p>
          <a:p>
            <a:pPr algn="ctr"/>
            <a:r>
              <a:rPr lang="ja-JP" altLang="en-US" sz="1000" b="1" dirty="0">
                <a:effectLst>
                  <a:glow rad="279400">
                    <a:schemeClr val="bg1">
                      <a:alpha val="40000"/>
                    </a:schemeClr>
                  </a:glow>
                </a:effectLst>
                <a:latin typeface="メイリオ" panose="020B0604030504040204" pitchFamily="50" charset="-128"/>
                <a:ea typeface="メイリオ" panose="020B0604030504040204" pitchFamily="50" charset="-128"/>
              </a:rPr>
              <a:t>～市町村における災害復旧事業の円滑な実施のためのガイドライン～</a:t>
            </a:r>
          </a:p>
        </p:txBody>
      </p:sp>
      <p:sp>
        <p:nvSpPr>
          <p:cNvPr id="8" name="テキスト ボックス 7">
            <a:extLst>
              <a:ext uri="{FF2B5EF4-FFF2-40B4-BE49-F238E27FC236}">
                <a16:creationId xmlns:a16="http://schemas.microsoft.com/office/drawing/2014/main" id="{13B61390-AFAA-3EDB-F284-844B3C02EFA0}"/>
              </a:ext>
            </a:extLst>
          </p:cNvPr>
          <p:cNvSpPr txBox="1"/>
          <p:nvPr/>
        </p:nvSpPr>
        <p:spPr>
          <a:xfrm>
            <a:off x="7620001" y="6550223"/>
            <a:ext cx="2286000" cy="307777"/>
          </a:xfrm>
          <a:prstGeom prst="rect">
            <a:avLst/>
          </a:prstGeom>
          <a:noFill/>
        </p:spPr>
        <p:txBody>
          <a:bodyPr wrap="square">
            <a:spAutoFit/>
          </a:bodyPr>
          <a:lstStyle/>
          <a:p>
            <a:pPr algn="ctr"/>
            <a:r>
              <a:rPr kumimoji="1" lang="ja-JP" altLang="en-US" sz="1400" b="1" dirty="0">
                <a:latin typeface="BIZ UDPゴシック" panose="020B0400000000000000" pitchFamily="50" charset="-128"/>
                <a:ea typeface="BIZ UDPゴシック" panose="020B0400000000000000" pitchFamily="50" charset="-128"/>
              </a:rPr>
              <a:t>振り返りテスト ：回答・解説</a:t>
            </a:r>
          </a:p>
        </p:txBody>
      </p:sp>
      <p:sp>
        <p:nvSpPr>
          <p:cNvPr id="4" name="タイトル 3">
            <a:extLst>
              <a:ext uri="{FF2B5EF4-FFF2-40B4-BE49-F238E27FC236}">
                <a16:creationId xmlns:a16="http://schemas.microsoft.com/office/drawing/2014/main" id="{BBA8C2E4-DB89-740D-B098-620AC5F64DE9}"/>
              </a:ext>
            </a:extLst>
          </p:cNvPr>
          <p:cNvSpPr txBox="1">
            <a:spLocks/>
          </p:cNvSpPr>
          <p:nvPr/>
        </p:nvSpPr>
        <p:spPr>
          <a:xfrm>
            <a:off x="1828229" y="640545"/>
            <a:ext cx="4877371" cy="612000"/>
          </a:xfrm>
          <a:prstGeom prst="rect">
            <a:avLst/>
          </a:prstGeom>
          <a:noFill/>
        </p:spPr>
        <p:txBody>
          <a:bodyPr vert="horz" lIns="108000" tIns="126000" rIns="108000" bIns="10800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ts val="3300"/>
              </a:lnSpc>
            </a:pPr>
            <a:r>
              <a:rPr lang="ja-JP" altLang="en-US" sz="2400" b="1" dirty="0">
                <a:solidFill>
                  <a:srgbClr val="FF0000"/>
                </a:solidFill>
                <a:latin typeface="メイリオ" panose="020B0604030504040204" pitchFamily="50" charset="-128"/>
                <a:ea typeface="メイリオ" panose="020B0604030504040204" pitchFamily="50" charset="-128"/>
              </a:rPr>
              <a:t>回答：②が正解となります。</a:t>
            </a:r>
            <a:endParaRPr lang="en-US" altLang="ja-JP" sz="2400" b="1" dirty="0">
              <a:solidFill>
                <a:srgbClr val="FF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901096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6" name="タイトル 3">
            <a:extLst>
              <a:ext uri="{FF2B5EF4-FFF2-40B4-BE49-F238E27FC236}">
                <a16:creationId xmlns:a16="http://schemas.microsoft.com/office/drawing/2014/main" id="{63174E2F-39C6-8182-83B2-C32344F76C1B}"/>
              </a:ext>
            </a:extLst>
          </p:cNvPr>
          <p:cNvSpPr txBox="1">
            <a:spLocks/>
          </p:cNvSpPr>
          <p:nvPr/>
        </p:nvSpPr>
        <p:spPr>
          <a:xfrm>
            <a:off x="364814" y="675851"/>
            <a:ext cx="1404000" cy="612000"/>
          </a:xfrm>
          <a:prstGeom prst="rect">
            <a:avLst/>
          </a:prstGeom>
          <a:solidFill>
            <a:schemeClr val="tx1">
              <a:lumMod val="65000"/>
              <a:lumOff val="35000"/>
            </a:schemeClr>
          </a:solidFill>
        </p:spPr>
        <p:txBody>
          <a:bodyPr vert="horz" lIns="108000" tIns="126000" rIns="108000" bIns="10800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ts val="3300"/>
              </a:lnSpc>
            </a:pPr>
            <a:r>
              <a:rPr lang="ja-JP" altLang="en-US" sz="2800" b="1" dirty="0">
                <a:solidFill>
                  <a:schemeClr val="bg1"/>
                </a:solidFill>
                <a:latin typeface="メイリオ" panose="020B0604030504040204" pitchFamily="50" charset="-128"/>
                <a:ea typeface="メイリオ" panose="020B0604030504040204" pitchFamily="50" charset="-128"/>
              </a:rPr>
              <a:t>問２</a:t>
            </a:r>
            <a:endParaRPr lang="en-US" altLang="ja-JP" sz="2800" b="1" dirty="0">
              <a:solidFill>
                <a:schemeClr val="bg1"/>
              </a:solidFill>
              <a:latin typeface="メイリオ" panose="020B0604030504040204" pitchFamily="50" charset="-128"/>
              <a:ea typeface="メイリオ" panose="020B0604030504040204" pitchFamily="50" charset="-128"/>
            </a:endParaRPr>
          </a:p>
        </p:txBody>
      </p:sp>
      <p:sp>
        <p:nvSpPr>
          <p:cNvPr id="2" name="タイトル 3">
            <a:extLst>
              <a:ext uri="{FF2B5EF4-FFF2-40B4-BE49-F238E27FC236}">
                <a16:creationId xmlns:a16="http://schemas.microsoft.com/office/drawing/2014/main" id="{82614A1E-50F3-90EF-EB56-D1E31526E4A8}"/>
              </a:ext>
            </a:extLst>
          </p:cNvPr>
          <p:cNvSpPr txBox="1">
            <a:spLocks/>
          </p:cNvSpPr>
          <p:nvPr/>
        </p:nvSpPr>
        <p:spPr>
          <a:xfrm>
            <a:off x="1768814" y="675851"/>
            <a:ext cx="1404000" cy="612000"/>
          </a:xfrm>
          <a:prstGeom prst="rect">
            <a:avLst/>
          </a:prstGeom>
          <a:noFill/>
        </p:spPr>
        <p:txBody>
          <a:bodyPr vert="horz" lIns="108000" tIns="126000" rIns="108000" bIns="10800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ts val="3300"/>
              </a:lnSpc>
            </a:pPr>
            <a:r>
              <a:rPr lang="ja-JP" altLang="en-US" sz="2800" b="1" dirty="0">
                <a:solidFill>
                  <a:srgbClr val="FF0000"/>
                </a:solidFill>
                <a:latin typeface="メイリオ" panose="020B0604030504040204" pitchFamily="50" charset="-128"/>
                <a:ea typeface="メイリオ" panose="020B0604030504040204" pitchFamily="50" charset="-128"/>
              </a:rPr>
              <a:t>解説</a:t>
            </a:r>
            <a:endParaRPr lang="en-US" altLang="ja-JP" sz="2800" b="1" dirty="0">
              <a:solidFill>
                <a:srgbClr val="FF0000"/>
              </a:solidFill>
              <a:latin typeface="メイリオ" panose="020B0604030504040204" pitchFamily="50" charset="-128"/>
              <a:ea typeface="メイリオ" panose="020B0604030504040204" pitchFamily="50" charset="-128"/>
            </a:endParaRPr>
          </a:p>
        </p:txBody>
      </p:sp>
      <p:sp>
        <p:nvSpPr>
          <p:cNvPr id="4" name="タイトル 3">
            <a:extLst>
              <a:ext uri="{FF2B5EF4-FFF2-40B4-BE49-F238E27FC236}">
                <a16:creationId xmlns:a16="http://schemas.microsoft.com/office/drawing/2014/main" id="{9B371C0D-7C7D-C884-5B07-96851AB3C834}"/>
              </a:ext>
            </a:extLst>
          </p:cNvPr>
          <p:cNvSpPr txBox="1">
            <a:spLocks/>
          </p:cNvSpPr>
          <p:nvPr/>
        </p:nvSpPr>
        <p:spPr>
          <a:xfrm>
            <a:off x="515747" y="1400741"/>
            <a:ext cx="8874503" cy="3001927"/>
          </a:xfrm>
          <a:prstGeom prst="rect">
            <a:avLst/>
          </a:prstGeom>
        </p:spPr>
        <p:txBody>
          <a:bodyPr vert="horz" lIns="108000" tIns="72000" rIns="108000" bIns="10800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marL="432000" indent="-324000" algn="just">
              <a:lnSpc>
                <a:spcPts val="4200"/>
              </a:lnSpc>
              <a:buFont typeface="Wingdings" panose="05000000000000000000" pitchFamily="2" charset="2"/>
              <a:buChar char="l"/>
            </a:pPr>
            <a:r>
              <a:rPr lang="ja-JP" altLang="en-US" sz="2200" dirty="0">
                <a:latin typeface="Roboto" panose="02000000000000000000" pitchFamily="2" charset="0"/>
                <a:ea typeface="メイリオ" panose="020B0604030504040204" pitchFamily="50" charset="-128"/>
              </a:rPr>
              <a:t>都道府県等による技術職員派遣は、災害査定に向けた準備段階の業務支援となる</a:t>
            </a:r>
            <a:r>
              <a:rPr lang="ja-JP" altLang="en-US" sz="2200" b="1" u="sng" dirty="0">
                <a:latin typeface="Roboto" panose="02000000000000000000" pitchFamily="2" charset="0"/>
                <a:ea typeface="メイリオ" panose="020B0604030504040204" pitchFamily="50" charset="-128"/>
              </a:rPr>
              <a:t>「短期派遣ケース」</a:t>
            </a:r>
            <a:r>
              <a:rPr lang="ja-JP" altLang="en-US" sz="2200" dirty="0">
                <a:latin typeface="Roboto" panose="02000000000000000000" pitchFamily="2" charset="0"/>
                <a:ea typeface="メイリオ" panose="020B0604030504040204" pitchFamily="50" charset="-128"/>
              </a:rPr>
              <a:t>と、災害査定や復旧工事の業務支援となる</a:t>
            </a:r>
            <a:r>
              <a:rPr lang="ja-JP" altLang="en-US" sz="2200" b="1" u="sng" dirty="0">
                <a:latin typeface="Roboto" panose="02000000000000000000" pitchFamily="2" charset="0"/>
                <a:ea typeface="メイリオ" panose="020B0604030504040204" pitchFamily="50" charset="-128"/>
              </a:rPr>
              <a:t>「中・長期派遣ケース」</a:t>
            </a:r>
            <a:r>
              <a:rPr lang="ja-JP" altLang="en-US" sz="2200" dirty="0">
                <a:latin typeface="Roboto" panose="02000000000000000000" pitchFamily="2" charset="0"/>
                <a:ea typeface="メイリオ" panose="020B0604030504040204" pitchFamily="50" charset="-128"/>
              </a:rPr>
              <a:t>があります。</a:t>
            </a:r>
            <a:endParaRPr lang="en-US" altLang="ja-JP" sz="2200" dirty="0">
              <a:latin typeface="Roboto" panose="02000000000000000000" pitchFamily="2" charset="0"/>
              <a:ea typeface="Roboto" panose="02000000000000000000" pitchFamily="2" charset="0"/>
            </a:endParaRPr>
          </a:p>
          <a:p>
            <a:pPr marL="432000" indent="-324000" algn="just">
              <a:lnSpc>
                <a:spcPts val="4200"/>
              </a:lnSpc>
              <a:spcBef>
                <a:spcPts val="1200"/>
              </a:spcBef>
              <a:buFont typeface="Wingdings" panose="05000000000000000000" pitchFamily="2" charset="2"/>
              <a:buChar char="l"/>
            </a:pPr>
            <a:r>
              <a:rPr lang="ja-JP" altLang="en-US" sz="2200" dirty="0">
                <a:latin typeface="Roboto" panose="02000000000000000000" pitchFamily="2" charset="0"/>
                <a:ea typeface="メイリオ" panose="020B0604030504040204" pitchFamily="50" charset="-128"/>
              </a:rPr>
              <a:t>都道府県の担当窓口に問合せを行い、どのような派遣ケースがあるか確認しておきましょう。</a:t>
            </a:r>
            <a:endParaRPr lang="en-US" altLang="ja-JP" sz="2200" dirty="0">
              <a:latin typeface="Roboto" panose="02000000000000000000" pitchFamily="2" charset="0"/>
              <a:ea typeface="メイリオ" panose="020B0604030504040204" pitchFamily="50" charset="-128"/>
            </a:endParaRPr>
          </a:p>
        </p:txBody>
      </p:sp>
      <p:sp>
        <p:nvSpPr>
          <p:cNvPr id="5" name="タイトル 3">
            <a:extLst>
              <a:ext uri="{FF2B5EF4-FFF2-40B4-BE49-F238E27FC236}">
                <a16:creationId xmlns:a16="http://schemas.microsoft.com/office/drawing/2014/main" id="{654D8616-3D54-2BBE-BBD1-F5CD56387A0A}"/>
              </a:ext>
            </a:extLst>
          </p:cNvPr>
          <p:cNvSpPr txBox="1">
            <a:spLocks/>
          </p:cNvSpPr>
          <p:nvPr/>
        </p:nvSpPr>
        <p:spPr>
          <a:xfrm>
            <a:off x="1111280" y="4811127"/>
            <a:ext cx="7683435" cy="1214252"/>
          </a:xfrm>
          <a:prstGeom prst="rect">
            <a:avLst/>
          </a:prstGeom>
          <a:solidFill>
            <a:schemeClr val="bg1"/>
          </a:solidFill>
          <a:effectLst>
            <a:glow rad="63500">
              <a:srgbClr val="4597A0">
                <a:alpha val="40000"/>
              </a:srgbClr>
            </a:glow>
            <a:outerShdw blurRad="50800" dist="88900" dir="2700000" algn="tl" rotWithShape="0">
              <a:srgbClr val="4597A0">
                <a:alpha val="40000"/>
              </a:srgbClr>
            </a:outerShdw>
          </a:effectLst>
        </p:spPr>
        <p:txBody>
          <a:bodyPr vert="horz" lIns="216000" tIns="144000" rIns="108000" bIns="10800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lnSpc>
                <a:spcPts val="3600"/>
              </a:lnSpc>
            </a:pPr>
            <a:r>
              <a:rPr lang="ja-JP" altLang="en-US" sz="2000" b="1" u="sng" dirty="0">
                <a:solidFill>
                  <a:srgbClr val="4597A0"/>
                </a:solidFill>
                <a:latin typeface="メイリオ" panose="020B0604030504040204" pitchFamily="50" charset="-128"/>
                <a:ea typeface="メイリオ" panose="020B0604030504040204" pitchFamily="50" charset="-128"/>
              </a:rPr>
              <a:t>＜ガイドラインの関連ページ＞</a:t>
            </a:r>
            <a:endParaRPr lang="en-US" altLang="ja-JP" sz="2000" b="1" u="sng" dirty="0">
              <a:solidFill>
                <a:srgbClr val="4597A0"/>
              </a:solidFill>
              <a:latin typeface="メイリオ" panose="020B0604030504040204" pitchFamily="50" charset="-128"/>
              <a:ea typeface="メイリオ" panose="020B0604030504040204" pitchFamily="50" charset="-128"/>
            </a:endParaRPr>
          </a:p>
          <a:p>
            <a:pPr marL="972000" indent="-396000" algn="just">
              <a:lnSpc>
                <a:spcPts val="3600"/>
              </a:lnSpc>
              <a:buFont typeface="Wingdings" panose="05000000000000000000" pitchFamily="2" charset="2"/>
              <a:buChar char="Ø"/>
            </a:pPr>
            <a:r>
              <a:rPr lang="ja-JP" altLang="en-US" sz="2000" dirty="0">
                <a:latin typeface="メイリオ" panose="020B0604030504040204" pitchFamily="50" charset="-128"/>
                <a:ea typeface="メイリオ" panose="020B0604030504040204" pitchFamily="50" charset="-128"/>
              </a:rPr>
              <a:t>都道府県等による技術職員派遣</a:t>
            </a:r>
            <a:r>
              <a:rPr lang="en-US" altLang="ja-JP" sz="2000" dirty="0">
                <a:latin typeface="メイリオ" panose="020B0604030504040204" pitchFamily="50" charset="-128"/>
                <a:ea typeface="メイリオ" panose="020B0604030504040204" pitchFamily="50" charset="-128"/>
              </a:rPr>
              <a:t>		</a:t>
            </a:r>
            <a:r>
              <a:rPr lang="ja-JP" altLang="en-US" sz="2000" dirty="0">
                <a:latin typeface="メイリオ" panose="020B0604030504040204" pitchFamily="50" charset="-128"/>
                <a:ea typeface="メイリオ" panose="020B0604030504040204" pitchFamily="50" charset="-128"/>
              </a:rPr>
              <a:t>： </a:t>
            </a:r>
            <a:r>
              <a:rPr lang="en-US" altLang="ja-JP" sz="2000" dirty="0">
                <a:latin typeface="メイリオ" panose="020B0604030504040204" pitchFamily="50" charset="-128"/>
                <a:ea typeface="メイリオ" panose="020B0604030504040204" pitchFamily="50" charset="-128"/>
              </a:rPr>
              <a:t>P.11</a:t>
            </a:r>
          </a:p>
        </p:txBody>
      </p:sp>
      <p:sp>
        <p:nvSpPr>
          <p:cNvPr id="7" name="テキスト ボックス 6">
            <a:extLst>
              <a:ext uri="{FF2B5EF4-FFF2-40B4-BE49-F238E27FC236}">
                <a16:creationId xmlns:a16="http://schemas.microsoft.com/office/drawing/2014/main" id="{B9E45A5E-0D27-46D9-AD5A-987FF1EE3711}"/>
              </a:ext>
            </a:extLst>
          </p:cNvPr>
          <p:cNvSpPr txBox="1"/>
          <p:nvPr/>
        </p:nvSpPr>
        <p:spPr>
          <a:xfrm>
            <a:off x="0" y="84293"/>
            <a:ext cx="4414345" cy="500137"/>
          </a:xfrm>
          <a:prstGeom prst="rect">
            <a:avLst/>
          </a:prstGeom>
          <a:noFill/>
        </p:spPr>
        <p:txBody>
          <a:bodyPr wrap="square">
            <a:spAutoFit/>
          </a:bodyPr>
          <a:lstStyle/>
          <a:p>
            <a:pPr algn="ctr"/>
            <a:r>
              <a:rPr lang="ja-JP" altLang="en-US" sz="1600" b="1" dirty="0">
                <a:effectLst>
                  <a:glow rad="279400">
                    <a:schemeClr val="bg1">
                      <a:alpha val="40000"/>
                    </a:schemeClr>
                  </a:glow>
                </a:effectLst>
                <a:latin typeface="メイリオ" panose="020B0604030504040204" pitchFamily="50" charset="-128"/>
                <a:ea typeface="メイリオ" panose="020B0604030504040204" pitchFamily="50" charset="-128"/>
              </a:rPr>
              <a:t>迅速かつ円滑な災害復旧事業の実施に向けて</a:t>
            </a:r>
          </a:p>
          <a:p>
            <a:pPr algn="ctr"/>
            <a:r>
              <a:rPr lang="ja-JP" altLang="en-US" sz="1000" b="1" dirty="0">
                <a:effectLst>
                  <a:glow rad="279400">
                    <a:schemeClr val="bg1">
                      <a:alpha val="40000"/>
                    </a:schemeClr>
                  </a:glow>
                </a:effectLst>
                <a:latin typeface="メイリオ" panose="020B0604030504040204" pitchFamily="50" charset="-128"/>
                <a:ea typeface="メイリオ" panose="020B0604030504040204" pitchFamily="50" charset="-128"/>
              </a:rPr>
              <a:t>～市町村における災害復旧事業の円滑な実施のためのガイドライン～</a:t>
            </a:r>
          </a:p>
        </p:txBody>
      </p:sp>
      <p:sp>
        <p:nvSpPr>
          <p:cNvPr id="8" name="テキスト ボックス 7">
            <a:extLst>
              <a:ext uri="{FF2B5EF4-FFF2-40B4-BE49-F238E27FC236}">
                <a16:creationId xmlns:a16="http://schemas.microsoft.com/office/drawing/2014/main" id="{9F317CA1-EEF0-CFFC-825E-C50550FC0CC5}"/>
              </a:ext>
            </a:extLst>
          </p:cNvPr>
          <p:cNvSpPr txBox="1"/>
          <p:nvPr/>
        </p:nvSpPr>
        <p:spPr>
          <a:xfrm>
            <a:off x="7620001" y="6550223"/>
            <a:ext cx="2286000" cy="307777"/>
          </a:xfrm>
          <a:prstGeom prst="rect">
            <a:avLst/>
          </a:prstGeom>
          <a:noFill/>
        </p:spPr>
        <p:txBody>
          <a:bodyPr wrap="square">
            <a:spAutoFit/>
          </a:bodyPr>
          <a:lstStyle/>
          <a:p>
            <a:pPr algn="ctr"/>
            <a:r>
              <a:rPr kumimoji="1" lang="ja-JP" altLang="en-US" sz="1400" b="1" dirty="0">
                <a:latin typeface="BIZ UDPゴシック" panose="020B0400000000000000" pitchFamily="50" charset="-128"/>
                <a:ea typeface="BIZ UDPゴシック" panose="020B0400000000000000" pitchFamily="50" charset="-128"/>
              </a:rPr>
              <a:t>振り返りテスト ：回答・解説</a:t>
            </a:r>
          </a:p>
        </p:txBody>
      </p:sp>
    </p:spTree>
    <p:extLst>
      <p:ext uri="{BB962C8B-B14F-4D97-AF65-F5344CB8AC3E}">
        <p14:creationId xmlns:p14="http://schemas.microsoft.com/office/powerpoint/2010/main" val="1697658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100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a:stretch>
        </a:blipFill>
        <a:effectLst/>
      </p:bgPr>
    </p:bg>
    <p:spTree>
      <p:nvGrpSpPr>
        <p:cNvPr id="1" name=""/>
        <p:cNvGrpSpPr/>
        <p:nvPr/>
      </p:nvGrpSpPr>
      <p:grpSpPr>
        <a:xfrm>
          <a:off x="0" y="0"/>
          <a:ext cx="0" cy="0"/>
          <a:chOff x="0" y="0"/>
          <a:chExt cx="0" cy="0"/>
        </a:xfrm>
      </p:grpSpPr>
      <p:sp>
        <p:nvSpPr>
          <p:cNvPr id="7" name="タイトル 3">
            <a:extLst>
              <a:ext uri="{FF2B5EF4-FFF2-40B4-BE49-F238E27FC236}">
                <a16:creationId xmlns:a16="http://schemas.microsoft.com/office/drawing/2014/main" id="{5EAB0683-D4B0-320B-0908-01182C40F041}"/>
              </a:ext>
            </a:extLst>
          </p:cNvPr>
          <p:cNvSpPr txBox="1">
            <a:spLocks/>
          </p:cNvSpPr>
          <p:nvPr/>
        </p:nvSpPr>
        <p:spPr>
          <a:xfrm>
            <a:off x="636319" y="1379272"/>
            <a:ext cx="8633362" cy="2278327"/>
          </a:xfrm>
          <a:prstGeom prst="rect">
            <a:avLst/>
          </a:prstGeom>
        </p:spPr>
        <p:txBody>
          <a:bodyPr vert="horz" lIns="108000" tIns="72000" rIns="108000" bIns="10800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lnSpc>
                <a:spcPts val="4200"/>
              </a:lnSpc>
            </a:pPr>
            <a:r>
              <a:rPr lang="ja-JP" altLang="en-US" sz="2400" dirty="0">
                <a:latin typeface="Roboto" panose="02000000000000000000" pitchFamily="2" charset="0"/>
                <a:ea typeface="メイリオ" panose="020B0604030504040204" pitchFamily="50" charset="-128"/>
              </a:rPr>
              <a:t>　「応急対策職員派遣制度」や「都道府県等による技術職員派遣」など、災害時における</a:t>
            </a:r>
            <a:r>
              <a:rPr lang="ja-JP" altLang="en-US" sz="2400" u="sng" dirty="0">
                <a:latin typeface="Roboto" panose="02000000000000000000" pitchFamily="2" charset="0"/>
                <a:ea typeface="メイリオ" panose="020B0604030504040204" pitchFamily="50" charset="-128"/>
              </a:rPr>
              <a:t>他自治体からの職員派遣</a:t>
            </a:r>
            <a:r>
              <a:rPr lang="ja-JP" altLang="en-US" sz="2400" dirty="0">
                <a:latin typeface="Roboto" panose="02000000000000000000" pitchFamily="2" charset="0"/>
                <a:ea typeface="メイリオ" panose="020B0604030504040204" pitchFamily="50" charset="-128"/>
              </a:rPr>
              <a:t>に関する費用について、特別交付税による財政措置が講じられる場合がある。</a:t>
            </a:r>
            <a:endParaRPr lang="en-US" altLang="ja-JP" sz="2400" dirty="0">
              <a:latin typeface="Roboto" panose="02000000000000000000" pitchFamily="2" charset="0"/>
              <a:ea typeface="Roboto" panose="02000000000000000000" pitchFamily="2" charset="0"/>
            </a:endParaRPr>
          </a:p>
        </p:txBody>
      </p:sp>
      <p:sp>
        <p:nvSpPr>
          <p:cNvPr id="6" name="タイトル 3">
            <a:extLst>
              <a:ext uri="{FF2B5EF4-FFF2-40B4-BE49-F238E27FC236}">
                <a16:creationId xmlns:a16="http://schemas.microsoft.com/office/drawing/2014/main" id="{63174E2F-39C6-8182-83B2-C32344F76C1B}"/>
              </a:ext>
            </a:extLst>
          </p:cNvPr>
          <p:cNvSpPr txBox="1">
            <a:spLocks/>
          </p:cNvSpPr>
          <p:nvPr/>
        </p:nvSpPr>
        <p:spPr>
          <a:xfrm>
            <a:off x="364814" y="675851"/>
            <a:ext cx="1404000" cy="612000"/>
          </a:xfrm>
          <a:prstGeom prst="rect">
            <a:avLst/>
          </a:prstGeom>
          <a:solidFill>
            <a:schemeClr val="tx1">
              <a:lumMod val="65000"/>
              <a:lumOff val="35000"/>
            </a:schemeClr>
          </a:solidFill>
        </p:spPr>
        <p:txBody>
          <a:bodyPr vert="horz" lIns="108000" tIns="126000" rIns="108000" bIns="10800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ts val="3300"/>
              </a:lnSpc>
            </a:pPr>
            <a:r>
              <a:rPr lang="ja-JP" altLang="en-US" sz="2800" b="1" dirty="0">
                <a:solidFill>
                  <a:schemeClr val="bg1"/>
                </a:solidFill>
                <a:latin typeface="メイリオ" panose="020B0604030504040204" pitchFamily="50" charset="-128"/>
                <a:ea typeface="メイリオ" panose="020B0604030504040204" pitchFamily="50" charset="-128"/>
              </a:rPr>
              <a:t>問３</a:t>
            </a:r>
            <a:endParaRPr lang="en-US" altLang="ja-JP" sz="2800" b="1" dirty="0">
              <a:solidFill>
                <a:schemeClr val="bg1"/>
              </a:solidFill>
              <a:latin typeface="メイリオ" panose="020B0604030504040204" pitchFamily="50" charset="-128"/>
              <a:ea typeface="メイリオ" panose="020B0604030504040204" pitchFamily="50" charset="-128"/>
            </a:endParaRPr>
          </a:p>
        </p:txBody>
      </p:sp>
      <p:sp>
        <p:nvSpPr>
          <p:cNvPr id="3" name="タイトル 3">
            <a:extLst>
              <a:ext uri="{FF2B5EF4-FFF2-40B4-BE49-F238E27FC236}">
                <a16:creationId xmlns:a16="http://schemas.microsoft.com/office/drawing/2014/main" id="{D0ED70BF-3CDF-5EBC-8137-311B2AC58EF1}"/>
              </a:ext>
            </a:extLst>
          </p:cNvPr>
          <p:cNvSpPr txBox="1">
            <a:spLocks/>
          </p:cNvSpPr>
          <p:nvPr/>
        </p:nvSpPr>
        <p:spPr>
          <a:xfrm>
            <a:off x="757404" y="3808190"/>
            <a:ext cx="8077838" cy="1670538"/>
          </a:xfrm>
          <a:prstGeom prst="rect">
            <a:avLst/>
          </a:prstGeom>
        </p:spPr>
        <p:txBody>
          <a:bodyPr vert="horz" lIns="108000" tIns="72000" rIns="108000" bIns="10800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marL="324000" algn="just">
              <a:lnSpc>
                <a:spcPts val="4200"/>
              </a:lnSpc>
              <a:spcBef>
                <a:spcPts val="1200"/>
              </a:spcBef>
            </a:pPr>
            <a:r>
              <a:rPr lang="ja-JP" altLang="en-US" sz="2400" dirty="0">
                <a:solidFill>
                  <a:srgbClr val="0000FF"/>
                </a:solidFill>
                <a:latin typeface="Roboto" panose="02000000000000000000" pitchFamily="2" charset="0"/>
                <a:ea typeface="メイリオ" panose="020B0604030504040204" pitchFamily="50" charset="-128"/>
              </a:rPr>
              <a:t>① 講じられない</a:t>
            </a:r>
            <a:r>
              <a:rPr lang="en-US" altLang="ja-JP" sz="2400" dirty="0">
                <a:solidFill>
                  <a:srgbClr val="0000FF"/>
                </a:solidFill>
                <a:latin typeface="Roboto" panose="02000000000000000000" pitchFamily="2" charset="0"/>
                <a:ea typeface="メイリオ" panose="020B0604030504040204" pitchFamily="50" charset="-128"/>
              </a:rPr>
              <a:t>				</a:t>
            </a:r>
            <a:r>
              <a:rPr lang="ja-JP" altLang="en-US" sz="2400" dirty="0">
                <a:solidFill>
                  <a:srgbClr val="0000FF"/>
                </a:solidFill>
                <a:latin typeface="Roboto" panose="02000000000000000000" pitchFamily="2" charset="0"/>
                <a:ea typeface="メイリオ" panose="020B0604030504040204" pitchFamily="50" charset="-128"/>
              </a:rPr>
              <a:t>：</a:t>
            </a:r>
            <a:r>
              <a:rPr lang="en-US" altLang="ja-JP" sz="2400" dirty="0">
                <a:solidFill>
                  <a:srgbClr val="0000FF"/>
                </a:solidFill>
                <a:latin typeface="Roboto" panose="02000000000000000000" pitchFamily="2" charset="0"/>
                <a:ea typeface="メイリオ" panose="020B0604030504040204" pitchFamily="50" charset="-128"/>
              </a:rPr>
              <a:t>×</a:t>
            </a:r>
            <a:endParaRPr lang="en-US" altLang="ja-JP" sz="2400" dirty="0">
              <a:solidFill>
                <a:srgbClr val="0000FF"/>
              </a:solidFill>
              <a:latin typeface="Roboto" panose="02000000000000000000" pitchFamily="2" charset="0"/>
              <a:ea typeface="Roboto" panose="02000000000000000000" pitchFamily="2" charset="0"/>
            </a:endParaRPr>
          </a:p>
          <a:p>
            <a:pPr marL="324000" algn="just">
              <a:lnSpc>
                <a:spcPts val="4200"/>
              </a:lnSpc>
              <a:spcBef>
                <a:spcPts val="600"/>
              </a:spcBef>
            </a:pPr>
            <a:r>
              <a:rPr lang="ja-JP" altLang="en-US" sz="2400" b="1" dirty="0">
                <a:solidFill>
                  <a:srgbClr val="FF0000"/>
                </a:solidFill>
                <a:latin typeface="Roboto" panose="02000000000000000000" pitchFamily="2" charset="0"/>
                <a:ea typeface="メイリオ" panose="020B0604030504040204" pitchFamily="50" charset="-128"/>
              </a:rPr>
              <a:t>② 講じられる場合がある</a:t>
            </a:r>
            <a:r>
              <a:rPr lang="en-US" altLang="ja-JP" sz="2400" b="1" dirty="0">
                <a:solidFill>
                  <a:srgbClr val="FF0000"/>
                </a:solidFill>
                <a:latin typeface="Roboto" panose="02000000000000000000" pitchFamily="2" charset="0"/>
                <a:ea typeface="メイリオ" panose="020B0604030504040204" pitchFamily="50" charset="-128"/>
              </a:rPr>
              <a:t>		</a:t>
            </a:r>
            <a:r>
              <a:rPr lang="ja-JP" altLang="en-US" sz="2400" b="1" dirty="0">
                <a:solidFill>
                  <a:srgbClr val="FF0000"/>
                </a:solidFill>
                <a:latin typeface="Roboto" panose="02000000000000000000" pitchFamily="2" charset="0"/>
                <a:ea typeface="メイリオ" panose="020B0604030504040204" pitchFamily="50" charset="-128"/>
              </a:rPr>
              <a:t>：〇</a:t>
            </a:r>
            <a:endParaRPr lang="en-US" altLang="ja-JP" sz="2400" dirty="0">
              <a:solidFill>
                <a:srgbClr val="0000FF"/>
              </a:solidFill>
              <a:latin typeface="Roboto" panose="02000000000000000000" pitchFamily="2" charset="0"/>
              <a:ea typeface="Roboto" panose="02000000000000000000" pitchFamily="2" charset="0"/>
            </a:endParaRPr>
          </a:p>
        </p:txBody>
      </p:sp>
      <p:sp>
        <p:nvSpPr>
          <p:cNvPr id="4" name="テキスト ボックス 3">
            <a:extLst>
              <a:ext uri="{FF2B5EF4-FFF2-40B4-BE49-F238E27FC236}">
                <a16:creationId xmlns:a16="http://schemas.microsoft.com/office/drawing/2014/main" id="{5D87335A-4026-5F4B-D805-B97749E34583}"/>
              </a:ext>
            </a:extLst>
          </p:cNvPr>
          <p:cNvSpPr txBox="1"/>
          <p:nvPr/>
        </p:nvSpPr>
        <p:spPr>
          <a:xfrm>
            <a:off x="0" y="84293"/>
            <a:ext cx="4414345" cy="500137"/>
          </a:xfrm>
          <a:prstGeom prst="rect">
            <a:avLst/>
          </a:prstGeom>
          <a:noFill/>
        </p:spPr>
        <p:txBody>
          <a:bodyPr wrap="square">
            <a:spAutoFit/>
          </a:bodyPr>
          <a:lstStyle/>
          <a:p>
            <a:pPr algn="ctr"/>
            <a:r>
              <a:rPr lang="ja-JP" altLang="en-US" sz="1600" b="1" dirty="0">
                <a:effectLst>
                  <a:glow rad="279400">
                    <a:schemeClr val="bg1">
                      <a:alpha val="40000"/>
                    </a:schemeClr>
                  </a:glow>
                </a:effectLst>
                <a:latin typeface="メイリオ" panose="020B0604030504040204" pitchFamily="50" charset="-128"/>
                <a:ea typeface="メイリオ" panose="020B0604030504040204" pitchFamily="50" charset="-128"/>
              </a:rPr>
              <a:t>迅速かつ円滑な災害復旧事業の実施に向けて</a:t>
            </a:r>
          </a:p>
          <a:p>
            <a:pPr algn="ctr"/>
            <a:r>
              <a:rPr lang="ja-JP" altLang="en-US" sz="1000" b="1" dirty="0">
                <a:effectLst>
                  <a:glow rad="279400">
                    <a:schemeClr val="bg1">
                      <a:alpha val="40000"/>
                    </a:schemeClr>
                  </a:glow>
                </a:effectLst>
                <a:latin typeface="メイリオ" panose="020B0604030504040204" pitchFamily="50" charset="-128"/>
                <a:ea typeface="メイリオ" panose="020B0604030504040204" pitchFamily="50" charset="-128"/>
              </a:rPr>
              <a:t>～市町村における災害復旧事業の円滑な実施のためのガイドライン～</a:t>
            </a:r>
          </a:p>
        </p:txBody>
      </p:sp>
      <p:sp>
        <p:nvSpPr>
          <p:cNvPr id="8" name="テキスト ボックス 7">
            <a:extLst>
              <a:ext uri="{FF2B5EF4-FFF2-40B4-BE49-F238E27FC236}">
                <a16:creationId xmlns:a16="http://schemas.microsoft.com/office/drawing/2014/main" id="{E64E9059-9CAF-A2B4-B3BF-2B8B5F56A9ED}"/>
              </a:ext>
            </a:extLst>
          </p:cNvPr>
          <p:cNvSpPr txBox="1"/>
          <p:nvPr/>
        </p:nvSpPr>
        <p:spPr>
          <a:xfrm>
            <a:off x="7620001" y="6550223"/>
            <a:ext cx="2286000" cy="307777"/>
          </a:xfrm>
          <a:prstGeom prst="rect">
            <a:avLst/>
          </a:prstGeom>
          <a:noFill/>
        </p:spPr>
        <p:txBody>
          <a:bodyPr wrap="square">
            <a:spAutoFit/>
          </a:bodyPr>
          <a:lstStyle/>
          <a:p>
            <a:pPr algn="ctr"/>
            <a:r>
              <a:rPr kumimoji="1" lang="ja-JP" altLang="en-US" sz="1400" b="1" dirty="0">
                <a:latin typeface="BIZ UDPゴシック" panose="020B0400000000000000" pitchFamily="50" charset="-128"/>
                <a:ea typeface="BIZ UDPゴシック" panose="020B0400000000000000" pitchFamily="50" charset="-128"/>
              </a:rPr>
              <a:t>振り返りテスト ：回答・解説</a:t>
            </a:r>
          </a:p>
        </p:txBody>
      </p:sp>
      <p:sp>
        <p:nvSpPr>
          <p:cNvPr id="5" name="タイトル 3">
            <a:extLst>
              <a:ext uri="{FF2B5EF4-FFF2-40B4-BE49-F238E27FC236}">
                <a16:creationId xmlns:a16="http://schemas.microsoft.com/office/drawing/2014/main" id="{44589E55-3795-07FD-3DC8-82B2BC575F0E}"/>
              </a:ext>
            </a:extLst>
          </p:cNvPr>
          <p:cNvSpPr txBox="1">
            <a:spLocks/>
          </p:cNvSpPr>
          <p:nvPr/>
        </p:nvSpPr>
        <p:spPr>
          <a:xfrm>
            <a:off x="1828229" y="640545"/>
            <a:ext cx="4877371" cy="612000"/>
          </a:xfrm>
          <a:prstGeom prst="rect">
            <a:avLst/>
          </a:prstGeom>
          <a:noFill/>
        </p:spPr>
        <p:txBody>
          <a:bodyPr vert="horz" lIns="108000" tIns="126000" rIns="108000" bIns="10800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ts val="3300"/>
              </a:lnSpc>
            </a:pPr>
            <a:r>
              <a:rPr lang="ja-JP" altLang="en-US" sz="2400" b="1" dirty="0">
                <a:solidFill>
                  <a:srgbClr val="FF0000"/>
                </a:solidFill>
                <a:latin typeface="メイリオ" panose="020B0604030504040204" pitchFamily="50" charset="-128"/>
                <a:ea typeface="メイリオ" panose="020B0604030504040204" pitchFamily="50" charset="-128"/>
              </a:rPr>
              <a:t>回答：②が正解となります。</a:t>
            </a:r>
            <a:endParaRPr lang="en-US" altLang="ja-JP" sz="2400" b="1" dirty="0">
              <a:solidFill>
                <a:srgbClr val="FF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32009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3" name="type.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6" name="タイトル 3">
            <a:extLst>
              <a:ext uri="{FF2B5EF4-FFF2-40B4-BE49-F238E27FC236}">
                <a16:creationId xmlns:a16="http://schemas.microsoft.com/office/drawing/2014/main" id="{63174E2F-39C6-8182-83B2-C32344F76C1B}"/>
              </a:ext>
            </a:extLst>
          </p:cNvPr>
          <p:cNvSpPr txBox="1">
            <a:spLocks/>
          </p:cNvSpPr>
          <p:nvPr/>
        </p:nvSpPr>
        <p:spPr>
          <a:xfrm>
            <a:off x="362171" y="675851"/>
            <a:ext cx="1404000" cy="612000"/>
          </a:xfrm>
          <a:prstGeom prst="rect">
            <a:avLst/>
          </a:prstGeom>
          <a:solidFill>
            <a:schemeClr val="tx1">
              <a:lumMod val="65000"/>
              <a:lumOff val="35000"/>
            </a:schemeClr>
          </a:solidFill>
        </p:spPr>
        <p:txBody>
          <a:bodyPr vert="horz" lIns="108000" tIns="126000" rIns="108000" bIns="10800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ts val="3300"/>
              </a:lnSpc>
            </a:pPr>
            <a:r>
              <a:rPr lang="ja-JP" altLang="en-US" sz="2800" b="1" dirty="0">
                <a:solidFill>
                  <a:schemeClr val="bg1"/>
                </a:solidFill>
                <a:latin typeface="メイリオ" panose="020B0604030504040204" pitchFamily="50" charset="-128"/>
                <a:ea typeface="メイリオ" panose="020B0604030504040204" pitchFamily="50" charset="-128"/>
              </a:rPr>
              <a:t>問３</a:t>
            </a:r>
            <a:endParaRPr lang="en-US" altLang="ja-JP" sz="2800" b="1" dirty="0">
              <a:solidFill>
                <a:schemeClr val="bg1"/>
              </a:solidFill>
              <a:latin typeface="メイリオ" panose="020B0604030504040204" pitchFamily="50" charset="-128"/>
              <a:ea typeface="メイリオ" panose="020B0604030504040204" pitchFamily="50" charset="-128"/>
            </a:endParaRPr>
          </a:p>
        </p:txBody>
      </p:sp>
      <p:sp>
        <p:nvSpPr>
          <p:cNvPr id="2" name="タイトル 3">
            <a:extLst>
              <a:ext uri="{FF2B5EF4-FFF2-40B4-BE49-F238E27FC236}">
                <a16:creationId xmlns:a16="http://schemas.microsoft.com/office/drawing/2014/main" id="{82614A1E-50F3-90EF-EB56-D1E31526E4A8}"/>
              </a:ext>
            </a:extLst>
          </p:cNvPr>
          <p:cNvSpPr txBox="1">
            <a:spLocks/>
          </p:cNvSpPr>
          <p:nvPr/>
        </p:nvSpPr>
        <p:spPr>
          <a:xfrm>
            <a:off x="1766171" y="675851"/>
            <a:ext cx="1404000" cy="612000"/>
          </a:xfrm>
          <a:prstGeom prst="rect">
            <a:avLst/>
          </a:prstGeom>
          <a:noFill/>
        </p:spPr>
        <p:txBody>
          <a:bodyPr vert="horz" lIns="108000" tIns="126000" rIns="108000" bIns="10800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ts val="3300"/>
              </a:lnSpc>
            </a:pPr>
            <a:r>
              <a:rPr lang="ja-JP" altLang="en-US" sz="2800" b="1" dirty="0">
                <a:solidFill>
                  <a:srgbClr val="FF0000"/>
                </a:solidFill>
                <a:latin typeface="メイリオ" panose="020B0604030504040204" pitchFamily="50" charset="-128"/>
                <a:ea typeface="メイリオ" panose="020B0604030504040204" pitchFamily="50" charset="-128"/>
              </a:rPr>
              <a:t>解説</a:t>
            </a:r>
            <a:endParaRPr lang="en-US" altLang="ja-JP" sz="2800" b="1" dirty="0">
              <a:solidFill>
                <a:srgbClr val="FF0000"/>
              </a:solidFill>
              <a:latin typeface="メイリオ" panose="020B0604030504040204" pitchFamily="50" charset="-128"/>
              <a:ea typeface="メイリオ" panose="020B0604030504040204" pitchFamily="50" charset="-128"/>
            </a:endParaRPr>
          </a:p>
        </p:txBody>
      </p:sp>
      <p:sp>
        <p:nvSpPr>
          <p:cNvPr id="4" name="タイトル 3">
            <a:extLst>
              <a:ext uri="{FF2B5EF4-FFF2-40B4-BE49-F238E27FC236}">
                <a16:creationId xmlns:a16="http://schemas.microsoft.com/office/drawing/2014/main" id="{9B371C0D-7C7D-C884-5B07-96851AB3C834}"/>
              </a:ext>
            </a:extLst>
          </p:cNvPr>
          <p:cNvSpPr txBox="1">
            <a:spLocks/>
          </p:cNvSpPr>
          <p:nvPr/>
        </p:nvSpPr>
        <p:spPr>
          <a:xfrm>
            <a:off x="515748" y="1400741"/>
            <a:ext cx="8874503" cy="4142105"/>
          </a:xfrm>
          <a:prstGeom prst="rect">
            <a:avLst/>
          </a:prstGeom>
        </p:spPr>
        <p:txBody>
          <a:bodyPr vert="horz" lIns="108000" tIns="72000" rIns="108000" bIns="10800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marL="432000" indent="-324000" algn="just">
              <a:lnSpc>
                <a:spcPts val="4200"/>
              </a:lnSpc>
              <a:buFont typeface="Wingdings" panose="05000000000000000000" pitchFamily="2" charset="2"/>
              <a:buChar char="l"/>
            </a:pPr>
            <a:r>
              <a:rPr lang="ja-JP" altLang="en-US" sz="2200" dirty="0">
                <a:latin typeface="Roboto" panose="02000000000000000000" pitchFamily="2" charset="0"/>
                <a:ea typeface="メイリオ" panose="020B0604030504040204" pitchFamily="50" charset="-128"/>
              </a:rPr>
              <a:t>災害等に伴う職員派遣については、</a:t>
            </a:r>
            <a:r>
              <a:rPr lang="ja-JP" altLang="en-US" sz="2200" b="1" u="sng" dirty="0">
                <a:latin typeface="Roboto" panose="02000000000000000000" pitchFamily="2" charset="0"/>
                <a:ea typeface="メイリオ" panose="020B0604030504040204" pitchFamily="50" charset="-128"/>
              </a:rPr>
              <a:t>特別交付税による財政措置</a:t>
            </a:r>
            <a:r>
              <a:rPr lang="ja-JP" altLang="en-US" sz="2200" dirty="0">
                <a:latin typeface="Roboto" panose="02000000000000000000" pitchFamily="2" charset="0"/>
                <a:ea typeface="メイリオ" panose="020B0604030504040204" pitchFamily="50" charset="-128"/>
              </a:rPr>
              <a:t>が講じられる場合があります。</a:t>
            </a:r>
            <a:endParaRPr lang="en-US" altLang="ja-JP" sz="2200" dirty="0">
              <a:latin typeface="Roboto" panose="02000000000000000000" pitchFamily="2" charset="0"/>
              <a:ea typeface="メイリオ" panose="020B0604030504040204" pitchFamily="50" charset="-128"/>
            </a:endParaRPr>
          </a:p>
          <a:p>
            <a:pPr marL="432000" indent="-324000" algn="just">
              <a:lnSpc>
                <a:spcPts val="4200"/>
              </a:lnSpc>
              <a:buFont typeface="Wingdings" panose="05000000000000000000" pitchFamily="2" charset="2"/>
              <a:buChar char="l"/>
            </a:pPr>
            <a:r>
              <a:rPr lang="ja-JP" altLang="en-US" sz="2200" dirty="0">
                <a:latin typeface="Roboto" panose="02000000000000000000" pitchFamily="2" charset="0"/>
                <a:ea typeface="メイリオ" panose="020B0604030504040204" pitchFamily="50" charset="-128"/>
              </a:rPr>
              <a:t>他自治体からの応援職員への費用負担については、</a:t>
            </a:r>
            <a:r>
              <a:rPr lang="ja-JP" altLang="en-US" sz="2200" b="1" u="sng" dirty="0">
                <a:latin typeface="Roboto" panose="02000000000000000000" pitchFamily="2" charset="0"/>
                <a:ea typeface="メイリオ" panose="020B0604030504040204" pitchFamily="50" charset="-128"/>
              </a:rPr>
              <a:t>災害協定に基づき、費用負担が必要になる場合があるなど</a:t>
            </a:r>
            <a:r>
              <a:rPr lang="ja-JP" altLang="en-US" sz="2200" dirty="0">
                <a:latin typeface="Roboto" panose="02000000000000000000" pitchFamily="2" charset="0"/>
                <a:ea typeface="メイリオ" panose="020B0604030504040204" pitchFamily="50" charset="-128"/>
              </a:rPr>
              <a:t>、自治体に応じて様々です。</a:t>
            </a:r>
            <a:endParaRPr lang="en-US" altLang="ja-JP" sz="2200" dirty="0">
              <a:latin typeface="Roboto" panose="02000000000000000000" pitchFamily="2" charset="0"/>
              <a:ea typeface="Roboto" panose="02000000000000000000" pitchFamily="2" charset="0"/>
            </a:endParaRPr>
          </a:p>
          <a:p>
            <a:pPr marL="432000" indent="-324000" algn="just">
              <a:lnSpc>
                <a:spcPts val="4200"/>
              </a:lnSpc>
              <a:spcBef>
                <a:spcPts val="1200"/>
              </a:spcBef>
              <a:buFont typeface="Wingdings" panose="05000000000000000000" pitchFamily="2" charset="2"/>
              <a:buChar char="l"/>
            </a:pPr>
            <a:r>
              <a:rPr lang="ja-JP" altLang="en-US" sz="2200" dirty="0">
                <a:latin typeface="Roboto" panose="02000000000000000000" pitchFamily="2" charset="0"/>
                <a:ea typeface="メイリオ" panose="020B0604030504040204" pitchFamily="50" charset="-128"/>
              </a:rPr>
              <a:t>貴団体で、どのような取り決めを行っているか確認しておきましょう。</a:t>
            </a:r>
            <a:endParaRPr lang="en-US" altLang="ja-JP" sz="2200" dirty="0">
              <a:latin typeface="Roboto" panose="02000000000000000000" pitchFamily="2" charset="0"/>
              <a:ea typeface="メイリオ" panose="020B0604030504040204" pitchFamily="50" charset="-128"/>
            </a:endParaRPr>
          </a:p>
        </p:txBody>
      </p:sp>
      <p:sp>
        <p:nvSpPr>
          <p:cNvPr id="3" name="テキスト ボックス 2">
            <a:extLst>
              <a:ext uri="{FF2B5EF4-FFF2-40B4-BE49-F238E27FC236}">
                <a16:creationId xmlns:a16="http://schemas.microsoft.com/office/drawing/2014/main" id="{FC2ECA60-FD02-27DE-C648-C6D83D8B6899}"/>
              </a:ext>
            </a:extLst>
          </p:cNvPr>
          <p:cNvSpPr txBox="1"/>
          <p:nvPr/>
        </p:nvSpPr>
        <p:spPr>
          <a:xfrm>
            <a:off x="0" y="84293"/>
            <a:ext cx="4414345" cy="500137"/>
          </a:xfrm>
          <a:prstGeom prst="rect">
            <a:avLst/>
          </a:prstGeom>
          <a:noFill/>
        </p:spPr>
        <p:txBody>
          <a:bodyPr wrap="square">
            <a:spAutoFit/>
          </a:bodyPr>
          <a:lstStyle/>
          <a:p>
            <a:pPr algn="ctr"/>
            <a:r>
              <a:rPr lang="ja-JP" altLang="en-US" sz="1600" b="1" dirty="0">
                <a:effectLst>
                  <a:glow rad="279400">
                    <a:schemeClr val="bg1">
                      <a:alpha val="40000"/>
                    </a:schemeClr>
                  </a:glow>
                </a:effectLst>
                <a:latin typeface="メイリオ" panose="020B0604030504040204" pitchFamily="50" charset="-128"/>
                <a:ea typeface="メイリオ" panose="020B0604030504040204" pitchFamily="50" charset="-128"/>
              </a:rPr>
              <a:t>迅速かつ円滑な災害復旧事業の実施に向けて</a:t>
            </a:r>
          </a:p>
          <a:p>
            <a:pPr algn="ctr"/>
            <a:r>
              <a:rPr lang="ja-JP" altLang="en-US" sz="1000" b="1" dirty="0">
                <a:effectLst>
                  <a:glow rad="279400">
                    <a:schemeClr val="bg1">
                      <a:alpha val="40000"/>
                    </a:schemeClr>
                  </a:glow>
                </a:effectLst>
                <a:latin typeface="メイリオ" panose="020B0604030504040204" pitchFamily="50" charset="-128"/>
                <a:ea typeface="メイリオ" panose="020B0604030504040204" pitchFamily="50" charset="-128"/>
              </a:rPr>
              <a:t>～市町村における災害復旧事業の円滑な実施のためのガイドライン～</a:t>
            </a:r>
          </a:p>
        </p:txBody>
      </p:sp>
      <p:sp>
        <p:nvSpPr>
          <p:cNvPr id="7" name="テキスト ボックス 6">
            <a:extLst>
              <a:ext uri="{FF2B5EF4-FFF2-40B4-BE49-F238E27FC236}">
                <a16:creationId xmlns:a16="http://schemas.microsoft.com/office/drawing/2014/main" id="{5DE19AF7-EA7F-CD94-1DF8-C9993092F183}"/>
              </a:ext>
            </a:extLst>
          </p:cNvPr>
          <p:cNvSpPr txBox="1"/>
          <p:nvPr/>
        </p:nvSpPr>
        <p:spPr>
          <a:xfrm>
            <a:off x="7620001" y="6550223"/>
            <a:ext cx="2286000" cy="307777"/>
          </a:xfrm>
          <a:prstGeom prst="rect">
            <a:avLst/>
          </a:prstGeom>
          <a:noFill/>
        </p:spPr>
        <p:txBody>
          <a:bodyPr wrap="square">
            <a:spAutoFit/>
          </a:bodyPr>
          <a:lstStyle/>
          <a:p>
            <a:pPr algn="ctr"/>
            <a:r>
              <a:rPr kumimoji="1" lang="ja-JP" altLang="en-US" sz="1400" b="1" dirty="0">
                <a:latin typeface="BIZ UDPゴシック" panose="020B0400000000000000" pitchFamily="50" charset="-128"/>
                <a:ea typeface="BIZ UDPゴシック" panose="020B0400000000000000" pitchFamily="50" charset="-128"/>
              </a:rPr>
              <a:t>振り返りテスト ：回答・解説</a:t>
            </a:r>
          </a:p>
        </p:txBody>
      </p:sp>
    </p:spTree>
    <p:extLst>
      <p:ext uri="{BB962C8B-B14F-4D97-AF65-F5344CB8AC3E}">
        <p14:creationId xmlns:p14="http://schemas.microsoft.com/office/powerpoint/2010/main" val="930304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7" name="タイトル 3">
            <a:extLst>
              <a:ext uri="{FF2B5EF4-FFF2-40B4-BE49-F238E27FC236}">
                <a16:creationId xmlns:a16="http://schemas.microsoft.com/office/drawing/2014/main" id="{5EAB0683-D4B0-320B-0908-01182C40F041}"/>
              </a:ext>
            </a:extLst>
          </p:cNvPr>
          <p:cNvSpPr txBox="1">
            <a:spLocks/>
          </p:cNvSpPr>
          <p:nvPr/>
        </p:nvSpPr>
        <p:spPr>
          <a:xfrm>
            <a:off x="636319" y="1459294"/>
            <a:ext cx="8633362" cy="1981878"/>
          </a:xfrm>
          <a:prstGeom prst="rect">
            <a:avLst/>
          </a:prstGeom>
        </p:spPr>
        <p:txBody>
          <a:bodyPr vert="horz" lIns="108000" tIns="72000" rIns="108000" bIns="10800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lnSpc>
                <a:spcPts val="4200"/>
              </a:lnSpc>
            </a:pPr>
            <a:r>
              <a:rPr lang="ja-JP" altLang="en-US" sz="2400" dirty="0">
                <a:latin typeface="Roboto" panose="02000000000000000000" pitchFamily="2" charset="0"/>
                <a:ea typeface="メイリオ" panose="020B0604030504040204" pitchFamily="50" charset="-128"/>
              </a:rPr>
              <a:t>　孤立集落解消のための道路啓開作業に手を取られ、公共土木施設の被災調査に手が回せません。</a:t>
            </a:r>
            <a:r>
              <a:rPr lang="ja-JP" altLang="en-US" sz="2400" u="sng" dirty="0">
                <a:latin typeface="Roboto" panose="02000000000000000000" pitchFamily="2" charset="0"/>
                <a:ea typeface="メイリオ" panose="020B0604030504040204" pitchFamily="50" charset="-128"/>
              </a:rPr>
              <a:t>被災調査の初動として</a:t>
            </a:r>
            <a:r>
              <a:rPr lang="ja-JP" altLang="en-US" sz="2400" dirty="0">
                <a:latin typeface="Roboto" panose="02000000000000000000" pitchFamily="2" charset="0"/>
                <a:ea typeface="メイリオ" panose="020B0604030504040204" pitchFamily="50" charset="-128"/>
              </a:rPr>
              <a:t>、どのような支援制度の活用を検討することがよいでしょうか。</a:t>
            </a:r>
            <a:endParaRPr lang="en-US" altLang="ja-JP" sz="2400" dirty="0">
              <a:latin typeface="Roboto" panose="02000000000000000000" pitchFamily="2" charset="0"/>
              <a:ea typeface="Roboto" panose="02000000000000000000" pitchFamily="2" charset="0"/>
            </a:endParaRPr>
          </a:p>
        </p:txBody>
      </p:sp>
      <p:sp>
        <p:nvSpPr>
          <p:cNvPr id="6" name="タイトル 3">
            <a:extLst>
              <a:ext uri="{FF2B5EF4-FFF2-40B4-BE49-F238E27FC236}">
                <a16:creationId xmlns:a16="http://schemas.microsoft.com/office/drawing/2014/main" id="{63174E2F-39C6-8182-83B2-C32344F76C1B}"/>
              </a:ext>
            </a:extLst>
          </p:cNvPr>
          <p:cNvSpPr txBox="1">
            <a:spLocks/>
          </p:cNvSpPr>
          <p:nvPr/>
        </p:nvSpPr>
        <p:spPr>
          <a:xfrm>
            <a:off x="362171" y="675851"/>
            <a:ext cx="1404000" cy="612000"/>
          </a:xfrm>
          <a:prstGeom prst="rect">
            <a:avLst/>
          </a:prstGeom>
          <a:solidFill>
            <a:schemeClr val="tx1">
              <a:lumMod val="65000"/>
              <a:lumOff val="35000"/>
            </a:schemeClr>
          </a:solidFill>
        </p:spPr>
        <p:txBody>
          <a:bodyPr vert="horz" lIns="108000" tIns="126000" rIns="108000" bIns="10800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ts val="3300"/>
              </a:lnSpc>
            </a:pPr>
            <a:r>
              <a:rPr lang="ja-JP" altLang="en-US" sz="2800" b="1" dirty="0">
                <a:solidFill>
                  <a:schemeClr val="bg1"/>
                </a:solidFill>
                <a:latin typeface="メイリオ" panose="020B0604030504040204" pitchFamily="50" charset="-128"/>
                <a:ea typeface="メイリオ" panose="020B0604030504040204" pitchFamily="50" charset="-128"/>
              </a:rPr>
              <a:t>問４</a:t>
            </a:r>
            <a:endParaRPr lang="en-US" altLang="ja-JP" sz="2800" b="1" dirty="0">
              <a:solidFill>
                <a:schemeClr val="bg1"/>
              </a:solidFill>
              <a:latin typeface="メイリオ" panose="020B0604030504040204" pitchFamily="50" charset="-128"/>
              <a:ea typeface="メイリオ" panose="020B0604030504040204" pitchFamily="50" charset="-128"/>
            </a:endParaRPr>
          </a:p>
        </p:txBody>
      </p:sp>
      <p:sp>
        <p:nvSpPr>
          <p:cNvPr id="3" name="タイトル 3">
            <a:extLst>
              <a:ext uri="{FF2B5EF4-FFF2-40B4-BE49-F238E27FC236}">
                <a16:creationId xmlns:a16="http://schemas.microsoft.com/office/drawing/2014/main" id="{D0ED70BF-3CDF-5EBC-8137-311B2AC58EF1}"/>
              </a:ext>
            </a:extLst>
          </p:cNvPr>
          <p:cNvSpPr txBox="1">
            <a:spLocks/>
          </p:cNvSpPr>
          <p:nvPr/>
        </p:nvSpPr>
        <p:spPr>
          <a:xfrm>
            <a:off x="757403" y="3612615"/>
            <a:ext cx="8802233" cy="2468322"/>
          </a:xfrm>
          <a:prstGeom prst="rect">
            <a:avLst/>
          </a:prstGeom>
        </p:spPr>
        <p:txBody>
          <a:bodyPr vert="horz" lIns="108000" tIns="72000" rIns="108000" bIns="10800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marL="324000" algn="just">
              <a:lnSpc>
                <a:spcPts val="4200"/>
              </a:lnSpc>
              <a:spcBef>
                <a:spcPts val="1200"/>
              </a:spcBef>
            </a:pPr>
            <a:r>
              <a:rPr lang="ja-JP" altLang="en-US" sz="2400" dirty="0">
                <a:solidFill>
                  <a:srgbClr val="0000FF"/>
                </a:solidFill>
                <a:latin typeface="Roboto" panose="02000000000000000000" pitchFamily="2" charset="0"/>
                <a:ea typeface="メイリオ" panose="020B0604030504040204" pitchFamily="50" charset="-128"/>
              </a:rPr>
              <a:t>① 災害査定官による災害緊急調査</a:t>
            </a:r>
            <a:r>
              <a:rPr lang="en-US" altLang="ja-JP" sz="2400" dirty="0">
                <a:solidFill>
                  <a:srgbClr val="0000FF"/>
                </a:solidFill>
                <a:latin typeface="Roboto" panose="02000000000000000000" pitchFamily="2" charset="0"/>
                <a:ea typeface="メイリオ" panose="020B0604030504040204" pitchFamily="50" charset="-128"/>
              </a:rPr>
              <a:t>		</a:t>
            </a:r>
            <a:r>
              <a:rPr lang="ja-JP" altLang="en-US" sz="2400" dirty="0">
                <a:solidFill>
                  <a:srgbClr val="0000FF"/>
                </a:solidFill>
                <a:latin typeface="Roboto" panose="02000000000000000000" pitchFamily="2" charset="0"/>
                <a:ea typeface="メイリオ" panose="020B0604030504040204" pitchFamily="50" charset="-128"/>
              </a:rPr>
              <a:t>：</a:t>
            </a:r>
            <a:r>
              <a:rPr lang="en-US" altLang="ja-JP" sz="2400" dirty="0">
                <a:solidFill>
                  <a:srgbClr val="0000FF"/>
                </a:solidFill>
                <a:latin typeface="Roboto" panose="02000000000000000000" pitchFamily="2" charset="0"/>
                <a:ea typeface="メイリオ" panose="020B0604030504040204" pitchFamily="50" charset="-128"/>
              </a:rPr>
              <a:t>×</a:t>
            </a:r>
            <a:endParaRPr lang="en-US" altLang="ja-JP" sz="2400" dirty="0">
              <a:solidFill>
                <a:srgbClr val="0000FF"/>
              </a:solidFill>
              <a:latin typeface="Roboto" panose="02000000000000000000" pitchFamily="2" charset="0"/>
              <a:ea typeface="Roboto" panose="02000000000000000000" pitchFamily="2" charset="0"/>
            </a:endParaRPr>
          </a:p>
          <a:p>
            <a:pPr marL="324000" algn="just">
              <a:lnSpc>
                <a:spcPts val="4200"/>
              </a:lnSpc>
              <a:spcBef>
                <a:spcPts val="600"/>
              </a:spcBef>
            </a:pPr>
            <a:r>
              <a:rPr lang="ja-JP" altLang="en-US" sz="2400" dirty="0">
                <a:solidFill>
                  <a:srgbClr val="0000FF"/>
                </a:solidFill>
                <a:latin typeface="Roboto" panose="02000000000000000000" pitchFamily="2" charset="0"/>
                <a:ea typeface="メイリオ" panose="020B0604030504040204" pitchFamily="50" charset="-128"/>
              </a:rPr>
              <a:t>② 建設技術センターによる発注者支援</a:t>
            </a:r>
            <a:r>
              <a:rPr lang="en-US" altLang="ja-JP" sz="2400" dirty="0">
                <a:solidFill>
                  <a:srgbClr val="0000FF"/>
                </a:solidFill>
                <a:latin typeface="Roboto" panose="02000000000000000000" pitchFamily="2" charset="0"/>
                <a:ea typeface="メイリオ" panose="020B0604030504040204" pitchFamily="50" charset="-128"/>
              </a:rPr>
              <a:t>	</a:t>
            </a:r>
            <a:r>
              <a:rPr lang="ja-JP" altLang="en-US" sz="2400" dirty="0">
                <a:solidFill>
                  <a:srgbClr val="0000FF"/>
                </a:solidFill>
                <a:latin typeface="Roboto" panose="02000000000000000000" pitchFamily="2" charset="0"/>
                <a:ea typeface="メイリオ" panose="020B0604030504040204" pitchFamily="50" charset="-128"/>
              </a:rPr>
              <a:t>：</a:t>
            </a:r>
            <a:r>
              <a:rPr lang="en-US" altLang="ja-JP" sz="2400" dirty="0">
                <a:solidFill>
                  <a:srgbClr val="0000FF"/>
                </a:solidFill>
                <a:latin typeface="Roboto" panose="02000000000000000000" pitchFamily="2" charset="0"/>
                <a:ea typeface="メイリオ" panose="020B0604030504040204" pitchFamily="50" charset="-128"/>
              </a:rPr>
              <a:t>×</a:t>
            </a:r>
            <a:endParaRPr lang="en-US" altLang="ja-JP" sz="2400" dirty="0">
              <a:solidFill>
                <a:srgbClr val="0000FF"/>
              </a:solidFill>
              <a:latin typeface="Roboto" panose="02000000000000000000" pitchFamily="2" charset="0"/>
              <a:ea typeface="Roboto" panose="02000000000000000000" pitchFamily="2" charset="0"/>
            </a:endParaRPr>
          </a:p>
          <a:p>
            <a:pPr marL="324000" algn="just">
              <a:lnSpc>
                <a:spcPts val="4200"/>
              </a:lnSpc>
              <a:spcBef>
                <a:spcPts val="600"/>
              </a:spcBef>
            </a:pPr>
            <a:r>
              <a:rPr lang="ja-JP" altLang="en-US" sz="2400" b="1" dirty="0">
                <a:solidFill>
                  <a:srgbClr val="FF0000"/>
                </a:solidFill>
                <a:latin typeface="Roboto" panose="02000000000000000000" pitchFamily="2" charset="0"/>
                <a:ea typeface="メイリオ" panose="020B0604030504040204" pitchFamily="50" charset="-128"/>
              </a:rPr>
              <a:t>③ </a:t>
            </a:r>
            <a:r>
              <a:rPr lang="en-US" altLang="ja-JP" sz="2400" b="1" dirty="0">
                <a:solidFill>
                  <a:srgbClr val="FF0000"/>
                </a:solidFill>
                <a:latin typeface="Roboto" panose="02000000000000000000" pitchFamily="2" charset="0"/>
                <a:ea typeface="メイリオ" panose="020B0604030504040204" pitchFamily="50" charset="-128"/>
              </a:rPr>
              <a:t>TEC-FORCE					</a:t>
            </a:r>
            <a:r>
              <a:rPr lang="ja-JP" altLang="en-US" sz="2400" b="1" dirty="0">
                <a:solidFill>
                  <a:srgbClr val="FF0000"/>
                </a:solidFill>
                <a:latin typeface="Roboto" panose="02000000000000000000" pitchFamily="2" charset="0"/>
                <a:ea typeface="メイリオ" panose="020B0604030504040204" pitchFamily="50" charset="-128"/>
              </a:rPr>
              <a:t>：〇</a:t>
            </a:r>
            <a:endParaRPr lang="en-US" altLang="ja-JP" sz="2400" b="1" dirty="0">
              <a:solidFill>
                <a:srgbClr val="FF0000"/>
              </a:solidFill>
              <a:latin typeface="Roboto" panose="02000000000000000000" pitchFamily="2" charset="0"/>
              <a:ea typeface="Roboto" panose="02000000000000000000" pitchFamily="2" charset="0"/>
            </a:endParaRPr>
          </a:p>
          <a:p>
            <a:pPr marL="324000" algn="just">
              <a:lnSpc>
                <a:spcPts val="4200"/>
              </a:lnSpc>
              <a:spcBef>
                <a:spcPts val="600"/>
              </a:spcBef>
            </a:pPr>
            <a:r>
              <a:rPr lang="ja-JP" altLang="en-US" sz="2400" dirty="0">
                <a:solidFill>
                  <a:srgbClr val="0000FF"/>
                </a:solidFill>
                <a:latin typeface="Roboto" panose="02000000000000000000" pitchFamily="2" charset="0"/>
                <a:ea typeface="メイリオ" panose="020B0604030504040204" pitchFamily="50" charset="-128"/>
              </a:rPr>
              <a:t>④ 災害復旧技術専門家派遣制度</a:t>
            </a:r>
            <a:r>
              <a:rPr lang="en-US" altLang="ja-JP" sz="2400" dirty="0">
                <a:solidFill>
                  <a:srgbClr val="0000FF"/>
                </a:solidFill>
                <a:latin typeface="Roboto" panose="02000000000000000000" pitchFamily="2" charset="0"/>
                <a:ea typeface="メイリオ" panose="020B0604030504040204" pitchFamily="50" charset="-128"/>
              </a:rPr>
              <a:t>		</a:t>
            </a:r>
            <a:r>
              <a:rPr lang="ja-JP" altLang="en-US" sz="2400" dirty="0">
                <a:solidFill>
                  <a:srgbClr val="0000FF"/>
                </a:solidFill>
                <a:latin typeface="Roboto" panose="02000000000000000000" pitchFamily="2" charset="0"/>
                <a:ea typeface="メイリオ" panose="020B0604030504040204" pitchFamily="50" charset="-128"/>
              </a:rPr>
              <a:t>：</a:t>
            </a:r>
            <a:r>
              <a:rPr lang="en-US" altLang="ja-JP" sz="2400" dirty="0">
                <a:solidFill>
                  <a:srgbClr val="0000FF"/>
                </a:solidFill>
                <a:latin typeface="Roboto" panose="02000000000000000000" pitchFamily="2" charset="0"/>
                <a:ea typeface="メイリオ" panose="020B0604030504040204" pitchFamily="50" charset="-128"/>
              </a:rPr>
              <a:t>×</a:t>
            </a:r>
            <a:endParaRPr lang="en-US" altLang="ja-JP" sz="2400" dirty="0">
              <a:solidFill>
                <a:srgbClr val="0000FF"/>
              </a:solidFill>
              <a:latin typeface="Roboto" panose="02000000000000000000" pitchFamily="2" charset="0"/>
              <a:ea typeface="Roboto" panose="02000000000000000000" pitchFamily="2" charset="0"/>
            </a:endParaRPr>
          </a:p>
        </p:txBody>
      </p:sp>
      <p:sp>
        <p:nvSpPr>
          <p:cNvPr id="4" name="テキスト ボックス 3">
            <a:extLst>
              <a:ext uri="{FF2B5EF4-FFF2-40B4-BE49-F238E27FC236}">
                <a16:creationId xmlns:a16="http://schemas.microsoft.com/office/drawing/2014/main" id="{CAF5513F-D13C-8E0F-BB08-6DEC061D3842}"/>
              </a:ext>
            </a:extLst>
          </p:cNvPr>
          <p:cNvSpPr txBox="1"/>
          <p:nvPr/>
        </p:nvSpPr>
        <p:spPr>
          <a:xfrm>
            <a:off x="0" y="84293"/>
            <a:ext cx="4414345" cy="500137"/>
          </a:xfrm>
          <a:prstGeom prst="rect">
            <a:avLst/>
          </a:prstGeom>
          <a:noFill/>
        </p:spPr>
        <p:txBody>
          <a:bodyPr wrap="square">
            <a:spAutoFit/>
          </a:bodyPr>
          <a:lstStyle/>
          <a:p>
            <a:pPr algn="ctr"/>
            <a:r>
              <a:rPr lang="ja-JP" altLang="en-US" sz="1600" b="1" dirty="0">
                <a:effectLst>
                  <a:glow rad="279400">
                    <a:schemeClr val="bg1">
                      <a:alpha val="40000"/>
                    </a:schemeClr>
                  </a:glow>
                </a:effectLst>
                <a:latin typeface="メイリオ" panose="020B0604030504040204" pitchFamily="50" charset="-128"/>
                <a:ea typeface="メイリオ" panose="020B0604030504040204" pitchFamily="50" charset="-128"/>
              </a:rPr>
              <a:t>迅速かつ円滑な災害復旧事業の実施に向けて</a:t>
            </a:r>
          </a:p>
          <a:p>
            <a:pPr algn="ctr"/>
            <a:r>
              <a:rPr lang="ja-JP" altLang="en-US" sz="1000" b="1" dirty="0">
                <a:effectLst>
                  <a:glow rad="279400">
                    <a:schemeClr val="bg1">
                      <a:alpha val="40000"/>
                    </a:schemeClr>
                  </a:glow>
                </a:effectLst>
                <a:latin typeface="メイリオ" panose="020B0604030504040204" pitchFamily="50" charset="-128"/>
                <a:ea typeface="メイリオ" panose="020B0604030504040204" pitchFamily="50" charset="-128"/>
              </a:rPr>
              <a:t>～市町村における災害復旧事業の円滑な実施のためのガイドライン～</a:t>
            </a:r>
          </a:p>
        </p:txBody>
      </p:sp>
      <p:sp>
        <p:nvSpPr>
          <p:cNvPr id="8" name="テキスト ボックス 7">
            <a:extLst>
              <a:ext uri="{FF2B5EF4-FFF2-40B4-BE49-F238E27FC236}">
                <a16:creationId xmlns:a16="http://schemas.microsoft.com/office/drawing/2014/main" id="{6497A229-2DEC-B520-D687-3AE429728F10}"/>
              </a:ext>
            </a:extLst>
          </p:cNvPr>
          <p:cNvSpPr txBox="1"/>
          <p:nvPr/>
        </p:nvSpPr>
        <p:spPr>
          <a:xfrm>
            <a:off x="7620001" y="6550223"/>
            <a:ext cx="2286000" cy="307777"/>
          </a:xfrm>
          <a:prstGeom prst="rect">
            <a:avLst/>
          </a:prstGeom>
          <a:noFill/>
        </p:spPr>
        <p:txBody>
          <a:bodyPr wrap="square">
            <a:spAutoFit/>
          </a:bodyPr>
          <a:lstStyle/>
          <a:p>
            <a:pPr algn="ctr"/>
            <a:r>
              <a:rPr kumimoji="1" lang="ja-JP" altLang="en-US" sz="1400" b="1" dirty="0">
                <a:latin typeface="BIZ UDPゴシック" panose="020B0400000000000000" pitchFamily="50" charset="-128"/>
                <a:ea typeface="BIZ UDPゴシック" panose="020B0400000000000000" pitchFamily="50" charset="-128"/>
              </a:rPr>
              <a:t>振り返りテスト ：回答・解説</a:t>
            </a:r>
          </a:p>
        </p:txBody>
      </p:sp>
      <p:sp>
        <p:nvSpPr>
          <p:cNvPr id="5" name="タイトル 3">
            <a:extLst>
              <a:ext uri="{FF2B5EF4-FFF2-40B4-BE49-F238E27FC236}">
                <a16:creationId xmlns:a16="http://schemas.microsoft.com/office/drawing/2014/main" id="{14609768-AE1A-95FD-AB14-1A89554EAC63}"/>
              </a:ext>
            </a:extLst>
          </p:cNvPr>
          <p:cNvSpPr txBox="1">
            <a:spLocks/>
          </p:cNvSpPr>
          <p:nvPr/>
        </p:nvSpPr>
        <p:spPr>
          <a:xfrm>
            <a:off x="1828229" y="640545"/>
            <a:ext cx="4877371" cy="612000"/>
          </a:xfrm>
          <a:prstGeom prst="rect">
            <a:avLst/>
          </a:prstGeom>
          <a:noFill/>
        </p:spPr>
        <p:txBody>
          <a:bodyPr vert="horz" lIns="108000" tIns="126000" rIns="108000" bIns="10800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ts val="3300"/>
              </a:lnSpc>
            </a:pPr>
            <a:r>
              <a:rPr lang="ja-JP" altLang="en-US" sz="2400" b="1" dirty="0">
                <a:solidFill>
                  <a:srgbClr val="FF0000"/>
                </a:solidFill>
                <a:latin typeface="メイリオ" panose="020B0604030504040204" pitchFamily="50" charset="-128"/>
                <a:ea typeface="メイリオ" panose="020B0604030504040204" pitchFamily="50" charset="-128"/>
              </a:rPr>
              <a:t>回答：③が正解となります。</a:t>
            </a:r>
            <a:endParaRPr lang="en-US" altLang="ja-JP" sz="2400" b="1" dirty="0">
              <a:solidFill>
                <a:srgbClr val="FF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66112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6" name="タイトル 3">
            <a:extLst>
              <a:ext uri="{FF2B5EF4-FFF2-40B4-BE49-F238E27FC236}">
                <a16:creationId xmlns:a16="http://schemas.microsoft.com/office/drawing/2014/main" id="{63174E2F-39C6-8182-83B2-C32344F76C1B}"/>
              </a:ext>
            </a:extLst>
          </p:cNvPr>
          <p:cNvSpPr txBox="1">
            <a:spLocks/>
          </p:cNvSpPr>
          <p:nvPr/>
        </p:nvSpPr>
        <p:spPr>
          <a:xfrm>
            <a:off x="362171" y="675851"/>
            <a:ext cx="1404000" cy="612000"/>
          </a:xfrm>
          <a:prstGeom prst="rect">
            <a:avLst/>
          </a:prstGeom>
          <a:solidFill>
            <a:schemeClr val="tx1">
              <a:lumMod val="65000"/>
              <a:lumOff val="35000"/>
            </a:schemeClr>
          </a:solidFill>
        </p:spPr>
        <p:txBody>
          <a:bodyPr vert="horz" lIns="108000" tIns="126000" rIns="108000" bIns="10800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ts val="3300"/>
              </a:lnSpc>
            </a:pPr>
            <a:r>
              <a:rPr lang="ja-JP" altLang="en-US" sz="2800" b="1" dirty="0">
                <a:solidFill>
                  <a:schemeClr val="bg1"/>
                </a:solidFill>
                <a:latin typeface="メイリオ" panose="020B0604030504040204" pitchFamily="50" charset="-128"/>
                <a:ea typeface="メイリオ" panose="020B0604030504040204" pitchFamily="50" charset="-128"/>
              </a:rPr>
              <a:t>問４</a:t>
            </a:r>
            <a:endParaRPr lang="en-US" altLang="ja-JP" sz="2800" b="1" dirty="0">
              <a:solidFill>
                <a:schemeClr val="bg1"/>
              </a:solidFill>
              <a:latin typeface="メイリオ" panose="020B0604030504040204" pitchFamily="50" charset="-128"/>
              <a:ea typeface="メイリオ" panose="020B0604030504040204" pitchFamily="50" charset="-128"/>
            </a:endParaRPr>
          </a:p>
        </p:txBody>
      </p:sp>
      <p:sp>
        <p:nvSpPr>
          <p:cNvPr id="2" name="タイトル 3">
            <a:extLst>
              <a:ext uri="{FF2B5EF4-FFF2-40B4-BE49-F238E27FC236}">
                <a16:creationId xmlns:a16="http://schemas.microsoft.com/office/drawing/2014/main" id="{82614A1E-50F3-90EF-EB56-D1E31526E4A8}"/>
              </a:ext>
            </a:extLst>
          </p:cNvPr>
          <p:cNvSpPr txBox="1">
            <a:spLocks/>
          </p:cNvSpPr>
          <p:nvPr/>
        </p:nvSpPr>
        <p:spPr>
          <a:xfrm>
            <a:off x="1766171" y="675851"/>
            <a:ext cx="1404000" cy="612000"/>
          </a:xfrm>
          <a:prstGeom prst="rect">
            <a:avLst/>
          </a:prstGeom>
          <a:noFill/>
        </p:spPr>
        <p:txBody>
          <a:bodyPr vert="horz" lIns="108000" tIns="126000" rIns="108000" bIns="10800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ts val="3300"/>
              </a:lnSpc>
            </a:pPr>
            <a:r>
              <a:rPr lang="ja-JP" altLang="en-US" sz="2800" b="1" dirty="0">
                <a:solidFill>
                  <a:srgbClr val="FF0000"/>
                </a:solidFill>
                <a:latin typeface="メイリオ" panose="020B0604030504040204" pitchFamily="50" charset="-128"/>
                <a:ea typeface="メイリオ" panose="020B0604030504040204" pitchFamily="50" charset="-128"/>
              </a:rPr>
              <a:t>解説</a:t>
            </a:r>
            <a:endParaRPr lang="en-US" altLang="ja-JP" sz="2800" b="1" dirty="0">
              <a:solidFill>
                <a:srgbClr val="FF0000"/>
              </a:solidFill>
              <a:latin typeface="メイリオ" panose="020B0604030504040204" pitchFamily="50" charset="-128"/>
              <a:ea typeface="メイリオ" panose="020B0604030504040204" pitchFamily="50" charset="-128"/>
            </a:endParaRPr>
          </a:p>
        </p:txBody>
      </p:sp>
      <p:sp>
        <p:nvSpPr>
          <p:cNvPr id="4" name="タイトル 3">
            <a:extLst>
              <a:ext uri="{FF2B5EF4-FFF2-40B4-BE49-F238E27FC236}">
                <a16:creationId xmlns:a16="http://schemas.microsoft.com/office/drawing/2014/main" id="{9B371C0D-7C7D-C884-5B07-96851AB3C834}"/>
              </a:ext>
            </a:extLst>
          </p:cNvPr>
          <p:cNvSpPr txBox="1">
            <a:spLocks/>
          </p:cNvSpPr>
          <p:nvPr/>
        </p:nvSpPr>
        <p:spPr>
          <a:xfrm>
            <a:off x="515748" y="1492162"/>
            <a:ext cx="8874503" cy="2391216"/>
          </a:xfrm>
          <a:prstGeom prst="rect">
            <a:avLst/>
          </a:prstGeom>
        </p:spPr>
        <p:txBody>
          <a:bodyPr vert="horz" lIns="108000" tIns="72000" rIns="108000" bIns="10800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marL="432000" indent="-324000" algn="just">
              <a:lnSpc>
                <a:spcPts val="4200"/>
              </a:lnSpc>
              <a:buFont typeface="Wingdings" panose="05000000000000000000" pitchFamily="2" charset="2"/>
              <a:buChar char="l"/>
            </a:pPr>
            <a:r>
              <a:rPr lang="en-US" altLang="ja-JP" sz="2200" dirty="0">
                <a:latin typeface="Roboto" panose="02000000000000000000" pitchFamily="2" charset="0"/>
                <a:ea typeface="メイリオ" panose="020B0604030504040204" pitchFamily="50" charset="-128"/>
              </a:rPr>
              <a:t>TEC-FORCE</a:t>
            </a:r>
            <a:r>
              <a:rPr lang="ja-JP" altLang="en-US" sz="2200" dirty="0">
                <a:latin typeface="Roboto" panose="02000000000000000000" pitchFamily="2" charset="0"/>
                <a:ea typeface="メイリオ" panose="020B0604030504040204" pitchFamily="50" charset="-128"/>
              </a:rPr>
              <a:t>は、被災規模に応じて全国から隊員を集結させ、河川や砂防、道路、港湾などの</a:t>
            </a:r>
            <a:r>
              <a:rPr lang="ja-JP" altLang="en-US" sz="2200" b="1" u="sng" dirty="0">
                <a:latin typeface="Roboto" panose="02000000000000000000" pitchFamily="2" charset="0"/>
                <a:ea typeface="メイリオ" panose="020B0604030504040204" pitchFamily="50" charset="-128"/>
              </a:rPr>
              <a:t>被災市町村が管理する施設の被災状況を短期間で調査し報告する</a:t>
            </a:r>
            <a:r>
              <a:rPr lang="ja-JP" altLang="en-US" sz="2200" dirty="0">
                <a:latin typeface="Roboto" panose="02000000000000000000" pitchFamily="2" charset="0"/>
                <a:ea typeface="メイリオ" panose="020B0604030504040204" pitchFamily="50" charset="-128"/>
              </a:rPr>
              <a:t>支援制度のことです。ガイドラインの関連ページを確認しましょう。</a:t>
            </a:r>
            <a:endParaRPr lang="en-US" altLang="ja-JP" sz="2200" dirty="0">
              <a:latin typeface="Roboto" panose="02000000000000000000" pitchFamily="2" charset="0"/>
              <a:ea typeface="メイリオ" panose="020B0604030504040204" pitchFamily="50" charset="-128"/>
            </a:endParaRPr>
          </a:p>
        </p:txBody>
      </p:sp>
      <p:sp>
        <p:nvSpPr>
          <p:cNvPr id="5" name="タイトル 3">
            <a:extLst>
              <a:ext uri="{FF2B5EF4-FFF2-40B4-BE49-F238E27FC236}">
                <a16:creationId xmlns:a16="http://schemas.microsoft.com/office/drawing/2014/main" id="{654D8616-3D54-2BBE-BBD1-F5CD56387A0A}"/>
              </a:ext>
            </a:extLst>
          </p:cNvPr>
          <p:cNvSpPr txBox="1">
            <a:spLocks/>
          </p:cNvSpPr>
          <p:nvPr/>
        </p:nvSpPr>
        <p:spPr>
          <a:xfrm>
            <a:off x="1146907" y="4184916"/>
            <a:ext cx="7683435" cy="1214252"/>
          </a:xfrm>
          <a:prstGeom prst="rect">
            <a:avLst/>
          </a:prstGeom>
          <a:solidFill>
            <a:schemeClr val="bg1"/>
          </a:solidFill>
          <a:effectLst>
            <a:glow rad="63500">
              <a:srgbClr val="4597A0">
                <a:alpha val="40000"/>
              </a:srgbClr>
            </a:glow>
            <a:outerShdw blurRad="50800" dist="88900" dir="2700000" algn="tl" rotWithShape="0">
              <a:srgbClr val="4597A0">
                <a:alpha val="40000"/>
              </a:srgbClr>
            </a:outerShdw>
          </a:effectLst>
        </p:spPr>
        <p:txBody>
          <a:bodyPr vert="horz" lIns="216000" tIns="144000" rIns="108000" bIns="10800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lnSpc>
                <a:spcPts val="3600"/>
              </a:lnSpc>
            </a:pPr>
            <a:r>
              <a:rPr lang="ja-JP" altLang="en-US" sz="2000" b="1" u="sng" dirty="0">
                <a:solidFill>
                  <a:srgbClr val="4597A0"/>
                </a:solidFill>
                <a:latin typeface="メイリオ" panose="020B0604030504040204" pitchFamily="50" charset="-128"/>
                <a:ea typeface="メイリオ" panose="020B0604030504040204" pitchFamily="50" charset="-128"/>
              </a:rPr>
              <a:t>＜ガイドラインの関連ページ＞</a:t>
            </a:r>
            <a:endParaRPr lang="en-US" altLang="ja-JP" sz="2000" b="1" u="sng" dirty="0">
              <a:solidFill>
                <a:srgbClr val="4597A0"/>
              </a:solidFill>
              <a:latin typeface="メイリオ" panose="020B0604030504040204" pitchFamily="50" charset="-128"/>
              <a:ea typeface="メイリオ" panose="020B0604030504040204" pitchFamily="50" charset="-128"/>
            </a:endParaRPr>
          </a:p>
          <a:p>
            <a:pPr marL="972000" indent="-396000" algn="just">
              <a:lnSpc>
                <a:spcPts val="3600"/>
              </a:lnSpc>
              <a:buFont typeface="Wingdings" panose="05000000000000000000" pitchFamily="2" charset="2"/>
              <a:buChar char="Ø"/>
            </a:pPr>
            <a:r>
              <a:rPr lang="en-US" altLang="ja-JP" sz="2000" dirty="0">
                <a:latin typeface="メイリオ" panose="020B0604030504040204" pitchFamily="50" charset="-128"/>
                <a:ea typeface="メイリオ" panose="020B0604030504040204" pitchFamily="50" charset="-128"/>
              </a:rPr>
              <a:t>TEC-FORCE		</a:t>
            </a:r>
            <a:r>
              <a:rPr lang="ja-JP" altLang="en-US" sz="2000" dirty="0">
                <a:latin typeface="メイリオ" panose="020B0604030504040204" pitchFamily="50" charset="-128"/>
                <a:ea typeface="メイリオ" panose="020B0604030504040204" pitchFamily="50" charset="-128"/>
              </a:rPr>
              <a:t>： </a:t>
            </a:r>
            <a:r>
              <a:rPr lang="en-US" altLang="ja-JP" sz="2000" dirty="0">
                <a:latin typeface="メイリオ" panose="020B0604030504040204" pitchFamily="50" charset="-128"/>
                <a:ea typeface="メイリオ" panose="020B0604030504040204" pitchFamily="50" charset="-128"/>
              </a:rPr>
              <a:t>P.15</a:t>
            </a:r>
          </a:p>
        </p:txBody>
      </p:sp>
      <p:sp>
        <p:nvSpPr>
          <p:cNvPr id="3" name="テキスト ボックス 2">
            <a:extLst>
              <a:ext uri="{FF2B5EF4-FFF2-40B4-BE49-F238E27FC236}">
                <a16:creationId xmlns:a16="http://schemas.microsoft.com/office/drawing/2014/main" id="{103EFC4C-6B7D-6EDF-3497-79D29EDFDC56}"/>
              </a:ext>
            </a:extLst>
          </p:cNvPr>
          <p:cNvSpPr txBox="1"/>
          <p:nvPr/>
        </p:nvSpPr>
        <p:spPr>
          <a:xfrm>
            <a:off x="0" y="84293"/>
            <a:ext cx="4414345" cy="500137"/>
          </a:xfrm>
          <a:prstGeom prst="rect">
            <a:avLst/>
          </a:prstGeom>
          <a:noFill/>
        </p:spPr>
        <p:txBody>
          <a:bodyPr wrap="square">
            <a:spAutoFit/>
          </a:bodyPr>
          <a:lstStyle/>
          <a:p>
            <a:pPr algn="ctr"/>
            <a:r>
              <a:rPr lang="ja-JP" altLang="en-US" sz="1600" b="1" dirty="0">
                <a:effectLst>
                  <a:glow rad="279400">
                    <a:schemeClr val="bg1">
                      <a:alpha val="40000"/>
                    </a:schemeClr>
                  </a:glow>
                </a:effectLst>
                <a:latin typeface="メイリオ" panose="020B0604030504040204" pitchFamily="50" charset="-128"/>
                <a:ea typeface="メイリオ" panose="020B0604030504040204" pitchFamily="50" charset="-128"/>
              </a:rPr>
              <a:t>迅速かつ円滑な災害復旧事業の実施に向けて</a:t>
            </a:r>
          </a:p>
          <a:p>
            <a:pPr algn="ctr"/>
            <a:r>
              <a:rPr lang="ja-JP" altLang="en-US" sz="1000" b="1" dirty="0">
                <a:effectLst>
                  <a:glow rad="279400">
                    <a:schemeClr val="bg1">
                      <a:alpha val="40000"/>
                    </a:schemeClr>
                  </a:glow>
                </a:effectLst>
                <a:latin typeface="メイリオ" panose="020B0604030504040204" pitchFamily="50" charset="-128"/>
                <a:ea typeface="メイリオ" panose="020B0604030504040204" pitchFamily="50" charset="-128"/>
              </a:rPr>
              <a:t>～市町村における災害復旧事業の円滑な実施のためのガイドライン～</a:t>
            </a:r>
          </a:p>
        </p:txBody>
      </p:sp>
      <p:sp>
        <p:nvSpPr>
          <p:cNvPr id="8" name="テキスト ボックス 7">
            <a:extLst>
              <a:ext uri="{FF2B5EF4-FFF2-40B4-BE49-F238E27FC236}">
                <a16:creationId xmlns:a16="http://schemas.microsoft.com/office/drawing/2014/main" id="{2BEBCFDE-9FE5-4E94-FB00-5A12A9CCF644}"/>
              </a:ext>
            </a:extLst>
          </p:cNvPr>
          <p:cNvSpPr txBox="1"/>
          <p:nvPr/>
        </p:nvSpPr>
        <p:spPr>
          <a:xfrm>
            <a:off x="7620001" y="6550223"/>
            <a:ext cx="2286000" cy="307777"/>
          </a:xfrm>
          <a:prstGeom prst="rect">
            <a:avLst/>
          </a:prstGeom>
          <a:noFill/>
        </p:spPr>
        <p:txBody>
          <a:bodyPr wrap="square">
            <a:spAutoFit/>
          </a:bodyPr>
          <a:lstStyle/>
          <a:p>
            <a:pPr algn="ctr"/>
            <a:r>
              <a:rPr kumimoji="1" lang="ja-JP" altLang="en-US" sz="1400" b="1" dirty="0">
                <a:latin typeface="BIZ UDPゴシック" panose="020B0400000000000000" pitchFamily="50" charset="-128"/>
                <a:ea typeface="BIZ UDPゴシック" panose="020B0400000000000000" pitchFamily="50" charset="-128"/>
              </a:rPr>
              <a:t>振り返りテスト ：回答・解説</a:t>
            </a:r>
          </a:p>
        </p:txBody>
      </p:sp>
    </p:spTree>
    <p:extLst>
      <p:ext uri="{BB962C8B-B14F-4D97-AF65-F5344CB8AC3E}">
        <p14:creationId xmlns:p14="http://schemas.microsoft.com/office/powerpoint/2010/main" val="1439284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100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3676</TotalTime>
  <Words>4448</Words>
  <Application>Microsoft Office PowerPoint</Application>
  <PresentationFormat>A4 210 x 297 mm</PresentationFormat>
  <Paragraphs>300</Paragraphs>
  <Slides>26</Slides>
  <Notes>26</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26</vt:i4>
      </vt:variant>
    </vt:vector>
  </HeadingPairs>
  <TitlesOfParts>
    <vt:vector size="36" baseType="lpstr">
      <vt:lpstr>BIZ UDPゴシック</vt:lpstr>
      <vt:lpstr>ＭＳ 明朝</vt:lpstr>
      <vt:lpstr>メイリオ</vt:lpstr>
      <vt:lpstr>游ゴシック</vt:lpstr>
      <vt:lpstr>Arial</vt:lpstr>
      <vt:lpstr>Calibri</vt:lpstr>
      <vt:lpstr>Calibri Light</vt:lpstr>
      <vt:lpstr>Roboto</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渡邉 真悟</dc:creator>
  <cp:lastModifiedBy>渡邉 真悟</cp:lastModifiedBy>
  <cp:revision>179</cp:revision>
  <cp:lastPrinted>2022-11-21T01:26:09Z</cp:lastPrinted>
  <dcterms:created xsi:type="dcterms:W3CDTF">2022-06-28T01:48:29Z</dcterms:created>
  <dcterms:modified xsi:type="dcterms:W3CDTF">2023-03-13T06:04:35Z</dcterms:modified>
</cp:coreProperties>
</file>