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2" r:id="rId2"/>
  </p:sldMasterIdLst>
  <p:notesMasterIdLst>
    <p:notesMasterId r:id="rId11"/>
  </p:notesMasterIdLst>
  <p:sldIdLst>
    <p:sldId id="282" r:id="rId3"/>
    <p:sldId id="289" r:id="rId4"/>
    <p:sldId id="261" r:id="rId5"/>
    <p:sldId id="292" r:id="rId6"/>
    <p:sldId id="267" r:id="rId7"/>
    <p:sldId id="293" r:id="rId8"/>
    <p:sldId id="287" r:id="rId9"/>
    <p:sldId id="288" r:id="rId10"/>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4BFD"/>
    <a:srgbClr val="4087C8"/>
    <a:srgbClr val="FFCCFF"/>
    <a:srgbClr val="CCFFFF"/>
    <a:srgbClr val="FFFFCC"/>
    <a:srgbClr val="FFFFFF"/>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424" autoAdjust="0"/>
  </p:normalViewPr>
  <p:slideViewPr>
    <p:cSldViewPr>
      <p:cViewPr varScale="1">
        <p:scale>
          <a:sx n="66" d="100"/>
          <a:sy n="66" d="100"/>
        </p:scale>
        <p:origin x="1266"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5B5B744A-9F8D-407E-9E8D-0B352AD61E5E}" type="datetimeFigureOut">
              <a:rPr lang="ja-JP" altLang="en-US"/>
              <a:pPr>
                <a:defRPr/>
              </a:pPr>
              <a:t>2017/9/28</a:t>
            </a:fld>
            <a:endParaRPr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11" tIns="45705" rIns="91411" bIns="45705"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11" tIns="45705" rIns="91411" bIns="4570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1411" tIns="45705" rIns="91411" bIns="45705" numCol="1" anchor="b" anchorCtr="0" compatLnSpc="1">
            <a:prstTxWarp prst="textNoShape">
              <a:avLst/>
            </a:prstTxWarp>
          </a:bodyPr>
          <a:lstStyle>
            <a:lvl1pPr algn="r">
              <a:defRPr sz="1200">
                <a:latin typeface="Calibri" panose="020F0502020204030204" pitchFamily="34" charset="0"/>
              </a:defRPr>
            </a:lvl1pPr>
          </a:lstStyle>
          <a:p>
            <a:fld id="{33BB66AA-0132-4468-AC85-8471B99C7F6C}" type="slidenum">
              <a:rPr lang="ja-JP" altLang="en-US"/>
              <a:pPr/>
              <a:t>‹#›</a:t>
            </a:fld>
            <a:endParaRPr lang="ja-JP" altLang="en-US"/>
          </a:p>
        </p:txBody>
      </p:sp>
    </p:spTree>
    <p:extLst>
      <p:ext uri="{BB962C8B-B14F-4D97-AF65-F5344CB8AC3E}">
        <p14:creationId xmlns:p14="http://schemas.microsoft.com/office/powerpoint/2010/main" val="130424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3BB66AA-0132-4468-AC85-8471B99C7F6C}" type="slidenum">
              <a:rPr lang="ja-JP" altLang="en-US" smtClean="0"/>
              <a:pPr/>
              <a:t>1</a:t>
            </a:fld>
            <a:endParaRPr lang="ja-JP" altLang="en-US"/>
          </a:p>
        </p:txBody>
      </p:sp>
    </p:spTree>
    <p:extLst>
      <p:ext uri="{BB962C8B-B14F-4D97-AF65-F5344CB8AC3E}">
        <p14:creationId xmlns:p14="http://schemas.microsoft.com/office/powerpoint/2010/main" val="154757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BB66AA-0132-4468-AC85-8471B99C7F6C}" type="slidenum">
              <a:rPr lang="ja-JP" altLang="en-US" smtClean="0"/>
              <a:pPr/>
              <a:t>4</a:t>
            </a:fld>
            <a:endParaRPr lang="ja-JP" altLang="en-US"/>
          </a:p>
        </p:txBody>
      </p:sp>
    </p:spTree>
    <p:extLst>
      <p:ext uri="{BB962C8B-B14F-4D97-AF65-F5344CB8AC3E}">
        <p14:creationId xmlns:p14="http://schemas.microsoft.com/office/powerpoint/2010/main" val="167799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695325" y="739775"/>
            <a:ext cx="53451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2179949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6"/>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299" y="3284539"/>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a:solidFill>
                <a:srgbClr val="000000"/>
              </a:solidFill>
              <a:latin typeface="+mn-lt"/>
              <a:ea typeface="+mn-ea"/>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6051551"/>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6"/>
            <a:ext cx="3642920" cy="276999"/>
          </a:xfrm>
          <a:prstGeom prst="rect">
            <a:avLst/>
          </a:prstGeom>
          <a:noFill/>
          <a:ln w="9525">
            <a:noFill/>
            <a:miter lim="800000"/>
            <a:headEnd/>
            <a:tailEnd/>
          </a:ln>
          <a:effectLst/>
        </p:spPr>
        <p:txBody>
          <a:bodyPr wrap="none">
            <a:spAutoFit/>
          </a:bodyPr>
          <a:lstStyle/>
          <a:p>
            <a:pPr>
              <a:defRPr/>
            </a:pPr>
            <a:r>
              <a:rPr lang="en-US" altLang="ja-JP" sz="1200" i="1">
                <a:solidFill>
                  <a:srgbClr val="FFFFFF"/>
                </a:solidFill>
                <a:latin typeface="Times New Roman" pitchFamily="18" charset="0"/>
                <a:ea typeface="+mn-ea"/>
              </a:rPr>
              <a:t>Ministry of Land, Infrastructure, Transport and Tourism</a:t>
            </a:r>
          </a:p>
        </p:txBody>
      </p:sp>
      <p:sp>
        <p:nvSpPr>
          <p:cNvPr id="3074" name="Rectangle 2"/>
          <p:cNvSpPr>
            <a:spLocks noGrp="1" noChangeArrowheads="1"/>
          </p:cNvSpPr>
          <p:nvPr>
            <p:ph type="ctrTitle"/>
          </p:nvPr>
        </p:nvSpPr>
        <p:spPr>
          <a:xfrm>
            <a:off x="1754187" y="2133605"/>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9"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a:defRPr/>
            </a:lvl1pPr>
          </a:lstStyle>
          <a:p>
            <a:fld id="{F7ED58CA-73A4-414A-BF24-3E15F12096A4}" type="slidenum">
              <a:rPr lang="en-US" altLang="ja-JP"/>
              <a:pPr/>
              <a:t>‹#›</a:t>
            </a:fld>
            <a:endParaRPr lang="en-US" altLang="ja-JP"/>
          </a:p>
        </p:txBody>
      </p:sp>
    </p:spTree>
    <p:extLst>
      <p:ext uri="{BB962C8B-B14F-4D97-AF65-F5344CB8AC3E}">
        <p14:creationId xmlns:p14="http://schemas.microsoft.com/office/powerpoint/2010/main" val="2469894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40C71D23-5A7F-4AAD-92E0-62FA374757F4}" type="slidenum">
              <a:rPr lang="en-US" altLang="ja-JP"/>
              <a:pPr/>
              <a:t>‹#›</a:t>
            </a:fld>
            <a:endParaRPr lang="en-US" altLang="ja-JP"/>
          </a:p>
        </p:txBody>
      </p:sp>
    </p:spTree>
    <p:extLst>
      <p:ext uri="{BB962C8B-B14F-4D97-AF65-F5344CB8AC3E}">
        <p14:creationId xmlns:p14="http://schemas.microsoft.com/office/powerpoint/2010/main" val="37673626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1"/>
            <a:ext cx="68929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3B6CF106-F6B2-4FEF-914C-99B215173E7C}" type="slidenum">
              <a:rPr lang="en-US" altLang="ja-JP"/>
              <a:pPr/>
              <a:t>‹#›</a:t>
            </a:fld>
            <a:endParaRPr lang="en-US" altLang="ja-JP"/>
          </a:p>
        </p:txBody>
      </p:sp>
    </p:spTree>
    <p:extLst>
      <p:ext uri="{BB962C8B-B14F-4D97-AF65-F5344CB8AC3E}">
        <p14:creationId xmlns:p14="http://schemas.microsoft.com/office/powerpoint/2010/main" val="39211676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1F80228-64E4-4174-99DC-29870FDD9192}" type="slidenum">
              <a:rPr lang="ja-JP" altLang="en-US"/>
              <a:pPr/>
              <a:t>‹#›</a:t>
            </a:fld>
            <a:endParaRPr lang="ja-JP" altLang="en-US"/>
          </a:p>
        </p:txBody>
      </p:sp>
    </p:spTree>
    <p:extLst>
      <p:ext uri="{BB962C8B-B14F-4D97-AF65-F5344CB8AC3E}">
        <p14:creationId xmlns:p14="http://schemas.microsoft.com/office/powerpoint/2010/main" val="11093368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4D401CD-A42D-4B57-BCB5-447F1BFE487D}" type="slidenum">
              <a:rPr lang="ja-JP" altLang="en-US"/>
              <a:pPr/>
              <a:t>‹#›</a:t>
            </a:fld>
            <a:endParaRPr lang="ja-JP" altLang="en-US"/>
          </a:p>
        </p:txBody>
      </p:sp>
    </p:spTree>
    <p:extLst>
      <p:ext uri="{BB962C8B-B14F-4D97-AF65-F5344CB8AC3E}">
        <p14:creationId xmlns:p14="http://schemas.microsoft.com/office/powerpoint/2010/main" val="24051685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8E7A91E-2300-45EE-9F9B-36E7BBC49DD0}" type="slidenum">
              <a:rPr lang="ja-JP" altLang="en-US"/>
              <a:pPr/>
              <a:t>‹#›</a:t>
            </a:fld>
            <a:endParaRPr lang="ja-JP" altLang="en-US"/>
          </a:p>
        </p:txBody>
      </p:sp>
    </p:spTree>
    <p:extLst>
      <p:ext uri="{BB962C8B-B14F-4D97-AF65-F5344CB8AC3E}">
        <p14:creationId xmlns:p14="http://schemas.microsoft.com/office/powerpoint/2010/main" val="37305980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8BF7A2A5-2FD3-46D3-B959-B2F1D85BB835}" type="slidenum">
              <a:rPr lang="ja-JP" altLang="en-US"/>
              <a:pPr/>
              <a:t>‹#›</a:t>
            </a:fld>
            <a:endParaRPr lang="ja-JP" altLang="en-US"/>
          </a:p>
        </p:txBody>
      </p:sp>
    </p:spTree>
    <p:extLst>
      <p:ext uri="{BB962C8B-B14F-4D97-AF65-F5344CB8AC3E}">
        <p14:creationId xmlns:p14="http://schemas.microsoft.com/office/powerpoint/2010/main" val="33354051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43E0DEE2-79CF-42C1-880A-6254B041DD51}" type="slidenum">
              <a:rPr lang="ja-JP" altLang="en-US"/>
              <a:pPr/>
              <a:t>‹#›</a:t>
            </a:fld>
            <a:endParaRPr lang="ja-JP" altLang="en-US"/>
          </a:p>
        </p:txBody>
      </p:sp>
    </p:spTree>
    <p:extLst>
      <p:ext uri="{BB962C8B-B14F-4D97-AF65-F5344CB8AC3E}">
        <p14:creationId xmlns:p14="http://schemas.microsoft.com/office/powerpoint/2010/main" val="38420394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A75A1FE1-BD56-4201-A6AB-16622870BADF}" type="slidenum">
              <a:rPr lang="ja-JP" altLang="en-US"/>
              <a:pPr/>
              <a:t>‹#›</a:t>
            </a:fld>
            <a:endParaRPr lang="ja-JP" altLang="en-US"/>
          </a:p>
        </p:txBody>
      </p:sp>
    </p:spTree>
    <p:extLst>
      <p:ext uri="{BB962C8B-B14F-4D97-AF65-F5344CB8AC3E}">
        <p14:creationId xmlns:p14="http://schemas.microsoft.com/office/powerpoint/2010/main" val="19817596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D122E984-56E8-4241-B613-0E1EA5DC1AAE}" type="slidenum">
              <a:rPr lang="ja-JP" altLang="en-US"/>
              <a:pPr/>
              <a:t>‹#›</a:t>
            </a:fld>
            <a:endParaRPr lang="ja-JP" altLang="en-US"/>
          </a:p>
        </p:txBody>
      </p:sp>
    </p:spTree>
    <p:extLst>
      <p:ext uri="{BB962C8B-B14F-4D97-AF65-F5344CB8AC3E}">
        <p14:creationId xmlns:p14="http://schemas.microsoft.com/office/powerpoint/2010/main" val="1578742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270FB53C-0E1E-4ACC-9BD8-14C549278815}" type="slidenum">
              <a:rPr lang="ja-JP" altLang="en-US"/>
              <a:pPr/>
              <a:t>‹#›</a:t>
            </a:fld>
            <a:endParaRPr lang="ja-JP" altLang="en-US"/>
          </a:p>
        </p:txBody>
      </p:sp>
    </p:spTree>
    <p:extLst>
      <p:ext uri="{BB962C8B-B14F-4D97-AF65-F5344CB8AC3E}">
        <p14:creationId xmlns:p14="http://schemas.microsoft.com/office/powerpoint/2010/main" val="149613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F0F1361A-1DA7-4332-ACE8-4D38927327EA}" type="slidenum">
              <a:rPr lang="en-US" altLang="ja-JP"/>
              <a:pPr/>
              <a:t>‹#›</a:t>
            </a:fld>
            <a:endParaRPr lang="en-US" altLang="ja-JP"/>
          </a:p>
        </p:txBody>
      </p:sp>
    </p:spTree>
    <p:extLst>
      <p:ext uri="{BB962C8B-B14F-4D97-AF65-F5344CB8AC3E}">
        <p14:creationId xmlns:p14="http://schemas.microsoft.com/office/powerpoint/2010/main" val="13607128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3713229-52C4-4AB3-A8CE-55995DF1FC8E}" type="slidenum">
              <a:rPr lang="ja-JP" altLang="en-US"/>
              <a:pPr/>
              <a:t>‹#›</a:t>
            </a:fld>
            <a:endParaRPr lang="ja-JP" altLang="en-US"/>
          </a:p>
        </p:txBody>
      </p:sp>
    </p:spTree>
    <p:extLst>
      <p:ext uri="{BB962C8B-B14F-4D97-AF65-F5344CB8AC3E}">
        <p14:creationId xmlns:p14="http://schemas.microsoft.com/office/powerpoint/2010/main" val="2675995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E721637-7AE0-4A67-8FBA-909043F3C7F6}" type="slidenum">
              <a:rPr lang="ja-JP" altLang="en-US"/>
              <a:pPr/>
              <a:t>‹#›</a:t>
            </a:fld>
            <a:endParaRPr lang="ja-JP" altLang="en-US"/>
          </a:p>
        </p:txBody>
      </p:sp>
    </p:spTree>
    <p:extLst>
      <p:ext uri="{BB962C8B-B14F-4D97-AF65-F5344CB8AC3E}">
        <p14:creationId xmlns:p14="http://schemas.microsoft.com/office/powerpoint/2010/main" val="22326945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7B423F81-FC27-45C1-A1FD-7C013AC73B1C}" type="slidenum">
              <a:rPr lang="ja-JP" altLang="en-US"/>
              <a:pPr/>
              <a:t>‹#›</a:t>
            </a:fld>
            <a:endParaRPr lang="ja-JP" altLang="en-US"/>
          </a:p>
        </p:txBody>
      </p:sp>
    </p:spTree>
    <p:extLst>
      <p:ext uri="{BB962C8B-B14F-4D97-AF65-F5344CB8AC3E}">
        <p14:creationId xmlns:p14="http://schemas.microsoft.com/office/powerpoint/2010/main" val="31539442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fld id="{E39678CD-739B-4783-9A2D-E3AC04F68837}" type="slidenum">
              <a:rPr lang="en-US" altLang="ja-JP"/>
              <a:pPr/>
              <a:t>‹#›</a:t>
            </a:fld>
            <a:endParaRPr lang="en-US" altLang="ja-JP"/>
          </a:p>
        </p:txBody>
      </p:sp>
    </p:spTree>
    <p:extLst>
      <p:ext uri="{BB962C8B-B14F-4D97-AF65-F5344CB8AC3E}">
        <p14:creationId xmlns:p14="http://schemas.microsoft.com/office/powerpoint/2010/main" val="608353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826756B6-9EC2-4D28-9F3D-250C3067D477}" type="slidenum">
              <a:rPr lang="en-US" altLang="ja-JP"/>
              <a:pPr/>
              <a:t>‹#›</a:t>
            </a:fld>
            <a:endParaRPr lang="en-US" altLang="ja-JP"/>
          </a:p>
        </p:txBody>
      </p:sp>
    </p:spTree>
    <p:extLst>
      <p:ext uri="{BB962C8B-B14F-4D97-AF65-F5344CB8AC3E}">
        <p14:creationId xmlns:p14="http://schemas.microsoft.com/office/powerpoint/2010/main" val="40594684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fld id="{121DE851-0243-47C3-8F5E-A59F812EFAD9}" type="slidenum">
              <a:rPr lang="en-US" altLang="ja-JP"/>
              <a:pPr/>
              <a:t>‹#›</a:t>
            </a:fld>
            <a:endParaRPr lang="en-US" altLang="ja-JP"/>
          </a:p>
        </p:txBody>
      </p:sp>
    </p:spTree>
    <p:extLst>
      <p:ext uri="{BB962C8B-B14F-4D97-AF65-F5344CB8AC3E}">
        <p14:creationId xmlns:p14="http://schemas.microsoft.com/office/powerpoint/2010/main" val="29092550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fld id="{6648ED4E-A39E-46C6-847C-F4586622DF45}" type="slidenum">
              <a:rPr lang="en-US" altLang="ja-JP"/>
              <a:pPr/>
              <a:t>‹#›</a:t>
            </a:fld>
            <a:endParaRPr lang="en-US" altLang="ja-JP"/>
          </a:p>
        </p:txBody>
      </p:sp>
    </p:spTree>
    <p:extLst>
      <p:ext uri="{BB962C8B-B14F-4D97-AF65-F5344CB8AC3E}">
        <p14:creationId xmlns:p14="http://schemas.microsoft.com/office/powerpoint/2010/main" val="226028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fld id="{B54FA97A-5D1A-4CDF-8368-6C3BD229E97F}" type="slidenum">
              <a:rPr lang="en-US" altLang="ja-JP"/>
              <a:pPr/>
              <a:t>‹#›</a:t>
            </a:fld>
            <a:endParaRPr lang="en-US" altLang="ja-JP"/>
          </a:p>
        </p:txBody>
      </p:sp>
    </p:spTree>
    <p:extLst>
      <p:ext uri="{BB962C8B-B14F-4D97-AF65-F5344CB8AC3E}">
        <p14:creationId xmlns:p14="http://schemas.microsoft.com/office/powerpoint/2010/main" val="35552768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41763318-9D8A-45C1-82BD-2A6E9136F91E}" type="slidenum">
              <a:rPr lang="en-US" altLang="ja-JP"/>
              <a:pPr/>
              <a:t>‹#›</a:t>
            </a:fld>
            <a:endParaRPr lang="en-US" altLang="ja-JP"/>
          </a:p>
        </p:txBody>
      </p:sp>
    </p:spTree>
    <p:extLst>
      <p:ext uri="{BB962C8B-B14F-4D97-AF65-F5344CB8AC3E}">
        <p14:creationId xmlns:p14="http://schemas.microsoft.com/office/powerpoint/2010/main" val="14257218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fld id="{7367D099-08EA-4E88-BC7F-FA1CD4247618}" type="slidenum">
              <a:rPr lang="en-US" altLang="ja-JP"/>
              <a:pPr/>
              <a:t>‹#›</a:t>
            </a:fld>
            <a:endParaRPr lang="en-US" altLang="ja-JP"/>
          </a:p>
        </p:txBody>
      </p:sp>
    </p:spTree>
    <p:extLst>
      <p:ext uri="{BB962C8B-B14F-4D97-AF65-F5344CB8AC3E}">
        <p14:creationId xmlns:p14="http://schemas.microsoft.com/office/powerpoint/2010/main" val="2241593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697416" y="6453336"/>
            <a:ext cx="1087264" cy="332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81C79D2-C057-42E9-AE47-407BC3F0DC29}" type="slidenum">
              <a:rPr lang="en-US" altLang="ja-JP"/>
              <a:pPr/>
              <a:t>‹#›</a:t>
            </a:fld>
            <a:endParaRPr lang="en-US" altLang="ja-JP"/>
          </a:p>
        </p:txBody>
      </p:sp>
      <p:grpSp>
        <p:nvGrpSpPr>
          <p:cNvPr id="2054" name="Group 18"/>
          <p:cNvGrpSpPr>
            <a:grpSpLocks/>
          </p:cNvGrpSpPr>
          <p:nvPr userDrawn="1"/>
        </p:nvGrpSpPr>
        <p:grpSpPr bwMode="auto">
          <a:xfrm>
            <a:off x="0" y="0"/>
            <a:ext cx="9906000" cy="546100"/>
            <a:chOff x="0" y="0"/>
            <a:chExt cx="5760" cy="344"/>
          </a:xfrm>
        </p:grpSpPr>
        <p:pic>
          <p:nvPicPr>
            <p:cNvPr id="2057"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17"/>
            <p:cNvGrpSpPr>
              <a:grpSpLocks/>
            </p:cNvGrpSpPr>
            <p:nvPr userDrawn="1"/>
          </p:nvGrpSpPr>
          <p:grpSpPr bwMode="auto">
            <a:xfrm>
              <a:off x="0" y="0"/>
              <a:ext cx="5760" cy="318"/>
              <a:chOff x="0" y="0"/>
              <a:chExt cx="5760" cy="318"/>
            </a:xfrm>
          </p:grpSpPr>
          <p:pic>
            <p:nvPicPr>
              <p:cNvPr id="2059"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55" name="Rectangle 2"/>
          <p:cNvSpPr>
            <a:spLocks noGrp="1" noChangeArrowheads="1"/>
          </p:cNvSpPr>
          <p:nvPr>
            <p:ph type="title"/>
          </p:nvPr>
        </p:nvSpPr>
        <p:spPr bwMode="auto">
          <a:xfrm>
            <a:off x="0" y="0"/>
            <a:ext cx="760491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2056"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8225765" y="1"/>
            <a:ext cx="1680236"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65E72DB-4F85-453D-B354-39B672DA3899}"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www.river.go.j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www.river.go.jp/" TargetMode="Externa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ctrTitle"/>
          </p:nvPr>
        </p:nvSpPr>
        <p:spPr>
          <a:xfrm>
            <a:off x="1856656" y="2489895"/>
            <a:ext cx="6192837" cy="1227137"/>
          </a:xfrm>
          <a:solidFill>
            <a:srgbClr val="CCFFFF"/>
          </a:solidFill>
          <a:ln>
            <a:solidFill>
              <a:schemeClr val="tx1"/>
            </a:solidFill>
            <a:miter lim="800000"/>
            <a:headEnd/>
            <a:tailEnd/>
          </a:ln>
        </p:spPr>
        <p:txBody>
          <a:bodyPr/>
          <a:lstStyle/>
          <a:p>
            <a:pPr eaLnBrk="1" hangingPunct="1"/>
            <a:r>
              <a:rPr lang="ja-JP" altLang="en-US" sz="3600"/>
              <a:t>（２）洪水時の情報提供</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 y="0"/>
            <a:ext cx="8048626" cy="476250"/>
          </a:xfrm>
        </p:spPr>
        <p:txBody>
          <a:bodyPr/>
          <a:lstStyle/>
          <a:p>
            <a:r>
              <a:rPr lang="ja-JP" altLang="en-US" sz="2000" dirty="0"/>
              <a:t>（２）洪水時の情報提供</a:t>
            </a:r>
            <a:r>
              <a:rPr lang="ja-JP" altLang="en-US" sz="1800" dirty="0"/>
              <a:t>～①基準水位観測所における設定水位の意味～</a:t>
            </a:r>
          </a:p>
        </p:txBody>
      </p:sp>
      <p:sp>
        <p:nvSpPr>
          <p:cNvPr id="22537" name="テキスト ボックス 39"/>
          <p:cNvSpPr txBox="1">
            <a:spLocks noChangeArrowheads="1"/>
          </p:cNvSpPr>
          <p:nvPr/>
        </p:nvSpPr>
        <p:spPr bwMode="auto">
          <a:xfrm>
            <a:off x="129536" y="620713"/>
            <a:ext cx="9648000"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ts val="600"/>
              </a:spcBef>
            </a:pPr>
            <a:r>
              <a:rPr lang="ja-JP" altLang="en-US" sz="1600" dirty="0" smtClean="0">
                <a:solidFill>
                  <a:srgbClr val="000000"/>
                </a:solidFill>
              </a:rPr>
              <a:t>○ 国</a:t>
            </a:r>
            <a:r>
              <a:rPr lang="ja-JP" altLang="en-US" sz="1600" dirty="0">
                <a:solidFill>
                  <a:srgbClr val="000000"/>
                </a:solidFill>
              </a:rPr>
              <a:t>や都道府県では、洪水時において、予め定められた水位観測所における水位の情報を提供しています</a:t>
            </a:r>
            <a:r>
              <a:rPr lang="ja-JP" altLang="en-US" sz="1600" dirty="0" smtClean="0">
                <a:solidFill>
                  <a:srgbClr val="000000"/>
                </a:solidFill>
              </a:rPr>
              <a:t>。</a:t>
            </a:r>
            <a:r>
              <a:rPr lang="en-US" altLang="ja-JP" sz="1600" dirty="0">
                <a:solidFill>
                  <a:srgbClr val="000000"/>
                </a:solidFill>
              </a:rPr>
              <a:t/>
            </a:r>
            <a:br>
              <a:rPr lang="en-US" altLang="ja-JP" sz="1600" dirty="0">
                <a:solidFill>
                  <a:srgbClr val="000000"/>
                </a:solidFill>
              </a:rPr>
            </a:br>
            <a:r>
              <a:rPr lang="ja-JP" altLang="en-US" sz="1600" dirty="0" smtClean="0">
                <a:solidFill>
                  <a:srgbClr val="000000"/>
                </a:solidFill>
              </a:rPr>
              <a:t>この</a:t>
            </a:r>
            <a:r>
              <a:rPr lang="ja-JP" altLang="en-US" sz="1600" dirty="0">
                <a:solidFill>
                  <a:srgbClr val="000000"/>
                </a:solidFill>
              </a:rPr>
              <a:t>予め定められた水位観測所を「</a:t>
            </a:r>
            <a:r>
              <a:rPr lang="ja-JP" altLang="en-US" sz="1600" dirty="0">
                <a:solidFill>
                  <a:srgbClr val="FF0000"/>
                </a:solidFill>
              </a:rPr>
              <a:t>基準水位観測所</a:t>
            </a:r>
            <a:r>
              <a:rPr lang="ja-JP" altLang="en-US" sz="1600" dirty="0">
                <a:solidFill>
                  <a:srgbClr val="000000"/>
                </a:solidFill>
              </a:rPr>
              <a:t>」といいます</a:t>
            </a:r>
            <a:r>
              <a:rPr lang="ja-JP" altLang="en-US" sz="1600" dirty="0" smtClean="0">
                <a:solidFill>
                  <a:srgbClr val="000000"/>
                </a:solidFill>
              </a:rPr>
              <a:t>。</a:t>
            </a:r>
            <a:endParaRPr lang="en-US" altLang="ja-JP" sz="1600" dirty="0">
              <a:solidFill>
                <a:srgbClr val="000000"/>
              </a:solidFill>
            </a:endParaRPr>
          </a:p>
          <a:p>
            <a:pPr marL="261938" indent="-261938" eaLnBrk="1" hangingPunct="1">
              <a:spcBef>
                <a:spcPts val="600"/>
              </a:spcBef>
            </a:pPr>
            <a:r>
              <a:rPr lang="ja-JP" altLang="en-US" sz="1600" dirty="0" smtClean="0">
                <a:solidFill>
                  <a:srgbClr val="000000"/>
                </a:solidFill>
              </a:rPr>
              <a:t>○ </a:t>
            </a:r>
            <a:r>
              <a:rPr lang="ja-JP" altLang="en-US" sz="1600" dirty="0" smtClean="0">
                <a:solidFill>
                  <a:srgbClr val="FF0000"/>
                </a:solidFill>
              </a:rPr>
              <a:t>基準</a:t>
            </a:r>
            <a:r>
              <a:rPr lang="ja-JP" altLang="en-US" sz="1600" dirty="0">
                <a:solidFill>
                  <a:srgbClr val="FF0000"/>
                </a:solidFill>
              </a:rPr>
              <a:t>水位観測所</a:t>
            </a:r>
            <a:r>
              <a:rPr lang="ja-JP" altLang="en-US" sz="1600" dirty="0">
                <a:solidFill>
                  <a:srgbClr val="000000"/>
                </a:solidFill>
              </a:rPr>
              <a:t>毎に、災害発生の危険度に応じた</a:t>
            </a:r>
            <a:r>
              <a:rPr lang="ja-JP" altLang="en-US" sz="1600" dirty="0">
                <a:solidFill>
                  <a:srgbClr val="FF0000"/>
                </a:solidFill>
              </a:rPr>
              <a:t>基準水位</a:t>
            </a:r>
            <a:r>
              <a:rPr lang="ja-JP" altLang="en-US" sz="1600" dirty="0">
                <a:solidFill>
                  <a:srgbClr val="000000"/>
                </a:solidFill>
              </a:rPr>
              <a:t>が設定されております。</a:t>
            </a:r>
          </a:p>
        </p:txBody>
      </p:sp>
      <p:sp>
        <p:nvSpPr>
          <p:cNvPr id="22549" name="AutoShape 2"/>
          <p:cNvSpPr>
            <a:spLocks noChangeAspect="1" noChangeArrowheads="1"/>
          </p:cNvSpPr>
          <p:nvPr/>
        </p:nvSpPr>
        <p:spPr bwMode="auto">
          <a:xfrm>
            <a:off x="920750" y="1196976"/>
            <a:ext cx="176688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45" name="テキスト ボックス 29"/>
          <p:cNvSpPr txBox="1">
            <a:spLocks noChangeArrowheads="1"/>
          </p:cNvSpPr>
          <p:nvPr/>
        </p:nvSpPr>
        <p:spPr bwMode="auto">
          <a:xfrm>
            <a:off x="1598217" y="6165305"/>
            <a:ext cx="7603005" cy="594141"/>
          </a:xfrm>
          <a:prstGeom prst="rect">
            <a:avLst/>
          </a:prstGeom>
          <a:solidFill>
            <a:srgbClr val="FFFF00">
              <a:alpha val="36862"/>
            </a:srgbClr>
          </a:solidFill>
          <a:ln w="9525">
            <a:solidFill>
              <a:srgbClr val="FF0000"/>
            </a:solidFill>
            <a:prstDash val="dash"/>
            <a:miter lim="800000"/>
            <a:headEnd/>
            <a:tailEnd/>
          </a:ln>
        </p:spPr>
        <p:txBody>
          <a:bodyPr wrap="square" lIns="36000" tIns="0" rIns="36000" bIns="0" anchor="ctr">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3538" indent="-363538" eaLnBrk="1" hangingPunct="1"/>
            <a:r>
              <a:rPr lang="ja-JP" altLang="en-US" sz="1600" dirty="0"/>
              <a:t>注：上記の位置づけ等は、「越水」に関するものであり、「浸透」「侵食」については、監視を強化し、危険がある場合は、上記水位によらず情報提供することとしています。</a:t>
            </a:r>
          </a:p>
        </p:txBody>
      </p:sp>
      <p:sp>
        <p:nvSpPr>
          <p:cNvPr id="46" name="Line 23"/>
          <p:cNvSpPr>
            <a:spLocks noChangeShapeType="1"/>
          </p:cNvSpPr>
          <p:nvPr/>
        </p:nvSpPr>
        <p:spPr bwMode="auto">
          <a:xfrm flipV="1">
            <a:off x="1495678" y="3836416"/>
            <a:ext cx="5475357" cy="0"/>
          </a:xfrm>
          <a:prstGeom prst="line">
            <a:avLst/>
          </a:prstGeom>
          <a:noFill/>
          <a:ln w="9525">
            <a:solidFill>
              <a:schemeClr val="tx1"/>
            </a:solidFill>
            <a:round/>
            <a:headEnd type="triangle"/>
            <a:tailEnd/>
          </a:ln>
          <a:extLst>
            <a:ext uri="{909E8E84-426E-40DD-AFC4-6F175D3DCCD1}">
              <a14:hiddenFill xmlns:a14="http://schemas.microsoft.com/office/drawing/2010/main">
                <a:noFill/>
              </a14:hiddenFill>
            </a:ext>
          </a:extLst>
        </p:spPr>
        <p:txBody>
          <a:bodyPr/>
          <a:lstStyle/>
          <a:p>
            <a:endParaRPr lang="ja-JP" altLang="en-US"/>
          </a:p>
        </p:txBody>
      </p:sp>
      <p:sp>
        <p:nvSpPr>
          <p:cNvPr id="47" name="Line 24"/>
          <p:cNvSpPr>
            <a:spLocks noChangeShapeType="1"/>
          </p:cNvSpPr>
          <p:nvPr/>
        </p:nvSpPr>
        <p:spPr bwMode="auto">
          <a:xfrm>
            <a:off x="1495678" y="4694911"/>
            <a:ext cx="5475357" cy="0"/>
          </a:xfrm>
          <a:prstGeom prst="line">
            <a:avLst/>
          </a:prstGeom>
          <a:noFill/>
          <a:ln w="9525">
            <a:solidFill>
              <a:schemeClr val="tx1"/>
            </a:solidFill>
            <a:round/>
            <a:headEnd type="triangle"/>
            <a:tailEnd/>
          </a:ln>
          <a:extLst>
            <a:ext uri="{909E8E84-426E-40DD-AFC4-6F175D3DCCD1}">
              <a14:hiddenFill xmlns:a14="http://schemas.microsoft.com/office/drawing/2010/main">
                <a:noFill/>
              </a14:hiddenFill>
            </a:ext>
          </a:extLst>
        </p:spPr>
        <p:txBody>
          <a:bodyPr/>
          <a:lstStyle/>
          <a:p>
            <a:endParaRPr lang="ja-JP" altLang="en-US"/>
          </a:p>
        </p:txBody>
      </p:sp>
      <p:sp>
        <p:nvSpPr>
          <p:cNvPr id="48" name="Line 25"/>
          <p:cNvSpPr>
            <a:spLocks noChangeShapeType="1"/>
          </p:cNvSpPr>
          <p:nvPr/>
        </p:nvSpPr>
        <p:spPr bwMode="auto">
          <a:xfrm flipV="1">
            <a:off x="1495678" y="5779864"/>
            <a:ext cx="5475357" cy="0"/>
          </a:xfrm>
          <a:prstGeom prst="line">
            <a:avLst/>
          </a:prstGeom>
          <a:noFill/>
          <a:ln w="9525">
            <a:solidFill>
              <a:schemeClr val="tx1"/>
            </a:solidFill>
            <a:round/>
            <a:headEnd type="triangle"/>
            <a:tailEnd/>
          </a:ln>
          <a:extLst>
            <a:ext uri="{909E8E84-426E-40DD-AFC4-6F175D3DCCD1}">
              <a14:hiddenFill xmlns:a14="http://schemas.microsoft.com/office/drawing/2010/main">
                <a:noFill/>
              </a14:hiddenFill>
            </a:ext>
          </a:extLst>
        </p:spPr>
        <p:txBody>
          <a:bodyPr/>
          <a:lstStyle/>
          <a:p>
            <a:endParaRPr lang="ja-JP" altLang="en-US"/>
          </a:p>
        </p:txBody>
      </p:sp>
      <p:sp>
        <p:nvSpPr>
          <p:cNvPr id="49" name="Text Box 33"/>
          <p:cNvSpPr txBox="1">
            <a:spLocks noChangeArrowheads="1"/>
          </p:cNvSpPr>
          <p:nvPr/>
        </p:nvSpPr>
        <p:spPr bwMode="auto">
          <a:xfrm>
            <a:off x="1568624" y="3265240"/>
            <a:ext cx="1441420" cy="307777"/>
          </a:xfrm>
          <a:prstGeom prst="rect">
            <a:avLst/>
          </a:prstGeom>
          <a:noFill/>
          <a:ln w="9525">
            <a:noFill/>
            <a:miter lim="800000"/>
            <a:headEnd/>
            <a:tailEnd/>
          </a:ln>
        </p:spPr>
        <p:txBody>
          <a:bodyPr wrap="none">
            <a:spAutoFit/>
          </a:bodyPr>
          <a:lstStyle/>
          <a:p>
            <a:pPr algn="ctr" eaLnBrk="1" hangingPunct="1">
              <a:spcBef>
                <a:spcPct val="50000"/>
              </a:spcBef>
              <a:defRPr/>
            </a:pPr>
            <a:r>
              <a:rPr lang="ja-JP" altLang="en-US" sz="1400" u="sng" dirty="0">
                <a:solidFill>
                  <a:srgbClr val="FF0000"/>
                </a:solidFill>
                <a:latin typeface="ＭＳ Ｐゴシック"/>
                <a:ea typeface="ＭＳ Ｐゴシック"/>
              </a:rPr>
              <a:t>（特別警戒水位）</a:t>
            </a:r>
          </a:p>
        </p:txBody>
      </p:sp>
      <p:sp>
        <p:nvSpPr>
          <p:cNvPr id="50" name="テキスト ボックス 293"/>
          <p:cNvSpPr txBox="1">
            <a:spLocks noChangeArrowheads="1"/>
          </p:cNvSpPr>
          <p:nvPr/>
        </p:nvSpPr>
        <p:spPr bwMode="auto">
          <a:xfrm>
            <a:off x="3153098" y="1709169"/>
            <a:ext cx="6192391" cy="504825"/>
          </a:xfrm>
          <a:prstGeom prst="rect">
            <a:avLst/>
          </a:prstGeom>
          <a:solidFill>
            <a:schemeClr val="bg1"/>
          </a:solidFill>
          <a:ln w="9525">
            <a:solidFill>
              <a:schemeClr val="tx1"/>
            </a:solidFill>
            <a:miter lim="800000"/>
            <a:headEnd/>
            <a:tailEnd/>
          </a:ln>
        </p:spPr>
        <p:txBody>
          <a:bodyPr lIns="36000" tIns="36000" rIns="36000" bIns="36000" anchor="ctr"/>
          <a:lstStyle>
            <a:lvl1pPr>
              <a:spcBef>
                <a:spcPct val="20000"/>
              </a:spcBef>
              <a:buFont typeface="Wingdings" panose="05000000000000000000" pitchFamily="2" charset="2"/>
              <a:buChar char="Ø"/>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Wingdings" panose="05000000000000000000" pitchFamily="2" charset="2"/>
              <a:buChar char="ü"/>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rPr>
              <a:t>基準水位観測所における設定水位の意味</a:t>
            </a:r>
            <a:endParaRPr lang="en-US" altLang="ja-JP" sz="1400" dirty="0">
              <a:solidFill>
                <a:srgbClr val="000000"/>
              </a:solidFill>
            </a:endParaRPr>
          </a:p>
          <a:p>
            <a:pPr algn="ctr" eaLnBrk="1" hangingPunct="1">
              <a:spcBef>
                <a:spcPct val="0"/>
              </a:spcBef>
              <a:buFontTx/>
              <a:buNone/>
            </a:pPr>
            <a:r>
              <a:rPr lang="ja-JP" altLang="en-US" sz="1200" dirty="0">
                <a:solidFill>
                  <a:srgbClr val="000000"/>
                </a:solidFill>
              </a:rPr>
              <a:t>（危険な箇所で設定した以下の水位を、基準水位観測所地点の水位に置き換えて設定）</a:t>
            </a:r>
          </a:p>
        </p:txBody>
      </p:sp>
      <p:sp>
        <p:nvSpPr>
          <p:cNvPr id="51" name="テキスト ボックス 50"/>
          <p:cNvSpPr txBox="1"/>
          <p:nvPr/>
        </p:nvSpPr>
        <p:spPr>
          <a:xfrm>
            <a:off x="3153098" y="5492179"/>
            <a:ext cx="6192391" cy="576263"/>
          </a:xfrm>
          <a:prstGeom prst="rect">
            <a:avLst/>
          </a:prstGeom>
          <a:solidFill>
            <a:schemeClr val="bg1"/>
          </a:solidFill>
          <a:ln>
            <a:solidFill>
              <a:schemeClr val="tx1"/>
            </a:solidFill>
          </a:ln>
        </p:spPr>
        <p:txBody>
          <a:bodyPr lIns="36000" tIns="36000" rIns="36000" bIns="36000"/>
          <a:lstStyle/>
          <a:p>
            <a:pPr eaLnBrk="1" hangingPunct="1">
              <a:defRPr/>
            </a:pPr>
            <a:r>
              <a:rPr lang="en-US" altLang="ja-JP" sz="1600" dirty="0">
                <a:solidFill>
                  <a:prstClr val="black"/>
                </a:solidFill>
              </a:rPr>
              <a:t>【</a:t>
            </a:r>
            <a:r>
              <a:rPr lang="ja-JP" altLang="en-US" sz="1600" dirty="0">
                <a:solidFill>
                  <a:prstClr val="black"/>
                </a:solidFill>
              </a:rPr>
              <a:t>氾濫注意水位</a:t>
            </a:r>
            <a:r>
              <a:rPr lang="en-US" altLang="ja-JP" sz="1600" dirty="0">
                <a:solidFill>
                  <a:prstClr val="black"/>
                </a:solidFill>
              </a:rPr>
              <a:t>】</a:t>
            </a:r>
          </a:p>
          <a:p>
            <a:pPr marL="261938" indent="-174625">
              <a:buFont typeface="Arial" panose="020B0604020202020204" pitchFamily="34" charset="0"/>
              <a:buChar char="•"/>
              <a:defRPr/>
            </a:pPr>
            <a:r>
              <a:rPr lang="ja-JP" altLang="en-US" sz="1600" dirty="0">
                <a:solidFill>
                  <a:prstClr val="black"/>
                </a:solidFill>
              </a:rPr>
              <a:t>水防団の出動の目安</a:t>
            </a:r>
            <a:endParaRPr lang="en-US" altLang="ja-JP" sz="1600" dirty="0">
              <a:solidFill>
                <a:prstClr val="black"/>
              </a:solidFill>
            </a:endParaRPr>
          </a:p>
        </p:txBody>
      </p:sp>
      <p:sp>
        <p:nvSpPr>
          <p:cNvPr id="52" name="テキスト ボックス 51"/>
          <p:cNvSpPr txBox="1"/>
          <p:nvPr/>
        </p:nvSpPr>
        <p:spPr>
          <a:xfrm>
            <a:off x="3153098" y="4267696"/>
            <a:ext cx="6192391" cy="864468"/>
          </a:xfrm>
          <a:prstGeom prst="rect">
            <a:avLst/>
          </a:prstGeom>
          <a:solidFill>
            <a:schemeClr val="bg1"/>
          </a:solidFill>
          <a:ln>
            <a:solidFill>
              <a:schemeClr val="tx1"/>
            </a:solidFill>
          </a:ln>
        </p:spPr>
        <p:txBody>
          <a:bodyPr lIns="36000" tIns="36000" rIns="0" bIns="36000" anchor="ctr"/>
          <a:lstStyle/>
          <a:p>
            <a:pPr eaLnBrk="1" hangingPunct="1">
              <a:defRPr/>
            </a:pPr>
            <a:r>
              <a:rPr lang="en-US" altLang="ja-JP" sz="1600" dirty="0">
                <a:solidFill>
                  <a:prstClr val="black"/>
                </a:solidFill>
              </a:rPr>
              <a:t>【</a:t>
            </a:r>
            <a:r>
              <a:rPr lang="ja-JP" altLang="en-US" sz="1600" dirty="0">
                <a:solidFill>
                  <a:prstClr val="black"/>
                </a:solidFill>
              </a:rPr>
              <a:t>避難判断水位</a:t>
            </a:r>
            <a:r>
              <a:rPr lang="en-US" altLang="ja-JP" sz="1600" dirty="0">
                <a:solidFill>
                  <a:prstClr val="black"/>
                </a:solidFill>
              </a:rPr>
              <a:t>】</a:t>
            </a:r>
          </a:p>
          <a:p>
            <a:pPr marL="261938" indent="-174625">
              <a:buFont typeface="Arial" panose="020B0604020202020204" pitchFamily="34" charset="0"/>
              <a:buChar char="•"/>
              <a:defRPr/>
            </a:pPr>
            <a:r>
              <a:rPr lang="ja-JP" altLang="en-US" sz="1600" dirty="0">
                <a:solidFill>
                  <a:prstClr val="black"/>
                </a:solidFill>
              </a:rPr>
              <a:t>市町村長の</a:t>
            </a:r>
            <a:r>
              <a:rPr lang="ja-JP" altLang="en-US" sz="1600" u="sng" dirty="0">
                <a:solidFill>
                  <a:srgbClr val="FF0000"/>
                </a:solidFill>
              </a:rPr>
              <a:t>避難準備・高齢者等避難開始</a:t>
            </a:r>
            <a:r>
              <a:rPr lang="ja-JP" altLang="en-US" sz="1600" u="sng" dirty="0" smtClean="0">
                <a:solidFill>
                  <a:srgbClr val="FF0000"/>
                </a:solidFill>
              </a:rPr>
              <a:t>の発表判断</a:t>
            </a:r>
            <a:r>
              <a:rPr lang="ja-JP" altLang="en-US" sz="1600" u="sng" dirty="0">
                <a:solidFill>
                  <a:srgbClr val="FF0000"/>
                </a:solidFill>
              </a:rPr>
              <a:t>の目安</a:t>
            </a:r>
            <a:endParaRPr lang="en-US" altLang="ja-JP" sz="1600" u="sng" dirty="0">
              <a:solidFill>
                <a:srgbClr val="FF0000"/>
              </a:solidFill>
            </a:endParaRPr>
          </a:p>
          <a:p>
            <a:pPr marL="261938" indent="-174625">
              <a:buFont typeface="Arial" panose="020B0604020202020204" pitchFamily="34" charset="0"/>
              <a:buChar char="•"/>
              <a:defRPr/>
            </a:pPr>
            <a:r>
              <a:rPr lang="ja-JP" altLang="en-US" sz="1600" dirty="0">
                <a:solidFill>
                  <a:prstClr val="black"/>
                </a:solidFill>
              </a:rPr>
              <a:t>住民の氾濫に関する情報への注意喚起</a:t>
            </a:r>
            <a:r>
              <a:rPr lang="ja-JP" altLang="en-US" sz="1600" dirty="0">
                <a:solidFill>
                  <a:srgbClr val="0070C0"/>
                </a:solidFill>
              </a:rPr>
              <a:t>　</a:t>
            </a:r>
            <a:endParaRPr lang="en-US" altLang="ja-JP" sz="1600" dirty="0">
              <a:solidFill>
                <a:srgbClr val="C0504D"/>
              </a:solidFill>
            </a:endParaRPr>
          </a:p>
        </p:txBody>
      </p:sp>
      <p:sp>
        <p:nvSpPr>
          <p:cNvPr id="53" name="テキスト ボックス 52"/>
          <p:cNvSpPr txBox="1"/>
          <p:nvPr/>
        </p:nvSpPr>
        <p:spPr>
          <a:xfrm>
            <a:off x="3153098" y="2538836"/>
            <a:ext cx="6192391" cy="1513483"/>
          </a:xfrm>
          <a:prstGeom prst="rect">
            <a:avLst/>
          </a:prstGeom>
          <a:solidFill>
            <a:schemeClr val="bg1"/>
          </a:solidFill>
          <a:ln>
            <a:solidFill>
              <a:schemeClr val="tx1"/>
            </a:solidFill>
          </a:ln>
        </p:spPr>
        <p:txBody>
          <a:bodyPr lIns="36000" tIns="36000" rIns="36000" bIns="36000" anchor="ctr"/>
          <a:lstStyle/>
          <a:p>
            <a:pPr eaLnBrk="1" hangingPunct="1">
              <a:defRPr/>
            </a:pPr>
            <a:r>
              <a:rPr lang="en-US" altLang="ja-JP" sz="1600" dirty="0">
                <a:solidFill>
                  <a:prstClr val="black"/>
                </a:solidFill>
              </a:rPr>
              <a:t>【</a:t>
            </a:r>
            <a:r>
              <a:rPr lang="ja-JP" altLang="en-US" sz="1600" dirty="0">
                <a:solidFill>
                  <a:prstClr val="black"/>
                </a:solidFill>
              </a:rPr>
              <a:t>氾濫危険水位</a:t>
            </a:r>
            <a:r>
              <a:rPr lang="en-US" altLang="ja-JP" sz="1600" dirty="0">
                <a:solidFill>
                  <a:prstClr val="black"/>
                </a:solidFill>
              </a:rPr>
              <a:t>】</a:t>
            </a:r>
            <a:r>
              <a:rPr lang="ja-JP" altLang="en-US" sz="1600" u="sng" dirty="0">
                <a:solidFill>
                  <a:srgbClr val="FF0000"/>
                </a:solidFill>
              </a:rPr>
              <a:t>（特別警戒水位）</a:t>
            </a:r>
            <a:endParaRPr lang="en-US" altLang="ja-JP" sz="1600" u="sng" dirty="0">
              <a:solidFill>
                <a:srgbClr val="FF0000"/>
              </a:solidFill>
            </a:endParaRPr>
          </a:p>
          <a:p>
            <a:pPr marL="261938" indent="-174625">
              <a:buFont typeface="Arial" panose="020B0604020202020204" pitchFamily="34" charset="0"/>
              <a:buChar char="•"/>
              <a:defRPr/>
            </a:pPr>
            <a:r>
              <a:rPr lang="ja-JP" altLang="en-US" sz="1600" dirty="0">
                <a:solidFill>
                  <a:prstClr val="black"/>
                </a:solidFill>
              </a:rPr>
              <a:t>市町村長の</a:t>
            </a:r>
            <a:r>
              <a:rPr lang="ja-JP" altLang="en-US" sz="1600" u="sng" dirty="0">
                <a:solidFill>
                  <a:srgbClr val="FF0000"/>
                </a:solidFill>
              </a:rPr>
              <a:t>避難勧告等の発令判断の目安</a:t>
            </a:r>
            <a:endParaRPr lang="en-US" altLang="ja-JP" sz="1600" u="sng" dirty="0">
              <a:solidFill>
                <a:srgbClr val="FF0000"/>
              </a:solidFill>
            </a:endParaRPr>
          </a:p>
          <a:p>
            <a:pPr marL="261938" indent="-174625">
              <a:buFont typeface="Arial" panose="020B0604020202020204" pitchFamily="34" charset="0"/>
              <a:buChar char="•"/>
              <a:defRPr/>
            </a:pPr>
            <a:r>
              <a:rPr lang="ja-JP" altLang="en-US" sz="1600" dirty="0"/>
              <a:t>住民の避難判断の参考になる水位</a:t>
            </a:r>
            <a:endParaRPr lang="en-US" altLang="ja-JP" sz="1600" dirty="0"/>
          </a:p>
          <a:p>
            <a:pPr marL="174625">
              <a:defRPr/>
            </a:pPr>
            <a:r>
              <a:rPr lang="ja-JP" altLang="en-US" sz="1200" dirty="0">
                <a:solidFill>
                  <a:schemeClr val="tx2"/>
                </a:solidFill>
              </a:rPr>
              <a:t>（水位設定の考え方）</a:t>
            </a:r>
            <a:endParaRPr lang="en-US" altLang="ja-JP" sz="1200" dirty="0">
              <a:solidFill>
                <a:schemeClr val="tx2"/>
              </a:solidFill>
            </a:endParaRPr>
          </a:p>
          <a:p>
            <a:pPr marL="174625">
              <a:defRPr/>
            </a:pPr>
            <a:r>
              <a:rPr lang="ja-JP" altLang="en-US" sz="1200" dirty="0">
                <a:solidFill>
                  <a:schemeClr val="tx2"/>
                </a:solidFill>
              </a:rPr>
              <a:t>堤防等の構造の基準となる水位（計画高水位）若しくは、リードタイム（避難完了までに、避難勧告の発令、情報伝達及び避難等に要する時間）から設定される水位のいずれか低い水位</a:t>
            </a:r>
            <a:endParaRPr lang="en-US" altLang="ja-JP" sz="1200" dirty="0">
              <a:solidFill>
                <a:schemeClr val="tx2"/>
              </a:solidFill>
            </a:endParaRPr>
          </a:p>
        </p:txBody>
      </p:sp>
      <p:sp>
        <p:nvSpPr>
          <p:cNvPr id="54" name="Text Box 34"/>
          <p:cNvSpPr txBox="1">
            <a:spLocks noChangeArrowheads="1"/>
          </p:cNvSpPr>
          <p:nvPr/>
        </p:nvSpPr>
        <p:spPr bwMode="auto">
          <a:xfrm>
            <a:off x="1689678" y="5229201"/>
            <a:ext cx="1195620" cy="260615"/>
          </a:xfrm>
          <a:prstGeom prst="rect">
            <a:avLst/>
          </a:prstGeom>
          <a:noFill/>
          <a:ln w="9525">
            <a:noFill/>
            <a:miter lim="800000"/>
            <a:headEnd/>
            <a:tailEnd/>
          </a:ln>
        </p:spPr>
        <p:txBody>
          <a:bodyPr wrap="square">
            <a:noAutofit/>
          </a:bodyPr>
          <a:lstStyle/>
          <a:p>
            <a:pPr algn="ctr">
              <a:spcBef>
                <a:spcPts val="0"/>
              </a:spcBef>
              <a:defRPr/>
            </a:pPr>
            <a:r>
              <a:rPr lang="ja-JP" altLang="en-US" sz="1400" dirty="0">
                <a:solidFill>
                  <a:prstClr val="black"/>
                </a:solidFill>
                <a:latin typeface="ＭＳ Ｐゴシック"/>
                <a:ea typeface="ＭＳ Ｐゴシック"/>
              </a:rPr>
              <a:t>（警戒水位）</a:t>
            </a:r>
          </a:p>
        </p:txBody>
      </p:sp>
      <p:grpSp>
        <p:nvGrpSpPr>
          <p:cNvPr id="55" name="グループ化 31"/>
          <p:cNvGrpSpPr>
            <a:grpSpLocks/>
          </p:cNvGrpSpPr>
          <p:nvPr/>
        </p:nvGrpSpPr>
        <p:grpSpPr bwMode="auto">
          <a:xfrm>
            <a:off x="776610" y="1700809"/>
            <a:ext cx="2160166" cy="4943897"/>
            <a:chOff x="179512" y="1582947"/>
            <a:chExt cx="2159643" cy="4942397"/>
          </a:xfrm>
        </p:grpSpPr>
        <p:sp>
          <p:nvSpPr>
            <p:cNvPr id="56" name="正方形/長方形 55"/>
            <p:cNvSpPr/>
            <p:nvPr/>
          </p:nvSpPr>
          <p:spPr>
            <a:xfrm>
              <a:off x="1040895" y="5373169"/>
              <a:ext cx="1298259" cy="576087"/>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氾濫注意水位</a:t>
              </a:r>
            </a:p>
          </p:txBody>
        </p:sp>
        <p:sp>
          <p:nvSpPr>
            <p:cNvPr id="57" name="正方形/長方形 56"/>
            <p:cNvSpPr/>
            <p:nvPr/>
          </p:nvSpPr>
          <p:spPr>
            <a:xfrm>
              <a:off x="1040895" y="3429071"/>
              <a:ext cx="1298259" cy="576088"/>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氾濫危険水位</a:t>
              </a:r>
            </a:p>
          </p:txBody>
        </p:sp>
        <p:sp>
          <p:nvSpPr>
            <p:cNvPr id="58" name="正方形/長方形 57"/>
            <p:cNvSpPr/>
            <p:nvPr/>
          </p:nvSpPr>
          <p:spPr>
            <a:xfrm>
              <a:off x="1040895" y="2205430"/>
              <a:ext cx="1298259" cy="5760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氾濫の発生</a:t>
              </a:r>
            </a:p>
          </p:txBody>
        </p:sp>
        <p:sp>
          <p:nvSpPr>
            <p:cNvPr id="59" name="正方形/長方形 58"/>
            <p:cNvSpPr/>
            <p:nvPr/>
          </p:nvSpPr>
          <p:spPr>
            <a:xfrm>
              <a:off x="1040895" y="4292409"/>
              <a:ext cx="1298259" cy="606241"/>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避難判断水位</a:t>
              </a:r>
            </a:p>
          </p:txBody>
        </p:sp>
        <p:sp>
          <p:nvSpPr>
            <p:cNvPr id="60" name="テキスト ボックス 24"/>
            <p:cNvSpPr txBox="1">
              <a:spLocks noChangeArrowheads="1"/>
            </p:cNvSpPr>
            <p:nvPr/>
          </p:nvSpPr>
          <p:spPr bwMode="auto">
            <a:xfrm>
              <a:off x="1042600" y="1591304"/>
              <a:ext cx="1296555" cy="501495"/>
            </a:xfrm>
            <a:prstGeom prst="rect">
              <a:avLst/>
            </a:prstGeom>
            <a:solidFill>
              <a:srgbClr val="00B0F0"/>
            </a:solidFill>
            <a:ln w="9525">
              <a:solidFill>
                <a:schemeClr val="tx1"/>
              </a:solidFill>
              <a:miter lim="800000"/>
              <a:headEnd/>
              <a:tailEnd/>
            </a:ln>
          </p:spPr>
          <p:txBody>
            <a:bodyPr lIns="36000" tIns="36000" rIns="36000" bIns="36000" anchor="ctr"/>
            <a:lstStyle>
              <a:lvl1pPr>
                <a:spcBef>
                  <a:spcPct val="20000"/>
                </a:spcBef>
                <a:buFont typeface="Wingdings" panose="05000000000000000000" pitchFamily="2" charset="2"/>
                <a:buChar char="Ø"/>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Wingdings" panose="05000000000000000000" pitchFamily="2" charset="2"/>
                <a:buChar char="ü"/>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rPr>
                <a:t>水位など</a:t>
              </a:r>
            </a:p>
          </p:txBody>
        </p:sp>
        <p:sp>
          <p:nvSpPr>
            <p:cNvPr id="61" name="テキスト ボックス 25"/>
            <p:cNvSpPr txBox="1">
              <a:spLocks noChangeArrowheads="1"/>
            </p:cNvSpPr>
            <p:nvPr/>
          </p:nvSpPr>
          <p:spPr bwMode="auto">
            <a:xfrm>
              <a:off x="179512" y="1582947"/>
              <a:ext cx="720080" cy="503461"/>
            </a:xfrm>
            <a:prstGeom prst="rect">
              <a:avLst/>
            </a:prstGeom>
            <a:solidFill>
              <a:srgbClr val="FFFFFF"/>
            </a:solidFill>
            <a:ln w="9525">
              <a:solidFill>
                <a:schemeClr val="tx1"/>
              </a:solidFill>
              <a:miter lim="800000"/>
              <a:headEnd/>
              <a:tailEnd/>
            </a:ln>
          </p:spPr>
          <p:txBody>
            <a:bodyPr lIns="36000" tIns="36000" rIns="36000" bIns="36000" anchor="ctr"/>
            <a:lstStyle>
              <a:lvl1pPr>
                <a:spcBef>
                  <a:spcPct val="20000"/>
                </a:spcBef>
                <a:buFont typeface="Wingdings" panose="05000000000000000000" pitchFamily="2" charset="2"/>
                <a:buChar char="Ø"/>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Wingdings" panose="05000000000000000000" pitchFamily="2" charset="2"/>
                <a:buChar char="ü"/>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rPr>
                <a:t>レベル</a:t>
              </a:r>
            </a:p>
          </p:txBody>
        </p:sp>
        <p:sp>
          <p:nvSpPr>
            <p:cNvPr id="62" name="テキスト ボックス 61"/>
            <p:cNvSpPr txBox="1"/>
            <p:nvPr/>
          </p:nvSpPr>
          <p:spPr>
            <a:xfrm>
              <a:off x="179512" y="2132856"/>
              <a:ext cx="720080" cy="720080"/>
            </a:xfrm>
            <a:prstGeom prst="rect">
              <a:avLst/>
            </a:prstGeom>
            <a:solidFill>
              <a:srgbClr val="000000"/>
            </a:solidFill>
            <a:ln>
              <a:solidFill>
                <a:schemeClr val="tx1"/>
              </a:solidFill>
            </a:ln>
          </p:spPr>
          <p:txBody>
            <a:bodyPr vert="wordArtVertRtl" lIns="36000" tIns="36000" rIns="36000" bIns="36000" anchor="ctr"/>
            <a:lstStyle/>
            <a:p>
              <a:pPr algn="ctr" eaLnBrk="1" hangingPunct="1">
                <a:defRPr/>
              </a:pPr>
              <a:r>
                <a:rPr lang="en-US" altLang="ja-JP" b="1" dirty="0">
                  <a:solidFill>
                    <a:srgbClr val="FFFFFF"/>
                  </a:solidFill>
                </a:rPr>
                <a:t>5</a:t>
              </a:r>
              <a:endParaRPr lang="ja-JP" altLang="en-US" b="1" dirty="0">
                <a:solidFill>
                  <a:srgbClr val="FFFFFF"/>
                </a:solidFill>
              </a:endParaRPr>
            </a:p>
          </p:txBody>
        </p:sp>
        <p:sp>
          <p:nvSpPr>
            <p:cNvPr id="63" name="テキスト ボックス 62"/>
            <p:cNvSpPr txBox="1"/>
            <p:nvPr/>
          </p:nvSpPr>
          <p:spPr>
            <a:xfrm>
              <a:off x="179512" y="2852936"/>
              <a:ext cx="720080" cy="864096"/>
            </a:xfrm>
            <a:prstGeom prst="rect">
              <a:avLst/>
            </a:prstGeom>
            <a:solidFill>
              <a:srgbClr val="FF0000"/>
            </a:solidFill>
            <a:ln>
              <a:solidFill>
                <a:schemeClr val="tx1"/>
              </a:solidFill>
            </a:ln>
          </p:spPr>
          <p:txBody>
            <a:bodyPr vert="wordArtVertRtl" lIns="36000" tIns="36000" rIns="36000" bIns="36000" anchor="ctr"/>
            <a:lstStyle/>
            <a:p>
              <a:pPr algn="ctr" eaLnBrk="1" hangingPunct="1">
                <a:defRPr/>
              </a:pPr>
              <a:r>
                <a:rPr lang="ja-JP" altLang="en-US" sz="1600" b="1" dirty="0">
                  <a:solidFill>
                    <a:srgbClr val="FFFFFF"/>
                  </a:solidFill>
                </a:rPr>
                <a:t>（危険）</a:t>
              </a:r>
              <a:r>
                <a:rPr lang="en-US" altLang="ja-JP" b="1" dirty="0">
                  <a:solidFill>
                    <a:srgbClr val="FFFFFF"/>
                  </a:solidFill>
                </a:rPr>
                <a:t>4</a:t>
              </a:r>
            </a:p>
          </p:txBody>
        </p:sp>
        <p:sp>
          <p:nvSpPr>
            <p:cNvPr id="64" name="テキスト ボックス 63"/>
            <p:cNvSpPr txBox="1"/>
            <p:nvPr/>
          </p:nvSpPr>
          <p:spPr>
            <a:xfrm>
              <a:off x="179512" y="3717032"/>
              <a:ext cx="720080" cy="864096"/>
            </a:xfrm>
            <a:prstGeom prst="rect">
              <a:avLst/>
            </a:prstGeom>
            <a:solidFill>
              <a:srgbClr val="FF0000"/>
            </a:solidFill>
            <a:ln>
              <a:solidFill>
                <a:schemeClr val="tx1"/>
              </a:solidFill>
            </a:ln>
          </p:spPr>
          <p:txBody>
            <a:bodyPr vert="wordArtVertRtl" lIns="36000" tIns="36000" rIns="36000" bIns="36000" anchor="ctr"/>
            <a:lstStyle/>
            <a:p>
              <a:pPr algn="ctr" eaLnBrk="1" hangingPunct="1">
                <a:defRPr/>
              </a:pPr>
              <a:r>
                <a:rPr lang="ja-JP" altLang="en-US" sz="1600" dirty="0">
                  <a:solidFill>
                    <a:prstClr val="black"/>
                  </a:solidFill>
                </a:rPr>
                <a:t>（警戒）</a:t>
              </a:r>
              <a:r>
                <a:rPr lang="en-US" altLang="ja-JP" dirty="0">
                  <a:solidFill>
                    <a:prstClr val="black"/>
                  </a:solidFill>
                </a:rPr>
                <a:t>3</a:t>
              </a:r>
            </a:p>
          </p:txBody>
        </p:sp>
        <p:sp>
          <p:nvSpPr>
            <p:cNvPr id="65" name="テキスト ボックス 64"/>
            <p:cNvSpPr txBox="1"/>
            <p:nvPr/>
          </p:nvSpPr>
          <p:spPr>
            <a:xfrm>
              <a:off x="179512" y="4581128"/>
              <a:ext cx="720080" cy="1080120"/>
            </a:xfrm>
            <a:prstGeom prst="rect">
              <a:avLst/>
            </a:prstGeom>
            <a:solidFill>
              <a:srgbClr val="FFFF00"/>
            </a:solidFill>
            <a:ln>
              <a:solidFill>
                <a:schemeClr val="tx1"/>
              </a:solidFill>
            </a:ln>
          </p:spPr>
          <p:txBody>
            <a:bodyPr vert="wordArtVertRtl" lIns="36000" tIns="36000" rIns="36000" bIns="36000" anchor="ctr"/>
            <a:lstStyle/>
            <a:p>
              <a:pPr algn="ctr" eaLnBrk="1" hangingPunct="1">
                <a:defRPr/>
              </a:pPr>
              <a:r>
                <a:rPr lang="ja-JP" altLang="en-US" sz="1600" dirty="0">
                  <a:solidFill>
                    <a:prstClr val="black"/>
                  </a:solidFill>
                </a:rPr>
                <a:t>（注意）</a:t>
              </a:r>
              <a:endParaRPr lang="en-US" altLang="ja-JP" sz="1600" dirty="0">
                <a:solidFill>
                  <a:prstClr val="black"/>
                </a:solidFill>
              </a:endParaRPr>
            </a:p>
            <a:p>
              <a:pPr algn="ctr" eaLnBrk="1" hangingPunct="1">
                <a:defRPr/>
              </a:pPr>
              <a:r>
                <a:rPr lang="en-US" altLang="ja-JP" dirty="0">
                  <a:solidFill>
                    <a:prstClr val="black"/>
                  </a:solidFill>
                </a:rPr>
                <a:t>2</a:t>
              </a:r>
              <a:endParaRPr lang="ja-JP" altLang="en-US" dirty="0">
                <a:solidFill>
                  <a:prstClr val="black"/>
                </a:solidFill>
              </a:endParaRPr>
            </a:p>
          </p:txBody>
        </p:sp>
        <p:sp>
          <p:nvSpPr>
            <p:cNvPr id="66" name="テキスト ボックス 65"/>
            <p:cNvSpPr txBox="1"/>
            <p:nvPr/>
          </p:nvSpPr>
          <p:spPr>
            <a:xfrm>
              <a:off x="179512" y="5661248"/>
              <a:ext cx="720080" cy="864096"/>
            </a:xfrm>
            <a:prstGeom prst="rect">
              <a:avLst/>
            </a:prstGeom>
            <a:solidFill>
              <a:srgbClr val="FFFFFF"/>
            </a:solidFill>
            <a:ln>
              <a:solidFill>
                <a:schemeClr val="tx1"/>
              </a:solidFill>
            </a:ln>
          </p:spPr>
          <p:txBody>
            <a:bodyPr vert="wordArtVertRtl" lIns="36000" tIns="36000" rIns="36000" bIns="36000" anchor="ctr"/>
            <a:lstStyle/>
            <a:p>
              <a:pPr algn="ctr" eaLnBrk="1" hangingPunct="1">
                <a:defRPr/>
              </a:pPr>
              <a:r>
                <a:rPr lang="en-US" altLang="ja-JP" dirty="0">
                  <a:solidFill>
                    <a:prstClr val="black"/>
                  </a:solidFill>
                </a:rPr>
                <a:t>1</a:t>
              </a:r>
              <a:endParaRPr lang="ja-JP" altLang="en-US" dirty="0">
                <a:solidFill>
                  <a:prstClr val="black"/>
                </a:solidFill>
              </a:endParaRPr>
            </a:p>
          </p:txBody>
        </p:sp>
      </p:grpSp>
      <p:sp>
        <p:nvSpPr>
          <p:cNvPr id="3" name="スライド番号プレースホルダー 2"/>
          <p:cNvSpPr>
            <a:spLocks noGrp="1"/>
          </p:cNvSpPr>
          <p:nvPr>
            <p:ph type="sldNum" sz="quarter" idx="12"/>
          </p:nvPr>
        </p:nvSpPr>
        <p:spPr/>
        <p:txBody>
          <a:bodyPr/>
          <a:lstStyle/>
          <a:p>
            <a:r>
              <a:rPr lang="en-US" altLang="ja-JP" dirty="0" smtClean="0"/>
              <a:t>8</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1" y="0"/>
            <a:ext cx="8048626" cy="476250"/>
          </a:xfrm>
        </p:spPr>
        <p:txBody>
          <a:bodyPr/>
          <a:lstStyle/>
          <a:p>
            <a:r>
              <a:rPr lang="ja-JP" altLang="en-US" sz="2000" dirty="0"/>
              <a:t>（２）洪水時の情報提供～②基準水位観測所の意味（区間代表性）～</a:t>
            </a:r>
          </a:p>
        </p:txBody>
      </p:sp>
      <p:sp>
        <p:nvSpPr>
          <p:cNvPr id="25605" name="テキスト ボックス 39"/>
          <p:cNvSpPr txBox="1">
            <a:spLocks noChangeArrowheads="1"/>
          </p:cNvSpPr>
          <p:nvPr/>
        </p:nvSpPr>
        <p:spPr bwMode="auto">
          <a:xfrm>
            <a:off x="129536" y="621754"/>
            <a:ext cx="9648000" cy="935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ts val="600"/>
              </a:spcBef>
            </a:pPr>
            <a:r>
              <a:rPr lang="ja-JP" altLang="en-US" sz="1600" dirty="0" smtClean="0"/>
              <a:t>○ 各基準</a:t>
            </a:r>
            <a:r>
              <a:rPr lang="ja-JP" altLang="en-US" sz="1600" dirty="0"/>
              <a:t>水位観測所にはそれぞれ</a:t>
            </a:r>
            <a:r>
              <a:rPr lang="ja-JP" altLang="en-US" sz="1600" dirty="0">
                <a:solidFill>
                  <a:srgbClr val="FF0000"/>
                </a:solidFill>
              </a:rPr>
              <a:t>受け持ち区間</a:t>
            </a:r>
            <a:r>
              <a:rPr lang="ja-JP" altLang="en-US" sz="1600" dirty="0"/>
              <a:t>があります</a:t>
            </a:r>
            <a:r>
              <a:rPr lang="ja-JP" altLang="en-US" sz="1600" dirty="0" smtClean="0"/>
              <a:t>。</a:t>
            </a:r>
            <a:endParaRPr lang="en-US" altLang="ja-JP" sz="1600" dirty="0" smtClean="0"/>
          </a:p>
          <a:p>
            <a:pPr marL="261938" indent="-261938" eaLnBrk="1" hangingPunct="1">
              <a:spcBef>
                <a:spcPts val="600"/>
              </a:spcBef>
            </a:pPr>
            <a:r>
              <a:rPr lang="ja-JP" altLang="en-US" sz="1600" dirty="0" smtClean="0"/>
              <a:t>○ 基準</a:t>
            </a:r>
            <a:r>
              <a:rPr lang="ja-JP" altLang="en-US" sz="1600" dirty="0"/>
              <a:t>水位観測所の水位は、受け持ち区間内の</a:t>
            </a:r>
            <a:r>
              <a:rPr lang="ja-JP" altLang="en-US" sz="1600" dirty="0">
                <a:solidFill>
                  <a:srgbClr val="FF0000"/>
                </a:solidFill>
              </a:rPr>
              <a:t>堤防の低い地点</a:t>
            </a:r>
            <a:r>
              <a:rPr lang="ja-JP" altLang="en-US" sz="1600" dirty="0"/>
              <a:t>で決まっていますので、水位の情報は</a:t>
            </a:r>
            <a:r>
              <a:rPr lang="ja-JP" altLang="en-US" sz="1600" dirty="0" smtClean="0"/>
              <a:t>、観測所</a:t>
            </a:r>
            <a:r>
              <a:rPr lang="ja-JP" altLang="en-US" sz="1600" dirty="0"/>
              <a:t>地点の情報（点の情報）ではなく、</a:t>
            </a:r>
            <a:r>
              <a:rPr lang="ja-JP" altLang="en-US" sz="1600" dirty="0">
                <a:solidFill>
                  <a:srgbClr val="FF0000"/>
                </a:solidFill>
              </a:rPr>
              <a:t>受け持ち区間の情報（線の情報）として見る必要</a:t>
            </a:r>
            <a:r>
              <a:rPr lang="ja-JP" altLang="en-US" sz="1600" dirty="0"/>
              <a:t>があります。</a:t>
            </a:r>
            <a:endParaRPr lang="en-US" altLang="ja-JP" sz="1600" dirty="0"/>
          </a:p>
        </p:txBody>
      </p:sp>
      <p:pic>
        <p:nvPicPr>
          <p:cNvPr id="5" name="図 4"/>
          <p:cNvPicPr>
            <a:picLocks noChangeAspect="1"/>
          </p:cNvPicPr>
          <p:nvPr/>
        </p:nvPicPr>
        <p:blipFill>
          <a:blip r:embed="rId2"/>
          <a:stretch>
            <a:fillRect/>
          </a:stretch>
        </p:blipFill>
        <p:spPr>
          <a:xfrm>
            <a:off x="120582" y="1592054"/>
            <a:ext cx="9664098" cy="5084393"/>
          </a:xfrm>
          <a:prstGeom prst="rect">
            <a:avLst/>
          </a:prstGeom>
        </p:spPr>
      </p:pic>
      <p:sp>
        <p:nvSpPr>
          <p:cNvPr id="25606" name="テキスト ボックス 40"/>
          <p:cNvSpPr txBox="1">
            <a:spLocks noChangeArrowheads="1"/>
          </p:cNvSpPr>
          <p:nvPr/>
        </p:nvSpPr>
        <p:spPr bwMode="auto">
          <a:xfrm>
            <a:off x="7617296" y="6597352"/>
            <a:ext cx="17235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dirty="0"/>
              <a:t>※</a:t>
            </a:r>
            <a:r>
              <a:rPr lang="ja-JP" altLang="en-US" sz="1200" dirty="0"/>
              <a:t>関東地方整備局資料</a:t>
            </a:r>
          </a:p>
        </p:txBody>
      </p:sp>
      <p:sp>
        <p:nvSpPr>
          <p:cNvPr id="4" name="スライド番号プレースホルダー 3"/>
          <p:cNvSpPr>
            <a:spLocks noGrp="1"/>
          </p:cNvSpPr>
          <p:nvPr>
            <p:ph type="sldNum" sz="quarter" idx="12"/>
          </p:nvPr>
        </p:nvSpPr>
        <p:spPr/>
        <p:txBody>
          <a:bodyPr/>
          <a:lstStyle/>
          <a:p>
            <a:r>
              <a:rPr lang="en-US" altLang="ja-JP" dirty="0" smtClean="0"/>
              <a:t>9</a:t>
            </a:r>
            <a:endParaRPr lang="en-US" altLang="ja-JP"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タイトル 1"/>
          <p:cNvSpPr>
            <a:spLocks noGrp="1"/>
          </p:cNvSpPr>
          <p:nvPr>
            <p:ph type="title"/>
          </p:nvPr>
        </p:nvSpPr>
        <p:spPr>
          <a:xfrm>
            <a:off x="1" y="0"/>
            <a:ext cx="8048626" cy="476250"/>
          </a:xfrm>
        </p:spPr>
        <p:txBody>
          <a:bodyPr/>
          <a:lstStyle/>
          <a:p>
            <a:r>
              <a:rPr lang="ja-JP" altLang="en-US" sz="2000" dirty="0"/>
              <a:t>（２）洪水時の情報提供～③水位情報と住民に求められる行動～</a:t>
            </a:r>
          </a:p>
        </p:txBody>
      </p:sp>
      <p:sp>
        <p:nvSpPr>
          <p:cNvPr id="26640" name="テキスト ボックス 39"/>
          <p:cNvSpPr txBox="1">
            <a:spLocks noChangeArrowheads="1"/>
          </p:cNvSpPr>
          <p:nvPr/>
        </p:nvSpPr>
        <p:spPr bwMode="auto">
          <a:xfrm>
            <a:off x="128464" y="622244"/>
            <a:ext cx="9648000" cy="935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ts val="600"/>
              </a:spcBef>
            </a:pPr>
            <a:r>
              <a:rPr lang="ja-JP" altLang="en-US" sz="1600" dirty="0" smtClean="0"/>
              <a:t>○ </a:t>
            </a:r>
            <a:r>
              <a:rPr lang="ja-JP" altLang="en-US" sz="1600" dirty="0" smtClean="0">
                <a:solidFill>
                  <a:srgbClr val="FF0000"/>
                </a:solidFill>
              </a:rPr>
              <a:t>洪水</a:t>
            </a:r>
            <a:r>
              <a:rPr lang="ja-JP" altLang="en-US" sz="1600" dirty="0">
                <a:solidFill>
                  <a:srgbClr val="FF0000"/>
                </a:solidFill>
              </a:rPr>
              <a:t>予報河川</a:t>
            </a:r>
            <a:r>
              <a:rPr lang="ja-JP" altLang="en-US" sz="1600" dirty="0">
                <a:solidFill>
                  <a:srgbClr val="000000"/>
                </a:solidFill>
              </a:rPr>
              <a:t>では、</a:t>
            </a:r>
            <a:r>
              <a:rPr lang="ja-JP" altLang="en-US" sz="1600" dirty="0">
                <a:solidFill>
                  <a:srgbClr val="FF0000"/>
                </a:solidFill>
              </a:rPr>
              <a:t>洪水の予報</a:t>
            </a:r>
            <a:r>
              <a:rPr lang="ja-JP" altLang="en-US" sz="1600" dirty="0">
                <a:solidFill>
                  <a:srgbClr val="000000"/>
                </a:solidFill>
              </a:rPr>
              <a:t>を行っており、発表する情報としては、「氾濫</a:t>
            </a:r>
            <a:r>
              <a:rPr lang="ja-JP" altLang="en-US" sz="1600" dirty="0">
                <a:solidFill>
                  <a:srgbClr val="FF0000"/>
                </a:solidFill>
              </a:rPr>
              <a:t>注意</a:t>
            </a:r>
            <a:r>
              <a:rPr lang="ja-JP" altLang="en-US" sz="1600" dirty="0">
                <a:solidFill>
                  <a:srgbClr val="000000"/>
                </a:solidFill>
              </a:rPr>
              <a:t>情報」、「氾濫</a:t>
            </a:r>
            <a:r>
              <a:rPr lang="ja-JP" altLang="en-US" sz="1600" dirty="0">
                <a:solidFill>
                  <a:srgbClr val="FF0000"/>
                </a:solidFill>
              </a:rPr>
              <a:t>警戒</a:t>
            </a:r>
            <a:r>
              <a:rPr lang="ja-JP" altLang="en-US" sz="1600" dirty="0">
                <a:solidFill>
                  <a:srgbClr val="000000"/>
                </a:solidFill>
              </a:rPr>
              <a:t>情報</a:t>
            </a:r>
            <a:r>
              <a:rPr lang="ja-JP" altLang="en-US" sz="1600" dirty="0" smtClean="0">
                <a:solidFill>
                  <a:srgbClr val="000000"/>
                </a:solidFill>
              </a:rPr>
              <a:t>」、「</a:t>
            </a:r>
            <a:r>
              <a:rPr lang="ja-JP" altLang="en-US" sz="1600" dirty="0">
                <a:solidFill>
                  <a:srgbClr val="000000"/>
                </a:solidFill>
              </a:rPr>
              <a:t>氾濫</a:t>
            </a:r>
            <a:r>
              <a:rPr lang="ja-JP" altLang="en-US" sz="1600" dirty="0">
                <a:solidFill>
                  <a:srgbClr val="FF0000"/>
                </a:solidFill>
              </a:rPr>
              <a:t>危険</a:t>
            </a:r>
            <a:r>
              <a:rPr lang="ja-JP" altLang="en-US" sz="1600" dirty="0">
                <a:solidFill>
                  <a:srgbClr val="000000"/>
                </a:solidFill>
              </a:rPr>
              <a:t>情報」、「氾濫</a:t>
            </a:r>
            <a:r>
              <a:rPr lang="ja-JP" altLang="en-US" sz="1600" dirty="0">
                <a:solidFill>
                  <a:srgbClr val="FF0000"/>
                </a:solidFill>
              </a:rPr>
              <a:t>発生</a:t>
            </a:r>
            <a:r>
              <a:rPr lang="ja-JP" altLang="en-US" sz="1600" dirty="0">
                <a:solidFill>
                  <a:srgbClr val="000000"/>
                </a:solidFill>
              </a:rPr>
              <a:t>情報」の４つがあります</a:t>
            </a:r>
            <a:r>
              <a:rPr lang="ja-JP" altLang="en-US" sz="1600" dirty="0" smtClean="0">
                <a:solidFill>
                  <a:srgbClr val="000000"/>
                </a:solidFill>
              </a:rPr>
              <a:t>。</a:t>
            </a:r>
            <a:endParaRPr lang="en-US" altLang="ja-JP" sz="1600" dirty="0">
              <a:solidFill>
                <a:srgbClr val="000000"/>
              </a:solidFill>
            </a:endParaRPr>
          </a:p>
          <a:p>
            <a:pPr marL="261938" indent="-261938" eaLnBrk="1" hangingPunct="1">
              <a:spcBef>
                <a:spcPts val="600"/>
              </a:spcBef>
            </a:pPr>
            <a:r>
              <a:rPr lang="ja-JP" altLang="en-US" sz="1600" dirty="0" smtClean="0">
                <a:solidFill>
                  <a:srgbClr val="000000"/>
                </a:solidFill>
              </a:rPr>
              <a:t>○ 一方</a:t>
            </a:r>
            <a:r>
              <a:rPr lang="ja-JP" altLang="en-US" sz="1600" dirty="0">
                <a:solidFill>
                  <a:srgbClr val="000000"/>
                </a:solidFill>
              </a:rPr>
              <a:t>、</a:t>
            </a:r>
            <a:r>
              <a:rPr lang="ja-JP" altLang="en-US" sz="1600" dirty="0">
                <a:solidFill>
                  <a:srgbClr val="FF0000"/>
                </a:solidFill>
              </a:rPr>
              <a:t>水位周知河川</a:t>
            </a:r>
            <a:r>
              <a:rPr lang="ja-JP" altLang="en-US" sz="1600" dirty="0">
                <a:solidFill>
                  <a:srgbClr val="000000"/>
                </a:solidFill>
              </a:rPr>
              <a:t>では、</a:t>
            </a:r>
            <a:r>
              <a:rPr lang="ja-JP" altLang="en-US" sz="1600" dirty="0">
                <a:solidFill>
                  <a:srgbClr val="FF0000"/>
                </a:solidFill>
              </a:rPr>
              <a:t>基準水位に到達した旨の情報</a:t>
            </a:r>
            <a:r>
              <a:rPr lang="ja-JP" altLang="en-US" sz="1600" dirty="0">
                <a:solidFill>
                  <a:srgbClr val="000000"/>
                </a:solidFill>
              </a:rPr>
              <a:t>が発表されます。</a:t>
            </a:r>
            <a:endParaRPr lang="en-US" altLang="ja-JP" sz="1600" dirty="0">
              <a:solidFill>
                <a:srgbClr val="000000"/>
              </a:solidFill>
            </a:endParaRPr>
          </a:p>
        </p:txBody>
      </p:sp>
      <p:cxnSp>
        <p:nvCxnSpPr>
          <p:cNvPr id="41" name="直線コネクタ 40"/>
          <p:cNvCxnSpPr/>
          <p:nvPr/>
        </p:nvCxnSpPr>
        <p:spPr>
          <a:xfrm>
            <a:off x="5529263" y="1630902"/>
            <a:ext cx="0" cy="5111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Line 22"/>
          <p:cNvSpPr>
            <a:spLocks noChangeShapeType="1"/>
          </p:cNvSpPr>
          <p:nvPr/>
        </p:nvSpPr>
        <p:spPr bwMode="auto">
          <a:xfrm flipV="1">
            <a:off x="1085139" y="2868520"/>
            <a:ext cx="6588000" cy="0"/>
          </a:xfrm>
          <a:prstGeom prst="line">
            <a:avLst/>
          </a:prstGeom>
          <a:noFill/>
          <a:ln w="9525">
            <a:solidFill>
              <a:schemeClr val="tx1"/>
            </a:solidFill>
            <a:round/>
            <a:headEnd type="triangle"/>
            <a:tailEnd/>
          </a:ln>
          <a:extLst>
            <a:ext uri="{909E8E84-426E-40DD-AFC4-6F175D3DCCD1}">
              <a14:hiddenFill xmlns:a14="http://schemas.microsoft.com/office/drawing/2010/main">
                <a:noFill/>
              </a14:hiddenFill>
            </a:ext>
          </a:extLst>
        </p:spPr>
        <p:txBody>
          <a:bodyPr/>
          <a:lstStyle/>
          <a:p>
            <a:endParaRPr lang="ja-JP" altLang="en-US"/>
          </a:p>
        </p:txBody>
      </p:sp>
      <p:sp>
        <p:nvSpPr>
          <p:cNvPr id="44" name="Line 23"/>
          <p:cNvSpPr>
            <a:spLocks noChangeShapeType="1"/>
          </p:cNvSpPr>
          <p:nvPr/>
        </p:nvSpPr>
        <p:spPr bwMode="auto">
          <a:xfrm>
            <a:off x="1085140" y="3725183"/>
            <a:ext cx="6676148" cy="0"/>
          </a:xfrm>
          <a:prstGeom prst="line">
            <a:avLst/>
          </a:prstGeom>
          <a:noFill/>
          <a:ln w="9525">
            <a:solidFill>
              <a:schemeClr val="tx1"/>
            </a:solidFill>
            <a:round/>
            <a:headEnd type="triangle"/>
            <a:tailEnd/>
          </a:ln>
          <a:extLst>
            <a:ext uri="{909E8E84-426E-40DD-AFC4-6F175D3DCCD1}">
              <a14:hiddenFill xmlns:a14="http://schemas.microsoft.com/office/drawing/2010/main">
                <a:noFill/>
              </a14:hiddenFill>
            </a:ext>
          </a:extLst>
        </p:spPr>
        <p:txBody>
          <a:bodyPr/>
          <a:lstStyle/>
          <a:p>
            <a:endParaRPr lang="ja-JP" altLang="en-US"/>
          </a:p>
        </p:txBody>
      </p:sp>
      <p:sp>
        <p:nvSpPr>
          <p:cNvPr id="45" name="Line 24"/>
          <p:cNvSpPr>
            <a:spLocks noChangeShapeType="1"/>
          </p:cNvSpPr>
          <p:nvPr/>
        </p:nvSpPr>
        <p:spPr bwMode="auto">
          <a:xfrm>
            <a:off x="1085139" y="4610639"/>
            <a:ext cx="6624000" cy="0"/>
          </a:xfrm>
          <a:prstGeom prst="line">
            <a:avLst/>
          </a:prstGeom>
          <a:noFill/>
          <a:ln w="9525">
            <a:solidFill>
              <a:schemeClr val="tx1"/>
            </a:solidFill>
            <a:round/>
            <a:headEnd type="triangle"/>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25"/>
          <p:cNvSpPr>
            <a:spLocks noChangeShapeType="1"/>
          </p:cNvSpPr>
          <p:nvPr/>
        </p:nvSpPr>
        <p:spPr bwMode="auto">
          <a:xfrm>
            <a:off x="1085140" y="5677685"/>
            <a:ext cx="4212000" cy="0"/>
          </a:xfrm>
          <a:prstGeom prst="line">
            <a:avLst/>
          </a:prstGeom>
          <a:noFill/>
          <a:ln w="9525">
            <a:solidFill>
              <a:schemeClr val="tx1"/>
            </a:solidFill>
            <a:round/>
            <a:headEnd type="triangle"/>
            <a:tailEnd/>
          </a:ln>
          <a:extLst>
            <a:ext uri="{909E8E84-426E-40DD-AFC4-6F175D3DCCD1}">
              <a14:hiddenFill xmlns:a14="http://schemas.microsoft.com/office/drawing/2010/main">
                <a:noFill/>
              </a14:hiddenFill>
            </a:ext>
          </a:extLst>
        </p:spPr>
        <p:txBody>
          <a:bodyPr/>
          <a:lstStyle/>
          <a:p>
            <a:endParaRPr lang="ja-JP" altLang="en-US"/>
          </a:p>
        </p:txBody>
      </p:sp>
      <p:sp>
        <p:nvSpPr>
          <p:cNvPr id="50" name="Text Box 6"/>
          <p:cNvSpPr txBox="1">
            <a:spLocks noChangeArrowheads="1"/>
          </p:cNvSpPr>
          <p:nvPr/>
        </p:nvSpPr>
        <p:spPr bwMode="auto">
          <a:xfrm>
            <a:off x="5672932" y="2682533"/>
            <a:ext cx="1658938" cy="360362"/>
          </a:xfrm>
          <a:prstGeom prst="rect">
            <a:avLst/>
          </a:prstGeom>
          <a:solidFill>
            <a:schemeClr val="accent1"/>
          </a:solidFill>
          <a:ln w="19050">
            <a:solidFill>
              <a:srgbClr val="FF0000"/>
            </a:solidFill>
            <a:miter lim="800000"/>
            <a:headEnd/>
            <a:tailEnd/>
          </a:ln>
        </p:spPr>
        <p:txBody>
          <a:bodyPr lIns="95780" tIns="47890" rIns="95780" bIns="47890" anchor="ctr"/>
          <a:lstStyle/>
          <a:p>
            <a:pPr defTabSz="957263" fontAlgn="ctr">
              <a:spcBef>
                <a:spcPct val="50000"/>
              </a:spcBef>
              <a:defRPr/>
            </a:pPr>
            <a:r>
              <a:rPr lang="ja-JP" altLang="en-US" sz="1050" dirty="0">
                <a:solidFill>
                  <a:srgbClr val="000000"/>
                </a:solidFill>
                <a:latin typeface="ＭＳ Ｐゴシック"/>
                <a:ea typeface="ＭＳ Ｐゴシック" charset="-128"/>
              </a:rPr>
              <a:t>逃げ遅れた住民の救助等</a:t>
            </a:r>
          </a:p>
        </p:txBody>
      </p:sp>
      <p:sp>
        <p:nvSpPr>
          <p:cNvPr id="51" name="Text Box 7"/>
          <p:cNvSpPr txBox="1">
            <a:spLocks noChangeArrowheads="1"/>
          </p:cNvSpPr>
          <p:nvPr/>
        </p:nvSpPr>
        <p:spPr bwMode="auto">
          <a:xfrm>
            <a:off x="5673726" y="1630903"/>
            <a:ext cx="1655763" cy="358775"/>
          </a:xfrm>
          <a:prstGeom prst="rect">
            <a:avLst/>
          </a:prstGeom>
          <a:solidFill>
            <a:schemeClr val="accent1"/>
          </a:solidFill>
          <a:ln w="19050">
            <a:solidFill>
              <a:srgbClr val="FF0000"/>
            </a:solidFill>
            <a:miter lim="800000"/>
            <a:headEnd/>
            <a:tailEnd/>
          </a:ln>
        </p:spPr>
        <p:txBody>
          <a:bodyPr lIns="95780" tIns="47890" rIns="95780" bIns="47890" anchor="ctr" anchorCtr="1"/>
          <a:lstStyle>
            <a:lvl1pPr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50000"/>
              </a:spcBef>
            </a:pPr>
            <a:r>
              <a:rPr lang="ja-JP" altLang="en-US" sz="1400">
                <a:solidFill>
                  <a:srgbClr val="000000"/>
                </a:solidFill>
                <a:latin typeface="HGP創英角ｺﾞｼｯｸUB" panose="020B0900000000000000" pitchFamily="50" charset="-128"/>
                <a:ea typeface="HGP創英角ｺﾞｼｯｸUB" panose="020B0900000000000000" pitchFamily="50" charset="-128"/>
              </a:rPr>
              <a:t>市町村の対応</a:t>
            </a:r>
          </a:p>
        </p:txBody>
      </p:sp>
      <p:sp>
        <p:nvSpPr>
          <p:cNvPr id="52" name="Text Box 47"/>
          <p:cNvSpPr txBox="1">
            <a:spLocks noChangeArrowheads="1"/>
          </p:cNvSpPr>
          <p:nvPr/>
        </p:nvSpPr>
        <p:spPr bwMode="auto">
          <a:xfrm>
            <a:off x="5686267" y="3569366"/>
            <a:ext cx="1584325" cy="327025"/>
          </a:xfrm>
          <a:prstGeom prst="rect">
            <a:avLst/>
          </a:prstGeom>
          <a:solidFill>
            <a:schemeClr val="accent1"/>
          </a:solidFill>
          <a:ln w="19050">
            <a:solidFill>
              <a:srgbClr val="FF0000"/>
            </a:solidFill>
            <a:miter lim="800000"/>
            <a:headEnd/>
            <a:tailEnd/>
          </a:ln>
        </p:spPr>
        <p:txBody>
          <a:bodyPr lIns="95780" tIns="47890" rIns="95780" bIns="47890" anchor="ctr"/>
          <a:lstStyle>
            <a:lvl1pPr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50000"/>
              </a:spcBef>
            </a:pPr>
            <a:r>
              <a:rPr lang="ja-JP" altLang="en-US" sz="1200">
                <a:solidFill>
                  <a:srgbClr val="000000"/>
                </a:solidFill>
                <a:latin typeface="ＭＳ Ｐゴシック" panose="020B0600070205080204" pitchFamily="50" charset="-128"/>
              </a:rPr>
              <a:t>避難勧告等の発令</a:t>
            </a:r>
          </a:p>
        </p:txBody>
      </p:sp>
      <p:sp>
        <p:nvSpPr>
          <p:cNvPr id="53" name="Text Box 60"/>
          <p:cNvSpPr txBox="1">
            <a:spLocks noChangeArrowheads="1"/>
          </p:cNvSpPr>
          <p:nvPr/>
        </p:nvSpPr>
        <p:spPr bwMode="auto">
          <a:xfrm>
            <a:off x="5678172" y="4348793"/>
            <a:ext cx="1584325" cy="496888"/>
          </a:xfrm>
          <a:prstGeom prst="rect">
            <a:avLst/>
          </a:prstGeom>
          <a:solidFill>
            <a:schemeClr val="accent1"/>
          </a:solidFill>
          <a:ln w="19050">
            <a:solidFill>
              <a:srgbClr val="FF0000"/>
            </a:solidFill>
            <a:miter lim="800000"/>
            <a:headEnd/>
            <a:tailEnd/>
          </a:ln>
        </p:spPr>
        <p:txBody>
          <a:bodyPr lIns="95780" tIns="47890" rIns="95780" bIns="47890" anchor="ctr"/>
          <a:lstStyle>
            <a:lvl1pPr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50000"/>
              </a:spcBef>
            </a:pPr>
            <a:r>
              <a:rPr lang="ja-JP" altLang="en-US" sz="1200" dirty="0">
                <a:solidFill>
                  <a:srgbClr val="000000"/>
                </a:solidFill>
                <a:latin typeface="ＭＳ Ｐゴシック" panose="020B0600070205080204" pitchFamily="50" charset="-128"/>
              </a:rPr>
              <a:t>避難準備・高齢者等避難開始の発表</a:t>
            </a:r>
          </a:p>
        </p:txBody>
      </p:sp>
      <p:sp>
        <p:nvSpPr>
          <p:cNvPr id="62" name="右矢印 61"/>
          <p:cNvSpPr/>
          <p:nvPr/>
        </p:nvSpPr>
        <p:spPr>
          <a:xfrm>
            <a:off x="5346701" y="4505233"/>
            <a:ext cx="290513" cy="188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HGP創英角ｺﾞｼｯｸUB"/>
              <a:ea typeface="HGP創英角ｺﾞｼｯｸUB"/>
            </a:endParaRPr>
          </a:p>
        </p:txBody>
      </p:sp>
      <p:sp>
        <p:nvSpPr>
          <p:cNvPr id="63" name="右矢印 62"/>
          <p:cNvSpPr/>
          <p:nvPr/>
        </p:nvSpPr>
        <p:spPr>
          <a:xfrm>
            <a:off x="5356702" y="3632533"/>
            <a:ext cx="290513" cy="1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HGP創英角ｺﾞｼｯｸUB"/>
              <a:ea typeface="HGP創英角ｺﾞｼｯｸUB"/>
            </a:endParaRPr>
          </a:p>
        </p:txBody>
      </p:sp>
      <p:sp>
        <p:nvSpPr>
          <p:cNvPr id="64" name="角丸四角形吹き出し 63"/>
          <p:cNvSpPr/>
          <p:nvPr/>
        </p:nvSpPr>
        <p:spPr>
          <a:xfrm>
            <a:off x="7672386" y="4321192"/>
            <a:ext cx="1728788" cy="576263"/>
          </a:xfrm>
          <a:prstGeom prst="wedgeRoundRectCallout">
            <a:avLst>
              <a:gd name="adj1" fmla="val -41244"/>
              <a:gd name="adj2" fmla="val 27121"/>
              <a:gd name="adj3" fmla="val 16667"/>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rgbClr val="000000"/>
                </a:solidFill>
              </a:rPr>
              <a:t>避難行動に時間を要する方は避難を開始</a:t>
            </a:r>
          </a:p>
        </p:txBody>
      </p:sp>
      <p:sp>
        <p:nvSpPr>
          <p:cNvPr id="65" name="角丸四角形吹き出し 64"/>
          <p:cNvSpPr/>
          <p:nvPr/>
        </p:nvSpPr>
        <p:spPr>
          <a:xfrm>
            <a:off x="7673137" y="3434385"/>
            <a:ext cx="1728788" cy="576263"/>
          </a:xfrm>
          <a:prstGeom prst="wedgeRoundRectCallout">
            <a:avLst>
              <a:gd name="adj1" fmla="val -15730"/>
              <a:gd name="adj2" fmla="val 5640"/>
              <a:gd name="adj3" fmla="val 16667"/>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rgbClr val="000000"/>
                </a:solidFill>
              </a:rPr>
              <a:t>通常の避難行動ができる方は避難を開始</a:t>
            </a:r>
          </a:p>
        </p:txBody>
      </p:sp>
      <p:sp>
        <p:nvSpPr>
          <p:cNvPr id="66" name="テキスト ボックス 36"/>
          <p:cNvSpPr txBox="1">
            <a:spLocks noChangeArrowheads="1"/>
          </p:cNvSpPr>
          <p:nvPr/>
        </p:nvSpPr>
        <p:spPr bwMode="auto">
          <a:xfrm>
            <a:off x="1352551" y="6166389"/>
            <a:ext cx="1223963" cy="693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67" name="Text Box 7"/>
          <p:cNvSpPr txBox="1">
            <a:spLocks noChangeArrowheads="1"/>
          </p:cNvSpPr>
          <p:nvPr/>
        </p:nvSpPr>
        <p:spPr bwMode="auto">
          <a:xfrm>
            <a:off x="7475539" y="1630903"/>
            <a:ext cx="1908175" cy="358775"/>
          </a:xfrm>
          <a:prstGeom prst="rect">
            <a:avLst/>
          </a:prstGeom>
          <a:solidFill>
            <a:srgbClr val="FFFFCC"/>
          </a:solidFill>
          <a:ln w="19050">
            <a:solidFill>
              <a:schemeClr val="tx1"/>
            </a:solidFill>
            <a:miter lim="800000"/>
            <a:headEnd/>
            <a:tailEnd/>
          </a:ln>
        </p:spPr>
        <p:txBody>
          <a:bodyPr lIns="95780" tIns="47890" rIns="95780" bIns="47890" anchor="ctr" anchorCtr="1"/>
          <a:lstStyle>
            <a:lvl1pPr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50000"/>
              </a:spcBef>
            </a:pPr>
            <a:r>
              <a:rPr lang="ja-JP" altLang="en-US" sz="1400">
                <a:solidFill>
                  <a:srgbClr val="000000"/>
                </a:solidFill>
                <a:latin typeface="HGP創英角ｺﾞｼｯｸUB" panose="020B0900000000000000" pitchFamily="50" charset="-128"/>
                <a:ea typeface="HGP創英角ｺﾞｼｯｸUB" panose="020B0900000000000000" pitchFamily="50" charset="-128"/>
              </a:rPr>
              <a:t>住民に求められる行動</a:t>
            </a:r>
          </a:p>
        </p:txBody>
      </p:sp>
      <p:sp>
        <p:nvSpPr>
          <p:cNvPr id="68" name="右矢印 67"/>
          <p:cNvSpPr/>
          <p:nvPr/>
        </p:nvSpPr>
        <p:spPr>
          <a:xfrm>
            <a:off x="7329488" y="3640068"/>
            <a:ext cx="290512" cy="1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HGP創英角ｺﾞｼｯｸUB"/>
              <a:ea typeface="HGP創英角ｺﾞｼｯｸUB"/>
            </a:endParaRPr>
          </a:p>
        </p:txBody>
      </p:sp>
      <p:sp>
        <p:nvSpPr>
          <p:cNvPr id="69" name="右矢印 68"/>
          <p:cNvSpPr/>
          <p:nvPr/>
        </p:nvSpPr>
        <p:spPr>
          <a:xfrm>
            <a:off x="7322185" y="4514868"/>
            <a:ext cx="290512" cy="1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HGP創英角ｺﾞｼｯｸUB"/>
              <a:ea typeface="HGP創英角ｺﾞｼｯｸUB"/>
            </a:endParaRPr>
          </a:p>
        </p:txBody>
      </p:sp>
      <p:sp>
        <p:nvSpPr>
          <p:cNvPr id="70" name="角丸四角形吹き出し 69"/>
          <p:cNvSpPr/>
          <p:nvPr/>
        </p:nvSpPr>
        <p:spPr>
          <a:xfrm>
            <a:off x="7620000" y="2579224"/>
            <a:ext cx="1728788" cy="576263"/>
          </a:xfrm>
          <a:prstGeom prst="wedgeRoundRectCallout">
            <a:avLst>
              <a:gd name="adj1" fmla="val -15730"/>
              <a:gd name="adj2" fmla="val 5640"/>
              <a:gd name="adj3" fmla="val 16667"/>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rgbClr val="000000"/>
                </a:solidFill>
              </a:rPr>
              <a:t>住民の避難完了</a:t>
            </a:r>
            <a:endParaRPr lang="en-US" altLang="ja-JP" sz="1200" dirty="0">
              <a:solidFill>
                <a:srgbClr val="000000"/>
              </a:solidFill>
            </a:endParaRPr>
          </a:p>
        </p:txBody>
      </p:sp>
      <p:cxnSp>
        <p:nvCxnSpPr>
          <p:cNvPr id="71" name="直線コネクタ 70"/>
          <p:cNvCxnSpPr/>
          <p:nvPr/>
        </p:nvCxnSpPr>
        <p:spPr>
          <a:xfrm flipH="1">
            <a:off x="2657475" y="1630902"/>
            <a:ext cx="0" cy="5111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AutoShape 27"/>
          <p:cNvSpPr>
            <a:spLocks noChangeArrowheads="1"/>
          </p:cNvSpPr>
          <p:nvPr/>
        </p:nvSpPr>
        <p:spPr bwMode="auto">
          <a:xfrm>
            <a:off x="2791688" y="2690170"/>
            <a:ext cx="2514600" cy="341312"/>
          </a:xfrm>
          <a:prstGeom prst="roundRect">
            <a:avLst>
              <a:gd name="adj" fmla="val 16667"/>
            </a:avLst>
          </a:prstGeom>
          <a:solidFill>
            <a:srgbClr val="CCFFFF"/>
          </a:solidFill>
          <a:ln w="9525">
            <a:solidFill>
              <a:schemeClr val="tx1"/>
            </a:solidFill>
            <a:round/>
            <a:headEnd/>
            <a:tailEnd/>
          </a:ln>
        </p:spPr>
        <p:txBody>
          <a:bodyPr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dirty="0">
                <a:solidFill>
                  <a:srgbClr val="000000"/>
                </a:solidFill>
              </a:rPr>
              <a:t>○○</a:t>
            </a:r>
            <a:r>
              <a:rPr lang="ja-JP" altLang="en-US" sz="1400" dirty="0">
                <a:solidFill>
                  <a:srgbClr val="000000"/>
                </a:solidFill>
              </a:rPr>
              <a:t>川　氾濫</a:t>
            </a:r>
            <a:r>
              <a:rPr lang="ja-JP" altLang="en-US" sz="1400" dirty="0">
                <a:solidFill>
                  <a:srgbClr val="FF0000"/>
                </a:solidFill>
              </a:rPr>
              <a:t>発生</a:t>
            </a:r>
            <a:r>
              <a:rPr lang="ja-JP" altLang="en-US" sz="1400" dirty="0">
                <a:solidFill>
                  <a:srgbClr val="000000"/>
                </a:solidFill>
              </a:rPr>
              <a:t>情報</a:t>
            </a:r>
          </a:p>
        </p:txBody>
      </p:sp>
      <p:sp>
        <p:nvSpPr>
          <p:cNvPr id="73" name="AutoShape 28"/>
          <p:cNvSpPr>
            <a:spLocks noChangeArrowheads="1"/>
          </p:cNvSpPr>
          <p:nvPr/>
        </p:nvSpPr>
        <p:spPr bwMode="auto">
          <a:xfrm>
            <a:off x="2783204" y="3548528"/>
            <a:ext cx="2514600" cy="341312"/>
          </a:xfrm>
          <a:prstGeom prst="roundRect">
            <a:avLst>
              <a:gd name="adj" fmla="val 16667"/>
            </a:avLst>
          </a:prstGeom>
          <a:solidFill>
            <a:srgbClr val="CCFFFF"/>
          </a:solidFill>
          <a:ln w="9525">
            <a:solidFill>
              <a:schemeClr val="tx1"/>
            </a:solidFill>
            <a:round/>
            <a:headEnd/>
            <a:tailEnd/>
          </a:ln>
        </p:spPr>
        <p:txBody>
          <a:bodyPr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solidFill>
                  <a:srgbClr val="000000"/>
                </a:solidFill>
              </a:rPr>
              <a:t>○○</a:t>
            </a:r>
            <a:r>
              <a:rPr lang="ja-JP" altLang="en-US" sz="1400">
                <a:solidFill>
                  <a:srgbClr val="000000"/>
                </a:solidFill>
              </a:rPr>
              <a:t>川　氾濫</a:t>
            </a:r>
            <a:r>
              <a:rPr lang="ja-JP" altLang="en-US" sz="1400">
                <a:solidFill>
                  <a:srgbClr val="FF0000"/>
                </a:solidFill>
              </a:rPr>
              <a:t>危険</a:t>
            </a:r>
            <a:r>
              <a:rPr lang="ja-JP" altLang="en-US" sz="1400">
                <a:solidFill>
                  <a:srgbClr val="000000"/>
                </a:solidFill>
              </a:rPr>
              <a:t>情報</a:t>
            </a:r>
          </a:p>
        </p:txBody>
      </p:sp>
      <p:sp>
        <p:nvSpPr>
          <p:cNvPr id="74" name="AutoShape 30"/>
          <p:cNvSpPr>
            <a:spLocks noChangeArrowheads="1"/>
          </p:cNvSpPr>
          <p:nvPr/>
        </p:nvSpPr>
        <p:spPr bwMode="auto">
          <a:xfrm>
            <a:off x="2792413" y="5506993"/>
            <a:ext cx="2520950" cy="341313"/>
          </a:xfrm>
          <a:prstGeom prst="roundRect">
            <a:avLst>
              <a:gd name="adj" fmla="val 16667"/>
            </a:avLst>
          </a:prstGeom>
          <a:solidFill>
            <a:srgbClr val="CCFFFF"/>
          </a:solidFill>
          <a:ln w="9525">
            <a:solidFill>
              <a:schemeClr val="tx1"/>
            </a:solidFill>
            <a:round/>
            <a:headEnd/>
            <a:tailEnd/>
          </a:ln>
        </p:spPr>
        <p:txBody>
          <a:bodyPr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dirty="0">
                <a:solidFill>
                  <a:srgbClr val="000000"/>
                </a:solidFill>
              </a:rPr>
              <a:t>○○</a:t>
            </a:r>
            <a:r>
              <a:rPr lang="ja-JP" altLang="en-US" sz="1400" dirty="0">
                <a:solidFill>
                  <a:srgbClr val="000000"/>
                </a:solidFill>
              </a:rPr>
              <a:t>川　氾濫</a:t>
            </a:r>
            <a:r>
              <a:rPr lang="ja-JP" altLang="en-US" sz="1400" dirty="0">
                <a:solidFill>
                  <a:srgbClr val="FF0000"/>
                </a:solidFill>
              </a:rPr>
              <a:t>注意</a:t>
            </a:r>
            <a:r>
              <a:rPr lang="ja-JP" altLang="en-US" sz="1400" dirty="0">
                <a:solidFill>
                  <a:srgbClr val="000000"/>
                </a:solidFill>
              </a:rPr>
              <a:t>情報</a:t>
            </a:r>
          </a:p>
        </p:txBody>
      </p:sp>
      <p:sp>
        <p:nvSpPr>
          <p:cNvPr id="75" name="AutoShape 36"/>
          <p:cNvSpPr>
            <a:spLocks noChangeArrowheads="1"/>
          </p:cNvSpPr>
          <p:nvPr/>
        </p:nvSpPr>
        <p:spPr bwMode="auto">
          <a:xfrm>
            <a:off x="2785113" y="4425885"/>
            <a:ext cx="2505075" cy="341312"/>
          </a:xfrm>
          <a:prstGeom prst="roundRect">
            <a:avLst>
              <a:gd name="adj" fmla="val 16667"/>
            </a:avLst>
          </a:prstGeom>
          <a:solidFill>
            <a:srgbClr val="CCFFFF"/>
          </a:solidFill>
          <a:ln w="9525">
            <a:solidFill>
              <a:schemeClr val="tx1"/>
            </a:solidFill>
            <a:round/>
            <a:headEnd/>
            <a:tailEnd/>
          </a:ln>
        </p:spPr>
        <p:txBody>
          <a:bodyPr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solidFill>
                  <a:srgbClr val="000000"/>
                </a:solidFill>
              </a:rPr>
              <a:t>○○</a:t>
            </a:r>
            <a:r>
              <a:rPr lang="ja-JP" altLang="en-US" sz="1400">
                <a:solidFill>
                  <a:srgbClr val="000000"/>
                </a:solidFill>
              </a:rPr>
              <a:t>川　氾濫</a:t>
            </a:r>
            <a:r>
              <a:rPr lang="ja-JP" altLang="en-US" sz="1400">
                <a:solidFill>
                  <a:srgbClr val="FF0000"/>
                </a:solidFill>
              </a:rPr>
              <a:t>警戒</a:t>
            </a:r>
            <a:r>
              <a:rPr lang="ja-JP" altLang="en-US" sz="1400">
                <a:solidFill>
                  <a:srgbClr val="000000"/>
                </a:solidFill>
              </a:rPr>
              <a:t>情報</a:t>
            </a:r>
          </a:p>
        </p:txBody>
      </p:sp>
      <p:sp>
        <p:nvSpPr>
          <p:cNvPr id="76" name="テキスト ボックス 52"/>
          <p:cNvSpPr txBox="1">
            <a:spLocks noChangeArrowheads="1"/>
          </p:cNvSpPr>
          <p:nvPr/>
        </p:nvSpPr>
        <p:spPr bwMode="auto">
          <a:xfrm>
            <a:off x="3000375" y="1630903"/>
            <a:ext cx="2312988" cy="358775"/>
          </a:xfrm>
          <a:prstGeom prst="rect">
            <a:avLst/>
          </a:prstGeom>
          <a:solidFill>
            <a:srgbClr val="CCFFFF"/>
          </a:solidFill>
          <a:ln w="9525">
            <a:solidFill>
              <a:schemeClr val="tx1"/>
            </a:solidFill>
            <a:miter lim="800000"/>
            <a:headEnd/>
            <a:tailEnd/>
          </a:ln>
        </p:spPr>
        <p:txBody>
          <a:bodyPr lIns="36000" tIns="36000" rIns="36000" bIns="360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dirty="0">
                <a:solidFill>
                  <a:srgbClr val="000000"/>
                </a:solidFill>
              </a:rPr>
              <a:t>洪水予報で発表される情報</a:t>
            </a:r>
          </a:p>
        </p:txBody>
      </p:sp>
      <p:sp>
        <p:nvSpPr>
          <p:cNvPr id="77" name="テキスト ボックス 76"/>
          <p:cNvSpPr txBox="1"/>
          <p:nvPr/>
        </p:nvSpPr>
        <p:spPr>
          <a:xfrm>
            <a:off x="2735264" y="5823555"/>
            <a:ext cx="2790354" cy="1061829"/>
          </a:xfrm>
          <a:prstGeom prst="rect">
            <a:avLst/>
          </a:prstGeom>
          <a:noFill/>
        </p:spPr>
        <p:txBody>
          <a:bodyPr wrap="square">
            <a:spAutoFit/>
          </a:bodyPr>
          <a:lstStyle/>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a:t>
            </a:r>
            <a:r>
              <a:rPr lang="ja-JP" altLang="en-US" sz="1050" dirty="0">
                <a:solidFill>
                  <a:srgbClr val="FF0000"/>
                </a:solidFill>
                <a:latin typeface="Arial" charset="0"/>
                <a:ea typeface="ＭＳ Ｐゴシック" charset="-128"/>
              </a:rPr>
              <a:t>氾濫注意水位に到達</a:t>
            </a:r>
            <a:r>
              <a:rPr lang="ja-JP" altLang="en-US" sz="1050" dirty="0">
                <a:solidFill>
                  <a:srgbClr val="000000"/>
                </a:solidFill>
                <a:latin typeface="Arial" charset="0"/>
                <a:ea typeface="ＭＳ Ｐゴシック" charset="-128"/>
              </a:rPr>
              <a:t>し、さらに</a:t>
            </a:r>
            <a:r>
              <a:rPr lang="ja-JP" altLang="en-US" sz="1050" dirty="0">
                <a:solidFill>
                  <a:srgbClr val="FF0000"/>
                </a:solidFill>
                <a:latin typeface="Arial" charset="0"/>
                <a:ea typeface="ＭＳ Ｐゴシック" charset="-128"/>
              </a:rPr>
              <a:t>水位の上昇が見込まれる</a:t>
            </a:r>
            <a:r>
              <a:rPr lang="ja-JP" altLang="en-US" sz="1050" dirty="0">
                <a:solidFill>
                  <a:srgbClr val="000000"/>
                </a:solidFill>
                <a:latin typeface="Arial" charset="0"/>
                <a:ea typeface="ＭＳ Ｐゴシック" charset="-128"/>
              </a:rPr>
              <a:t>とき</a:t>
            </a:r>
            <a:endParaRPr lang="en-US" altLang="ja-JP" sz="1050" dirty="0">
              <a:solidFill>
                <a:srgbClr val="000000"/>
              </a:solidFill>
              <a:latin typeface="Arial" charset="0"/>
              <a:ea typeface="ＭＳ Ｐゴシック" charset="-128"/>
            </a:endParaRPr>
          </a:p>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a:t>
            </a:r>
            <a:r>
              <a:rPr lang="ja-JP" altLang="en-US" sz="1050" dirty="0">
                <a:solidFill>
                  <a:srgbClr val="FF0000"/>
                </a:solidFill>
                <a:latin typeface="Arial" charset="0"/>
                <a:ea typeface="ＭＳ Ｐゴシック" charset="-128"/>
              </a:rPr>
              <a:t>氾濫注意水位以上</a:t>
            </a:r>
            <a:r>
              <a:rPr lang="ja-JP" altLang="en-US" sz="1050" dirty="0">
                <a:solidFill>
                  <a:srgbClr val="000000"/>
                </a:solidFill>
                <a:latin typeface="Arial" charset="0"/>
                <a:ea typeface="ＭＳ Ｐゴシック" charset="-128"/>
              </a:rPr>
              <a:t>で、かつ避難判断水位未満の状態が</a:t>
            </a:r>
            <a:r>
              <a:rPr lang="ja-JP" altLang="en-US" sz="1050" dirty="0">
                <a:solidFill>
                  <a:srgbClr val="FF0000"/>
                </a:solidFill>
                <a:latin typeface="Arial" charset="0"/>
                <a:ea typeface="ＭＳ Ｐゴシック" charset="-128"/>
              </a:rPr>
              <a:t>継続</a:t>
            </a:r>
            <a:r>
              <a:rPr lang="ja-JP" altLang="en-US" sz="1050" dirty="0">
                <a:solidFill>
                  <a:srgbClr val="000000"/>
                </a:solidFill>
                <a:latin typeface="Arial" charset="0"/>
                <a:ea typeface="ＭＳ Ｐゴシック" charset="-128"/>
              </a:rPr>
              <a:t>しているとき</a:t>
            </a:r>
            <a:endParaRPr lang="en-US" altLang="ja-JP" sz="1050" dirty="0">
              <a:solidFill>
                <a:srgbClr val="000000"/>
              </a:solidFill>
              <a:latin typeface="Arial" charset="0"/>
              <a:ea typeface="ＭＳ Ｐゴシック" charset="-128"/>
            </a:endParaRPr>
          </a:p>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避難判断水位に達したが、水位の上昇が見込まれないとき</a:t>
            </a:r>
            <a:endParaRPr lang="en-US" altLang="ja-JP" sz="1050" dirty="0">
              <a:solidFill>
                <a:srgbClr val="000000"/>
              </a:solidFill>
              <a:latin typeface="Arial" charset="0"/>
              <a:ea typeface="ＭＳ Ｐゴシック" charset="-128"/>
            </a:endParaRPr>
          </a:p>
        </p:txBody>
      </p:sp>
      <p:sp>
        <p:nvSpPr>
          <p:cNvPr id="78" name="テキスト ボックス 77"/>
          <p:cNvSpPr txBox="1"/>
          <p:nvPr/>
        </p:nvSpPr>
        <p:spPr>
          <a:xfrm>
            <a:off x="2717166" y="4759419"/>
            <a:ext cx="2883535" cy="738664"/>
          </a:xfrm>
          <a:prstGeom prst="rect">
            <a:avLst/>
          </a:prstGeom>
          <a:noFill/>
        </p:spPr>
        <p:txBody>
          <a:bodyPr wrap="square">
            <a:spAutoFit/>
          </a:bodyPr>
          <a:lstStyle/>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a:t>
            </a:r>
            <a:r>
              <a:rPr lang="ja-JP" altLang="en-US" sz="1050" dirty="0">
                <a:solidFill>
                  <a:srgbClr val="FF0000"/>
                </a:solidFill>
                <a:latin typeface="Arial" charset="0"/>
                <a:ea typeface="ＭＳ Ｐゴシック" charset="-128"/>
              </a:rPr>
              <a:t>氾濫危険水位に達すると見込まれる</a:t>
            </a:r>
            <a:r>
              <a:rPr lang="ja-JP" altLang="en-US" sz="1050" dirty="0">
                <a:solidFill>
                  <a:srgbClr val="000000"/>
                </a:solidFill>
                <a:latin typeface="Arial" charset="0"/>
                <a:ea typeface="ＭＳ Ｐゴシック" charset="-128"/>
              </a:rPr>
              <a:t>とき</a:t>
            </a:r>
            <a:endParaRPr lang="en-US" altLang="ja-JP" sz="1050" dirty="0">
              <a:solidFill>
                <a:srgbClr val="000000"/>
              </a:solidFill>
              <a:latin typeface="Arial" charset="0"/>
              <a:ea typeface="ＭＳ Ｐゴシック" charset="-128"/>
            </a:endParaRPr>
          </a:p>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a:t>
            </a:r>
            <a:r>
              <a:rPr lang="ja-JP" altLang="en-US" sz="1050" dirty="0">
                <a:solidFill>
                  <a:srgbClr val="FF0000"/>
                </a:solidFill>
                <a:latin typeface="Arial" charset="0"/>
                <a:ea typeface="ＭＳ Ｐゴシック" charset="-128"/>
              </a:rPr>
              <a:t>避難判断水位に到達</a:t>
            </a:r>
            <a:r>
              <a:rPr lang="ja-JP" altLang="en-US" sz="1050" dirty="0">
                <a:solidFill>
                  <a:srgbClr val="000000"/>
                </a:solidFill>
                <a:latin typeface="Arial" charset="0"/>
                <a:ea typeface="ＭＳ Ｐゴシック" charset="-128"/>
              </a:rPr>
              <a:t>し、さらに</a:t>
            </a:r>
            <a:r>
              <a:rPr lang="ja-JP" altLang="en-US" sz="1050" dirty="0">
                <a:solidFill>
                  <a:srgbClr val="FF0000"/>
                </a:solidFill>
                <a:latin typeface="Arial" charset="0"/>
                <a:ea typeface="ＭＳ Ｐゴシック" charset="-128"/>
              </a:rPr>
              <a:t>水位の上昇が見込まれる</a:t>
            </a:r>
            <a:r>
              <a:rPr lang="ja-JP" altLang="en-US" sz="1050" dirty="0">
                <a:solidFill>
                  <a:srgbClr val="000000"/>
                </a:solidFill>
                <a:latin typeface="Arial" charset="0"/>
                <a:ea typeface="ＭＳ Ｐゴシック" charset="-128"/>
              </a:rPr>
              <a:t>とき</a:t>
            </a:r>
            <a:endParaRPr lang="en-US" altLang="ja-JP" sz="1050" dirty="0">
              <a:solidFill>
                <a:srgbClr val="000000"/>
              </a:solidFill>
              <a:latin typeface="Arial" charset="0"/>
              <a:ea typeface="ＭＳ Ｐゴシック" charset="-128"/>
            </a:endParaRPr>
          </a:p>
          <a:p>
            <a:pPr marL="92075" indent="-92075">
              <a:buFont typeface="Arial" panose="020B0604020202020204" pitchFamily="34" charset="0"/>
              <a:buChar char="•"/>
              <a:defRPr/>
            </a:pPr>
            <a:r>
              <a:rPr lang="ja-JP" altLang="en-US" sz="1050" dirty="0">
                <a:latin typeface="Arial" charset="0"/>
                <a:ea typeface="ＭＳ Ｐゴシック" charset="-128"/>
              </a:rPr>
              <a:t> </a:t>
            </a:r>
            <a:r>
              <a:rPr lang="ja-JP" altLang="en-US" sz="1050" dirty="0">
                <a:solidFill>
                  <a:srgbClr val="FF0000"/>
                </a:solidFill>
                <a:latin typeface="Arial" charset="0"/>
                <a:ea typeface="ＭＳ Ｐゴシック" charset="-128"/>
              </a:rPr>
              <a:t>避難判断水位以上の状態が継続している</a:t>
            </a:r>
            <a:r>
              <a:rPr lang="ja-JP" altLang="en-US" sz="1050" dirty="0">
                <a:solidFill>
                  <a:srgbClr val="000000"/>
                </a:solidFill>
                <a:latin typeface="Arial" charset="0"/>
                <a:ea typeface="ＭＳ Ｐゴシック" charset="-128"/>
              </a:rPr>
              <a:t>とき</a:t>
            </a:r>
            <a:endParaRPr lang="en-US" altLang="ja-JP" sz="1050" dirty="0">
              <a:solidFill>
                <a:srgbClr val="000000"/>
              </a:solidFill>
              <a:latin typeface="Arial" charset="0"/>
              <a:ea typeface="ＭＳ Ｐゴシック" charset="-128"/>
            </a:endParaRPr>
          </a:p>
        </p:txBody>
      </p:sp>
      <p:sp>
        <p:nvSpPr>
          <p:cNvPr id="79" name="テキスト ボックス 78"/>
          <p:cNvSpPr txBox="1"/>
          <p:nvPr/>
        </p:nvSpPr>
        <p:spPr>
          <a:xfrm>
            <a:off x="2734948" y="3862927"/>
            <a:ext cx="2865753" cy="415498"/>
          </a:xfrm>
          <a:prstGeom prst="rect">
            <a:avLst/>
          </a:prstGeom>
          <a:noFill/>
        </p:spPr>
        <p:txBody>
          <a:bodyPr wrap="square">
            <a:spAutoFit/>
          </a:bodyPr>
          <a:lstStyle/>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a:t>
            </a:r>
            <a:r>
              <a:rPr lang="ja-JP" altLang="en-US" sz="1050" dirty="0">
                <a:solidFill>
                  <a:srgbClr val="FF0000"/>
                </a:solidFill>
                <a:latin typeface="Arial" charset="0"/>
                <a:ea typeface="ＭＳ Ｐゴシック" charset="-128"/>
              </a:rPr>
              <a:t>氾濫危険水位に到達した</a:t>
            </a:r>
            <a:r>
              <a:rPr lang="ja-JP" altLang="en-US" sz="1050" dirty="0">
                <a:solidFill>
                  <a:srgbClr val="000000"/>
                </a:solidFill>
                <a:latin typeface="Arial" charset="0"/>
                <a:ea typeface="ＭＳ Ｐゴシック" charset="-128"/>
              </a:rPr>
              <a:t>とき</a:t>
            </a:r>
            <a:endParaRPr lang="en-US" altLang="ja-JP" sz="1050" dirty="0">
              <a:solidFill>
                <a:srgbClr val="000000"/>
              </a:solidFill>
              <a:latin typeface="Arial" charset="0"/>
              <a:ea typeface="ＭＳ Ｐゴシック" charset="-128"/>
            </a:endParaRPr>
          </a:p>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a:t>
            </a:r>
            <a:r>
              <a:rPr lang="ja-JP" altLang="en-US" sz="1050" dirty="0">
                <a:solidFill>
                  <a:srgbClr val="FF0000"/>
                </a:solidFill>
                <a:latin typeface="Arial" charset="0"/>
                <a:ea typeface="ＭＳ Ｐゴシック" charset="-128"/>
              </a:rPr>
              <a:t>氾濫危険水位以上の状態が継続</a:t>
            </a:r>
            <a:r>
              <a:rPr lang="ja-JP" altLang="en-US" sz="1050" dirty="0">
                <a:solidFill>
                  <a:srgbClr val="000000"/>
                </a:solidFill>
                <a:latin typeface="Arial" charset="0"/>
                <a:ea typeface="ＭＳ Ｐゴシック" charset="-128"/>
              </a:rPr>
              <a:t>しているとき</a:t>
            </a:r>
            <a:endParaRPr lang="en-US" altLang="ja-JP" sz="1050" dirty="0">
              <a:solidFill>
                <a:srgbClr val="000000"/>
              </a:solidFill>
              <a:latin typeface="Arial" charset="0"/>
              <a:ea typeface="ＭＳ Ｐゴシック" charset="-128"/>
            </a:endParaRPr>
          </a:p>
        </p:txBody>
      </p:sp>
      <p:sp>
        <p:nvSpPr>
          <p:cNvPr id="80" name="テキスト ボックス 79"/>
          <p:cNvSpPr txBox="1"/>
          <p:nvPr/>
        </p:nvSpPr>
        <p:spPr>
          <a:xfrm>
            <a:off x="2730744" y="3015202"/>
            <a:ext cx="1733923" cy="415498"/>
          </a:xfrm>
          <a:prstGeom prst="rect">
            <a:avLst/>
          </a:prstGeom>
          <a:noFill/>
        </p:spPr>
        <p:txBody>
          <a:bodyPr wrap="square">
            <a:spAutoFit/>
          </a:bodyPr>
          <a:lstStyle/>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a:t>
            </a:r>
            <a:r>
              <a:rPr lang="ja-JP" altLang="en-US" sz="1050" dirty="0">
                <a:solidFill>
                  <a:srgbClr val="FF0000"/>
                </a:solidFill>
                <a:latin typeface="Arial" charset="0"/>
                <a:ea typeface="ＭＳ Ｐゴシック" charset="-128"/>
              </a:rPr>
              <a:t>氾濫が発生した</a:t>
            </a:r>
            <a:r>
              <a:rPr lang="ja-JP" altLang="en-US" sz="1050" dirty="0">
                <a:solidFill>
                  <a:srgbClr val="000000"/>
                </a:solidFill>
                <a:latin typeface="Arial" charset="0"/>
                <a:ea typeface="ＭＳ Ｐゴシック" charset="-128"/>
              </a:rPr>
              <a:t>とき</a:t>
            </a:r>
            <a:endParaRPr lang="en-US" altLang="ja-JP" sz="1050" dirty="0">
              <a:solidFill>
                <a:srgbClr val="000000"/>
              </a:solidFill>
              <a:latin typeface="Arial" charset="0"/>
              <a:ea typeface="ＭＳ Ｐゴシック" charset="-128"/>
            </a:endParaRPr>
          </a:p>
          <a:p>
            <a:pPr marL="92075" indent="-92075">
              <a:buFont typeface="Arial" panose="020B0604020202020204" pitchFamily="34" charset="0"/>
              <a:buChar char="•"/>
              <a:defRPr/>
            </a:pPr>
            <a:r>
              <a:rPr lang="ja-JP" altLang="en-US" sz="1050" dirty="0">
                <a:solidFill>
                  <a:srgbClr val="000000"/>
                </a:solidFill>
                <a:latin typeface="Arial" charset="0"/>
                <a:ea typeface="ＭＳ Ｐゴシック" charset="-128"/>
              </a:rPr>
              <a:t> 氾濫が継続しているとき</a:t>
            </a:r>
            <a:endParaRPr lang="en-US" altLang="ja-JP" sz="1050" dirty="0">
              <a:solidFill>
                <a:srgbClr val="000000"/>
              </a:solidFill>
              <a:latin typeface="Arial" charset="0"/>
              <a:ea typeface="ＭＳ Ｐゴシック" charset="-128"/>
            </a:endParaRPr>
          </a:p>
        </p:txBody>
      </p:sp>
      <p:sp>
        <p:nvSpPr>
          <p:cNvPr id="85" name="テキスト ボックス 40"/>
          <p:cNvSpPr txBox="1">
            <a:spLocks noChangeArrowheads="1"/>
          </p:cNvSpPr>
          <p:nvPr/>
        </p:nvSpPr>
        <p:spPr bwMode="auto">
          <a:xfrm>
            <a:off x="5637213" y="5518689"/>
            <a:ext cx="3708400" cy="954088"/>
          </a:xfrm>
          <a:prstGeom prst="rect">
            <a:avLst/>
          </a:prstGeom>
          <a:solidFill>
            <a:srgbClr val="FFFF00">
              <a:alpha val="36862"/>
            </a:srgbClr>
          </a:solidFill>
          <a:ln w="9525">
            <a:solidFill>
              <a:srgbClr val="FF0000"/>
            </a:solidFill>
            <a:prstDash val="dash"/>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r>
              <a:rPr lang="ja-JP" altLang="en-US" sz="1400" dirty="0"/>
              <a:t>注：上記の位置づけ等は、「越水」に関するものであり、「浸透・侵食」については、監視を強化し、危険がある場合は、上記水位によらず情報提供することとしています。</a:t>
            </a:r>
          </a:p>
        </p:txBody>
      </p:sp>
      <p:grpSp>
        <p:nvGrpSpPr>
          <p:cNvPr id="2" name="グループ化 1"/>
          <p:cNvGrpSpPr/>
          <p:nvPr/>
        </p:nvGrpSpPr>
        <p:grpSpPr>
          <a:xfrm>
            <a:off x="439449" y="1629313"/>
            <a:ext cx="2140239" cy="4912731"/>
            <a:chOff x="-1891000" y="1670409"/>
            <a:chExt cx="2140239" cy="4912731"/>
          </a:xfrm>
        </p:grpSpPr>
        <p:sp>
          <p:nvSpPr>
            <p:cNvPr id="86" name="Text Box 33"/>
            <p:cNvSpPr txBox="1">
              <a:spLocks noChangeArrowheads="1"/>
            </p:cNvSpPr>
            <p:nvPr/>
          </p:nvSpPr>
          <p:spPr bwMode="auto">
            <a:xfrm>
              <a:off x="-1192181" y="3203674"/>
              <a:ext cx="1441420" cy="307777"/>
            </a:xfrm>
            <a:prstGeom prst="rect">
              <a:avLst/>
            </a:prstGeom>
            <a:noFill/>
            <a:ln w="9525">
              <a:noFill/>
              <a:miter lim="800000"/>
              <a:headEnd/>
              <a:tailEnd/>
            </a:ln>
          </p:spPr>
          <p:txBody>
            <a:bodyPr wrap="none">
              <a:spAutoFit/>
            </a:bodyPr>
            <a:lstStyle/>
            <a:p>
              <a:pPr algn="ctr" eaLnBrk="1" hangingPunct="1">
                <a:spcBef>
                  <a:spcPct val="50000"/>
                </a:spcBef>
                <a:defRPr/>
              </a:pPr>
              <a:r>
                <a:rPr lang="ja-JP" altLang="en-US" sz="1400" u="sng" dirty="0">
                  <a:solidFill>
                    <a:srgbClr val="FF0000"/>
                  </a:solidFill>
                  <a:latin typeface="ＭＳ Ｐゴシック"/>
                  <a:ea typeface="ＭＳ Ｐゴシック"/>
                </a:rPr>
                <a:t>（特別警戒水位）</a:t>
              </a:r>
            </a:p>
          </p:txBody>
        </p:sp>
        <p:sp>
          <p:nvSpPr>
            <p:cNvPr id="87" name="Text Box 34"/>
            <p:cNvSpPr txBox="1">
              <a:spLocks noChangeArrowheads="1"/>
            </p:cNvSpPr>
            <p:nvPr/>
          </p:nvSpPr>
          <p:spPr bwMode="auto">
            <a:xfrm>
              <a:off x="-1071127" y="5167635"/>
              <a:ext cx="1195620" cy="260615"/>
            </a:xfrm>
            <a:prstGeom prst="rect">
              <a:avLst/>
            </a:prstGeom>
            <a:noFill/>
            <a:ln w="9525">
              <a:noFill/>
              <a:miter lim="800000"/>
              <a:headEnd/>
              <a:tailEnd/>
            </a:ln>
          </p:spPr>
          <p:txBody>
            <a:bodyPr wrap="square">
              <a:noAutofit/>
            </a:bodyPr>
            <a:lstStyle/>
            <a:p>
              <a:pPr algn="ctr">
                <a:spcBef>
                  <a:spcPts val="0"/>
                </a:spcBef>
                <a:defRPr/>
              </a:pPr>
              <a:r>
                <a:rPr lang="ja-JP" altLang="en-US" sz="1400" dirty="0">
                  <a:solidFill>
                    <a:prstClr val="black"/>
                  </a:solidFill>
                  <a:latin typeface="ＭＳ Ｐゴシック"/>
                  <a:ea typeface="ＭＳ Ｐゴシック"/>
                </a:rPr>
                <a:t>（警戒水位）</a:t>
              </a:r>
            </a:p>
          </p:txBody>
        </p:sp>
        <p:sp>
          <p:nvSpPr>
            <p:cNvPr id="89" name="正方形/長方形 88"/>
            <p:cNvSpPr/>
            <p:nvPr/>
          </p:nvSpPr>
          <p:spPr bwMode="auto">
            <a:xfrm>
              <a:off x="-1122603" y="5430615"/>
              <a:ext cx="1298573" cy="576262"/>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氾濫注意水位</a:t>
              </a:r>
            </a:p>
          </p:txBody>
        </p:sp>
        <p:sp>
          <p:nvSpPr>
            <p:cNvPr id="90" name="正方形/長方形 89"/>
            <p:cNvSpPr/>
            <p:nvPr/>
          </p:nvSpPr>
          <p:spPr bwMode="auto">
            <a:xfrm>
              <a:off x="-1122603" y="3485927"/>
              <a:ext cx="1298573" cy="576263"/>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氾濫危険水位</a:t>
              </a:r>
            </a:p>
          </p:txBody>
        </p:sp>
        <p:sp>
          <p:nvSpPr>
            <p:cNvPr id="91" name="正方形/長方形 90"/>
            <p:cNvSpPr/>
            <p:nvPr/>
          </p:nvSpPr>
          <p:spPr bwMode="auto">
            <a:xfrm>
              <a:off x="-1122603" y="2261915"/>
              <a:ext cx="1298573" cy="5762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氾濫の発生</a:t>
              </a:r>
            </a:p>
          </p:txBody>
        </p:sp>
        <p:sp>
          <p:nvSpPr>
            <p:cNvPr id="92" name="正方形/長方形 91"/>
            <p:cNvSpPr/>
            <p:nvPr/>
          </p:nvSpPr>
          <p:spPr bwMode="auto">
            <a:xfrm>
              <a:off x="-1122603" y="4349527"/>
              <a:ext cx="1298573" cy="60642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避難判断水位</a:t>
              </a:r>
            </a:p>
          </p:txBody>
        </p:sp>
        <p:sp>
          <p:nvSpPr>
            <p:cNvPr id="93" name="テキスト ボックス 24"/>
            <p:cNvSpPr txBox="1">
              <a:spLocks noChangeArrowheads="1"/>
            </p:cNvSpPr>
            <p:nvPr/>
          </p:nvSpPr>
          <p:spPr bwMode="auto">
            <a:xfrm>
              <a:off x="-1120898" y="1670410"/>
              <a:ext cx="1296869" cy="360315"/>
            </a:xfrm>
            <a:prstGeom prst="rect">
              <a:avLst/>
            </a:prstGeom>
            <a:solidFill>
              <a:srgbClr val="00B0F0"/>
            </a:solidFill>
            <a:ln w="9525">
              <a:solidFill>
                <a:schemeClr val="tx1"/>
              </a:solidFill>
              <a:miter lim="800000"/>
              <a:headEnd/>
              <a:tailEnd/>
            </a:ln>
          </p:spPr>
          <p:txBody>
            <a:bodyPr lIns="36000" tIns="36000" rIns="36000" bIns="36000" anchor="ctr"/>
            <a:lstStyle>
              <a:lvl1pPr>
                <a:spcBef>
                  <a:spcPct val="20000"/>
                </a:spcBef>
                <a:buFont typeface="Wingdings" panose="05000000000000000000" pitchFamily="2" charset="2"/>
                <a:buChar char="Ø"/>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Wingdings" panose="05000000000000000000" pitchFamily="2" charset="2"/>
                <a:buChar char="ü"/>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rPr>
                <a:t>水位など</a:t>
              </a:r>
            </a:p>
          </p:txBody>
        </p:sp>
        <p:sp>
          <p:nvSpPr>
            <p:cNvPr id="94" name="テキスト ボックス 25"/>
            <p:cNvSpPr txBox="1">
              <a:spLocks noChangeArrowheads="1"/>
            </p:cNvSpPr>
            <p:nvPr/>
          </p:nvSpPr>
          <p:spPr bwMode="auto">
            <a:xfrm>
              <a:off x="-1891000" y="1670409"/>
              <a:ext cx="645692" cy="359605"/>
            </a:xfrm>
            <a:prstGeom prst="rect">
              <a:avLst/>
            </a:prstGeom>
            <a:solidFill>
              <a:srgbClr val="FFFFFF"/>
            </a:solidFill>
            <a:ln w="9525">
              <a:solidFill>
                <a:schemeClr val="tx1"/>
              </a:solidFill>
              <a:miter lim="800000"/>
              <a:headEnd/>
              <a:tailEnd/>
            </a:ln>
          </p:spPr>
          <p:txBody>
            <a:bodyPr lIns="36000" tIns="36000" rIns="36000" bIns="36000" anchor="ctr"/>
            <a:lstStyle>
              <a:lvl1pPr>
                <a:spcBef>
                  <a:spcPct val="20000"/>
                </a:spcBef>
                <a:buFont typeface="Wingdings" panose="05000000000000000000" pitchFamily="2" charset="2"/>
                <a:buChar char="Ø"/>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Wingdings" panose="05000000000000000000" pitchFamily="2" charset="2"/>
                <a:buChar char="ü"/>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00"/>
                  </a:solidFill>
                </a:rPr>
                <a:t>レベル</a:t>
              </a:r>
            </a:p>
          </p:txBody>
        </p:sp>
        <p:sp>
          <p:nvSpPr>
            <p:cNvPr id="95" name="テキスト ボックス 94"/>
            <p:cNvSpPr txBox="1"/>
            <p:nvPr/>
          </p:nvSpPr>
          <p:spPr bwMode="auto">
            <a:xfrm>
              <a:off x="-1891000" y="2189319"/>
              <a:ext cx="645692" cy="720299"/>
            </a:xfrm>
            <a:prstGeom prst="rect">
              <a:avLst/>
            </a:prstGeom>
            <a:solidFill>
              <a:srgbClr val="000000"/>
            </a:solidFill>
            <a:ln>
              <a:solidFill>
                <a:schemeClr val="tx1"/>
              </a:solidFill>
            </a:ln>
          </p:spPr>
          <p:txBody>
            <a:bodyPr vert="wordArtVertRtl" lIns="36000" tIns="36000" rIns="36000" bIns="36000" anchor="ctr"/>
            <a:lstStyle/>
            <a:p>
              <a:pPr algn="ctr" eaLnBrk="1" hangingPunct="1">
                <a:defRPr/>
              </a:pPr>
              <a:r>
                <a:rPr lang="en-US" altLang="ja-JP" b="1" dirty="0">
                  <a:solidFill>
                    <a:srgbClr val="FFFFFF"/>
                  </a:solidFill>
                </a:rPr>
                <a:t>5</a:t>
              </a:r>
              <a:endParaRPr lang="ja-JP" altLang="en-US" b="1" dirty="0">
                <a:solidFill>
                  <a:srgbClr val="FFFFFF"/>
                </a:solidFill>
              </a:endParaRPr>
            </a:p>
          </p:txBody>
        </p:sp>
        <p:sp>
          <p:nvSpPr>
            <p:cNvPr id="96" name="テキスト ボックス 95"/>
            <p:cNvSpPr txBox="1"/>
            <p:nvPr/>
          </p:nvSpPr>
          <p:spPr bwMode="auto">
            <a:xfrm>
              <a:off x="-1891000" y="2909617"/>
              <a:ext cx="645692" cy="864358"/>
            </a:xfrm>
            <a:prstGeom prst="rect">
              <a:avLst/>
            </a:prstGeom>
            <a:solidFill>
              <a:srgbClr val="FF0000"/>
            </a:solidFill>
            <a:ln>
              <a:solidFill>
                <a:schemeClr val="tx1"/>
              </a:solidFill>
            </a:ln>
          </p:spPr>
          <p:txBody>
            <a:bodyPr vert="wordArtVertRtl" lIns="36000" tIns="36000" rIns="36000" bIns="36000" anchor="ctr"/>
            <a:lstStyle/>
            <a:p>
              <a:pPr algn="ctr" eaLnBrk="1" hangingPunct="1">
                <a:defRPr/>
              </a:pPr>
              <a:r>
                <a:rPr lang="ja-JP" altLang="en-US" sz="1600" b="1" dirty="0">
                  <a:solidFill>
                    <a:srgbClr val="FFFFFF"/>
                  </a:solidFill>
                </a:rPr>
                <a:t>（危険）</a:t>
              </a:r>
              <a:r>
                <a:rPr lang="en-US" altLang="ja-JP" b="1" dirty="0">
                  <a:solidFill>
                    <a:srgbClr val="FFFFFF"/>
                  </a:solidFill>
                </a:rPr>
                <a:t>4</a:t>
              </a:r>
            </a:p>
          </p:txBody>
        </p:sp>
        <p:sp>
          <p:nvSpPr>
            <p:cNvPr id="97" name="テキスト ボックス 96"/>
            <p:cNvSpPr txBox="1"/>
            <p:nvPr/>
          </p:nvSpPr>
          <p:spPr bwMode="auto">
            <a:xfrm>
              <a:off x="-1891000" y="3773976"/>
              <a:ext cx="645692" cy="864358"/>
            </a:xfrm>
            <a:prstGeom prst="rect">
              <a:avLst/>
            </a:prstGeom>
            <a:solidFill>
              <a:srgbClr val="FF0000"/>
            </a:solidFill>
            <a:ln>
              <a:solidFill>
                <a:schemeClr val="tx1"/>
              </a:solidFill>
            </a:ln>
          </p:spPr>
          <p:txBody>
            <a:bodyPr vert="wordArtVertRtl" lIns="36000" tIns="36000" rIns="36000" bIns="36000" anchor="ctr"/>
            <a:lstStyle/>
            <a:p>
              <a:pPr algn="ctr" eaLnBrk="1" hangingPunct="1">
                <a:defRPr/>
              </a:pPr>
              <a:r>
                <a:rPr lang="ja-JP" altLang="en-US" sz="1600" dirty="0">
                  <a:solidFill>
                    <a:prstClr val="black"/>
                  </a:solidFill>
                </a:rPr>
                <a:t>（警戒）</a:t>
              </a:r>
              <a:r>
                <a:rPr lang="en-US" altLang="ja-JP" dirty="0">
                  <a:solidFill>
                    <a:prstClr val="black"/>
                  </a:solidFill>
                </a:rPr>
                <a:t>3</a:t>
              </a:r>
            </a:p>
          </p:txBody>
        </p:sp>
        <p:sp>
          <p:nvSpPr>
            <p:cNvPr id="98" name="テキスト ボックス 97"/>
            <p:cNvSpPr txBox="1"/>
            <p:nvPr/>
          </p:nvSpPr>
          <p:spPr bwMode="auto">
            <a:xfrm>
              <a:off x="-1891000" y="4638334"/>
              <a:ext cx="645692" cy="1080448"/>
            </a:xfrm>
            <a:prstGeom prst="rect">
              <a:avLst/>
            </a:prstGeom>
            <a:solidFill>
              <a:srgbClr val="FFFF00"/>
            </a:solidFill>
            <a:ln>
              <a:solidFill>
                <a:schemeClr val="tx1"/>
              </a:solidFill>
            </a:ln>
          </p:spPr>
          <p:txBody>
            <a:bodyPr vert="wordArtVertRtl" lIns="36000" tIns="36000" rIns="36000" bIns="36000" anchor="ctr"/>
            <a:lstStyle/>
            <a:p>
              <a:pPr algn="ctr" eaLnBrk="1" hangingPunct="1">
                <a:defRPr/>
              </a:pPr>
              <a:r>
                <a:rPr lang="ja-JP" altLang="en-US" sz="1600" dirty="0">
                  <a:solidFill>
                    <a:prstClr val="black"/>
                  </a:solidFill>
                </a:rPr>
                <a:t>（注意）</a:t>
              </a:r>
              <a:endParaRPr lang="en-US" altLang="ja-JP" sz="1600" dirty="0">
                <a:solidFill>
                  <a:prstClr val="black"/>
                </a:solidFill>
              </a:endParaRPr>
            </a:p>
            <a:p>
              <a:pPr algn="ctr" eaLnBrk="1" hangingPunct="1">
                <a:defRPr/>
              </a:pPr>
              <a:r>
                <a:rPr lang="en-US" altLang="ja-JP" dirty="0">
                  <a:solidFill>
                    <a:prstClr val="black"/>
                  </a:solidFill>
                </a:rPr>
                <a:t>2</a:t>
              </a:r>
              <a:endParaRPr lang="ja-JP" altLang="en-US" dirty="0">
                <a:solidFill>
                  <a:prstClr val="black"/>
                </a:solidFill>
              </a:endParaRPr>
            </a:p>
          </p:txBody>
        </p:sp>
        <p:sp>
          <p:nvSpPr>
            <p:cNvPr id="99" name="テキスト ボックス 98"/>
            <p:cNvSpPr txBox="1"/>
            <p:nvPr/>
          </p:nvSpPr>
          <p:spPr bwMode="auto">
            <a:xfrm>
              <a:off x="-1891000" y="5718782"/>
              <a:ext cx="645692" cy="864358"/>
            </a:xfrm>
            <a:prstGeom prst="rect">
              <a:avLst/>
            </a:prstGeom>
            <a:solidFill>
              <a:srgbClr val="FFFFFF"/>
            </a:solidFill>
            <a:ln>
              <a:solidFill>
                <a:schemeClr val="tx1"/>
              </a:solidFill>
            </a:ln>
          </p:spPr>
          <p:txBody>
            <a:bodyPr vert="wordArtVertRtl" lIns="36000" tIns="36000" rIns="36000" bIns="36000" anchor="ctr"/>
            <a:lstStyle/>
            <a:p>
              <a:pPr algn="ctr" eaLnBrk="1" hangingPunct="1">
                <a:defRPr/>
              </a:pPr>
              <a:r>
                <a:rPr lang="en-US" altLang="ja-JP" dirty="0">
                  <a:solidFill>
                    <a:prstClr val="black"/>
                  </a:solidFill>
                </a:rPr>
                <a:t>1</a:t>
              </a:r>
              <a:endParaRPr lang="ja-JP" altLang="en-US" dirty="0">
                <a:solidFill>
                  <a:prstClr val="black"/>
                </a:solidFill>
              </a:endParaRPr>
            </a:p>
          </p:txBody>
        </p:sp>
      </p:grpSp>
      <p:sp>
        <p:nvSpPr>
          <p:cNvPr id="4" name="スライド番号プレースホルダー 3"/>
          <p:cNvSpPr>
            <a:spLocks noGrp="1"/>
          </p:cNvSpPr>
          <p:nvPr>
            <p:ph type="sldNum" sz="quarter" idx="12"/>
          </p:nvPr>
        </p:nvSpPr>
        <p:spPr/>
        <p:txBody>
          <a:bodyPr/>
          <a:lstStyle/>
          <a:p>
            <a:r>
              <a:rPr lang="en-US" altLang="ja-JP" dirty="0" smtClean="0"/>
              <a:t>10</a:t>
            </a:r>
            <a:endParaRPr lang="en-US" altLang="ja-JP"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図 21"/>
          <p:cNvPicPr>
            <a:picLocks noChangeAspect="1"/>
          </p:cNvPicPr>
          <p:nvPr/>
        </p:nvPicPr>
        <p:blipFill>
          <a:blip r:embed="rId3"/>
          <a:stretch>
            <a:fillRect/>
          </a:stretch>
        </p:blipFill>
        <p:spPr>
          <a:xfrm>
            <a:off x="4658552" y="3336319"/>
            <a:ext cx="4391789" cy="2136801"/>
          </a:xfrm>
          <a:prstGeom prst="rect">
            <a:avLst/>
          </a:prstGeom>
        </p:spPr>
      </p:pic>
      <p:pic>
        <p:nvPicPr>
          <p:cNvPr id="20" name="図 19"/>
          <p:cNvPicPr>
            <a:picLocks noChangeAspect="1"/>
          </p:cNvPicPr>
          <p:nvPr/>
        </p:nvPicPr>
        <p:blipFill>
          <a:blip r:embed="rId4"/>
          <a:stretch>
            <a:fillRect/>
          </a:stretch>
        </p:blipFill>
        <p:spPr>
          <a:xfrm>
            <a:off x="4213254" y="1177918"/>
            <a:ext cx="1983275" cy="2175206"/>
          </a:xfrm>
          <a:prstGeom prst="rect">
            <a:avLst/>
          </a:prstGeom>
        </p:spPr>
      </p:pic>
      <p:pic>
        <p:nvPicPr>
          <p:cNvPr id="2" name="図 1"/>
          <p:cNvPicPr>
            <a:picLocks noChangeAspect="1"/>
          </p:cNvPicPr>
          <p:nvPr/>
        </p:nvPicPr>
        <p:blipFill rotWithShape="1">
          <a:blip r:embed="rId5"/>
          <a:srcRect t="14564" r="42252" b="8656"/>
          <a:stretch/>
        </p:blipFill>
        <p:spPr>
          <a:xfrm>
            <a:off x="475645" y="1344033"/>
            <a:ext cx="3122478" cy="2334112"/>
          </a:xfrm>
          <a:prstGeom prst="rect">
            <a:avLst/>
          </a:prstGeom>
        </p:spPr>
      </p:pic>
      <p:sp>
        <p:nvSpPr>
          <p:cNvPr id="28675" name="タイトル 1"/>
          <p:cNvSpPr>
            <a:spLocks noGrp="1"/>
          </p:cNvSpPr>
          <p:nvPr>
            <p:ph type="title"/>
          </p:nvPr>
        </p:nvSpPr>
        <p:spPr>
          <a:xfrm>
            <a:off x="1" y="0"/>
            <a:ext cx="8048626" cy="476250"/>
          </a:xfrm>
        </p:spPr>
        <p:txBody>
          <a:bodyPr/>
          <a:lstStyle/>
          <a:p>
            <a:r>
              <a:rPr lang="ja-JP" altLang="en-US" sz="2000" dirty="0"/>
              <a:t>（２）洪水時の情報提供　～④「川の防災情報」サイトのご紹介～</a:t>
            </a:r>
          </a:p>
        </p:txBody>
      </p:sp>
      <p:sp>
        <p:nvSpPr>
          <p:cNvPr id="28677" name="テキスト ボックス 39"/>
          <p:cNvSpPr txBox="1">
            <a:spLocks noChangeArrowheads="1"/>
          </p:cNvSpPr>
          <p:nvPr/>
        </p:nvSpPr>
        <p:spPr bwMode="auto">
          <a:xfrm>
            <a:off x="128464" y="582613"/>
            <a:ext cx="9648000" cy="3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smtClean="0"/>
              <a:t>○ 「</a:t>
            </a:r>
            <a:r>
              <a:rPr lang="ja-JP" altLang="en-US" sz="1600" dirty="0"/>
              <a:t>川の防災情報」サイト（パソコン、携帯電話）で、洪水予報等の情報を入手することができます。</a:t>
            </a:r>
            <a:endParaRPr lang="en-US" altLang="ja-JP" sz="1600" dirty="0"/>
          </a:p>
        </p:txBody>
      </p:sp>
      <p:sp>
        <p:nvSpPr>
          <p:cNvPr id="28678" name="テキスト ボックス 166"/>
          <p:cNvSpPr txBox="1">
            <a:spLocks noChangeArrowheads="1"/>
          </p:cNvSpPr>
          <p:nvPr/>
        </p:nvSpPr>
        <p:spPr bwMode="auto">
          <a:xfrm>
            <a:off x="4312482" y="3560695"/>
            <a:ext cx="4288687" cy="161583"/>
          </a:xfrm>
          <a:prstGeom prst="rect">
            <a:avLst/>
          </a:prstGeom>
          <a:solidFill>
            <a:schemeClr val="bg1"/>
          </a:solidFill>
          <a:ln>
            <a:noFill/>
          </a:ln>
          <a:extLst/>
        </p:spPr>
        <p:txBody>
          <a:bodyPr wrap="square" lIns="0" tIns="0" rIns="0" bIns="0"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・川の水位が上昇している時は水位情報と共に⇑：上昇中の表示がされます。</a:t>
            </a:r>
          </a:p>
        </p:txBody>
      </p:sp>
      <p:sp>
        <p:nvSpPr>
          <p:cNvPr id="38" name="正方形/長方形 37"/>
          <p:cNvSpPr/>
          <p:nvPr/>
        </p:nvSpPr>
        <p:spPr bwMode="auto">
          <a:xfrm>
            <a:off x="339713" y="3784508"/>
            <a:ext cx="3376613" cy="30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FFFFFF"/>
              </a:solidFill>
            </a:endParaRPr>
          </a:p>
        </p:txBody>
      </p:sp>
      <p:sp>
        <p:nvSpPr>
          <p:cNvPr id="28683" name="テキスト ボックス 165"/>
          <p:cNvSpPr txBox="1">
            <a:spLocks noChangeArrowheads="1"/>
          </p:cNvSpPr>
          <p:nvPr/>
        </p:nvSpPr>
        <p:spPr bwMode="auto">
          <a:xfrm>
            <a:off x="1452035" y="3775211"/>
            <a:ext cx="22875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・全国、地方、都道府県、市町村と必要</a:t>
            </a:r>
            <a:endParaRPr lang="en-US" altLang="ja-JP" sz="1050" dirty="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な表示エリアに切り替えられます。</a:t>
            </a:r>
          </a:p>
        </p:txBody>
      </p:sp>
      <p:sp>
        <p:nvSpPr>
          <p:cNvPr id="50" name="正方形/長方形 49"/>
          <p:cNvSpPr/>
          <p:nvPr/>
        </p:nvSpPr>
        <p:spPr bwMode="auto">
          <a:xfrm>
            <a:off x="379401" y="1157195"/>
            <a:ext cx="3303587" cy="25574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FFFFFF"/>
              </a:solidFill>
            </a:endParaRPr>
          </a:p>
        </p:txBody>
      </p:sp>
      <p:sp>
        <p:nvSpPr>
          <p:cNvPr id="41" name="角丸四角形 40"/>
          <p:cNvSpPr/>
          <p:nvPr/>
        </p:nvSpPr>
        <p:spPr>
          <a:xfrm>
            <a:off x="293350" y="1034697"/>
            <a:ext cx="1152525" cy="2825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ja-JP" altLang="en-US" sz="1400" dirty="0">
                <a:solidFill>
                  <a:srgbClr val="000000"/>
                </a:solidFill>
              </a:rPr>
              <a:t>トップ画面</a:t>
            </a:r>
          </a:p>
        </p:txBody>
      </p:sp>
      <p:sp>
        <p:nvSpPr>
          <p:cNvPr id="25" name="正方形/長方形 24"/>
          <p:cNvSpPr/>
          <p:nvPr/>
        </p:nvSpPr>
        <p:spPr bwMode="auto">
          <a:xfrm>
            <a:off x="4203728" y="3317783"/>
            <a:ext cx="5319712" cy="20875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FFFFFF"/>
              </a:solidFill>
            </a:endParaRPr>
          </a:p>
        </p:txBody>
      </p:sp>
      <p:sp>
        <p:nvSpPr>
          <p:cNvPr id="26" name="角丸四角形 25"/>
          <p:cNvSpPr/>
          <p:nvPr/>
        </p:nvSpPr>
        <p:spPr>
          <a:xfrm>
            <a:off x="4047463" y="3287452"/>
            <a:ext cx="1079500" cy="23812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spAutoFit/>
          </a:bodyPr>
          <a:lstStyle/>
          <a:p>
            <a:pPr marL="355600" indent="-355600" algn="ctr">
              <a:defRPr/>
            </a:pPr>
            <a:r>
              <a:rPr lang="ja-JP" altLang="en-US" sz="1400" dirty="0">
                <a:solidFill>
                  <a:srgbClr val="000000"/>
                </a:solidFill>
              </a:rPr>
              <a:t>水位情報</a:t>
            </a:r>
            <a:endParaRPr lang="en-US" altLang="ja-JP" sz="1400" dirty="0">
              <a:solidFill>
                <a:srgbClr val="000000"/>
              </a:solidFill>
            </a:endParaRPr>
          </a:p>
        </p:txBody>
      </p:sp>
      <p:sp>
        <p:nvSpPr>
          <p:cNvPr id="33" name="正方形/長方形 32"/>
          <p:cNvSpPr/>
          <p:nvPr/>
        </p:nvSpPr>
        <p:spPr>
          <a:xfrm>
            <a:off x="7659716" y="1373095"/>
            <a:ext cx="288925"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bwMode="auto">
          <a:xfrm>
            <a:off x="4213253" y="1157195"/>
            <a:ext cx="5319712" cy="2089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srgbClr val="FFFFFF"/>
              </a:solidFill>
            </a:endParaRPr>
          </a:p>
        </p:txBody>
      </p:sp>
      <p:grpSp>
        <p:nvGrpSpPr>
          <p:cNvPr id="16" name="グループ化 15"/>
          <p:cNvGrpSpPr/>
          <p:nvPr/>
        </p:nvGrpSpPr>
        <p:grpSpPr>
          <a:xfrm>
            <a:off x="362932" y="4092846"/>
            <a:ext cx="3347905" cy="1358389"/>
            <a:chOff x="98637" y="4106037"/>
            <a:chExt cx="3347905" cy="1358389"/>
          </a:xfrm>
        </p:grpSpPr>
        <p:pic>
          <p:nvPicPr>
            <p:cNvPr id="12" name="図 11"/>
            <p:cNvPicPr>
              <a:picLocks noChangeAspect="1"/>
            </p:cNvPicPr>
            <p:nvPr/>
          </p:nvPicPr>
          <p:blipFill>
            <a:blip r:embed="rId6"/>
            <a:stretch>
              <a:fillRect/>
            </a:stretch>
          </p:blipFill>
          <p:spPr>
            <a:xfrm>
              <a:off x="98637" y="4106037"/>
              <a:ext cx="1123619" cy="1350733"/>
            </a:xfrm>
            <a:prstGeom prst="rect">
              <a:avLst/>
            </a:prstGeom>
          </p:spPr>
        </p:pic>
        <p:pic>
          <p:nvPicPr>
            <p:cNvPr id="13" name="図 12"/>
            <p:cNvPicPr>
              <a:picLocks noChangeAspect="1"/>
            </p:cNvPicPr>
            <p:nvPr/>
          </p:nvPicPr>
          <p:blipFill>
            <a:blip r:embed="rId7"/>
            <a:stretch>
              <a:fillRect/>
            </a:stretch>
          </p:blipFill>
          <p:spPr>
            <a:xfrm>
              <a:off x="1211974" y="4119686"/>
              <a:ext cx="1130534" cy="1344740"/>
            </a:xfrm>
            <a:prstGeom prst="rect">
              <a:avLst/>
            </a:prstGeom>
          </p:spPr>
        </p:pic>
        <p:pic>
          <p:nvPicPr>
            <p:cNvPr id="14" name="図 13"/>
            <p:cNvPicPr>
              <a:picLocks noChangeAspect="1"/>
            </p:cNvPicPr>
            <p:nvPr/>
          </p:nvPicPr>
          <p:blipFill>
            <a:blip r:embed="rId8"/>
            <a:stretch>
              <a:fillRect/>
            </a:stretch>
          </p:blipFill>
          <p:spPr>
            <a:xfrm>
              <a:off x="2345644" y="4111160"/>
              <a:ext cx="1100898" cy="1334064"/>
            </a:xfrm>
            <a:prstGeom prst="rect">
              <a:avLst/>
            </a:prstGeom>
          </p:spPr>
        </p:pic>
      </p:grpSp>
      <p:pic>
        <p:nvPicPr>
          <p:cNvPr id="15" name="図 14"/>
          <p:cNvPicPr>
            <a:picLocks noChangeAspect="1"/>
          </p:cNvPicPr>
          <p:nvPr/>
        </p:nvPicPr>
        <p:blipFill>
          <a:blip r:embed="rId9"/>
          <a:stretch>
            <a:fillRect/>
          </a:stretch>
        </p:blipFill>
        <p:spPr>
          <a:xfrm>
            <a:off x="463223" y="5733256"/>
            <a:ext cx="3057841" cy="1074377"/>
          </a:xfrm>
          <a:prstGeom prst="rect">
            <a:avLst/>
          </a:prstGeom>
        </p:spPr>
      </p:pic>
      <p:sp>
        <p:nvSpPr>
          <p:cNvPr id="61" name="テキスト ボックス 165"/>
          <p:cNvSpPr txBox="1">
            <a:spLocks noChangeArrowheads="1"/>
          </p:cNvSpPr>
          <p:nvPr/>
        </p:nvSpPr>
        <p:spPr bwMode="auto">
          <a:xfrm>
            <a:off x="671316" y="5373216"/>
            <a:ext cx="29374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・同じエリアで川の水位や雨の現況の図と、</a:t>
            </a:r>
            <a:endParaRPr lang="en-US" altLang="ja-JP" sz="1050" dirty="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洪水の浸水想定区域図を切り替えて表示できます。</a:t>
            </a:r>
          </a:p>
        </p:txBody>
      </p:sp>
      <p:sp>
        <p:nvSpPr>
          <p:cNvPr id="24" name="角丸四角形 23"/>
          <p:cNvSpPr/>
          <p:nvPr/>
        </p:nvSpPr>
        <p:spPr>
          <a:xfrm>
            <a:off x="4066299" y="1032453"/>
            <a:ext cx="1079500" cy="23971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spAutoFit/>
          </a:bodyPr>
          <a:lstStyle/>
          <a:p>
            <a:pPr marL="355600" indent="-355600" algn="ctr">
              <a:defRPr/>
            </a:pPr>
            <a:r>
              <a:rPr lang="ja-JP" altLang="en-US" sz="1400" dirty="0">
                <a:solidFill>
                  <a:srgbClr val="000000"/>
                </a:solidFill>
              </a:rPr>
              <a:t>洪水予報等</a:t>
            </a:r>
            <a:endParaRPr lang="en-US" altLang="ja-JP" sz="1400" dirty="0">
              <a:solidFill>
                <a:srgbClr val="000000"/>
              </a:solidFill>
            </a:endParaRPr>
          </a:p>
        </p:txBody>
      </p:sp>
      <p:pic>
        <p:nvPicPr>
          <p:cNvPr id="21" name="図 20"/>
          <p:cNvPicPr>
            <a:picLocks noChangeAspect="1"/>
          </p:cNvPicPr>
          <p:nvPr/>
        </p:nvPicPr>
        <p:blipFill>
          <a:blip r:embed="rId10"/>
          <a:stretch>
            <a:fillRect/>
          </a:stretch>
        </p:blipFill>
        <p:spPr>
          <a:xfrm>
            <a:off x="6380442" y="1220399"/>
            <a:ext cx="3050016" cy="2104556"/>
          </a:xfrm>
          <a:prstGeom prst="rect">
            <a:avLst/>
          </a:prstGeom>
        </p:spPr>
      </p:pic>
      <p:sp>
        <p:nvSpPr>
          <p:cNvPr id="67" name="テキスト ボックス 166"/>
          <p:cNvSpPr txBox="1">
            <a:spLocks noChangeArrowheads="1"/>
          </p:cNvSpPr>
          <p:nvPr/>
        </p:nvSpPr>
        <p:spPr bwMode="auto">
          <a:xfrm>
            <a:off x="6732013" y="1005181"/>
            <a:ext cx="2952898" cy="323165"/>
          </a:xfrm>
          <a:prstGeom prst="rect">
            <a:avLst/>
          </a:prstGeom>
          <a:solidFill>
            <a:schemeClr val="bg1"/>
          </a:solidFill>
          <a:ln>
            <a:noFill/>
          </a:ln>
          <a:extLst/>
        </p:spPr>
        <p:txBody>
          <a:bodyPr wrap="square" lIns="0" tIns="0" rIns="0" bIns="0"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・カメラのアイコンをクリックすると、現在の川の状況をカメラ画像で確認することができます。</a:t>
            </a:r>
          </a:p>
        </p:txBody>
      </p:sp>
      <p:sp>
        <p:nvSpPr>
          <p:cNvPr id="28695" name="テキスト ボックス 166"/>
          <p:cNvSpPr txBox="1">
            <a:spLocks noChangeArrowheads="1"/>
          </p:cNvSpPr>
          <p:nvPr/>
        </p:nvSpPr>
        <p:spPr bwMode="auto">
          <a:xfrm>
            <a:off x="4237319" y="2772845"/>
            <a:ext cx="2088789" cy="323165"/>
          </a:xfrm>
          <a:prstGeom prst="rect">
            <a:avLst/>
          </a:prstGeom>
          <a:solidFill>
            <a:schemeClr val="bg1"/>
          </a:solidFill>
          <a:ln>
            <a:noFill/>
          </a:ln>
          <a:extLst/>
        </p:spPr>
        <p:txBody>
          <a:bodyPr wrap="square" lIns="0" tIns="0" rIns="0" bIns="0"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・水位の変化に応じて予警報が発表</a:t>
            </a:r>
            <a:endParaRPr lang="en-US" altLang="ja-JP" sz="1050" dirty="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されると川の表示の色が変わります。</a:t>
            </a:r>
          </a:p>
        </p:txBody>
      </p:sp>
      <p:sp>
        <p:nvSpPr>
          <p:cNvPr id="69" name="テキスト ボックス 166"/>
          <p:cNvSpPr txBox="1">
            <a:spLocks noChangeArrowheads="1"/>
          </p:cNvSpPr>
          <p:nvPr/>
        </p:nvSpPr>
        <p:spPr bwMode="auto">
          <a:xfrm>
            <a:off x="4377450" y="5084312"/>
            <a:ext cx="4288687" cy="323165"/>
          </a:xfrm>
          <a:prstGeom prst="rect">
            <a:avLst/>
          </a:prstGeom>
          <a:solidFill>
            <a:schemeClr val="bg1"/>
          </a:solidFill>
          <a:ln>
            <a:noFill/>
          </a:ln>
          <a:extLst/>
        </p:spPr>
        <p:txBody>
          <a:bodyPr wrap="square" lIns="0" tIns="0" rIns="0" bIns="0"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・はん濫の危険性が高くなっている川の近くでは、身の安全の確保を図るなど、</a:t>
            </a:r>
            <a:endParaRPr lang="en-US" altLang="ja-JP" sz="1050" dirty="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適切な防災行動をお願いします。</a:t>
            </a:r>
          </a:p>
        </p:txBody>
      </p:sp>
      <p:sp>
        <p:nvSpPr>
          <p:cNvPr id="70" name="サブタイトル 2"/>
          <p:cNvSpPr txBox="1">
            <a:spLocks/>
          </p:cNvSpPr>
          <p:nvPr/>
        </p:nvSpPr>
        <p:spPr>
          <a:xfrm>
            <a:off x="4187071" y="5822824"/>
            <a:ext cx="5143500" cy="103169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spcBef>
                <a:spcPts val="300"/>
              </a:spcBef>
            </a:pPr>
            <a:r>
              <a:rPr lang="en-US" altLang="ja-JP" sz="1600" dirty="0"/>
              <a:t>&lt;</a:t>
            </a:r>
            <a:r>
              <a:rPr lang="ja-JP" altLang="en-US" sz="1600" dirty="0"/>
              <a:t>川の防災情報</a:t>
            </a:r>
            <a:r>
              <a:rPr lang="en-US" altLang="ja-JP" sz="1600" dirty="0"/>
              <a:t>&gt;</a:t>
            </a:r>
          </a:p>
          <a:p>
            <a:pPr algn="l">
              <a:lnSpc>
                <a:spcPct val="100000"/>
              </a:lnSpc>
              <a:spcBef>
                <a:spcPts val="300"/>
              </a:spcBef>
            </a:pPr>
            <a:r>
              <a:rPr lang="ja-JP" altLang="en-US" sz="1600" dirty="0"/>
              <a:t>パソコンから　　　</a:t>
            </a:r>
            <a:r>
              <a:rPr lang="en-US" altLang="ja-JP" sz="1600" dirty="0"/>
              <a:t> </a:t>
            </a:r>
            <a:r>
              <a:rPr lang="en-US" altLang="ja-JP" sz="1600" dirty="0">
                <a:hlinkClick r:id="rId11"/>
              </a:rPr>
              <a:t>http://www.river.go.jp/</a:t>
            </a:r>
            <a:endParaRPr lang="en-US" altLang="ja-JP" sz="1600" dirty="0"/>
          </a:p>
          <a:p>
            <a:pPr algn="l">
              <a:lnSpc>
                <a:spcPct val="100000"/>
              </a:lnSpc>
              <a:spcBef>
                <a:spcPts val="300"/>
              </a:spcBef>
            </a:pPr>
            <a:r>
              <a:rPr lang="ja-JP" altLang="en-US" sz="1600" dirty="0"/>
              <a:t>スマートフォンから　</a:t>
            </a:r>
            <a:r>
              <a:rPr lang="en-US" altLang="ja-JP" sz="1600" dirty="0">
                <a:hlinkClick r:id="rId12"/>
              </a:rPr>
              <a:t>http://www.river.go.jp/s/</a:t>
            </a:r>
            <a:endParaRPr lang="en-US" altLang="ja-JP" sz="1600" dirty="0"/>
          </a:p>
        </p:txBody>
      </p:sp>
      <p:pic>
        <p:nvPicPr>
          <p:cNvPr id="27" name="図 26"/>
          <p:cNvPicPr>
            <a:picLocks noChangeAspect="1"/>
          </p:cNvPicPr>
          <p:nvPr/>
        </p:nvPicPr>
        <p:blipFill>
          <a:blip r:embed="rId13"/>
          <a:stretch>
            <a:fillRect/>
          </a:stretch>
        </p:blipFill>
        <p:spPr>
          <a:xfrm>
            <a:off x="6793348" y="5517232"/>
            <a:ext cx="2715004" cy="612475"/>
          </a:xfrm>
          <a:prstGeom prst="rect">
            <a:avLst/>
          </a:prstGeom>
        </p:spPr>
      </p:pic>
      <p:sp>
        <p:nvSpPr>
          <p:cNvPr id="53" name="角丸四角形 52"/>
          <p:cNvSpPr/>
          <p:nvPr/>
        </p:nvSpPr>
        <p:spPr>
          <a:xfrm>
            <a:off x="335150" y="3745514"/>
            <a:ext cx="1014412" cy="23971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anchor="ctr">
            <a:spAutoFit/>
          </a:bodyPr>
          <a:lstStyle/>
          <a:p>
            <a:pPr algn="ctr">
              <a:defRPr/>
            </a:pPr>
            <a:r>
              <a:rPr lang="ja-JP" altLang="en-US" sz="1400" dirty="0">
                <a:solidFill>
                  <a:srgbClr val="000000"/>
                </a:solidFill>
              </a:rPr>
              <a:t>レーダ雨量</a:t>
            </a:r>
          </a:p>
        </p:txBody>
      </p:sp>
      <p:sp>
        <p:nvSpPr>
          <p:cNvPr id="4" name="スライド番号プレースホルダー 3"/>
          <p:cNvSpPr>
            <a:spLocks noGrp="1"/>
          </p:cNvSpPr>
          <p:nvPr>
            <p:ph type="sldNum" sz="quarter" idx="12"/>
          </p:nvPr>
        </p:nvSpPr>
        <p:spPr/>
        <p:txBody>
          <a:bodyPr/>
          <a:lstStyle/>
          <a:p>
            <a:r>
              <a:rPr lang="en-US" altLang="ja-JP" dirty="0" smtClean="0"/>
              <a:t>11</a:t>
            </a:r>
            <a:endParaRPr lang="en-US" altLang="ja-JP"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381001" y="0"/>
            <a:ext cx="85645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rgbClr val="4087C8"/>
              </a:solidFill>
              <a:latin typeface="HGP創英角ｺﾞｼｯｸUB" panose="020B0900000000000000" pitchFamily="50" charset="-128"/>
              <a:ea typeface="HGP創英角ｺﾞｼｯｸUB" panose="020B0900000000000000" pitchFamily="50" charset="-128"/>
            </a:endParaRPr>
          </a:p>
        </p:txBody>
      </p:sp>
      <p:sp>
        <p:nvSpPr>
          <p:cNvPr id="29700" name="Rectangle 2"/>
          <p:cNvSpPr txBox="1">
            <a:spLocks noChangeArrowheads="1"/>
          </p:cNvSpPr>
          <p:nvPr/>
        </p:nvSpPr>
        <p:spPr bwMode="auto">
          <a:xfrm>
            <a:off x="0" y="11114"/>
            <a:ext cx="9525000" cy="4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a:solidFill>
                  <a:srgbClr val="3366FF"/>
                </a:solidFill>
                <a:latin typeface="HGP創英角ｺﾞｼｯｸUB" panose="020B0900000000000000" pitchFamily="50" charset="-128"/>
                <a:ea typeface="HGP創英角ｺﾞｼｯｸUB" panose="020B0900000000000000" pitchFamily="50" charset="-128"/>
              </a:rPr>
              <a:t>（２）洪水時の情報提供　</a:t>
            </a:r>
            <a:r>
              <a:rPr lang="ja-JP" altLang="en-US" sz="1600" dirty="0">
                <a:solidFill>
                  <a:srgbClr val="3366FF"/>
                </a:solidFill>
                <a:latin typeface="HGP創英角ｺﾞｼｯｸUB" panose="020B0900000000000000" pitchFamily="50" charset="-128"/>
                <a:ea typeface="HGP創英角ｺﾞｼｯｸUB" panose="020B0900000000000000" pitchFamily="50" charset="-128"/>
              </a:rPr>
              <a:t>～⑤ＸＲＡＩＮ（国土交通省ＸバンドＭＰレーダ）のご紹介～</a:t>
            </a:r>
            <a:endParaRPr lang="en-US" altLang="ja-JP" sz="1600" dirty="0">
              <a:solidFill>
                <a:srgbClr val="3366FF"/>
              </a:solidFill>
              <a:latin typeface="HGP創英角ｺﾞｼｯｸUB" panose="020B0900000000000000" pitchFamily="50" charset="-128"/>
              <a:ea typeface="HGP創英角ｺﾞｼｯｸUB" panose="020B0900000000000000" pitchFamily="50" charset="-128"/>
            </a:endParaRPr>
          </a:p>
        </p:txBody>
      </p:sp>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1268414"/>
            <a:ext cx="482441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613" y="4843412"/>
            <a:ext cx="1860550" cy="177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4663" y="4786262"/>
            <a:ext cx="1873250" cy="178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7" name="Text Box 6"/>
          <p:cNvSpPr txBox="1">
            <a:spLocks noChangeArrowheads="1"/>
          </p:cNvSpPr>
          <p:nvPr/>
        </p:nvSpPr>
        <p:spPr bwMode="auto">
          <a:xfrm>
            <a:off x="398463" y="4611688"/>
            <a:ext cx="1746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2" tIns="47891" rIns="95782" bIns="47891">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13"/>
              </a:spcAft>
            </a:pPr>
            <a:r>
              <a:rPr lang="ja-JP" altLang="en-US" sz="1600" b="1" u="sng">
                <a:latin typeface="HGPｺﾞｼｯｸM" panose="020B0600000000000000" pitchFamily="50" charset="-128"/>
                <a:ea typeface="HGPｺﾞｼｯｸM" panose="020B0600000000000000" pitchFamily="50" charset="-128"/>
              </a:rPr>
              <a:t>＜</a:t>
            </a:r>
            <a:r>
              <a:rPr lang="en-US" altLang="ja-JP" sz="1600" b="1" u="sng">
                <a:latin typeface="HGPｺﾞｼｯｸM" panose="020B0600000000000000" pitchFamily="50" charset="-128"/>
                <a:ea typeface="HGPｺﾞｼｯｸM" panose="020B0600000000000000" pitchFamily="50" charset="-128"/>
              </a:rPr>
              <a:t>XRAIN</a:t>
            </a:r>
            <a:r>
              <a:rPr lang="ja-JP" altLang="en-US" sz="1600" b="1" u="sng">
                <a:latin typeface="HGPｺﾞｼｯｸM" panose="020B0600000000000000" pitchFamily="50" charset="-128"/>
                <a:ea typeface="HGPｺﾞｼｯｸM" panose="020B0600000000000000" pitchFamily="50" charset="-128"/>
              </a:rPr>
              <a:t>の特徴＞</a:t>
            </a:r>
            <a:endParaRPr lang="ja-JP" altLang="en-US" u="sng">
              <a:latin typeface="HGPｺﾞｼｯｸM" panose="020B0600000000000000" pitchFamily="50" charset="-128"/>
              <a:ea typeface="HGPｺﾞｼｯｸM" panose="020B0600000000000000" pitchFamily="50" charset="-128"/>
            </a:endParaRPr>
          </a:p>
        </p:txBody>
      </p:sp>
      <p:sp>
        <p:nvSpPr>
          <p:cNvPr id="29708" name="Text Box 6"/>
          <p:cNvSpPr txBox="1">
            <a:spLocks noChangeArrowheads="1"/>
          </p:cNvSpPr>
          <p:nvPr/>
        </p:nvSpPr>
        <p:spPr bwMode="auto">
          <a:xfrm>
            <a:off x="6618812" y="1319484"/>
            <a:ext cx="2227646" cy="3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2" tIns="47891" rIns="95782" bIns="47891">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Aft>
                <a:spcPts val="313"/>
              </a:spcAft>
            </a:pPr>
            <a:r>
              <a:rPr lang="ja-JP" altLang="en-US" sz="1600" b="1" u="sng" dirty="0">
                <a:latin typeface="HGPｺﾞｼｯｸM" panose="020B0600000000000000" pitchFamily="50" charset="-128"/>
                <a:ea typeface="HGPｺﾞｼｯｸM" panose="020B0600000000000000" pitchFamily="50" charset="-128"/>
              </a:rPr>
              <a:t>＜</a:t>
            </a:r>
            <a:r>
              <a:rPr lang="en-US" altLang="ja-JP" sz="1600" b="1" u="sng" dirty="0">
                <a:latin typeface="HGPｺﾞｼｯｸM" panose="020B0600000000000000" pitchFamily="50" charset="-128"/>
                <a:ea typeface="HGPｺﾞｼｯｸM" panose="020B0600000000000000" pitchFamily="50" charset="-128"/>
              </a:rPr>
              <a:t>XRAIN</a:t>
            </a:r>
            <a:r>
              <a:rPr lang="ja-JP" altLang="en-US" sz="1600" b="1" u="sng" dirty="0">
                <a:latin typeface="HGPｺﾞｼｯｸM" panose="020B0600000000000000" pitchFamily="50" charset="-128"/>
                <a:ea typeface="HGPｺﾞｼｯｸM" panose="020B0600000000000000" pitchFamily="50" charset="-128"/>
              </a:rPr>
              <a:t>の配信エリア＞</a:t>
            </a:r>
            <a:endParaRPr lang="ja-JP" altLang="en-US" u="sng" dirty="0">
              <a:latin typeface="HGPｺﾞｼｯｸM" panose="020B0600000000000000" pitchFamily="50" charset="-128"/>
              <a:ea typeface="HGPｺﾞｼｯｸM" panose="020B0600000000000000" pitchFamily="50" charset="-128"/>
            </a:endParaRPr>
          </a:p>
        </p:txBody>
      </p:sp>
      <p:sp>
        <p:nvSpPr>
          <p:cNvPr id="29710" name="テキスト ボックス 14"/>
          <p:cNvSpPr txBox="1">
            <a:spLocks noChangeArrowheads="1"/>
          </p:cNvSpPr>
          <p:nvPr/>
        </p:nvSpPr>
        <p:spPr bwMode="auto">
          <a:xfrm>
            <a:off x="129536" y="620713"/>
            <a:ext cx="9648000"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indent="-269875" eaLnBrk="1" hangingPunct="1"/>
            <a:r>
              <a:rPr lang="ja-JP" altLang="en-US" sz="1600" dirty="0" smtClean="0"/>
              <a:t>○ 平成</a:t>
            </a:r>
            <a:r>
              <a:rPr lang="en-US" altLang="ja-JP" sz="1600" dirty="0"/>
              <a:t>28</a:t>
            </a:r>
            <a:r>
              <a:rPr lang="ja-JP" altLang="en-US" sz="1600" dirty="0"/>
              <a:t>年７月より、高精度・高分解能（</a:t>
            </a:r>
            <a:r>
              <a:rPr lang="en-US" altLang="ja-JP" sz="1600" dirty="0"/>
              <a:t>250m</a:t>
            </a:r>
            <a:r>
              <a:rPr lang="ja-JP" altLang="en-US" sz="1600" dirty="0"/>
              <a:t>メッシュ）・高頻度（配信間隔１分）で、ほぼリアルタイムのレーダ雨量情報（ＸＲＡＩＮ：エックスレイン）の配信エリアを全国</a:t>
            </a:r>
            <a:r>
              <a:rPr lang="en-US" altLang="ja-JP" sz="1600" dirty="0"/>
              <a:t>※</a:t>
            </a:r>
            <a:r>
              <a:rPr lang="ja-JP" altLang="en-US" sz="1600" dirty="0"/>
              <a:t>に順次</a:t>
            </a:r>
            <a:r>
              <a:rPr lang="ja-JP" altLang="en-US" sz="1600" dirty="0" smtClean="0"/>
              <a:t>拡大しています。</a:t>
            </a:r>
            <a:endParaRPr lang="ja-JP" altLang="en-US" sz="1600" dirty="0"/>
          </a:p>
          <a:p>
            <a:pPr eaLnBrk="1" hangingPunct="1"/>
            <a:endParaRPr lang="en-US" altLang="ja-JP" sz="1600" dirty="0"/>
          </a:p>
        </p:txBody>
      </p:sp>
      <p:grpSp>
        <p:nvGrpSpPr>
          <p:cNvPr id="20" name="グループ化 19"/>
          <p:cNvGrpSpPr/>
          <p:nvPr/>
        </p:nvGrpSpPr>
        <p:grpSpPr>
          <a:xfrm>
            <a:off x="6391113" y="630374"/>
            <a:ext cx="8498991" cy="5030874"/>
            <a:chOff x="731950" y="3355450"/>
            <a:chExt cx="6368565" cy="3721211"/>
          </a:xfrm>
        </p:grpSpPr>
        <p:grpSp>
          <p:nvGrpSpPr>
            <p:cNvPr id="22" name="グループ化 21"/>
            <p:cNvGrpSpPr/>
            <p:nvPr/>
          </p:nvGrpSpPr>
          <p:grpSpPr>
            <a:xfrm>
              <a:off x="731950" y="4329254"/>
              <a:ext cx="2528193" cy="1963943"/>
              <a:chOff x="-2622171" y="468242"/>
              <a:chExt cx="2245075" cy="1743734"/>
            </a:xfrm>
          </p:grpSpPr>
          <p:pic>
            <p:nvPicPr>
              <p:cNvPr id="24"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2622171" y="468242"/>
                <a:ext cx="2040809" cy="1740449"/>
              </a:xfrm>
              <a:prstGeom prst="rect">
                <a:avLst/>
              </a:prstGeom>
              <a:noFill/>
              <a:ln>
                <a:noFill/>
              </a:ln>
              <a:extLst/>
            </p:spPr>
          </p:pic>
          <p:sp>
            <p:nvSpPr>
              <p:cNvPr id="25" name="テキスト ボックス 24"/>
              <p:cNvSpPr txBox="1"/>
              <p:nvPr/>
            </p:nvSpPr>
            <p:spPr>
              <a:xfrm>
                <a:off x="-1557044" y="2045220"/>
                <a:ext cx="1179948" cy="166756"/>
              </a:xfrm>
              <a:prstGeom prst="rect">
                <a:avLst/>
              </a:prstGeom>
              <a:noFill/>
              <a:ln>
                <a:no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Aft>
                    <a:spcPts val="0"/>
                  </a:spcAft>
                </a:pPr>
                <a:r>
                  <a:rPr lang="ja-JP" altLang="en-US" sz="105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（平成</a:t>
                </a:r>
                <a:r>
                  <a:rPr lang="en-US" sz="105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29</a:t>
                </a:r>
                <a:r>
                  <a:rPr lang="ja-JP" altLang="en-US" sz="105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年</a:t>
                </a:r>
                <a:r>
                  <a:rPr lang="en-US" sz="105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8</a:t>
                </a:r>
                <a:r>
                  <a:rPr lang="ja-JP" altLang="en-US" sz="105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月</a:t>
                </a:r>
                <a:r>
                  <a:rPr lang="en-US" altLang="ja-JP" sz="105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14</a:t>
                </a:r>
                <a:r>
                  <a:rPr lang="ja-JP" altLang="en-US" sz="105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日現在）</a:t>
                </a:r>
                <a:endParaRPr lang="ja-JP" altLang="en-US" sz="1400" kern="100" dirty="0">
                  <a:latin typeface="Century" panose="02040604050505020304" pitchFamily="18" charset="0"/>
                  <a:ea typeface="ＭＳ ゴシック" panose="020B0609070205080204" pitchFamily="49" charset="-128"/>
                  <a:cs typeface="Times New Roman" panose="02020603050405020304" pitchFamily="18" charset="0"/>
                </a:endParaRPr>
              </a:p>
            </p:txBody>
          </p:sp>
        </p:grpSp>
        <p:sp>
          <p:nvSpPr>
            <p:cNvPr id="23" name="正方形/長方形 22"/>
            <p:cNvSpPr/>
            <p:nvPr/>
          </p:nvSpPr>
          <p:spPr>
            <a:xfrm>
              <a:off x="3490167" y="3355450"/>
              <a:ext cx="3610348" cy="372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6" name="図 25"/>
          <p:cNvPicPr>
            <a:picLocks noChangeAspect="1"/>
          </p:cNvPicPr>
          <p:nvPr/>
        </p:nvPicPr>
        <p:blipFill>
          <a:blip r:embed="rId7"/>
          <a:stretch>
            <a:fillRect/>
          </a:stretch>
        </p:blipFill>
        <p:spPr>
          <a:xfrm>
            <a:off x="5979356" y="1731005"/>
            <a:ext cx="484713" cy="830935"/>
          </a:xfrm>
          <a:prstGeom prst="rect">
            <a:avLst/>
          </a:prstGeom>
        </p:spPr>
      </p:pic>
      <p:sp>
        <p:nvSpPr>
          <p:cNvPr id="27" name="正方形/長方形 26"/>
          <p:cNvSpPr/>
          <p:nvPr/>
        </p:nvSpPr>
        <p:spPr>
          <a:xfrm>
            <a:off x="6320052" y="1667425"/>
            <a:ext cx="1800200" cy="13302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indent="152400">
              <a:lnSpc>
                <a:spcPct val="150000"/>
              </a:lnSpc>
              <a:spcAft>
                <a:spcPts val="0"/>
              </a:spcAft>
            </a:pPr>
            <a:r>
              <a:rPr lang="ja-JP" altLang="en-US" sz="800" kern="100" dirty="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rPr>
              <a:t>これまでの配信エリア</a:t>
            </a:r>
            <a:endParaRPr lang="en-US" altLang="ja-JP" sz="800" kern="100" dirty="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endParaRPr>
          </a:p>
          <a:p>
            <a:pPr indent="152400">
              <a:lnSpc>
                <a:spcPct val="150000"/>
              </a:lnSpc>
              <a:spcAft>
                <a:spcPts val="0"/>
              </a:spcAft>
            </a:pPr>
            <a:endParaRPr lang="ja-JP" altLang="en-US" sz="7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52400">
              <a:lnSpc>
                <a:spcPct val="150000"/>
              </a:lnSpc>
              <a:spcAft>
                <a:spcPts val="0"/>
              </a:spcAft>
            </a:pPr>
            <a:r>
              <a:rPr lang="ja-JP" altLang="en-US" sz="800" kern="100" dirty="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rPr>
              <a:t>今回拡大エリア</a:t>
            </a:r>
            <a:endParaRPr lang="ja-JP" altLang="en-US" sz="16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133350">
              <a:lnSpc>
                <a:spcPct val="150000"/>
              </a:lnSpc>
              <a:spcAft>
                <a:spcPts val="0"/>
              </a:spcAft>
            </a:pPr>
            <a:endParaRPr lang="en-US" altLang="ja-JP" sz="500" kern="100" dirty="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endParaRPr>
          </a:p>
          <a:p>
            <a:pPr marL="133350">
              <a:lnSpc>
                <a:spcPct val="150000"/>
              </a:lnSpc>
              <a:spcAft>
                <a:spcPts val="0"/>
              </a:spcAft>
            </a:pPr>
            <a:r>
              <a:rPr lang="ja-JP" altLang="en-US" sz="800" kern="100" dirty="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rPr>
              <a:t>これまでの配信エリアにレーダ雨量計が追加されることで精度向上するエリア</a:t>
            </a:r>
            <a:endParaRPr lang="ja-JP" altLang="en-US" sz="16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203200">
              <a:lnSpc>
                <a:spcPct val="150000"/>
              </a:lnSpc>
              <a:spcAft>
                <a:spcPts val="0"/>
              </a:spcAft>
            </a:pPr>
            <a:r>
              <a:rPr lang="en-US" sz="1000" dirty="0">
                <a:latin typeface="ＭＳ ゴシック" panose="020B0609070205080204" pitchFamily="49" charset="-128"/>
                <a:ea typeface="ＭＳ Ｐゴシック" panose="020B0600070205080204" pitchFamily="50" charset="-128"/>
                <a:cs typeface="ＭＳ Ｐゴシック" panose="020B0600070205080204" pitchFamily="50" charset="-128"/>
              </a:rPr>
              <a:t> </a:t>
            </a:r>
            <a:endParaRPr lang="ja-JP" altLang="en-US" sz="16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28" name="図 27"/>
          <p:cNvPicPr>
            <a:picLocks noChangeAspect="1"/>
          </p:cNvPicPr>
          <p:nvPr/>
        </p:nvPicPr>
        <p:blipFill rotWithShape="1">
          <a:blip r:embed="rId8"/>
          <a:srcRect l="22329" t="14563" r="22881" b="14563"/>
          <a:stretch/>
        </p:blipFill>
        <p:spPr>
          <a:xfrm>
            <a:off x="2765809" y="1497962"/>
            <a:ext cx="2619239" cy="1904901"/>
          </a:xfrm>
          <a:prstGeom prst="rect">
            <a:avLst/>
          </a:prstGeom>
        </p:spPr>
      </p:pic>
      <p:pic>
        <p:nvPicPr>
          <p:cNvPr id="2" name="図 1"/>
          <p:cNvPicPr>
            <a:picLocks noChangeAspect="1"/>
          </p:cNvPicPr>
          <p:nvPr/>
        </p:nvPicPr>
        <p:blipFill>
          <a:blip r:embed="rId9"/>
          <a:stretch>
            <a:fillRect/>
          </a:stretch>
        </p:blipFill>
        <p:spPr>
          <a:xfrm>
            <a:off x="646169" y="2781606"/>
            <a:ext cx="2402503" cy="1859441"/>
          </a:xfrm>
          <a:prstGeom prst="rect">
            <a:avLst/>
          </a:prstGeom>
        </p:spPr>
      </p:pic>
      <p:pic>
        <p:nvPicPr>
          <p:cNvPr id="3" name="図 2"/>
          <p:cNvPicPr>
            <a:picLocks noChangeAspect="1"/>
          </p:cNvPicPr>
          <p:nvPr/>
        </p:nvPicPr>
        <p:blipFill>
          <a:blip r:embed="rId10"/>
          <a:stretch>
            <a:fillRect/>
          </a:stretch>
        </p:blipFill>
        <p:spPr>
          <a:xfrm>
            <a:off x="2360712" y="3691380"/>
            <a:ext cx="1304657" cy="1249788"/>
          </a:xfrm>
          <a:prstGeom prst="rect">
            <a:avLst/>
          </a:prstGeom>
        </p:spPr>
      </p:pic>
      <p:sp>
        <p:nvSpPr>
          <p:cNvPr id="29" name="テキスト ボックス 28"/>
          <p:cNvSpPr txBox="1"/>
          <p:nvPr/>
        </p:nvSpPr>
        <p:spPr>
          <a:xfrm>
            <a:off x="511979" y="5270102"/>
            <a:ext cx="1848634" cy="830997"/>
          </a:xfrm>
          <a:prstGeom prst="rect">
            <a:avLst/>
          </a:prstGeom>
          <a:noFill/>
        </p:spPr>
        <p:txBody>
          <a:bodyPr wrap="square" rtlCol="0">
            <a:spAutoFit/>
          </a:bodyPr>
          <a:lstStyle/>
          <a:p>
            <a:r>
              <a:rPr lang="en-US" altLang="ja-JP" sz="1600" dirty="0">
                <a:latin typeface="+mn-ea"/>
              </a:rPr>
              <a:t>【C</a:t>
            </a:r>
            <a:r>
              <a:rPr lang="ja-JP" altLang="en-US" sz="1600" dirty="0">
                <a:latin typeface="+mn-ea"/>
              </a:rPr>
              <a:t>バンドレーダ</a:t>
            </a:r>
            <a:r>
              <a:rPr lang="en-US" altLang="ja-JP" sz="1600" dirty="0">
                <a:latin typeface="+mn-ea"/>
              </a:rPr>
              <a:t>】</a:t>
            </a:r>
          </a:p>
          <a:p>
            <a:r>
              <a:rPr lang="ja-JP" altLang="en-US" sz="1600" dirty="0">
                <a:latin typeface="+mn-ea"/>
              </a:rPr>
              <a:t>空間解像度：</a:t>
            </a:r>
            <a:r>
              <a:rPr lang="en-US" altLang="ja-JP" sz="1600" dirty="0">
                <a:latin typeface="+mn-ea"/>
              </a:rPr>
              <a:t>1km</a:t>
            </a:r>
            <a:r>
              <a:rPr lang="ja-JP" altLang="en-US" sz="1600" dirty="0">
                <a:latin typeface="+mn-ea"/>
              </a:rPr>
              <a:t>　</a:t>
            </a:r>
            <a:endParaRPr lang="en-US" altLang="ja-JP" sz="1600" dirty="0">
              <a:latin typeface="+mn-ea"/>
            </a:endParaRPr>
          </a:p>
          <a:p>
            <a:r>
              <a:rPr lang="ja-JP" altLang="en-US" sz="1600" dirty="0">
                <a:latin typeface="+mn-ea"/>
              </a:rPr>
              <a:t>配信間隔：５分</a:t>
            </a:r>
            <a:endParaRPr lang="en-US" altLang="ja-JP" sz="1600" dirty="0">
              <a:latin typeface="+mn-ea"/>
            </a:endParaRPr>
          </a:p>
        </p:txBody>
      </p:sp>
      <p:sp>
        <p:nvSpPr>
          <p:cNvPr id="30" name="テキスト ボックス 29"/>
          <p:cNvSpPr txBox="1"/>
          <p:nvPr/>
        </p:nvSpPr>
        <p:spPr>
          <a:xfrm>
            <a:off x="5000267" y="5284792"/>
            <a:ext cx="1951762" cy="830997"/>
          </a:xfrm>
          <a:prstGeom prst="rect">
            <a:avLst/>
          </a:prstGeom>
          <a:noFill/>
        </p:spPr>
        <p:txBody>
          <a:bodyPr wrap="square" rtlCol="0">
            <a:spAutoFit/>
          </a:bodyPr>
          <a:lstStyle/>
          <a:p>
            <a:r>
              <a:rPr lang="ja-JP" altLang="en-US" sz="1600" dirty="0">
                <a:latin typeface="+mn-ea"/>
              </a:rPr>
              <a:t>  </a:t>
            </a:r>
            <a:r>
              <a:rPr lang="en-US" altLang="ja-JP" sz="1600" dirty="0">
                <a:latin typeface="+mn-ea"/>
              </a:rPr>
              <a:t>【XRAIN】</a:t>
            </a:r>
          </a:p>
          <a:p>
            <a:r>
              <a:rPr lang="ja-JP" altLang="en-US" sz="1600" dirty="0">
                <a:latin typeface="+mn-ea"/>
              </a:rPr>
              <a:t>　空間解像度：</a:t>
            </a:r>
            <a:r>
              <a:rPr lang="en-US" altLang="ja-JP" sz="1600" dirty="0">
                <a:latin typeface="+mn-ea"/>
              </a:rPr>
              <a:t>250m</a:t>
            </a:r>
            <a:r>
              <a:rPr lang="ja-JP" altLang="en-US" sz="1600" dirty="0">
                <a:latin typeface="+mn-ea"/>
              </a:rPr>
              <a:t>　</a:t>
            </a:r>
            <a:endParaRPr lang="en-US" altLang="ja-JP" sz="1600" dirty="0">
              <a:latin typeface="+mn-ea"/>
            </a:endParaRPr>
          </a:p>
          <a:p>
            <a:r>
              <a:rPr lang="ja-JP" altLang="en-US" sz="1600" dirty="0">
                <a:latin typeface="+mn-ea"/>
              </a:rPr>
              <a:t>　配信間隔：１分</a:t>
            </a:r>
            <a:endParaRPr lang="en-US" altLang="ja-JP" sz="1600" dirty="0">
              <a:latin typeface="+mn-ea"/>
            </a:endParaRPr>
          </a:p>
        </p:txBody>
      </p:sp>
      <p:sp>
        <p:nvSpPr>
          <p:cNvPr id="31" name="テキスト ボックス 30"/>
          <p:cNvSpPr txBox="1"/>
          <p:nvPr/>
        </p:nvSpPr>
        <p:spPr>
          <a:xfrm>
            <a:off x="4278096" y="6311771"/>
            <a:ext cx="3242328" cy="523220"/>
          </a:xfrm>
          <a:prstGeom prst="rect">
            <a:avLst/>
          </a:prstGeom>
          <a:noFill/>
        </p:spPr>
        <p:txBody>
          <a:bodyPr wrap="square" rtlCol="0">
            <a:spAutoFit/>
          </a:bodyPr>
          <a:lstStyle/>
          <a:p>
            <a:r>
              <a:rPr lang="ja-JP" altLang="en-US" sz="1400" dirty="0">
                <a:solidFill>
                  <a:srgbClr val="FF0000"/>
                </a:solidFill>
              </a:rPr>
              <a:t>高分解能・高頻度で、ほぼ</a:t>
            </a:r>
            <a:endParaRPr lang="en-US" altLang="ja-JP" sz="1400" dirty="0">
              <a:solidFill>
                <a:srgbClr val="FF0000"/>
              </a:solidFill>
            </a:endParaRPr>
          </a:p>
          <a:p>
            <a:r>
              <a:rPr lang="ja-JP" altLang="en-US" sz="1400" dirty="0">
                <a:solidFill>
                  <a:srgbClr val="FF0000"/>
                </a:solidFill>
              </a:rPr>
              <a:t>リアルタイムな雨量情報を提供します</a:t>
            </a:r>
            <a:endParaRPr lang="en-US" altLang="ja-JP" sz="1400" dirty="0">
              <a:solidFill>
                <a:srgbClr val="FF0000"/>
              </a:solidFill>
            </a:endParaRPr>
          </a:p>
        </p:txBody>
      </p:sp>
      <p:sp>
        <p:nvSpPr>
          <p:cNvPr id="32" name="下矢印 31"/>
          <p:cNvSpPr/>
          <p:nvPr/>
        </p:nvSpPr>
        <p:spPr>
          <a:xfrm rot="16200000">
            <a:off x="4271296" y="5473079"/>
            <a:ext cx="864109" cy="593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60447" y="1576073"/>
            <a:ext cx="1511952" cy="246221"/>
          </a:xfrm>
          <a:prstGeom prst="rect">
            <a:avLst/>
          </a:prstGeom>
          <a:solidFill>
            <a:schemeClr val="bg1"/>
          </a:solidFill>
        </p:spPr>
        <p:txBody>
          <a:bodyPr wrap="none">
            <a:spAutoFit/>
          </a:bodyPr>
          <a:lstStyle/>
          <a:p>
            <a:r>
              <a:rPr lang="en-US" altLang="ja-JP" sz="1000" dirty="0"/>
              <a:t>http://www.river.go.jp/x/</a:t>
            </a:r>
            <a:endParaRPr lang="ja-JP" altLang="en-US" sz="1000" dirty="0"/>
          </a:p>
        </p:txBody>
      </p:sp>
      <p:sp>
        <p:nvSpPr>
          <p:cNvPr id="6" name="スライド番号プレースホルダー 5"/>
          <p:cNvSpPr>
            <a:spLocks noGrp="1"/>
          </p:cNvSpPr>
          <p:nvPr>
            <p:ph type="sldNum" sz="quarter" idx="12"/>
          </p:nvPr>
        </p:nvSpPr>
        <p:spPr/>
        <p:txBody>
          <a:bodyPr/>
          <a:lstStyle/>
          <a:p>
            <a:r>
              <a:rPr lang="en-US" altLang="ja-JP" dirty="0" smtClean="0"/>
              <a:t>12</a:t>
            </a:r>
            <a:endParaRPr lang="en-US" altLang="ja-JP" dirty="0"/>
          </a:p>
        </p:txBody>
      </p:sp>
    </p:spTree>
    <p:extLst>
      <p:ext uri="{BB962C8B-B14F-4D97-AF65-F5344CB8AC3E}">
        <p14:creationId xmlns:p14="http://schemas.microsoft.com/office/powerpoint/2010/main" val="3529425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5507494" y="1942761"/>
            <a:ext cx="3987800" cy="2286000"/>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6" name="正方形/長方形 95"/>
          <p:cNvSpPr/>
          <p:nvPr/>
        </p:nvSpPr>
        <p:spPr>
          <a:xfrm>
            <a:off x="6556832" y="4330361"/>
            <a:ext cx="1827213" cy="76200"/>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7" name="正方形/長方形 96"/>
          <p:cNvSpPr/>
          <p:nvPr/>
        </p:nvSpPr>
        <p:spPr>
          <a:xfrm>
            <a:off x="7248981" y="4254161"/>
            <a:ext cx="515938" cy="63500"/>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2" name="正方形/長方形 91"/>
          <p:cNvSpPr/>
          <p:nvPr/>
        </p:nvSpPr>
        <p:spPr>
          <a:xfrm>
            <a:off x="495871" y="1943000"/>
            <a:ext cx="3986212" cy="2286000"/>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Text Box 34"/>
          <p:cNvSpPr txBox="1">
            <a:spLocks noChangeArrowheads="1"/>
          </p:cNvSpPr>
          <p:nvPr/>
        </p:nvSpPr>
        <p:spPr bwMode="auto">
          <a:xfrm>
            <a:off x="344488" y="1340768"/>
            <a:ext cx="5091112" cy="338137"/>
          </a:xfrm>
          <a:prstGeom prst="rect">
            <a:avLst/>
          </a:prstGeom>
          <a:noFill/>
          <a:ln>
            <a:noFill/>
          </a:ln>
          <a:effectLst/>
          <a:extLst/>
        </p:spPr>
        <p:txBody>
          <a:bodyPr>
            <a:spAutoFit/>
          </a:bodyPr>
          <a:lstStyle/>
          <a:p>
            <a:pPr fontAlgn="auto">
              <a:spcBef>
                <a:spcPts val="0"/>
              </a:spcBef>
              <a:spcAft>
                <a:spcPts val="0"/>
              </a:spcAft>
              <a:defRPr/>
            </a:pPr>
            <a:r>
              <a:rPr lang="ja-JP" altLang="en-US" sz="1600" dirty="0">
                <a:solidFill>
                  <a:schemeClr val="accent2"/>
                </a:solidFill>
                <a:effectLst>
                  <a:outerShdw blurRad="38100" dist="38100" dir="2700000" algn="tl">
                    <a:srgbClr val="C0C0C0"/>
                  </a:outerShdw>
                </a:effectLst>
                <a:latin typeface="+mn-lt"/>
                <a:ea typeface="+mn-ea"/>
              </a:rPr>
              <a:t>ＮＨＫの放送例（</a:t>
            </a:r>
            <a:r>
              <a:rPr lang="ja-JP" altLang="en-US" sz="1600" b="1" dirty="0">
                <a:solidFill>
                  <a:srgbClr val="FF0000"/>
                </a:solidFill>
                <a:effectLst>
                  <a:outerShdw blurRad="38100" dist="38100" dir="2700000" algn="tl">
                    <a:srgbClr val="C0C0C0"/>
                  </a:outerShdw>
                </a:effectLst>
                <a:latin typeface="+mn-lt"/>
                <a:ea typeface="+mn-ea"/>
              </a:rPr>
              <a:t>画面はイメージ</a:t>
            </a:r>
            <a:r>
              <a:rPr lang="ja-JP" altLang="en-US" sz="1600" dirty="0">
                <a:solidFill>
                  <a:schemeClr val="accent2"/>
                </a:solidFill>
                <a:effectLst>
                  <a:outerShdw blurRad="38100" dist="38100" dir="2700000" algn="tl">
                    <a:srgbClr val="C0C0C0"/>
                  </a:outerShdw>
                </a:effectLst>
                <a:latin typeface="+mn-lt"/>
                <a:ea typeface="+mn-ea"/>
              </a:rPr>
              <a:t>）</a:t>
            </a:r>
          </a:p>
        </p:txBody>
      </p:sp>
      <p:sp>
        <p:nvSpPr>
          <p:cNvPr id="13" name="Text Box 12"/>
          <p:cNvSpPr txBox="1">
            <a:spLocks noChangeArrowheads="1"/>
          </p:cNvSpPr>
          <p:nvPr/>
        </p:nvSpPr>
        <p:spPr bwMode="auto">
          <a:xfrm>
            <a:off x="2831083" y="2289075"/>
            <a:ext cx="1404938" cy="463550"/>
          </a:xfrm>
          <a:prstGeom prst="rect">
            <a:avLst/>
          </a:prstGeom>
          <a:noFill/>
          <a:ln>
            <a:noFill/>
          </a:ln>
          <a:effectLst/>
          <a:extLst/>
        </p:spPr>
        <p:txBody>
          <a:bodyPr lIns="90000" tIns="46800" rIns="90000" bIns="46800">
            <a:spAutoFit/>
          </a:bodyPr>
          <a:lstStyle/>
          <a:p>
            <a:pPr algn="ctr" fontAlgn="auto">
              <a:spcBef>
                <a:spcPct val="50000"/>
              </a:spcBef>
              <a:spcAft>
                <a:spcPts val="0"/>
              </a:spcAft>
              <a:defRPr/>
            </a:pPr>
            <a:r>
              <a:rPr lang="ja-JP" altLang="en-US" sz="2400" dirty="0">
                <a:solidFill>
                  <a:schemeClr val="bg1"/>
                </a:solidFill>
                <a:effectLst>
                  <a:outerShdw blurRad="38100" dist="38100" dir="2700000" algn="tl">
                    <a:srgbClr val="C0C0C0"/>
                  </a:outerShdw>
                </a:effectLst>
                <a:latin typeface="HGP創英角ｺﾞｼｯｸUB" pitchFamily="50" charset="-128"/>
                <a:ea typeface="HGP創英角ｺﾞｼｯｸUB" pitchFamily="50" charset="-128"/>
              </a:rPr>
              <a:t>放送画面</a:t>
            </a:r>
          </a:p>
        </p:txBody>
      </p:sp>
      <p:sp>
        <p:nvSpPr>
          <p:cNvPr id="30731" name="テキスト ボックス 11"/>
          <p:cNvSpPr txBox="1">
            <a:spLocks noChangeArrowheads="1"/>
          </p:cNvSpPr>
          <p:nvPr/>
        </p:nvSpPr>
        <p:spPr bwMode="auto">
          <a:xfrm>
            <a:off x="5441056" y="6125294"/>
            <a:ext cx="3881438" cy="400050"/>
          </a:xfrm>
          <a:prstGeom prst="rect">
            <a:avLst/>
          </a:prstGeom>
          <a:solidFill>
            <a:schemeClr val="bg1"/>
          </a:solidFill>
          <a:ln w="19050">
            <a:solidFill>
              <a:srgbClr val="FF9900"/>
            </a:solidFill>
            <a:prstDash val="dash"/>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solidFill>
                  <a:srgbClr val="CC3300"/>
                </a:solidFill>
                <a:ea typeface="HG丸ｺﾞｼｯｸM-PRO" panose="020F0600000000000000" pitchFamily="50" charset="-128"/>
              </a:rPr>
              <a:t>■リモコンの上下ボタンで、それぞれの基準水位を超えた観測所</a:t>
            </a:r>
            <a:endParaRPr lang="en-US" altLang="ja-JP" sz="1000" dirty="0">
              <a:solidFill>
                <a:srgbClr val="CC3300"/>
              </a:solidFill>
              <a:ea typeface="HG丸ｺﾞｼｯｸM-PRO" panose="020F0600000000000000" pitchFamily="50" charset="-128"/>
            </a:endParaRPr>
          </a:p>
          <a:p>
            <a:pPr eaLnBrk="1" hangingPunct="1"/>
            <a:r>
              <a:rPr lang="ja-JP" altLang="en-US" sz="1000" dirty="0">
                <a:solidFill>
                  <a:srgbClr val="CC3300"/>
                </a:solidFill>
                <a:ea typeface="HG丸ｺﾞｼｯｸM-PRO" panose="020F0600000000000000" pitchFamily="50" charset="-128"/>
              </a:rPr>
              <a:t>　のリストの表示を切り替え可能</a:t>
            </a:r>
          </a:p>
        </p:txBody>
      </p:sp>
      <p:sp>
        <p:nvSpPr>
          <p:cNvPr id="30732" name="AutoShape 60"/>
          <p:cNvSpPr>
            <a:spLocks noChangeArrowheads="1"/>
          </p:cNvSpPr>
          <p:nvPr/>
        </p:nvSpPr>
        <p:spPr bwMode="auto">
          <a:xfrm>
            <a:off x="792733" y="3495575"/>
            <a:ext cx="249238" cy="393700"/>
          </a:xfrm>
          <a:prstGeom prst="flowChartAlternateProcess">
            <a:avLst/>
          </a:prstGeom>
          <a:noFill/>
          <a:ln w="19050" algn="ctr">
            <a:solidFill>
              <a:srgbClr val="FF66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733" name="テキスト ボックス 11"/>
          <p:cNvSpPr txBox="1">
            <a:spLocks noChangeArrowheads="1"/>
          </p:cNvSpPr>
          <p:nvPr/>
        </p:nvSpPr>
        <p:spPr bwMode="auto">
          <a:xfrm>
            <a:off x="475233" y="6125294"/>
            <a:ext cx="3843338" cy="400050"/>
          </a:xfrm>
          <a:prstGeom prst="rect">
            <a:avLst/>
          </a:prstGeom>
          <a:solidFill>
            <a:schemeClr val="bg1"/>
          </a:solidFill>
          <a:ln w="19050">
            <a:solidFill>
              <a:srgbClr val="FF9900"/>
            </a:solidFill>
            <a:prstDash val="dash"/>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dirty="0">
                <a:solidFill>
                  <a:srgbClr val="CC3300"/>
                </a:solidFill>
                <a:ea typeface="HG丸ｺﾞｼｯｸM-PRO" panose="020F0600000000000000" pitchFamily="50" charset="-128"/>
              </a:rPr>
              <a:t>■リモコンの上下ボタンで東京都、神奈川県、千葉県、埼玉県　</a:t>
            </a:r>
            <a:endParaRPr lang="en-US" altLang="ja-JP" sz="1000" dirty="0">
              <a:solidFill>
                <a:srgbClr val="CC3300"/>
              </a:solidFill>
              <a:ea typeface="HG丸ｺﾞｼｯｸM-PRO" panose="020F0600000000000000" pitchFamily="50" charset="-128"/>
            </a:endParaRPr>
          </a:p>
          <a:p>
            <a:pPr eaLnBrk="1" hangingPunct="1"/>
            <a:r>
              <a:rPr lang="ja-JP" altLang="en-US" sz="1000" dirty="0">
                <a:solidFill>
                  <a:srgbClr val="CC3300"/>
                </a:solidFill>
                <a:ea typeface="HG丸ｺﾞｼｯｸM-PRO" panose="020F0600000000000000" pitchFamily="50" charset="-128"/>
              </a:rPr>
              <a:t>　の情報を切り替え可能　</a:t>
            </a:r>
          </a:p>
        </p:txBody>
      </p:sp>
      <p:sp>
        <p:nvSpPr>
          <p:cNvPr id="30734" name="テキスト ボックス 3"/>
          <p:cNvSpPr txBox="1">
            <a:spLocks noChangeArrowheads="1"/>
          </p:cNvSpPr>
          <p:nvPr/>
        </p:nvSpPr>
        <p:spPr bwMode="auto">
          <a:xfrm>
            <a:off x="416496" y="4437112"/>
            <a:ext cx="4113212" cy="55403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solidFill>
                  <a:srgbClr val="CC3300"/>
                </a:solidFill>
                <a:latin typeface="HG丸ｺﾞｼｯｸM-PRO" panose="020F0600000000000000" pitchFamily="50" charset="-128"/>
                <a:ea typeface="HG丸ｺﾞｼｯｸM-PRO" panose="020F0600000000000000" pitchFamily="50" charset="-128"/>
              </a:rPr>
              <a:t>■雨量観測所を地図上の円で位置を表示</a:t>
            </a:r>
          </a:p>
          <a:p>
            <a:pPr eaLnBrk="1" hangingPunct="1"/>
            <a:r>
              <a:rPr lang="ja-JP" altLang="en-US" sz="1100" dirty="0">
                <a:solidFill>
                  <a:srgbClr val="CC3300"/>
                </a:solidFill>
                <a:latin typeface="HG丸ｺﾞｼｯｸM-PRO" panose="020F0600000000000000" pitchFamily="50" charset="-128"/>
                <a:ea typeface="HG丸ｺﾞｼｯｸM-PRO" panose="020F0600000000000000" pitchFamily="50" charset="-128"/>
              </a:rPr>
              <a:t>■雨量は強さに応じて５段階の色で表示</a:t>
            </a:r>
          </a:p>
          <a:p>
            <a:pPr eaLnBrk="1" hangingPunct="1">
              <a:lnSpc>
                <a:spcPts val="800"/>
              </a:lnSpc>
            </a:pPr>
            <a:r>
              <a:rPr lang="en-US" altLang="ja-JP" sz="1100" dirty="0">
                <a:solidFill>
                  <a:srgbClr val="CC3300"/>
                </a:solidFill>
                <a:latin typeface="HG丸ｺﾞｼｯｸM-PRO" panose="020F0600000000000000" pitchFamily="50" charset="-128"/>
                <a:ea typeface="HG丸ｺﾞｼｯｸM-PRO" panose="020F0600000000000000" pitchFamily="50" charset="-128"/>
              </a:rPr>
              <a:t/>
            </a:r>
            <a:br>
              <a:rPr lang="en-US" altLang="ja-JP" sz="1100" dirty="0">
                <a:solidFill>
                  <a:srgbClr val="CC3300"/>
                </a:solidFill>
                <a:latin typeface="HG丸ｺﾞｼｯｸM-PRO" panose="020F0600000000000000" pitchFamily="50" charset="-128"/>
                <a:ea typeface="HG丸ｺﾞｼｯｸM-PRO" panose="020F0600000000000000" pitchFamily="50" charset="-128"/>
              </a:rPr>
            </a:br>
            <a:r>
              <a:rPr lang="ja-JP" altLang="en-US" sz="1100" dirty="0">
                <a:solidFill>
                  <a:srgbClr val="CC3300"/>
                </a:solidFill>
                <a:latin typeface="HG丸ｺﾞｼｯｸM-PRO" panose="020F0600000000000000" pitchFamily="50" charset="-128"/>
                <a:ea typeface="HG丸ｺﾞｼｯｸM-PRO" panose="020F0600000000000000" pitchFamily="50" charset="-128"/>
              </a:rPr>
              <a:t>　　</a:t>
            </a:r>
          </a:p>
          <a:p>
            <a:pPr eaLnBrk="1" hangingPunct="1"/>
            <a:r>
              <a:rPr lang="ja-JP" altLang="en-US" sz="1100" dirty="0">
                <a:solidFill>
                  <a:srgbClr val="CC3300"/>
                </a:solidFill>
                <a:latin typeface="HG丸ｺﾞｼｯｸM-PRO" panose="020F0600000000000000" pitchFamily="50" charset="-128"/>
                <a:ea typeface="HG丸ｺﾞｼｯｸM-PRO" panose="020F0600000000000000" pitchFamily="50" charset="-128"/>
              </a:rPr>
              <a:t>　　　　　　　</a:t>
            </a:r>
          </a:p>
        </p:txBody>
      </p:sp>
      <p:sp>
        <p:nvSpPr>
          <p:cNvPr id="32" name="Text Box 3"/>
          <p:cNvSpPr txBox="1">
            <a:spLocks noChangeArrowheads="1"/>
          </p:cNvSpPr>
          <p:nvPr/>
        </p:nvSpPr>
        <p:spPr bwMode="auto">
          <a:xfrm>
            <a:off x="3224808" y="1340768"/>
            <a:ext cx="3648075" cy="279400"/>
          </a:xfrm>
          <a:prstGeom prst="rect">
            <a:avLst/>
          </a:prstGeom>
          <a:noFill/>
          <a:ln>
            <a:noFill/>
          </a:ln>
          <a:effectLst/>
          <a:extLst/>
        </p:spPr>
        <p:txBody>
          <a:bodyPr lIns="90000" tIns="46800" rIns="90000" bIns="46800">
            <a:spAutoFit/>
          </a:bodyPr>
          <a:lstStyle/>
          <a:p>
            <a:pPr fontAlgn="auto">
              <a:spcBef>
                <a:spcPts val="0"/>
              </a:spcBef>
              <a:spcAft>
                <a:spcPts val="0"/>
              </a:spcAft>
              <a:defRPr/>
            </a:pPr>
            <a:r>
              <a:rPr lang="ja-JP" altLang="en-US" sz="1200" dirty="0">
                <a:solidFill>
                  <a:schemeClr val="accent2"/>
                </a:solidFill>
                <a:effectLst>
                  <a:outerShdw blurRad="38100" dist="38100" dir="2700000" algn="tl">
                    <a:srgbClr val="C0C0C0"/>
                  </a:outerShdw>
                </a:effectLst>
                <a:latin typeface="HGP創英角ｺﾞｼｯｸUB" pitchFamily="50" charset="-128"/>
                <a:ea typeface="HGP創英角ｺﾞｼｯｸUB" pitchFamily="50" charset="-128"/>
              </a:rPr>
              <a:t>　東京都、神奈川県、千葉県、埼玉県の場合</a:t>
            </a:r>
            <a:endParaRPr lang="ja-JP" altLang="en-US" sz="1200" u="sng" dirty="0">
              <a:solidFill>
                <a:schemeClr val="accent2"/>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39" name="Text Box 12"/>
          <p:cNvSpPr txBox="1">
            <a:spLocks noChangeArrowheads="1"/>
          </p:cNvSpPr>
          <p:nvPr/>
        </p:nvSpPr>
        <p:spPr bwMode="auto">
          <a:xfrm>
            <a:off x="7817307" y="2276136"/>
            <a:ext cx="1401763" cy="463550"/>
          </a:xfrm>
          <a:prstGeom prst="rect">
            <a:avLst/>
          </a:prstGeom>
          <a:noFill/>
          <a:ln>
            <a:noFill/>
          </a:ln>
          <a:effectLst/>
          <a:extLst/>
        </p:spPr>
        <p:txBody>
          <a:bodyPr lIns="90000" tIns="46800" rIns="90000" bIns="46800">
            <a:spAutoFit/>
          </a:bodyPr>
          <a:lstStyle/>
          <a:p>
            <a:pPr algn="ctr" fontAlgn="auto">
              <a:spcBef>
                <a:spcPct val="50000"/>
              </a:spcBef>
              <a:spcAft>
                <a:spcPts val="0"/>
              </a:spcAft>
              <a:defRPr/>
            </a:pPr>
            <a:r>
              <a:rPr lang="ja-JP" altLang="en-US" sz="2400" dirty="0">
                <a:solidFill>
                  <a:schemeClr val="bg1"/>
                </a:solidFill>
                <a:effectLst>
                  <a:outerShdw blurRad="38100" dist="38100" dir="2700000" algn="tl">
                    <a:srgbClr val="C0C0C0"/>
                  </a:outerShdw>
                </a:effectLst>
                <a:latin typeface="HGP創英角ｺﾞｼｯｸUB" pitchFamily="50" charset="-128"/>
                <a:ea typeface="HGP創英角ｺﾞｼｯｸUB" pitchFamily="50" charset="-128"/>
              </a:rPr>
              <a:t>放送画面</a:t>
            </a:r>
          </a:p>
        </p:txBody>
      </p:sp>
      <p:sp>
        <p:nvSpPr>
          <p:cNvPr id="30737" name="テキスト ボックス 42"/>
          <p:cNvSpPr txBox="1">
            <a:spLocks noChangeArrowheads="1"/>
          </p:cNvSpPr>
          <p:nvPr/>
        </p:nvSpPr>
        <p:spPr bwMode="auto">
          <a:xfrm>
            <a:off x="437134" y="1639787"/>
            <a:ext cx="2157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t>＜雨量情報＞</a:t>
            </a:r>
          </a:p>
        </p:txBody>
      </p:sp>
      <p:sp>
        <p:nvSpPr>
          <p:cNvPr id="30738" name="テキスト ボックス 43"/>
          <p:cNvSpPr txBox="1">
            <a:spLocks noChangeArrowheads="1"/>
          </p:cNvSpPr>
          <p:nvPr/>
        </p:nvSpPr>
        <p:spPr bwMode="auto">
          <a:xfrm>
            <a:off x="5418831" y="1621126"/>
            <a:ext cx="2157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＜河川水位情報＞</a:t>
            </a:r>
          </a:p>
        </p:txBody>
      </p:sp>
      <p:sp>
        <p:nvSpPr>
          <p:cNvPr id="40" name="Rectangle 2"/>
          <p:cNvSpPr txBox="1">
            <a:spLocks noChangeArrowheads="1"/>
          </p:cNvSpPr>
          <p:nvPr/>
        </p:nvSpPr>
        <p:spPr bwMode="auto">
          <a:xfrm>
            <a:off x="0" y="0"/>
            <a:ext cx="9525000" cy="476250"/>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solidFill>
                  <a:srgbClr val="4087C8"/>
                </a:solidFill>
                <a:latin typeface="+mj-ea"/>
                <a:ea typeface="+mj-ea"/>
                <a:cs typeface="+mj-cs"/>
              </a:rPr>
              <a:t>（２）洪水時の情報提供　</a:t>
            </a:r>
            <a:r>
              <a:rPr lang="ja-JP" altLang="en-US" kern="0" dirty="0">
                <a:solidFill>
                  <a:srgbClr val="4087C8"/>
                </a:solidFill>
                <a:latin typeface="+mj-ea"/>
                <a:ea typeface="+mj-ea"/>
                <a:cs typeface="+mj-cs"/>
              </a:rPr>
              <a:t>～⑥「地デジによる河川情報の提供」のご紹介～</a:t>
            </a:r>
          </a:p>
        </p:txBody>
      </p:sp>
      <p:sp>
        <p:nvSpPr>
          <p:cNvPr id="30740" name="正方形/長方形 48"/>
          <p:cNvSpPr>
            <a:spLocks noChangeArrowheads="1"/>
          </p:cNvSpPr>
          <p:nvPr/>
        </p:nvSpPr>
        <p:spPr bwMode="auto">
          <a:xfrm>
            <a:off x="5418831" y="5816601"/>
            <a:ext cx="43370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CC3300"/>
                </a:solidFill>
                <a:ea typeface="HG丸ｺﾞｼｯｸM-PRO" panose="020F0600000000000000" pitchFamily="50" charset="-128"/>
              </a:rPr>
              <a:t>■過去時刻の水位に対しての増減の状況を矢印で表示</a:t>
            </a:r>
          </a:p>
        </p:txBody>
      </p:sp>
      <p:pic>
        <p:nvPicPr>
          <p:cNvPr id="30741"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4" y="4594225"/>
            <a:ext cx="592137"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正方形/長方形 92"/>
          <p:cNvSpPr/>
          <p:nvPr/>
        </p:nvSpPr>
        <p:spPr>
          <a:xfrm>
            <a:off x="1538859" y="4305200"/>
            <a:ext cx="1827213" cy="76200"/>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4" name="正方形/長方形 93"/>
          <p:cNvSpPr/>
          <p:nvPr/>
        </p:nvSpPr>
        <p:spPr>
          <a:xfrm>
            <a:off x="2231008" y="4241700"/>
            <a:ext cx="515938" cy="63500"/>
          </a:xfrm>
          <a:prstGeom prst="rect">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744" name="AutoShape 41"/>
          <p:cNvSpPr>
            <a:spLocks noChangeArrowheads="1"/>
          </p:cNvSpPr>
          <p:nvPr/>
        </p:nvSpPr>
        <p:spPr bwMode="auto">
          <a:xfrm>
            <a:off x="2690813" y="4962525"/>
            <a:ext cx="1706562" cy="1079500"/>
          </a:xfrm>
          <a:prstGeom prst="wedgeRoundRectCallout">
            <a:avLst>
              <a:gd name="adj1" fmla="val 62593"/>
              <a:gd name="adj2" fmla="val -34000"/>
              <a:gd name="adj3" fmla="val 16667"/>
            </a:avLst>
          </a:prstGeom>
          <a:solidFill>
            <a:srgbClr val="FFFED2"/>
          </a:solidFill>
          <a:ln w="9525" algn="ctr">
            <a:solidFill>
              <a:schemeClr val="tx1"/>
            </a:solidFill>
            <a:miter lim="800000"/>
            <a:headEnd/>
            <a:tailEnd/>
          </a:ln>
        </p:spPr>
        <p:txBody>
          <a:bodyPr lIns="0" tIns="36000" rIns="0" b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a:latin typeface="HG丸ｺﾞｼｯｸM-PRO" panose="020F0600000000000000" pitchFamily="50" charset="-128"/>
                <a:ea typeface="HG丸ｺﾞｼｯｸM-PRO" panose="020F0600000000000000" pitchFamily="50" charset="-128"/>
              </a:rPr>
              <a:t>リモコンの</a:t>
            </a:r>
            <a:r>
              <a:rPr lang="en-US" altLang="ja-JP" sz="1200">
                <a:latin typeface="HG丸ｺﾞｼｯｸM-PRO" panose="020F0600000000000000" pitchFamily="50" charset="-128"/>
                <a:ea typeface="HG丸ｺﾞｼｯｸM-PRO" panose="020F0600000000000000" pitchFamily="50" charset="-128"/>
              </a:rPr>
              <a:t>d</a:t>
            </a:r>
            <a:r>
              <a:rPr lang="ja-JP" altLang="en-US" sz="1200">
                <a:latin typeface="HG丸ｺﾞｼｯｸM-PRO" panose="020F0600000000000000" pitchFamily="50" charset="-128"/>
                <a:ea typeface="HG丸ｺﾞｼｯｸM-PRO" panose="020F0600000000000000" pitchFamily="50" charset="-128"/>
              </a:rPr>
              <a:t>ボタンでデータ放送画面を表示し、上下ボタンで画面の切り替え操作を行います。</a:t>
            </a:r>
          </a:p>
        </p:txBody>
      </p:sp>
      <p:sp>
        <p:nvSpPr>
          <p:cNvPr id="30745" name="正方形/長方形 40"/>
          <p:cNvSpPr>
            <a:spLocks noChangeArrowheads="1"/>
          </p:cNvSpPr>
          <p:nvPr/>
        </p:nvSpPr>
        <p:spPr bwMode="auto">
          <a:xfrm>
            <a:off x="129536" y="620713"/>
            <a:ext cx="9648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t>○ </a:t>
            </a:r>
            <a:r>
              <a:rPr lang="ja-JP" altLang="en-US" dirty="0" smtClean="0">
                <a:solidFill>
                  <a:srgbClr val="FF0000"/>
                </a:solidFill>
              </a:rPr>
              <a:t>地上</a:t>
            </a:r>
            <a:r>
              <a:rPr lang="ja-JP" altLang="en-US" dirty="0">
                <a:solidFill>
                  <a:srgbClr val="FF0000"/>
                </a:solidFill>
              </a:rPr>
              <a:t>デジタルテレビのデータ放送</a:t>
            </a:r>
            <a:r>
              <a:rPr lang="ja-JP" altLang="en-US" dirty="0"/>
              <a:t>で河川情報（雨量・水位）を入手することができます。</a:t>
            </a:r>
            <a:endParaRPr lang="en-US" altLang="ja-JP" dirty="0"/>
          </a:p>
          <a:p>
            <a:pPr eaLnBrk="1" hangingPunct="1"/>
            <a:r>
              <a:rPr lang="ja-JP" altLang="en-US" dirty="0" smtClean="0"/>
              <a:t>○ </a:t>
            </a:r>
            <a:r>
              <a:rPr lang="ja-JP" altLang="ja-JP" dirty="0" smtClean="0"/>
              <a:t>ＮＨＫ</a:t>
            </a:r>
            <a:r>
              <a:rPr lang="ja-JP" altLang="en-US" dirty="0"/>
              <a:t>、民放含め全国</a:t>
            </a:r>
            <a:r>
              <a:rPr lang="ja-JP" altLang="ja-JP" dirty="0"/>
              <a:t>４</a:t>
            </a:r>
            <a:r>
              <a:rPr lang="ja-JP" altLang="en-US" dirty="0"/>
              <a:t>９放送局の協力により、</a:t>
            </a:r>
            <a:r>
              <a:rPr lang="ja-JP" altLang="en-US" dirty="0">
                <a:solidFill>
                  <a:srgbClr val="FF0000"/>
                </a:solidFill>
              </a:rPr>
              <a:t>全都道府県</a:t>
            </a:r>
            <a:r>
              <a:rPr lang="ja-JP" altLang="ja-JP" dirty="0">
                <a:solidFill>
                  <a:srgbClr val="FF0000"/>
                </a:solidFill>
              </a:rPr>
              <a:t>に</a:t>
            </a:r>
            <a:r>
              <a:rPr lang="ja-JP" altLang="en-US" dirty="0">
                <a:solidFill>
                  <a:srgbClr val="FF0000"/>
                </a:solidFill>
              </a:rPr>
              <a:t>おいて</a:t>
            </a:r>
            <a:r>
              <a:rPr lang="ja-JP" altLang="ja-JP" dirty="0">
                <a:solidFill>
                  <a:srgbClr val="FF0000"/>
                </a:solidFill>
              </a:rPr>
              <a:t>提供</a:t>
            </a:r>
            <a:r>
              <a:rPr lang="ja-JP" altLang="ja-JP" dirty="0"/>
              <a:t>され</a:t>
            </a:r>
            <a:r>
              <a:rPr lang="ja-JP" altLang="en-US" dirty="0"/>
              <a:t>ています。</a:t>
            </a:r>
          </a:p>
        </p:txBody>
      </p:sp>
      <p:sp>
        <p:nvSpPr>
          <p:cNvPr id="30746" name="正方形/長方形 42"/>
          <p:cNvSpPr>
            <a:spLocks noChangeArrowheads="1"/>
          </p:cNvSpPr>
          <p:nvPr/>
        </p:nvSpPr>
        <p:spPr bwMode="auto">
          <a:xfrm>
            <a:off x="5277544" y="4509120"/>
            <a:ext cx="457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solidFill>
                  <a:srgbClr val="CC3300"/>
                </a:solidFill>
                <a:ea typeface="HG丸ｺﾞｼｯｸM-PRO" panose="020F0600000000000000" pitchFamily="50" charset="-128"/>
              </a:rPr>
              <a:t>　■基準水位を超えた観測所を表示</a:t>
            </a:r>
          </a:p>
          <a:p>
            <a:pPr eaLnBrk="1" hangingPunct="1"/>
            <a:r>
              <a:rPr lang="ja-JP" altLang="en-US" sz="1100" dirty="0">
                <a:solidFill>
                  <a:srgbClr val="CC3300"/>
                </a:solidFill>
                <a:ea typeface="HG丸ｺﾞｼｯｸM-PRO" panose="020F0600000000000000" pitchFamily="50" charset="-128"/>
              </a:rPr>
              <a:t>　■ラベルの色は、水位レベルに応じて色分けして表示</a:t>
            </a:r>
            <a:endParaRPr lang="en-US" altLang="ja-JP" sz="1100" dirty="0">
              <a:solidFill>
                <a:srgbClr val="CC3300"/>
              </a:solidFill>
              <a:ea typeface="HG丸ｺﾞｼｯｸM-PRO" panose="020F0600000000000000" pitchFamily="50" charset="-128"/>
            </a:endParaRPr>
          </a:p>
        </p:txBody>
      </p:sp>
      <p:grpSp>
        <p:nvGrpSpPr>
          <p:cNvPr id="30747" name="グループ化 40"/>
          <p:cNvGrpSpPr>
            <a:grpSpLocks/>
          </p:cNvGrpSpPr>
          <p:nvPr/>
        </p:nvGrpSpPr>
        <p:grpSpPr bwMode="auto">
          <a:xfrm>
            <a:off x="718122" y="4962525"/>
            <a:ext cx="1393825" cy="1071563"/>
            <a:chOff x="541338" y="5303838"/>
            <a:chExt cx="1393825" cy="1071562"/>
          </a:xfrm>
        </p:grpSpPr>
        <p:sp>
          <p:nvSpPr>
            <p:cNvPr id="30755" name="Rectangle 88"/>
            <p:cNvSpPr>
              <a:spLocks noChangeArrowheads="1"/>
            </p:cNvSpPr>
            <p:nvPr/>
          </p:nvSpPr>
          <p:spPr bwMode="auto">
            <a:xfrm>
              <a:off x="541338" y="5303838"/>
              <a:ext cx="1316037" cy="10715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 name="正方形/長方形 43"/>
            <p:cNvSpPr/>
            <p:nvPr/>
          </p:nvSpPr>
          <p:spPr bwMode="auto">
            <a:xfrm>
              <a:off x="746125" y="5738813"/>
              <a:ext cx="180975" cy="371513"/>
            </a:xfrm>
            <a:prstGeom prst="rect">
              <a:avLst/>
            </a:prstGeom>
            <a:solidFill>
              <a:srgbClr val="FFFF0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spAutoFit/>
            </a:bodyPr>
            <a:lstStyle/>
            <a:p>
              <a:pPr fontAlgn="auto">
                <a:spcBef>
                  <a:spcPts val="0"/>
                </a:spcBef>
                <a:spcAft>
                  <a:spcPts val="0"/>
                </a:spcAft>
                <a:defRPr/>
              </a:pPr>
              <a:endParaRPr lang="ja-JP" altLang="en-US">
                <a:latin typeface="+mn-lt"/>
                <a:ea typeface="+mn-ea"/>
              </a:endParaRPr>
            </a:p>
          </p:txBody>
        </p:sp>
        <p:sp>
          <p:nvSpPr>
            <p:cNvPr id="45" name="正方形/長方形 44"/>
            <p:cNvSpPr/>
            <p:nvPr/>
          </p:nvSpPr>
          <p:spPr bwMode="auto">
            <a:xfrm>
              <a:off x="746125" y="5919787"/>
              <a:ext cx="180975" cy="371513"/>
            </a:xfrm>
            <a:prstGeom prst="rect">
              <a:avLst/>
            </a:prstGeom>
            <a:solidFill>
              <a:srgbClr val="0070C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spAutoFit/>
            </a:bodyPr>
            <a:lstStyle/>
            <a:p>
              <a:pPr fontAlgn="auto">
                <a:spcBef>
                  <a:spcPts val="0"/>
                </a:spcBef>
                <a:spcAft>
                  <a:spcPts val="0"/>
                </a:spcAft>
                <a:defRPr/>
              </a:pPr>
              <a:endParaRPr lang="ja-JP" altLang="en-US">
                <a:latin typeface="+mn-lt"/>
                <a:ea typeface="+mn-ea"/>
              </a:endParaRPr>
            </a:p>
          </p:txBody>
        </p:sp>
        <p:sp>
          <p:nvSpPr>
            <p:cNvPr id="46" name="正方形/長方形 45"/>
            <p:cNvSpPr/>
            <p:nvPr/>
          </p:nvSpPr>
          <p:spPr bwMode="auto">
            <a:xfrm>
              <a:off x="746125" y="5564188"/>
              <a:ext cx="180975" cy="371513"/>
            </a:xfrm>
            <a:prstGeom prst="rect">
              <a:avLst/>
            </a:prstGeom>
            <a:solidFill>
              <a:srgbClr val="FFC00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spAutoFit/>
            </a:bodyPr>
            <a:lstStyle/>
            <a:p>
              <a:pPr fontAlgn="auto">
                <a:spcBef>
                  <a:spcPts val="0"/>
                </a:spcBef>
                <a:spcAft>
                  <a:spcPts val="0"/>
                </a:spcAft>
                <a:defRPr/>
              </a:pPr>
              <a:endParaRPr lang="ja-JP" altLang="en-US">
                <a:latin typeface="+mn-lt"/>
                <a:ea typeface="+mn-ea"/>
              </a:endParaRPr>
            </a:p>
          </p:txBody>
        </p:sp>
        <p:sp>
          <p:nvSpPr>
            <p:cNvPr id="47" name="正方形/長方形 46"/>
            <p:cNvSpPr/>
            <p:nvPr/>
          </p:nvSpPr>
          <p:spPr bwMode="auto">
            <a:xfrm>
              <a:off x="746125" y="5384801"/>
              <a:ext cx="179388" cy="371513"/>
            </a:xfrm>
            <a:prstGeom prst="rect">
              <a:avLst/>
            </a:prstGeom>
            <a:solidFill>
              <a:srgbClr val="FF000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spAutoFit/>
            </a:bodyPr>
            <a:lstStyle/>
            <a:p>
              <a:pPr fontAlgn="auto">
                <a:spcBef>
                  <a:spcPts val="0"/>
                </a:spcBef>
                <a:spcAft>
                  <a:spcPts val="0"/>
                </a:spcAft>
                <a:defRPr/>
              </a:pPr>
              <a:endParaRPr lang="ja-JP" altLang="en-US">
                <a:latin typeface="+mn-lt"/>
                <a:ea typeface="+mn-ea"/>
              </a:endParaRPr>
            </a:p>
          </p:txBody>
        </p:sp>
        <p:sp>
          <p:nvSpPr>
            <p:cNvPr id="48" name="正方形/長方形 47"/>
            <p:cNvSpPr/>
            <p:nvPr/>
          </p:nvSpPr>
          <p:spPr bwMode="auto">
            <a:xfrm>
              <a:off x="746125" y="6102350"/>
              <a:ext cx="180975" cy="216000"/>
            </a:xfrm>
            <a:prstGeom prst="rect">
              <a:avLst/>
            </a:prstGeom>
            <a:solidFill>
              <a:srgbClr val="00B0F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spAutoFit/>
            </a:bodyPr>
            <a:lstStyle/>
            <a:p>
              <a:pPr fontAlgn="auto">
                <a:spcBef>
                  <a:spcPts val="0"/>
                </a:spcBef>
                <a:spcAft>
                  <a:spcPts val="0"/>
                </a:spcAft>
                <a:defRPr/>
              </a:pPr>
              <a:endParaRPr lang="ja-JP" altLang="en-US">
                <a:latin typeface="+mn-lt"/>
                <a:ea typeface="+mn-ea"/>
              </a:endParaRPr>
            </a:p>
          </p:txBody>
        </p:sp>
        <p:sp>
          <p:nvSpPr>
            <p:cNvPr id="30761" name="正方形/長方形 47"/>
            <p:cNvSpPr>
              <a:spLocks noChangeArrowheads="1"/>
            </p:cNvSpPr>
            <p:nvPr/>
          </p:nvSpPr>
          <p:spPr bwMode="auto">
            <a:xfrm>
              <a:off x="896938" y="5356225"/>
              <a:ext cx="1038225" cy="99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400"/>
                </a:lnSpc>
              </a:pPr>
              <a:r>
                <a:rPr lang="ja-JP" altLang="en-US" sz="1000" dirty="0">
                  <a:solidFill>
                    <a:srgbClr val="CC3300"/>
                  </a:solidFill>
                  <a:latin typeface="HG丸ｺﾞｼｯｸM-PRO" panose="020F0600000000000000" pitchFamily="50" charset="-128"/>
                  <a:ea typeface="HG丸ｺﾞｼｯｸM-PRO" panose="020F0600000000000000" pitchFamily="50" charset="-128"/>
                </a:rPr>
                <a:t>５</a:t>
              </a:r>
              <a:r>
                <a:rPr lang="en-US" altLang="ja-JP" sz="1000" dirty="0">
                  <a:solidFill>
                    <a:srgbClr val="CC3300"/>
                  </a:solidFill>
                  <a:latin typeface="HG丸ｺﾞｼｯｸM-PRO" panose="020F0600000000000000" pitchFamily="50" charset="-128"/>
                  <a:ea typeface="HG丸ｺﾞｼｯｸM-PRO" panose="020F0600000000000000" pitchFamily="50" charset="-128"/>
                </a:rPr>
                <a:t>0</a:t>
              </a:r>
              <a:r>
                <a:rPr lang="ja-JP" altLang="en-US" sz="1000" dirty="0">
                  <a:solidFill>
                    <a:srgbClr val="CC3300"/>
                  </a:solidFill>
                  <a:latin typeface="HG丸ｺﾞｼｯｸM-PRO" panose="020F0600000000000000" pitchFamily="50" charset="-128"/>
                  <a:ea typeface="HG丸ｺﾞｼｯｸM-PRO" panose="020F0600000000000000" pitchFamily="50" charset="-128"/>
                </a:rPr>
                <a:t>ミリ～</a:t>
              </a:r>
              <a:r>
                <a:rPr lang="en-US" altLang="ja-JP" sz="1000" dirty="0">
                  <a:solidFill>
                    <a:srgbClr val="CC3300"/>
                  </a:solidFill>
                  <a:latin typeface="HG丸ｺﾞｼｯｸM-PRO" panose="020F0600000000000000" pitchFamily="50" charset="-128"/>
                  <a:ea typeface="HG丸ｺﾞｼｯｸM-PRO" panose="020F0600000000000000" pitchFamily="50" charset="-128"/>
                </a:rPr>
                <a:t/>
              </a:r>
              <a:br>
                <a:rPr lang="en-US" altLang="ja-JP" sz="1000" dirty="0">
                  <a:solidFill>
                    <a:srgbClr val="CC3300"/>
                  </a:solidFill>
                  <a:latin typeface="HG丸ｺﾞｼｯｸM-PRO" panose="020F0600000000000000" pitchFamily="50" charset="-128"/>
                  <a:ea typeface="HG丸ｺﾞｼｯｸM-PRO" panose="020F0600000000000000" pitchFamily="50" charset="-128"/>
                </a:rPr>
              </a:br>
              <a:r>
                <a:rPr lang="ja-JP" altLang="en-US" sz="1000" dirty="0">
                  <a:solidFill>
                    <a:srgbClr val="CC3300"/>
                  </a:solidFill>
                  <a:latin typeface="HG丸ｺﾞｼｯｸM-PRO" panose="020F0600000000000000" pitchFamily="50" charset="-128"/>
                  <a:ea typeface="HG丸ｺﾞｼｯｸM-PRO" panose="020F0600000000000000" pitchFamily="50" charset="-128"/>
                </a:rPr>
                <a:t>３０ミリ～</a:t>
              </a:r>
            </a:p>
            <a:p>
              <a:pPr eaLnBrk="1" hangingPunct="1">
                <a:lnSpc>
                  <a:spcPts val="1400"/>
                </a:lnSpc>
              </a:pPr>
              <a:r>
                <a:rPr lang="en-US" altLang="ja-JP" sz="1000" dirty="0">
                  <a:solidFill>
                    <a:srgbClr val="CC3300"/>
                  </a:solidFill>
                  <a:latin typeface="HG丸ｺﾞｼｯｸM-PRO" panose="020F0600000000000000" pitchFamily="50" charset="-128"/>
                  <a:ea typeface="HG丸ｺﾞｼｯｸM-PRO" panose="020F0600000000000000" pitchFamily="50" charset="-128"/>
                </a:rPr>
                <a:t>1</a:t>
              </a:r>
              <a:r>
                <a:rPr lang="ja-JP" altLang="en-US" sz="1000" dirty="0">
                  <a:solidFill>
                    <a:srgbClr val="CC3300"/>
                  </a:solidFill>
                  <a:latin typeface="HG丸ｺﾞｼｯｸM-PRO" panose="020F0600000000000000" pitchFamily="50" charset="-128"/>
                  <a:ea typeface="HG丸ｺﾞｼｯｸM-PRO" panose="020F0600000000000000" pitchFamily="50" charset="-128"/>
                </a:rPr>
                <a:t>０ミリ～</a:t>
              </a:r>
            </a:p>
            <a:p>
              <a:pPr eaLnBrk="1" hangingPunct="1">
                <a:lnSpc>
                  <a:spcPts val="1400"/>
                </a:lnSpc>
              </a:pPr>
              <a:r>
                <a:rPr lang="ja-JP" altLang="en-US" sz="1000" dirty="0">
                  <a:solidFill>
                    <a:srgbClr val="CC3300"/>
                  </a:solidFill>
                  <a:latin typeface="HG丸ｺﾞｼｯｸM-PRO" panose="020F0600000000000000" pitchFamily="50" charset="-128"/>
                  <a:ea typeface="HG丸ｺﾞｼｯｸM-PRO" panose="020F0600000000000000" pitchFamily="50" charset="-128"/>
                </a:rPr>
                <a:t>３ミリ～</a:t>
              </a:r>
            </a:p>
            <a:p>
              <a:pPr eaLnBrk="1" hangingPunct="1">
                <a:lnSpc>
                  <a:spcPts val="1400"/>
                </a:lnSpc>
              </a:pPr>
              <a:r>
                <a:rPr lang="en-US" altLang="ja-JP" sz="1000" dirty="0">
                  <a:solidFill>
                    <a:srgbClr val="CC3300"/>
                  </a:solidFill>
                  <a:latin typeface="HG丸ｺﾞｼｯｸM-PRO" panose="020F0600000000000000" pitchFamily="50" charset="-128"/>
                  <a:ea typeface="HG丸ｺﾞｼｯｸM-PRO" panose="020F0600000000000000" pitchFamily="50" charset="-128"/>
                </a:rPr>
                <a:t>0.1</a:t>
              </a:r>
              <a:r>
                <a:rPr lang="ja-JP" altLang="en-US" sz="1000" dirty="0">
                  <a:solidFill>
                    <a:srgbClr val="CC3300"/>
                  </a:solidFill>
                  <a:latin typeface="HG丸ｺﾞｼｯｸM-PRO" panose="020F0600000000000000" pitchFamily="50" charset="-128"/>
                  <a:ea typeface="HG丸ｺﾞｼｯｸM-PRO" panose="020F0600000000000000" pitchFamily="50" charset="-128"/>
                </a:rPr>
                <a:t>ミリ～</a:t>
              </a:r>
              <a:endParaRPr lang="ja-JP" altLang="en-US" sz="1000" dirty="0"/>
            </a:p>
          </p:txBody>
        </p:sp>
      </p:grpSp>
      <p:grpSp>
        <p:nvGrpSpPr>
          <p:cNvPr id="30748" name="グループ化 49"/>
          <p:cNvGrpSpPr>
            <a:grpSpLocks/>
          </p:cNvGrpSpPr>
          <p:nvPr/>
        </p:nvGrpSpPr>
        <p:grpSpPr bwMode="auto">
          <a:xfrm>
            <a:off x="5785545" y="4979989"/>
            <a:ext cx="2566987" cy="841375"/>
            <a:chOff x="5427663" y="5318125"/>
            <a:chExt cx="2566987" cy="841375"/>
          </a:xfrm>
        </p:grpSpPr>
        <p:sp>
          <p:nvSpPr>
            <p:cNvPr id="30749" name="Rectangle 85"/>
            <p:cNvSpPr>
              <a:spLocks noChangeArrowheads="1"/>
            </p:cNvSpPr>
            <p:nvPr/>
          </p:nvSpPr>
          <p:spPr bwMode="auto">
            <a:xfrm>
              <a:off x="6227763" y="5329238"/>
              <a:ext cx="17668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400"/>
                </a:lnSpc>
              </a:pPr>
              <a:r>
                <a:rPr lang="ja-JP" altLang="en-US" sz="1000">
                  <a:solidFill>
                    <a:srgbClr val="CC3300"/>
                  </a:solidFill>
                  <a:latin typeface="HG丸ｺﾞｼｯｸM-PRO" panose="020F0600000000000000" pitchFamily="50" charset="-128"/>
                  <a:ea typeface="HG丸ｺﾞｼｯｸM-PRO" panose="020F0600000000000000" pitchFamily="50" charset="-128"/>
                </a:rPr>
                <a:t>はん濫危険水位</a:t>
              </a:r>
            </a:p>
            <a:p>
              <a:pPr eaLnBrk="1" hangingPunct="1">
                <a:lnSpc>
                  <a:spcPts val="1400"/>
                </a:lnSpc>
              </a:pPr>
              <a:r>
                <a:rPr lang="ja-JP" altLang="en-US" sz="1000">
                  <a:solidFill>
                    <a:srgbClr val="CC3300"/>
                  </a:solidFill>
                  <a:latin typeface="HG丸ｺﾞｼｯｸM-PRO" panose="020F0600000000000000" pitchFamily="50" charset="-128"/>
                  <a:ea typeface="HG丸ｺﾞｼｯｸM-PRO" panose="020F0600000000000000" pitchFamily="50" charset="-128"/>
                </a:rPr>
                <a:t>避難判断水位</a:t>
              </a:r>
            </a:p>
            <a:p>
              <a:pPr eaLnBrk="1" hangingPunct="1">
                <a:lnSpc>
                  <a:spcPts val="1400"/>
                </a:lnSpc>
              </a:pPr>
              <a:r>
                <a:rPr lang="ja-JP" altLang="en-US" sz="1000">
                  <a:solidFill>
                    <a:srgbClr val="CC3300"/>
                  </a:solidFill>
                  <a:latin typeface="HG丸ｺﾞｼｯｸM-PRO" panose="020F0600000000000000" pitchFamily="50" charset="-128"/>
                  <a:ea typeface="HG丸ｺﾞｼｯｸM-PRO" panose="020F0600000000000000" pitchFamily="50" charset="-128"/>
                </a:rPr>
                <a:t>はん濫注意水位</a:t>
              </a:r>
            </a:p>
            <a:p>
              <a:pPr eaLnBrk="1" hangingPunct="1">
                <a:lnSpc>
                  <a:spcPts val="1400"/>
                </a:lnSpc>
              </a:pPr>
              <a:r>
                <a:rPr lang="ja-JP" altLang="en-US" sz="1000">
                  <a:solidFill>
                    <a:srgbClr val="CC3300"/>
                  </a:solidFill>
                  <a:latin typeface="HG丸ｺﾞｼｯｸM-PRO" panose="020F0600000000000000" pitchFamily="50" charset="-128"/>
                  <a:ea typeface="HG丸ｺﾞｼｯｸM-PRO" panose="020F0600000000000000" pitchFamily="50" charset="-128"/>
                </a:rPr>
                <a:t>水防団待機水位</a:t>
              </a:r>
            </a:p>
          </p:txBody>
        </p:sp>
        <p:sp>
          <p:nvSpPr>
            <p:cNvPr id="52" name="正方形/長方形 51"/>
            <p:cNvSpPr/>
            <p:nvPr/>
          </p:nvSpPr>
          <p:spPr bwMode="auto">
            <a:xfrm>
              <a:off x="5551488" y="5729287"/>
              <a:ext cx="720725" cy="179388"/>
            </a:xfrm>
            <a:prstGeom prst="rect">
              <a:avLst/>
            </a:prstGeom>
            <a:solidFill>
              <a:srgbClr val="FFFF0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lstStyle/>
            <a:p>
              <a:pPr fontAlgn="auto">
                <a:spcBef>
                  <a:spcPts val="0"/>
                </a:spcBef>
                <a:spcAft>
                  <a:spcPts val="0"/>
                </a:spcAft>
                <a:defRPr/>
              </a:pPr>
              <a:endParaRPr lang="ja-JP" altLang="en-US">
                <a:latin typeface="+mn-lt"/>
                <a:ea typeface="+mn-ea"/>
              </a:endParaRPr>
            </a:p>
          </p:txBody>
        </p:sp>
        <p:sp>
          <p:nvSpPr>
            <p:cNvPr id="53" name="正方形/長方形 52"/>
            <p:cNvSpPr/>
            <p:nvPr/>
          </p:nvSpPr>
          <p:spPr bwMode="auto">
            <a:xfrm>
              <a:off x="5551488" y="5915025"/>
              <a:ext cx="720725" cy="179387"/>
            </a:xfrm>
            <a:prstGeom prst="rect">
              <a:avLst/>
            </a:prstGeom>
            <a:solidFill>
              <a:srgbClr val="0070C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lstStyle/>
            <a:p>
              <a:pPr fontAlgn="auto">
                <a:spcBef>
                  <a:spcPts val="0"/>
                </a:spcBef>
                <a:spcAft>
                  <a:spcPts val="0"/>
                </a:spcAft>
                <a:defRPr/>
              </a:pPr>
              <a:endParaRPr lang="ja-JP" altLang="en-US">
                <a:latin typeface="+mn-lt"/>
                <a:ea typeface="+mn-ea"/>
              </a:endParaRPr>
            </a:p>
          </p:txBody>
        </p:sp>
        <p:sp>
          <p:nvSpPr>
            <p:cNvPr id="54" name="正方形/長方形 53"/>
            <p:cNvSpPr/>
            <p:nvPr/>
          </p:nvSpPr>
          <p:spPr bwMode="auto">
            <a:xfrm>
              <a:off x="5553075" y="5543550"/>
              <a:ext cx="720725" cy="179387"/>
            </a:xfrm>
            <a:prstGeom prst="rect">
              <a:avLst/>
            </a:prstGeom>
            <a:solidFill>
              <a:srgbClr val="FFB3BE"/>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lstStyle/>
            <a:p>
              <a:pPr fontAlgn="auto">
                <a:spcBef>
                  <a:spcPts val="0"/>
                </a:spcBef>
                <a:spcAft>
                  <a:spcPts val="0"/>
                </a:spcAft>
                <a:defRPr/>
              </a:pPr>
              <a:endParaRPr lang="ja-JP" altLang="en-US">
                <a:latin typeface="+mn-lt"/>
                <a:ea typeface="+mn-ea"/>
              </a:endParaRPr>
            </a:p>
          </p:txBody>
        </p:sp>
        <p:sp>
          <p:nvSpPr>
            <p:cNvPr id="55" name="正方形/長方形 54"/>
            <p:cNvSpPr/>
            <p:nvPr/>
          </p:nvSpPr>
          <p:spPr bwMode="auto">
            <a:xfrm>
              <a:off x="5554663" y="5370512"/>
              <a:ext cx="720725" cy="179388"/>
            </a:xfrm>
            <a:prstGeom prst="rect">
              <a:avLst/>
            </a:prstGeom>
            <a:solidFill>
              <a:srgbClr val="FF0000"/>
            </a:solidFill>
            <a:ln w="9525" cap="flat" cmpd="sng" algn="ctr">
              <a:solidFill>
                <a:schemeClr val="bg1">
                  <a:lumMod val="50000"/>
                </a:schemeClr>
              </a:solidFill>
              <a:prstDash val="solid"/>
              <a:round/>
              <a:headEnd type="none" w="med" len="med"/>
              <a:tailEnd type="none" w="med" len="med"/>
            </a:ln>
            <a:effectLst/>
            <a:extLst/>
          </p:spPr>
          <p:txBody>
            <a:bodyPr lIns="90000" tIns="46800" rIns="90000" bIns="46800"/>
            <a:lstStyle/>
            <a:p>
              <a:pPr fontAlgn="auto">
                <a:spcBef>
                  <a:spcPts val="0"/>
                </a:spcBef>
                <a:spcAft>
                  <a:spcPts val="0"/>
                </a:spcAft>
                <a:defRPr/>
              </a:pPr>
              <a:endParaRPr lang="ja-JP" altLang="en-US">
                <a:latin typeface="+mn-lt"/>
                <a:ea typeface="+mn-ea"/>
              </a:endParaRPr>
            </a:p>
          </p:txBody>
        </p:sp>
        <p:sp>
          <p:nvSpPr>
            <p:cNvPr id="56" name="正方形/長方形 55"/>
            <p:cNvSpPr/>
            <p:nvPr/>
          </p:nvSpPr>
          <p:spPr>
            <a:xfrm>
              <a:off x="5427663" y="5318125"/>
              <a:ext cx="2001837" cy="8413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3" y="1942762"/>
            <a:ext cx="3979861" cy="2286239"/>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182" y="1942762"/>
            <a:ext cx="3997325" cy="2311400"/>
          </a:xfrm>
          <a:prstGeom prst="rect">
            <a:avLst/>
          </a:prstGeom>
        </p:spPr>
      </p:pic>
      <p:sp>
        <p:nvSpPr>
          <p:cNvPr id="5" name="スライド番号プレースホルダー 4"/>
          <p:cNvSpPr>
            <a:spLocks noGrp="1"/>
          </p:cNvSpPr>
          <p:nvPr>
            <p:ph type="sldNum" sz="quarter" idx="12"/>
          </p:nvPr>
        </p:nvSpPr>
        <p:spPr/>
        <p:txBody>
          <a:bodyPr/>
          <a:lstStyle/>
          <a:p>
            <a:r>
              <a:rPr lang="en-US" altLang="ja-JP" dirty="0" smtClean="0"/>
              <a:t>13</a:t>
            </a:r>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タイトル 1"/>
          <p:cNvSpPr>
            <a:spLocks noGrp="1"/>
          </p:cNvSpPr>
          <p:nvPr>
            <p:ph type="title"/>
          </p:nvPr>
        </p:nvSpPr>
        <p:spPr>
          <a:xfrm>
            <a:off x="1" y="0"/>
            <a:ext cx="8048626" cy="476250"/>
          </a:xfrm>
        </p:spPr>
        <p:txBody>
          <a:bodyPr/>
          <a:lstStyle/>
          <a:p>
            <a:r>
              <a:rPr lang="ja-JP" altLang="en-US" sz="2000" dirty="0"/>
              <a:t>（２）洪水時の情報提供　～洪水情報を緊急速報メールで配信！～</a:t>
            </a:r>
          </a:p>
        </p:txBody>
      </p:sp>
      <p:sp>
        <p:nvSpPr>
          <p:cNvPr id="31749" name="テキスト ボックス 39"/>
          <p:cNvSpPr txBox="1">
            <a:spLocks noChangeArrowheads="1"/>
          </p:cNvSpPr>
          <p:nvPr/>
        </p:nvSpPr>
        <p:spPr bwMode="auto">
          <a:xfrm>
            <a:off x="381000" y="620713"/>
            <a:ext cx="9144000"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kern="0" spc="40" dirty="0">
                <a:solidFill>
                  <a:srgbClr val="4087C8"/>
                </a:solidFill>
                <a:latin typeface="Century" panose="02040604050505020304" pitchFamily="18" charset="0"/>
                <a:ea typeface="ＤＨＰ特太ゴシック体" panose="020B0500000000000000" pitchFamily="50" charset="-128"/>
                <a:cs typeface="Times New Roman" panose="02020603050405020304" pitchFamily="18" charset="0"/>
              </a:rPr>
              <a:t>国管理河川６８水系で運用実施（平成２９年７月時点）</a:t>
            </a:r>
            <a:endParaRPr lang="en-US" altLang="ja-JP" dirty="0">
              <a:solidFill>
                <a:srgbClr val="4087C8"/>
              </a:solidFill>
            </a:endParaRPr>
          </a:p>
        </p:txBody>
      </p:sp>
      <p:pic>
        <p:nvPicPr>
          <p:cNvPr id="14" name="図 13"/>
          <p:cNvPicPr>
            <a:picLocks noChangeAspect="1"/>
          </p:cNvPicPr>
          <p:nvPr/>
        </p:nvPicPr>
        <p:blipFill>
          <a:blip r:embed="rId2"/>
          <a:stretch>
            <a:fillRect/>
          </a:stretch>
        </p:blipFill>
        <p:spPr>
          <a:xfrm>
            <a:off x="1625775" y="4082525"/>
            <a:ext cx="5830366" cy="2010046"/>
          </a:xfrm>
          <a:prstGeom prst="rect">
            <a:avLst/>
          </a:prstGeom>
        </p:spPr>
      </p:pic>
      <p:sp>
        <p:nvSpPr>
          <p:cNvPr id="15" name="正方形/長方形 14"/>
          <p:cNvSpPr/>
          <p:nvPr/>
        </p:nvSpPr>
        <p:spPr>
          <a:xfrm>
            <a:off x="618871" y="2095629"/>
            <a:ext cx="7429755" cy="2246769"/>
          </a:xfrm>
          <a:prstGeom prst="rect">
            <a:avLst/>
          </a:prstGeom>
        </p:spPr>
        <p:txBody>
          <a:bodyPr wrap="square">
            <a:spAutoFit/>
          </a:bodyPr>
          <a:lstStyle/>
          <a:p>
            <a:r>
              <a:rPr lang="ja-JP" altLang="en-US" sz="1300" dirty="0">
                <a:latin typeface="ＭＳ ゴシック" panose="020B0609070205080204" pitchFamily="49" charset="-128"/>
                <a:ea typeface="ＭＳ ゴシック" panose="020B0609070205080204" pitchFamily="49" charset="-128"/>
              </a:rPr>
              <a:t>　　</a:t>
            </a:r>
            <a:endParaRPr lang="en-US" altLang="ja-JP" sz="1300" dirty="0">
              <a:latin typeface="ＭＳ ゴシック" panose="020B0609070205080204" pitchFamily="49" charset="-128"/>
              <a:ea typeface="ＭＳ ゴシック" panose="020B0609070205080204" pitchFamily="49" charset="-128"/>
            </a:endParaRPr>
          </a:p>
          <a:p>
            <a:r>
              <a:rPr lang="ja-JP" altLang="en-US" sz="1300" b="1" u="sng" dirty="0">
                <a:latin typeface="ＭＳ ゴシック" panose="020B0609070205080204" pitchFamily="49" charset="-128"/>
                <a:ea typeface="ＭＳ ゴシック" panose="020B0609070205080204" pitchFamily="49" charset="-128"/>
              </a:rPr>
              <a:t>１　配信対象</a:t>
            </a:r>
            <a:endParaRPr lang="en-US" altLang="ja-JP" sz="1300" b="1" u="sng" dirty="0">
              <a:latin typeface="ＭＳ ゴシック" panose="020B0609070205080204" pitchFamily="49" charset="-128"/>
              <a:ea typeface="ＭＳ ゴシック" panose="020B0609070205080204" pitchFamily="49" charset="-128"/>
            </a:endParaRPr>
          </a:p>
          <a:p>
            <a:pPr>
              <a:spcBef>
                <a:spcPts val="0"/>
              </a:spcBef>
            </a:pPr>
            <a:r>
              <a:rPr lang="ja-JP" altLang="en-US" sz="1300" dirty="0">
                <a:latin typeface="ＭＳ ゴシック" panose="020B0609070205080204" pitchFamily="49" charset="-128"/>
                <a:ea typeface="ＭＳ ゴシック" panose="020B0609070205080204" pitchFamily="49" charset="-128"/>
              </a:rPr>
              <a:t>　　国管理河川６８水系４１２市町村（平成</a:t>
            </a:r>
            <a:r>
              <a:rPr lang="en-US" altLang="ja-JP" sz="1300" dirty="0">
                <a:latin typeface="ＭＳ ゴシック" panose="020B0609070205080204" pitchFamily="49" charset="-128"/>
                <a:ea typeface="ＭＳ ゴシック" panose="020B0609070205080204" pitchFamily="49" charset="-128"/>
              </a:rPr>
              <a:t>29</a:t>
            </a:r>
            <a:r>
              <a:rPr lang="ja-JP" altLang="en-US" sz="1300" dirty="0">
                <a:latin typeface="ＭＳ ゴシック" panose="020B0609070205080204" pitchFamily="49" charset="-128"/>
                <a:ea typeface="ＭＳ ゴシック" panose="020B0609070205080204" pitchFamily="49" charset="-128"/>
              </a:rPr>
              <a:t>年</a:t>
            </a:r>
            <a:r>
              <a:rPr lang="en-US" altLang="ja-JP" sz="1300" dirty="0">
                <a:latin typeface="ＭＳ ゴシック" panose="020B0609070205080204" pitchFamily="49" charset="-128"/>
                <a:ea typeface="ＭＳ ゴシック" panose="020B0609070205080204" pitchFamily="49" charset="-128"/>
              </a:rPr>
              <a:t>7</a:t>
            </a:r>
            <a:r>
              <a:rPr lang="ja-JP" altLang="en-US" sz="1300" dirty="0">
                <a:latin typeface="ＭＳ ゴシック" panose="020B0609070205080204" pitchFamily="49" charset="-128"/>
                <a:ea typeface="ＭＳ ゴシック" panose="020B0609070205080204" pitchFamily="49" charset="-128"/>
              </a:rPr>
              <a:t>月時点）</a:t>
            </a:r>
            <a:endParaRPr lang="en-US" altLang="ja-JP" sz="1300" dirty="0">
              <a:latin typeface="ＭＳ ゴシック" panose="020B0609070205080204" pitchFamily="49" charset="-128"/>
              <a:ea typeface="ＭＳ ゴシック" panose="020B0609070205080204" pitchFamily="49" charset="-128"/>
            </a:endParaRPr>
          </a:p>
          <a:p>
            <a:pPr>
              <a:spcBef>
                <a:spcPts val="600"/>
              </a:spcBef>
            </a:pPr>
            <a:r>
              <a:rPr lang="ja-JP" altLang="en-US" sz="1300" b="1" u="sng" dirty="0">
                <a:latin typeface="ＭＳ ゴシック" panose="020B0609070205080204" pitchFamily="49" charset="-128"/>
                <a:ea typeface="ＭＳ ゴシック" panose="020B0609070205080204" pitchFamily="49" charset="-128"/>
              </a:rPr>
              <a:t>２　対象者</a:t>
            </a:r>
            <a:endParaRPr lang="en-US" altLang="ja-JP" sz="1300" b="1" u="sng" dirty="0">
              <a:latin typeface="ＭＳ ゴシック" panose="020B0609070205080204" pitchFamily="49" charset="-128"/>
              <a:ea typeface="ＭＳ ゴシック" panose="020B0609070205080204" pitchFamily="49" charset="-128"/>
            </a:endParaRPr>
          </a:p>
          <a:p>
            <a:pPr>
              <a:spcBef>
                <a:spcPts val="0"/>
              </a:spcBef>
            </a:pPr>
            <a:r>
              <a:rPr lang="ja-JP" altLang="en-US" sz="1300" dirty="0">
                <a:latin typeface="ＭＳ ゴシック" panose="020B0609070205080204" pitchFamily="49" charset="-128"/>
                <a:ea typeface="ＭＳ ゴシック" panose="020B0609070205080204" pitchFamily="49" charset="-128"/>
              </a:rPr>
              <a:t>　　</a:t>
            </a:r>
            <a:r>
              <a:rPr lang="ja-JP" altLang="ja-JP" sz="1300" dirty="0">
                <a:latin typeface="ＭＳ ゴシック" panose="020B0609070205080204" pitchFamily="49" charset="-128"/>
                <a:ea typeface="ＭＳ ゴシック" panose="020B0609070205080204" pitchFamily="49" charset="-128"/>
              </a:rPr>
              <a:t>配信</a:t>
            </a:r>
            <a:r>
              <a:rPr lang="ja-JP" altLang="en-US" sz="1300" dirty="0">
                <a:latin typeface="ＭＳ ゴシック" panose="020B0609070205080204" pitchFamily="49" charset="-128"/>
                <a:ea typeface="ＭＳ ゴシック" panose="020B0609070205080204" pitchFamily="49" charset="-128"/>
              </a:rPr>
              <a:t>対象</a:t>
            </a:r>
            <a:r>
              <a:rPr lang="ja-JP" altLang="ja-JP" sz="1300" dirty="0">
                <a:latin typeface="ＭＳ ゴシック" panose="020B0609070205080204" pitchFamily="49" charset="-128"/>
                <a:ea typeface="ＭＳ ゴシック" panose="020B0609070205080204" pitchFamily="49" charset="-128"/>
              </a:rPr>
              <a:t>内の携帯電話</a:t>
            </a:r>
            <a:r>
              <a:rPr lang="ja-JP" altLang="en-US" sz="1300" dirty="0">
                <a:latin typeface="ＭＳ ゴシック" panose="020B0609070205080204" pitchFamily="49" charset="-128"/>
                <a:ea typeface="ＭＳ ゴシック" panose="020B0609070205080204" pitchFamily="49" charset="-128"/>
              </a:rPr>
              <a:t>等</a:t>
            </a:r>
            <a:r>
              <a:rPr lang="ja-JP" altLang="ja-JP" sz="1300" spc="-150" dirty="0">
                <a:latin typeface="ＭＳ ゴシック" panose="020B0609070205080204" pitchFamily="49" charset="-128"/>
                <a:ea typeface="ＭＳ ゴシック" panose="020B0609070205080204" pitchFamily="49" charset="-128"/>
              </a:rPr>
              <a:t>（</a:t>
            </a:r>
            <a:r>
              <a:rPr lang="en-US" altLang="ja-JP" sz="1300" spc="-150" dirty="0">
                <a:latin typeface="ＭＳ ゴシック" panose="020B0609070205080204" pitchFamily="49" charset="-128"/>
                <a:ea typeface="ＭＳ ゴシック" panose="020B0609070205080204" pitchFamily="49" charset="-128"/>
              </a:rPr>
              <a:t>NTT</a:t>
            </a:r>
            <a:r>
              <a:rPr lang="ja-JP" altLang="ja-JP" sz="1300" spc="-150" dirty="0">
                <a:latin typeface="ＭＳ ゴシック" panose="020B0609070205080204" pitchFamily="49" charset="-128"/>
                <a:ea typeface="ＭＳ ゴシック" panose="020B0609070205080204" pitchFamily="49" charset="-128"/>
              </a:rPr>
              <a:t>ドコモ、</a:t>
            </a:r>
            <a:r>
              <a:rPr lang="en-US" altLang="ja-JP" sz="1300" spc="-150" dirty="0">
                <a:latin typeface="ＭＳ ゴシック" panose="020B0609070205080204" pitchFamily="49" charset="-128"/>
                <a:ea typeface="ＭＳ ゴシック" panose="020B0609070205080204" pitchFamily="49" charset="-128"/>
              </a:rPr>
              <a:t>KDDI</a:t>
            </a:r>
            <a:r>
              <a:rPr lang="ja-JP" altLang="en-US" sz="1300" spc="-150" dirty="0">
                <a:latin typeface="ＭＳ ゴシック" panose="020B0609070205080204" pitchFamily="49" charset="-128"/>
                <a:ea typeface="ＭＳ ゴシック" panose="020B0609070205080204" pitchFamily="49" charset="-128"/>
              </a:rPr>
              <a:t>・沖縄セルラー</a:t>
            </a:r>
            <a:r>
              <a:rPr lang="ja-JP" altLang="ja-JP" sz="1300" spc="-150" dirty="0">
                <a:latin typeface="ＭＳ ゴシック" panose="020B0609070205080204" pitchFamily="49" charset="-128"/>
                <a:ea typeface="ＭＳ ゴシック" panose="020B0609070205080204" pitchFamily="49" charset="-128"/>
              </a:rPr>
              <a:t>、</a:t>
            </a:r>
            <a:r>
              <a:rPr lang="ja-JP" altLang="en-US" sz="1300" spc="-150" dirty="0">
                <a:latin typeface="ＭＳ ゴシック" panose="020B0609070205080204" pitchFamily="49" charset="-128"/>
                <a:ea typeface="ＭＳ ゴシック" panose="020B0609070205080204" pitchFamily="49" charset="-128"/>
              </a:rPr>
              <a:t>　</a:t>
            </a:r>
            <a:r>
              <a:rPr lang="ja-JP" altLang="ja-JP" sz="1300" spc="-150" dirty="0">
                <a:latin typeface="ＭＳ ゴシック" panose="020B0609070205080204" pitchFamily="49" charset="-128"/>
                <a:ea typeface="ＭＳ ゴシック" panose="020B0609070205080204" pitchFamily="49" charset="-128"/>
              </a:rPr>
              <a:t>ソフトバンク</a:t>
            </a:r>
            <a:r>
              <a:rPr lang="ja-JP" altLang="en-US" sz="1300" spc="-150" dirty="0">
                <a:latin typeface="ＭＳ ゴシック" panose="020B0609070205080204" pitchFamily="49" charset="-128"/>
                <a:ea typeface="ＭＳ ゴシック" panose="020B0609070205080204" pitchFamily="49" charset="-128"/>
              </a:rPr>
              <a:t>（ワイモバイル含む</a:t>
            </a:r>
            <a:r>
              <a:rPr lang="ja-JP" altLang="ja-JP" sz="1300" spc="-150" dirty="0">
                <a:latin typeface="ＭＳ ゴシック" panose="020B0609070205080204" pitchFamily="49" charset="-128"/>
                <a:ea typeface="ＭＳ ゴシック" panose="020B0609070205080204" pitchFamily="49" charset="-128"/>
              </a:rPr>
              <a:t>）</a:t>
            </a:r>
            <a:r>
              <a:rPr lang="ja-JP" altLang="en-US" sz="1300" spc="-150" dirty="0">
                <a:latin typeface="ＭＳ ゴシック" panose="020B0609070205080204" pitchFamily="49" charset="-128"/>
                <a:ea typeface="ＭＳ ゴシック" panose="020B0609070205080204" pitchFamily="49" charset="-128"/>
              </a:rPr>
              <a:t>）</a:t>
            </a:r>
            <a:endParaRPr lang="en-US" altLang="ja-JP" sz="1300" spc="-150" dirty="0">
              <a:latin typeface="ＭＳ ゴシック" panose="020B0609070205080204" pitchFamily="49" charset="-128"/>
              <a:ea typeface="ＭＳ ゴシック" panose="020B0609070205080204" pitchFamily="49" charset="-128"/>
            </a:endParaRPr>
          </a:p>
          <a:p>
            <a:pPr>
              <a:spcBef>
                <a:spcPts val="0"/>
              </a:spcBef>
            </a:pPr>
            <a:r>
              <a:rPr lang="ja-JP" altLang="en-US" sz="1300" spc="-150" dirty="0">
                <a:latin typeface="ＭＳ ゴシック" panose="020B0609070205080204" pitchFamily="49" charset="-128"/>
                <a:ea typeface="ＭＳ ゴシック" panose="020B0609070205080204" pitchFamily="49" charset="-128"/>
              </a:rPr>
              <a:t>　　</a:t>
            </a:r>
            <a:r>
              <a:rPr lang="ja-JP" altLang="ja-JP" sz="1300" dirty="0">
                <a:latin typeface="ＭＳ ゴシック" panose="020B0609070205080204" pitchFamily="49" charset="-128"/>
                <a:ea typeface="ＭＳ ゴシック" panose="020B0609070205080204" pitchFamily="49" charset="-128"/>
              </a:rPr>
              <a:t>のユーザー</a:t>
            </a:r>
            <a:r>
              <a:rPr lang="ja-JP" altLang="en-US" sz="1300" dirty="0">
                <a:latin typeface="ＭＳ ゴシック" panose="020B0609070205080204" pitchFamily="49" charset="-128"/>
                <a:ea typeface="ＭＳ ゴシック" panose="020B0609070205080204" pitchFamily="49" charset="-128"/>
              </a:rPr>
              <a:t>を対象</a:t>
            </a:r>
            <a:endParaRPr lang="en-US" altLang="ja-JP" sz="1300" u="sng" dirty="0">
              <a:latin typeface="ＭＳ ゴシック" panose="020B0609070205080204" pitchFamily="49" charset="-128"/>
              <a:ea typeface="ＭＳ ゴシック" panose="020B0609070205080204" pitchFamily="49" charset="-128"/>
            </a:endParaRPr>
          </a:p>
          <a:p>
            <a:pPr hangingPunct="0">
              <a:spcBef>
                <a:spcPts val="600"/>
              </a:spcBef>
            </a:pPr>
            <a:r>
              <a:rPr lang="ja-JP" altLang="en-US" sz="1300" b="1" u="sng" dirty="0">
                <a:latin typeface="ＭＳ ゴシック" panose="020B0609070205080204" pitchFamily="49" charset="-128"/>
                <a:ea typeface="ＭＳ ゴシック" panose="020B0609070205080204" pitchFamily="49" charset="-128"/>
              </a:rPr>
              <a:t>３　配信する情報</a:t>
            </a:r>
            <a:endParaRPr lang="en-US" altLang="ja-JP" sz="1300" b="1" u="sng" dirty="0">
              <a:latin typeface="ＭＳ ゴシック" panose="020B0609070205080204" pitchFamily="49" charset="-128"/>
              <a:ea typeface="ＭＳ ゴシック" panose="020B0609070205080204" pitchFamily="49" charset="-128"/>
            </a:endParaRPr>
          </a:p>
          <a:p>
            <a:pPr hangingPunct="0">
              <a:spcBef>
                <a:spcPts val="0"/>
              </a:spcBef>
            </a:pPr>
            <a:r>
              <a:rPr lang="ja-JP" altLang="en-US" sz="1300" dirty="0">
                <a:latin typeface="ＭＳ ゴシック" panose="020B0609070205080204" pitchFamily="49" charset="-128"/>
                <a:ea typeface="ＭＳ ゴシック" panose="020B0609070205080204" pitchFamily="49" charset="-128"/>
              </a:rPr>
              <a:t>　　配信対象河川において、</a:t>
            </a:r>
            <a:r>
              <a:rPr lang="ja-JP" altLang="en-US" sz="1300" dirty="0">
                <a:solidFill>
                  <a:srgbClr val="FF0000"/>
                </a:solidFill>
                <a:latin typeface="ＭＳ ゴシック" panose="020B0609070205080204" pitchFamily="49" charset="-128"/>
                <a:ea typeface="ＭＳ ゴシック" panose="020B0609070205080204" pitchFamily="49" charset="-128"/>
              </a:rPr>
              <a:t>河川氾濫のおそれがある</a:t>
            </a:r>
            <a:endParaRPr lang="en-US" altLang="ja-JP" sz="1300" dirty="0">
              <a:solidFill>
                <a:srgbClr val="FF0000"/>
              </a:solidFill>
              <a:latin typeface="ＭＳ ゴシック" panose="020B0609070205080204" pitchFamily="49" charset="-128"/>
              <a:ea typeface="ＭＳ ゴシック" panose="020B0609070205080204" pitchFamily="49" charset="-128"/>
            </a:endParaRPr>
          </a:p>
          <a:p>
            <a:pPr hangingPunct="0">
              <a:spcBef>
                <a:spcPts val="0"/>
              </a:spcBef>
            </a:pPr>
            <a:r>
              <a:rPr lang="ja-JP" altLang="en-US" sz="1300" dirty="0">
                <a:solidFill>
                  <a:srgbClr val="FF0000"/>
                </a:solidFill>
                <a:latin typeface="ＭＳ ゴシック" panose="020B0609070205080204" pitchFamily="49" charset="-128"/>
                <a:ea typeface="ＭＳ ゴシック" panose="020B0609070205080204" pitchFamily="49" charset="-128"/>
              </a:rPr>
              <a:t>　（氾濫危　険水位に到達した）情報</a:t>
            </a:r>
            <a:r>
              <a:rPr lang="ja-JP" altLang="en-US" sz="1300" dirty="0">
                <a:latin typeface="ＭＳ ゴシック" panose="020B0609070205080204" pitchFamily="49" charset="-128"/>
                <a:ea typeface="ＭＳ ゴシック" panose="020B0609070205080204" pitchFamily="49" charset="-128"/>
              </a:rPr>
              <a:t>及び</a:t>
            </a:r>
            <a:r>
              <a:rPr lang="ja-JP" altLang="en-US" sz="1300" dirty="0">
                <a:solidFill>
                  <a:srgbClr val="FF0000"/>
                </a:solidFill>
                <a:latin typeface="ＭＳ ゴシック" panose="020B0609070205080204" pitchFamily="49" charset="-128"/>
                <a:ea typeface="ＭＳ ゴシック" panose="020B0609070205080204" pitchFamily="49" charset="-128"/>
              </a:rPr>
              <a:t>河川氾濫が発生した情報</a:t>
            </a:r>
            <a:r>
              <a:rPr lang="ja-JP" altLang="en-US" sz="1300" dirty="0">
                <a:latin typeface="ＭＳ ゴシック" panose="020B0609070205080204" pitchFamily="49" charset="-128"/>
                <a:ea typeface="ＭＳ ゴシック" panose="020B0609070205080204" pitchFamily="49" charset="-128"/>
              </a:rPr>
              <a:t>を配信</a:t>
            </a:r>
            <a:endParaRPr lang="en-US" altLang="ja-JP" sz="1300" dirty="0">
              <a:latin typeface="ＭＳ ゴシック" panose="020B0609070205080204" pitchFamily="49" charset="-128"/>
              <a:ea typeface="ＭＳ ゴシック" panose="020B0609070205080204" pitchFamily="49" charset="-128"/>
            </a:endParaRPr>
          </a:p>
          <a:p>
            <a:pPr hangingPunct="0"/>
            <a:endParaRPr lang="en-US" altLang="ja-JP" sz="1300"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7854828" y="2390733"/>
            <a:ext cx="1850700" cy="2416046"/>
          </a:xfrm>
          <a:prstGeom prst="rect">
            <a:avLst/>
          </a:prstGeom>
          <a:solidFill>
            <a:schemeClr val="tx1">
              <a:lumMod val="85000"/>
              <a:lumOff val="15000"/>
            </a:schemeClr>
          </a:solidFill>
        </p:spPr>
        <p:txBody>
          <a:bodyPr wrap="square" rtlCol="0">
            <a:spAutoFit/>
          </a:bodyPr>
          <a:lstStyle/>
          <a:p>
            <a:pPr algn="just"/>
            <a:endParaRPr lang="en-US" altLang="ja-JP" sz="800" b="1" dirty="0">
              <a:solidFill>
                <a:schemeClr val="bg1">
                  <a:lumMod val="75000"/>
                </a:schemeClr>
              </a:solidFill>
              <a:latin typeface="ＭＳ ゴシック" panose="020B0609070205080204" pitchFamily="49" charset="-128"/>
              <a:ea typeface="ＭＳ ゴシック" panose="020B0609070205080204" pitchFamily="49" charset="-128"/>
            </a:endParaRPr>
          </a:p>
          <a:p>
            <a:pPr algn="just"/>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河川氾濫のおそれ</a:t>
            </a:r>
          </a:p>
          <a:p>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川の</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市</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）付近で</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水位が上昇し、</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避難勧告等の目安となる「氾濫危険水位」</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に到達しました</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。堤防が壊れるなどにより浸水のおそれ</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が</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あり</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ます</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a:t>
            </a:r>
          </a:p>
          <a:p>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防災無線、テレビ等で自治体の情報を確認し、各自安全確保を図るなど、適切な防災行動をとってください。</a:t>
            </a:r>
            <a:endParaRPr lang="en-US" altLang="ja-JP" sz="800" b="1" dirty="0">
              <a:solidFill>
                <a:schemeClr val="bg1">
                  <a:lumMod val="75000"/>
                </a:schemeClr>
              </a:solidFill>
              <a:latin typeface="ＭＳ ゴシック" panose="020B0609070205080204" pitchFamily="49" charset="-128"/>
              <a:ea typeface="ＭＳ ゴシック" panose="020B0609070205080204" pitchFamily="49" charset="-128"/>
            </a:endParaRPr>
          </a:p>
          <a:p>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本通知は、○○地方整備局より浸水のおそれのある市町村に配信しており、対象地域周辺においても受信する場合があります。</a:t>
            </a:r>
            <a:endParaRPr lang="en-US" altLang="ja-JP" sz="800" b="1" dirty="0">
              <a:solidFill>
                <a:schemeClr val="bg1">
                  <a:lumMod val="75000"/>
                </a:schemeClr>
              </a:solidFill>
              <a:latin typeface="ＭＳ ゴシック" panose="020B0609070205080204" pitchFamily="49" charset="-128"/>
              <a:ea typeface="ＭＳ ゴシック" panose="020B0609070205080204" pitchFamily="49" charset="-128"/>
            </a:endParaRPr>
          </a:p>
          <a:p>
            <a:pPr algn="just">
              <a:spcBef>
                <a:spcPts val="600"/>
              </a:spcBef>
            </a:pP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ja-JP" sz="800" b="1" dirty="0">
                <a:solidFill>
                  <a:schemeClr val="bg1">
                    <a:lumMod val="75000"/>
                  </a:schemeClr>
                </a:solidFill>
                <a:latin typeface="ＭＳ ゴシック" panose="020B0609070205080204" pitchFamily="49" charset="-128"/>
                <a:ea typeface="ＭＳ ゴシック" panose="020B0609070205080204" pitchFamily="49" charset="-128"/>
              </a:rPr>
              <a:t>国土交通省</a:t>
            </a:r>
            <a:r>
              <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rPr>
              <a:t>）</a:t>
            </a:r>
            <a:endParaRPr lang="en-US" altLang="ja-JP" sz="800" b="1" dirty="0">
              <a:solidFill>
                <a:schemeClr val="bg1">
                  <a:lumMod val="75000"/>
                </a:schemeClr>
              </a:solidFill>
              <a:latin typeface="ＭＳ ゴシック" panose="020B0609070205080204" pitchFamily="49" charset="-128"/>
              <a:ea typeface="ＭＳ ゴシック" panose="020B0609070205080204" pitchFamily="49" charset="-128"/>
            </a:endParaRPr>
          </a:p>
          <a:p>
            <a:pPr algn="just">
              <a:spcBef>
                <a:spcPts val="600"/>
              </a:spcBef>
            </a:pPr>
            <a:endParaRPr lang="en-US" altLang="ja-JP" sz="800" b="1" dirty="0">
              <a:solidFill>
                <a:schemeClr val="bg1">
                  <a:lumMod val="75000"/>
                </a:schemeClr>
              </a:solidFill>
              <a:latin typeface="ＭＳ ゴシック" panose="020B0609070205080204" pitchFamily="49" charset="-128"/>
              <a:ea typeface="ＭＳ ゴシック" panose="020B0609070205080204" pitchFamily="49" charset="-128"/>
            </a:endParaRPr>
          </a:p>
          <a:p>
            <a:pPr algn="just">
              <a:spcBef>
                <a:spcPts val="600"/>
              </a:spcBef>
            </a:pPr>
            <a:endParaRPr lang="ja-JP" altLang="en-US" sz="800" b="1" dirty="0">
              <a:solidFill>
                <a:schemeClr val="bg1">
                  <a:lumMod val="75000"/>
                </a:schemeClr>
              </a:solidFill>
              <a:latin typeface="ＭＳ ゴシック" panose="020B0609070205080204" pitchFamily="49" charset="-128"/>
              <a:ea typeface="ＭＳ ゴシック" panose="020B0609070205080204" pitchFamily="49" charset="-128"/>
            </a:endParaRPr>
          </a:p>
        </p:txBody>
      </p:sp>
      <p:sp>
        <p:nvSpPr>
          <p:cNvPr id="17" name="テキスト ボックス 4"/>
          <p:cNvSpPr txBox="1"/>
          <p:nvPr/>
        </p:nvSpPr>
        <p:spPr>
          <a:xfrm>
            <a:off x="479880" y="1109386"/>
            <a:ext cx="9045120" cy="1167486"/>
          </a:xfrm>
          <a:prstGeom prst="rect">
            <a:avLst/>
          </a:prstGeom>
          <a:no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30000"/>
              </a:lnSpc>
              <a:spcAft>
                <a:spcPts val="0"/>
              </a:spcAft>
            </a:pPr>
            <a:r>
              <a:rPr lang="ja-JP" altLang="en-US"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　国土交通省では、「水防災意識社会 再構築ビジョン」のもと、洪水時に住民の主体的な避難を促進するため、</a:t>
            </a:r>
            <a:r>
              <a:rPr lang="ja-JP" altLang="ja-JP"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携帯電話事業者が提供する緊急速報メールを活用した洪水情報</a:t>
            </a:r>
            <a:r>
              <a:rPr lang="en-US" altLang="ja-JP" sz="1400" kern="100" baseline="300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a:t>
            </a:r>
            <a:r>
              <a:rPr lang="ja-JP" altLang="en-US" sz="1400" kern="100" baseline="300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１</a:t>
            </a:r>
            <a:r>
              <a:rPr lang="ja-JP" altLang="ja-JP"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のプッシュ型配信</a:t>
            </a:r>
            <a:r>
              <a:rPr lang="en-US" altLang="ja-JP" sz="1400" kern="100" baseline="300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a:t>
            </a:r>
            <a:r>
              <a:rPr lang="ja-JP" altLang="en-US" sz="1400" kern="100" baseline="300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２</a:t>
            </a:r>
            <a:r>
              <a:rPr lang="ja-JP" altLang="ja-JP"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を</a:t>
            </a:r>
            <a:r>
              <a:rPr lang="ja-JP" altLang="en-US"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平成</a:t>
            </a:r>
            <a:r>
              <a:rPr lang="en-US" altLang="ja-JP"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28</a:t>
            </a:r>
            <a:r>
              <a:rPr lang="ja-JP" altLang="en-US"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年</a:t>
            </a:r>
            <a:r>
              <a:rPr lang="en-US" altLang="ja-JP"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9</a:t>
            </a:r>
            <a:r>
              <a:rPr lang="ja-JP" altLang="en-US"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月から２河川（鬼怒川、肱川）で運用開始しており、平成</a:t>
            </a:r>
            <a:r>
              <a:rPr lang="en-US" altLang="ja-JP"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29</a:t>
            </a:r>
            <a:r>
              <a:rPr lang="ja-JP" altLang="en-US"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年７月時点で</a:t>
            </a:r>
            <a:r>
              <a:rPr lang="ja-JP" altLang="en-US" sz="1400" kern="100" dirty="0">
                <a:solidFill>
                  <a:srgbClr val="FF0000"/>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配信対象を国管理河川</a:t>
            </a:r>
            <a:r>
              <a:rPr lang="en-US" altLang="ja-JP" sz="1400" kern="100" dirty="0">
                <a:solidFill>
                  <a:srgbClr val="FF0000"/>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6</a:t>
            </a:r>
            <a:r>
              <a:rPr lang="ja-JP" altLang="en-US" sz="1400" kern="100" dirty="0">
                <a:solidFill>
                  <a:srgbClr val="FF0000"/>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８水系で運用しております</a:t>
            </a:r>
            <a:r>
              <a:rPr lang="ja-JP" altLang="en-US" sz="1400" kern="100" dirty="0">
                <a:solidFill>
                  <a:schemeClr val="tx1"/>
                </a:solidFill>
                <a:latin typeface="ＤＨＰ特太ゴシック体" panose="020B0500000000000000" pitchFamily="50" charset="-128"/>
                <a:ea typeface="ＤＨＰ特太ゴシック体" panose="020B0500000000000000" pitchFamily="50" charset="-128"/>
                <a:cs typeface="Times New Roman" panose="02020603050405020304" pitchFamily="18" charset="0"/>
              </a:rPr>
              <a:t>。なお、配信エリアについては、今後順次拡大していきます。</a:t>
            </a:r>
          </a:p>
        </p:txBody>
      </p:sp>
      <p:sp>
        <p:nvSpPr>
          <p:cNvPr id="18" name="角丸四角形 17"/>
          <p:cNvSpPr/>
          <p:nvPr/>
        </p:nvSpPr>
        <p:spPr>
          <a:xfrm>
            <a:off x="1157536" y="6001376"/>
            <a:ext cx="7776864" cy="723275"/>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wrap="square" lIns="0" rIns="0" rtlCol="0" anchor="ctr">
            <a:spAutoFit/>
          </a:bodyPr>
          <a:lstStyle/>
          <a:p>
            <a:pPr marL="133350">
              <a:spcAft>
                <a:spcPts val="0"/>
              </a:spcAft>
            </a:pPr>
            <a:r>
              <a:rPr lang="ja-JP"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１   </a:t>
            </a:r>
            <a:r>
              <a:rPr lang="ja-JP"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洪水情報とは、</a:t>
            </a:r>
            <a:r>
              <a:rPr lang="ja-JP" altLang="en-US"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洪水予報</a:t>
            </a:r>
            <a:r>
              <a:rPr lang="ja-JP"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指定河川の氾濫危険情報（レベル</a:t>
            </a:r>
            <a:r>
              <a:rPr lang="en-US"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4</a:t>
            </a:r>
            <a:r>
              <a:rPr lang="ja-JP"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）及び氾濫発生情報（レベル</a:t>
            </a:r>
            <a:r>
              <a:rPr lang="en-US"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5</a:t>
            </a:r>
            <a:r>
              <a:rPr lang="ja-JP"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pPr marL="133350">
              <a:spcAft>
                <a:spcPts val="0"/>
              </a:spcAft>
            </a:pPr>
            <a:r>
              <a:rPr lang="ja-JP" altLang="en-US"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の発表を契機として、住民の主体的な避難を促進するために配信する情報です。</a:t>
            </a:r>
            <a:endParaRPr lang="en-US"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endParaRPr>
          </a:p>
          <a:p>
            <a:pPr marL="133350">
              <a:spcBef>
                <a:spcPts val="600"/>
              </a:spcBef>
              <a:spcAft>
                <a:spcPts val="0"/>
              </a:spcAft>
            </a:pPr>
            <a:r>
              <a:rPr lang="en-US"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rPr>
              <a:t>２  プッシュ型配信とは、受信者側が要求しなくても発信者側から情報が配信される仕組みです。　</a:t>
            </a:r>
            <a:endParaRPr lang="ja-JP" altLang="ja-JP" sz="1200" b="1" kern="100" dirty="0">
              <a:solidFill>
                <a:schemeClr val="accent1">
                  <a:lumMod val="50000"/>
                </a:schemeClr>
              </a:solidFill>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21" name="テキスト ボックス 43"/>
          <p:cNvSpPr txBox="1">
            <a:spLocks noChangeArrowheads="1"/>
          </p:cNvSpPr>
          <p:nvPr/>
        </p:nvSpPr>
        <p:spPr bwMode="auto">
          <a:xfrm>
            <a:off x="8023293" y="4806779"/>
            <a:ext cx="15017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t>＜配信文案＞</a:t>
            </a:r>
          </a:p>
        </p:txBody>
      </p:sp>
      <p:sp>
        <p:nvSpPr>
          <p:cNvPr id="3" name="スライド番号プレースホルダー 2"/>
          <p:cNvSpPr>
            <a:spLocks noGrp="1"/>
          </p:cNvSpPr>
          <p:nvPr>
            <p:ph type="sldNum" sz="quarter" idx="12"/>
          </p:nvPr>
        </p:nvSpPr>
        <p:spPr/>
        <p:txBody>
          <a:bodyPr/>
          <a:lstStyle/>
          <a:p>
            <a:r>
              <a:rPr lang="en-US" altLang="ja-JP" dirty="0" smtClean="0"/>
              <a:t>14</a:t>
            </a:r>
            <a:endParaRPr lang="en-US" altLang="ja-JP"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ユーザー定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5393</TotalTime>
  <Words>1415</Words>
  <Application>Microsoft Office PowerPoint</Application>
  <PresentationFormat>A4 210 x 297 mm</PresentationFormat>
  <Paragraphs>175</Paragraphs>
  <Slides>8</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8</vt:i4>
      </vt:variant>
    </vt:vector>
  </HeadingPairs>
  <TitlesOfParts>
    <vt:vector size="21" baseType="lpstr">
      <vt:lpstr>ＤＨＰ特太ゴシック体</vt:lpstr>
      <vt:lpstr>HGPｺﾞｼｯｸM</vt:lpstr>
      <vt:lpstr>HGP創英角ｺﾞｼｯｸUB</vt:lpstr>
      <vt:lpstr>HG丸ｺﾞｼｯｸM-PRO</vt:lpstr>
      <vt:lpstr>ＭＳ Ｐゴシック</vt:lpstr>
      <vt:lpstr>ＭＳ Ｐ明朝</vt:lpstr>
      <vt:lpstr>ＭＳ ゴシック</vt:lpstr>
      <vt:lpstr>Arial</vt:lpstr>
      <vt:lpstr>Calibri</vt:lpstr>
      <vt:lpstr>Century</vt:lpstr>
      <vt:lpstr>Times New Roman</vt:lpstr>
      <vt:lpstr>標準デザイン</vt:lpstr>
      <vt:lpstr>1_Office テーマ</vt:lpstr>
      <vt:lpstr>（２）洪水時の情報提供</vt:lpstr>
      <vt:lpstr>（２）洪水時の情報提供～①基準水位観測所における設定水位の意味～</vt:lpstr>
      <vt:lpstr>（２）洪水時の情報提供～②基準水位観測所の意味（区間代表性）～</vt:lpstr>
      <vt:lpstr>（２）洪水時の情報提供～③水位情報と住民に求められる行動～</vt:lpstr>
      <vt:lpstr>（２）洪水時の情報提供　～④「川の防災情報」サイトのご紹介～</vt:lpstr>
      <vt:lpstr>PowerPoint プレゼンテーション</vt:lpstr>
      <vt:lpstr>PowerPoint プレゼンテーション</vt:lpstr>
      <vt:lpstr>（２）洪水時の情報提供　～洪水情報を緊急速報メールで配信！～</vt:lpstr>
    </vt:vector>
  </TitlesOfParts>
  <Manager>国土交通省　水管理・国土保全局</Manager>
  <Company>国土交通省　水管理・国土保全局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事業所等の自衛水防に役立つ 情報の提供について（洪水時）（平成29年9月）</dc:title>
  <dc:creator>国土交通省　水管理・国土保全局</dc:creator>
  <cp:lastModifiedBy>なし</cp:lastModifiedBy>
  <cp:revision>438</cp:revision>
  <cp:lastPrinted>2017-09-25T12:23:39Z</cp:lastPrinted>
  <dcterms:created xsi:type="dcterms:W3CDTF">2013-07-16T06:45:08Z</dcterms:created>
  <dcterms:modified xsi:type="dcterms:W3CDTF">2017-09-28T06:51:03Z</dcterms:modified>
</cp:coreProperties>
</file>