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91"/>
  </p:notesMasterIdLst>
  <p:sldIdLst>
    <p:sldId id="584" r:id="rId5"/>
    <p:sldId id="586" r:id="rId6"/>
    <p:sldId id="447" r:id="rId7"/>
    <p:sldId id="585" r:id="rId8"/>
    <p:sldId id="582" r:id="rId9"/>
    <p:sldId id="525" r:id="rId10"/>
    <p:sldId id="526" r:id="rId11"/>
    <p:sldId id="527" r:id="rId12"/>
    <p:sldId id="531" r:id="rId13"/>
    <p:sldId id="455" r:id="rId14"/>
    <p:sldId id="533" r:id="rId15"/>
    <p:sldId id="534" r:id="rId16"/>
    <p:sldId id="535" r:id="rId17"/>
    <p:sldId id="452" r:id="rId18"/>
    <p:sldId id="589" r:id="rId19"/>
    <p:sldId id="456" r:id="rId20"/>
    <p:sldId id="536" r:id="rId21"/>
    <p:sldId id="457" r:id="rId22"/>
    <p:sldId id="460" r:id="rId23"/>
    <p:sldId id="537" r:id="rId24"/>
    <p:sldId id="515" r:id="rId25"/>
    <p:sldId id="540" r:id="rId26"/>
    <p:sldId id="485" r:id="rId27"/>
    <p:sldId id="611" r:id="rId28"/>
    <p:sldId id="623" r:id="rId29"/>
    <p:sldId id="625" r:id="rId30"/>
    <p:sldId id="626" r:id="rId31"/>
    <p:sldId id="590" r:id="rId32"/>
    <p:sldId id="547" r:id="rId33"/>
    <p:sldId id="548" r:id="rId34"/>
    <p:sldId id="550" r:id="rId35"/>
    <p:sldId id="551" r:id="rId36"/>
    <p:sldId id="552" r:id="rId37"/>
    <p:sldId id="553" r:id="rId38"/>
    <p:sldId id="554" r:id="rId39"/>
    <p:sldId id="555" r:id="rId40"/>
    <p:sldId id="570" r:id="rId41"/>
    <p:sldId id="579" r:id="rId42"/>
    <p:sldId id="580" r:id="rId43"/>
    <p:sldId id="581" r:id="rId44"/>
    <p:sldId id="559" r:id="rId45"/>
    <p:sldId id="560" r:id="rId46"/>
    <p:sldId id="562" r:id="rId47"/>
    <p:sldId id="595" r:id="rId48"/>
    <p:sldId id="596" r:id="rId49"/>
    <p:sldId id="597" r:id="rId50"/>
    <p:sldId id="598" r:id="rId51"/>
    <p:sldId id="599" r:id="rId52"/>
    <p:sldId id="600" r:id="rId53"/>
    <p:sldId id="601" r:id="rId54"/>
    <p:sldId id="602" r:id="rId55"/>
    <p:sldId id="603" r:id="rId56"/>
    <p:sldId id="604" r:id="rId57"/>
    <p:sldId id="605" r:id="rId58"/>
    <p:sldId id="606" r:id="rId59"/>
    <p:sldId id="607" r:id="rId60"/>
    <p:sldId id="608" r:id="rId61"/>
    <p:sldId id="609" r:id="rId62"/>
    <p:sldId id="610" r:id="rId63"/>
    <p:sldId id="612" r:id="rId64"/>
    <p:sldId id="617" r:id="rId65"/>
    <p:sldId id="627" r:id="rId66"/>
    <p:sldId id="591" r:id="rId67"/>
    <p:sldId id="488" r:id="rId68"/>
    <p:sldId id="572" r:id="rId69"/>
    <p:sldId id="490" r:id="rId70"/>
    <p:sldId id="491" r:id="rId71"/>
    <p:sldId id="544" r:id="rId72"/>
    <p:sldId id="563" r:id="rId73"/>
    <p:sldId id="495" r:id="rId74"/>
    <p:sldId id="497" r:id="rId75"/>
    <p:sldId id="498" r:id="rId76"/>
    <p:sldId id="499" r:id="rId77"/>
    <p:sldId id="543" r:id="rId78"/>
    <p:sldId id="500" r:id="rId79"/>
    <p:sldId id="501" r:id="rId80"/>
    <p:sldId id="502" r:id="rId81"/>
    <p:sldId id="503" r:id="rId82"/>
    <p:sldId id="504" r:id="rId83"/>
    <p:sldId id="505" r:id="rId84"/>
    <p:sldId id="506" r:id="rId85"/>
    <p:sldId id="569" r:id="rId86"/>
    <p:sldId id="507" r:id="rId87"/>
    <p:sldId id="592" r:id="rId88"/>
    <p:sldId id="622" r:id="rId89"/>
    <p:sldId id="621" r:id="rId9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CCFF"/>
    <a:srgbClr val="F4EE00"/>
    <a:srgbClr val="9933FF"/>
    <a:srgbClr val="9966FF"/>
    <a:srgbClr val="6600CC"/>
    <a:srgbClr val="3409E9"/>
    <a:srgbClr val="E3DE00"/>
    <a:srgbClr val="D7CD0D"/>
    <a:srgbClr val="F8C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7" autoAdjust="0"/>
    <p:restoredTop sz="85762" autoAdjust="0"/>
  </p:normalViewPr>
  <p:slideViewPr>
    <p:cSldViewPr snapToGrid="0">
      <p:cViewPr varScale="1">
        <p:scale>
          <a:sx n="44" d="100"/>
          <a:sy n="44" d="100"/>
        </p:scale>
        <p:origin x="40"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9787" cy="498693"/>
          </a:xfrm>
          <a:prstGeom prst="rect">
            <a:avLst/>
          </a:prstGeom>
        </p:spPr>
        <p:txBody>
          <a:bodyPr vert="horz" lIns="91432" tIns="45716" rIns="91432"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1"/>
            <a:ext cx="2949787" cy="498693"/>
          </a:xfrm>
          <a:prstGeom prst="rect">
            <a:avLst/>
          </a:prstGeom>
        </p:spPr>
        <p:txBody>
          <a:bodyPr vert="horz" lIns="91432" tIns="45716" rIns="91432" bIns="45716" rtlCol="0"/>
          <a:lstStyle>
            <a:lvl1pPr algn="r">
              <a:defRPr sz="1200"/>
            </a:lvl1pPr>
          </a:lstStyle>
          <a:p>
            <a:fld id="{1F10EC5A-439B-4787-A8E8-EC3B5D7258B5}" type="datetimeFigureOut">
              <a:rPr kumimoji="1" lang="ja-JP" altLang="en-US" smtClean="0"/>
              <a:t>2020/10/19</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32" tIns="45716" rIns="91432" bIns="45716"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32" tIns="45716" rIns="91432" bIns="4571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32" tIns="45716" rIns="91432"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32" tIns="45716" rIns="91432" bIns="45716" rtlCol="0" anchor="b"/>
          <a:lstStyle>
            <a:lvl1pPr algn="r">
              <a:defRPr sz="1200"/>
            </a:lvl1pPr>
          </a:lstStyle>
          <a:p>
            <a:fld id="{B07E82B5-CDEF-409C-B4F8-C57D3E855D4C}" type="slidenum">
              <a:rPr kumimoji="1" lang="ja-JP" altLang="en-US" smtClean="0"/>
              <a:t>‹#›</a:t>
            </a:fld>
            <a:endParaRPr kumimoji="1" lang="ja-JP" altLang="en-US"/>
          </a:p>
        </p:txBody>
      </p:sp>
    </p:spTree>
    <p:extLst>
      <p:ext uri="{BB962C8B-B14F-4D97-AF65-F5344CB8AC3E}">
        <p14:creationId xmlns:p14="http://schemas.microsoft.com/office/powerpoint/2010/main" val="38140752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1</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19042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kumimoji="1" lang="ja-JP" altLang="en-US" sz="1200" dirty="0" smtClean="0">
                <a:solidFill>
                  <a:srgbClr val="3409E9"/>
                </a:solidFill>
                <a:latin typeface="+mn-ea"/>
              </a:rPr>
              <a:t>・</a:t>
            </a:r>
            <a:r>
              <a:rPr lang="ja-JP" altLang="en-US" sz="1200" dirty="0" err="1" smtClean="0">
                <a:solidFill>
                  <a:srgbClr val="3409E9"/>
                </a:solidFill>
                <a:latin typeface="+mn-ea"/>
              </a:rPr>
              <a:t>まび</a:t>
            </a:r>
            <a:r>
              <a:rPr kumimoji="1" lang="ja-JP" altLang="en-US" sz="1200" dirty="0" smtClean="0">
                <a:solidFill>
                  <a:srgbClr val="3409E9"/>
                </a:solidFill>
                <a:latin typeface="+mn-ea"/>
              </a:rPr>
              <a:t>記念病院では、約</a:t>
            </a:r>
            <a:r>
              <a:rPr kumimoji="1" lang="en-US" altLang="ja-JP" sz="1200" dirty="0" smtClean="0">
                <a:solidFill>
                  <a:srgbClr val="3409E9"/>
                </a:solidFill>
                <a:latin typeface="+mn-ea"/>
              </a:rPr>
              <a:t>2.6m</a:t>
            </a:r>
            <a:r>
              <a:rPr kumimoji="1" lang="ja-JP" altLang="en-US" sz="1200" dirty="0" smtClean="0">
                <a:solidFill>
                  <a:srgbClr val="3409E9"/>
                </a:solidFill>
                <a:latin typeface="+mn-ea"/>
              </a:rPr>
              <a:t>浸水し、</a:t>
            </a:r>
            <a:r>
              <a:rPr lang="en-US" altLang="ja-JP" sz="1200" dirty="0" smtClean="0">
                <a:solidFill>
                  <a:srgbClr val="3409E9"/>
                </a:solidFill>
                <a:latin typeface="+mn-ea"/>
              </a:rPr>
              <a:t>1</a:t>
            </a:r>
            <a:r>
              <a:rPr lang="ja-JP" altLang="en-US" sz="1200" dirty="0" smtClean="0">
                <a:solidFill>
                  <a:srgbClr val="3409E9"/>
                </a:solidFill>
                <a:latin typeface="+mn-ea"/>
              </a:rPr>
              <a:t>階の天井まで達しました。</a:t>
            </a:r>
            <a:endParaRPr lang="en-US" altLang="ja-JP" sz="1200" dirty="0" smtClean="0">
              <a:solidFill>
                <a:srgbClr val="3409E9"/>
              </a:solidFill>
              <a:latin typeface="+mn-ea"/>
            </a:endParaRPr>
          </a:p>
          <a:p>
            <a:pPr marL="90488" indent="-90488"/>
            <a:r>
              <a:rPr lang="ja-JP" altLang="en-US" sz="1200" dirty="0" smtClean="0">
                <a:solidFill>
                  <a:srgbClr val="3409E9"/>
                </a:solidFill>
                <a:latin typeface="+mn-ea"/>
              </a:rPr>
              <a:t>・避難してきた近隣住民も合わせて多くの人が約</a:t>
            </a:r>
            <a:r>
              <a:rPr lang="en-US" altLang="ja-JP" sz="1200" dirty="0" smtClean="0">
                <a:solidFill>
                  <a:srgbClr val="3409E9"/>
                </a:solidFill>
                <a:latin typeface="+mn-ea"/>
              </a:rPr>
              <a:t>1</a:t>
            </a:r>
            <a:r>
              <a:rPr lang="ja-JP" altLang="en-US" sz="1200" dirty="0" smtClean="0">
                <a:solidFill>
                  <a:srgbClr val="3409E9"/>
                </a:solidFill>
                <a:latin typeface="+mn-ea"/>
              </a:rPr>
              <a:t>日半もの間、孤立しました。</a:t>
            </a:r>
            <a:endParaRPr kumimoji="1" lang="ja-JP" altLang="en-US" sz="1200" dirty="0" smtClean="0">
              <a:solidFill>
                <a:srgbClr val="3409E9"/>
              </a:solidFill>
              <a:latin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10</a:t>
            </a:fld>
            <a:endParaRPr kumimoji="1" lang="ja-JP" altLang="en-US"/>
          </a:p>
        </p:txBody>
      </p:sp>
    </p:spTree>
    <p:extLst>
      <p:ext uri="{BB962C8B-B14F-4D97-AF65-F5344CB8AC3E}">
        <p14:creationId xmlns:p14="http://schemas.microsoft.com/office/powerpoint/2010/main" val="207355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latin typeface="+mn-ea"/>
              </a:rPr>
              <a:t>・避難確保計画の作成と避難訓練を実施していたので、避難行動が速やかに実施できた事例を紹介します。</a:t>
            </a:r>
            <a:endParaRPr lang="en-US" altLang="ja-JP" sz="1200" dirty="0" smtClean="0">
              <a:solidFill>
                <a:srgbClr val="3333FF"/>
              </a:solidFill>
              <a:latin typeface="+mn-ea"/>
            </a:endParaRPr>
          </a:p>
          <a:p>
            <a:pPr marL="90488" indent="-90488"/>
            <a:r>
              <a:rPr lang="en-US" altLang="ja-JP" sz="1200" dirty="0" smtClean="0">
                <a:solidFill>
                  <a:srgbClr val="3333FF"/>
                </a:solidFill>
                <a:latin typeface="+mn-ea"/>
              </a:rPr>
              <a:t>【</a:t>
            </a:r>
            <a:r>
              <a:rPr lang="ja-JP" altLang="en-US" sz="1200" dirty="0" smtClean="0">
                <a:solidFill>
                  <a:srgbClr val="3333FF"/>
                </a:solidFill>
                <a:latin typeface="+mn-ea"/>
              </a:rPr>
              <a:t>特別養護老人ホーム　愛幸園</a:t>
            </a:r>
            <a:r>
              <a:rPr lang="en-US" altLang="ja-JP" sz="1200" dirty="0" smtClean="0">
                <a:solidFill>
                  <a:srgbClr val="3333FF"/>
                </a:solidFill>
                <a:latin typeface="+mn-ea"/>
              </a:rPr>
              <a:t>】</a:t>
            </a:r>
            <a:r>
              <a:rPr lang="ja-JP" altLang="en-US" sz="1200" dirty="0" smtClean="0">
                <a:solidFill>
                  <a:srgbClr val="3333FF"/>
                </a:solidFill>
                <a:latin typeface="+mn-ea"/>
              </a:rPr>
              <a:t>では、 平成</a:t>
            </a:r>
            <a:r>
              <a:rPr lang="en-US" altLang="ja-JP" sz="1200" dirty="0" smtClean="0">
                <a:solidFill>
                  <a:srgbClr val="3333FF"/>
                </a:solidFill>
                <a:latin typeface="+mn-ea"/>
              </a:rPr>
              <a:t>28</a:t>
            </a:r>
            <a:r>
              <a:rPr lang="ja-JP" altLang="en-US" sz="1200" dirty="0" smtClean="0">
                <a:solidFill>
                  <a:srgbClr val="3333FF"/>
                </a:solidFill>
                <a:latin typeface="+mn-ea"/>
              </a:rPr>
              <a:t>年</a:t>
            </a:r>
            <a:r>
              <a:rPr lang="en-US" altLang="ja-JP" sz="1200" dirty="0" smtClean="0">
                <a:solidFill>
                  <a:srgbClr val="3333FF"/>
                </a:solidFill>
                <a:latin typeface="+mn-ea"/>
              </a:rPr>
              <a:t>10</a:t>
            </a:r>
            <a:r>
              <a:rPr lang="ja-JP" altLang="en-US" sz="1200" dirty="0" smtClean="0">
                <a:solidFill>
                  <a:srgbClr val="3333FF"/>
                </a:solidFill>
                <a:latin typeface="+mn-ea"/>
              </a:rPr>
              <a:t>月に避難確保計画を追加改正し、避難基準水位及び避難経路を設定し、避難訓練を実施していたことにより、平成</a:t>
            </a:r>
            <a:r>
              <a:rPr lang="en-US" altLang="ja-JP" sz="1200" dirty="0" smtClean="0">
                <a:solidFill>
                  <a:srgbClr val="3333FF"/>
                </a:solidFill>
                <a:latin typeface="+mn-ea"/>
              </a:rPr>
              <a:t>29</a:t>
            </a:r>
            <a:r>
              <a:rPr lang="ja-JP" altLang="en-US" sz="1200" dirty="0" smtClean="0">
                <a:solidFill>
                  <a:srgbClr val="3333FF"/>
                </a:solidFill>
                <a:latin typeface="+mn-ea"/>
              </a:rPr>
              <a:t>年の大雨では迅速な避難ができました。</a:t>
            </a:r>
            <a:endParaRPr kumimoji="1" lang="ja-JP" altLang="en-US" sz="1200" dirty="0" smtClean="0">
              <a:solidFill>
                <a:srgbClr val="3333FF"/>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11</a:t>
            </a:fld>
            <a:endParaRPr kumimoji="1" lang="ja-JP" altLang="en-US"/>
          </a:p>
        </p:txBody>
      </p:sp>
    </p:spTree>
    <p:extLst>
      <p:ext uri="{BB962C8B-B14F-4D97-AF65-F5344CB8AC3E}">
        <p14:creationId xmlns:p14="http://schemas.microsoft.com/office/powerpoint/2010/main" val="184712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3333FF"/>
                </a:solidFill>
              </a:rPr>
              <a:t>・グループホームメディフル藤田、藤田東館では、水害に備えた計画を作成し、訓練を実施していたことから、平成</a:t>
            </a:r>
            <a:r>
              <a:rPr lang="en-US" altLang="ja-JP" sz="1200" dirty="0" smtClean="0">
                <a:solidFill>
                  <a:srgbClr val="3333FF"/>
                </a:solidFill>
              </a:rPr>
              <a:t>30</a:t>
            </a:r>
            <a:r>
              <a:rPr lang="ja-JP" altLang="en-US" sz="1200" dirty="0" smtClean="0">
                <a:solidFill>
                  <a:srgbClr val="3333FF"/>
                </a:solidFill>
              </a:rPr>
              <a:t>年</a:t>
            </a:r>
            <a:r>
              <a:rPr lang="en-US" altLang="ja-JP" sz="1200" dirty="0" smtClean="0">
                <a:solidFill>
                  <a:srgbClr val="3333FF"/>
                </a:solidFill>
              </a:rPr>
              <a:t>7</a:t>
            </a:r>
            <a:r>
              <a:rPr lang="ja-JP" altLang="en-US" sz="1200" dirty="0" smtClean="0">
                <a:solidFill>
                  <a:srgbClr val="3333FF"/>
                </a:solidFill>
              </a:rPr>
              <a:t>月豪雨において、利用者２７名全員と職員が運営母体の医療施設に避難することができました。</a:t>
            </a:r>
            <a:endParaRPr kumimoji="1" lang="ja-JP" altLang="en-US" sz="120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12</a:t>
            </a:fld>
            <a:endParaRPr kumimoji="1" lang="ja-JP" altLang="en-US"/>
          </a:p>
        </p:txBody>
      </p:sp>
    </p:spTree>
    <p:extLst>
      <p:ext uri="{BB962C8B-B14F-4D97-AF65-F5344CB8AC3E}">
        <p14:creationId xmlns:p14="http://schemas.microsoft.com/office/powerpoint/2010/main" val="21197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latin typeface="+mn-ea"/>
              </a:rPr>
              <a:t>・埼玉県川越市の川越キングスガーデンにおいても、水害に備えた計画を作成し、訓練を実施していたことから、令和元年</a:t>
            </a:r>
            <a:r>
              <a:rPr lang="en-US" altLang="ja-JP" sz="1200" dirty="0" smtClean="0">
                <a:solidFill>
                  <a:srgbClr val="3333FF"/>
                </a:solidFill>
                <a:latin typeface="+mn-ea"/>
              </a:rPr>
              <a:t>10</a:t>
            </a:r>
            <a:r>
              <a:rPr lang="ja-JP" altLang="en-US" sz="1200" dirty="0" smtClean="0">
                <a:solidFill>
                  <a:srgbClr val="3333FF"/>
                </a:solidFill>
                <a:latin typeface="+mn-ea"/>
              </a:rPr>
              <a:t>月の台風第</a:t>
            </a:r>
            <a:r>
              <a:rPr lang="en-US" altLang="ja-JP" sz="1200" dirty="0" smtClean="0">
                <a:solidFill>
                  <a:srgbClr val="3333FF"/>
                </a:solidFill>
                <a:latin typeface="+mn-ea"/>
              </a:rPr>
              <a:t>19</a:t>
            </a:r>
            <a:r>
              <a:rPr lang="ja-JP" altLang="en-US" sz="1200" dirty="0" smtClean="0">
                <a:solidFill>
                  <a:srgbClr val="3333FF"/>
                </a:solidFill>
                <a:latin typeface="+mn-ea"/>
              </a:rPr>
              <a:t>号に職員、利用者</a:t>
            </a:r>
            <a:r>
              <a:rPr lang="en-US" altLang="ja-JP" sz="1200" dirty="0" smtClean="0">
                <a:solidFill>
                  <a:srgbClr val="3333FF"/>
                </a:solidFill>
                <a:latin typeface="+mn-ea"/>
              </a:rPr>
              <a:t>100</a:t>
            </a:r>
            <a:r>
              <a:rPr lang="ja-JP" altLang="en-US" sz="1200" dirty="0" smtClean="0">
                <a:solidFill>
                  <a:srgbClr val="3333FF"/>
                </a:solidFill>
                <a:latin typeface="+mn-ea"/>
              </a:rPr>
              <a:t>人全員が無事避難することができました。</a:t>
            </a:r>
            <a:endParaRPr lang="en-US" altLang="ja-JP" sz="1200" dirty="0" smtClean="0">
              <a:solidFill>
                <a:srgbClr val="3333FF"/>
              </a:solidFill>
              <a:latin typeface="+mn-ea"/>
            </a:endParaRPr>
          </a:p>
          <a:p>
            <a:pPr marL="90488" indent="-90488"/>
            <a:r>
              <a:rPr lang="ja-JP" altLang="en-US" sz="1200" dirty="0" smtClean="0">
                <a:solidFill>
                  <a:srgbClr val="3333FF"/>
                </a:solidFill>
              </a:rPr>
              <a:t>・避難計画作成と避難訓練の実施が、施設利用者の命を守る第一歩となります。</a:t>
            </a:r>
            <a:endParaRPr kumimoji="1" lang="ja-JP" altLang="en-US" sz="1200" dirty="0" smtClean="0">
              <a:solidFill>
                <a:srgbClr val="3333FF"/>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13</a:t>
            </a:fld>
            <a:endParaRPr kumimoji="1" lang="ja-JP" altLang="en-US"/>
          </a:p>
        </p:txBody>
      </p:sp>
    </p:spTree>
    <p:extLst>
      <p:ext uri="{BB962C8B-B14F-4D97-AF65-F5344CB8AC3E}">
        <p14:creationId xmlns:p14="http://schemas.microsoft.com/office/powerpoint/2010/main" val="59690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rPr>
              <a:t>・もし、避難確保計画の作成や避難訓練の実施の義務を果たさず、水害時に犠牲者が出た場合、利用者の命を守る適切な対応を怠ったとして、管理者等の責任を問われる可能性があるかもしれません。</a:t>
            </a:r>
          </a:p>
          <a:p>
            <a:pPr marL="90488" indent="-90488"/>
            <a:r>
              <a:rPr lang="ja-JP" altLang="en-US" sz="1200" dirty="0" smtClean="0">
                <a:solidFill>
                  <a:srgbClr val="3333FF"/>
                </a:solidFill>
              </a:rPr>
              <a:t>・水害が発生した時に後悔しないように、「避難確保計画」を作成し、「避難訓練」の実施の義務を果たしましょう。</a:t>
            </a:r>
            <a:endParaRPr lang="en-US" altLang="ja-JP" sz="120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14</a:t>
            </a:fld>
            <a:endParaRPr kumimoji="1" lang="ja-JP" altLang="en-US"/>
          </a:p>
        </p:txBody>
      </p:sp>
    </p:spTree>
    <p:extLst>
      <p:ext uri="{BB962C8B-B14F-4D97-AF65-F5344CB8AC3E}">
        <p14:creationId xmlns:p14="http://schemas.microsoft.com/office/powerpoint/2010/main" val="82256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t>・</a:t>
            </a:r>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15</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43187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利用者の命を守るには、</a:t>
            </a:r>
            <a:endParaRPr lang="en-US" altLang="ja-JP" dirty="0" smtClean="0">
              <a:solidFill>
                <a:srgbClr val="3409E9"/>
              </a:solidFill>
            </a:endParaRPr>
          </a:p>
          <a:p>
            <a:r>
              <a:rPr kumimoji="1" lang="ja-JP" altLang="en-US" dirty="0" smtClean="0">
                <a:solidFill>
                  <a:srgbClr val="3409E9"/>
                </a:solidFill>
              </a:rPr>
              <a:t>　　１．洪水時の施設の危険性を知る。</a:t>
            </a:r>
            <a:endParaRPr kumimoji="1" lang="en-US" altLang="ja-JP" dirty="0" smtClean="0">
              <a:solidFill>
                <a:srgbClr val="3409E9"/>
              </a:solidFill>
            </a:endParaRPr>
          </a:p>
          <a:p>
            <a:r>
              <a:rPr lang="ja-JP" altLang="en-US" dirty="0" smtClean="0">
                <a:solidFill>
                  <a:srgbClr val="3409E9"/>
                </a:solidFill>
              </a:rPr>
              <a:t>　　２．避難先を決める。</a:t>
            </a:r>
            <a:endParaRPr lang="en-US" altLang="ja-JP" dirty="0" smtClean="0">
              <a:solidFill>
                <a:srgbClr val="3409E9"/>
              </a:solidFill>
            </a:endParaRPr>
          </a:p>
          <a:p>
            <a:r>
              <a:rPr kumimoji="1" lang="ja-JP" altLang="en-US" dirty="0" smtClean="0">
                <a:solidFill>
                  <a:srgbClr val="3409E9"/>
                </a:solidFill>
              </a:rPr>
              <a:t>　　３．避難開始のタイミングを決める。　の３つが重要です。</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16</a:t>
            </a:fld>
            <a:endParaRPr kumimoji="1" lang="ja-JP" altLang="en-US"/>
          </a:p>
        </p:txBody>
      </p:sp>
    </p:spTree>
    <p:extLst>
      <p:ext uri="{BB962C8B-B14F-4D97-AF65-F5344CB8AC3E}">
        <p14:creationId xmlns:p14="http://schemas.microsoft.com/office/powerpoint/2010/main" val="2163272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3333FF"/>
                </a:solidFill>
              </a:rPr>
              <a:t>・それでは、「洪水時の施設の危険性を知る」について説明します。</a:t>
            </a:r>
            <a:endParaRPr kumimoji="1" lang="ja-JP" altLang="en-US"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17</a:t>
            </a:fld>
            <a:endParaRPr kumimoji="1" lang="ja-JP" altLang="en-US"/>
          </a:p>
        </p:txBody>
      </p:sp>
    </p:spTree>
    <p:extLst>
      <p:ext uri="{BB962C8B-B14F-4D97-AF65-F5344CB8AC3E}">
        <p14:creationId xmlns:p14="http://schemas.microsoft.com/office/powerpoint/2010/main" val="188060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rPr>
              <a:t>・ハザードマップで施設の水害危険性を確認しましょう。また、国土交通省の「ハザードマップポータルサイト」の「重ねるハザードマップ」では、　想定される浸水深、浸水継続時間などを確認することができます。確認方法はホームページの</a:t>
            </a:r>
            <a:r>
              <a:rPr lang="en-US" altLang="ja-JP" sz="1200" dirty="0" smtClean="0">
                <a:solidFill>
                  <a:srgbClr val="3333FF"/>
                </a:solidFill>
              </a:rPr>
              <a:t>『</a:t>
            </a:r>
            <a:r>
              <a:rPr lang="ja-JP" altLang="en-US" sz="1200" dirty="0" smtClean="0">
                <a:solidFill>
                  <a:srgbClr val="3333FF"/>
                </a:solidFill>
              </a:rPr>
              <a:t>使い方</a:t>
            </a:r>
            <a:r>
              <a:rPr lang="en-US" altLang="ja-JP" sz="1200" dirty="0" smtClean="0">
                <a:solidFill>
                  <a:srgbClr val="3333FF"/>
                </a:solidFill>
              </a:rPr>
              <a:t>』</a:t>
            </a:r>
            <a:r>
              <a:rPr lang="ja-JP" altLang="en-US" sz="1200" dirty="0" smtClean="0">
                <a:solidFill>
                  <a:srgbClr val="3333FF"/>
                </a:solidFill>
              </a:rPr>
              <a:t>を確認してください。</a:t>
            </a:r>
            <a:endParaRPr lang="en-US" altLang="ja-JP" sz="1200" dirty="0" smtClean="0">
              <a:solidFill>
                <a:srgbClr val="3333FF"/>
              </a:solidFill>
            </a:endParaRPr>
          </a:p>
          <a:p>
            <a:pPr marL="90488" indent="-90488"/>
            <a:r>
              <a:rPr lang="ja-JP" altLang="en-US" sz="1200" dirty="0" smtClean="0">
                <a:solidFill>
                  <a:srgbClr val="3333FF"/>
                </a:solidFill>
                <a:latin typeface="+mn-ea"/>
              </a:rPr>
              <a:t>・浸水深や浸水継続時間については、想定最大規模の洪水を想定して危険性を把握しましょう。</a:t>
            </a:r>
            <a:endParaRPr kumimoji="1" lang="ja-JP" altLang="en-US" sz="120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18</a:t>
            </a:fld>
            <a:endParaRPr kumimoji="1" lang="ja-JP" altLang="en-US"/>
          </a:p>
        </p:txBody>
      </p:sp>
    </p:spTree>
    <p:extLst>
      <p:ext uri="{BB962C8B-B14F-4D97-AF65-F5344CB8AC3E}">
        <p14:creationId xmlns:p14="http://schemas.microsoft.com/office/powerpoint/2010/main" val="1935772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409E9"/>
                </a:solidFill>
              </a:rPr>
              <a:t>・家屋倒壊等氾濫区域は、その場にいることが危険な区域ですので、早めの立退き避難（水平避難）をする必要があります。</a:t>
            </a:r>
            <a:endParaRPr lang="en-US" altLang="ja-JP" sz="1200" dirty="0" smtClean="0">
              <a:solidFill>
                <a:srgbClr val="3409E9"/>
              </a:solidFill>
            </a:endParaRPr>
          </a:p>
          <a:p>
            <a:pPr marL="90488" indent="-90488"/>
            <a:r>
              <a:rPr kumimoji="1" lang="ja-JP" altLang="en-US" sz="1200" dirty="0" smtClean="0">
                <a:solidFill>
                  <a:srgbClr val="3409E9"/>
                </a:solidFill>
              </a:rPr>
              <a:t>・想定される浸水深の色が塗ってある区域では、自施設の浸水深を確認して、避難方法を検討しましょう。</a:t>
            </a:r>
            <a:endParaRPr kumimoji="1" lang="en-US" altLang="ja-JP" sz="1200" dirty="0" smtClean="0">
              <a:solidFill>
                <a:srgbClr val="3409E9"/>
              </a:solidFill>
            </a:endParaRPr>
          </a:p>
          <a:p>
            <a:pPr marL="90488" indent="-90488"/>
            <a:r>
              <a:rPr lang="ja-JP" altLang="en-US" sz="1200" dirty="0" smtClean="0">
                <a:solidFill>
                  <a:srgbClr val="3409E9"/>
                </a:solidFill>
              </a:rPr>
              <a:t>・</a:t>
            </a:r>
            <a:r>
              <a:rPr kumimoji="1" lang="ja-JP" altLang="en-US" sz="1200" dirty="0" smtClean="0">
                <a:solidFill>
                  <a:srgbClr val="3409E9"/>
                </a:solidFill>
              </a:rPr>
              <a:t>例えば、想定される浸水深が</a:t>
            </a:r>
            <a:r>
              <a:rPr kumimoji="1" lang="en-US" altLang="ja-JP" sz="1200" dirty="0" smtClean="0">
                <a:solidFill>
                  <a:srgbClr val="3409E9"/>
                </a:solidFill>
              </a:rPr>
              <a:t>0.5m~3m</a:t>
            </a:r>
            <a:r>
              <a:rPr lang="ja-JP" altLang="en-US" sz="1200" dirty="0" smtClean="0">
                <a:solidFill>
                  <a:srgbClr val="3409E9"/>
                </a:solidFill>
              </a:rPr>
              <a:t>未満であれば２階以上へ垂直避難が必要となります。</a:t>
            </a:r>
            <a:endParaRPr lang="en-US" altLang="ja-JP" sz="1200" dirty="0" smtClean="0">
              <a:solidFill>
                <a:srgbClr val="3409E9"/>
              </a:solidFill>
            </a:endParaRPr>
          </a:p>
          <a:p>
            <a:pPr marL="90488" indent="-90488"/>
            <a:r>
              <a:rPr kumimoji="1" lang="ja-JP" altLang="en-US" sz="1200" dirty="0" smtClean="0">
                <a:solidFill>
                  <a:srgbClr val="3409E9"/>
                </a:solidFill>
              </a:rPr>
              <a:t>　しかし、２階以上の安全な場所がない場合は、立退き避難（水平避難）となります。</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19</a:t>
            </a:fld>
            <a:endParaRPr kumimoji="1" lang="ja-JP" altLang="en-US"/>
          </a:p>
        </p:txBody>
      </p:sp>
    </p:spTree>
    <p:extLst>
      <p:ext uri="{BB962C8B-B14F-4D97-AF65-F5344CB8AC3E}">
        <p14:creationId xmlns:p14="http://schemas.microsoft.com/office/powerpoint/2010/main" val="314497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endParaRPr kumimoji="1" lang="ja-JP" altLang="en-US" sz="1200" dirty="0" smtClean="0">
              <a:solidFill>
                <a:srgbClr val="3409E9"/>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a:t>
            </a:fld>
            <a:endParaRPr kumimoji="1" lang="ja-JP" altLang="en-US"/>
          </a:p>
        </p:txBody>
      </p:sp>
    </p:spTree>
    <p:extLst>
      <p:ext uri="{BB962C8B-B14F-4D97-AF65-F5344CB8AC3E}">
        <p14:creationId xmlns:p14="http://schemas.microsoft.com/office/powerpoint/2010/main" val="179731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3333FF"/>
                </a:solidFill>
              </a:rPr>
              <a:t>・次は、「避難先を決める」について説明します。</a:t>
            </a:r>
            <a:endParaRPr kumimoji="1" lang="ja-JP" altLang="en-US"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20</a:t>
            </a:fld>
            <a:endParaRPr kumimoji="1" lang="ja-JP" altLang="en-US"/>
          </a:p>
        </p:txBody>
      </p:sp>
    </p:spTree>
    <p:extLst>
      <p:ext uri="{BB962C8B-B14F-4D97-AF65-F5344CB8AC3E}">
        <p14:creationId xmlns:p14="http://schemas.microsoft.com/office/powerpoint/2010/main" val="93653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3663" indent="-93663"/>
            <a:r>
              <a:rPr kumimoji="1" lang="ja-JP" altLang="en-US" sz="1200" dirty="0" smtClean="0">
                <a:solidFill>
                  <a:srgbClr val="3409E9"/>
                </a:solidFill>
              </a:rPr>
              <a:t>・避難の原則は、立退き避難（水平避難）ですが、施設の上層階に安全なフロアがある場合は、屋内安全確保（垂直避難</a:t>
            </a:r>
            <a:r>
              <a:rPr lang="ja-JP" altLang="en-US" sz="1200" dirty="0" smtClean="0">
                <a:solidFill>
                  <a:srgbClr val="3409E9"/>
                </a:solidFill>
              </a:rPr>
              <a:t>）</a:t>
            </a:r>
            <a:r>
              <a:rPr kumimoji="1" lang="ja-JP" altLang="en-US" sz="1200" dirty="0" smtClean="0">
                <a:solidFill>
                  <a:srgbClr val="3409E9"/>
                </a:solidFill>
              </a:rPr>
              <a:t>ができます。</a:t>
            </a:r>
            <a:endParaRPr kumimoji="1" lang="en-US" altLang="ja-JP" sz="1200" dirty="0" smtClean="0">
              <a:solidFill>
                <a:srgbClr val="3409E9"/>
              </a:solidFill>
            </a:endParaRPr>
          </a:p>
          <a:p>
            <a:r>
              <a:rPr lang="ja-JP" altLang="en-US" sz="1200" dirty="0" smtClean="0">
                <a:solidFill>
                  <a:srgbClr val="3409E9"/>
                </a:solidFill>
              </a:rPr>
              <a:t>・それ以外の場合は、立退き避難（水平避難）が必要なため、系列施設及び同種類似施設、</a:t>
            </a:r>
            <a:endParaRPr lang="en-US" altLang="ja-JP" sz="1200" dirty="0" smtClean="0">
              <a:solidFill>
                <a:srgbClr val="3409E9"/>
              </a:solidFill>
            </a:endParaRPr>
          </a:p>
          <a:p>
            <a:r>
              <a:rPr lang="ja-JP" altLang="en-US" sz="1200" dirty="0" smtClean="0">
                <a:solidFill>
                  <a:srgbClr val="3409E9"/>
                </a:solidFill>
              </a:rPr>
              <a:t>　市町村が指定する指定緊急避難場所を決めておきましょう。</a:t>
            </a:r>
            <a:endParaRPr lang="en-US" altLang="ja-JP" sz="1200" dirty="0" smtClean="0">
              <a:solidFill>
                <a:srgbClr val="3409E9"/>
              </a:solidFill>
            </a:endParaRPr>
          </a:p>
          <a:p>
            <a:r>
              <a:rPr lang="ja-JP" altLang="en-US" sz="1200" dirty="0" smtClean="0">
                <a:solidFill>
                  <a:srgbClr val="3409E9"/>
                </a:solidFill>
              </a:rPr>
              <a:t>・また、浸水継続時間が長い地域では、屋内安全確保（垂直避難）は適切ではありません。</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21</a:t>
            </a:fld>
            <a:endParaRPr kumimoji="1" lang="ja-JP" altLang="en-US"/>
          </a:p>
        </p:txBody>
      </p:sp>
    </p:spTree>
    <p:extLst>
      <p:ext uri="{BB962C8B-B14F-4D97-AF65-F5344CB8AC3E}">
        <p14:creationId xmlns:p14="http://schemas.microsoft.com/office/powerpoint/2010/main" val="424933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sz="1200" dirty="0" smtClean="0">
                <a:solidFill>
                  <a:srgbClr val="3409E9"/>
                </a:solidFill>
              </a:rPr>
              <a:t>・系列施設及び同種類似施設、市町村が指定する避難場所など、安全な避難先を決めましょう。</a:t>
            </a:r>
            <a:endParaRPr lang="en-US" altLang="ja-JP" sz="1200" dirty="0" smtClean="0">
              <a:solidFill>
                <a:srgbClr val="3409E9"/>
              </a:solidFill>
            </a:endParaRPr>
          </a:p>
          <a:p>
            <a:r>
              <a:rPr lang="ja-JP" altLang="en-US" sz="1200" dirty="0" smtClean="0">
                <a:solidFill>
                  <a:srgbClr val="3409E9"/>
                </a:solidFill>
              </a:rPr>
              <a:t>・避難先と避難経路は複数考えておきましょう。</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22</a:t>
            </a:fld>
            <a:endParaRPr kumimoji="1" lang="ja-JP" altLang="en-US"/>
          </a:p>
        </p:txBody>
      </p:sp>
    </p:spTree>
    <p:extLst>
      <p:ext uri="{BB962C8B-B14F-4D97-AF65-F5344CB8AC3E}">
        <p14:creationId xmlns:p14="http://schemas.microsoft.com/office/powerpoint/2010/main" val="202200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避難先とその経路を記載した避難経路図を作成しましょう。</a:t>
            </a:r>
            <a:endParaRPr lang="en-US" altLang="ja-JP" dirty="0" smtClean="0">
              <a:solidFill>
                <a:srgbClr val="3409E9"/>
              </a:solidFill>
            </a:endParaRPr>
          </a:p>
          <a:p>
            <a:r>
              <a:rPr lang="ja-JP" altLang="en-US" dirty="0" smtClean="0">
                <a:solidFill>
                  <a:srgbClr val="3409E9"/>
                </a:solidFill>
              </a:rPr>
              <a:t>作成した避難経路図は施設内に掲示しましょう。</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23</a:t>
            </a:fld>
            <a:endParaRPr kumimoji="1" lang="ja-JP" altLang="en-US"/>
          </a:p>
        </p:txBody>
      </p:sp>
    </p:spTree>
    <p:extLst>
      <p:ext uri="{BB962C8B-B14F-4D97-AF65-F5344CB8AC3E}">
        <p14:creationId xmlns:p14="http://schemas.microsoft.com/office/powerpoint/2010/main" val="425033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24</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3554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・水害履歴を説明</a:t>
            </a:r>
          </a:p>
        </p:txBody>
      </p:sp>
      <p:sp>
        <p:nvSpPr>
          <p:cNvPr id="70660"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kumimoji="1" sz="800">
                <a:solidFill>
                  <a:schemeClr val="tx1"/>
                </a:solidFill>
                <a:latin typeface="ＭＳ Ｐゴシック" panose="020B0600070205080204" pitchFamily="50" charset="-128"/>
                <a:ea typeface="ＭＳ Ｐゴシック" panose="020B0600070205080204" pitchFamily="50" charset="-128"/>
              </a:defRPr>
            </a:lvl1pPr>
            <a:lvl2pPr marL="758825" indent="-287338" defTabSz="963613">
              <a:defRPr kumimoji="1" sz="800">
                <a:solidFill>
                  <a:schemeClr val="tx1"/>
                </a:solidFill>
                <a:latin typeface="ＭＳ Ｐゴシック" panose="020B0600070205080204" pitchFamily="50" charset="-128"/>
                <a:ea typeface="ＭＳ Ｐゴシック" panose="020B0600070205080204" pitchFamily="50" charset="-128"/>
              </a:defRPr>
            </a:lvl2pPr>
            <a:lvl3pPr marL="1169988" indent="-227013" defTabSz="963613">
              <a:defRPr kumimoji="1" sz="800">
                <a:solidFill>
                  <a:schemeClr val="tx1"/>
                </a:solidFill>
                <a:latin typeface="ＭＳ Ｐゴシック" panose="020B0600070205080204" pitchFamily="50" charset="-128"/>
                <a:ea typeface="ＭＳ Ｐゴシック" panose="020B0600070205080204" pitchFamily="50" charset="-128"/>
              </a:defRPr>
            </a:lvl3pPr>
            <a:lvl4pPr marL="1643063" indent="-227013" defTabSz="963613">
              <a:defRPr kumimoji="1" sz="800">
                <a:solidFill>
                  <a:schemeClr val="tx1"/>
                </a:solidFill>
                <a:latin typeface="ＭＳ Ｐゴシック" panose="020B0600070205080204" pitchFamily="50" charset="-128"/>
                <a:ea typeface="ＭＳ Ｐゴシック" panose="020B0600070205080204" pitchFamily="50" charset="-128"/>
              </a:defRPr>
            </a:lvl4pPr>
            <a:lvl5pPr marL="2112963" indent="-227013" defTabSz="963613">
              <a:defRPr kumimoji="1" sz="800">
                <a:solidFill>
                  <a:schemeClr val="tx1"/>
                </a:solidFill>
                <a:latin typeface="ＭＳ Ｐゴシック" panose="020B0600070205080204" pitchFamily="50" charset="-128"/>
                <a:ea typeface="ＭＳ Ｐゴシック" panose="020B0600070205080204" pitchFamily="50" charset="-128"/>
              </a:defRPr>
            </a:lvl5pPr>
            <a:lvl6pPr marL="2570163" indent="-227013" defTabSz="963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27363" indent="-227013" defTabSz="963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84563" indent="-227013" defTabSz="963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41763" indent="-227013" defTabSz="9636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9AED5783-5255-4607-B3FF-43276619B59F}" type="slidenum">
              <a:rPr lang="ja-JP" altLang="en-US" sz="1200" smtClean="0">
                <a:solidFill>
                  <a:srgbClr val="000000"/>
                </a:solidFill>
                <a:latin typeface="Times New Roman" panose="02020603050405020304" pitchFamily="18" charset="0"/>
              </a:rPr>
              <a:pPr/>
              <a:t>25</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218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・当該地域の浸水リスク（浸水範囲や浸水深等）について解説</a:t>
            </a:r>
            <a:endParaRPr lang="en-US" altLang="ja-JP" sz="818" smtClean="0"/>
          </a:p>
          <a:p>
            <a:pPr>
              <a:defRPr/>
            </a:pPr>
            <a:r>
              <a:rPr lang="ja-JP" altLang="en-US" sz="818" smtClean="0"/>
              <a:t>・必要に応じて、家屋倒壊危険ゾーンや浸水継続時間についても解説</a:t>
            </a:r>
          </a:p>
        </p:txBody>
      </p:sp>
      <p:sp>
        <p:nvSpPr>
          <p:cNvPr id="78852"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3588"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77925"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100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24075"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1275"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38475"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5675"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2875"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EEF22CD6-4067-4F34-BB40-D4722FBEFE2C}" type="slidenum">
              <a:rPr lang="ja-JP" altLang="en-US" sz="1200" smtClean="0">
                <a:latin typeface="Times New Roman" panose="02020603050405020304" pitchFamily="18" charset="0"/>
              </a:rPr>
              <a:pPr/>
              <a:t>26</a:t>
            </a:fld>
            <a:endParaRPr lang="en-US" altLang="ja-JP" sz="1200" smtClean="0">
              <a:latin typeface="Times New Roman" panose="02020603050405020304" pitchFamily="18" charset="0"/>
            </a:endParaRPr>
          </a:p>
        </p:txBody>
      </p:sp>
    </p:spTree>
    <p:extLst>
      <p:ext uri="{BB962C8B-B14F-4D97-AF65-F5344CB8AC3E}">
        <p14:creationId xmlns:p14="http://schemas.microsoft.com/office/powerpoint/2010/main" val="1358209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・○○市における指定避難所は、画面のとおりです。</a:t>
            </a:r>
            <a:endParaRPr lang="en-US" altLang="ja-JP" sz="818" smtClean="0"/>
          </a:p>
          <a:p>
            <a:pPr>
              <a:defRPr/>
            </a:pPr>
            <a:endParaRPr lang="en-US" altLang="ja-JP" sz="818" smtClean="0"/>
          </a:p>
          <a:p>
            <a:pPr>
              <a:defRPr/>
            </a:pPr>
            <a:r>
              <a:rPr lang="en-US" altLang="ja-JP" sz="818" smtClean="0"/>
              <a:t>※</a:t>
            </a:r>
            <a:r>
              <a:rPr lang="ja-JP" altLang="en-US" sz="818" smtClean="0"/>
              <a:t>避難先を参加者に検討頂くための基礎情報として、市町村の避難所情報を提供下さい。</a:t>
            </a:r>
            <a:endParaRPr lang="en-US" altLang="ja-JP" sz="818" smtClean="0"/>
          </a:p>
          <a:p>
            <a:pPr>
              <a:defRPr/>
            </a:pPr>
            <a:r>
              <a:rPr lang="en-US" altLang="ja-JP" sz="818" smtClean="0"/>
              <a:t>※</a:t>
            </a:r>
            <a:r>
              <a:rPr lang="ja-JP" altLang="en-US" sz="818" smtClean="0"/>
              <a:t>想定最大規模の浸水想定に対する避難所指定が定まっていない場合は、その旨（と今後の予定）も合わせて解説して下さい。</a:t>
            </a:r>
          </a:p>
        </p:txBody>
      </p:sp>
      <p:sp>
        <p:nvSpPr>
          <p:cNvPr id="716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sz="800">
                <a:solidFill>
                  <a:schemeClr val="tx1"/>
                </a:solidFill>
                <a:latin typeface="ＭＳ Ｐゴシック" panose="020B0600070205080204" pitchFamily="50" charset="-128"/>
                <a:ea typeface="ＭＳ Ｐゴシック" panose="020B0600070205080204" pitchFamily="50" charset="-128"/>
              </a:defRPr>
            </a:lvl1pPr>
            <a:lvl2pPr marL="741363" indent="-284163" defTabSz="969963">
              <a:defRPr sz="800">
                <a:solidFill>
                  <a:schemeClr val="tx1"/>
                </a:solidFill>
                <a:latin typeface="ＭＳ Ｐゴシック" panose="020B0600070205080204" pitchFamily="50" charset="-128"/>
                <a:ea typeface="ＭＳ Ｐゴシック" panose="020B0600070205080204" pitchFamily="50" charset="-128"/>
              </a:defRPr>
            </a:lvl2pPr>
            <a:lvl3pPr marL="1141413" indent="-227013" defTabSz="969963">
              <a:defRPr sz="800">
                <a:solidFill>
                  <a:schemeClr val="tx1"/>
                </a:solidFill>
                <a:latin typeface="ＭＳ Ｐゴシック" panose="020B0600070205080204" pitchFamily="50" charset="-128"/>
                <a:ea typeface="ＭＳ Ｐゴシック" panose="020B0600070205080204" pitchFamily="50" charset="-128"/>
              </a:defRPr>
            </a:lvl3pPr>
            <a:lvl4pPr marL="1598613" indent="-227013" defTabSz="969963">
              <a:defRPr sz="800">
                <a:solidFill>
                  <a:schemeClr val="tx1"/>
                </a:solidFill>
                <a:latin typeface="ＭＳ Ｐゴシック" panose="020B0600070205080204" pitchFamily="50" charset="-128"/>
                <a:ea typeface="ＭＳ Ｐゴシック" panose="020B0600070205080204" pitchFamily="50" charset="-128"/>
              </a:defRPr>
            </a:lvl4pPr>
            <a:lvl5pPr marL="2055813" indent="-227013" defTabSz="969963">
              <a:defRPr sz="800">
                <a:solidFill>
                  <a:schemeClr val="tx1"/>
                </a:solidFill>
                <a:latin typeface="ＭＳ Ｐゴシック" panose="020B0600070205080204" pitchFamily="50" charset="-128"/>
                <a:ea typeface="ＭＳ Ｐゴシック" panose="020B0600070205080204" pitchFamily="50" charset="-128"/>
              </a:defRPr>
            </a:lvl5pPr>
            <a:lvl6pPr marL="25130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9702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34274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8846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fld id="{F00EEF44-B486-4AEE-A108-C08207413057}" type="slidenum">
              <a:rPr lang="ja-JP" altLang="en-US" sz="2800" smtClean="0">
                <a:solidFill>
                  <a:srgbClr val="000000"/>
                </a:solidFill>
                <a:latin typeface="Times New Roman" panose="02020603050405020304" pitchFamily="18" charset="0"/>
                <a:cs typeface="Arial"/>
              </a:rPr>
              <a:pPr/>
              <a:t>27</a:t>
            </a:fld>
            <a:endParaRPr lang="ja-JP" altLang="en-US" sz="2800" smtClean="0">
              <a:solidFill>
                <a:srgbClr val="000000"/>
              </a:solidFill>
              <a:latin typeface="Times New Roman" panose="02020603050405020304" pitchFamily="18" charset="0"/>
              <a:cs typeface="Arial"/>
            </a:endParaRPr>
          </a:p>
        </p:txBody>
      </p:sp>
    </p:spTree>
    <p:extLst>
      <p:ext uri="{BB962C8B-B14F-4D97-AF65-F5344CB8AC3E}">
        <p14:creationId xmlns:p14="http://schemas.microsoft.com/office/powerpoint/2010/main" val="1379160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28</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0001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3333FF"/>
                </a:solidFill>
              </a:rPr>
              <a:t>・次は、「避難開始のタイミングを決める」について説明します。</a:t>
            </a:r>
            <a:endParaRPr kumimoji="1" lang="ja-JP" altLang="en-US"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29</a:t>
            </a:fld>
            <a:endParaRPr kumimoji="1" lang="ja-JP" altLang="en-US"/>
          </a:p>
        </p:txBody>
      </p:sp>
    </p:spTree>
    <p:extLst>
      <p:ext uri="{BB962C8B-B14F-4D97-AF65-F5344CB8AC3E}">
        <p14:creationId xmlns:p14="http://schemas.microsoft.com/office/powerpoint/2010/main" val="20568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endParaRPr kumimoji="1" lang="ja-JP" altLang="en-US" sz="1200" dirty="0" smtClean="0">
              <a:solidFill>
                <a:srgbClr val="3409E9"/>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a:t>
            </a:fld>
            <a:endParaRPr kumimoji="1" lang="ja-JP" altLang="en-US"/>
          </a:p>
        </p:txBody>
      </p:sp>
    </p:spTree>
    <p:extLst>
      <p:ext uri="{BB962C8B-B14F-4D97-AF65-F5344CB8AC3E}">
        <p14:creationId xmlns:p14="http://schemas.microsoft.com/office/powerpoint/2010/main" val="1422975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a:lnSpc>
                <a:spcPct val="150000"/>
              </a:lnSpc>
            </a:pPr>
            <a:r>
              <a:rPr lang="ja-JP" altLang="en-US" dirty="0" smtClean="0">
                <a:solidFill>
                  <a:srgbClr val="3409E9"/>
                </a:solidFill>
              </a:rPr>
              <a:t>◆警戒レベル１では、</a:t>
            </a:r>
            <a:endParaRPr lang="en-US" altLang="ja-JP" dirty="0" smtClean="0">
              <a:solidFill>
                <a:srgbClr val="3409E9"/>
              </a:solidFill>
            </a:endParaRPr>
          </a:p>
          <a:p>
            <a:pPr>
              <a:lnSpc>
                <a:spcPct val="150000"/>
              </a:lnSpc>
            </a:pPr>
            <a:r>
              <a:rPr kumimoji="1" lang="ja-JP" altLang="en-US" dirty="0" smtClean="0">
                <a:solidFill>
                  <a:srgbClr val="3409E9"/>
                </a:solidFill>
              </a:rPr>
              <a:t>　　警報級の可能性がある場合、早期注意情報が発表されます。</a:t>
            </a:r>
            <a:endParaRPr kumimoji="1" lang="en-US" altLang="ja-JP" dirty="0" smtClean="0">
              <a:solidFill>
                <a:srgbClr val="3409E9"/>
              </a:solidFill>
            </a:endParaRPr>
          </a:p>
          <a:p>
            <a:pPr>
              <a:lnSpc>
                <a:spcPct val="150000"/>
              </a:lnSpc>
            </a:pPr>
            <a:r>
              <a:rPr lang="ja-JP" altLang="en-US" dirty="0" smtClean="0">
                <a:solidFill>
                  <a:srgbClr val="3409E9"/>
                </a:solidFill>
              </a:rPr>
              <a:t>◆警戒レベル２では、</a:t>
            </a:r>
            <a:endParaRPr lang="en-US" altLang="ja-JP" dirty="0" smtClean="0">
              <a:solidFill>
                <a:srgbClr val="3409E9"/>
              </a:solidFill>
            </a:endParaRPr>
          </a:p>
          <a:p>
            <a:pPr>
              <a:lnSpc>
                <a:spcPct val="150000"/>
              </a:lnSpc>
            </a:pPr>
            <a:r>
              <a:rPr kumimoji="1" lang="ja-JP" altLang="en-US" dirty="0" smtClean="0">
                <a:solidFill>
                  <a:srgbClr val="3409E9"/>
                </a:solidFill>
              </a:rPr>
              <a:t>　　氾濫注意情報、大雨注意報、洪水注意報が発表されます。</a:t>
            </a:r>
            <a:endParaRPr kumimoji="1" lang="en-US" altLang="ja-JP" dirty="0" smtClean="0">
              <a:solidFill>
                <a:srgbClr val="3409E9"/>
              </a:solidFill>
            </a:endParaRPr>
          </a:p>
          <a:p>
            <a:pPr>
              <a:lnSpc>
                <a:spcPct val="150000"/>
              </a:lnSpc>
            </a:pPr>
            <a:r>
              <a:rPr lang="ja-JP" altLang="en-US" dirty="0" smtClean="0">
                <a:solidFill>
                  <a:srgbClr val="3409E9"/>
                </a:solidFill>
              </a:rPr>
              <a:t>◆警戒レベル３は、重大な災害の起こるおそれがあります。</a:t>
            </a:r>
            <a:endParaRPr lang="en-US" altLang="ja-JP" dirty="0" smtClean="0">
              <a:solidFill>
                <a:srgbClr val="3409E9"/>
              </a:solidFill>
            </a:endParaRPr>
          </a:p>
          <a:p>
            <a:pPr>
              <a:lnSpc>
                <a:spcPct val="150000"/>
              </a:lnSpc>
            </a:pPr>
            <a:r>
              <a:rPr kumimoji="1" lang="ja-JP" altLang="en-US" dirty="0" smtClean="0">
                <a:solidFill>
                  <a:srgbClr val="3409E9"/>
                </a:solidFill>
              </a:rPr>
              <a:t>　　その際、氾濫警戒情報、洪水警報の発表に加え、</a:t>
            </a:r>
            <a:endParaRPr kumimoji="1" lang="en-US" altLang="ja-JP" dirty="0" smtClean="0">
              <a:solidFill>
                <a:srgbClr val="3409E9"/>
              </a:solidFill>
            </a:endParaRPr>
          </a:p>
          <a:p>
            <a:pPr>
              <a:lnSpc>
                <a:spcPct val="150000"/>
              </a:lnSpc>
            </a:pPr>
            <a:r>
              <a:rPr lang="ja-JP" altLang="en-US" dirty="0" smtClean="0">
                <a:solidFill>
                  <a:srgbClr val="3409E9"/>
                </a:solidFill>
              </a:rPr>
              <a:t>　　市町村から</a:t>
            </a:r>
            <a:r>
              <a:rPr kumimoji="1" lang="ja-JP" altLang="en-US" dirty="0" smtClean="0">
                <a:solidFill>
                  <a:srgbClr val="3409E9"/>
                </a:solidFill>
              </a:rPr>
              <a:t>避難準備・高齢者等避難開始が発令されます。</a:t>
            </a:r>
            <a:endParaRPr kumimoji="1" lang="en-US" altLang="ja-JP" dirty="0" smtClean="0">
              <a:solidFill>
                <a:srgbClr val="3409E9"/>
              </a:solidFill>
            </a:endParaRPr>
          </a:p>
          <a:p>
            <a:pPr>
              <a:lnSpc>
                <a:spcPct val="150000"/>
              </a:lnSpc>
            </a:pPr>
            <a:r>
              <a:rPr lang="ja-JP" altLang="en-US" dirty="0" smtClean="0">
                <a:solidFill>
                  <a:srgbClr val="3409E9"/>
                </a:solidFill>
              </a:rPr>
              <a:t>◆警戒レベル４は、施設利用者が避難するには危険な状況です。</a:t>
            </a:r>
            <a:endParaRPr lang="en-US" altLang="ja-JP" dirty="0" smtClean="0">
              <a:solidFill>
                <a:srgbClr val="3409E9"/>
              </a:solidFill>
            </a:endParaRPr>
          </a:p>
          <a:p>
            <a:pPr>
              <a:lnSpc>
                <a:spcPct val="150000"/>
              </a:lnSpc>
            </a:pPr>
            <a:r>
              <a:rPr kumimoji="1" lang="ja-JP" altLang="en-US" dirty="0" smtClean="0">
                <a:solidFill>
                  <a:srgbClr val="3409E9"/>
                </a:solidFill>
              </a:rPr>
              <a:t>　　氾濫危険情報、避難勧告が発令され</a:t>
            </a:r>
            <a:r>
              <a:rPr lang="ja-JP" altLang="en-US" dirty="0" smtClean="0">
                <a:solidFill>
                  <a:srgbClr val="3409E9"/>
                </a:solidFill>
              </a:rPr>
              <a:t>る前の避難が重要です。</a:t>
            </a:r>
            <a:endParaRPr lang="en-US" altLang="ja-JP" dirty="0" smtClean="0">
              <a:solidFill>
                <a:srgbClr val="3409E9"/>
              </a:solidFill>
            </a:endParaRPr>
          </a:p>
          <a:p>
            <a:pPr>
              <a:lnSpc>
                <a:spcPct val="150000"/>
              </a:lnSpc>
            </a:pPr>
            <a:r>
              <a:rPr kumimoji="1" lang="ja-JP" altLang="en-US" dirty="0" smtClean="0">
                <a:solidFill>
                  <a:srgbClr val="3409E9"/>
                </a:solidFill>
              </a:rPr>
              <a:t>◆警戒</a:t>
            </a:r>
            <a:r>
              <a:rPr lang="ja-JP" altLang="en-US" dirty="0" smtClean="0">
                <a:solidFill>
                  <a:srgbClr val="3409E9"/>
                </a:solidFill>
              </a:rPr>
              <a:t>レベル５は、災害が発生している状況です。</a:t>
            </a:r>
            <a:endParaRPr lang="en-US" altLang="ja-JP" dirty="0" smtClean="0">
              <a:solidFill>
                <a:srgbClr val="3409E9"/>
              </a:solidFill>
            </a:endParaRPr>
          </a:p>
          <a:p>
            <a:pPr>
              <a:lnSpc>
                <a:spcPct val="150000"/>
              </a:lnSpc>
            </a:pPr>
            <a:endParaRPr lang="en-US" altLang="ja-JP" dirty="0" smtClean="0">
              <a:solidFill>
                <a:srgbClr val="3409E9"/>
              </a:solidFill>
            </a:endParaRPr>
          </a:p>
          <a:p>
            <a:pPr>
              <a:lnSpc>
                <a:spcPct val="150000"/>
              </a:lnSpc>
            </a:pPr>
            <a:r>
              <a:rPr lang="en-US" altLang="ja-JP" dirty="0" smtClean="0">
                <a:solidFill>
                  <a:srgbClr val="3333FF"/>
                </a:solidFill>
              </a:rPr>
              <a:t>※</a:t>
            </a:r>
            <a:r>
              <a:rPr lang="ja-JP" altLang="en-US" dirty="0" smtClean="0">
                <a:solidFill>
                  <a:srgbClr val="3333FF"/>
                </a:solidFill>
              </a:rPr>
              <a:t>施設の行動は、</a:t>
            </a:r>
            <a:endParaRPr lang="en-US" altLang="ja-JP" dirty="0" smtClean="0">
              <a:solidFill>
                <a:srgbClr val="3333FF"/>
              </a:solidFill>
            </a:endParaRPr>
          </a:p>
          <a:p>
            <a:pPr>
              <a:lnSpc>
                <a:spcPct val="150000"/>
              </a:lnSpc>
            </a:pPr>
            <a:r>
              <a:rPr kumimoji="1" lang="ja-JP" altLang="en-US" dirty="0" smtClean="0">
                <a:solidFill>
                  <a:srgbClr val="3333FF"/>
                </a:solidFill>
              </a:rPr>
              <a:t>　警戒レベル１で情報収集、警戒レベル２で心のスイッチを入れ、</a:t>
            </a:r>
            <a:r>
              <a:rPr lang="ja-JP" altLang="en-US" dirty="0" smtClean="0">
                <a:solidFill>
                  <a:srgbClr val="3333FF"/>
                </a:solidFill>
              </a:rPr>
              <a:t>防災モードに切り替えます。</a:t>
            </a:r>
            <a:endParaRPr lang="en-US" altLang="ja-JP" dirty="0" smtClean="0">
              <a:solidFill>
                <a:srgbClr val="3333FF"/>
              </a:solidFill>
            </a:endParaRPr>
          </a:p>
          <a:p>
            <a:pPr>
              <a:lnSpc>
                <a:spcPct val="150000"/>
              </a:lnSpc>
            </a:pPr>
            <a:r>
              <a:rPr lang="ja-JP" altLang="en-US" dirty="0" smtClean="0">
                <a:solidFill>
                  <a:srgbClr val="3333FF"/>
                </a:solidFill>
              </a:rPr>
              <a:t>　避難に時間がかかる施設は、警戒レベル２</a:t>
            </a:r>
            <a:r>
              <a:rPr kumimoji="1" lang="ja-JP" altLang="en-US" dirty="0" smtClean="0">
                <a:solidFill>
                  <a:srgbClr val="3333FF"/>
                </a:solidFill>
              </a:rPr>
              <a:t>からの避難開始を、遅くても警戒レベル</a:t>
            </a:r>
            <a:r>
              <a:rPr kumimoji="1" lang="en-US" altLang="ja-JP" dirty="0" smtClean="0">
                <a:solidFill>
                  <a:srgbClr val="3333FF"/>
                </a:solidFill>
              </a:rPr>
              <a:t>3</a:t>
            </a:r>
            <a:r>
              <a:rPr kumimoji="1" lang="ja-JP" altLang="en-US" dirty="0" smtClean="0">
                <a:solidFill>
                  <a:srgbClr val="3333FF"/>
                </a:solidFill>
              </a:rPr>
              <a:t>で避難</a:t>
            </a:r>
            <a:endParaRPr kumimoji="1" lang="en-US" altLang="ja-JP" dirty="0" smtClean="0">
              <a:solidFill>
                <a:srgbClr val="3333FF"/>
              </a:solidFill>
            </a:endParaRPr>
          </a:p>
          <a:p>
            <a:pPr>
              <a:lnSpc>
                <a:spcPct val="150000"/>
              </a:lnSpc>
            </a:pPr>
            <a:r>
              <a:rPr lang="ja-JP" altLang="en-US" dirty="0" smtClean="0">
                <a:solidFill>
                  <a:srgbClr val="3333FF"/>
                </a:solidFill>
              </a:rPr>
              <a:t>　を</a:t>
            </a:r>
            <a:r>
              <a:rPr kumimoji="1" lang="ja-JP" altLang="en-US" dirty="0" smtClean="0">
                <a:solidFill>
                  <a:srgbClr val="3333FF"/>
                </a:solidFill>
              </a:rPr>
              <a:t>開始してください。警戒レベル４では避難を完了しておきましょう。</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30</a:t>
            </a:fld>
            <a:endParaRPr kumimoji="1" lang="ja-JP" altLang="en-US"/>
          </a:p>
        </p:txBody>
      </p:sp>
    </p:spTree>
    <p:extLst>
      <p:ext uri="{BB962C8B-B14F-4D97-AF65-F5344CB8AC3E}">
        <p14:creationId xmlns:p14="http://schemas.microsoft.com/office/powerpoint/2010/main" val="2478558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a:lnSpc>
                <a:spcPct val="150000"/>
              </a:lnSpc>
            </a:pPr>
            <a:r>
              <a:rPr lang="ja-JP" altLang="en-US" dirty="0" smtClean="0">
                <a:solidFill>
                  <a:srgbClr val="3333FF"/>
                </a:solidFill>
              </a:rPr>
              <a:t>◆天気予報で大雨の予想を確認したら、気象庁ホームページを確認してください。</a:t>
            </a:r>
            <a:endParaRPr kumimoji="1" lang="en-US" altLang="ja-JP" dirty="0" smtClean="0">
              <a:solidFill>
                <a:srgbClr val="3333FF"/>
              </a:solidFill>
            </a:endParaRPr>
          </a:p>
          <a:p>
            <a:pPr>
              <a:lnSpc>
                <a:spcPct val="150000"/>
              </a:lnSpc>
            </a:pPr>
            <a:r>
              <a:rPr lang="ja-JP" altLang="en-US" dirty="0" smtClean="0">
                <a:solidFill>
                  <a:srgbClr val="3333FF"/>
                </a:solidFill>
              </a:rPr>
              <a:t>◆早期注意情報の［中］が発表されたときは、可能性は高くはありませんが、</a:t>
            </a:r>
            <a:endParaRPr lang="en-US" altLang="ja-JP" dirty="0" smtClean="0">
              <a:solidFill>
                <a:srgbClr val="3333FF"/>
              </a:solidFill>
            </a:endParaRPr>
          </a:p>
          <a:p>
            <a:pPr>
              <a:lnSpc>
                <a:spcPct val="150000"/>
              </a:lnSpc>
            </a:pPr>
            <a:r>
              <a:rPr lang="ja-JP" altLang="en-US" dirty="0" smtClean="0">
                <a:solidFill>
                  <a:srgbClr val="3333FF"/>
                </a:solidFill>
              </a:rPr>
              <a:t>　　命に危険が及ぶような警報級の現象となり得ることを表しています。</a:t>
            </a:r>
            <a:endParaRPr lang="en-US" altLang="ja-JP" dirty="0" smtClean="0">
              <a:solidFill>
                <a:srgbClr val="3333FF"/>
              </a:solidFill>
            </a:endParaRPr>
          </a:p>
          <a:p>
            <a:pPr>
              <a:lnSpc>
                <a:spcPct val="150000"/>
              </a:lnSpc>
            </a:pPr>
            <a:r>
              <a:rPr lang="ja-JP" altLang="en-US" dirty="0" smtClean="0">
                <a:solidFill>
                  <a:srgbClr val="3333FF"/>
                </a:solidFill>
              </a:rPr>
              <a:t>◆［高］が発表されたときは、危険度が高まりつつあり、</a:t>
            </a:r>
            <a:endParaRPr lang="en-US" altLang="ja-JP" dirty="0" smtClean="0">
              <a:solidFill>
                <a:srgbClr val="3333FF"/>
              </a:solidFill>
            </a:endParaRPr>
          </a:p>
          <a:p>
            <a:pPr>
              <a:lnSpc>
                <a:spcPct val="150000"/>
              </a:lnSpc>
            </a:pPr>
            <a:r>
              <a:rPr lang="ja-JP" altLang="en-US" dirty="0" smtClean="0">
                <a:solidFill>
                  <a:srgbClr val="3333FF"/>
                </a:solidFill>
              </a:rPr>
              <a:t>　　「警報に切り替える可能性が高い注意報」などがすでに発表されているか、</a:t>
            </a:r>
            <a:endParaRPr lang="en-US" altLang="ja-JP" dirty="0" smtClean="0">
              <a:solidFill>
                <a:srgbClr val="3333FF"/>
              </a:solidFill>
            </a:endParaRPr>
          </a:p>
          <a:p>
            <a:pPr>
              <a:lnSpc>
                <a:spcPct val="150000"/>
              </a:lnSpc>
            </a:pPr>
            <a:r>
              <a:rPr lang="ja-JP" altLang="en-US" dirty="0" smtClean="0">
                <a:solidFill>
                  <a:srgbClr val="3333FF"/>
                </a:solidFill>
              </a:rPr>
              <a:t>　　まもなく発表されることを表しています。</a:t>
            </a:r>
            <a:endParaRPr lang="en-US" altLang="ja-JP" dirty="0" smtClean="0">
              <a:solidFill>
                <a:srgbClr val="3333FF"/>
              </a:solidFill>
            </a:endParaRPr>
          </a:p>
          <a:p>
            <a:pPr>
              <a:lnSpc>
                <a:spcPct val="150000"/>
              </a:lnSpc>
            </a:pPr>
            <a:endParaRPr lang="en-US" altLang="ja-JP" dirty="0" smtClean="0">
              <a:solidFill>
                <a:srgbClr val="3333FF"/>
              </a:solidFill>
            </a:endParaRPr>
          </a:p>
          <a:p>
            <a:pPr>
              <a:lnSpc>
                <a:spcPct val="150000"/>
              </a:lnSpc>
            </a:pPr>
            <a:r>
              <a:rPr lang="ja-JP" altLang="en-US" dirty="0" smtClean="0">
                <a:solidFill>
                  <a:srgbClr val="3333FF"/>
                </a:solidFill>
              </a:rPr>
              <a:t>施設の行動は、</a:t>
            </a:r>
            <a:endParaRPr lang="en-US" altLang="ja-JP" dirty="0" smtClean="0">
              <a:solidFill>
                <a:srgbClr val="3333FF"/>
              </a:solidFill>
            </a:endParaRPr>
          </a:p>
          <a:p>
            <a:pPr>
              <a:lnSpc>
                <a:spcPct val="150000"/>
              </a:lnSpc>
            </a:pPr>
            <a:r>
              <a:rPr lang="ja-JP" altLang="en-US" dirty="0" smtClean="0">
                <a:solidFill>
                  <a:srgbClr val="3333FF"/>
                </a:solidFill>
              </a:rPr>
              <a:t>◆早期注意情報（警報級の可能性）が発表され、</a:t>
            </a:r>
            <a:endParaRPr lang="en-US" altLang="ja-JP" dirty="0" smtClean="0">
              <a:solidFill>
                <a:srgbClr val="3333FF"/>
              </a:solidFill>
            </a:endParaRPr>
          </a:p>
          <a:p>
            <a:pPr>
              <a:lnSpc>
                <a:spcPct val="150000"/>
              </a:lnSpc>
            </a:pPr>
            <a:r>
              <a:rPr lang="ja-JP" altLang="en-US" dirty="0" smtClean="0">
                <a:solidFill>
                  <a:srgbClr val="3333FF"/>
                </a:solidFill>
              </a:rPr>
              <a:t>　</a:t>
            </a:r>
            <a:r>
              <a:rPr lang="en-US" altLang="ja-JP" dirty="0" smtClean="0">
                <a:solidFill>
                  <a:srgbClr val="3333FF"/>
                </a:solidFill>
              </a:rPr>
              <a:t>[</a:t>
            </a:r>
            <a:r>
              <a:rPr lang="ja-JP" altLang="en-US" dirty="0" smtClean="0">
                <a:solidFill>
                  <a:srgbClr val="3333FF"/>
                </a:solidFill>
              </a:rPr>
              <a:t>高</a:t>
            </a:r>
            <a:r>
              <a:rPr lang="en-US" altLang="ja-JP" dirty="0" smtClean="0">
                <a:solidFill>
                  <a:srgbClr val="3333FF"/>
                </a:solidFill>
              </a:rPr>
              <a:t>]</a:t>
            </a:r>
            <a:r>
              <a:rPr lang="ja-JP" altLang="en-US" dirty="0" smtClean="0">
                <a:solidFill>
                  <a:srgbClr val="3333FF"/>
                </a:solidFill>
              </a:rPr>
              <a:t>又は</a:t>
            </a:r>
            <a:r>
              <a:rPr lang="en-US" altLang="ja-JP" dirty="0" smtClean="0">
                <a:solidFill>
                  <a:srgbClr val="3333FF"/>
                </a:solidFill>
              </a:rPr>
              <a:t>[</a:t>
            </a:r>
            <a:r>
              <a:rPr lang="ja-JP" altLang="en-US" dirty="0" smtClean="0">
                <a:solidFill>
                  <a:srgbClr val="3333FF"/>
                </a:solidFill>
              </a:rPr>
              <a:t>中</a:t>
            </a:r>
            <a:r>
              <a:rPr lang="en-US" altLang="ja-JP" dirty="0" smtClean="0">
                <a:solidFill>
                  <a:srgbClr val="3333FF"/>
                </a:solidFill>
              </a:rPr>
              <a:t>]</a:t>
            </a:r>
            <a:r>
              <a:rPr lang="ja-JP" altLang="en-US" dirty="0" smtClean="0">
                <a:solidFill>
                  <a:srgbClr val="3333FF"/>
                </a:solidFill>
              </a:rPr>
              <a:t>が予想されている場合は、警戒レベル１となりますので、</a:t>
            </a:r>
            <a:endParaRPr lang="en-US" altLang="ja-JP" dirty="0" smtClean="0">
              <a:solidFill>
                <a:srgbClr val="3333FF"/>
              </a:solidFill>
            </a:endParaRPr>
          </a:p>
          <a:p>
            <a:pPr>
              <a:lnSpc>
                <a:spcPct val="150000"/>
              </a:lnSpc>
            </a:pPr>
            <a:r>
              <a:rPr lang="ja-JP" altLang="en-US" dirty="0" smtClean="0">
                <a:solidFill>
                  <a:srgbClr val="3333FF"/>
                </a:solidFill>
              </a:rPr>
              <a:t>　避難確保計画の内容を確認してください。</a:t>
            </a:r>
            <a:endParaRPr lang="en-US" altLang="ja-JP"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31</a:t>
            </a:fld>
            <a:endParaRPr kumimoji="1" lang="ja-JP" altLang="en-US"/>
          </a:p>
        </p:txBody>
      </p:sp>
    </p:spTree>
    <p:extLst>
      <p:ext uri="{BB962C8B-B14F-4D97-AF65-F5344CB8AC3E}">
        <p14:creationId xmlns:p14="http://schemas.microsoft.com/office/powerpoint/2010/main" val="479251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a:lnSpc>
                <a:spcPct val="150000"/>
              </a:lnSpc>
            </a:pPr>
            <a:r>
              <a:rPr lang="ja-JP" altLang="en-US" dirty="0" smtClean="0">
                <a:solidFill>
                  <a:srgbClr val="3333FF"/>
                </a:solidFill>
              </a:rPr>
              <a:t>◆大雨の可能性が高くなった場合、気象庁ホームページなどを確認してください。</a:t>
            </a:r>
            <a:endParaRPr kumimoji="1" lang="en-US" altLang="ja-JP" dirty="0" smtClean="0">
              <a:solidFill>
                <a:srgbClr val="3333FF"/>
              </a:solidFill>
            </a:endParaRPr>
          </a:p>
          <a:p>
            <a:pPr>
              <a:lnSpc>
                <a:spcPct val="150000"/>
              </a:lnSpc>
            </a:pPr>
            <a:r>
              <a:rPr lang="ja-JP" altLang="en-US" dirty="0" smtClean="0">
                <a:solidFill>
                  <a:srgbClr val="3333FF"/>
                </a:solidFill>
              </a:rPr>
              <a:t>◆指定河川洪水予報を確認すると、氾濫注意情報（黄色）が確認できます。</a:t>
            </a:r>
            <a:endParaRPr lang="en-US" altLang="ja-JP" dirty="0" smtClean="0">
              <a:solidFill>
                <a:srgbClr val="3333FF"/>
              </a:solidFill>
            </a:endParaRPr>
          </a:p>
          <a:p>
            <a:pPr>
              <a:lnSpc>
                <a:spcPct val="150000"/>
              </a:lnSpc>
            </a:pPr>
            <a:r>
              <a:rPr lang="ja-JP" altLang="en-US" dirty="0" smtClean="0">
                <a:solidFill>
                  <a:srgbClr val="3333FF"/>
                </a:solidFill>
              </a:rPr>
              <a:t>◆気象警報、注意報を確認すると、大雨注意報・洪水注意報が確認できます。</a:t>
            </a:r>
            <a:endParaRPr lang="en-US" altLang="ja-JP" dirty="0" smtClean="0">
              <a:solidFill>
                <a:srgbClr val="3333FF"/>
              </a:solidFill>
            </a:endParaRPr>
          </a:p>
          <a:p>
            <a:pPr>
              <a:lnSpc>
                <a:spcPct val="150000"/>
              </a:lnSpc>
            </a:pPr>
            <a:r>
              <a:rPr lang="ja-JP" altLang="en-US" dirty="0" smtClean="0">
                <a:solidFill>
                  <a:srgbClr val="3333FF"/>
                </a:solidFill>
              </a:rPr>
              <a:t>これらの状況を確認した場合、心のスイッチを入れ、防災モードに切り替えましょう。</a:t>
            </a:r>
            <a:endParaRPr lang="en-US" altLang="ja-JP" dirty="0" smtClean="0">
              <a:solidFill>
                <a:srgbClr val="3333FF"/>
              </a:solidFill>
            </a:endParaRPr>
          </a:p>
          <a:p>
            <a:pPr>
              <a:lnSpc>
                <a:spcPct val="150000"/>
              </a:lnSpc>
            </a:pPr>
            <a:endParaRPr lang="en-US" altLang="ja-JP" dirty="0" smtClean="0">
              <a:solidFill>
                <a:srgbClr val="3333FF"/>
              </a:solidFill>
            </a:endParaRPr>
          </a:p>
          <a:p>
            <a:pPr>
              <a:lnSpc>
                <a:spcPct val="150000"/>
              </a:lnSpc>
            </a:pPr>
            <a:r>
              <a:rPr lang="ja-JP" altLang="en-US" dirty="0" smtClean="0">
                <a:solidFill>
                  <a:srgbClr val="3333FF"/>
                </a:solidFill>
              </a:rPr>
              <a:t>施設の行動は、</a:t>
            </a:r>
            <a:endParaRPr lang="en-US" altLang="ja-JP" dirty="0" smtClean="0">
              <a:solidFill>
                <a:srgbClr val="3333FF"/>
              </a:solidFill>
            </a:endParaRPr>
          </a:p>
          <a:p>
            <a:pPr>
              <a:lnSpc>
                <a:spcPct val="150000"/>
              </a:lnSpc>
            </a:pPr>
            <a:r>
              <a:rPr lang="ja-JP" altLang="en-US" dirty="0" smtClean="0">
                <a:solidFill>
                  <a:srgbClr val="3333FF"/>
                </a:solidFill>
              </a:rPr>
              <a:t>◆雨や水位の情報をこまめに収集・確認し、いつもと違う状況になったら、</a:t>
            </a:r>
            <a:endParaRPr lang="en-US" altLang="ja-JP" dirty="0" smtClean="0">
              <a:solidFill>
                <a:srgbClr val="3333FF"/>
              </a:solidFill>
            </a:endParaRPr>
          </a:p>
          <a:p>
            <a:pPr>
              <a:lnSpc>
                <a:spcPct val="150000"/>
              </a:lnSpc>
            </a:pPr>
            <a:r>
              <a:rPr lang="ja-JP" altLang="en-US" dirty="0" smtClean="0">
                <a:solidFill>
                  <a:srgbClr val="3333FF"/>
                </a:solidFill>
              </a:rPr>
              <a:t>　　施設責任者に報告しましょう。</a:t>
            </a:r>
            <a:endParaRPr lang="en-US" altLang="ja-JP" dirty="0" smtClean="0">
              <a:solidFill>
                <a:srgbClr val="3333FF"/>
              </a:solidFill>
            </a:endParaRPr>
          </a:p>
          <a:p>
            <a:pPr>
              <a:lnSpc>
                <a:spcPct val="150000"/>
              </a:lnSpc>
            </a:pPr>
            <a:r>
              <a:rPr lang="ja-JP" altLang="en-US" dirty="0" smtClean="0">
                <a:solidFill>
                  <a:srgbClr val="3333FF"/>
                </a:solidFill>
              </a:rPr>
              <a:t>◆前日の休園や休業の判断、従業員の職員参集、避難のための準備に</a:t>
            </a:r>
            <a:endParaRPr lang="en-US" altLang="ja-JP" dirty="0" smtClean="0">
              <a:solidFill>
                <a:srgbClr val="3333FF"/>
              </a:solidFill>
            </a:endParaRPr>
          </a:p>
          <a:p>
            <a:pPr>
              <a:lnSpc>
                <a:spcPct val="150000"/>
              </a:lnSpc>
            </a:pPr>
            <a:r>
              <a:rPr lang="ja-JP" altLang="en-US" dirty="0" smtClean="0">
                <a:solidFill>
                  <a:srgbClr val="3333FF"/>
                </a:solidFill>
              </a:rPr>
              <a:t>　　とりかかってください。</a:t>
            </a:r>
            <a:endParaRPr lang="en-US" altLang="ja-JP"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32</a:t>
            </a:fld>
            <a:endParaRPr kumimoji="1" lang="ja-JP" altLang="en-US"/>
          </a:p>
        </p:txBody>
      </p:sp>
    </p:spTree>
    <p:extLst>
      <p:ext uri="{BB962C8B-B14F-4D97-AF65-F5344CB8AC3E}">
        <p14:creationId xmlns:p14="http://schemas.microsoft.com/office/powerpoint/2010/main" val="604455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a:lnSpc>
                <a:spcPct val="150000"/>
              </a:lnSpc>
            </a:pPr>
            <a:r>
              <a:rPr lang="ja-JP" altLang="en-US" dirty="0" smtClean="0">
                <a:solidFill>
                  <a:srgbClr val="3333FF"/>
                </a:solidFill>
              </a:rPr>
              <a:t>◆警戒レベル３、避難準備・高齢者等避難開始の情報は、最も重要な情報です。</a:t>
            </a:r>
            <a:endParaRPr lang="en-US" altLang="ja-JP" dirty="0" smtClean="0">
              <a:solidFill>
                <a:srgbClr val="3333FF"/>
              </a:solidFill>
            </a:endParaRPr>
          </a:p>
          <a:p>
            <a:pPr>
              <a:lnSpc>
                <a:spcPct val="150000"/>
              </a:lnSpc>
            </a:pPr>
            <a:r>
              <a:rPr lang="ja-JP" altLang="en-US" dirty="0" smtClean="0">
                <a:solidFill>
                  <a:srgbClr val="3333FF"/>
                </a:solidFill>
              </a:rPr>
              <a:t>◆市町村からの防災情報メール、電話、</a:t>
            </a:r>
            <a:r>
              <a:rPr lang="en-US" altLang="ja-JP" dirty="0" smtClean="0">
                <a:solidFill>
                  <a:srgbClr val="3333FF"/>
                </a:solidFill>
              </a:rPr>
              <a:t>fax</a:t>
            </a:r>
            <a:r>
              <a:rPr lang="ja-JP" altLang="en-US" dirty="0" smtClean="0">
                <a:solidFill>
                  <a:srgbClr val="3333FF"/>
                </a:solidFill>
              </a:rPr>
              <a:t>などで確認してください。</a:t>
            </a:r>
            <a:endParaRPr kumimoji="1" lang="en-US" altLang="ja-JP" dirty="0" smtClean="0">
              <a:solidFill>
                <a:srgbClr val="3333FF"/>
              </a:solidFill>
            </a:endParaRPr>
          </a:p>
          <a:p>
            <a:pPr>
              <a:lnSpc>
                <a:spcPct val="150000"/>
              </a:lnSpc>
            </a:pPr>
            <a:r>
              <a:rPr lang="ja-JP" altLang="en-US" dirty="0" smtClean="0">
                <a:solidFill>
                  <a:srgbClr val="3333FF"/>
                </a:solidFill>
              </a:rPr>
              <a:t>◆指定河川洪水予報を確認すると、氾濫警戒情報（赤色）が確認できます。</a:t>
            </a:r>
            <a:endParaRPr lang="en-US" altLang="ja-JP" dirty="0" smtClean="0">
              <a:solidFill>
                <a:srgbClr val="3333FF"/>
              </a:solidFill>
            </a:endParaRPr>
          </a:p>
          <a:p>
            <a:pPr>
              <a:lnSpc>
                <a:spcPct val="150000"/>
              </a:lnSpc>
            </a:pPr>
            <a:endParaRPr lang="en-US" altLang="ja-JP" dirty="0" smtClean="0">
              <a:solidFill>
                <a:srgbClr val="3333FF"/>
              </a:solidFill>
            </a:endParaRPr>
          </a:p>
          <a:p>
            <a:pPr>
              <a:lnSpc>
                <a:spcPct val="150000"/>
              </a:lnSpc>
            </a:pPr>
            <a:r>
              <a:rPr lang="ja-JP" altLang="en-US" dirty="0" smtClean="0">
                <a:solidFill>
                  <a:srgbClr val="3333FF"/>
                </a:solidFill>
              </a:rPr>
              <a:t>施設の行動は、</a:t>
            </a:r>
            <a:endParaRPr lang="en-US" altLang="ja-JP" dirty="0" smtClean="0">
              <a:solidFill>
                <a:srgbClr val="3333FF"/>
              </a:solidFill>
            </a:endParaRPr>
          </a:p>
          <a:p>
            <a:pPr>
              <a:lnSpc>
                <a:spcPct val="150000"/>
              </a:lnSpc>
            </a:pPr>
            <a:r>
              <a:rPr lang="ja-JP" altLang="en-US" dirty="0" smtClean="0">
                <a:solidFill>
                  <a:srgbClr val="3333FF"/>
                </a:solidFill>
              </a:rPr>
              <a:t>◆施設責任者へ氾濫危険性の報告を行い、</a:t>
            </a:r>
            <a:endParaRPr lang="en-US" altLang="ja-JP" dirty="0" smtClean="0">
              <a:solidFill>
                <a:srgbClr val="3333FF"/>
              </a:solidFill>
            </a:endParaRPr>
          </a:p>
          <a:p>
            <a:pPr>
              <a:lnSpc>
                <a:spcPct val="150000"/>
              </a:lnSpc>
            </a:pPr>
            <a:r>
              <a:rPr lang="ja-JP" altLang="en-US" dirty="0" smtClean="0">
                <a:solidFill>
                  <a:srgbClr val="3333FF"/>
                </a:solidFill>
              </a:rPr>
              <a:t>　施設責任者は、避難判断・避難指示の判断を行い、従業員へ状況説明を行います。</a:t>
            </a:r>
          </a:p>
          <a:p>
            <a:pPr>
              <a:lnSpc>
                <a:spcPct val="150000"/>
              </a:lnSpc>
            </a:pPr>
            <a:r>
              <a:rPr lang="ja-JP" altLang="en-US" dirty="0" smtClean="0">
                <a:solidFill>
                  <a:srgbClr val="3333FF"/>
                </a:solidFill>
              </a:rPr>
              <a:t>◆避難すると決断したら、館内放送等で避難開始を周知します。</a:t>
            </a:r>
            <a:endParaRPr lang="en-US" altLang="ja-JP" dirty="0" smtClean="0">
              <a:solidFill>
                <a:srgbClr val="3333FF"/>
              </a:solidFill>
            </a:endParaRPr>
          </a:p>
          <a:p>
            <a:pPr>
              <a:lnSpc>
                <a:spcPct val="150000"/>
              </a:lnSpc>
            </a:pPr>
            <a:r>
              <a:rPr lang="ja-JP" altLang="en-US" dirty="0" smtClean="0">
                <a:solidFill>
                  <a:srgbClr val="3333FF"/>
                </a:solidFill>
              </a:rPr>
              <a:t>◆立退き避難、屋内安全確保を開始してください。</a:t>
            </a:r>
            <a:endParaRPr lang="en-US" altLang="ja-JP" dirty="0" smtClean="0">
              <a:solidFill>
                <a:srgbClr val="3333FF"/>
              </a:solidFill>
            </a:endParaRPr>
          </a:p>
          <a:p>
            <a:pPr>
              <a:lnSpc>
                <a:spcPct val="150000"/>
              </a:lnSpc>
            </a:pPr>
            <a:r>
              <a:rPr lang="ja-JP" altLang="en-US" u="sng" dirty="0" smtClean="0">
                <a:solidFill>
                  <a:srgbClr val="3333FF"/>
                </a:solidFill>
              </a:rPr>
              <a:t>◆このシナリオは、一つの例です。</a:t>
            </a:r>
            <a:endParaRPr lang="en-US" altLang="ja-JP" u="sng" dirty="0" smtClean="0">
              <a:solidFill>
                <a:srgbClr val="3333FF"/>
              </a:solidFill>
            </a:endParaRPr>
          </a:p>
          <a:p>
            <a:pPr marL="180975" indent="-180975">
              <a:lnSpc>
                <a:spcPct val="150000"/>
              </a:lnSpc>
            </a:pPr>
            <a:r>
              <a:rPr lang="ja-JP" altLang="en-US" u="sng" dirty="0" smtClean="0">
                <a:solidFill>
                  <a:srgbClr val="3333FF"/>
                </a:solidFill>
              </a:rPr>
              <a:t>◆避難行動は、施設によって異なりますので、施設にあった避難開始のタイミングを決めましょう。</a:t>
            </a:r>
            <a:endParaRPr lang="en-US" altLang="ja-JP" u="sng"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33</a:t>
            </a:fld>
            <a:endParaRPr kumimoji="1" lang="ja-JP" altLang="en-US"/>
          </a:p>
        </p:txBody>
      </p:sp>
    </p:spTree>
    <p:extLst>
      <p:ext uri="{BB962C8B-B14F-4D97-AF65-F5344CB8AC3E}">
        <p14:creationId xmlns:p14="http://schemas.microsoft.com/office/powerpoint/2010/main" val="1575974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3409E9"/>
                </a:solidFill>
              </a:rPr>
              <a:t>・市区町村から発令される避難情報や気象庁などから提供される雨の情報をこまめに確認しましょう。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34</a:t>
            </a:fld>
            <a:endParaRPr kumimoji="1" lang="ja-JP" altLang="en-US"/>
          </a:p>
        </p:txBody>
      </p:sp>
    </p:spTree>
    <p:extLst>
      <p:ext uri="{BB962C8B-B14F-4D97-AF65-F5344CB8AC3E}">
        <p14:creationId xmlns:p14="http://schemas.microsoft.com/office/powerpoint/2010/main" val="3154429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rPr>
              <a:t>・氾濫警戒情報は市町村が</a:t>
            </a:r>
            <a:r>
              <a:rPr lang="en-US" altLang="ja-JP" sz="1200" dirty="0" smtClean="0">
                <a:solidFill>
                  <a:srgbClr val="3333FF"/>
                </a:solidFill>
              </a:rPr>
              <a:t>【</a:t>
            </a:r>
            <a:r>
              <a:rPr lang="ja-JP" altLang="en-US" sz="1200" dirty="0" smtClean="0">
                <a:solidFill>
                  <a:srgbClr val="3333FF"/>
                </a:solidFill>
              </a:rPr>
              <a:t>避難準備・高齢者等避難開始</a:t>
            </a:r>
            <a:r>
              <a:rPr lang="en-US" altLang="ja-JP" sz="1200" dirty="0" smtClean="0">
                <a:solidFill>
                  <a:srgbClr val="3333FF"/>
                </a:solidFill>
              </a:rPr>
              <a:t>】</a:t>
            </a:r>
            <a:r>
              <a:rPr lang="ja-JP" altLang="en-US" sz="1200" dirty="0" smtClean="0">
                <a:solidFill>
                  <a:srgbClr val="3333FF"/>
                </a:solidFill>
              </a:rPr>
              <a:t>を発令する目安です。</a:t>
            </a:r>
            <a:endParaRPr lang="en-US" altLang="ja-JP" sz="1200" dirty="0" smtClean="0">
              <a:solidFill>
                <a:srgbClr val="3333FF"/>
              </a:solidFill>
            </a:endParaRPr>
          </a:p>
          <a:p>
            <a:pPr marL="90488" indent="-90488"/>
            <a:r>
              <a:rPr lang="ja-JP" altLang="en-US" sz="1200" dirty="0" smtClean="0">
                <a:solidFill>
                  <a:srgbClr val="3333FF"/>
                </a:solidFill>
              </a:rPr>
              <a:t>・</a:t>
            </a:r>
            <a:r>
              <a:rPr lang="en-US" altLang="ja-JP" sz="1200" dirty="0" smtClean="0">
                <a:solidFill>
                  <a:srgbClr val="3333FF"/>
                </a:solidFill>
              </a:rPr>
              <a:t>【</a:t>
            </a:r>
            <a:r>
              <a:rPr lang="ja-JP" altLang="en-US" sz="1200" dirty="0" smtClean="0">
                <a:solidFill>
                  <a:srgbClr val="3333FF"/>
                </a:solidFill>
              </a:rPr>
              <a:t>川の防災情報</a:t>
            </a:r>
            <a:r>
              <a:rPr lang="en-US" altLang="ja-JP" sz="1200" dirty="0" smtClean="0">
                <a:solidFill>
                  <a:srgbClr val="3333FF"/>
                </a:solidFill>
              </a:rPr>
              <a:t>】</a:t>
            </a:r>
            <a:r>
              <a:rPr lang="ja-JP" altLang="en-US" sz="1200" dirty="0" smtClean="0">
                <a:solidFill>
                  <a:srgbClr val="3333FF"/>
                </a:solidFill>
              </a:rPr>
              <a:t>で確認することができます。</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35</a:t>
            </a:fld>
            <a:endParaRPr kumimoji="1" lang="ja-JP" altLang="en-US"/>
          </a:p>
        </p:txBody>
      </p:sp>
    </p:spTree>
    <p:extLst>
      <p:ext uri="{BB962C8B-B14F-4D97-AF65-F5344CB8AC3E}">
        <p14:creationId xmlns:p14="http://schemas.microsoft.com/office/powerpoint/2010/main" val="2636945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dirty="0" smtClean="0">
                <a:solidFill>
                  <a:srgbClr val="3409E9"/>
                </a:solidFill>
              </a:rPr>
              <a:t>・川の防災情報は、気象情報、洪水などの危険性に関する情報が一つのサイトにまとまっていますので活用してください。</a:t>
            </a:r>
            <a:endParaRPr lang="en-US" altLang="ja-JP" dirty="0" smtClean="0">
              <a:solidFill>
                <a:srgbClr val="3409E9"/>
              </a:solidFill>
            </a:endParaRPr>
          </a:p>
          <a:p>
            <a:pPr marL="271463" indent="-271463"/>
            <a:r>
              <a:rPr kumimoji="1" lang="ja-JP" altLang="en-US" dirty="0" smtClean="0">
                <a:solidFill>
                  <a:srgbClr val="3333FF"/>
                </a:solidFill>
              </a:rPr>
              <a:t>・日頃から施設周辺の水位情報を確認して</a:t>
            </a:r>
            <a:r>
              <a:rPr lang="ja-JP" altLang="en-US" dirty="0" smtClean="0">
                <a:solidFill>
                  <a:srgbClr val="3333FF"/>
                </a:solidFill>
              </a:rPr>
              <a:t>おきましょう。</a:t>
            </a:r>
            <a:endParaRPr kumimoji="1" lang="ja-JP" altLang="en-US"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36</a:t>
            </a:fld>
            <a:endParaRPr kumimoji="1" lang="ja-JP" altLang="en-US"/>
          </a:p>
        </p:txBody>
      </p:sp>
    </p:spTree>
    <p:extLst>
      <p:ext uri="{BB962C8B-B14F-4D97-AF65-F5344CB8AC3E}">
        <p14:creationId xmlns:p14="http://schemas.microsoft.com/office/powerpoint/2010/main" val="2864973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sz="1200" dirty="0" smtClean="0">
                <a:solidFill>
                  <a:srgbClr val="3409E9"/>
                </a:solidFill>
              </a:rPr>
              <a:t>・気象庁では、</a:t>
            </a:r>
            <a:r>
              <a:rPr lang="en-US" altLang="ja-JP" sz="1200" dirty="0" smtClean="0">
                <a:solidFill>
                  <a:srgbClr val="3409E9"/>
                </a:solidFill>
              </a:rPr>
              <a:t>5</a:t>
            </a:r>
            <a:r>
              <a:rPr lang="ja-JP" altLang="en-US" sz="1200" dirty="0" smtClean="0">
                <a:solidFill>
                  <a:srgbClr val="3409E9"/>
                </a:solidFill>
              </a:rPr>
              <a:t>段階で色分け表示した「洪水警報の危険度分布」を提供しています。</a:t>
            </a:r>
            <a:endParaRPr lang="en-US" altLang="ja-JP" sz="1200" dirty="0" smtClean="0">
              <a:solidFill>
                <a:srgbClr val="3409E9"/>
              </a:solidFill>
            </a:endParaRPr>
          </a:p>
          <a:p>
            <a:pPr marL="176213" indent="-176213"/>
            <a:r>
              <a:rPr lang="ja-JP" altLang="en-US" sz="1200" dirty="0" smtClean="0">
                <a:solidFill>
                  <a:srgbClr val="3409E9"/>
                </a:solidFill>
              </a:rPr>
              <a:t>・岩手県岩泉町における多くの方が犠牲となった高齢者施設の当時の状況ですが、当日の</a:t>
            </a:r>
            <a:r>
              <a:rPr lang="en-US" altLang="ja-JP" sz="1200" dirty="0" smtClean="0">
                <a:solidFill>
                  <a:srgbClr val="3409E9"/>
                </a:solidFill>
              </a:rPr>
              <a:t>15</a:t>
            </a:r>
            <a:r>
              <a:rPr lang="ja-JP" altLang="en-US" sz="1200" dirty="0" smtClean="0">
                <a:solidFill>
                  <a:srgbClr val="3409E9"/>
                </a:solidFill>
              </a:rPr>
              <a:t>時</a:t>
            </a:r>
            <a:r>
              <a:rPr lang="en-US" altLang="ja-JP" sz="1200" dirty="0" smtClean="0">
                <a:solidFill>
                  <a:srgbClr val="3409E9"/>
                </a:solidFill>
              </a:rPr>
              <a:t>10</a:t>
            </a:r>
            <a:r>
              <a:rPr lang="ja-JP" altLang="en-US" sz="1200" dirty="0" smtClean="0">
                <a:solidFill>
                  <a:srgbClr val="3409E9"/>
                </a:solidFill>
              </a:rPr>
              <a:t>分に河川は赤色の警戒レベルでしたが、その</a:t>
            </a:r>
            <a:r>
              <a:rPr lang="en-US" altLang="ja-JP" sz="1200" dirty="0" smtClean="0">
                <a:solidFill>
                  <a:srgbClr val="3409E9"/>
                </a:solidFill>
              </a:rPr>
              <a:t>3</a:t>
            </a:r>
            <a:r>
              <a:rPr lang="ja-JP" altLang="en-US" sz="1200" dirty="0" smtClean="0">
                <a:solidFill>
                  <a:srgbClr val="3409E9"/>
                </a:solidFill>
              </a:rPr>
              <a:t>時間後には</a:t>
            </a:r>
            <a:r>
              <a:rPr lang="ja-JP" altLang="en-US" sz="1200" dirty="0" smtClean="0">
                <a:solidFill>
                  <a:srgbClr val="3333FF"/>
                </a:solidFill>
              </a:rPr>
              <a:t>濃い紫色の極めて危険</a:t>
            </a:r>
            <a:r>
              <a:rPr lang="ja-JP" altLang="en-US" sz="1200" dirty="0" smtClean="0">
                <a:solidFill>
                  <a:srgbClr val="3409E9"/>
                </a:solidFill>
              </a:rPr>
              <a:t>なレベル（水害発生）となっていました。</a:t>
            </a:r>
            <a:endParaRPr lang="en-US" altLang="ja-JP" sz="1200" dirty="0" smtClean="0">
              <a:solidFill>
                <a:srgbClr val="3409E9"/>
              </a:solidFill>
            </a:endParaRPr>
          </a:p>
          <a:p>
            <a:pPr marL="271463" indent="-271463"/>
            <a:r>
              <a:rPr kumimoji="1" lang="ja-JP" altLang="en-US" sz="1200" dirty="0" smtClean="0">
                <a:solidFill>
                  <a:srgbClr val="3409E9"/>
                </a:solidFill>
              </a:rPr>
              <a:t>・施設周辺の河川の状況を把握できる情報ですので、日頃から確認しておきましょう。</a:t>
            </a:r>
            <a:endParaRPr kumimoji="1" lang="ja-JP" altLang="en-US" sz="1200"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37</a:t>
            </a:fld>
            <a:endParaRPr kumimoji="1" lang="ja-JP" altLang="en-US"/>
          </a:p>
        </p:txBody>
      </p:sp>
    </p:spTree>
    <p:extLst>
      <p:ext uri="{BB962C8B-B14F-4D97-AF65-F5344CB8AC3E}">
        <p14:creationId xmlns:p14="http://schemas.microsoft.com/office/powerpoint/2010/main" val="1316957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409E9"/>
                </a:solidFill>
                <a:latin typeface="ＭＳ Ｐゴシック"/>
              </a:rPr>
              <a:t>・避難準備にかかる時間と移動にかかる時間の合計が避難にかかる時間です。</a:t>
            </a:r>
            <a:endParaRPr lang="en-US" altLang="ja-JP" sz="1200" dirty="0" smtClean="0">
              <a:solidFill>
                <a:srgbClr val="3409E9"/>
              </a:solidFill>
              <a:latin typeface="ＭＳ Ｐゴシック"/>
            </a:endParaRPr>
          </a:p>
          <a:p>
            <a:pPr marL="90488" indent="-90488"/>
            <a:r>
              <a:rPr lang="ja-JP" altLang="en-US" sz="1200" dirty="0" smtClean="0">
                <a:solidFill>
                  <a:srgbClr val="3409E9"/>
                </a:solidFill>
                <a:latin typeface="ＭＳ Ｐゴシック"/>
              </a:rPr>
              <a:t>・その時間を踏まえて、避難のタイミングを決める必要があります。</a:t>
            </a:r>
            <a:endParaRPr lang="en-US" altLang="ja-JP" sz="1200" dirty="0" smtClean="0">
              <a:solidFill>
                <a:srgbClr val="FF0000"/>
              </a:solidFill>
              <a:latin typeface="ＭＳ Ｐゴシック"/>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38</a:t>
            </a:fld>
            <a:endParaRPr kumimoji="1" lang="ja-JP" altLang="en-US"/>
          </a:p>
        </p:txBody>
      </p:sp>
    </p:spTree>
    <p:extLst>
      <p:ext uri="{BB962C8B-B14F-4D97-AF65-F5344CB8AC3E}">
        <p14:creationId xmlns:p14="http://schemas.microsoft.com/office/powerpoint/2010/main" val="1114333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3409E9"/>
                </a:solidFill>
              </a:rPr>
              <a:t>・避難行動開始のための準備に必要な時間を訓練して確認しましょう。</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39</a:t>
            </a:fld>
            <a:endParaRPr kumimoji="1" lang="ja-JP" altLang="en-US"/>
          </a:p>
        </p:txBody>
      </p:sp>
    </p:spTree>
    <p:extLst>
      <p:ext uri="{BB962C8B-B14F-4D97-AF65-F5344CB8AC3E}">
        <p14:creationId xmlns:p14="http://schemas.microsoft.com/office/powerpoint/2010/main" val="1287150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t>・私は、○○の〇〇です。</a:t>
            </a:r>
            <a:endParaRPr lang="en-US" altLang="ja-JP" sz="818" dirty="0" smtClean="0"/>
          </a:p>
          <a:p>
            <a:pPr>
              <a:defRPr/>
            </a:pPr>
            <a:r>
              <a:rPr lang="ja-JP" altLang="en-US" sz="818" dirty="0" smtClean="0"/>
              <a:t>・要配慮者利用施設の避難確保計画作成の義務化について説明いたします。</a:t>
            </a:r>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4</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77289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3409E9"/>
                </a:solidFill>
              </a:rPr>
              <a:t>・施設の上層階、または、避難先までの移動にかかる時間を、訓練して確認しましょう。</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40</a:t>
            </a:fld>
            <a:endParaRPr kumimoji="1" lang="ja-JP" altLang="en-US"/>
          </a:p>
        </p:txBody>
      </p:sp>
    </p:spTree>
    <p:extLst>
      <p:ext uri="{BB962C8B-B14F-4D97-AF65-F5344CB8AC3E}">
        <p14:creationId xmlns:p14="http://schemas.microsoft.com/office/powerpoint/2010/main" val="292640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mtClean="0">
                <a:solidFill>
                  <a:srgbClr val="3409E9"/>
                </a:solidFill>
              </a:rPr>
              <a:t>⇒画面の読み上げ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41</a:t>
            </a:fld>
            <a:endParaRPr kumimoji="1" lang="ja-JP" altLang="en-US"/>
          </a:p>
        </p:txBody>
      </p:sp>
    </p:spTree>
    <p:extLst>
      <p:ext uri="{BB962C8B-B14F-4D97-AF65-F5344CB8AC3E}">
        <p14:creationId xmlns:p14="http://schemas.microsoft.com/office/powerpoint/2010/main" val="658772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333FF"/>
                </a:solidFill>
              </a:rPr>
              <a:t>・避難開始のタイミングの一つの例です。</a:t>
            </a:r>
            <a:endParaRPr lang="en-US" altLang="ja-JP" dirty="0" smtClean="0">
              <a:solidFill>
                <a:srgbClr val="3333FF"/>
              </a:solidFill>
            </a:endParaRPr>
          </a:p>
          <a:p>
            <a:r>
              <a:rPr kumimoji="1" lang="ja-JP" altLang="en-US" dirty="0" smtClean="0">
                <a:solidFill>
                  <a:srgbClr val="3409E9"/>
                </a:solidFill>
              </a:rPr>
              <a:t>・警戒レベル４で避難完了するために、</a:t>
            </a:r>
            <a:r>
              <a:rPr lang="ja-JP" altLang="en-US" dirty="0" smtClean="0">
                <a:solidFill>
                  <a:srgbClr val="3409E9"/>
                </a:solidFill>
              </a:rPr>
              <a:t>警戒レベル２で</a:t>
            </a:r>
            <a:r>
              <a:rPr lang="en-US" altLang="ja-JP" dirty="0" smtClean="0">
                <a:solidFill>
                  <a:srgbClr val="3409E9"/>
                </a:solidFill>
              </a:rPr>
              <a:t>【</a:t>
            </a:r>
            <a:r>
              <a:rPr lang="ja-JP" altLang="en-US" dirty="0" smtClean="0">
                <a:solidFill>
                  <a:srgbClr val="3409E9"/>
                </a:solidFill>
              </a:rPr>
              <a:t>心のスイッチ</a:t>
            </a:r>
            <a:r>
              <a:rPr lang="en-US" altLang="ja-JP" dirty="0" smtClean="0">
                <a:solidFill>
                  <a:srgbClr val="3409E9"/>
                </a:solidFill>
              </a:rPr>
              <a:t>】</a:t>
            </a:r>
            <a:r>
              <a:rPr lang="ja-JP" altLang="en-US" dirty="0" smtClean="0">
                <a:solidFill>
                  <a:srgbClr val="3409E9"/>
                </a:solidFill>
              </a:rPr>
              <a:t>を入れ、</a:t>
            </a:r>
            <a:endParaRPr lang="en-US" altLang="ja-JP" dirty="0" smtClean="0">
              <a:solidFill>
                <a:srgbClr val="3409E9"/>
              </a:solidFill>
            </a:endParaRPr>
          </a:p>
          <a:p>
            <a:r>
              <a:rPr kumimoji="1" lang="ja-JP" altLang="en-US" dirty="0" smtClean="0">
                <a:solidFill>
                  <a:srgbClr val="3409E9"/>
                </a:solidFill>
              </a:rPr>
              <a:t>　避難開始に向けた準備、警戒レベル３で避難開始を基本と考えてみましょう。</a:t>
            </a:r>
            <a:endParaRPr kumimoji="1" lang="en-US" altLang="ja-JP" dirty="0" smtClean="0">
              <a:solidFill>
                <a:srgbClr val="3409E9"/>
              </a:solidFill>
            </a:endParaRPr>
          </a:p>
          <a:p>
            <a:r>
              <a:rPr lang="ja-JP" altLang="en-US" dirty="0" smtClean="0">
                <a:solidFill>
                  <a:srgbClr val="3409E9"/>
                </a:solidFill>
              </a:rPr>
              <a:t>・避難開始のタイミングは施設によって異なるため、訓練で確認しておきましょう。</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42</a:t>
            </a:fld>
            <a:endParaRPr kumimoji="1" lang="ja-JP" altLang="en-US"/>
          </a:p>
        </p:txBody>
      </p:sp>
    </p:spTree>
    <p:extLst>
      <p:ext uri="{BB962C8B-B14F-4D97-AF65-F5344CB8AC3E}">
        <p14:creationId xmlns:p14="http://schemas.microsoft.com/office/powerpoint/2010/main" val="4142034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・心のスイッチを入れる、避難準備をする、避難開始のタイミングについて、</a:t>
            </a:r>
            <a:endParaRPr lang="en-US" altLang="ja-JP" dirty="0" smtClean="0">
              <a:solidFill>
                <a:srgbClr val="3409E9"/>
              </a:solidFill>
            </a:endParaRPr>
          </a:p>
          <a:p>
            <a:r>
              <a:rPr lang="ja-JP" altLang="en-US" dirty="0" smtClean="0">
                <a:solidFill>
                  <a:srgbClr val="3409E9"/>
                </a:solidFill>
              </a:rPr>
              <a:t>　施設で決めた内容を様式</a:t>
            </a:r>
            <a:r>
              <a:rPr lang="en-US" altLang="ja-JP" dirty="0" smtClean="0">
                <a:solidFill>
                  <a:srgbClr val="3409E9"/>
                </a:solidFill>
              </a:rPr>
              <a:t>2</a:t>
            </a:r>
            <a:r>
              <a:rPr lang="ja-JP" altLang="en-US" dirty="0" smtClean="0">
                <a:solidFill>
                  <a:srgbClr val="3409E9"/>
                </a:solidFill>
              </a:rPr>
              <a:t>に記載しましょう。</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43</a:t>
            </a:fld>
            <a:endParaRPr kumimoji="1" lang="ja-JP" altLang="en-US"/>
          </a:p>
        </p:txBody>
      </p:sp>
    </p:spTree>
    <p:extLst>
      <p:ext uri="{BB962C8B-B14F-4D97-AF65-F5344CB8AC3E}">
        <p14:creationId xmlns:p14="http://schemas.microsoft.com/office/powerpoint/2010/main" val="3102049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44</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67424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ー 1"/>
          <p:cNvSpPr>
            <a:spLocks noGrp="1" noRot="1" noChangeAspect="1" noTextEdit="1"/>
          </p:cNvSpPr>
          <p:nvPr>
            <p:ph type="sldImg"/>
          </p:nvPr>
        </p:nvSpPr>
        <p:spPr>
          <a:ln/>
        </p:spPr>
      </p:sp>
      <p:sp>
        <p:nvSpPr>
          <p:cNvPr id="87043"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t>・自己紹介</a:t>
            </a:r>
            <a:endParaRPr lang="en-US" altLang="ja-JP" sz="818" dirty="0" smtClean="0"/>
          </a:p>
          <a:p>
            <a:pPr>
              <a:defRPr/>
            </a:pPr>
            <a:r>
              <a:rPr lang="ja-JP" altLang="en-US" sz="818" dirty="0" smtClean="0"/>
              <a:t>・ここでは、避難判断等にも活用頂く情報として、段階的に発表する防災気象情報について解説します。</a:t>
            </a:r>
          </a:p>
        </p:txBody>
      </p:sp>
      <p:sp>
        <p:nvSpPr>
          <p:cNvPr id="8499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0E9333C5-B9D2-436E-8B74-8AA62EFB1D4D}" type="slidenum">
              <a:rPr lang="ja-JP" altLang="en-US" sz="1200" smtClean="0">
                <a:solidFill>
                  <a:srgbClr val="000000"/>
                </a:solidFill>
                <a:latin typeface="Times New Roman" panose="02020603050405020304" pitchFamily="18" charset="0"/>
              </a:rPr>
              <a:pPr/>
              <a:t>45</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87397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a:xfrm>
            <a:off x="971550" y="111125"/>
            <a:ext cx="5081588" cy="3810000"/>
          </a:xfrm>
          <a:ln/>
        </p:spPr>
      </p:sp>
      <p:sp>
        <p:nvSpPr>
          <p:cNvPr id="8909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ja-JP" altLang="en-US" sz="818" smtClean="0"/>
              <a:t>・大雨が予想される場合に気象庁が発表する情報と皆さんに対応していただきたい行動を説明します。</a:t>
            </a:r>
            <a:endParaRPr lang="en-US" altLang="ja-JP" sz="818" smtClean="0"/>
          </a:p>
          <a:p>
            <a:pPr eaLnBrk="1" hangingPunct="1">
              <a:spcBef>
                <a:spcPct val="0"/>
              </a:spcBef>
              <a:defRPr/>
            </a:pPr>
            <a:r>
              <a:rPr lang="ja-JP" altLang="en-US" sz="818" smtClean="0"/>
              <a:t>①大雨が予想される約１日前には「気象情報」を発表します。空の変化に注意し周辺の危険な箇所の把握などしてください。</a:t>
            </a:r>
          </a:p>
          <a:p>
            <a:pPr eaLnBrk="1" hangingPunct="1">
              <a:spcBef>
                <a:spcPct val="0"/>
              </a:spcBef>
              <a:defRPr/>
            </a:pPr>
            <a:r>
              <a:rPr lang="ja-JP" altLang="en-US" sz="818" smtClean="0"/>
              <a:t>②次に半日から数時間前には「注意報」を発表します。災害に備えて身の回り品のチェックなど準備してください。</a:t>
            </a:r>
          </a:p>
          <a:p>
            <a:pPr eaLnBrk="1" hangingPunct="1">
              <a:spcBef>
                <a:spcPct val="0"/>
              </a:spcBef>
              <a:defRPr/>
            </a:pPr>
            <a:r>
              <a:rPr lang="ja-JP" altLang="en-US" sz="818" smtClean="0"/>
              <a:t>③そして、数時間から２時間前には「警報」を発表します。重大な災害が起こるおそれがあります。必要に応じて速やかに避難してください。</a:t>
            </a:r>
          </a:p>
          <a:p>
            <a:pPr eaLnBrk="1" hangingPunct="1">
              <a:spcBef>
                <a:spcPct val="0"/>
              </a:spcBef>
              <a:defRPr/>
            </a:pPr>
            <a:r>
              <a:rPr lang="ja-JP" altLang="en-US" sz="818" smtClean="0"/>
              <a:t>④更に、広範囲に数十年に一度の大雨となると「特別警報」を発表します。重大な災害が起こるおそれが著しく大きくなっています。直ちに避難するか、避難が難しい場合は家の中の安全な場所へ移動してください。</a:t>
            </a:r>
          </a:p>
          <a:p>
            <a:pPr eaLnBrk="1" hangingPunct="1">
              <a:spcBef>
                <a:spcPct val="0"/>
              </a:spcBef>
              <a:defRPr/>
            </a:pPr>
            <a:r>
              <a:rPr lang="ja-JP" altLang="en-US" sz="818" smtClean="0"/>
              <a:t>・平成２５年から特別警報が発表されるようになりましたが警報が発表された段階で重大な災害が起こるおそれがありますので、特別警報が発表されないからといって安心してはいけません。警報が発表されれば十分危険な状況であるということを理解し、早めの行動をしてください。</a:t>
            </a:r>
            <a:endParaRPr lang="en-US" altLang="ja-JP" sz="818" smtClean="0"/>
          </a:p>
          <a:p>
            <a:pPr eaLnBrk="1" hangingPunct="1">
              <a:spcBef>
                <a:spcPct val="0"/>
              </a:spcBef>
              <a:defRPr/>
            </a:pPr>
            <a:endParaRPr lang="en-US" altLang="ja-JP" sz="818" smtClean="0"/>
          </a:p>
          <a:p>
            <a:pPr eaLnBrk="1" hangingPunct="1">
              <a:spcBef>
                <a:spcPct val="0"/>
              </a:spcBef>
              <a:defRPr/>
            </a:pPr>
            <a:r>
              <a:rPr lang="ja-JP" altLang="en-US" sz="818" u="sng" smtClean="0"/>
              <a:t>注：平成</a:t>
            </a:r>
            <a:r>
              <a:rPr lang="en-US" altLang="ja-JP" sz="818" u="sng" smtClean="0"/>
              <a:t>28</a:t>
            </a:r>
            <a:r>
              <a:rPr lang="ja-JP" altLang="en-US" sz="818" u="sng" smtClean="0"/>
              <a:t>年</a:t>
            </a:r>
            <a:r>
              <a:rPr lang="en-US" altLang="ja-JP" sz="818" u="sng" smtClean="0"/>
              <a:t>12</a:t>
            </a:r>
            <a:r>
              <a:rPr lang="ja-JP" altLang="en-US" sz="818" u="sng" smtClean="0"/>
              <a:t>月</a:t>
            </a:r>
            <a:r>
              <a:rPr lang="en-US" altLang="ja-JP" sz="818" u="sng" smtClean="0"/>
              <a:t>26</a:t>
            </a:r>
            <a:r>
              <a:rPr lang="ja-JP" altLang="en-US" sz="818" u="sng" smtClean="0"/>
              <a:t>日に、「避難準備情報」を「避難準備・高齢者避難開始」に名称変更</a:t>
            </a:r>
          </a:p>
        </p:txBody>
      </p:sp>
      <p:sp>
        <p:nvSpPr>
          <p:cNvPr id="8704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spcBef>
                <a:spcPct val="30000"/>
              </a:spcBef>
              <a:defRPr kumimoji="1" sz="800">
                <a:solidFill>
                  <a:schemeClr val="tx1"/>
                </a:solidFill>
                <a:latin typeface="Times New Roman" panose="02020603050405020304" pitchFamily="18" charset="0"/>
                <a:ea typeface="ＭＳ Ｐ明朝" panose="02020600040205080304" pitchFamily="18" charset="-128"/>
              </a:defRPr>
            </a:lvl1pPr>
            <a:lvl2pPr marL="733425" indent="-279400" defTabSz="973138">
              <a:spcBef>
                <a:spcPct val="30000"/>
              </a:spcBef>
              <a:defRPr kumimoji="1" sz="800">
                <a:solidFill>
                  <a:schemeClr val="tx1"/>
                </a:solidFill>
                <a:latin typeface="Times New Roman" panose="02020603050405020304" pitchFamily="18" charset="0"/>
                <a:ea typeface="ＭＳ Ｐ明朝" panose="02020600040205080304" pitchFamily="18" charset="-128"/>
              </a:defRPr>
            </a:lvl2pPr>
            <a:lvl3pPr marL="1130300" indent="-222250" defTabSz="973138">
              <a:spcBef>
                <a:spcPct val="30000"/>
              </a:spcBef>
              <a:defRPr kumimoji="1" sz="800">
                <a:solidFill>
                  <a:schemeClr val="tx1"/>
                </a:solidFill>
                <a:latin typeface="Times New Roman" panose="02020603050405020304" pitchFamily="18" charset="0"/>
                <a:ea typeface="ＭＳ Ｐ明朝" panose="02020600040205080304" pitchFamily="18" charset="-128"/>
              </a:defRPr>
            </a:lvl3pPr>
            <a:lvl4pPr marL="1582738" indent="-222250" defTabSz="973138">
              <a:spcBef>
                <a:spcPct val="30000"/>
              </a:spcBef>
              <a:defRPr kumimoji="1" sz="800">
                <a:solidFill>
                  <a:schemeClr val="tx1"/>
                </a:solidFill>
                <a:latin typeface="Times New Roman" panose="02020603050405020304" pitchFamily="18" charset="0"/>
                <a:ea typeface="ＭＳ Ｐ明朝" panose="02020600040205080304" pitchFamily="18" charset="-128"/>
              </a:defRPr>
            </a:lvl4pPr>
            <a:lvl5pPr marL="2036763" indent="-222250" defTabSz="973138">
              <a:spcBef>
                <a:spcPct val="30000"/>
              </a:spcBef>
              <a:defRPr kumimoji="1" sz="800">
                <a:solidFill>
                  <a:schemeClr val="tx1"/>
                </a:solidFill>
                <a:latin typeface="Times New Roman" panose="02020603050405020304" pitchFamily="18" charset="0"/>
                <a:ea typeface="ＭＳ Ｐ明朝" panose="02020600040205080304" pitchFamily="18" charset="-128"/>
              </a:defRPr>
            </a:lvl5pPr>
            <a:lvl6pPr marL="2493963" indent="-222250" defTabSz="973138"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6pPr>
            <a:lvl7pPr marL="2951163" indent="-222250" defTabSz="973138"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7pPr>
            <a:lvl8pPr marL="3408363" indent="-222250" defTabSz="973138"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8pPr>
            <a:lvl9pPr marL="3865563" indent="-222250" defTabSz="973138" eaLnBrk="0" fontAlgn="base" hangingPunct="0">
              <a:spcBef>
                <a:spcPct val="30000"/>
              </a:spcBef>
              <a:spcAft>
                <a:spcPct val="0"/>
              </a:spcAft>
              <a:defRPr kumimoji="1" sz="8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A0D4A78-EC3F-48C8-B3E1-2601CA58AC7B}" type="slidenum">
              <a:rPr lang="ja-JP" altLang="en-US" sz="1200" smtClean="0">
                <a:solidFill>
                  <a:srgbClr val="000000"/>
                </a:solidFill>
                <a:latin typeface="Calibri" panose="020F0502020204030204" pitchFamily="34" charset="0"/>
                <a:ea typeface="ＭＳ Ｐゴシック" panose="020B0600070205080204" pitchFamily="50" charset="-128"/>
              </a:rPr>
              <a:pPr>
                <a:spcBef>
                  <a:spcPct val="0"/>
                </a:spcBef>
              </a:pPr>
              <a:t>46</a:t>
            </a:fld>
            <a:endParaRPr lang="ja-JP" altLang="en-US" sz="1200" smtClean="0">
              <a:solidFill>
                <a:srgbClr val="0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3222519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ー 1"/>
          <p:cNvSpPr>
            <a:spLocks noGrp="1" noRot="1" noChangeAspect="1" noTextEdit="1"/>
          </p:cNvSpPr>
          <p:nvPr>
            <p:ph type="sldImg"/>
          </p:nvPr>
        </p:nvSpPr>
        <p:spPr>
          <a:xfrm>
            <a:off x="971550" y="111125"/>
            <a:ext cx="5081588" cy="3810000"/>
          </a:xfrm>
          <a:ln/>
        </p:spPr>
      </p:sp>
      <p:sp>
        <p:nvSpPr>
          <p:cNvPr id="91139"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（情報の補足）</a:t>
            </a:r>
            <a:endParaRPr lang="en-US" altLang="ja-JP" sz="818" smtClean="0"/>
          </a:p>
          <a:p>
            <a:pPr>
              <a:buFont typeface="Wingdings" panose="05000000000000000000" pitchFamily="2" charset="2"/>
              <a:buNone/>
              <a:defRPr/>
            </a:pPr>
            <a:r>
              <a:rPr lang="ja-JP" altLang="en-US" sz="818" smtClean="0"/>
              <a:t>・台風が発生すると、台風の位置や強さなどの実況と３日先までの予報を６時間ごとに発表。</a:t>
            </a:r>
          </a:p>
          <a:p>
            <a:pPr>
              <a:buFont typeface="Wingdings" panose="05000000000000000000" pitchFamily="2" charset="2"/>
              <a:buNone/>
              <a:defRPr/>
            </a:pPr>
            <a:r>
              <a:rPr lang="ja-JP" altLang="en-US" sz="818" smtClean="0"/>
              <a:t>・日本に大きな影響を及ぼすことが見込まれる場合には、台風の位置や強さなどの実況と１時間後の推定位置を１時間ごとに発表するとともに</a:t>
            </a:r>
            <a:r>
              <a:rPr lang="en-US" altLang="ja-JP" sz="818" smtClean="0"/>
              <a:t>24</a:t>
            </a:r>
            <a:r>
              <a:rPr lang="ja-JP" altLang="en-US" sz="818" smtClean="0"/>
              <a:t>時間先までの３時間刻みの位置の予報を３時間ごとに発表。</a:t>
            </a:r>
          </a:p>
          <a:p>
            <a:pPr>
              <a:buFont typeface="Wingdings" panose="05000000000000000000" pitchFamily="2" charset="2"/>
              <a:buNone/>
              <a:defRPr/>
            </a:pPr>
            <a:r>
              <a:rPr lang="ja-JP" altLang="en-US" sz="818" smtClean="0"/>
              <a:t>・</a:t>
            </a:r>
            <a:r>
              <a:rPr lang="en-US" altLang="ja-JP" sz="818" smtClean="0"/>
              <a:t>3</a:t>
            </a:r>
            <a:r>
              <a:rPr lang="ja-JP" altLang="en-US" sz="818" smtClean="0"/>
              <a:t>日目以降も引き続き台風であると予想される時には、</a:t>
            </a:r>
            <a:r>
              <a:rPr lang="en-US" altLang="ja-JP" sz="818" smtClean="0"/>
              <a:t>5</a:t>
            </a:r>
            <a:r>
              <a:rPr lang="ja-JP" altLang="en-US" sz="818" smtClean="0"/>
              <a:t>日先までの台風の進路予想を６時間ごとに発表。</a:t>
            </a:r>
          </a:p>
          <a:p>
            <a:pPr>
              <a:defRPr/>
            </a:pPr>
            <a:endParaRPr lang="ja-JP" altLang="en-US" sz="818" smtClean="0"/>
          </a:p>
        </p:txBody>
      </p:sp>
      <p:sp>
        <p:nvSpPr>
          <p:cNvPr id="8909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95F632BB-D729-4328-8CA0-484C0B2D72C9}" type="slidenum">
              <a:rPr lang="ja-JP" altLang="en-US" sz="1200" smtClean="0">
                <a:solidFill>
                  <a:srgbClr val="000000"/>
                </a:solidFill>
                <a:latin typeface="Times New Roman" panose="02020603050405020304" pitchFamily="18" charset="0"/>
              </a:rPr>
              <a:pPr/>
              <a:t>47</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05556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a:ln/>
        </p:spPr>
      </p:sp>
      <p:sp>
        <p:nvSpPr>
          <p:cNvPr id="93187"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・それぞれの情報について、現象の時間推移にあわせて説明します</a:t>
            </a:r>
            <a:endParaRPr lang="en-US" altLang="ja-JP" sz="818" smtClean="0"/>
          </a:p>
          <a:p>
            <a:pPr>
              <a:defRPr/>
            </a:pPr>
            <a:endParaRPr lang="en-US" altLang="ja-JP" sz="818" smtClean="0"/>
          </a:p>
          <a:p>
            <a:pPr>
              <a:defRPr/>
            </a:pPr>
            <a:r>
              <a:rPr lang="ja-JP" altLang="en-US" sz="818" smtClean="0"/>
              <a:t>①警報級の可能性は、</a:t>
            </a:r>
            <a:endParaRPr lang="en-US" altLang="ja-JP" sz="818" smtClean="0"/>
          </a:p>
          <a:p>
            <a:pPr>
              <a:defRPr/>
            </a:pPr>
            <a:r>
              <a:rPr lang="ja-JP" altLang="en-US" sz="818" smtClean="0">
                <a:latin typeface="Meiryo UI" panose="020B0604030504040204" pitchFamily="50" charset="-128"/>
                <a:ea typeface="Meiryo UI" panose="020B0604030504040204" pitchFamily="50" charset="-128"/>
              </a:rPr>
              <a:t>５日先までに命に危険が及ぶような警報級の現象が予想されているときには、その可能性を［高］［中］の２段階で発表します。</a:t>
            </a:r>
            <a:endParaRPr lang="en-US" altLang="ja-JP" sz="818" smtClean="0">
              <a:latin typeface="Meiryo UI" panose="020B0604030504040204" pitchFamily="50" charset="-128"/>
              <a:ea typeface="Meiryo UI" panose="020B0604030504040204" pitchFamily="50" charset="-128"/>
            </a:endParaRPr>
          </a:p>
          <a:p>
            <a:pPr>
              <a:defRPr/>
            </a:pPr>
            <a:r>
              <a:rPr lang="ja-JP" altLang="en-US" sz="818" smtClean="0">
                <a:latin typeface="Meiryo UI" panose="020B0604030504040204" pitchFamily="50" charset="-128"/>
                <a:ea typeface="Meiryo UI" panose="020B0604030504040204" pitchFamily="50" charset="-128"/>
              </a:rPr>
              <a:t>警報級の可能性「中」以上が発表された場合の行動例として</a:t>
            </a:r>
            <a:endParaRPr lang="en-US" altLang="ja-JP" sz="818" smtClean="0">
              <a:latin typeface="Meiryo UI" panose="020B0604030504040204" pitchFamily="50" charset="-128"/>
              <a:ea typeface="Meiryo UI" panose="020B0604030504040204" pitchFamily="50" charset="-128"/>
            </a:endParaRPr>
          </a:p>
          <a:p>
            <a:pPr>
              <a:defRPr/>
            </a:pPr>
            <a:r>
              <a:rPr lang="ja-JP" altLang="en-US" sz="818" smtClean="0">
                <a:latin typeface="Meiryo UI" panose="020B0604030504040204" pitchFamily="50" charset="-128"/>
                <a:ea typeface="Meiryo UI" panose="020B0604030504040204" pitchFamily="50" charset="-128"/>
              </a:rPr>
              <a:t>市町村では、</a:t>
            </a:r>
            <a:endParaRPr lang="en-US" altLang="ja-JP" sz="818" smtClean="0">
              <a:latin typeface="Meiryo UI" panose="020B0604030504040204" pitchFamily="50" charset="-128"/>
              <a:ea typeface="Meiryo UI" panose="020B0604030504040204" pitchFamily="50" charset="-128"/>
            </a:endParaRPr>
          </a:p>
          <a:p>
            <a:pPr>
              <a:defRPr/>
            </a:pPr>
            <a:r>
              <a:rPr lang="ja-JP" altLang="en-US" sz="818" smtClean="0"/>
              <a:t>・心構えを一段高める</a:t>
            </a:r>
          </a:p>
          <a:p>
            <a:pPr>
              <a:defRPr/>
            </a:pPr>
            <a:r>
              <a:rPr lang="ja-JP" altLang="en-US" sz="818" smtClean="0"/>
              <a:t>・職員の連絡体制を確認</a:t>
            </a:r>
          </a:p>
          <a:p>
            <a:pPr>
              <a:defRPr/>
            </a:pPr>
            <a:r>
              <a:rPr lang="ja-JP" altLang="en-US" sz="818" smtClean="0"/>
              <a:t>・今後の気象状況に注意</a:t>
            </a:r>
            <a:endParaRPr lang="en-US" altLang="ja-JP" sz="818" smtClean="0"/>
          </a:p>
          <a:p>
            <a:pPr>
              <a:defRPr/>
            </a:pPr>
            <a:r>
              <a:rPr lang="ja-JP" altLang="en-US" sz="818" smtClean="0"/>
              <a:t>などの実施をお願いします。</a:t>
            </a:r>
            <a:endParaRPr lang="en-US" altLang="ja-JP" sz="818" smtClean="0"/>
          </a:p>
          <a:p>
            <a:pPr>
              <a:defRPr/>
            </a:pPr>
            <a:r>
              <a:rPr lang="ja-JP" altLang="en-US" sz="818" smtClean="0"/>
              <a:t>また、住民の方々は</a:t>
            </a:r>
            <a:endParaRPr lang="en-US" altLang="ja-JP" sz="818" smtClean="0"/>
          </a:p>
          <a:p>
            <a:pPr>
              <a:defRPr/>
            </a:pPr>
            <a:r>
              <a:rPr lang="ja-JP" altLang="en-US" sz="818" smtClean="0"/>
              <a:t>・気象情報やハザードマップを確認</a:t>
            </a:r>
          </a:p>
          <a:p>
            <a:pPr>
              <a:defRPr/>
            </a:pPr>
            <a:r>
              <a:rPr lang="ja-JP" altLang="en-US" sz="818" smtClean="0"/>
              <a:t>・心構えを一段高める</a:t>
            </a:r>
          </a:p>
          <a:p>
            <a:pPr>
              <a:defRPr/>
            </a:pPr>
            <a:r>
              <a:rPr lang="ja-JP" altLang="en-US" sz="818" smtClean="0"/>
              <a:t>・土砂災害警戒区域等の危険な箇所を把握</a:t>
            </a:r>
          </a:p>
          <a:p>
            <a:pPr>
              <a:defRPr/>
            </a:pPr>
            <a:r>
              <a:rPr lang="ja-JP" altLang="en-US" sz="818" smtClean="0"/>
              <a:t>・避難場所や避難経路を確認</a:t>
            </a:r>
          </a:p>
          <a:p>
            <a:pPr>
              <a:defRPr/>
            </a:pPr>
            <a:r>
              <a:rPr lang="ja-JP" altLang="en-US" sz="818" smtClean="0"/>
              <a:t>などをお願いします。</a:t>
            </a:r>
          </a:p>
          <a:p>
            <a:pPr>
              <a:defRPr/>
            </a:pPr>
            <a:endParaRPr lang="ja-JP" altLang="en-US" sz="818" smtClean="0"/>
          </a:p>
        </p:txBody>
      </p:sp>
      <p:sp>
        <p:nvSpPr>
          <p:cNvPr id="9114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913D6233-924F-4AE7-9C01-83E79B673EF1}" type="slidenum">
              <a:rPr lang="ja-JP" altLang="en-US" sz="1200" smtClean="0">
                <a:solidFill>
                  <a:srgbClr val="000000"/>
                </a:solidFill>
                <a:latin typeface="Times New Roman" panose="02020603050405020304" pitchFamily="18" charset="0"/>
              </a:rPr>
              <a:pPr/>
              <a:t>48</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94354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a:ln/>
        </p:spPr>
      </p:sp>
      <p:sp>
        <p:nvSpPr>
          <p:cNvPr id="95235"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②気象情報は、</a:t>
            </a:r>
            <a:endParaRPr lang="en-US" altLang="ja-JP" sz="818" smtClean="0"/>
          </a:p>
          <a:p>
            <a:pPr>
              <a:defRPr/>
            </a:pPr>
            <a:r>
              <a:rPr lang="ja-JP" altLang="en-US" sz="818" smtClean="0"/>
              <a:t>「警報や注意報に先立って現象を予告し、注意を呼びかける」役割があります。</a:t>
            </a:r>
            <a:r>
              <a:rPr lang="en-US" altLang="ja-JP" sz="818" smtClean="0"/>
              <a:t>24</a:t>
            </a:r>
            <a:r>
              <a:rPr lang="ja-JP" altLang="en-US" sz="818" smtClean="0"/>
              <a:t>時間から</a:t>
            </a:r>
            <a:r>
              <a:rPr lang="en-US" altLang="ja-JP" sz="818" smtClean="0"/>
              <a:t>2</a:t>
            </a:r>
            <a:r>
              <a:rPr lang="ja-JP" altLang="en-US" sz="818" smtClean="0"/>
              <a:t>～</a:t>
            </a:r>
            <a:r>
              <a:rPr lang="en-US" altLang="ja-JP" sz="818" smtClean="0"/>
              <a:t>3</a:t>
            </a:r>
            <a:r>
              <a:rPr lang="ja-JP" altLang="en-US" sz="818" smtClean="0"/>
              <a:t>日先に災害に結びつくような激しい現象が発生する可能性のあるときに発表。</a:t>
            </a:r>
          </a:p>
          <a:p>
            <a:pPr>
              <a:defRPr/>
            </a:pPr>
            <a:endParaRPr lang="ja-JP" altLang="en-US" sz="818" smtClean="0"/>
          </a:p>
        </p:txBody>
      </p:sp>
      <p:sp>
        <p:nvSpPr>
          <p:cNvPr id="9318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01A4DF15-73C5-460A-B731-B503EA7309FF}" type="slidenum">
              <a:rPr lang="ja-JP" altLang="en-US" sz="1200" smtClean="0">
                <a:solidFill>
                  <a:srgbClr val="000000"/>
                </a:solidFill>
                <a:latin typeface="Times New Roman" panose="02020603050405020304" pitchFamily="18" charset="0"/>
              </a:rPr>
              <a:pPr/>
              <a:t>49</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12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409E9"/>
                </a:solidFill>
                <a:latin typeface="+mn-ea"/>
              </a:rPr>
              <a:t>・要配慮者利用施設の所有者・管理者の皆さま</a:t>
            </a:r>
            <a:endParaRPr lang="en-US" altLang="ja-JP" sz="1200" dirty="0" smtClean="0">
              <a:solidFill>
                <a:srgbClr val="3409E9"/>
              </a:solidFill>
              <a:latin typeface="+mn-ea"/>
            </a:endParaRPr>
          </a:p>
          <a:p>
            <a:pPr marL="90488" indent="-90488"/>
            <a:r>
              <a:rPr lang="ja-JP" altLang="en-US" sz="1200" dirty="0" smtClean="0">
                <a:solidFill>
                  <a:srgbClr val="3409E9"/>
                </a:solidFill>
                <a:latin typeface="+mn-ea"/>
              </a:rPr>
              <a:t>　洪水に対する施設利用者の命を守るための義務を果たしていますか。</a:t>
            </a:r>
            <a:endParaRPr kumimoji="1" lang="ja-JP" altLang="en-US" sz="1200" dirty="0" smtClean="0">
              <a:solidFill>
                <a:srgbClr val="3409E9"/>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5</a:t>
            </a:fld>
            <a:endParaRPr kumimoji="1" lang="ja-JP" altLang="en-US"/>
          </a:p>
        </p:txBody>
      </p:sp>
    </p:spTree>
    <p:extLst>
      <p:ext uri="{BB962C8B-B14F-4D97-AF65-F5344CB8AC3E}">
        <p14:creationId xmlns:p14="http://schemas.microsoft.com/office/powerpoint/2010/main" val="14247753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ー 1"/>
          <p:cNvSpPr>
            <a:spLocks noGrp="1" noRot="1" noChangeAspect="1" noTextEdit="1"/>
          </p:cNvSpPr>
          <p:nvPr>
            <p:ph type="sldImg"/>
          </p:nvPr>
        </p:nvSpPr>
        <p:spPr>
          <a:ln/>
        </p:spPr>
      </p:sp>
      <p:sp>
        <p:nvSpPr>
          <p:cNvPr id="97283"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0488" indent="-90488" algn="just">
              <a:defRPr/>
            </a:pPr>
            <a:r>
              <a:rPr lang="ja-JP" altLang="en-US" sz="818" smtClean="0">
                <a:latin typeface="Meiryo UI" panose="020B0604030504040204" pitchFamily="50" charset="-128"/>
                <a:ea typeface="Meiryo UI" panose="020B0604030504040204" pitchFamily="50" charset="-128"/>
              </a:rPr>
              <a:t>③注意報は、災害が起こるおそれのあるときに注意を呼びかけて行う予報です。警報発表が見込まれる場合は、注意報名の下に、いついつまでに警報に切り替える可能性がある旨を記述します。</a:t>
            </a:r>
          </a:p>
          <a:p>
            <a:pPr marL="90488" indent="-90488" algn="just">
              <a:defRPr/>
            </a:pPr>
            <a:endParaRPr lang="en-US" altLang="ja-JP" sz="818" smtClean="0">
              <a:latin typeface="Meiryo UI" panose="020B0604030504040204" pitchFamily="50" charset="-128"/>
              <a:ea typeface="Meiryo UI" panose="020B0604030504040204" pitchFamily="50" charset="-128"/>
            </a:endParaRPr>
          </a:p>
          <a:p>
            <a:pPr marL="90488" indent="-90488" algn="just">
              <a:defRPr/>
            </a:pPr>
            <a:r>
              <a:rPr lang="ja-JP" altLang="en-US" sz="818" smtClean="0">
                <a:latin typeface="Meiryo UI" panose="020B0604030504040204" pitchFamily="50" charset="-128"/>
                <a:ea typeface="Meiryo UI" panose="020B0604030504040204" pitchFamily="50" charset="-128"/>
              </a:rPr>
              <a:t>注意報が発表された場合の、行動例として</a:t>
            </a:r>
          </a:p>
          <a:p>
            <a:pPr marL="90488" indent="-90488" algn="just">
              <a:defRPr/>
            </a:pPr>
            <a:r>
              <a:rPr lang="ja-JP" altLang="en-US" sz="818" smtClean="0">
                <a:latin typeface="Meiryo UI" panose="020B0604030504040204" pitchFamily="50" charset="-128"/>
                <a:ea typeface="Meiryo UI" panose="020B0604030504040204" pitchFamily="50" charset="-128"/>
              </a:rPr>
              <a:t>市町村では、</a:t>
            </a:r>
          </a:p>
          <a:p>
            <a:pPr marL="90488" indent="-90488" algn="just">
              <a:defRPr/>
            </a:pPr>
            <a:r>
              <a:rPr lang="ja-JP" altLang="en-US" sz="818" smtClean="0">
                <a:latin typeface="Meiryo UI" panose="020B0604030504040204" pitchFamily="50" charset="-128"/>
                <a:ea typeface="Meiryo UI" panose="020B0604030504040204" pitchFamily="50" charset="-128"/>
              </a:rPr>
              <a:t>・災害準備体制（連絡要員を配置、防災気象情報を把握）</a:t>
            </a:r>
          </a:p>
          <a:p>
            <a:pPr marL="90488" indent="-90488" algn="just">
              <a:defRPr/>
            </a:pPr>
            <a:r>
              <a:rPr lang="ja-JP" altLang="en-US" sz="818" smtClean="0">
                <a:latin typeface="Meiryo UI" panose="020B0604030504040204" pitchFamily="50" charset="-128"/>
                <a:ea typeface="Meiryo UI" panose="020B0604030504040204" pitchFamily="50" charset="-128"/>
              </a:rPr>
              <a:t>・災害注意体制（避難準備・高齢者避難開始の発令を判断できる体制）</a:t>
            </a:r>
          </a:p>
          <a:p>
            <a:pPr marL="90488" indent="-90488" algn="just">
              <a:defRPr/>
            </a:pPr>
            <a:r>
              <a:rPr lang="ja-JP" altLang="en-US" sz="818" smtClean="0">
                <a:latin typeface="Meiryo UI" panose="020B0604030504040204" pitchFamily="50" charset="-128"/>
                <a:ea typeface="Meiryo UI" panose="020B0604030504040204" pitchFamily="50" charset="-128"/>
              </a:rPr>
              <a:t>を実施することになります</a:t>
            </a:r>
          </a:p>
          <a:p>
            <a:pPr marL="90488" indent="-90488" algn="just">
              <a:defRPr/>
            </a:pPr>
            <a:r>
              <a:rPr lang="ja-JP" altLang="en-US" sz="818" smtClean="0">
                <a:latin typeface="Meiryo UI" panose="020B0604030504040204" pitchFamily="50" charset="-128"/>
                <a:ea typeface="Meiryo UI" panose="020B0604030504040204" pitchFamily="50" charset="-128"/>
              </a:rPr>
              <a:t>住民の方々は、</a:t>
            </a:r>
          </a:p>
          <a:p>
            <a:pPr marL="90488" indent="-90488" algn="just">
              <a:defRPr/>
            </a:pPr>
            <a:r>
              <a:rPr lang="ja-JP" altLang="en-US" sz="818" smtClean="0">
                <a:latin typeface="Meiryo UI" panose="020B0604030504040204" pitchFamily="50" charset="-128"/>
                <a:ea typeface="Meiryo UI" panose="020B0604030504040204" pitchFamily="50" charset="-128"/>
              </a:rPr>
              <a:t>・最新の情報を把握して、災害に　　備えた早めの準備</a:t>
            </a:r>
          </a:p>
          <a:p>
            <a:pPr marL="90488" indent="-90488" algn="just">
              <a:defRPr/>
            </a:pPr>
            <a:r>
              <a:rPr lang="ja-JP" altLang="en-US" sz="818" smtClean="0">
                <a:latin typeface="Meiryo UI" panose="020B0604030504040204" pitchFamily="50" charset="-128"/>
                <a:ea typeface="Meiryo UI" panose="020B0604030504040204" pitchFamily="50" charset="-128"/>
              </a:rPr>
              <a:t>・避難行動に支援を必要とする方は、早めの避難</a:t>
            </a:r>
          </a:p>
          <a:p>
            <a:pPr marL="90488" indent="-90488" algn="just">
              <a:defRPr/>
            </a:pPr>
            <a:r>
              <a:rPr lang="ja-JP" altLang="en-US" sz="818" smtClean="0">
                <a:latin typeface="Meiryo UI" panose="020B0604030504040204" pitchFamily="50" charset="-128"/>
                <a:ea typeface="Meiryo UI" panose="020B0604030504040204" pitchFamily="50" charset="-128"/>
              </a:rPr>
              <a:t>といったことになります。</a:t>
            </a:r>
          </a:p>
        </p:txBody>
      </p:sp>
      <p:sp>
        <p:nvSpPr>
          <p:cNvPr id="9523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DD2FB551-6100-4E21-9D43-555387D83149}" type="slidenum">
              <a:rPr lang="ja-JP" altLang="en-US" sz="1200" smtClean="0">
                <a:solidFill>
                  <a:srgbClr val="000000"/>
                </a:solidFill>
                <a:latin typeface="Times New Roman" panose="02020603050405020304" pitchFamily="18" charset="0"/>
              </a:rPr>
              <a:pPr/>
              <a:t>50</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59712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a:ln/>
        </p:spPr>
      </p:sp>
      <p:sp>
        <p:nvSpPr>
          <p:cNvPr id="993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④警報は、重大な災害が起こるおそれのあるときに警戒を呼びかけて行う予報となります。</a:t>
            </a:r>
          </a:p>
          <a:p>
            <a:pPr>
              <a:defRPr/>
            </a:pPr>
            <a:r>
              <a:rPr lang="ja-JP" altLang="en-US" sz="818" smtClean="0"/>
              <a:t>現象の起こる地域や時刻、激しさの程度などの予測が変わったときは、発表中の内容を更新して再発表します。</a:t>
            </a:r>
          </a:p>
          <a:p>
            <a:pPr>
              <a:defRPr/>
            </a:pPr>
            <a:endParaRPr lang="en-US" altLang="ja-JP" sz="818" smtClean="0"/>
          </a:p>
          <a:p>
            <a:pPr>
              <a:defRPr/>
            </a:pPr>
            <a:r>
              <a:rPr lang="ja-JP" altLang="en-US" sz="818" smtClean="0"/>
              <a:t>警報が発表された場合の、行動例として</a:t>
            </a:r>
            <a:endParaRPr lang="en-US" altLang="ja-JP" sz="818" smtClean="0"/>
          </a:p>
          <a:p>
            <a:pPr>
              <a:defRPr/>
            </a:pPr>
            <a:r>
              <a:rPr lang="ja-JP" altLang="en-US" sz="818" smtClean="0"/>
              <a:t>市町村では、</a:t>
            </a:r>
            <a:endParaRPr lang="en-US" altLang="ja-JP" sz="818" smtClean="0"/>
          </a:p>
          <a:p>
            <a:pPr>
              <a:defRPr/>
            </a:pPr>
            <a:r>
              <a:rPr lang="ja-JP" altLang="en-US" sz="818" smtClean="0"/>
              <a:t>・必要地域に避難準備･高齢者等避難開始</a:t>
            </a:r>
          </a:p>
          <a:p>
            <a:pPr>
              <a:defRPr/>
            </a:pPr>
            <a:r>
              <a:rPr lang="ja-JP" altLang="en-US" sz="818" smtClean="0"/>
              <a:t>・災害警戒体制（避難勧告の発令を判断できる体制）</a:t>
            </a:r>
            <a:endParaRPr lang="en-US" altLang="ja-JP" sz="818" smtClean="0"/>
          </a:p>
          <a:p>
            <a:pPr>
              <a:defRPr/>
            </a:pPr>
            <a:r>
              <a:rPr lang="ja-JP" altLang="en-US" sz="818" smtClean="0"/>
              <a:t>を実施することになります</a:t>
            </a:r>
            <a:endParaRPr lang="en-US" altLang="ja-JP" sz="818" smtClean="0"/>
          </a:p>
          <a:p>
            <a:pPr>
              <a:defRPr/>
            </a:pPr>
            <a:r>
              <a:rPr lang="ja-JP" altLang="en-US" sz="818" smtClean="0"/>
              <a:t>住民の方々は、</a:t>
            </a:r>
            <a:endParaRPr lang="en-US" altLang="ja-JP" sz="818" smtClean="0"/>
          </a:p>
          <a:p>
            <a:pPr>
              <a:defRPr/>
            </a:pPr>
            <a:r>
              <a:rPr lang="ja-JP" altLang="en-US" sz="818" smtClean="0"/>
              <a:t>・自治体が発表する避難に関する情報に留意し、速やかに避難</a:t>
            </a:r>
          </a:p>
          <a:p>
            <a:pPr>
              <a:defRPr/>
            </a:pPr>
            <a:r>
              <a:rPr lang="ja-JP" altLang="en-US" sz="818" smtClean="0"/>
              <a:t>といったことになります。</a:t>
            </a:r>
            <a:endParaRPr lang="en-US" altLang="ja-JP" sz="818" smtClean="0"/>
          </a:p>
          <a:p>
            <a:pPr>
              <a:defRPr/>
            </a:pPr>
            <a:endParaRPr lang="ja-JP" altLang="en-US" sz="818" smtClean="0"/>
          </a:p>
        </p:txBody>
      </p:sp>
      <p:sp>
        <p:nvSpPr>
          <p:cNvPr id="9728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27D71D58-DFCC-4928-B539-AC6C9413FBD5}" type="slidenum">
              <a:rPr lang="ja-JP" altLang="en-US" sz="1200" smtClean="0">
                <a:solidFill>
                  <a:srgbClr val="000000"/>
                </a:solidFill>
                <a:latin typeface="Times New Roman" panose="02020603050405020304" pitchFamily="18" charset="0"/>
              </a:rPr>
              <a:pPr/>
              <a:t>51</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528675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a:ln/>
        </p:spPr>
      </p:sp>
      <p:sp>
        <p:nvSpPr>
          <p:cNvPr id="101379"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また、特別警報は、警報の発表基準をはるかに超える豪雨等が予想され、重大な災害のおそれが著しく高まっている場合に発表されます。</a:t>
            </a:r>
            <a:endParaRPr lang="en-US" altLang="ja-JP" sz="818" smtClean="0"/>
          </a:p>
          <a:p>
            <a:pPr>
              <a:defRPr/>
            </a:pPr>
            <a:endParaRPr lang="en-US" altLang="ja-JP" sz="818" smtClean="0"/>
          </a:p>
          <a:p>
            <a:pPr>
              <a:defRPr/>
            </a:pPr>
            <a:r>
              <a:rPr lang="ja-JP" altLang="en-US" sz="818" smtClean="0"/>
              <a:t>大雨特別警報は昨年度の改善により、従来の県単位の発表から危険度分布の技術を活用し、危険度が著しく高まっていない市町村を除くこととなりました。</a:t>
            </a:r>
            <a:endParaRPr lang="en-US" altLang="ja-JP" sz="818" smtClean="0"/>
          </a:p>
          <a:p>
            <a:pPr>
              <a:defRPr/>
            </a:pPr>
            <a:r>
              <a:rPr lang="ja-JP" altLang="en-US" sz="818" smtClean="0"/>
              <a:t>危険度が著しく高まっている区域をより明確にして大雨特別警報を発表します。</a:t>
            </a:r>
          </a:p>
        </p:txBody>
      </p:sp>
      <p:sp>
        <p:nvSpPr>
          <p:cNvPr id="9933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AC169EBF-0229-4C3F-AADB-C2A3E0D1404C}" type="slidenum">
              <a:rPr lang="ja-JP" altLang="en-US" sz="1200" smtClean="0">
                <a:solidFill>
                  <a:srgbClr val="000000"/>
                </a:solidFill>
                <a:latin typeface="Times New Roman" panose="02020603050405020304" pitchFamily="18" charset="0"/>
              </a:rPr>
              <a:pPr/>
              <a:t>52</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439005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ー 1"/>
          <p:cNvSpPr>
            <a:spLocks noGrp="1" noRot="1" noChangeAspect="1" noTextEdit="1"/>
          </p:cNvSpPr>
          <p:nvPr>
            <p:ph type="sldImg"/>
          </p:nvPr>
        </p:nvSpPr>
        <p:spPr>
          <a:ln/>
        </p:spPr>
      </p:sp>
      <p:sp>
        <p:nvSpPr>
          <p:cNvPr id="103427"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・気象情報と同様に、随時確認が可能な情報として「危険度分布」という情報があります。</a:t>
            </a:r>
            <a:endParaRPr lang="en-US" altLang="ja-JP" sz="818" smtClean="0"/>
          </a:p>
          <a:p>
            <a:pPr>
              <a:defRPr/>
            </a:pPr>
            <a:r>
              <a:rPr lang="ja-JP" altLang="en-US" sz="818" smtClean="0"/>
              <a:t>・気象庁のトップページで、「大雨・台風」のバナーから確認できます。</a:t>
            </a:r>
            <a:endParaRPr lang="en-US" altLang="ja-JP" sz="818" smtClean="0"/>
          </a:p>
          <a:p>
            <a:pPr>
              <a:defRPr/>
            </a:pPr>
            <a:endParaRPr lang="en-US" altLang="ja-JP" sz="818" smtClean="0"/>
          </a:p>
          <a:p>
            <a:pPr>
              <a:defRPr/>
            </a:pPr>
            <a:r>
              <a:rPr lang="ja-JP" altLang="en-US" sz="818" smtClean="0"/>
              <a:t>・河川洪水と土砂災害の危険度が、黄色から赤色、紫色、濃い紫色と、危険度の高まりに沿って色が変わります。</a:t>
            </a:r>
          </a:p>
        </p:txBody>
      </p:sp>
      <p:sp>
        <p:nvSpPr>
          <p:cNvPr id="10138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73186955-C97D-4CB2-9D72-5551CA0BEB11}" type="slidenum">
              <a:rPr lang="ja-JP" altLang="en-US" sz="1200" smtClean="0">
                <a:solidFill>
                  <a:srgbClr val="000000"/>
                </a:solidFill>
                <a:latin typeface="Times New Roman" panose="02020603050405020304" pitchFamily="18" charset="0"/>
              </a:rPr>
              <a:pPr/>
              <a:t>53</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77387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ー 1"/>
          <p:cNvSpPr>
            <a:spLocks noGrp="1" noRot="1" noChangeAspect="1" noTextEdit="1"/>
          </p:cNvSpPr>
          <p:nvPr>
            <p:ph type="sldImg"/>
          </p:nvPr>
        </p:nvSpPr>
        <p:spPr>
          <a:ln/>
        </p:spPr>
      </p:sp>
      <p:sp>
        <p:nvSpPr>
          <p:cNvPr id="105475"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・この画面は、前半の被災事例にもあった、平成</a:t>
            </a:r>
            <a:r>
              <a:rPr lang="en-US" altLang="ja-JP" sz="818" smtClean="0"/>
              <a:t>28</a:t>
            </a:r>
            <a:r>
              <a:rPr lang="ja-JP" altLang="en-US" sz="818" smtClean="0"/>
              <a:t>年</a:t>
            </a:r>
            <a:r>
              <a:rPr lang="en-US" altLang="ja-JP" sz="818" smtClean="0"/>
              <a:t>8</a:t>
            </a:r>
            <a:r>
              <a:rPr lang="ja-JP" altLang="en-US" sz="818" smtClean="0"/>
              <a:t>月の台風</a:t>
            </a:r>
            <a:r>
              <a:rPr lang="en-US" altLang="ja-JP" sz="818" smtClean="0"/>
              <a:t>10</a:t>
            </a:r>
            <a:r>
              <a:rPr lang="ja-JP" altLang="en-US" sz="818" smtClean="0"/>
              <a:t>号で、岩手県岩泉町で、施設が被災した際の危険度分布の状況です。</a:t>
            </a:r>
            <a:endParaRPr lang="en-US" altLang="ja-JP" sz="818" smtClean="0"/>
          </a:p>
          <a:p>
            <a:pPr>
              <a:defRPr/>
            </a:pPr>
            <a:r>
              <a:rPr lang="ja-JP" altLang="en-US" sz="818" smtClean="0"/>
              <a:t>・レベルは一番高い「濃い紫：極めて危険」な状態にありました。</a:t>
            </a:r>
          </a:p>
        </p:txBody>
      </p:sp>
      <p:sp>
        <p:nvSpPr>
          <p:cNvPr id="10342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0812009A-AAE9-4788-8822-6A649E51DE7E}" type="slidenum">
              <a:rPr lang="ja-JP" altLang="en-US" sz="2800" smtClean="0">
                <a:solidFill>
                  <a:srgbClr val="000000"/>
                </a:solidFill>
                <a:latin typeface="Times New Roman" panose="02020603050405020304" pitchFamily="18" charset="0"/>
              </a:rPr>
              <a:pPr/>
              <a:t>54</a:t>
            </a:fld>
            <a:endParaRPr lang="ja-JP" altLang="en-US" sz="28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55403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ー 1"/>
          <p:cNvSpPr>
            <a:spLocks noGrp="1" noRot="1" noChangeAspect="1" noTextEdit="1"/>
          </p:cNvSpPr>
          <p:nvPr>
            <p:ph type="sldImg"/>
          </p:nvPr>
        </p:nvSpPr>
        <p:spPr>
          <a:ln/>
        </p:spPr>
      </p:sp>
      <p:sp>
        <p:nvSpPr>
          <p:cNvPr id="107523"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・これは平成</a:t>
            </a:r>
            <a:r>
              <a:rPr lang="en-US" altLang="ja-JP" sz="818" smtClean="0"/>
              <a:t>26</a:t>
            </a:r>
            <a:r>
              <a:rPr lang="ja-JP" altLang="en-US" sz="818" smtClean="0"/>
              <a:t>年</a:t>
            </a:r>
            <a:r>
              <a:rPr lang="en-US" altLang="ja-JP" sz="818" smtClean="0"/>
              <a:t>8</a:t>
            </a:r>
            <a:r>
              <a:rPr lang="ja-JP" altLang="en-US" sz="818" smtClean="0"/>
              <a:t>月豪雨時に広島で発生した土砂災害の際のメッシュ情報です。</a:t>
            </a:r>
            <a:endParaRPr lang="en-US" altLang="ja-JP" sz="818" smtClean="0"/>
          </a:p>
          <a:p>
            <a:pPr>
              <a:defRPr/>
            </a:pPr>
            <a:r>
              <a:rPr lang="ja-JP" altLang="en-US" sz="818" smtClean="0"/>
              <a:t>・濃い紫になっている場所は、災害が既に発生していておかしくない状況にあり、早めの避難判断が求められます。</a:t>
            </a:r>
          </a:p>
        </p:txBody>
      </p:sp>
      <p:sp>
        <p:nvSpPr>
          <p:cNvPr id="10547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0F5C0492-927F-4D88-8985-372970A752BB}" type="slidenum">
              <a:rPr lang="ja-JP" altLang="en-US" sz="2800" smtClean="0">
                <a:solidFill>
                  <a:srgbClr val="000000"/>
                </a:solidFill>
                <a:latin typeface="Times New Roman" panose="02020603050405020304" pitchFamily="18" charset="0"/>
              </a:rPr>
              <a:pPr/>
              <a:t>55</a:t>
            </a:fld>
            <a:endParaRPr lang="ja-JP" altLang="en-US" sz="28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835114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ー 1"/>
          <p:cNvSpPr>
            <a:spLocks noGrp="1" noRot="1" noChangeAspect="1" noTextEdit="1"/>
          </p:cNvSpPr>
          <p:nvPr>
            <p:ph type="sldImg"/>
          </p:nvPr>
        </p:nvSpPr>
        <p:spPr>
          <a:ln/>
        </p:spPr>
      </p:sp>
      <p:sp>
        <p:nvSpPr>
          <p:cNvPr id="10957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気象台は段階を踏んだ情報提供を行っています。</a:t>
            </a:r>
            <a:endParaRPr lang="en-US" altLang="ja-JP" sz="818" smtClean="0"/>
          </a:p>
          <a:p>
            <a:pPr>
              <a:defRPr/>
            </a:pPr>
            <a:endParaRPr lang="en-US" altLang="ja-JP" sz="818" smtClean="0"/>
          </a:p>
          <a:p>
            <a:pPr>
              <a:defRPr/>
            </a:pPr>
            <a:r>
              <a:rPr lang="ja-JP" altLang="en-US" sz="818" smtClean="0"/>
              <a:t>防災気象情報のチェック方法として</a:t>
            </a:r>
            <a:endParaRPr lang="en-US" altLang="ja-JP" sz="818" smtClean="0"/>
          </a:p>
          <a:p>
            <a:pPr>
              <a:defRPr/>
            </a:pPr>
            <a:r>
              <a:rPr lang="ja-JP" altLang="en-US" sz="818" smtClean="0"/>
              <a:t>・週間予報や天気予報、台風情報・気象情報・警報級の可能性などを数日先までの天気の動向を確認してください</a:t>
            </a:r>
            <a:endParaRPr lang="en-US" altLang="ja-JP" sz="818" smtClean="0"/>
          </a:p>
          <a:p>
            <a:pPr>
              <a:defRPr/>
            </a:pPr>
            <a:r>
              <a:rPr lang="en-US" altLang="ja-JP" sz="818" smtClean="0"/>
              <a:t>-- </a:t>
            </a:r>
            <a:r>
              <a:rPr lang="ja-JP" altLang="en-US" sz="818" smtClean="0"/>
              <a:t>記述のチェックポイントを読み上げ </a:t>
            </a:r>
            <a:r>
              <a:rPr lang="en-US" altLang="ja-JP" sz="818" smtClean="0"/>
              <a:t>–</a:t>
            </a:r>
          </a:p>
          <a:p>
            <a:pPr>
              <a:defRPr/>
            </a:pPr>
            <a:r>
              <a:rPr lang="ja-JP" altLang="en-US" sz="818" smtClean="0"/>
              <a:t>・（大雨の半日から数時間前）天気が悪くなってきたら、雨の降り方やかぜの強さ、雷などをチェックしてください</a:t>
            </a:r>
            <a:endParaRPr lang="en-US" altLang="ja-JP" sz="818" smtClean="0"/>
          </a:p>
          <a:p>
            <a:pPr>
              <a:defRPr/>
            </a:pPr>
            <a:r>
              <a:rPr lang="en-US" altLang="ja-JP" sz="818" smtClean="0"/>
              <a:t>-- </a:t>
            </a:r>
            <a:r>
              <a:rPr lang="ja-JP" altLang="en-US" sz="818" smtClean="0"/>
              <a:t>記述のチェックポイントを読み上げ </a:t>
            </a:r>
            <a:r>
              <a:rPr lang="en-US" altLang="ja-JP" sz="818" smtClean="0"/>
              <a:t>–</a:t>
            </a:r>
          </a:p>
          <a:p>
            <a:pPr>
              <a:defRPr/>
            </a:pPr>
            <a:r>
              <a:rPr lang="ja-JP" altLang="en-US" sz="818" smtClean="0"/>
              <a:t>・さらに雨が強まった場合は、危険度の高まりを確認してください。</a:t>
            </a:r>
            <a:endParaRPr lang="en-US" altLang="ja-JP" sz="818" smtClean="0"/>
          </a:p>
          <a:p>
            <a:pPr>
              <a:defRPr/>
            </a:pPr>
            <a:r>
              <a:rPr lang="en-US" altLang="ja-JP" sz="818" smtClean="0"/>
              <a:t>-- </a:t>
            </a:r>
            <a:r>
              <a:rPr lang="ja-JP" altLang="en-US" sz="818" smtClean="0"/>
              <a:t>記述のチェックポイントを読み上げ </a:t>
            </a:r>
            <a:r>
              <a:rPr lang="en-US" altLang="ja-JP" sz="818" smtClean="0"/>
              <a:t>–</a:t>
            </a:r>
          </a:p>
          <a:p>
            <a:pPr>
              <a:defRPr/>
            </a:pPr>
            <a:r>
              <a:rPr lang="ja-JP" altLang="en-US" sz="818" smtClean="0"/>
              <a:t>広い範囲で数十年に一度の大雨となり特別警報が発表された場合は、各自治体では既に実施済みの措置の内容を再度確認してください。</a:t>
            </a:r>
            <a:endParaRPr lang="en-US" altLang="ja-JP" sz="818" smtClean="0"/>
          </a:p>
          <a:p>
            <a:pPr>
              <a:defRPr/>
            </a:pPr>
            <a:endParaRPr lang="en-US" altLang="ja-JP" sz="818" smtClean="0"/>
          </a:p>
          <a:p>
            <a:pPr>
              <a:defRPr/>
            </a:pPr>
            <a:r>
              <a:rPr lang="ja-JP" altLang="en-US" sz="818" smtClean="0"/>
              <a:t>このように気象予測技術の現状をふまえ、時間をおって段階的に発表しています。</a:t>
            </a:r>
            <a:endParaRPr lang="en-US" altLang="ja-JP" sz="818" smtClean="0"/>
          </a:p>
          <a:p>
            <a:pPr>
              <a:defRPr/>
            </a:pPr>
            <a:r>
              <a:rPr lang="ja-JP" altLang="en-US" sz="818" smtClean="0"/>
              <a:t>チェックポイントをふまえ、防災気象情報の効果的な利活用をお願いします。</a:t>
            </a:r>
            <a:endParaRPr lang="en-US" altLang="ja-JP" sz="818" smtClean="0"/>
          </a:p>
        </p:txBody>
      </p:sp>
      <p:sp>
        <p:nvSpPr>
          <p:cNvPr id="107524"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82B83C07-A0B7-4497-9D30-9A35B39B66CE}" type="slidenum">
              <a:rPr lang="ja-JP" altLang="en-US" sz="1200" smtClean="0">
                <a:solidFill>
                  <a:srgbClr val="000000"/>
                </a:solidFill>
                <a:latin typeface="Times New Roman" panose="02020603050405020304" pitchFamily="18" charset="0"/>
              </a:rPr>
              <a:pPr/>
              <a:t>56</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81753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ー 1"/>
          <p:cNvSpPr>
            <a:spLocks noGrp="1" noRot="1" noChangeAspect="1" noTextEdit="1"/>
          </p:cNvSpPr>
          <p:nvPr>
            <p:ph type="sldImg"/>
          </p:nvPr>
        </p:nvSpPr>
        <p:spPr>
          <a:ln/>
        </p:spPr>
      </p:sp>
      <p:sp>
        <p:nvSpPr>
          <p:cNvPr id="111619"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smtClean="0"/>
              <a:t>これらの情報は気象庁のホームページで確認することができますが、災害時を念頭に置いた場合、スマートホンから情報を収集する方法は覚えておいた方がいい対策のひとつかと思います。</a:t>
            </a:r>
            <a:endParaRPr lang="en-US" altLang="ja-JP" sz="818" smtClean="0"/>
          </a:p>
          <a:p>
            <a:pPr>
              <a:defRPr/>
            </a:pPr>
            <a:r>
              <a:rPr lang="ja-JP" altLang="en-US" sz="818" smtClean="0"/>
              <a:t>スマホをお持ちの方は、</a:t>
            </a:r>
            <a:r>
              <a:rPr lang="en-US" altLang="ja-JP" sz="818" smtClean="0"/>
              <a:t>safari</a:t>
            </a:r>
            <a:r>
              <a:rPr lang="ja-JP" altLang="en-US" sz="818" smtClean="0"/>
              <a:t>などのインターネットのブラウザを開けて、気象庁のホームページを開けてください。</a:t>
            </a:r>
            <a:endParaRPr lang="en-US" altLang="ja-JP" sz="818" smtClean="0"/>
          </a:p>
          <a:p>
            <a:pPr>
              <a:defRPr/>
            </a:pPr>
            <a:r>
              <a:rPr lang="ja-JP" altLang="en-US" sz="818" smtClean="0"/>
              <a:t>気象庁、あるいは</a:t>
            </a:r>
            <a:r>
              <a:rPr lang="en-US" altLang="ja-JP" sz="818" smtClean="0"/>
              <a:t>JMA</a:t>
            </a:r>
            <a:r>
              <a:rPr lang="ja-JP" altLang="en-US" sz="818" smtClean="0"/>
              <a:t>で検索するとすぐに出てきます。</a:t>
            </a:r>
            <a:endParaRPr lang="en-US" altLang="ja-JP" sz="818" smtClean="0"/>
          </a:p>
          <a:p>
            <a:pPr>
              <a:defRPr/>
            </a:pPr>
            <a:endParaRPr lang="en-US" altLang="ja-JP" sz="818" smtClean="0"/>
          </a:p>
        </p:txBody>
      </p:sp>
      <p:sp>
        <p:nvSpPr>
          <p:cNvPr id="10957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58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858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858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858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858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858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858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858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858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10957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689F93BD-E682-45DF-B409-B52ED2FC850E}" type="slidenum">
              <a:rPr lang="ja-JP" altLang="en-US" sz="1200" smtClean="0">
                <a:solidFill>
                  <a:srgbClr val="000000"/>
                </a:solidFill>
                <a:latin typeface="Times New Roman" panose="02020603050405020304" pitchFamily="18" charset="0"/>
              </a:rPr>
              <a:pPr/>
              <a:t>57</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234111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ー 1"/>
          <p:cNvSpPr>
            <a:spLocks noGrp="1" noRot="1" noChangeAspect="1" noTextEdit="1"/>
          </p:cNvSpPr>
          <p:nvPr>
            <p:ph type="sldImg"/>
          </p:nvPr>
        </p:nvSpPr>
        <p:spPr>
          <a:ln/>
        </p:spPr>
      </p:sp>
      <p:sp>
        <p:nvSpPr>
          <p:cNvPr id="113667"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t>⑤指定河川洪水予報は、あらかじめ、洪水により国民経済上重大または相当な損害を生じるおそれがある河川を指定し、気象台と各河川国道事務所または都道府県が、その河川に対して共同で洪水警報等を発表するものです。</a:t>
            </a:r>
            <a:endParaRPr lang="en-US" altLang="ja-JP" sz="818" dirty="0" smtClean="0"/>
          </a:p>
        </p:txBody>
      </p:sp>
      <p:sp>
        <p:nvSpPr>
          <p:cNvPr id="111620"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E07BE02C-FAF9-4140-8AF4-4E9C650C3BB3}" type="slidenum">
              <a:rPr lang="ja-JP" altLang="en-US" sz="1200" smtClean="0">
                <a:solidFill>
                  <a:srgbClr val="000000"/>
                </a:solidFill>
                <a:latin typeface="Times New Roman" panose="02020603050405020304" pitchFamily="18" charset="0"/>
              </a:rPr>
              <a:pPr/>
              <a:t>58</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7954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ー 1"/>
          <p:cNvSpPr>
            <a:spLocks noGrp="1" noRot="1" noChangeAspect="1" noTextEdit="1"/>
          </p:cNvSpPr>
          <p:nvPr>
            <p:ph type="sldImg"/>
          </p:nvPr>
        </p:nvSpPr>
        <p:spPr>
          <a:ln/>
        </p:spPr>
      </p:sp>
      <p:sp>
        <p:nvSpPr>
          <p:cNvPr id="115715"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t>同じく参考として、記録的短時間大雨情報は、大雨警報を発表中、県内で数年に一度程度しか発生しないような短時間の大雨を実際に観測・解析したときに発表します。</a:t>
            </a:r>
          </a:p>
          <a:p>
            <a:pPr>
              <a:defRPr/>
            </a:pPr>
            <a:endParaRPr lang="en-US" altLang="ja-JP" sz="818" dirty="0" smtClean="0"/>
          </a:p>
          <a:p>
            <a:pPr>
              <a:defRPr/>
            </a:pPr>
            <a:r>
              <a:rPr lang="ja-JP" altLang="en-US" sz="818" dirty="0" smtClean="0"/>
              <a:t>なお、記録的短時間大雨情報が発表された場合、すでに屋外は猛烈な雨となっていることも想定されます。避難</a:t>
            </a:r>
            <a:br>
              <a:rPr lang="ja-JP" altLang="en-US" sz="818" dirty="0" smtClean="0"/>
            </a:br>
            <a:r>
              <a:rPr lang="ja-JP" altLang="en-US" sz="818" dirty="0" smtClean="0"/>
              <a:t>場所まで移動することがかえって命に危険を及ぼすと判断される場合には、近隣のより安全な場所や建物へ</a:t>
            </a:r>
            <a:br>
              <a:rPr lang="ja-JP" altLang="en-US" sz="818" dirty="0" smtClean="0"/>
            </a:br>
            <a:r>
              <a:rPr lang="ja-JP" altLang="en-US" sz="818" dirty="0" smtClean="0"/>
              <a:t>移動し、それさえも危険な場合には、少しでも命が助かる可能性が高い行動として、屋内の中でも土砂災害・</a:t>
            </a:r>
            <a:br>
              <a:rPr lang="ja-JP" altLang="en-US" sz="818" dirty="0" smtClean="0"/>
            </a:br>
            <a:r>
              <a:rPr lang="ja-JP" altLang="en-US" sz="818" dirty="0" smtClean="0"/>
              <a:t>浸水害・洪水害が及ぶ危険性ができる限り小さい階や部屋等に退避（垂直避難）するなどの行動をとる必要があります。</a:t>
            </a:r>
          </a:p>
          <a:p>
            <a:pPr>
              <a:defRPr/>
            </a:pPr>
            <a:endParaRPr lang="ja-JP" altLang="en-US" sz="818" dirty="0" smtClean="0"/>
          </a:p>
        </p:txBody>
      </p:sp>
      <p:sp>
        <p:nvSpPr>
          <p:cNvPr id="113668"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3138">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73138">
              <a:defRPr kumimoji="1"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73138">
              <a:defRPr kumimoji="1"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7313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9128B81F-7AD1-46C6-8AD6-68EBFAEEE90A}" type="slidenum">
              <a:rPr lang="ja-JP" altLang="en-US" sz="1200" smtClean="0">
                <a:solidFill>
                  <a:srgbClr val="000000"/>
                </a:solidFill>
                <a:latin typeface="Times New Roman" panose="02020603050405020304" pitchFamily="18" charset="0"/>
              </a:rPr>
              <a:pPr/>
              <a:t>59</a:t>
            </a:fld>
            <a:endParaRPr lang="ja-JP" altLang="en-US"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5772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3409E9"/>
                </a:solidFill>
              </a:rPr>
              <a:t>・水防法が平成２９年に改正され、避難確保計画の作成と避難訓練の実施が義務となりました。</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a:t>
            </a:fld>
            <a:endParaRPr kumimoji="1" lang="ja-JP" altLang="en-US"/>
          </a:p>
        </p:txBody>
      </p:sp>
    </p:spTree>
    <p:extLst>
      <p:ext uri="{BB962C8B-B14F-4D97-AF65-F5344CB8AC3E}">
        <p14:creationId xmlns:p14="http://schemas.microsoft.com/office/powerpoint/2010/main" val="3601350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60</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85989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ー 1"/>
          <p:cNvSpPr>
            <a:spLocks noGrp="1" noRot="1" noChangeAspect="1" noTextEdit="1"/>
          </p:cNvSpPr>
          <p:nvPr>
            <p:ph type="sldImg"/>
          </p:nvPr>
        </p:nvSpPr>
        <p:spPr>
          <a:ln/>
        </p:spPr>
      </p:sp>
      <p:sp>
        <p:nvSpPr>
          <p:cNvPr id="10854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・様式</a:t>
            </a:r>
            <a:r>
              <a:rPr lang="en-US" altLang="ja-JP" sz="818" smtClean="0"/>
              <a:t>3</a:t>
            </a:r>
            <a:r>
              <a:rPr lang="ja-JP" altLang="en-US" sz="818" smtClean="0"/>
              <a:t>について説明します。</a:t>
            </a:r>
            <a:r>
              <a:rPr lang="en-US" altLang="ja-JP" sz="818" smtClean="0"/>
              <a:t>(1)</a:t>
            </a:r>
            <a:r>
              <a:rPr lang="ja-JP" altLang="en-US" sz="818" smtClean="0"/>
              <a:t>は、水害時の情報収集先をまとめる様式です。</a:t>
            </a:r>
            <a:endParaRPr lang="en-US" altLang="ja-JP" sz="818" smtClean="0"/>
          </a:p>
          <a:p>
            <a:pPr>
              <a:defRPr/>
            </a:pPr>
            <a:r>
              <a:rPr lang="ja-JP" altLang="en-US" sz="818" smtClean="0"/>
              <a:t>・今、画面に書いてある情報は、気象情報としての気象庁</a:t>
            </a:r>
            <a:r>
              <a:rPr lang="en-US" altLang="ja-JP" sz="818" smtClean="0"/>
              <a:t>HP</a:t>
            </a:r>
            <a:r>
              <a:rPr lang="ja-JP" altLang="en-US" sz="818" smtClean="0"/>
              <a:t>や、河川の水位に関する情報として「川の防災情報」など、情報の項目別に参考となりそうな収集先をお示ししています。</a:t>
            </a:r>
            <a:endParaRPr lang="en-US" altLang="ja-JP" sz="818" smtClean="0"/>
          </a:p>
          <a:p>
            <a:pPr>
              <a:defRPr/>
            </a:pPr>
            <a:r>
              <a:rPr lang="ja-JP" altLang="en-US" sz="818" smtClean="0"/>
              <a:t>・このシートを参考に、これ以外にも皆さんの施設に必要な情報収集先を考えて、追加しながら整理して下さい。</a:t>
            </a:r>
            <a:endParaRPr lang="en-US" altLang="ja-JP" sz="818" smtClean="0"/>
          </a:p>
          <a:p>
            <a:pPr>
              <a:defRPr/>
            </a:pPr>
            <a:endParaRPr lang="en-US" altLang="ja-JP" sz="818" smtClean="0"/>
          </a:p>
          <a:p>
            <a:pPr>
              <a:defRPr/>
            </a:pPr>
            <a:r>
              <a:rPr lang="ja-JP" altLang="en-US" sz="818" smtClean="0"/>
              <a:t>・また設定した情報源は、災害時にすぐ確認出来るように、普段からブックマークをつけるなどの準備を進めておくことが有効です。</a:t>
            </a:r>
            <a:endParaRPr lang="en-US" altLang="ja-JP" sz="818" smtClean="0"/>
          </a:p>
          <a:p>
            <a:pPr>
              <a:defRPr/>
            </a:pPr>
            <a:endParaRPr lang="ja-JP" altLang="en-US" sz="818" smtClean="0"/>
          </a:p>
        </p:txBody>
      </p:sp>
      <p:sp>
        <p:nvSpPr>
          <p:cNvPr id="880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sz="800">
                <a:solidFill>
                  <a:schemeClr val="tx1"/>
                </a:solidFill>
                <a:latin typeface="ＭＳ Ｐゴシック" panose="020B0600070205080204" pitchFamily="50" charset="-128"/>
                <a:ea typeface="ＭＳ Ｐゴシック" panose="020B0600070205080204" pitchFamily="50" charset="-128"/>
              </a:defRPr>
            </a:lvl1pPr>
            <a:lvl2pPr marL="741363" indent="-284163" defTabSz="969963">
              <a:defRPr sz="800">
                <a:solidFill>
                  <a:schemeClr val="tx1"/>
                </a:solidFill>
                <a:latin typeface="ＭＳ Ｐゴシック" panose="020B0600070205080204" pitchFamily="50" charset="-128"/>
                <a:ea typeface="ＭＳ Ｐゴシック" panose="020B0600070205080204" pitchFamily="50" charset="-128"/>
              </a:defRPr>
            </a:lvl2pPr>
            <a:lvl3pPr marL="1141413" indent="-227013" defTabSz="969963">
              <a:defRPr sz="800">
                <a:solidFill>
                  <a:schemeClr val="tx1"/>
                </a:solidFill>
                <a:latin typeface="ＭＳ Ｐゴシック" panose="020B0600070205080204" pitchFamily="50" charset="-128"/>
                <a:ea typeface="ＭＳ Ｐゴシック" panose="020B0600070205080204" pitchFamily="50" charset="-128"/>
              </a:defRPr>
            </a:lvl3pPr>
            <a:lvl4pPr marL="1598613" indent="-227013" defTabSz="969963">
              <a:defRPr sz="800">
                <a:solidFill>
                  <a:schemeClr val="tx1"/>
                </a:solidFill>
                <a:latin typeface="ＭＳ Ｐゴシック" panose="020B0600070205080204" pitchFamily="50" charset="-128"/>
                <a:ea typeface="ＭＳ Ｐゴシック" panose="020B0600070205080204" pitchFamily="50" charset="-128"/>
              </a:defRPr>
            </a:lvl4pPr>
            <a:lvl5pPr marL="2055813" indent="-227013" defTabSz="969963">
              <a:defRPr sz="800">
                <a:solidFill>
                  <a:schemeClr val="tx1"/>
                </a:solidFill>
                <a:latin typeface="ＭＳ Ｐゴシック" panose="020B0600070205080204" pitchFamily="50" charset="-128"/>
                <a:ea typeface="ＭＳ Ｐゴシック" panose="020B0600070205080204" pitchFamily="50" charset="-128"/>
              </a:defRPr>
            </a:lvl5pPr>
            <a:lvl6pPr marL="25130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9702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34274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8846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fld id="{86DD9EC1-2780-4A5E-8199-A795D6C6714D}" type="slidenum">
              <a:rPr lang="ja-JP" altLang="en-US" sz="2800" smtClean="0">
                <a:latin typeface="Times New Roman" panose="02020603050405020304" pitchFamily="18" charset="0"/>
              </a:rPr>
              <a:pPr/>
              <a:t>61</a:t>
            </a:fld>
            <a:endParaRPr lang="ja-JP" altLang="en-US" sz="2800" smtClean="0">
              <a:latin typeface="Times New Roman" panose="02020603050405020304" pitchFamily="18" charset="0"/>
            </a:endParaRPr>
          </a:p>
        </p:txBody>
      </p:sp>
    </p:spTree>
    <p:extLst>
      <p:ext uri="{BB962C8B-B14F-4D97-AF65-F5344CB8AC3E}">
        <p14:creationId xmlns:p14="http://schemas.microsoft.com/office/powerpoint/2010/main" val="42681661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ー 1"/>
          <p:cNvSpPr>
            <a:spLocks noGrp="1" noRot="1" noChangeAspect="1" noTextEdit="1"/>
          </p:cNvSpPr>
          <p:nvPr>
            <p:ph type="sldImg"/>
          </p:nvPr>
        </p:nvSpPr>
        <p:spPr>
          <a:ln/>
        </p:spPr>
      </p:sp>
      <p:sp>
        <p:nvSpPr>
          <p:cNvPr id="184323"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・本日の講習会に参加頂いた皆さんは、この画面にある観測所が関連します。</a:t>
            </a:r>
            <a:endParaRPr lang="en-US" altLang="ja-JP" sz="818" smtClean="0"/>
          </a:p>
          <a:p>
            <a:pPr>
              <a:defRPr/>
            </a:pPr>
            <a:r>
              <a:rPr lang="ja-JP" altLang="en-US" sz="818" smtClean="0"/>
              <a:t>・観測所名のメモを取り、施設に戻られたら是非一度確認をしてみて下さい。</a:t>
            </a:r>
            <a:endParaRPr lang="en-US" altLang="ja-JP" sz="818" smtClean="0"/>
          </a:p>
          <a:p>
            <a:pPr>
              <a:defRPr/>
            </a:pPr>
            <a:endParaRPr lang="en-US" altLang="ja-JP" sz="818" smtClean="0"/>
          </a:p>
          <a:p>
            <a:pPr>
              <a:defRPr/>
            </a:pPr>
            <a:r>
              <a:rPr lang="ja-JP" altLang="en-US" sz="818" smtClean="0"/>
              <a:t>・</a:t>
            </a:r>
            <a:r>
              <a:rPr lang="en-US" altLang="ja-JP" sz="818" smtClean="0"/>
              <a:t>H28</a:t>
            </a:r>
            <a:r>
              <a:rPr lang="ja-JP" altLang="en-US" sz="818" smtClean="0"/>
              <a:t>の台風</a:t>
            </a:r>
            <a:r>
              <a:rPr lang="en-US" altLang="ja-JP" sz="818" smtClean="0"/>
              <a:t>10</a:t>
            </a:r>
            <a:r>
              <a:rPr lang="ja-JP" altLang="en-US" sz="818" smtClean="0"/>
              <a:t>号での岩泉町（楽ん楽ん）や</a:t>
            </a:r>
            <a:r>
              <a:rPr lang="en-US" altLang="ja-JP" sz="818" smtClean="0"/>
              <a:t>H29</a:t>
            </a:r>
            <a:r>
              <a:rPr lang="ja-JP" altLang="en-US" sz="818" smtClean="0"/>
              <a:t>の九州北部豪雨での急激な水位変化などを教訓とすると、河川の水位情報の確認は、重要な情報の一つです。</a:t>
            </a:r>
            <a:endParaRPr lang="en-US" altLang="ja-JP" sz="818" smtClean="0"/>
          </a:p>
          <a:p>
            <a:pPr>
              <a:defRPr/>
            </a:pPr>
            <a:endParaRPr lang="ja-JP" altLang="en-US" sz="818" smtClean="0"/>
          </a:p>
          <a:p>
            <a:pPr>
              <a:defRPr/>
            </a:pPr>
            <a:endParaRPr lang="ja-JP" altLang="en-US" sz="818" smtClean="0"/>
          </a:p>
        </p:txBody>
      </p:sp>
      <p:sp>
        <p:nvSpPr>
          <p:cNvPr id="159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sz="800">
                <a:solidFill>
                  <a:schemeClr val="tx1"/>
                </a:solidFill>
                <a:latin typeface="ＭＳ Ｐゴシック" panose="020B0600070205080204" pitchFamily="50" charset="-128"/>
                <a:ea typeface="ＭＳ Ｐゴシック" panose="020B0600070205080204" pitchFamily="50" charset="-128"/>
              </a:defRPr>
            </a:lvl1pPr>
            <a:lvl2pPr marL="741363" indent="-284163" defTabSz="969963">
              <a:defRPr sz="800">
                <a:solidFill>
                  <a:schemeClr val="tx1"/>
                </a:solidFill>
                <a:latin typeface="ＭＳ Ｐゴシック" panose="020B0600070205080204" pitchFamily="50" charset="-128"/>
                <a:ea typeface="ＭＳ Ｐゴシック" panose="020B0600070205080204" pitchFamily="50" charset="-128"/>
              </a:defRPr>
            </a:lvl2pPr>
            <a:lvl3pPr marL="1141413" indent="-227013" defTabSz="969963">
              <a:defRPr sz="800">
                <a:solidFill>
                  <a:schemeClr val="tx1"/>
                </a:solidFill>
                <a:latin typeface="ＭＳ Ｐゴシック" panose="020B0600070205080204" pitchFamily="50" charset="-128"/>
                <a:ea typeface="ＭＳ Ｐゴシック" panose="020B0600070205080204" pitchFamily="50" charset="-128"/>
              </a:defRPr>
            </a:lvl3pPr>
            <a:lvl4pPr marL="1598613" indent="-227013" defTabSz="969963">
              <a:defRPr sz="800">
                <a:solidFill>
                  <a:schemeClr val="tx1"/>
                </a:solidFill>
                <a:latin typeface="ＭＳ Ｐゴシック" panose="020B0600070205080204" pitchFamily="50" charset="-128"/>
                <a:ea typeface="ＭＳ Ｐゴシック" panose="020B0600070205080204" pitchFamily="50" charset="-128"/>
              </a:defRPr>
            </a:lvl4pPr>
            <a:lvl5pPr marL="2055813" indent="-227013" defTabSz="969963">
              <a:defRPr sz="800">
                <a:solidFill>
                  <a:schemeClr val="tx1"/>
                </a:solidFill>
                <a:latin typeface="ＭＳ Ｐゴシック" panose="020B0600070205080204" pitchFamily="50" charset="-128"/>
                <a:ea typeface="ＭＳ Ｐゴシック" panose="020B0600070205080204" pitchFamily="50" charset="-128"/>
              </a:defRPr>
            </a:lvl5pPr>
            <a:lvl6pPr marL="25130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29702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34274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884613" indent="-227013"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fld id="{A37ACCFE-6958-436E-8669-51E4A5BE58B2}" type="slidenum">
              <a:rPr lang="ja-JP" altLang="en-US" sz="2800" smtClean="0">
                <a:latin typeface="Times New Roman" panose="02020603050405020304" pitchFamily="18" charset="0"/>
              </a:rPr>
              <a:pPr/>
              <a:t>62</a:t>
            </a:fld>
            <a:endParaRPr lang="ja-JP" altLang="en-US" sz="2800" smtClean="0">
              <a:latin typeface="Times New Roman" panose="02020603050405020304" pitchFamily="18" charset="0"/>
            </a:endParaRPr>
          </a:p>
        </p:txBody>
      </p:sp>
    </p:spTree>
    <p:extLst>
      <p:ext uri="{BB962C8B-B14F-4D97-AF65-F5344CB8AC3E}">
        <p14:creationId xmlns:p14="http://schemas.microsoft.com/office/powerpoint/2010/main" val="734481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63</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54518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409E9"/>
                </a:solidFill>
              </a:rPr>
              <a:t>・計画作成のための解説編と様式編を参考にしてください。</a:t>
            </a:r>
            <a:endParaRPr lang="en-US" altLang="ja-JP" sz="1200" dirty="0" smtClean="0">
              <a:solidFill>
                <a:srgbClr val="3409E9"/>
              </a:solidFill>
            </a:endParaRPr>
          </a:p>
          <a:p>
            <a:pPr marL="90488" indent="-90488"/>
            <a:r>
              <a:rPr lang="ja-JP" altLang="en-US" sz="1200" dirty="0" smtClean="0">
                <a:solidFill>
                  <a:srgbClr val="3409E9"/>
                </a:solidFill>
              </a:rPr>
              <a:t>・洪水・内水・高潮、土砂災害、津波と対象になる災害別に分かれていた手引きを統合しています。</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64</a:t>
            </a:fld>
            <a:endParaRPr kumimoji="1" lang="ja-JP" altLang="en-US"/>
          </a:p>
        </p:txBody>
      </p:sp>
    </p:spTree>
    <p:extLst>
      <p:ext uri="{BB962C8B-B14F-4D97-AF65-F5344CB8AC3E}">
        <p14:creationId xmlns:p14="http://schemas.microsoft.com/office/powerpoint/2010/main" val="367203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409E9"/>
                </a:solidFill>
              </a:rPr>
              <a:t>・様式１～様式</a:t>
            </a:r>
            <a:r>
              <a:rPr lang="ja-JP" altLang="en-US" sz="1200" dirty="0" smtClean="0">
                <a:solidFill>
                  <a:srgbClr val="3333FF"/>
                </a:solidFill>
              </a:rPr>
              <a:t>６及び別紙１は、市町</a:t>
            </a:r>
            <a:r>
              <a:rPr lang="ja-JP" altLang="en-US" sz="1200" dirty="0" smtClean="0">
                <a:solidFill>
                  <a:srgbClr val="3409E9"/>
                </a:solidFill>
              </a:rPr>
              <a:t>村長に提出しなければなりません。なお、様式６は自衛水防組織を設置した場合に提出します。</a:t>
            </a:r>
          </a:p>
          <a:p>
            <a:pPr marL="90488" indent="-90488"/>
            <a:r>
              <a:rPr lang="ja-JP" altLang="en-US" sz="1200" dirty="0" smtClean="0">
                <a:solidFill>
                  <a:srgbClr val="3409E9"/>
                </a:solidFill>
              </a:rPr>
              <a:t>・様式７～様式１２は個人情報等を含むため、適切に管理してください。市町村長に提出する必要はありません。</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65</a:t>
            </a:fld>
            <a:endParaRPr kumimoji="1" lang="ja-JP" altLang="en-US"/>
          </a:p>
        </p:txBody>
      </p:sp>
    </p:spTree>
    <p:extLst>
      <p:ext uri="{BB962C8B-B14F-4D97-AF65-F5344CB8AC3E}">
        <p14:creationId xmlns:p14="http://schemas.microsoft.com/office/powerpoint/2010/main" val="18248293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sz="1200" dirty="0" smtClean="0">
                <a:solidFill>
                  <a:srgbClr val="3409E9"/>
                </a:solidFill>
              </a:rPr>
              <a:t>⇒様式１は、利用者数と従業員数を記載してください。</a:t>
            </a:r>
            <a:endParaRPr lang="en-US" altLang="ja-JP" sz="1200" dirty="0" smtClean="0">
              <a:solidFill>
                <a:srgbClr val="3409E9"/>
              </a:solidFill>
            </a:endParaRPr>
          </a:p>
          <a:p>
            <a:r>
              <a:rPr lang="ja-JP" altLang="en-US" sz="1200" smtClean="0">
                <a:solidFill>
                  <a:srgbClr val="3409E9"/>
                </a:solidFill>
              </a:rPr>
              <a:t>⇒黄色部分の読み上げ</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67</a:t>
            </a:fld>
            <a:endParaRPr kumimoji="1" lang="ja-JP" altLang="en-US"/>
          </a:p>
        </p:txBody>
      </p:sp>
    </p:spTree>
    <p:extLst>
      <p:ext uri="{BB962C8B-B14F-4D97-AF65-F5344CB8AC3E}">
        <p14:creationId xmlns:p14="http://schemas.microsoft.com/office/powerpoint/2010/main" val="1311092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mtClean="0">
                <a:solidFill>
                  <a:srgbClr val="3409E9"/>
                </a:solidFill>
              </a:rPr>
              <a:t>⇒様式１は、（以下、黄色部分の読み上げ）</a:t>
            </a:r>
            <a:endParaRPr kumimoji="1"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68</a:t>
            </a:fld>
            <a:endParaRPr kumimoji="1" lang="ja-JP" altLang="en-US"/>
          </a:p>
        </p:txBody>
      </p:sp>
    </p:spTree>
    <p:extLst>
      <p:ext uri="{BB962C8B-B14F-4D97-AF65-F5344CB8AC3E}">
        <p14:creationId xmlns:p14="http://schemas.microsoft.com/office/powerpoint/2010/main" val="3209644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sz="1200" dirty="0" smtClean="0">
                <a:solidFill>
                  <a:srgbClr val="3333FF"/>
                </a:solidFill>
              </a:rPr>
              <a:t>・様式２では、警戒レベル</a:t>
            </a:r>
            <a:r>
              <a:rPr lang="en-US" altLang="ja-JP" sz="1200" dirty="0" smtClean="0">
                <a:solidFill>
                  <a:srgbClr val="3333FF"/>
                </a:solidFill>
              </a:rPr>
              <a:t>3</a:t>
            </a:r>
            <a:r>
              <a:rPr lang="ja-JP" altLang="en-US" sz="1200" dirty="0" smtClean="0">
                <a:solidFill>
                  <a:srgbClr val="3333FF"/>
                </a:solidFill>
              </a:rPr>
              <a:t>で避難行動を開始して完了できるように、警戒レベルごとの防災体制を施設関係者全員で検討・共有してください。</a:t>
            </a:r>
            <a:endParaRPr lang="en-US" altLang="ja-JP" sz="1200" dirty="0" smtClean="0">
              <a:solidFill>
                <a:srgbClr val="3333FF"/>
              </a:solidFill>
            </a:endParaRPr>
          </a:p>
          <a:p>
            <a:pPr marL="271463" indent="-271463"/>
            <a:r>
              <a:rPr lang="ja-JP" altLang="en-US" sz="1200" dirty="0" smtClean="0">
                <a:solidFill>
                  <a:srgbClr val="3333FF"/>
                </a:solidFill>
              </a:rPr>
              <a:t>・警戒レベル</a:t>
            </a:r>
            <a:r>
              <a:rPr lang="en-US" altLang="ja-JP" sz="1200" dirty="0" smtClean="0">
                <a:solidFill>
                  <a:srgbClr val="3333FF"/>
                </a:solidFill>
              </a:rPr>
              <a:t>4</a:t>
            </a:r>
            <a:r>
              <a:rPr lang="ja-JP" altLang="en-US" sz="1200" dirty="0" smtClean="0">
                <a:solidFill>
                  <a:srgbClr val="3333FF"/>
                </a:solidFill>
              </a:rPr>
              <a:t>では施設全体の避難行動を完了しておくことが重要です。</a:t>
            </a:r>
            <a:endParaRPr lang="en-US" altLang="ja-JP" sz="120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69</a:t>
            </a:fld>
            <a:endParaRPr kumimoji="1" lang="ja-JP" altLang="en-US"/>
          </a:p>
        </p:txBody>
      </p:sp>
    </p:spTree>
    <p:extLst>
      <p:ext uri="{BB962C8B-B14F-4D97-AF65-F5344CB8AC3E}">
        <p14:creationId xmlns:p14="http://schemas.microsoft.com/office/powerpoint/2010/main" val="17332897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sz="1200" dirty="0" smtClean="0">
                <a:solidFill>
                  <a:srgbClr val="3409E9"/>
                </a:solidFill>
              </a:rPr>
              <a:t>様式３は、警戒レベルごとに発表される防災情報の意味を十分に理解し、</a:t>
            </a:r>
            <a:endParaRPr lang="en-US" altLang="ja-JP" sz="1200" dirty="0" smtClean="0">
              <a:solidFill>
                <a:srgbClr val="3409E9"/>
              </a:solidFill>
            </a:endParaRPr>
          </a:p>
          <a:p>
            <a:r>
              <a:rPr lang="ja-JP" altLang="en-US" sz="1200" dirty="0" smtClean="0">
                <a:solidFill>
                  <a:srgbClr val="3409E9"/>
                </a:solidFill>
              </a:rPr>
              <a:t>情報の収集方法は</a:t>
            </a:r>
            <a:r>
              <a:rPr kumimoji="1" lang="ja-JP" altLang="en-US" sz="1200" dirty="0" smtClean="0">
                <a:solidFill>
                  <a:srgbClr val="3409E9"/>
                </a:solidFill>
              </a:rPr>
              <a:t>（以下、黄色部分の読みあげ）</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70</a:t>
            </a:fld>
            <a:endParaRPr kumimoji="1" lang="ja-JP" altLang="en-US"/>
          </a:p>
        </p:txBody>
      </p:sp>
    </p:spTree>
    <p:extLst>
      <p:ext uri="{BB962C8B-B14F-4D97-AF65-F5344CB8AC3E}">
        <p14:creationId xmlns:p14="http://schemas.microsoft.com/office/powerpoint/2010/main" val="187983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kumimoji="1" lang="ja-JP" altLang="en-US" sz="1200" dirty="0" smtClean="0">
                <a:solidFill>
                  <a:srgbClr val="3333FF"/>
                </a:solidFill>
              </a:rPr>
              <a:t>・要配慮者利用施設の水害による被災事例を紹介します。</a:t>
            </a:r>
            <a:endParaRPr kumimoji="1" lang="en-US" altLang="ja-JP" sz="1200" dirty="0" smtClean="0">
              <a:solidFill>
                <a:srgbClr val="3333FF"/>
              </a:solidFill>
            </a:endParaRPr>
          </a:p>
          <a:p>
            <a:pPr marL="90488" indent="-90488"/>
            <a:r>
              <a:rPr kumimoji="1" lang="ja-JP" altLang="en-US" sz="1200" dirty="0" smtClean="0">
                <a:solidFill>
                  <a:srgbClr val="3409E9"/>
                </a:solidFill>
              </a:rPr>
              <a:t>・平成</a:t>
            </a:r>
            <a:r>
              <a:rPr kumimoji="1" lang="en-US" altLang="ja-JP" sz="1200" dirty="0" smtClean="0">
                <a:solidFill>
                  <a:srgbClr val="3409E9"/>
                </a:solidFill>
              </a:rPr>
              <a:t>28</a:t>
            </a:r>
            <a:r>
              <a:rPr kumimoji="1" lang="ja-JP" altLang="en-US" sz="1200" dirty="0" smtClean="0">
                <a:solidFill>
                  <a:srgbClr val="3409E9"/>
                </a:solidFill>
              </a:rPr>
              <a:t>年</a:t>
            </a:r>
            <a:r>
              <a:rPr kumimoji="1" lang="en-US" altLang="ja-JP" sz="1200" dirty="0" smtClean="0">
                <a:solidFill>
                  <a:srgbClr val="3409E9"/>
                </a:solidFill>
              </a:rPr>
              <a:t>8</a:t>
            </a:r>
            <a:r>
              <a:rPr kumimoji="1" lang="ja-JP" altLang="en-US" sz="1200" dirty="0" smtClean="0">
                <a:solidFill>
                  <a:srgbClr val="3409E9"/>
                </a:solidFill>
              </a:rPr>
              <a:t>月</a:t>
            </a:r>
            <a:r>
              <a:rPr kumimoji="1" lang="en-US" altLang="ja-JP" sz="1200" dirty="0" smtClean="0">
                <a:solidFill>
                  <a:srgbClr val="3409E9"/>
                </a:solidFill>
              </a:rPr>
              <a:t>30</a:t>
            </a:r>
            <a:r>
              <a:rPr kumimoji="1" lang="ja-JP" altLang="en-US" sz="1200" dirty="0" smtClean="0">
                <a:solidFill>
                  <a:srgbClr val="3409E9"/>
                </a:solidFill>
              </a:rPr>
              <a:t>日の台風第</a:t>
            </a:r>
            <a:r>
              <a:rPr kumimoji="1" lang="en-US" altLang="ja-JP" sz="1200" dirty="0" smtClean="0">
                <a:solidFill>
                  <a:srgbClr val="3409E9"/>
                </a:solidFill>
              </a:rPr>
              <a:t>10</a:t>
            </a:r>
            <a:r>
              <a:rPr kumimoji="1" lang="ja-JP" altLang="en-US" sz="1200" dirty="0" smtClean="0">
                <a:solidFill>
                  <a:srgbClr val="3409E9"/>
                </a:solidFill>
              </a:rPr>
              <a:t>号により、岩手県岩泉町の「グループホーム楽</a:t>
            </a:r>
            <a:r>
              <a:rPr kumimoji="1" lang="ja-JP" altLang="en-US" sz="1200" dirty="0" err="1" smtClean="0">
                <a:solidFill>
                  <a:srgbClr val="3409E9"/>
                </a:solidFill>
              </a:rPr>
              <a:t>ん</a:t>
            </a:r>
            <a:r>
              <a:rPr kumimoji="1" lang="ja-JP" altLang="en-US" sz="1200" dirty="0" smtClean="0">
                <a:solidFill>
                  <a:srgbClr val="3409E9"/>
                </a:solidFill>
              </a:rPr>
              <a:t>楽ん」において、逃げ遅れた入居者９名が</a:t>
            </a:r>
            <a:r>
              <a:rPr lang="ja-JP" altLang="en-US" sz="1200" dirty="0" smtClean="0">
                <a:solidFill>
                  <a:srgbClr val="3409E9"/>
                </a:solidFill>
              </a:rPr>
              <a:t>亡くなるなど大きな被害が発生しました。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a:t>
            </a:fld>
            <a:endParaRPr kumimoji="1" lang="ja-JP" altLang="en-US"/>
          </a:p>
        </p:txBody>
      </p:sp>
    </p:spTree>
    <p:extLst>
      <p:ext uri="{BB962C8B-B14F-4D97-AF65-F5344CB8AC3E}">
        <p14:creationId xmlns:p14="http://schemas.microsoft.com/office/powerpoint/2010/main" val="27189053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sz="1200" dirty="0" smtClean="0">
                <a:solidFill>
                  <a:srgbClr val="3409E9"/>
                </a:solidFill>
              </a:rPr>
              <a:t>・様式４は、避難先、避難先までの移動距離、移動手段を記載して</a:t>
            </a:r>
            <a:r>
              <a:rPr lang="ja-JP" altLang="en-US" sz="1200" smtClean="0">
                <a:solidFill>
                  <a:srgbClr val="3409E9"/>
                </a:solidFill>
              </a:rPr>
              <a:t>ください。</a:t>
            </a:r>
            <a:endParaRPr lang="en-US" altLang="ja-JP" sz="1200" smtClean="0">
              <a:solidFill>
                <a:srgbClr val="3409E9"/>
              </a:solidFill>
            </a:endParaRPr>
          </a:p>
          <a:p>
            <a:pPr marL="271463" indent="-271463"/>
            <a:r>
              <a:rPr lang="ja-JP" altLang="en-US" sz="1200" smtClean="0">
                <a:solidFill>
                  <a:srgbClr val="3409E9"/>
                </a:solidFill>
              </a:rPr>
              <a:t>　（以下、黄色部分の読み上げ）</a:t>
            </a:r>
            <a:endParaRPr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71</a:t>
            </a:fld>
            <a:endParaRPr kumimoji="1" lang="ja-JP" altLang="en-US"/>
          </a:p>
        </p:txBody>
      </p:sp>
    </p:spTree>
    <p:extLst>
      <p:ext uri="{BB962C8B-B14F-4D97-AF65-F5344CB8AC3E}">
        <p14:creationId xmlns:p14="http://schemas.microsoft.com/office/powerpoint/2010/main" val="4052566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sz="1200" dirty="0" smtClean="0">
                <a:solidFill>
                  <a:srgbClr val="3409E9"/>
                </a:solidFill>
              </a:rPr>
              <a:t>・様式５に記載している、利用者の避難に必要なものを揃えていますか？</a:t>
            </a:r>
            <a:endParaRPr lang="en-US" altLang="ja-JP" sz="1200" dirty="0" smtClean="0">
              <a:solidFill>
                <a:srgbClr val="3409E9"/>
              </a:solidFill>
            </a:endParaRPr>
          </a:p>
          <a:p>
            <a:pPr marL="271463" indent="-271463"/>
            <a:r>
              <a:rPr lang="ja-JP" altLang="en-US" sz="1200" dirty="0" smtClean="0">
                <a:solidFill>
                  <a:srgbClr val="3409E9"/>
                </a:solidFill>
              </a:rPr>
              <a:t>　不足しているものはありません</a:t>
            </a:r>
            <a:r>
              <a:rPr lang="ja-JP" altLang="en-US" sz="1200" smtClean="0">
                <a:solidFill>
                  <a:srgbClr val="3409E9"/>
                </a:solidFill>
              </a:rPr>
              <a:t>か？</a:t>
            </a:r>
            <a:endParaRPr lang="en-US" altLang="ja-JP" sz="1200" smtClean="0">
              <a:solidFill>
                <a:srgbClr val="3409E9"/>
              </a:solidFill>
            </a:endParaRPr>
          </a:p>
          <a:p>
            <a:pPr marL="271463" indent="-271463"/>
            <a:r>
              <a:rPr lang="ja-JP" altLang="en-US" sz="1200" smtClean="0">
                <a:solidFill>
                  <a:srgbClr val="3409E9"/>
                </a:solidFill>
              </a:rPr>
              <a:t>　（以下、</a:t>
            </a:r>
            <a:r>
              <a:rPr lang="en-US" altLang="ja-JP" sz="1200" smtClean="0">
                <a:solidFill>
                  <a:srgbClr val="3409E9"/>
                </a:solidFill>
              </a:rPr>
              <a:t>【</a:t>
            </a:r>
            <a:r>
              <a:rPr lang="ja-JP" altLang="en-US" sz="1200" smtClean="0">
                <a:solidFill>
                  <a:srgbClr val="3409E9"/>
                </a:solidFill>
              </a:rPr>
              <a:t>ある施設の声</a:t>
            </a:r>
            <a:r>
              <a:rPr lang="en-US" altLang="ja-JP" sz="1200" smtClean="0">
                <a:solidFill>
                  <a:srgbClr val="3409E9"/>
                </a:solidFill>
              </a:rPr>
              <a:t>】</a:t>
            </a:r>
            <a:r>
              <a:rPr lang="ja-JP" altLang="en-US" sz="1200" smtClean="0">
                <a:solidFill>
                  <a:srgbClr val="3409E9"/>
                </a:solidFill>
              </a:rPr>
              <a:t>の読み上げ）</a:t>
            </a:r>
            <a:endParaRPr lang="ja-JP" altLang="en-US" sz="1200"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72</a:t>
            </a:fld>
            <a:endParaRPr kumimoji="1" lang="ja-JP" altLang="en-US"/>
          </a:p>
        </p:txBody>
      </p:sp>
    </p:spTree>
    <p:extLst>
      <p:ext uri="{BB962C8B-B14F-4D97-AF65-F5344CB8AC3E}">
        <p14:creationId xmlns:p14="http://schemas.microsoft.com/office/powerpoint/2010/main" val="3421906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271463" indent="-271463"/>
            <a:r>
              <a:rPr lang="ja-JP" altLang="en-US" sz="1200" dirty="0" smtClean="0">
                <a:solidFill>
                  <a:srgbClr val="3409E9"/>
                </a:solidFill>
              </a:rPr>
              <a:t>・様式６は、自衛水防組織の設置ですが、設置することで役割がより明確になります。</a:t>
            </a:r>
            <a:endParaRPr lang="en-US" altLang="ja-JP" sz="1200" dirty="0" smtClean="0">
              <a:solidFill>
                <a:srgbClr val="3409E9"/>
              </a:solidFill>
            </a:endParaRPr>
          </a:p>
          <a:p>
            <a:pPr marL="271463" indent="-271463"/>
            <a:r>
              <a:rPr lang="ja-JP" altLang="en-US" sz="1200" dirty="0" smtClean="0">
                <a:solidFill>
                  <a:srgbClr val="3409E9"/>
                </a:solidFill>
              </a:rPr>
              <a:t>　ぜひ、施設内で検討してみてください。</a:t>
            </a: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73</a:t>
            </a:fld>
            <a:endParaRPr kumimoji="1" lang="ja-JP" altLang="en-US"/>
          </a:p>
        </p:txBody>
      </p:sp>
    </p:spTree>
    <p:extLst>
      <p:ext uri="{BB962C8B-B14F-4D97-AF65-F5344CB8AC3E}">
        <p14:creationId xmlns:p14="http://schemas.microsoft.com/office/powerpoint/2010/main" val="13193090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mtClean="0">
                <a:solidFill>
                  <a:srgbClr val="3409E9"/>
                </a:solidFill>
              </a:rPr>
              <a:t>⇒黄色部分の読み上げ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74</a:t>
            </a:fld>
            <a:endParaRPr kumimoji="1" lang="ja-JP" altLang="en-US"/>
          </a:p>
        </p:txBody>
      </p:sp>
    </p:spTree>
    <p:extLst>
      <p:ext uri="{BB962C8B-B14F-4D97-AF65-F5344CB8AC3E}">
        <p14:creationId xmlns:p14="http://schemas.microsoft.com/office/powerpoint/2010/main" val="7704416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⇒様式７は、防災教育及び訓練計画</a:t>
            </a:r>
            <a:r>
              <a:rPr lang="ja-JP" altLang="en-US" smtClean="0">
                <a:solidFill>
                  <a:srgbClr val="3409E9"/>
                </a:solidFill>
              </a:rPr>
              <a:t>です。</a:t>
            </a:r>
            <a:endParaRPr lang="en-US" altLang="ja-JP" smtClean="0">
              <a:solidFill>
                <a:srgbClr val="3409E9"/>
              </a:solidFill>
            </a:endParaRPr>
          </a:p>
          <a:p>
            <a:r>
              <a:rPr lang="ja-JP" altLang="en-US" smtClean="0">
                <a:solidFill>
                  <a:srgbClr val="3409E9"/>
                </a:solidFill>
              </a:rPr>
              <a:t>　　（以下、黄色部分の読み上げ）　　</a:t>
            </a:r>
            <a:endParaRPr kumimoji="1" lang="ja-JP" altLang="en-US"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76</a:t>
            </a:fld>
            <a:endParaRPr kumimoji="1" lang="ja-JP" altLang="en-US"/>
          </a:p>
        </p:txBody>
      </p:sp>
    </p:spTree>
    <p:extLst>
      <p:ext uri="{BB962C8B-B14F-4D97-AF65-F5344CB8AC3E}">
        <p14:creationId xmlns:p14="http://schemas.microsoft.com/office/powerpoint/2010/main" val="284287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⇒様式８は、緊急連絡先一覧表です。</a:t>
            </a:r>
            <a:endParaRPr lang="en-US" altLang="ja-JP" dirty="0" smtClean="0">
              <a:solidFill>
                <a:srgbClr val="3409E9"/>
              </a:solidFill>
            </a:endParaRPr>
          </a:p>
          <a:p>
            <a:r>
              <a:rPr lang="ja-JP" altLang="en-US" dirty="0" smtClean="0">
                <a:solidFill>
                  <a:srgbClr val="3409E9"/>
                </a:solidFill>
              </a:rPr>
              <a:t>　　（以下、黄色部分の読み上げ）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77</a:t>
            </a:fld>
            <a:endParaRPr kumimoji="1" lang="ja-JP" altLang="en-US"/>
          </a:p>
        </p:txBody>
      </p:sp>
    </p:spTree>
    <p:extLst>
      <p:ext uri="{BB962C8B-B14F-4D97-AF65-F5344CB8AC3E}">
        <p14:creationId xmlns:p14="http://schemas.microsoft.com/office/powerpoint/2010/main" val="38180336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⇒様式</a:t>
            </a:r>
            <a:r>
              <a:rPr lang="en-US" altLang="ja-JP" dirty="0" smtClean="0">
                <a:solidFill>
                  <a:srgbClr val="3409E9"/>
                </a:solidFill>
              </a:rPr>
              <a:t>9</a:t>
            </a:r>
            <a:r>
              <a:rPr lang="ja-JP" altLang="en-US" dirty="0" smtClean="0">
                <a:solidFill>
                  <a:srgbClr val="3409E9"/>
                </a:solidFill>
              </a:rPr>
              <a:t>及び</a:t>
            </a:r>
            <a:r>
              <a:rPr lang="en-US" altLang="ja-JP" dirty="0" smtClean="0">
                <a:solidFill>
                  <a:srgbClr val="3409E9"/>
                </a:solidFill>
              </a:rPr>
              <a:t>10</a:t>
            </a:r>
            <a:r>
              <a:rPr lang="ja-JP" altLang="en-US" dirty="0" err="1" smtClean="0">
                <a:solidFill>
                  <a:srgbClr val="3409E9"/>
                </a:solidFill>
              </a:rPr>
              <a:t>、</a:t>
            </a:r>
            <a:r>
              <a:rPr lang="ja-JP" altLang="en-US" dirty="0" smtClean="0">
                <a:solidFill>
                  <a:srgbClr val="3409E9"/>
                </a:solidFill>
              </a:rPr>
              <a:t>連絡一覧表です。</a:t>
            </a:r>
            <a:endParaRPr lang="en-US" altLang="ja-JP" dirty="0" smtClean="0">
              <a:solidFill>
                <a:srgbClr val="3409E9"/>
              </a:solidFill>
            </a:endParaRPr>
          </a:p>
          <a:p>
            <a:r>
              <a:rPr lang="ja-JP" altLang="en-US" dirty="0" smtClean="0">
                <a:solidFill>
                  <a:srgbClr val="3409E9"/>
                </a:solidFill>
              </a:rPr>
              <a:t>　　（以下、黄色部分の読み上げ）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78</a:t>
            </a:fld>
            <a:endParaRPr kumimoji="1" lang="ja-JP" altLang="en-US"/>
          </a:p>
        </p:txBody>
      </p:sp>
    </p:spTree>
    <p:extLst>
      <p:ext uri="{BB962C8B-B14F-4D97-AF65-F5344CB8AC3E}">
        <p14:creationId xmlns:p14="http://schemas.microsoft.com/office/powerpoint/2010/main" val="902843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⇒様式</a:t>
            </a:r>
            <a:r>
              <a:rPr lang="en-US" altLang="ja-JP" dirty="0" smtClean="0">
                <a:solidFill>
                  <a:srgbClr val="3409E9"/>
                </a:solidFill>
              </a:rPr>
              <a:t>11</a:t>
            </a:r>
            <a:r>
              <a:rPr lang="ja-JP" altLang="en-US" dirty="0" smtClean="0">
                <a:solidFill>
                  <a:srgbClr val="3409E9"/>
                </a:solidFill>
              </a:rPr>
              <a:t>は利用者の避難対応の情報をまとめる資料です。</a:t>
            </a:r>
            <a:endParaRPr lang="en-US" altLang="ja-JP" dirty="0" smtClean="0">
              <a:solidFill>
                <a:srgbClr val="3409E9"/>
              </a:solidFill>
            </a:endParaRPr>
          </a:p>
          <a:p>
            <a:r>
              <a:rPr lang="ja-JP" altLang="en-US" dirty="0" smtClean="0">
                <a:solidFill>
                  <a:srgbClr val="3409E9"/>
                </a:solidFill>
              </a:rPr>
              <a:t>　　　（以下、黄色部分の読み上げ）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79</a:t>
            </a:fld>
            <a:endParaRPr kumimoji="1" lang="ja-JP" altLang="en-US"/>
          </a:p>
        </p:txBody>
      </p:sp>
    </p:spTree>
    <p:extLst>
      <p:ext uri="{BB962C8B-B14F-4D97-AF65-F5344CB8AC3E}">
        <p14:creationId xmlns:p14="http://schemas.microsoft.com/office/powerpoint/2010/main" val="653989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lang="ja-JP" altLang="en-US" dirty="0" smtClean="0">
                <a:solidFill>
                  <a:srgbClr val="3409E9"/>
                </a:solidFill>
              </a:rPr>
              <a:t>⇒様式</a:t>
            </a:r>
            <a:r>
              <a:rPr lang="en-US" altLang="ja-JP" dirty="0" smtClean="0">
                <a:solidFill>
                  <a:srgbClr val="3409E9"/>
                </a:solidFill>
              </a:rPr>
              <a:t>12</a:t>
            </a:r>
            <a:r>
              <a:rPr lang="ja-JP" altLang="en-US" dirty="0" smtClean="0">
                <a:solidFill>
                  <a:srgbClr val="3409E9"/>
                </a:solidFill>
              </a:rPr>
              <a:t>は防災体制を決めておきましょう。</a:t>
            </a:r>
            <a:endParaRPr lang="en-US" altLang="ja-JP" dirty="0" smtClean="0">
              <a:solidFill>
                <a:srgbClr val="3409E9"/>
              </a:solidFill>
            </a:endParaRPr>
          </a:p>
          <a:p>
            <a:r>
              <a:rPr lang="ja-JP" altLang="en-US" dirty="0" smtClean="0">
                <a:solidFill>
                  <a:srgbClr val="3409E9"/>
                </a:solidFill>
              </a:rPr>
              <a:t>　　　（以下、黄色部分の読み上げ）</a:t>
            </a:r>
            <a:endParaRPr kumimoji="1" lang="ja-JP" altLang="en-US" dirty="0" smtClean="0">
              <a:solidFill>
                <a:srgbClr val="3409E9"/>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80</a:t>
            </a:fld>
            <a:endParaRPr kumimoji="1" lang="ja-JP" altLang="en-US"/>
          </a:p>
        </p:txBody>
      </p:sp>
    </p:spTree>
    <p:extLst>
      <p:ext uri="{BB962C8B-B14F-4D97-AF65-F5344CB8AC3E}">
        <p14:creationId xmlns:p14="http://schemas.microsoft.com/office/powerpoint/2010/main" val="993642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rgbClr val="3409E9"/>
                </a:solidFill>
              </a:rPr>
              <a:t>自衛水防組織を設置した場合は、</a:t>
            </a:r>
            <a:r>
              <a:rPr lang="en-US" altLang="ja-JP" dirty="0" smtClean="0">
                <a:solidFill>
                  <a:srgbClr val="3409E9"/>
                </a:solidFill>
              </a:rPr>
              <a:t>『</a:t>
            </a:r>
            <a:r>
              <a:rPr lang="ja-JP" altLang="en-US" dirty="0" smtClean="0">
                <a:solidFill>
                  <a:srgbClr val="3409E9"/>
                </a:solidFill>
              </a:rPr>
              <a:t>別添</a:t>
            </a:r>
            <a:r>
              <a:rPr lang="en-US" altLang="ja-JP" dirty="0" smtClean="0">
                <a:solidFill>
                  <a:srgbClr val="3409E9"/>
                </a:solidFill>
              </a:rPr>
              <a:t>』『</a:t>
            </a:r>
            <a:r>
              <a:rPr lang="ja-JP" altLang="en-US" dirty="0" smtClean="0">
                <a:solidFill>
                  <a:srgbClr val="3409E9"/>
                </a:solidFill>
              </a:rPr>
              <a:t>別表１</a:t>
            </a:r>
            <a:r>
              <a:rPr lang="en-US" altLang="ja-JP" dirty="0" smtClean="0">
                <a:solidFill>
                  <a:srgbClr val="3409E9"/>
                </a:solidFill>
              </a:rPr>
              <a:t>』『</a:t>
            </a:r>
            <a:r>
              <a:rPr lang="ja-JP" altLang="en-US" dirty="0" smtClean="0">
                <a:solidFill>
                  <a:srgbClr val="3409E9"/>
                </a:solidFill>
              </a:rPr>
              <a:t>別表２</a:t>
            </a:r>
            <a:r>
              <a:rPr lang="en-US" altLang="ja-JP" dirty="0" smtClean="0">
                <a:solidFill>
                  <a:srgbClr val="3409E9"/>
                </a:solidFill>
              </a:rPr>
              <a:t>』</a:t>
            </a:r>
            <a:r>
              <a:rPr lang="ja-JP" altLang="en-US" dirty="0" smtClean="0">
                <a:solidFill>
                  <a:srgbClr val="3409E9"/>
                </a:solidFill>
              </a:rPr>
              <a:t>を作成してください。</a:t>
            </a:r>
            <a:endParaRPr kumimoji="1" lang="en-US" altLang="ja-JP" dirty="0" smtClean="0">
              <a:solidFill>
                <a:schemeClr val="tx1"/>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81</a:t>
            </a:fld>
            <a:endParaRPr kumimoji="1" lang="ja-JP" altLang="en-US"/>
          </a:p>
        </p:txBody>
      </p:sp>
    </p:spTree>
    <p:extLst>
      <p:ext uri="{BB962C8B-B14F-4D97-AF65-F5344CB8AC3E}">
        <p14:creationId xmlns:p14="http://schemas.microsoft.com/office/powerpoint/2010/main" val="396525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buFont typeface="Arial" panose="020B0604020202020204" pitchFamily="34" charset="0"/>
              <a:buChar char="•"/>
            </a:pPr>
            <a:r>
              <a:rPr lang="ja-JP" altLang="en-US" sz="1200" dirty="0" smtClean="0">
                <a:solidFill>
                  <a:srgbClr val="3333FF"/>
                </a:solidFill>
                <a:latin typeface="+mn-ea"/>
              </a:rPr>
              <a:t>施設の事務局長は「避難準備情報」が発令されたことをテレビを見ていましたが、高齢者等の避難に時間がかかる人たちが避難を始めるべき情報と認識しておりませんでした。</a:t>
            </a:r>
            <a:endParaRPr lang="en-US" altLang="ja-JP" sz="1200" dirty="0" smtClean="0">
              <a:solidFill>
                <a:srgbClr val="3333FF"/>
              </a:solidFill>
              <a:latin typeface="+mn-ea"/>
            </a:endParaRPr>
          </a:p>
          <a:p>
            <a:pPr marL="90488" indent="-90488">
              <a:buFont typeface="Arial" panose="020B0604020202020204" pitchFamily="34" charset="0"/>
              <a:buChar char="•"/>
            </a:pPr>
            <a:r>
              <a:rPr lang="ja-JP" altLang="en-US" sz="1200" dirty="0" smtClean="0">
                <a:solidFill>
                  <a:srgbClr val="3333FF"/>
                </a:solidFill>
                <a:latin typeface="+mn-ea"/>
              </a:rPr>
              <a:t>避難訓練はしていましたが、水害を想定していなかったことが被災につながったと考えられます。</a:t>
            </a:r>
            <a:endParaRPr kumimoji="1" lang="ja-JP" altLang="en-US" sz="1600" dirty="0" smtClean="0">
              <a:solidFill>
                <a:srgbClr val="3333FF"/>
              </a:solidFill>
              <a:latin typeface="+mn-ea"/>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8</a:t>
            </a:fld>
            <a:endParaRPr kumimoji="1" lang="ja-JP" altLang="en-US"/>
          </a:p>
        </p:txBody>
      </p:sp>
    </p:spTree>
    <p:extLst>
      <p:ext uri="{BB962C8B-B14F-4D97-AF65-F5344CB8AC3E}">
        <p14:creationId xmlns:p14="http://schemas.microsoft.com/office/powerpoint/2010/main" val="1762803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dirty="0" smtClean="0">
                <a:solidFill>
                  <a:srgbClr val="3333FF"/>
                </a:solidFill>
              </a:rPr>
              <a:t>・もし、避難確保計画の作成や避難訓練の実施の義務を果たさず、水害時に犠牲者が出た場合、利用者の命を守る適切な対応を怠ったとして、管理者等の責任を問われる可能性があるかもしれません。</a:t>
            </a:r>
          </a:p>
          <a:p>
            <a:pPr marL="90488" indent="-90488"/>
            <a:r>
              <a:rPr lang="ja-JP" altLang="en-US" sz="1200" dirty="0" smtClean="0">
                <a:solidFill>
                  <a:srgbClr val="3333FF"/>
                </a:solidFill>
              </a:rPr>
              <a:t>・水害が発生した時に後悔しないように、「避難確保計画」を作成し、「避難訓練」の実施の義務を果たしましょう。</a:t>
            </a:r>
            <a:endParaRPr lang="en-US" altLang="ja-JP" sz="120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82</a:t>
            </a:fld>
            <a:endParaRPr kumimoji="1" lang="ja-JP" altLang="en-US"/>
          </a:p>
        </p:txBody>
      </p:sp>
    </p:spTree>
    <p:extLst>
      <p:ext uri="{BB962C8B-B14F-4D97-AF65-F5344CB8AC3E}">
        <p14:creationId xmlns:p14="http://schemas.microsoft.com/office/powerpoint/2010/main" val="2482124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mtClean="0">
                <a:solidFill>
                  <a:srgbClr val="3333FF"/>
                </a:solidFill>
              </a:rPr>
              <a:t>⇒画面の</a:t>
            </a:r>
            <a:r>
              <a:rPr lang="ja-JP" altLang="en-US" dirty="0" smtClean="0">
                <a:solidFill>
                  <a:srgbClr val="3333FF"/>
                </a:solidFill>
              </a:rPr>
              <a:t>読み上げ</a:t>
            </a:r>
            <a:endParaRPr kumimoji="1" lang="ja-JP" altLang="en-US"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83</a:t>
            </a:fld>
            <a:endParaRPr kumimoji="1" lang="ja-JP" altLang="en-US"/>
          </a:p>
        </p:txBody>
      </p:sp>
    </p:spTree>
    <p:extLst>
      <p:ext uri="{BB962C8B-B14F-4D97-AF65-F5344CB8AC3E}">
        <p14:creationId xmlns:p14="http://schemas.microsoft.com/office/powerpoint/2010/main" val="15603542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xfrm>
            <a:off x="1166813" y="1243013"/>
            <a:ext cx="4473575" cy="3354387"/>
          </a:xfrm>
          <a:ln/>
        </p:spPr>
      </p:sp>
      <p:sp>
        <p:nvSpPr>
          <p:cNvPr id="48131"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ja-JP" altLang="en-US" sz="818" dirty="0" smtClean="0"/>
          </a:p>
        </p:txBody>
      </p:sp>
      <p:sp>
        <p:nvSpPr>
          <p:cNvPr id="48132"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81075">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81075">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810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48133"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a:defRPr kumimoji="1" sz="800">
                <a:solidFill>
                  <a:schemeClr val="tx1"/>
                </a:solidFill>
                <a:latin typeface="ＭＳ Ｐゴシック" panose="020B0600070205080204" pitchFamily="50" charset="-128"/>
                <a:ea typeface="ＭＳ Ｐゴシック" panose="020B0600070205080204" pitchFamily="50" charset="-128"/>
              </a:defRPr>
            </a:lvl1pPr>
            <a:lvl2pPr marL="766763" indent="-290513" defTabSz="969963">
              <a:defRPr kumimoji="1" sz="800">
                <a:solidFill>
                  <a:schemeClr val="tx1"/>
                </a:solidFill>
                <a:latin typeface="ＭＳ Ｐゴシック" panose="020B0600070205080204" pitchFamily="50" charset="-128"/>
                <a:ea typeface="ＭＳ Ｐゴシック" panose="020B0600070205080204" pitchFamily="50" charset="-128"/>
              </a:defRPr>
            </a:lvl2pPr>
            <a:lvl3pPr marL="1182688"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3pPr>
            <a:lvl4pPr marL="1657350"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4pPr>
            <a:lvl5pPr marL="2132013" indent="-230188" defTabSz="969963">
              <a:defRPr kumimoji="1" sz="800">
                <a:solidFill>
                  <a:schemeClr val="tx1"/>
                </a:solidFill>
                <a:latin typeface="ＭＳ Ｐゴシック" panose="020B0600070205080204" pitchFamily="50" charset="-128"/>
                <a:ea typeface="ＭＳ Ｐゴシック" panose="020B0600070205080204" pitchFamily="50" charset="-128"/>
              </a:defRPr>
            </a:lvl5pPr>
            <a:lvl6pPr marL="25892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30464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5036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960813" indent="-230188" defTabSz="96996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B5D31C81-78E3-423A-B3B9-EB55DCEAE676}" type="slidenum">
              <a:rPr lang="ja-JP" altLang="en-US" sz="1200" smtClean="0">
                <a:solidFill>
                  <a:srgbClr val="000000"/>
                </a:solidFill>
                <a:latin typeface="Times New Roman" panose="02020603050405020304" pitchFamily="18" charset="0"/>
              </a:rPr>
              <a:pPr/>
              <a:t>84</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152091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sz="818" dirty="0" smtClean="0">
                <a:latin typeface="ＭＳ Ｐ明朝" panose="02020600040205080304" pitchFamily="18" charset="-128"/>
              </a:rPr>
              <a:t>・避難確保計画の作成は、一つのゴールですが、最終目標ではありません。</a:t>
            </a:r>
            <a:endParaRPr lang="en-US" altLang="ja-JP" sz="818" dirty="0" smtClean="0">
              <a:latin typeface="ＭＳ Ｐ明朝" panose="02020600040205080304" pitchFamily="18" charset="-128"/>
            </a:endParaRPr>
          </a:p>
          <a:p>
            <a:pPr>
              <a:defRPr/>
            </a:pPr>
            <a:r>
              <a:rPr lang="ja-JP" altLang="en-US" sz="818" dirty="0" smtClean="0">
                <a:latin typeface="ＭＳ Ｐ明朝" panose="02020600040205080304" pitchFamily="18" charset="-128"/>
              </a:rPr>
              <a:t>・なにより大切なことは、万が一災害が発生した際にも、皆さんが助かることです。</a:t>
            </a:r>
            <a:endParaRPr lang="en-US" altLang="ja-JP" sz="818" dirty="0" smtClean="0">
              <a:latin typeface="ＭＳ Ｐ明朝" panose="02020600040205080304" pitchFamily="18" charset="-128"/>
            </a:endParaRPr>
          </a:p>
          <a:p>
            <a:pPr>
              <a:defRPr/>
            </a:pPr>
            <a:r>
              <a:rPr lang="ja-JP" altLang="en-US" sz="818" dirty="0" smtClean="0">
                <a:latin typeface="ＭＳ Ｐ明朝" panose="02020600040205080304" pitchFamily="18" charset="-128"/>
              </a:rPr>
              <a:t>・作成した計画に書いたことを、災害時にも確実に実施できるようにするため「訓練」や、訓練等をとおした計画の「確認」、そして「改善」という取組を継続していくことが大切です。</a:t>
            </a:r>
            <a:endParaRPr lang="en-US" altLang="ja-JP" sz="818" dirty="0" smtClean="0">
              <a:latin typeface="ＭＳ Ｐ明朝" panose="02020600040205080304" pitchFamily="18" charset="-128"/>
            </a:endParaRPr>
          </a:p>
          <a:p>
            <a:pPr>
              <a:defRPr/>
            </a:pPr>
            <a:endParaRPr lang="en-US" altLang="ja-JP" sz="818" dirty="0" smtClean="0">
              <a:latin typeface="ＭＳ Ｐ明朝" panose="02020600040205080304" pitchFamily="18" charset="-128"/>
            </a:endParaRPr>
          </a:p>
          <a:p>
            <a:pPr>
              <a:defRPr/>
            </a:pPr>
            <a:r>
              <a:rPr lang="ja-JP" altLang="en-US" sz="818" dirty="0" smtClean="0">
                <a:latin typeface="ＭＳ Ｐ明朝" panose="02020600040205080304" pitchFamily="18" charset="-128"/>
              </a:rPr>
              <a:t>・これから作成する計画は、提出したら終わりではなく、実効性のある活きた計画として育てることを最終目標としましょう。</a:t>
            </a:r>
            <a:endParaRPr lang="ja-JP" altLang="en-US" sz="1000" dirty="0">
              <a:latin typeface="+mj-ea"/>
              <a:ea typeface="+mj-ea"/>
            </a:endParaRPr>
          </a:p>
        </p:txBody>
      </p:sp>
      <p:sp>
        <p:nvSpPr>
          <p:cNvPr id="64516"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kumimoji="1" sz="800">
                <a:solidFill>
                  <a:schemeClr val="tx1"/>
                </a:solidFill>
                <a:latin typeface="ＭＳ Ｐゴシック" panose="020B0600070205080204" pitchFamily="50" charset="-128"/>
                <a:ea typeface="ＭＳ Ｐゴシック" panose="020B0600070205080204" pitchFamily="50" charset="-128"/>
              </a:defRPr>
            </a:lvl1pPr>
            <a:lvl2pPr marL="735013" indent="-277813" defTabSz="941388">
              <a:defRPr kumimoji="1" sz="800">
                <a:solidFill>
                  <a:schemeClr val="tx1"/>
                </a:solidFill>
                <a:latin typeface="ＭＳ Ｐゴシック" panose="020B0600070205080204" pitchFamily="50" charset="-128"/>
                <a:ea typeface="ＭＳ Ｐゴシック" panose="020B0600070205080204" pitchFamily="50" charset="-128"/>
              </a:defRPr>
            </a:lvl2pPr>
            <a:lvl3pPr marL="1133475" indent="-222250" defTabSz="941388">
              <a:defRPr kumimoji="1" sz="800">
                <a:solidFill>
                  <a:schemeClr val="tx1"/>
                </a:solidFill>
                <a:latin typeface="ＭＳ Ｐゴシック" panose="020B0600070205080204" pitchFamily="50" charset="-128"/>
                <a:ea typeface="ＭＳ Ｐゴシック" panose="020B0600070205080204" pitchFamily="50" charset="-128"/>
              </a:defRPr>
            </a:lvl3pPr>
            <a:lvl4pPr marL="1587500" indent="-222250" defTabSz="941388">
              <a:defRPr kumimoji="1" sz="800">
                <a:solidFill>
                  <a:schemeClr val="tx1"/>
                </a:solidFill>
                <a:latin typeface="ＭＳ Ｐゴシック" panose="020B0600070205080204" pitchFamily="50" charset="-128"/>
                <a:ea typeface="ＭＳ Ｐゴシック" panose="020B0600070205080204" pitchFamily="50" charset="-128"/>
              </a:defRPr>
            </a:lvl4pPr>
            <a:lvl5pPr marL="2043113" indent="-222250" defTabSz="941388">
              <a:defRPr kumimoji="1" sz="800">
                <a:solidFill>
                  <a:schemeClr val="tx1"/>
                </a:solidFill>
                <a:latin typeface="ＭＳ Ｐゴシック" panose="020B0600070205080204" pitchFamily="50" charset="-128"/>
                <a:ea typeface="ＭＳ Ｐゴシック" panose="020B0600070205080204" pitchFamily="50" charset="-128"/>
              </a:defRPr>
            </a:lvl5pPr>
            <a:lvl6pPr marL="2500313" indent="-222250" defTabSz="94138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57513" indent="-222250" defTabSz="94138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14713" indent="-222250" defTabSz="94138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71913" indent="-222250" defTabSz="941388"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endParaRPr lang="en-US" altLang="ja-JP" sz="1200" smtClean="0">
              <a:solidFill>
                <a:srgbClr val="000000"/>
              </a:solidFill>
              <a:latin typeface="Times New Roman" panose="02020603050405020304" pitchFamily="18" charset="0"/>
            </a:endParaRPr>
          </a:p>
        </p:txBody>
      </p:sp>
      <p:sp>
        <p:nvSpPr>
          <p:cNvPr id="64517"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800">
                <a:solidFill>
                  <a:schemeClr val="tx1"/>
                </a:solidFill>
                <a:latin typeface="ＭＳ Ｐゴシック" panose="020B0600070205080204" pitchFamily="50" charset="-128"/>
                <a:ea typeface="ＭＳ Ｐゴシック" panose="020B0600070205080204" pitchFamily="50" charset="-128"/>
              </a:defRPr>
            </a:lvl1pPr>
            <a:lvl2pPr marL="735013" indent="-277813" defTabSz="930275">
              <a:defRPr kumimoji="1" sz="800">
                <a:solidFill>
                  <a:schemeClr val="tx1"/>
                </a:solidFill>
                <a:latin typeface="ＭＳ Ｐゴシック" panose="020B0600070205080204" pitchFamily="50" charset="-128"/>
                <a:ea typeface="ＭＳ Ｐゴシック" panose="020B0600070205080204" pitchFamily="50" charset="-128"/>
              </a:defRPr>
            </a:lvl2pPr>
            <a:lvl3pPr marL="1133475" indent="-222250" defTabSz="930275">
              <a:defRPr kumimoji="1" sz="800">
                <a:solidFill>
                  <a:schemeClr val="tx1"/>
                </a:solidFill>
                <a:latin typeface="ＭＳ Ｐゴシック" panose="020B0600070205080204" pitchFamily="50" charset="-128"/>
                <a:ea typeface="ＭＳ Ｐゴシック" panose="020B0600070205080204" pitchFamily="50" charset="-128"/>
              </a:defRPr>
            </a:lvl3pPr>
            <a:lvl4pPr marL="1587500" indent="-222250" defTabSz="930275">
              <a:defRPr kumimoji="1" sz="800">
                <a:solidFill>
                  <a:schemeClr val="tx1"/>
                </a:solidFill>
                <a:latin typeface="ＭＳ Ｐゴシック" panose="020B0600070205080204" pitchFamily="50" charset="-128"/>
                <a:ea typeface="ＭＳ Ｐゴシック" panose="020B0600070205080204" pitchFamily="50" charset="-128"/>
              </a:defRPr>
            </a:lvl4pPr>
            <a:lvl5pPr marL="2043113" indent="-222250" defTabSz="930275">
              <a:defRPr kumimoji="1" sz="800">
                <a:solidFill>
                  <a:schemeClr val="tx1"/>
                </a:solidFill>
                <a:latin typeface="ＭＳ Ｐゴシック" panose="020B0600070205080204" pitchFamily="50" charset="-128"/>
                <a:ea typeface="ＭＳ Ｐゴシック" panose="020B0600070205080204" pitchFamily="50" charset="-128"/>
              </a:defRPr>
            </a:lvl5pPr>
            <a:lvl6pPr marL="2500313" indent="-222250" defTabSz="9302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57513" indent="-222250" defTabSz="9302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14713" indent="-222250" defTabSz="9302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71913" indent="-222250" defTabSz="930275"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fld id="{1732DCBB-C9F2-400B-9A54-1E7114B7B3B9}" type="slidenum">
              <a:rPr lang="ja-JP" altLang="en-US" sz="1200" smtClean="0">
                <a:solidFill>
                  <a:srgbClr val="000000"/>
                </a:solidFill>
                <a:latin typeface="Times New Roman" panose="02020603050405020304" pitchFamily="18" charset="0"/>
              </a:rPr>
              <a:pPr/>
              <a:t>85</a:t>
            </a:fld>
            <a:endParaRPr lang="en-US" altLang="ja-JP" sz="12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27806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スライド イメージ プレースホルダー 1"/>
          <p:cNvSpPr>
            <a:spLocks noGrp="1" noRot="1" noChangeAspect="1" noTextEdit="1"/>
          </p:cNvSpPr>
          <p:nvPr>
            <p:ph type="sldImg"/>
          </p:nvPr>
        </p:nvSpPr>
        <p:spPr>
          <a:ln/>
        </p:spPr>
      </p:sp>
      <p:sp>
        <p:nvSpPr>
          <p:cNvPr id="210947" name="ノート プレースホルダー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defRPr/>
            </a:pPr>
            <a:r>
              <a:rPr lang="ja-JP" altLang="en-US" sz="818" smtClean="0"/>
              <a:t>・本日の講習会を踏まえ、○</a:t>
            </a:r>
            <a:r>
              <a:rPr lang="en-US" altLang="ja-JP" sz="818" smtClean="0"/>
              <a:t>/</a:t>
            </a:r>
            <a:r>
              <a:rPr lang="ja-JP" altLang="en-US" sz="818" smtClean="0"/>
              <a:t>○（○）までに計画を作成し、市役所の各担当課に提出をお願いします。</a:t>
            </a:r>
            <a:endParaRPr lang="en-US" altLang="ja-JP" sz="818" smtClean="0"/>
          </a:p>
          <a:p>
            <a:pPr>
              <a:defRPr/>
            </a:pPr>
            <a:endParaRPr lang="en-US" altLang="ja-JP" sz="818" smtClean="0"/>
          </a:p>
          <a:p>
            <a:pPr>
              <a:defRPr/>
            </a:pPr>
            <a:r>
              <a:rPr lang="ja-JP" altLang="en-US" sz="818" smtClean="0"/>
              <a:t>・講習会の聴講、大変お疲れさまでした。</a:t>
            </a:r>
            <a:endParaRPr lang="en-US" altLang="ja-JP" sz="818" smtClean="0"/>
          </a:p>
          <a:p>
            <a:pPr>
              <a:defRPr/>
            </a:pPr>
            <a:endParaRPr lang="en-US" altLang="ja-JP" sz="818" smtClean="0"/>
          </a:p>
        </p:txBody>
      </p:sp>
      <p:sp>
        <p:nvSpPr>
          <p:cNvPr id="188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969963">
              <a:defRPr sz="800">
                <a:solidFill>
                  <a:schemeClr val="tx1"/>
                </a:solidFill>
                <a:latin typeface="ＭＳ Ｐゴシック" panose="020B0600070205080204" pitchFamily="50" charset="-128"/>
                <a:ea typeface="ＭＳ Ｐゴシック" panose="020B0600070205080204" pitchFamily="50" charset="-128"/>
              </a:defRPr>
            </a:lvl1pPr>
            <a:lvl2pPr marL="766763" indent="-293688" defTabSz="969963">
              <a:defRPr sz="800">
                <a:solidFill>
                  <a:schemeClr val="tx1"/>
                </a:solidFill>
                <a:latin typeface="ＭＳ Ｐゴシック" panose="020B0600070205080204" pitchFamily="50" charset="-128"/>
                <a:ea typeface="ＭＳ Ｐゴシック" panose="020B0600070205080204" pitchFamily="50" charset="-128"/>
              </a:defRPr>
            </a:lvl2pPr>
            <a:lvl3pPr marL="1181100" indent="-234950" defTabSz="969963">
              <a:defRPr sz="800">
                <a:solidFill>
                  <a:schemeClr val="tx1"/>
                </a:solidFill>
                <a:latin typeface="ＭＳ Ｐゴシック" panose="020B0600070205080204" pitchFamily="50" charset="-128"/>
                <a:ea typeface="ＭＳ Ｐゴシック" panose="020B0600070205080204" pitchFamily="50" charset="-128"/>
              </a:defRPr>
            </a:lvl3pPr>
            <a:lvl4pPr marL="1654175" indent="-234950" defTabSz="969963">
              <a:defRPr sz="800">
                <a:solidFill>
                  <a:schemeClr val="tx1"/>
                </a:solidFill>
                <a:latin typeface="ＭＳ Ｐゴシック" panose="020B0600070205080204" pitchFamily="50" charset="-128"/>
                <a:ea typeface="ＭＳ Ｐゴシック" panose="020B0600070205080204" pitchFamily="50" charset="-128"/>
              </a:defRPr>
            </a:lvl4pPr>
            <a:lvl5pPr marL="2127250" indent="-234950" defTabSz="969963">
              <a:defRPr sz="800">
                <a:solidFill>
                  <a:schemeClr val="tx1"/>
                </a:solidFill>
                <a:latin typeface="ＭＳ Ｐゴシック" panose="020B0600070205080204" pitchFamily="50" charset="-128"/>
                <a:ea typeface="ＭＳ Ｐゴシック" panose="020B0600070205080204" pitchFamily="50" charset="-128"/>
              </a:defRPr>
            </a:lvl5pPr>
            <a:lvl6pPr marL="2584450" indent="-234950"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6pPr>
            <a:lvl7pPr marL="3041650" indent="-234950"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7pPr>
            <a:lvl8pPr marL="3498850" indent="-234950"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8pPr>
            <a:lvl9pPr marL="3956050" indent="-234950" defTabSz="969963" eaLnBrk="0" fontAlgn="base" hangingPunct="0">
              <a:spcBef>
                <a:spcPct val="0"/>
              </a:spcBef>
              <a:spcAft>
                <a:spcPct val="0"/>
              </a:spcAft>
              <a:defRPr sz="800">
                <a:solidFill>
                  <a:schemeClr val="tx1"/>
                </a:solidFill>
                <a:latin typeface="ＭＳ Ｐゴシック" panose="020B0600070205080204" pitchFamily="50" charset="-128"/>
                <a:ea typeface="ＭＳ Ｐゴシック" panose="020B0600070205080204" pitchFamily="50" charset="-128"/>
              </a:defRPr>
            </a:lvl9pPr>
          </a:lstStyle>
          <a:p>
            <a:fld id="{2402295A-6610-4306-A930-95DFFE7C657D}" type="slidenum">
              <a:rPr lang="ja-JP" altLang="en-US" sz="2800" smtClean="0">
                <a:latin typeface="Times New Roman" panose="02020603050405020304" pitchFamily="18" charset="0"/>
              </a:rPr>
              <a:pPr/>
              <a:t>86</a:t>
            </a:fld>
            <a:endParaRPr lang="ja-JP" altLang="en-US" sz="2800" smtClean="0">
              <a:latin typeface="Times New Roman" panose="02020603050405020304" pitchFamily="18" charset="0"/>
            </a:endParaRPr>
          </a:p>
        </p:txBody>
      </p:sp>
    </p:spTree>
    <p:extLst>
      <p:ext uri="{BB962C8B-B14F-4D97-AF65-F5344CB8AC3E}">
        <p14:creationId xmlns:p14="http://schemas.microsoft.com/office/powerpoint/2010/main" val="3249527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pPr marL="90488" indent="-90488"/>
            <a:r>
              <a:rPr lang="ja-JP" altLang="en-US" sz="1200" b="0" dirty="0" smtClean="0">
                <a:solidFill>
                  <a:srgbClr val="3333FF"/>
                </a:solidFill>
              </a:rPr>
              <a:t>・平成</a:t>
            </a:r>
            <a:r>
              <a:rPr lang="en-US" altLang="ja-JP" sz="1200" b="0" dirty="0" smtClean="0">
                <a:solidFill>
                  <a:srgbClr val="3333FF"/>
                </a:solidFill>
              </a:rPr>
              <a:t>30</a:t>
            </a:r>
            <a:r>
              <a:rPr lang="ja-JP" altLang="en-US" sz="1200" b="0" dirty="0" smtClean="0">
                <a:solidFill>
                  <a:srgbClr val="3333FF"/>
                </a:solidFill>
              </a:rPr>
              <a:t>年台風第</a:t>
            </a:r>
            <a:r>
              <a:rPr lang="en-US" altLang="ja-JP" sz="1200" b="0" dirty="0" smtClean="0">
                <a:solidFill>
                  <a:srgbClr val="3333FF"/>
                </a:solidFill>
              </a:rPr>
              <a:t>7</a:t>
            </a:r>
            <a:r>
              <a:rPr lang="ja-JP" altLang="en-US" sz="1200" b="0" dirty="0" smtClean="0">
                <a:solidFill>
                  <a:srgbClr val="3333FF"/>
                </a:solidFill>
              </a:rPr>
              <a:t>号及び前線等による大雨により、西日本を中心に、広域的かつ同時多発的に、河川氾濫、土砂災害が発生しました。</a:t>
            </a:r>
          </a:p>
          <a:p>
            <a:pPr marL="90488" indent="-90488"/>
            <a:r>
              <a:rPr lang="ja-JP" altLang="en-US" sz="1200" b="0" dirty="0" smtClean="0">
                <a:solidFill>
                  <a:srgbClr val="3333FF"/>
                </a:solidFill>
              </a:rPr>
              <a:t>・岡山県真備町では、洪水浸水想定区域と実際の浸水範囲がほぼ一致しているにもかかわらず、　５１名が死亡しており、特に死者の約８割が７０歳以上という被害でした。</a:t>
            </a:r>
            <a:endParaRPr kumimoji="1" lang="ja-JP" altLang="en-US" sz="1200" b="0" dirty="0" smtClean="0">
              <a:solidFill>
                <a:srgbClr val="3333FF"/>
              </a:solidFill>
            </a:endParaRPr>
          </a:p>
        </p:txBody>
      </p:sp>
      <p:sp>
        <p:nvSpPr>
          <p:cNvPr id="4" name="スライド番号プレースホルダー 3"/>
          <p:cNvSpPr>
            <a:spLocks noGrp="1"/>
          </p:cNvSpPr>
          <p:nvPr>
            <p:ph type="sldNum" sz="quarter" idx="10"/>
          </p:nvPr>
        </p:nvSpPr>
        <p:spPr/>
        <p:txBody>
          <a:bodyPr/>
          <a:lstStyle/>
          <a:p>
            <a:fld id="{B07E82B5-CDEF-409C-B4F8-C57D3E855D4C}" type="slidenum">
              <a:rPr kumimoji="1" lang="ja-JP" altLang="en-US" smtClean="0"/>
              <a:t>9</a:t>
            </a:fld>
            <a:endParaRPr kumimoji="1" lang="ja-JP" altLang="en-US"/>
          </a:p>
        </p:txBody>
      </p:sp>
    </p:spTree>
    <p:extLst>
      <p:ext uri="{BB962C8B-B14F-4D97-AF65-F5344CB8AC3E}">
        <p14:creationId xmlns:p14="http://schemas.microsoft.com/office/powerpoint/2010/main" val="3144933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62230"/>
          <a:stretch>
            <a:fillRect/>
          </a:stretch>
        </p:blipFill>
        <p:spPr bwMode="auto">
          <a:xfrm>
            <a:off x="0" y="6524281"/>
            <a:ext cx="9144000" cy="33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1740" y="3285361"/>
            <a:ext cx="7452260" cy="72360"/>
          </a:xfrm>
          <a:prstGeom prst="rect">
            <a:avLst/>
          </a:prstGeom>
          <a:solidFill>
            <a:srgbClr val="0066CC"/>
          </a:solidFill>
          <a:ln>
            <a:noFill/>
          </a:ln>
          <a:effectLst/>
          <a:extLst/>
        </p:spPr>
        <p:txBody>
          <a:bodyPr wrap="none" lIns="88549" tIns="44274" rIns="88549" bIns="44274"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endParaRPr lang="ja-JP" altLang="en-US" sz="1134" smtClean="0">
              <a:solidFill>
                <a:srgbClr val="000000"/>
              </a:solidFill>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 y="6051241"/>
            <a:ext cx="2123929" cy="47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280"/>
            <a:ext cx="3665359" cy="273630"/>
          </a:xfrm>
          <a:prstGeom prst="rect">
            <a:avLst/>
          </a:prstGeom>
          <a:noFill/>
          <a:ln>
            <a:noFill/>
          </a:ln>
          <a:effectLst/>
          <a:extLst/>
        </p:spPr>
        <p:txBody>
          <a:bodyPr wrap="none" lIns="88549" tIns="44274" rIns="88549" bIns="44274">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r>
              <a:rPr lang="en-US" altLang="ja-JP" sz="1197" i="1" smtClean="0">
                <a:solidFill>
                  <a:srgbClr val="FFFFFF"/>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4"/>
            <a:ext cx="7524750" cy="1470025"/>
          </a:xfrm>
        </p:spPr>
        <p:txBody>
          <a:bodyPr/>
          <a:lstStyle>
            <a:lvl1pPr>
              <a:defRPr sz="3844"/>
            </a:lvl1pPr>
          </a:lstStyle>
          <a:p>
            <a:pPr lvl="0"/>
            <a:r>
              <a:rPr lang="ja-JP" altLang="en-US" noProof="0" smtClean="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8"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E3214ADC-0848-4287-A93B-8785991BD2CC}" type="slidenum">
              <a:rPr lang="en-US" altLang="ja-JP"/>
              <a:pPr>
                <a:defRPr/>
              </a:pPr>
              <a:t>‹#›</a:t>
            </a:fld>
            <a:endParaRPr lang="en-US" altLang="ja-JP"/>
          </a:p>
        </p:txBody>
      </p:sp>
    </p:spTree>
    <p:extLst>
      <p:ext uri="{BB962C8B-B14F-4D97-AF65-F5344CB8AC3E}">
        <p14:creationId xmlns:p14="http://schemas.microsoft.com/office/powerpoint/2010/main" val="902255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02282C21-DDCD-43E2-9269-7DD170B68787}" type="slidenum">
              <a:rPr lang="en-US" altLang="ja-JP"/>
              <a:pPr>
                <a:defRPr/>
              </a:pPr>
              <a:t>‹#›</a:t>
            </a:fld>
            <a:endParaRPr lang="en-US" altLang="ja-JP"/>
          </a:p>
        </p:txBody>
      </p:sp>
    </p:spTree>
    <p:extLst>
      <p:ext uri="{BB962C8B-B14F-4D97-AF65-F5344CB8AC3E}">
        <p14:creationId xmlns:p14="http://schemas.microsoft.com/office/powerpoint/2010/main" val="116200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3"/>
            <a:ext cx="2171700" cy="612616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0" y="3"/>
            <a:ext cx="6362700" cy="612616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982AA4AA-0BEC-4343-A81E-D8E712C50543}" type="slidenum">
              <a:rPr lang="en-US" altLang="ja-JP"/>
              <a:pPr>
                <a:defRPr/>
              </a:pPr>
              <a:t>‹#›</a:t>
            </a:fld>
            <a:endParaRPr lang="en-US" altLang="ja-JP"/>
          </a:p>
        </p:txBody>
      </p:sp>
    </p:spTree>
    <p:extLst>
      <p:ext uri="{BB962C8B-B14F-4D97-AF65-F5344CB8AC3E}">
        <p14:creationId xmlns:p14="http://schemas.microsoft.com/office/powerpoint/2010/main" val="188870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685300" y="1028161"/>
            <a:ext cx="7772400" cy="2107080"/>
          </a:xfrm>
          <a:noFill/>
          <a:extLst/>
        </p:spPr>
        <p:txBody>
          <a:bodyPr anchorCtr="1"/>
          <a:lstStyle>
            <a:lvl1pPr>
              <a:defRPr sz="2269"/>
            </a:lvl1pPr>
          </a:lstStyle>
          <a:p>
            <a:pPr lvl="0"/>
            <a:r>
              <a:rPr lang="ja-JP" altLang="en-US" noProof="0" smtClean="0"/>
              <a:t>マスタ タイトルの書式設定</a:t>
            </a:r>
          </a:p>
        </p:txBody>
      </p:sp>
      <p:sp>
        <p:nvSpPr>
          <p:cNvPr id="3" name="Rectangle 6"/>
          <p:cNvSpPr>
            <a:spLocks noGrp="1" noChangeArrowheads="1"/>
          </p:cNvSpPr>
          <p:nvPr>
            <p:ph type="sldNum" sz="quarter" idx="10"/>
          </p:nvPr>
        </p:nvSpPr>
        <p:spPr>
          <a:xfrm>
            <a:off x="7002065" y="6483241"/>
            <a:ext cx="2133933" cy="476280"/>
          </a:xfrm>
        </p:spPr>
        <p:txBody>
          <a:bodyPr/>
          <a:lstStyle>
            <a:lvl1pPr>
              <a:defRPr/>
            </a:lvl1pPr>
          </a:lstStyle>
          <a:p>
            <a:pPr>
              <a:defRPr/>
            </a:pPr>
            <a:fld id="{7BB0939B-032C-44E6-B691-D34B5A616F04}" type="slidenum">
              <a:rPr lang="en-US" altLang="ja-JP"/>
              <a:pPr>
                <a:defRPr/>
              </a:pPr>
              <a:t>‹#›</a:t>
            </a:fld>
            <a:endParaRPr lang="en-US" altLang="ja-JP"/>
          </a:p>
        </p:txBody>
      </p:sp>
    </p:spTree>
    <p:extLst>
      <p:ext uri="{BB962C8B-B14F-4D97-AF65-F5344CB8AC3E}">
        <p14:creationId xmlns:p14="http://schemas.microsoft.com/office/powerpoint/2010/main" val="45788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6"/>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1054" y="3286125"/>
            <a:ext cx="7452946" cy="71438"/>
          </a:xfrm>
          <a:prstGeom prst="rect">
            <a:avLst/>
          </a:prstGeom>
          <a:solidFill>
            <a:srgbClr val="0066CC"/>
          </a:solidFill>
          <a:ln>
            <a:noFill/>
          </a:ln>
          <a:effectLst/>
          <a:extLst/>
        </p:spPr>
        <p:txBody>
          <a:bodyPr wrap="none" lIns="88238" tIns="44119" rIns="88238" bIns="44119"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endParaRPr lang="ja-JP" altLang="en-US" sz="1131" smtClean="0">
              <a:solidFill>
                <a:srgbClr val="000000"/>
              </a:solidFill>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1"/>
            <a:ext cx="212334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5"/>
            <a:ext cx="3659922" cy="272868"/>
          </a:xfrm>
          <a:prstGeom prst="rect">
            <a:avLst/>
          </a:prstGeom>
          <a:noFill/>
          <a:ln>
            <a:noFill/>
          </a:ln>
          <a:effectLst/>
          <a:extLst/>
        </p:spPr>
        <p:txBody>
          <a:bodyPr wrap="none" lIns="88238" tIns="44119" rIns="88238" bIns="44119">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defRPr/>
            </a:pPr>
            <a:r>
              <a:rPr lang="en-US" altLang="ja-JP" sz="1194" i="1" smtClean="0">
                <a:solidFill>
                  <a:srgbClr val="FFFFFF"/>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3"/>
            <a:ext cx="7524750" cy="1470025"/>
          </a:xfrm>
        </p:spPr>
        <p:txBody>
          <a:bodyPr/>
          <a:lstStyle>
            <a:lvl1pPr>
              <a:defRPr sz="3831"/>
            </a:lvl1pPr>
          </a:lstStyle>
          <a:p>
            <a:pPr lvl="0"/>
            <a:r>
              <a:rPr lang="ja-JP" altLang="en-US" noProof="0" smtClean="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pPr lvl="0"/>
            <a:r>
              <a:rPr lang="ja-JP" altLang="en-US" noProof="0" smtClean="0"/>
              <a:t>マスタ サブタイトルの書式設定</a:t>
            </a:r>
          </a:p>
        </p:txBody>
      </p:sp>
      <p:sp>
        <p:nvSpPr>
          <p:cNvPr id="8" name="Rectangle 4"/>
          <p:cNvSpPr>
            <a:spLocks noGrp="1" noChangeArrowheads="1"/>
          </p:cNvSpPr>
          <p:nvPr>
            <p:ph type="dt" sz="half" idx="10"/>
          </p:nvPr>
        </p:nvSpPr>
        <p:spPr/>
        <p:txBody>
          <a:bodyPr/>
          <a:lstStyle>
            <a:lvl1pPr algn="ctr">
              <a:defRPr/>
            </a:lvl1pPr>
          </a:lstStyle>
          <a:p>
            <a:pPr>
              <a:defRPr/>
            </a:pPr>
            <a:fld id="{BDB842E5-9B12-49CE-9939-1A2BD72D4570}" type="datetime1">
              <a:rPr lang="ja-JP" altLang="en-US"/>
              <a:pPr>
                <a:defRPr/>
              </a:pPr>
              <a:t>2020/10/19</a:t>
            </a:fld>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45E9148B-5D81-4FAA-8A58-8547B67ECEEB}" type="slidenum">
              <a:rPr lang="en-US" altLang="ja-JP"/>
              <a:pPr>
                <a:defRPr/>
              </a:pPr>
              <a:t>‹#›</a:t>
            </a:fld>
            <a:endParaRPr lang="en-US" altLang="ja-JP"/>
          </a:p>
        </p:txBody>
      </p:sp>
    </p:spTree>
    <p:extLst>
      <p:ext uri="{BB962C8B-B14F-4D97-AF65-F5344CB8AC3E}">
        <p14:creationId xmlns:p14="http://schemas.microsoft.com/office/powerpoint/2010/main" val="283646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fld id="{3E0A2252-BE32-4F25-8244-121482B2774C}" type="datetime1">
              <a:rPr lang="ja-JP" altLang="en-US"/>
              <a:pPr>
                <a:defRPr/>
              </a:pPr>
              <a:t>2020/10/19</a:t>
            </a:fld>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34766C9D-F444-4211-ACBD-FA6849E6B9FC}" type="slidenum">
              <a:rPr lang="en-US" altLang="ja-JP"/>
              <a:pPr>
                <a:defRPr/>
              </a:pPr>
              <a:t>‹#›</a:t>
            </a:fld>
            <a:endParaRPr lang="en-US" altLang="ja-JP"/>
          </a:p>
        </p:txBody>
      </p:sp>
    </p:spTree>
    <p:extLst>
      <p:ext uri="{BB962C8B-B14F-4D97-AF65-F5344CB8AC3E}">
        <p14:creationId xmlns:p14="http://schemas.microsoft.com/office/powerpoint/2010/main" val="205102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831"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1947"/>
            </a:lvl1pPr>
            <a:lvl2pPr marL="441192" indent="0">
              <a:buNone/>
              <a:defRPr sz="1696"/>
            </a:lvl2pPr>
            <a:lvl3pPr marL="882384" indent="0">
              <a:buNone/>
              <a:defRPr sz="1507"/>
            </a:lvl3pPr>
            <a:lvl4pPr marL="1323576" indent="0">
              <a:buNone/>
              <a:defRPr sz="1382"/>
            </a:lvl4pPr>
            <a:lvl5pPr marL="1764768" indent="0">
              <a:buNone/>
              <a:defRPr sz="1382"/>
            </a:lvl5pPr>
            <a:lvl6pPr marL="2205960" indent="0">
              <a:buNone/>
              <a:defRPr sz="1382"/>
            </a:lvl6pPr>
            <a:lvl7pPr marL="2647152" indent="0">
              <a:buNone/>
              <a:defRPr sz="1382"/>
            </a:lvl7pPr>
            <a:lvl8pPr marL="3088344" indent="0">
              <a:buNone/>
              <a:defRPr sz="1382"/>
            </a:lvl8pPr>
            <a:lvl9pPr marL="3529536" indent="0">
              <a:buNone/>
              <a:defRPr sz="1382"/>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a:defRPr/>
            </a:lvl1pPr>
          </a:lstStyle>
          <a:p>
            <a:pPr>
              <a:defRPr/>
            </a:pPr>
            <a:fld id="{D14E32B5-B4F4-49D6-B0D3-6259FB44AF5E}" type="datetime1">
              <a:rPr lang="ja-JP" altLang="en-US"/>
              <a:pPr>
                <a:defRPr/>
              </a:pPr>
              <a:t>2020/10/19</a:t>
            </a:fld>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301CA15F-7C98-4160-A609-8736747C76E7}" type="slidenum">
              <a:rPr lang="en-US" altLang="ja-JP"/>
              <a:pPr>
                <a:defRPr/>
              </a:pPr>
              <a:t>‹#›</a:t>
            </a:fld>
            <a:endParaRPr lang="en-US" altLang="ja-JP"/>
          </a:p>
        </p:txBody>
      </p:sp>
    </p:spTree>
    <p:extLst>
      <p:ext uri="{BB962C8B-B14F-4D97-AF65-F5344CB8AC3E}">
        <p14:creationId xmlns:p14="http://schemas.microsoft.com/office/powerpoint/2010/main" val="2289252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2"/>
            <a:ext cx="4038600" cy="4525963"/>
          </a:xfrm>
        </p:spPr>
        <p:txBody>
          <a:bodyPr/>
          <a:lstStyle>
            <a:lvl1pPr>
              <a:defRPr sz="2700"/>
            </a:lvl1pPr>
            <a:lvl2pPr>
              <a:defRPr sz="2323"/>
            </a:lvl2pPr>
            <a:lvl3pPr>
              <a:defRPr sz="1947"/>
            </a:lvl3pPr>
            <a:lvl4pPr>
              <a:defRPr sz="1696"/>
            </a:lvl4pPr>
            <a:lvl5pPr>
              <a:defRPr sz="1696"/>
            </a:lvl5pPr>
            <a:lvl6pPr>
              <a:defRPr sz="1696"/>
            </a:lvl6pPr>
            <a:lvl7pPr>
              <a:defRPr sz="1696"/>
            </a:lvl7pPr>
            <a:lvl8pPr>
              <a:defRPr sz="1696"/>
            </a:lvl8pPr>
            <a:lvl9pPr>
              <a:defRPr sz="169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600202"/>
            <a:ext cx="4038600" cy="4525963"/>
          </a:xfrm>
        </p:spPr>
        <p:txBody>
          <a:bodyPr/>
          <a:lstStyle>
            <a:lvl1pPr>
              <a:defRPr sz="2700"/>
            </a:lvl1pPr>
            <a:lvl2pPr>
              <a:defRPr sz="2323"/>
            </a:lvl2pPr>
            <a:lvl3pPr>
              <a:defRPr sz="1947"/>
            </a:lvl3pPr>
            <a:lvl4pPr>
              <a:defRPr sz="1696"/>
            </a:lvl4pPr>
            <a:lvl5pPr>
              <a:defRPr sz="1696"/>
            </a:lvl5pPr>
            <a:lvl6pPr>
              <a:defRPr sz="1696"/>
            </a:lvl6pPr>
            <a:lvl7pPr>
              <a:defRPr sz="1696"/>
            </a:lvl7pPr>
            <a:lvl8pPr>
              <a:defRPr sz="1696"/>
            </a:lvl8pPr>
            <a:lvl9pPr>
              <a:defRPr sz="169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a:lvl1pPr>
          </a:lstStyle>
          <a:p>
            <a:pPr>
              <a:defRPr/>
            </a:pPr>
            <a:fld id="{C85DDC76-4EB5-4EB2-8E5B-9FD624C809FE}" type="datetime1">
              <a:rPr lang="ja-JP" altLang="en-US"/>
              <a:pPr>
                <a:defRPr/>
              </a:pPr>
              <a:t>2020/10/19</a:t>
            </a:fld>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A788F365-F82E-454D-903B-20ECDB134007}" type="slidenum">
              <a:rPr lang="en-US" altLang="ja-JP"/>
              <a:pPr>
                <a:defRPr/>
              </a:pPr>
              <a:t>‹#›</a:t>
            </a:fld>
            <a:endParaRPr lang="en-US" altLang="ja-JP"/>
          </a:p>
        </p:txBody>
      </p:sp>
    </p:spTree>
    <p:extLst>
      <p:ext uri="{BB962C8B-B14F-4D97-AF65-F5344CB8AC3E}">
        <p14:creationId xmlns:p14="http://schemas.microsoft.com/office/powerpoint/2010/main" val="3880389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323" b="1"/>
            </a:lvl1pPr>
            <a:lvl2pPr marL="441192" indent="0">
              <a:buNone/>
              <a:defRPr sz="1947" b="1"/>
            </a:lvl2pPr>
            <a:lvl3pPr marL="882384" indent="0">
              <a:buNone/>
              <a:defRPr sz="1696" b="1"/>
            </a:lvl3pPr>
            <a:lvl4pPr marL="1323576" indent="0">
              <a:buNone/>
              <a:defRPr sz="1507" b="1"/>
            </a:lvl4pPr>
            <a:lvl5pPr marL="1764768" indent="0">
              <a:buNone/>
              <a:defRPr sz="1507" b="1"/>
            </a:lvl5pPr>
            <a:lvl6pPr marL="2205960" indent="0">
              <a:buNone/>
              <a:defRPr sz="1507" b="1"/>
            </a:lvl6pPr>
            <a:lvl7pPr marL="2647152" indent="0">
              <a:buNone/>
              <a:defRPr sz="1507" b="1"/>
            </a:lvl7pPr>
            <a:lvl8pPr marL="3088344" indent="0">
              <a:buNone/>
              <a:defRPr sz="1507" b="1"/>
            </a:lvl8pPr>
            <a:lvl9pPr marL="3529536" indent="0">
              <a:buNone/>
              <a:defRPr sz="1507"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6"/>
            <a:ext cx="4040188" cy="3951288"/>
          </a:xfrm>
        </p:spPr>
        <p:txBody>
          <a:bodyPr/>
          <a:lstStyle>
            <a:lvl1pPr>
              <a:defRPr sz="2323"/>
            </a:lvl1pPr>
            <a:lvl2pPr>
              <a:defRPr sz="1947"/>
            </a:lvl2pPr>
            <a:lvl3pPr>
              <a:defRPr sz="1696"/>
            </a:lvl3pPr>
            <a:lvl4pPr>
              <a:defRPr sz="1507"/>
            </a:lvl4pPr>
            <a:lvl5pPr>
              <a:defRPr sz="1507"/>
            </a:lvl5pPr>
            <a:lvl6pPr>
              <a:defRPr sz="1507"/>
            </a:lvl6pPr>
            <a:lvl7pPr>
              <a:defRPr sz="1507"/>
            </a:lvl7pPr>
            <a:lvl8pPr>
              <a:defRPr sz="1507"/>
            </a:lvl8pPr>
            <a:lvl9pPr>
              <a:defRPr sz="150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323" b="1"/>
            </a:lvl1pPr>
            <a:lvl2pPr marL="441192" indent="0">
              <a:buNone/>
              <a:defRPr sz="1947" b="1"/>
            </a:lvl2pPr>
            <a:lvl3pPr marL="882384" indent="0">
              <a:buNone/>
              <a:defRPr sz="1696" b="1"/>
            </a:lvl3pPr>
            <a:lvl4pPr marL="1323576" indent="0">
              <a:buNone/>
              <a:defRPr sz="1507" b="1"/>
            </a:lvl4pPr>
            <a:lvl5pPr marL="1764768" indent="0">
              <a:buNone/>
              <a:defRPr sz="1507" b="1"/>
            </a:lvl5pPr>
            <a:lvl6pPr marL="2205960" indent="0">
              <a:buNone/>
              <a:defRPr sz="1507" b="1"/>
            </a:lvl6pPr>
            <a:lvl7pPr marL="2647152" indent="0">
              <a:buNone/>
              <a:defRPr sz="1507" b="1"/>
            </a:lvl7pPr>
            <a:lvl8pPr marL="3088344" indent="0">
              <a:buNone/>
              <a:defRPr sz="1507" b="1"/>
            </a:lvl8pPr>
            <a:lvl9pPr marL="3529536" indent="0">
              <a:buNone/>
              <a:defRPr sz="1507"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6"/>
            <a:ext cx="4041775" cy="3951288"/>
          </a:xfrm>
        </p:spPr>
        <p:txBody>
          <a:bodyPr/>
          <a:lstStyle>
            <a:lvl1pPr>
              <a:defRPr sz="2323"/>
            </a:lvl1pPr>
            <a:lvl2pPr>
              <a:defRPr sz="1947"/>
            </a:lvl2pPr>
            <a:lvl3pPr>
              <a:defRPr sz="1696"/>
            </a:lvl3pPr>
            <a:lvl4pPr>
              <a:defRPr sz="1507"/>
            </a:lvl4pPr>
            <a:lvl5pPr>
              <a:defRPr sz="1507"/>
            </a:lvl5pPr>
            <a:lvl6pPr>
              <a:defRPr sz="1507"/>
            </a:lvl6pPr>
            <a:lvl7pPr>
              <a:defRPr sz="1507"/>
            </a:lvl7pPr>
            <a:lvl8pPr>
              <a:defRPr sz="1507"/>
            </a:lvl8pPr>
            <a:lvl9pPr>
              <a:defRPr sz="150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a:lvl1pPr>
          </a:lstStyle>
          <a:p>
            <a:pPr>
              <a:defRPr/>
            </a:pPr>
            <a:fld id="{D8482077-4EED-4FD9-AFFD-FD8C5DF0D92E}" type="datetime1">
              <a:rPr lang="ja-JP" altLang="en-US"/>
              <a:pPr>
                <a:defRPr/>
              </a:pPr>
              <a:t>2020/10/19</a:t>
            </a:fld>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67A8148E-AEAA-4E20-B712-142A867F6E2C}" type="slidenum">
              <a:rPr lang="en-US" altLang="ja-JP"/>
              <a:pPr>
                <a:defRPr/>
              </a:pPr>
              <a:t>‹#›</a:t>
            </a:fld>
            <a:endParaRPr lang="en-US" altLang="ja-JP"/>
          </a:p>
        </p:txBody>
      </p:sp>
    </p:spTree>
    <p:extLst>
      <p:ext uri="{BB962C8B-B14F-4D97-AF65-F5344CB8AC3E}">
        <p14:creationId xmlns:p14="http://schemas.microsoft.com/office/powerpoint/2010/main" val="2103395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a:defRPr/>
            </a:lvl1pPr>
          </a:lstStyle>
          <a:p>
            <a:pPr>
              <a:defRPr/>
            </a:pPr>
            <a:fld id="{F7D80027-6044-43F3-AD9B-A979C7FDF932}" type="datetime1">
              <a:rPr lang="ja-JP" altLang="en-US"/>
              <a:pPr>
                <a:defRPr/>
              </a:pPr>
              <a:t>2020/10/19</a:t>
            </a:fld>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24A739BC-06D3-418D-AE2D-FEF61AC746C2}" type="slidenum">
              <a:rPr lang="en-US" altLang="ja-JP"/>
              <a:pPr>
                <a:defRPr/>
              </a:pPr>
              <a:t>‹#›</a:t>
            </a:fld>
            <a:endParaRPr lang="en-US" altLang="ja-JP"/>
          </a:p>
        </p:txBody>
      </p:sp>
    </p:spTree>
    <p:extLst>
      <p:ext uri="{BB962C8B-B14F-4D97-AF65-F5344CB8AC3E}">
        <p14:creationId xmlns:p14="http://schemas.microsoft.com/office/powerpoint/2010/main" val="3683814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fld id="{966BEB18-A98B-4282-99DE-30C56A1C6BEC}" type="datetime1">
              <a:rPr lang="ja-JP" altLang="en-US"/>
              <a:pPr>
                <a:defRPr/>
              </a:pPr>
              <a:t>2020/10/19</a:t>
            </a:fld>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8A51D66C-0C37-4E5C-A3F3-D502594E5611}" type="slidenum">
              <a:rPr lang="en-US" altLang="ja-JP"/>
              <a:pPr>
                <a:defRPr/>
              </a:pPr>
              <a:t>‹#›</a:t>
            </a:fld>
            <a:endParaRPr lang="en-US" altLang="ja-JP"/>
          </a:p>
        </p:txBody>
      </p:sp>
    </p:spTree>
    <p:extLst>
      <p:ext uri="{BB962C8B-B14F-4D97-AF65-F5344CB8AC3E}">
        <p14:creationId xmlns:p14="http://schemas.microsoft.com/office/powerpoint/2010/main" val="12168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DE6DC1A2-612F-47A3-8329-8C27B45128BC}" type="slidenum">
              <a:rPr lang="en-US" altLang="ja-JP"/>
              <a:pPr>
                <a:defRPr/>
              </a:pPr>
              <a:t>‹#›</a:t>
            </a:fld>
            <a:endParaRPr lang="en-US" altLang="ja-JP"/>
          </a:p>
        </p:txBody>
      </p:sp>
    </p:spTree>
    <p:extLst>
      <p:ext uri="{BB962C8B-B14F-4D97-AF65-F5344CB8AC3E}">
        <p14:creationId xmlns:p14="http://schemas.microsoft.com/office/powerpoint/2010/main" val="31026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947"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1"/>
            <a:ext cx="5111750" cy="5853113"/>
          </a:xfrm>
        </p:spPr>
        <p:txBody>
          <a:bodyPr/>
          <a:lstStyle>
            <a:lvl1pPr>
              <a:defRPr sz="3077"/>
            </a:lvl1pPr>
            <a:lvl2pPr>
              <a:defRPr sz="2700"/>
            </a:lvl2pPr>
            <a:lvl3pPr>
              <a:defRPr sz="2323"/>
            </a:lvl3pPr>
            <a:lvl4pPr>
              <a:defRPr sz="1947"/>
            </a:lvl4pPr>
            <a:lvl5pPr>
              <a:defRPr sz="1947"/>
            </a:lvl5pPr>
            <a:lvl6pPr>
              <a:defRPr sz="1947"/>
            </a:lvl6pPr>
            <a:lvl7pPr>
              <a:defRPr sz="1947"/>
            </a:lvl7pPr>
            <a:lvl8pPr>
              <a:defRPr sz="1947"/>
            </a:lvl8pPr>
            <a:lvl9pPr>
              <a:defRPr sz="1947"/>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2"/>
            <a:ext cx="3008313" cy="4691063"/>
          </a:xfrm>
        </p:spPr>
        <p:txBody>
          <a:bodyPr/>
          <a:lstStyle>
            <a:lvl1pPr marL="0" indent="0">
              <a:buNone/>
              <a:defRPr sz="1382"/>
            </a:lvl1pPr>
            <a:lvl2pPr marL="441192" indent="0">
              <a:buNone/>
              <a:defRPr sz="1194"/>
            </a:lvl2pPr>
            <a:lvl3pPr marL="882384" indent="0">
              <a:buNone/>
              <a:defRPr sz="942"/>
            </a:lvl3pPr>
            <a:lvl4pPr marL="1323576" indent="0">
              <a:buNone/>
              <a:defRPr sz="879"/>
            </a:lvl4pPr>
            <a:lvl5pPr marL="1764768" indent="0">
              <a:buNone/>
              <a:defRPr sz="879"/>
            </a:lvl5pPr>
            <a:lvl6pPr marL="2205960" indent="0">
              <a:buNone/>
              <a:defRPr sz="879"/>
            </a:lvl6pPr>
            <a:lvl7pPr marL="2647152" indent="0">
              <a:buNone/>
              <a:defRPr sz="879"/>
            </a:lvl7pPr>
            <a:lvl8pPr marL="3088344" indent="0">
              <a:buNone/>
              <a:defRPr sz="879"/>
            </a:lvl8pPr>
            <a:lvl9pPr marL="3529536" indent="0">
              <a:buNone/>
              <a:defRPr sz="879"/>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fld id="{AE3369F6-B86F-4652-8C2E-04AC650F8876}" type="datetime1">
              <a:rPr lang="ja-JP" altLang="en-US"/>
              <a:pPr>
                <a:defRPr/>
              </a:pPr>
              <a:t>2020/10/19</a:t>
            </a:fld>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07187AD0-7F97-4CCC-9CFA-80C3C28D976E}" type="slidenum">
              <a:rPr lang="en-US" altLang="ja-JP"/>
              <a:pPr>
                <a:defRPr/>
              </a:pPr>
              <a:t>‹#›</a:t>
            </a:fld>
            <a:endParaRPr lang="en-US" altLang="ja-JP"/>
          </a:p>
        </p:txBody>
      </p:sp>
    </p:spTree>
    <p:extLst>
      <p:ext uri="{BB962C8B-B14F-4D97-AF65-F5344CB8AC3E}">
        <p14:creationId xmlns:p14="http://schemas.microsoft.com/office/powerpoint/2010/main" val="1268331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947"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6"/>
            <a:ext cx="5486400" cy="4114800"/>
          </a:xfrm>
        </p:spPr>
        <p:txBody>
          <a:bodyPr/>
          <a:lstStyle>
            <a:lvl1pPr marL="0" indent="0">
              <a:buNone/>
              <a:defRPr sz="3077"/>
            </a:lvl1pPr>
            <a:lvl2pPr marL="441192" indent="0">
              <a:buNone/>
              <a:defRPr sz="2700"/>
            </a:lvl2pPr>
            <a:lvl3pPr marL="882384" indent="0">
              <a:buNone/>
              <a:defRPr sz="2323"/>
            </a:lvl3pPr>
            <a:lvl4pPr marL="1323576" indent="0">
              <a:buNone/>
              <a:defRPr sz="1947"/>
            </a:lvl4pPr>
            <a:lvl5pPr marL="1764768" indent="0">
              <a:buNone/>
              <a:defRPr sz="1947"/>
            </a:lvl5pPr>
            <a:lvl6pPr marL="2205960" indent="0">
              <a:buNone/>
              <a:defRPr sz="1947"/>
            </a:lvl6pPr>
            <a:lvl7pPr marL="2647152" indent="0">
              <a:buNone/>
              <a:defRPr sz="1947"/>
            </a:lvl7pPr>
            <a:lvl8pPr marL="3088344" indent="0">
              <a:buNone/>
              <a:defRPr sz="1947"/>
            </a:lvl8pPr>
            <a:lvl9pPr marL="3529536" indent="0">
              <a:buNone/>
              <a:defRPr sz="1947"/>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382"/>
            </a:lvl1pPr>
            <a:lvl2pPr marL="441192" indent="0">
              <a:buNone/>
              <a:defRPr sz="1194"/>
            </a:lvl2pPr>
            <a:lvl3pPr marL="882384" indent="0">
              <a:buNone/>
              <a:defRPr sz="942"/>
            </a:lvl3pPr>
            <a:lvl4pPr marL="1323576" indent="0">
              <a:buNone/>
              <a:defRPr sz="879"/>
            </a:lvl4pPr>
            <a:lvl5pPr marL="1764768" indent="0">
              <a:buNone/>
              <a:defRPr sz="879"/>
            </a:lvl5pPr>
            <a:lvl6pPr marL="2205960" indent="0">
              <a:buNone/>
              <a:defRPr sz="879"/>
            </a:lvl6pPr>
            <a:lvl7pPr marL="2647152" indent="0">
              <a:buNone/>
              <a:defRPr sz="879"/>
            </a:lvl7pPr>
            <a:lvl8pPr marL="3088344" indent="0">
              <a:buNone/>
              <a:defRPr sz="879"/>
            </a:lvl8pPr>
            <a:lvl9pPr marL="3529536" indent="0">
              <a:buNone/>
              <a:defRPr sz="879"/>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fld id="{EC5F702D-9A92-450A-82F1-404045518EA0}" type="datetime1">
              <a:rPr lang="ja-JP" altLang="en-US"/>
              <a:pPr>
                <a:defRPr/>
              </a:pPr>
              <a:t>2020/10/19</a:t>
            </a:fld>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4D20DA49-FE75-41F3-A4A2-5F41A7D04A95}" type="slidenum">
              <a:rPr lang="en-US" altLang="ja-JP"/>
              <a:pPr>
                <a:defRPr/>
              </a:pPr>
              <a:t>‹#›</a:t>
            </a:fld>
            <a:endParaRPr lang="en-US" altLang="ja-JP"/>
          </a:p>
        </p:txBody>
      </p:sp>
    </p:spTree>
    <p:extLst>
      <p:ext uri="{BB962C8B-B14F-4D97-AF65-F5344CB8AC3E}">
        <p14:creationId xmlns:p14="http://schemas.microsoft.com/office/powerpoint/2010/main" val="3715005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fld id="{393E71E3-B8BB-4AA8-9DF3-233066E77501}" type="datetime1">
              <a:rPr lang="ja-JP" altLang="en-US"/>
              <a:pPr>
                <a:defRPr/>
              </a:pPr>
              <a:t>2020/10/19</a:t>
            </a:fld>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11D08341-F706-42B2-A168-3525315D5414}" type="slidenum">
              <a:rPr lang="en-US" altLang="ja-JP"/>
              <a:pPr>
                <a:defRPr/>
              </a:pPr>
              <a:t>‹#›</a:t>
            </a:fld>
            <a:endParaRPr lang="en-US" altLang="ja-JP"/>
          </a:p>
        </p:txBody>
      </p:sp>
    </p:spTree>
    <p:extLst>
      <p:ext uri="{BB962C8B-B14F-4D97-AF65-F5344CB8AC3E}">
        <p14:creationId xmlns:p14="http://schemas.microsoft.com/office/powerpoint/2010/main" val="2496538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2"/>
            <a:ext cx="2171700" cy="612616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0" y="2"/>
            <a:ext cx="6362700" cy="6126163"/>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a:lvl1pPr>
          </a:lstStyle>
          <a:p>
            <a:pPr>
              <a:defRPr/>
            </a:pPr>
            <a:fld id="{382ED884-7403-4012-8CDD-AC78774920C7}" type="datetime1">
              <a:rPr lang="ja-JP" altLang="en-US"/>
              <a:pPr>
                <a:defRPr/>
              </a:pPr>
              <a:t>2020/10/19</a:t>
            </a:fld>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1608" y="6483350"/>
            <a:ext cx="2135066" cy="476250"/>
          </a:xfrm>
        </p:spPr>
        <p:txBody>
          <a:bodyPr/>
          <a:lstStyle>
            <a:lvl1pPr>
              <a:defRPr/>
            </a:lvl1pPr>
          </a:lstStyle>
          <a:p>
            <a:pPr>
              <a:defRPr/>
            </a:pPr>
            <a:fld id="{EDA5FD91-B488-46DF-A4CC-3F4A2FCCDD83}" type="slidenum">
              <a:rPr lang="en-US" altLang="ja-JP"/>
              <a:pPr>
                <a:defRPr/>
              </a:pPr>
              <a:t>‹#›</a:t>
            </a:fld>
            <a:endParaRPr lang="en-US" altLang="ja-JP"/>
          </a:p>
        </p:txBody>
      </p:sp>
    </p:spTree>
    <p:extLst>
      <p:ext uri="{BB962C8B-B14F-4D97-AF65-F5344CB8AC3E}">
        <p14:creationId xmlns:p14="http://schemas.microsoft.com/office/powerpoint/2010/main" val="665475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CC1B9C16-BCEF-4AD3-A742-2D155147D020}" type="datetime1">
              <a:rPr lang="ja-JP" altLang="en-US"/>
              <a:pPr>
                <a:defRPr/>
              </a:pPr>
              <a:t>2020/10/19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172A5D-49AD-4558-BE6F-EE786DD1C572}" type="slidenum">
              <a:rPr lang="en-US" altLang="ja-JP"/>
              <a:pPr>
                <a:defRPr/>
              </a:pPr>
              <a:t>‹#›</a:t>
            </a:fld>
            <a:endParaRPr lang="en-US" altLang="ja-JP" dirty="0"/>
          </a:p>
        </p:txBody>
      </p:sp>
    </p:spTree>
    <p:extLst>
      <p:ext uri="{BB962C8B-B14F-4D97-AF65-F5344CB8AC3E}">
        <p14:creationId xmlns:p14="http://schemas.microsoft.com/office/powerpoint/2010/main" val="2451076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lvl1pPr>
              <a:defRPr>
                <a:latin typeface="HG丸ｺﾞｼｯｸM-PRO" pitchFamily="50" charset="-128"/>
                <a:ea typeface="HG丸ｺﾞｼｯｸM-PRO" pitchFamily="50" charset="-128"/>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latin typeface="HG丸ｺﾞｼｯｸM-PRO" pitchFamily="50" charset="-128"/>
                <a:ea typeface="HG丸ｺﾞｼｯｸM-PRO" pitchFamily="50" charset="-128"/>
              </a:defRPr>
            </a:lvl1pPr>
            <a:lvl2pPr marL="422029" indent="0" algn="ctr">
              <a:buNone/>
              <a:defRPr>
                <a:solidFill>
                  <a:schemeClr val="tx1">
                    <a:tint val="75000"/>
                  </a:schemeClr>
                </a:solidFill>
              </a:defRPr>
            </a:lvl2pPr>
            <a:lvl3pPr marL="844060" indent="0" algn="ctr">
              <a:buNone/>
              <a:defRPr>
                <a:solidFill>
                  <a:schemeClr val="tx1">
                    <a:tint val="75000"/>
                  </a:schemeClr>
                </a:solidFill>
              </a:defRPr>
            </a:lvl3pPr>
            <a:lvl4pPr marL="1266090" indent="0" algn="ctr">
              <a:buNone/>
              <a:defRPr>
                <a:solidFill>
                  <a:schemeClr val="tx1">
                    <a:tint val="75000"/>
                  </a:schemeClr>
                </a:solidFill>
              </a:defRPr>
            </a:lvl4pPr>
            <a:lvl5pPr marL="1688119" indent="0" algn="ctr">
              <a:buNone/>
              <a:defRPr>
                <a:solidFill>
                  <a:schemeClr val="tx1">
                    <a:tint val="75000"/>
                  </a:schemeClr>
                </a:solidFill>
              </a:defRPr>
            </a:lvl5pPr>
            <a:lvl6pPr marL="2110149" indent="0" algn="ctr">
              <a:buNone/>
              <a:defRPr>
                <a:solidFill>
                  <a:schemeClr val="tx1">
                    <a:tint val="75000"/>
                  </a:schemeClr>
                </a:solidFill>
              </a:defRPr>
            </a:lvl6pPr>
            <a:lvl7pPr marL="2532180" indent="0" algn="ctr">
              <a:buNone/>
              <a:defRPr>
                <a:solidFill>
                  <a:schemeClr val="tx1">
                    <a:tint val="75000"/>
                  </a:schemeClr>
                </a:solidFill>
              </a:defRPr>
            </a:lvl7pPr>
            <a:lvl8pPr marL="2954210" indent="0" algn="ctr">
              <a:buNone/>
              <a:defRPr>
                <a:solidFill>
                  <a:schemeClr val="tx1">
                    <a:tint val="75000"/>
                  </a:schemeClr>
                </a:solidFill>
              </a:defRPr>
            </a:lvl8pPr>
            <a:lvl9pPr marL="3376239" indent="0" algn="ctr">
              <a:buNone/>
              <a:defRPr>
                <a:solidFill>
                  <a:schemeClr val="tx1">
                    <a:tint val="75000"/>
                  </a:schemeClr>
                </a:solidFill>
              </a:defRPr>
            </a:lvl9pPr>
          </a:lstStyle>
          <a:p>
            <a:r>
              <a:rPr lang="ja-JP" altLang="en-US" dirty="0" smtClean="0"/>
              <a:t>マスタ サブタイトルの書式設定</a:t>
            </a:r>
            <a:endParaRPr lang="ja-JP" altLang="en-US" dirty="0"/>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2FED44B4-CE73-401F-850F-FA50FAFAB085}" type="datetime1">
              <a:rPr lang="ja-JP" altLang="en-US"/>
              <a:pPr>
                <a:defRPr/>
              </a:pPr>
              <a:t>2020/10/19</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25FE30EB-4D10-4CCB-AB99-4859818DD456}" type="slidenum">
              <a:rPr lang="ja-JP" altLang="en-US"/>
              <a:pPr>
                <a:defRPr/>
              </a:pPr>
              <a:t>‹#›</a:t>
            </a:fld>
            <a:endParaRPr lang="ja-JP" altLang="en-US"/>
          </a:p>
        </p:txBody>
      </p:sp>
    </p:spTree>
    <p:extLst>
      <p:ext uri="{BB962C8B-B14F-4D97-AF65-F5344CB8AC3E}">
        <p14:creationId xmlns:p14="http://schemas.microsoft.com/office/powerpoint/2010/main" val="2557584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F010B7AE-E521-483E-AF5A-1CE1B1E3FD54}" type="datetime1">
              <a:rPr lang="ja-JP" altLang="en-US"/>
              <a:pPr>
                <a:defRPr/>
              </a:pPr>
              <a:t>2020/10/19</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745DF343-F291-4CB4-8A33-E3D1304F3A74}" type="slidenum">
              <a:rPr lang="ja-JP" altLang="en-US"/>
              <a:pPr>
                <a:defRPr/>
              </a:pPr>
              <a:t>‹#›</a:t>
            </a:fld>
            <a:endParaRPr lang="ja-JP" altLang="en-US"/>
          </a:p>
        </p:txBody>
      </p:sp>
    </p:spTree>
    <p:extLst>
      <p:ext uri="{BB962C8B-B14F-4D97-AF65-F5344CB8AC3E}">
        <p14:creationId xmlns:p14="http://schemas.microsoft.com/office/powerpoint/2010/main" val="1483441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1846">
                <a:solidFill>
                  <a:schemeClr val="tx1">
                    <a:tint val="75000"/>
                  </a:schemeClr>
                </a:solidFill>
              </a:defRPr>
            </a:lvl1pPr>
            <a:lvl2pPr marL="422029" indent="0">
              <a:buNone/>
              <a:defRPr sz="1662">
                <a:solidFill>
                  <a:schemeClr val="tx1">
                    <a:tint val="75000"/>
                  </a:schemeClr>
                </a:solidFill>
              </a:defRPr>
            </a:lvl2pPr>
            <a:lvl3pPr marL="844060" indent="0">
              <a:buNone/>
              <a:defRPr sz="1477">
                <a:solidFill>
                  <a:schemeClr val="tx1">
                    <a:tint val="75000"/>
                  </a:schemeClr>
                </a:solidFill>
              </a:defRPr>
            </a:lvl3pPr>
            <a:lvl4pPr marL="1266090" indent="0">
              <a:buNone/>
              <a:defRPr sz="1292">
                <a:solidFill>
                  <a:schemeClr val="tx1">
                    <a:tint val="75000"/>
                  </a:schemeClr>
                </a:solidFill>
              </a:defRPr>
            </a:lvl4pPr>
            <a:lvl5pPr marL="1688119" indent="0">
              <a:buNone/>
              <a:defRPr sz="1292">
                <a:solidFill>
                  <a:schemeClr val="tx1">
                    <a:tint val="75000"/>
                  </a:schemeClr>
                </a:solidFill>
              </a:defRPr>
            </a:lvl5pPr>
            <a:lvl6pPr marL="2110149" indent="0">
              <a:buNone/>
              <a:defRPr sz="1292">
                <a:solidFill>
                  <a:schemeClr val="tx1">
                    <a:tint val="75000"/>
                  </a:schemeClr>
                </a:solidFill>
              </a:defRPr>
            </a:lvl6pPr>
            <a:lvl7pPr marL="2532180" indent="0">
              <a:buNone/>
              <a:defRPr sz="1292">
                <a:solidFill>
                  <a:schemeClr val="tx1">
                    <a:tint val="75000"/>
                  </a:schemeClr>
                </a:solidFill>
              </a:defRPr>
            </a:lvl7pPr>
            <a:lvl8pPr marL="2954210" indent="0">
              <a:buNone/>
              <a:defRPr sz="1292">
                <a:solidFill>
                  <a:schemeClr val="tx1">
                    <a:tint val="75000"/>
                  </a:schemeClr>
                </a:solidFill>
              </a:defRPr>
            </a:lvl8pPr>
            <a:lvl9pPr marL="3376239" indent="0">
              <a:buNone/>
              <a:defRPr sz="1292">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919F098C-D808-4380-A75B-DADFF1A0A268}" type="datetime1">
              <a:rPr lang="ja-JP" altLang="en-US"/>
              <a:pPr>
                <a:defRPr/>
              </a:pPr>
              <a:t>2020/10/19</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39ED8E42-23CD-4F14-AB93-552821B17FCD}" type="slidenum">
              <a:rPr lang="ja-JP" altLang="en-US"/>
              <a:pPr>
                <a:defRPr/>
              </a:pPr>
              <a:t>‹#›</a:t>
            </a:fld>
            <a:endParaRPr lang="ja-JP" altLang="en-US"/>
          </a:p>
        </p:txBody>
      </p:sp>
    </p:spTree>
    <p:extLst>
      <p:ext uri="{BB962C8B-B14F-4D97-AF65-F5344CB8AC3E}">
        <p14:creationId xmlns:p14="http://schemas.microsoft.com/office/powerpoint/2010/main" val="17628025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3"/>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1" y="1600203"/>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4E0B51B5-9E80-4C69-8EC5-5F11A1913F4B}" type="datetime1">
              <a:rPr lang="ja-JP" altLang="en-US"/>
              <a:pPr>
                <a:defRPr/>
              </a:pPr>
              <a:t>2020/10/19</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FCDD5FAA-2487-4A07-B955-BE7ACC26B139}" type="slidenum">
              <a:rPr lang="ja-JP" altLang="en-US"/>
              <a:pPr>
                <a:defRPr/>
              </a:pPr>
              <a:t>‹#›</a:t>
            </a:fld>
            <a:endParaRPr lang="ja-JP" altLang="en-US"/>
          </a:p>
        </p:txBody>
      </p:sp>
    </p:spTree>
    <p:extLst>
      <p:ext uri="{BB962C8B-B14F-4D97-AF65-F5344CB8AC3E}">
        <p14:creationId xmlns:p14="http://schemas.microsoft.com/office/powerpoint/2010/main" val="445094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215" b="1"/>
            </a:lvl1pPr>
            <a:lvl2pPr marL="422029" indent="0">
              <a:buNone/>
              <a:defRPr sz="1846" b="1"/>
            </a:lvl2pPr>
            <a:lvl3pPr marL="844060" indent="0">
              <a:buNone/>
              <a:defRPr sz="1662" b="1"/>
            </a:lvl3pPr>
            <a:lvl4pPr marL="1266090" indent="0">
              <a:buNone/>
              <a:defRPr sz="1477" b="1"/>
            </a:lvl4pPr>
            <a:lvl5pPr marL="1688119" indent="0">
              <a:buNone/>
              <a:defRPr sz="1477" b="1"/>
            </a:lvl5pPr>
            <a:lvl6pPr marL="2110149" indent="0">
              <a:buNone/>
              <a:defRPr sz="1477" b="1"/>
            </a:lvl6pPr>
            <a:lvl7pPr marL="2532180" indent="0">
              <a:buNone/>
              <a:defRPr sz="1477" b="1"/>
            </a:lvl7pPr>
            <a:lvl8pPr marL="2954210" indent="0">
              <a:buNone/>
              <a:defRPr sz="1477" b="1"/>
            </a:lvl8pPr>
            <a:lvl9pPr marL="3376239" indent="0">
              <a:buNone/>
              <a:defRPr sz="1477"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7" y="1535113"/>
            <a:ext cx="4041775" cy="639762"/>
          </a:xfrm>
        </p:spPr>
        <p:txBody>
          <a:bodyPr anchor="b"/>
          <a:lstStyle>
            <a:lvl1pPr marL="0" indent="0">
              <a:buNone/>
              <a:defRPr sz="2215" b="1"/>
            </a:lvl1pPr>
            <a:lvl2pPr marL="422029" indent="0">
              <a:buNone/>
              <a:defRPr sz="1846" b="1"/>
            </a:lvl2pPr>
            <a:lvl3pPr marL="844060" indent="0">
              <a:buNone/>
              <a:defRPr sz="1662" b="1"/>
            </a:lvl3pPr>
            <a:lvl4pPr marL="1266090" indent="0">
              <a:buNone/>
              <a:defRPr sz="1477" b="1"/>
            </a:lvl4pPr>
            <a:lvl5pPr marL="1688119" indent="0">
              <a:buNone/>
              <a:defRPr sz="1477" b="1"/>
            </a:lvl5pPr>
            <a:lvl6pPr marL="2110149" indent="0">
              <a:buNone/>
              <a:defRPr sz="1477" b="1"/>
            </a:lvl6pPr>
            <a:lvl7pPr marL="2532180" indent="0">
              <a:buNone/>
              <a:defRPr sz="1477" b="1"/>
            </a:lvl7pPr>
            <a:lvl8pPr marL="2954210" indent="0">
              <a:buNone/>
              <a:defRPr sz="1477" b="1"/>
            </a:lvl8pPr>
            <a:lvl9pPr marL="3376239" indent="0">
              <a:buNone/>
              <a:defRPr sz="1477"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7"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1FD91B04-3A73-4299-8B72-1DB702F427A6}" type="datetime1">
              <a:rPr lang="ja-JP" altLang="en-US"/>
              <a:pPr>
                <a:defRPr/>
              </a:pPr>
              <a:t>2020/10/19</a:t>
            </a:fld>
            <a:endParaRPr lang="ja-JP" altLang="en-US"/>
          </a:p>
        </p:txBody>
      </p:sp>
      <p:sp>
        <p:nvSpPr>
          <p:cNvPr id="8" name="フッター プレースホルダ 7"/>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D6F51A45-3410-404D-9B38-E116202A918A}" type="slidenum">
              <a:rPr lang="ja-JP" altLang="en-US"/>
              <a:pPr>
                <a:defRPr/>
              </a:pPr>
              <a:t>‹#›</a:t>
            </a:fld>
            <a:endParaRPr lang="ja-JP" altLang="en-US"/>
          </a:p>
        </p:txBody>
      </p:sp>
    </p:spTree>
    <p:extLst>
      <p:ext uri="{BB962C8B-B14F-4D97-AF65-F5344CB8AC3E}">
        <p14:creationId xmlns:p14="http://schemas.microsoft.com/office/powerpoint/2010/main" val="129991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844"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6"/>
            <a:ext cx="7772400" cy="1500187"/>
          </a:xfrm>
        </p:spPr>
        <p:txBody>
          <a:bodyPr anchor="b"/>
          <a:lstStyle>
            <a:lvl1pPr marL="0" indent="0">
              <a:buNone/>
              <a:defRPr sz="1954"/>
            </a:lvl1pPr>
            <a:lvl2pPr marL="442748" indent="0">
              <a:buNone/>
              <a:defRPr sz="1702"/>
            </a:lvl2pPr>
            <a:lvl3pPr marL="885497" indent="0">
              <a:buNone/>
              <a:defRPr sz="1512"/>
            </a:lvl3pPr>
            <a:lvl4pPr marL="1328244" indent="0">
              <a:buNone/>
              <a:defRPr sz="1386"/>
            </a:lvl4pPr>
            <a:lvl5pPr marL="1770992" indent="0">
              <a:buNone/>
              <a:defRPr sz="1386"/>
            </a:lvl5pPr>
            <a:lvl6pPr marL="2213741" indent="0">
              <a:buNone/>
              <a:defRPr sz="1386"/>
            </a:lvl6pPr>
            <a:lvl7pPr marL="2656489" indent="0">
              <a:buNone/>
              <a:defRPr sz="1386"/>
            </a:lvl7pPr>
            <a:lvl8pPr marL="3099237" indent="0">
              <a:buNone/>
              <a:defRPr sz="1386"/>
            </a:lvl8pPr>
            <a:lvl9pPr marL="3541985" indent="0">
              <a:buNone/>
              <a:defRPr sz="1386"/>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DEF76794-94D4-41BC-BDD9-78119E57F903}" type="slidenum">
              <a:rPr lang="en-US" altLang="ja-JP"/>
              <a:pPr>
                <a:defRPr/>
              </a:pPr>
              <a:t>‹#›</a:t>
            </a:fld>
            <a:endParaRPr lang="en-US" altLang="ja-JP"/>
          </a:p>
        </p:txBody>
      </p:sp>
    </p:spTree>
    <p:extLst>
      <p:ext uri="{BB962C8B-B14F-4D97-AF65-F5344CB8AC3E}">
        <p14:creationId xmlns:p14="http://schemas.microsoft.com/office/powerpoint/2010/main" val="4105443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9A45BFF8-BA19-4879-B31D-33E2A56EB834}" type="datetime1">
              <a:rPr lang="ja-JP" altLang="en-US"/>
              <a:pPr>
                <a:defRPr/>
              </a:pPr>
              <a:t>2020/10/19</a:t>
            </a:fld>
            <a:endParaRPr lang="ja-JP" altLang="en-US"/>
          </a:p>
        </p:txBody>
      </p:sp>
      <p:sp>
        <p:nvSpPr>
          <p:cNvPr id="4" name="フッター プレースホルダ 3"/>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0189576D-388B-4C9F-821C-FD123CF1026B}" type="slidenum">
              <a:rPr lang="ja-JP" altLang="en-US"/>
              <a:pPr>
                <a:defRPr/>
              </a:pPr>
              <a:t>‹#›</a:t>
            </a:fld>
            <a:endParaRPr lang="ja-JP" altLang="en-US"/>
          </a:p>
        </p:txBody>
      </p:sp>
    </p:spTree>
    <p:extLst>
      <p:ext uri="{BB962C8B-B14F-4D97-AF65-F5344CB8AC3E}">
        <p14:creationId xmlns:p14="http://schemas.microsoft.com/office/powerpoint/2010/main" val="254590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029BF0FA-FF54-4948-9BBD-650370330C33}" type="datetime1">
              <a:rPr lang="ja-JP" altLang="en-US"/>
              <a:pPr>
                <a:defRPr/>
              </a:pPr>
              <a:t>2020/10/19</a:t>
            </a:fld>
            <a:endParaRPr lang="ja-JP" altLang="en-US"/>
          </a:p>
        </p:txBody>
      </p:sp>
      <p:sp>
        <p:nvSpPr>
          <p:cNvPr id="3" name="フッター プレースホルダ 2"/>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71325C3D-D898-46C0-A8D0-937332707C89}" type="slidenum">
              <a:rPr lang="ja-JP" altLang="en-US"/>
              <a:pPr>
                <a:defRPr/>
              </a:pPr>
              <a:t>‹#›</a:t>
            </a:fld>
            <a:endParaRPr lang="ja-JP" altLang="en-US"/>
          </a:p>
        </p:txBody>
      </p:sp>
    </p:spTree>
    <p:extLst>
      <p:ext uri="{BB962C8B-B14F-4D97-AF65-F5344CB8AC3E}">
        <p14:creationId xmlns:p14="http://schemas.microsoft.com/office/powerpoint/2010/main" val="864794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1846"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3"/>
            <a:ext cx="5111751"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2" y="1435102"/>
            <a:ext cx="3008313" cy="4691063"/>
          </a:xfrm>
        </p:spPr>
        <p:txBody>
          <a:bodyPr/>
          <a:lstStyle>
            <a:lvl1pPr marL="0" indent="0">
              <a:buNone/>
              <a:defRPr sz="1292"/>
            </a:lvl1pPr>
            <a:lvl2pPr marL="422029" indent="0">
              <a:buNone/>
              <a:defRPr sz="1108"/>
            </a:lvl2pPr>
            <a:lvl3pPr marL="844060" indent="0">
              <a:buNone/>
              <a:defRPr sz="923"/>
            </a:lvl3pPr>
            <a:lvl4pPr marL="1266090" indent="0">
              <a:buNone/>
              <a:defRPr sz="831"/>
            </a:lvl4pPr>
            <a:lvl5pPr marL="1688119" indent="0">
              <a:buNone/>
              <a:defRPr sz="831"/>
            </a:lvl5pPr>
            <a:lvl6pPr marL="2110149" indent="0">
              <a:buNone/>
              <a:defRPr sz="831"/>
            </a:lvl6pPr>
            <a:lvl7pPr marL="2532180" indent="0">
              <a:buNone/>
              <a:defRPr sz="831"/>
            </a:lvl7pPr>
            <a:lvl8pPr marL="2954210" indent="0">
              <a:buNone/>
              <a:defRPr sz="831"/>
            </a:lvl8pPr>
            <a:lvl9pPr marL="3376239" indent="0">
              <a:buNone/>
              <a:defRPr sz="831"/>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DE474333-1C4A-481D-9FCE-2F864EE49675}" type="datetime1">
              <a:rPr lang="ja-JP" altLang="en-US"/>
              <a:pPr>
                <a:defRPr/>
              </a:pPr>
              <a:t>2020/10/19</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0011DF50-2970-4829-990A-7D42590941EE}" type="slidenum">
              <a:rPr lang="ja-JP" altLang="en-US"/>
              <a:pPr>
                <a:defRPr/>
              </a:pPr>
              <a:t>‹#›</a:t>
            </a:fld>
            <a:endParaRPr lang="ja-JP" altLang="en-US"/>
          </a:p>
        </p:txBody>
      </p:sp>
    </p:spTree>
    <p:extLst>
      <p:ext uri="{BB962C8B-B14F-4D97-AF65-F5344CB8AC3E}">
        <p14:creationId xmlns:p14="http://schemas.microsoft.com/office/powerpoint/2010/main" val="687196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1846"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9" y="612776"/>
            <a:ext cx="5486400" cy="4114800"/>
          </a:xfrm>
        </p:spPr>
        <p:txBody>
          <a:bodyPr rtlCol="0">
            <a:normAutofit/>
          </a:bodyPr>
          <a:lstStyle>
            <a:lvl1pPr marL="0" indent="0">
              <a:buNone/>
              <a:defRPr sz="2954"/>
            </a:lvl1pPr>
            <a:lvl2pPr marL="422029" indent="0">
              <a:buNone/>
              <a:defRPr sz="2585"/>
            </a:lvl2pPr>
            <a:lvl3pPr marL="844060" indent="0">
              <a:buNone/>
              <a:defRPr sz="2215"/>
            </a:lvl3pPr>
            <a:lvl4pPr marL="1266090" indent="0">
              <a:buNone/>
              <a:defRPr sz="1846"/>
            </a:lvl4pPr>
            <a:lvl5pPr marL="1688119" indent="0">
              <a:buNone/>
              <a:defRPr sz="1846"/>
            </a:lvl5pPr>
            <a:lvl6pPr marL="2110149" indent="0">
              <a:buNone/>
              <a:defRPr sz="1846"/>
            </a:lvl6pPr>
            <a:lvl7pPr marL="2532180" indent="0">
              <a:buNone/>
              <a:defRPr sz="1846"/>
            </a:lvl7pPr>
            <a:lvl8pPr marL="2954210" indent="0">
              <a:buNone/>
              <a:defRPr sz="1846"/>
            </a:lvl8pPr>
            <a:lvl9pPr marL="3376239"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292"/>
            </a:lvl1pPr>
            <a:lvl2pPr marL="422029" indent="0">
              <a:buNone/>
              <a:defRPr sz="1108"/>
            </a:lvl2pPr>
            <a:lvl3pPr marL="844060" indent="0">
              <a:buNone/>
              <a:defRPr sz="923"/>
            </a:lvl3pPr>
            <a:lvl4pPr marL="1266090" indent="0">
              <a:buNone/>
              <a:defRPr sz="831"/>
            </a:lvl4pPr>
            <a:lvl5pPr marL="1688119" indent="0">
              <a:buNone/>
              <a:defRPr sz="831"/>
            </a:lvl5pPr>
            <a:lvl6pPr marL="2110149" indent="0">
              <a:buNone/>
              <a:defRPr sz="831"/>
            </a:lvl6pPr>
            <a:lvl7pPr marL="2532180" indent="0">
              <a:buNone/>
              <a:defRPr sz="831"/>
            </a:lvl7pPr>
            <a:lvl8pPr marL="2954210" indent="0">
              <a:buNone/>
              <a:defRPr sz="831"/>
            </a:lvl8pPr>
            <a:lvl9pPr marL="3376239" indent="0">
              <a:buNone/>
              <a:defRPr sz="831"/>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E0D035CE-0755-415E-A2D6-2D40239F251B}" type="datetime1">
              <a:rPr lang="ja-JP" altLang="en-US"/>
              <a:pPr>
                <a:defRPr/>
              </a:pPr>
              <a:t>2020/10/19</a:t>
            </a:fld>
            <a:endParaRPr lang="ja-JP" altLang="en-US"/>
          </a:p>
        </p:txBody>
      </p:sp>
      <p:sp>
        <p:nvSpPr>
          <p:cNvPr id="6" name="フッター プレースホルダ 5"/>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52F43CF9-F375-48D9-B79E-2EAEC639F15E}" type="slidenum">
              <a:rPr lang="ja-JP" altLang="en-US"/>
              <a:pPr>
                <a:defRPr/>
              </a:pPr>
              <a:t>‹#›</a:t>
            </a:fld>
            <a:endParaRPr lang="ja-JP" altLang="en-US"/>
          </a:p>
        </p:txBody>
      </p:sp>
    </p:spTree>
    <p:extLst>
      <p:ext uri="{BB962C8B-B14F-4D97-AF65-F5344CB8AC3E}">
        <p14:creationId xmlns:p14="http://schemas.microsoft.com/office/powerpoint/2010/main" val="2358881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9C87DDD7-4C27-4948-A50A-12856F4DB600}" type="datetime1">
              <a:rPr lang="ja-JP" altLang="en-US"/>
              <a:pPr>
                <a:defRPr/>
              </a:pPr>
              <a:t>2020/10/19</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7D80812B-9C46-401E-B64F-71420A6DF73C}" type="slidenum">
              <a:rPr lang="ja-JP" altLang="en-US"/>
              <a:pPr>
                <a:defRPr/>
              </a:pPr>
              <a:t>‹#›</a:t>
            </a:fld>
            <a:endParaRPr lang="ja-JP" altLang="en-US"/>
          </a:p>
        </p:txBody>
      </p:sp>
    </p:spTree>
    <p:extLst>
      <p:ext uri="{BB962C8B-B14F-4D97-AF65-F5344CB8AC3E}">
        <p14:creationId xmlns:p14="http://schemas.microsoft.com/office/powerpoint/2010/main" val="1010730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1"/>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6A27D036-2422-412C-B4DD-56ABB66F6F75}" type="datetime1">
              <a:rPr lang="ja-JP" altLang="en-US"/>
              <a:pPr>
                <a:defRPr/>
              </a:pPr>
              <a:t>2020/10/19</a:t>
            </a:fld>
            <a:endParaRPr lang="ja-JP" altLang="en-US"/>
          </a:p>
        </p:txBody>
      </p:sp>
      <p:sp>
        <p:nvSpPr>
          <p:cNvPr id="5" name="フッター プレースホルダ 4"/>
          <p:cNvSpPr>
            <a:spLocks noGrp="1"/>
          </p:cNvSpPr>
          <p:nvPr>
            <p:ph type="ftr" sz="quarter" idx="11"/>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eaLnBrk="0" fontAlgn="base" hangingPunct="0">
              <a:spcBef>
                <a:spcPct val="0"/>
              </a:spcBef>
              <a:spcAft>
                <a:spcPct val="0"/>
              </a:spcAft>
              <a:defRPr>
                <a:latin typeface="ＭＳ Ｐゴシック" panose="020B0600070205080204" pitchFamily="50" charset="-128"/>
              </a:defRPr>
            </a:lvl1pPr>
          </a:lstStyle>
          <a:p>
            <a:pPr>
              <a:defRPr/>
            </a:pPr>
            <a:fld id="{E175EF88-339C-46BB-9091-C41C0FCBA927}" type="slidenum">
              <a:rPr lang="ja-JP" altLang="en-US"/>
              <a:pPr>
                <a:defRPr/>
              </a:pPr>
              <a:t>‹#›</a:t>
            </a:fld>
            <a:endParaRPr lang="ja-JP" altLang="en-US"/>
          </a:p>
        </p:txBody>
      </p:sp>
    </p:spTree>
    <p:extLst>
      <p:ext uri="{BB962C8B-B14F-4D97-AF65-F5344CB8AC3E}">
        <p14:creationId xmlns:p14="http://schemas.microsoft.com/office/powerpoint/2010/main" val="370086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7235" name="タイトル 1"/>
          <p:cNvSpPr>
            <a:spLocks noGrp="1" noChangeArrowheads="1"/>
          </p:cNvSpPr>
          <p:nvPr>
            <p:ph type="ctrTitle"/>
          </p:nvPr>
        </p:nvSpPr>
        <p:spPr>
          <a:xfrm>
            <a:off x="1143500" y="1122120"/>
            <a:ext cx="6858000" cy="2387880"/>
          </a:xfrm>
        </p:spPr>
        <p:txBody>
          <a:bodyPr lIns="91440" tIns="45720" rIns="91440" bIns="45720" anchor="b"/>
          <a:lstStyle>
            <a:lvl1pPr>
              <a:defRPr/>
            </a:lvl1pPr>
          </a:lstStyle>
          <a:p>
            <a:r>
              <a:rPr lang="ja-JP" altLang="en-US"/>
              <a:t>マスター タイトルの書式設定</a:t>
            </a:r>
          </a:p>
        </p:txBody>
      </p:sp>
      <p:sp>
        <p:nvSpPr>
          <p:cNvPr id="7236" name="サブタイトル 2"/>
          <p:cNvSpPr>
            <a:spLocks noGrp="1" noChangeArrowheads="1"/>
          </p:cNvSpPr>
          <p:nvPr>
            <p:ph type="subTitle" idx="1"/>
          </p:nvPr>
        </p:nvSpPr>
        <p:spPr>
          <a:xfrm>
            <a:off x="1143500" y="3601801"/>
            <a:ext cx="6858000" cy="1655640"/>
          </a:xfrm>
        </p:spPr>
        <p:txBody>
          <a:bodyPr lIns="91440" tIns="45720" rIns="91440" bIns="45720"/>
          <a:lstStyle>
            <a:lvl1pPr marL="0" indent="0" algn="ctr">
              <a:buFontTx/>
              <a:buNone/>
              <a:defRPr/>
            </a:lvl1pPr>
          </a:lstStyle>
          <a:p>
            <a:r>
              <a:rPr lang="ja-JP" altLang="en-US"/>
              <a:t>マスター サブタイトルの書式設定</a:t>
            </a:r>
          </a:p>
        </p:txBody>
      </p:sp>
      <p:sp>
        <p:nvSpPr>
          <p:cNvPr id="4" name="Rectangle 4"/>
          <p:cNvSpPr>
            <a:spLocks noGrp="1" noChangeArrowheads="1"/>
          </p:cNvSpPr>
          <p:nvPr>
            <p:ph type="dt" sz="half" idx="10"/>
          </p:nvPr>
        </p:nvSpPr>
        <p:spPr/>
        <p:txBody>
          <a:bodyPr/>
          <a:lstStyle>
            <a:lvl1pPr>
              <a:defRPr kumimoji="0">
                <a:latin typeface="ＭＳ Ｐゴシック" pitchFamily="50" charset="-128"/>
              </a:defRPr>
            </a:lvl1pPr>
          </a:lstStyle>
          <a:p>
            <a:pPr>
              <a:defRPr/>
            </a:pPr>
            <a:fld id="{BBD2F8D3-5CAB-42A9-8640-12712C92E42A}" type="datetime1">
              <a:rPr lang="ja-JP" altLang="en-US"/>
              <a:pPr>
                <a:defRPr/>
              </a:pPr>
              <a:t>2020/10/19</a:t>
            </a:fld>
            <a:endParaRPr lang="ja-JP" altLang="en-US"/>
          </a:p>
        </p:txBody>
      </p:sp>
      <p:sp>
        <p:nvSpPr>
          <p:cNvPr id="5" name="Rectangle 5"/>
          <p:cNvSpPr>
            <a:spLocks noGrp="1" noChangeArrowheads="1"/>
          </p:cNvSpPr>
          <p:nvPr>
            <p:ph type="ftr" sz="quarter" idx="11"/>
          </p:nvPr>
        </p:nvSpPr>
        <p:spPr/>
        <p:txBody>
          <a:bodyPr/>
          <a:lstStyle>
            <a:lvl1pPr>
              <a:defRPr kumimoji="0">
                <a:latin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kumimoji="0">
                <a:latin typeface="ＭＳ Ｐゴシック" panose="020B0600070205080204" pitchFamily="50" charset="-128"/>
              </a:defRPr>
            </a:lvl1pPr>
          </a:lstStyle>
          <a:p>
            <a:pPr>
              <a:defRPr/>
            </a:pPr>
            <a:fld id="{4DAA1997-5F60-4034-8F19-41B9DA0BA1B3}" type="slidenum">
              <a:rPr lang="en-US" altLang="ja-JP"/>
              <a:pPr>
                <a:defRPr/>
              </a:pPr>
              <a:t>‹#›</a:t>
            </a:fld>
            <a:endParaRPr lang="en-US" altLang="ja-JP"/>
          </a:p>
        </p:txBody>
      </p:sp>
    </p:spTree>
    <p:extLst>
      <p:ext uri="{BB962C8B-B14F-4D97-AF65-F5344CB8AC3E}">
        <p14:creationId xmlns:p14="http://schemas.microsoft.com/office/powerpoint/2010/main" val="132381169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D18AA17-94A4-4B44-8D3B-D5CA8E7A152C}" type="datetime1">
              <a:rPr lang="ja-JP" altLang="en-US"/>
              <a:pPr>
                <a:defRPr/>
              </a:pPr>
              <a:t>2020/10/19</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AB9313-EFBA-48EA-942E-58B1F32912C1}" type="slidenum">
              <a:rPr lang="en-US" altLang="ja-JP"/>
              <a:pPr>
                <a:defRPr/>
              </a:pPr>
              <a:t>‹#›</a:t>
            </a:fld>
            <a:endParaRPr lang="en-US" altLang="ja-JP"/>
          </a:p>
        </p:txBody>
      </p:sp>
    </p:spTree>
    <p:extLst>
      <p:ext uri="{BB962C8B-B14F-4D97-AF65-F5344CB8AC3E}">
        <p14:creationId xmlns:p14="http://schemas.microsoft.com/office/powerpoint/2010/main" val="2459122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6" y="4406400"/>
            <a:ext cx="7772400" cy="1362960"/>
          </a:xfrm>
        </p:spPr>
        <p:txBody>
          <a:bodyPr anchor="t"/>
          <a:lstStyle>
            <a:lvl1pPr algn="l">
              <a:defRPr sz="2512"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6" y="2906281"/>
            <a:ext cx="7772400" cy="1500120"/>
          </a:xfrm>
        </p:spPr>
        <p:txBody>
          <a:bodyPr anchor="b"/>
          <a:lstStyle>
            <a:lvl1pPr marL="0" indent="0">
              <a:buNone/>
              <a:defRPr sz="1256"/>
            </a:lvl1pPr>
            <a:lvl2pPr marL="287115" indent="0">
              <a:buNone/>
              <a:defRPr sz="1131"/>
            </a:lvl2pPr>
            <a:lvl3pPr marL="574229" indent="0">
              <a:buNone/>
              <a:defRPr sz="1004"/>
            </a:lvl3pPr>
            <a:lvl4pPr marL="861344" indent="0">
              <a:buNone/>
              <a:defRPr sz="879"/>
            </a:lvl4pPr>
            <a:lvl5pPr marL="1148459" indent="0">
              <a:buNone/>
              <a:defRPr sz="879"/>
            </a:lvl5pPr>
            <a:lvl6pPr marL="1435574" indent="0">
              <a:buNone/>
              <a:defRPr sz="879"/>
            </a:lvl6pPr>
            <a:lvl7pPr marL="1722688" indent="0">
              <a:buNone/>
              <a:defRPr sz="879"/>
            </a:lvl7pPr>
            <a:lvl8pPr marL="2009803" indent="0">
              <a:buNone/>
              <a:defRPr sz="879"/>
            </a:lvl8pPr>
            <a:lvl9pPr marL="2296917" indent="0">
              <a:buNone/>
              <a:defRPr sz="879"/>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B0B0BBAD-A00D-4A2A-A940-0A563242E12F}" type="datetime1">
              <a:rPr lang="ja-JP" altLang="en-US"/>
              <a:pPr>
                <a:defRPr/>
              </a:pPr>
              <a:t>2020/10/19</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3FC8B4A-35CC-4A86-85D0-66A6C32B4DF1}" type="slidenum">
              <a:rPr lang="en-US" altLang="ja-JP"/>
              <a:pPr>
                <a:defRPr/>
              </a:pPr>
              <a:t>‹#›</a:t>
            </a:fld>
            <a:endParaRPr lang="en-US" altLang="ja-JP"/>
          </a:p>
        </p:txBody>
      </p:sp>
    </p:spTree>
    <p:extLst>
      <p:ext uri="{BB962C8B-B14F-4D97-AF65-F5344CB8AC3E}">
        <p14:creationId xmlns:p14="http://schemas.microsoft.com/office/powerpoint/2010/main" val="1338261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1" y="1599480"/>
            <a:ext cx="4066779" cy="4527360"/>
          </a:xfrm>
        </p:spPr>
        <p:txBody>
          <a:bodyPr/>
          <a:lstStyle>
            <a:lvl1pPr>
              <a:defRPr sz="1759"/>
            </a:lvl1pPr>
            <a:lvl2pPr>
              <a:defRPr sz="1507"/>
            </a:lvl2pPr>
            <a:lvl3pPr>
              <a:defRPr sz="1256"/>
            </a:lvl3pPr>
            <a:lvl4pPr>
              <a:defRPr sz="1131"/>
            </a:lvl4pPr>
            <a:lvl5pPr>
              <a:defRPr sz="1131"/>
            </a:lvl5pPr>
            <a:lvl6pPr>
              <a:defRPr sz="1131"/>
            </a:lvl6pPr>
            <a:lvl7pPr>
              <a:defRPr sz="1131"/>
            </a:lvl7pPr>
            <a:lvl8pPr>
              <a:defRPr sz="1131"/>
            </a:lvl8pPr>
            <a:lvl9pPr>
              <a:defRPr sz="113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20021" y="1599480"/>
            <a:ext cx="4066780" cy="4527360"/>
          </a:xfrm>
        </p:spPr>
        <p:txBody>
          <a:bodyPr/>
          <a:lstStyle>
            <a:lvl1pPr>
              <a:defRPr sz="1759"/>
            </a:lvl1pPr>
            <a:lvl2pPr>
              <a:defRPr sz="1507"/>
            </a:lvl2pPr>
            <a:lvl3pPr>
              <a:defRPr sz="1256"/>
            </a:lvl3pPr>
            <a:lvl4pPr>
              <a:defRPr sz="1131"/>
            </a:lvl4pPr>
            <a:lvl5pPr>
              <a:defRPr sz="1131"/>
            </a:lvl5pPr>
            <a:lvl6pPr>
              <a:defRPr sz="1131"/>
            </a:lvl6pPr>
            <a:lvl7pPr>
              <a:defRPr sz="1131"/>
            </a:lvl7pPr>
            <a:lvl8pPr>
              <a:defRPr sz="1131"/>
            </a:lvl8pPr>
            <a:lvl9pPr>
              <a:defRPr sz="113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02C4BEBB-BBA2-4F99-9CDC-CD42E0E1760A}" type="datetime1">
              <a:rPr lang="ja-JP" altLang="en-US"/>
              <a:pPr>
                <a:defRPr/>
              </a:pPr>
              <a:t>2020/10/19</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1944539-7F52-4501-9053-3D9A1F3B8CFC}" type="slidenum">
              <a:rPr lang="en-US" altLang="ja-JP"/>
              <a:pPr>
                <a:defRPr/>
              </a:pPr>
              <a:t>‹#›</a:t>
            </a:fld>
            <a:endParaRPr lang="en-US" altLang="ja-JP"/>
          </a:p>
        </p:txBody>
      </p:sp>
    </p:spTree>
    <p:extLst>
      <p:ext uri="{BB962C8B-B14F-4D97-AF65-F5344CB8AC3E}">
        <p14:creationId xmlns:p14="http://schemas.microsoft.com/office/powerpoint/2010/main" val="9212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3"/>
            <a:ext cx="4038600" cy="4525963"/>
          </a:xfrm>
        </p:spPr>
        <p:txBody>
          <a:bodyPr/>
          <a:lstStyle>
            <a:lvl1pPr>
              <a:defRPr sz="2710"/>
            </a:lvl1pPr>
            <a:lvl2pPr>
              <a:defRPr sz="2332"/>
            </a:lvl2pPr>
            <a:lvl3pPr>
              <a:defRPr sz="1954"/>
            </a:lvl3pPr>
            <a:lvl4pPr>
              <a:defRPr sz="1702"/>
            </a:lvl4pPr>
            <a:lvl5pPr>
              <a:defRPr sz="1702"/>
            </a:lvl5pPr>
            <a:lvl6pPr>
              <a:defRPr sz="1702"/>
            </a:lvl6pPr>
            <a:lvl7pPr>
              <a:defRPr sz="1702"/>
            </a:lvl7pPr>
            <a:lvl8pPr>
              <a:defRPr sz="1702"/>
            </a:lvl8pPr>
            <a:lvl9pPr>
              <a:defRPr sz="170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600203"/>
            <a:ext cx="4038600" cy="4525963"/>
          </a:xfrm>
        </p:spPr>
        <p:txBody>
          <a:bodyPr/>
          <a:lstStyle>
            <a:lvl1pPr>
              <a:defRPr sz="2710"/>
            </a:lvl1pPr>
            <a:lvl2pPr>
              <a:defRPr sz="2332"/>
            </a:lvl2pPr>
            <a:lvl3pPr>
              <a:defRPr sz="1954"/>
            </a:lvl3pPr>
            <a:lvl4pPr>
              <a:defRPr sz="1702"/>
            </a:lvl4pPr>
            <a:lvl5pPr>
              <a:defRPr sz="1702"/>
            </a:lvl5pPr>
            <a:lvl6pPr>
              <a:defRPr sz="1702"/>
            </a:lvl6pPr>
            <a:lvl7pPr>
              <a:defRPr sz="1702"/>
            </a:lvl7pPr>
            <a:lvl8pPr>
              <a:defRPr sz="1702"/>
            </a:lvl8pPr>
            <a:lvl9pPr>
              <a:defRPr sz="170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508D58FC-0803-449D-88CB-C4A4475DF34D}" type="slidenum">
              <a:rPr lang="en-US" altLang="ja-JP"/>
              <a:pPr>
                <a:defRPr/>
              </a:pPr>
              <a:t>‹#›</a:t>
            </a:fld>
            <a:endParaRPr lang="en-US" altLang="ja-JP"/>
          </a:p>
        </p:txBody>
      </p:sp>
    </p:spTree>
    <p:extLst>
      <p:ext uri="{BB962C8B-B14F-4D97-AF65-F5344CB8AC3E}">
        <p14:creationId xmlns:p14="http://schemas.microsoft.com/office/powerpoint/2010/main" val="4002543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321"/>
            <a:ext cx="8229600" cy="114372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1" y="1534681"/>
            <a:ext cx="4039767" cy="640440"/>
          </a:xfrm>
        </p:spPr>
        <p:txBody>
          <a:bodyPr anchor="b"/>
          <a:lstStyle>
            <a:lvl1pPr marL="0" indent="0">
              <a:buNone/>
              <a:defRPr sz="1507" b="1"/>
            </a:lvl1pPr>
            <a:lvl2pPr marL="287115" indent="0">
              <a:buNone/>
              <a:defRPr sz="1256" b="1"/>
            </a:lvl2pPr>
            <a:lvl3pPr marL="574229" indent="0">
              <a:buNone/>
              <a:defRPr sz="1131" b="1"/>
            </a:lvl3pPr>
            <a:lvl4pPr marL="861344" indent="0">
              <a:buNone/>
              <a:defRPr sz="1004" b="1"/>
            </a:lvl4pPr>
            <a:lvl5pPr marL="1148459" indent="0">
              <a:buNone/>
              <a:defRPr sz="1004" b="1"/>
            </a:lvl5pPr>
            <a:lvl6pPr marL="1435574" indent="0">
              <a:buNone/>
              <a:defRPr sz="1004" b="1"/>
            </a:lvl6pPr>
            <a:lvl7pPr marL="1722688" indent="0">
              <a:buNone/>
              <a:defRPr sz="1004" b="1"/>
            </a:lvl7pPr>
            <a:lvl8pPr marL="2009803" indent="0">
              <a:buNone/>
              <a:defRPr sz="1004" b="1"/>
            </a:lvl8pPr>
            <a:lvl9pPr marL="2296917" indent="0">
              <a:buNone/>
              <a:defRPr sz="1004"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1" y="2175120"/>
            <a:ext cx="4039767" cy="3950640"/>
          </a:xfrm>
        </p:spPr>
        <p:txBody>
          <a:bodyPr/>
          <a:lstStyle>
            <a:lvl1pPr>
              <a:defRPr sz="1507"/>
            </a:lvl1pPr>
            <a:lvl2pPr>
              <a:defRPr sz="1256"/>
            </a:lvl2pPr>
            <a:lvl3pPr>
              <a:defRPr sz="1131"/>
            </a:lvl3pPr>
            <a:lvl4pPr>
              <a:defRPr sz="1004"/>
            </a:lvl4pPr>
            <a:lvl5pPr>
              <a:defRPr sz="1004"/>
            </a:lvl5pPr>
            <a:lvl6pPr>
              <a:defRPr sz="1004"/>
            </a:lvl6pPr>
            <a:lvl7pPr>
              <a:defRPr sz="1004"/>
            </a:lvl7pPr>
            <a:lvl8pPr>
              <a:defRPr sz="1004"/>
            </a:lvl8pPr>
            <a:lvl9pPr>
              <a:defRPr sz="100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32" y="1534681"/>
            <a:ext cx="4041768" cy="640440"/>
          </a:xfrm>
        </p:spPr>
        <p:txBody>
          <a:bodyPr anchor="b"/>
          <a:lstStyle>
            <a:lvl1pPr marL="0" indent="0">
              <a:buNone/>
              <a:defRPr sz="1507" b="1"/>
            </a:lvl1pPr>
            <a:lvl2pPr marL="287115" indent="0">
              <a:buNone/>
              <a:defRPr sz="1256" b="1"/>
            </a:lvl2pPr>
            <a:lvl3pPr marL="574229" indent="0">
              <a:buNone/>
              <a:defRPr sz="1131" b="1"/>
            </a:lvl3pPr>
            <a:lvl4pPr marL="861344" indent="0">
              <a:buNone/>
              <a:defRPr sz="1004" b="1"/>
            </a:lvl4pPr>
            <a:lvl5pPr marL="1148459" indent="0">
              <a:buNone/>
              <a:defRPr sz="1004" b="1"/>
            </a:lvl5pPr>
            <a:lvl6pPr marL="1435574" indent="0">
              <a:buNone/>
              <a:defRPr sz="1004" b="1"/>
            </a:lvl6pPr>
            <a:lvl7pPr marL="1722688" indent="0">
              <a:buNone/>
              <a:defRPr sz="1004" b="1"/>
            </a:lvl7pPr>
            <a:lvl8pPr marL="2009803" indent="0">
              <a:buNone/>
              <a:defRPr sz="1004" b="1"/>
            </a:lvl8pPr>
            <a:lvl9pPr marL="2296917" indent="0">
              <a:buNone/>
              <a:defRPr sz="1004"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32" y="2175120"/>
            <a:ext cx="4041768" cy="3950640"/>
          </a:xfrm>
        </p:spPr>
        <p:txBody>
          <a:bodyPr/>
          <a:lstStyle>
            <a:lvl1pPr>
              <a:defRPr sz="1507"/>
            </a:lvl1pPr>
            <a:lvl2pPr>
              <a:defRPr sz="1256"/>
            </a:lvl2pPr>
            <a:lvl3pPr>
              <a:defRPr sz="1131"/>
            </a:lvl3pPr>
            <a:lvl4pPr>
              <a:defRPr sz="1004"/>
            </a:lvl4pPr>
            <a:lvl5pPr>
              <a:defRPr sz="1004"/>
            </a:lvl5pPr>
            <a:lvl6pPr>
              <a:defRPr sz="1004"/>
            </a:lvl6pPr>
            <a:lvl7pPr>
              <a:defRPr sz="1004"/>
            </a:lvl7pPr>
            <a:lvl8pPr>
              <a:defRPr sz="1004"/>
            </a:lvl8pPr>
            <a:lvl9pPr>
              <a:defRPr sz="1004"/>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58792473-011C-4BE2-8196-760652099ADA}" type="datetime1">
              <a:rPr lang="ja-JP" altLang="en-US"/>
              <a:pPr>
                <a:defRPr/>
              </a:pPr>
              <a:t>2020/10/19</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3D00C7F-EC70-4727-B89A-3BF366FBF377}" type="slidenum">
              <a:rPr lang="en-US" altLang="ja-JP"/>
              <a:pPr>
                <a:defRPr/>
              </a:pPr>
              <a:t>‹#›</a:t>
            </a:fld>
            <a:endParaRPr lang="en-US" altLang="ja-JP"/>
          </a:p>
        </p:txBody>
      </p:sp>
    </p:spTree>
    <p:extLst>
      <p:ext uri="{BB962C8B-B14F-4D97-AF65-F5344CB8AC3E}">
        <p14:creationId xmlns:p14="http://schemas.microsoft.com/office/powerpoint/2010/main" val="2551993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1A0FF6D7-C143-4EA5-8E85-B3A9419A470F}" type="datetime1">
              <a:rPr lang="ja-JP" altLang="en-US"/>
              <a:pPr>
                <a:defRPr/>
              </a:pPr>
              <a:t>2020/10/19</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E81EBDD-A0D5-4B2E-B4AA-F645FCDEF21D}" type="slidenum">
              <a:rPr lang="en-US" altLang="ja-JP"/>
              <a:pPr>
                <a:defRPr/>
              </a:pPr>
              <a:t>‹#›</a:t>
            </a:fld>
            <a:endParaRPr lang="en-US" altLang="ja-JP"/>
          </a:p>
        </p:txBody>
      </p:sp>
    </p:spTree>
    <p:extLst>
      <p:ext uri="{BB962C8B-B14F-4D97-AF65-F5344CB8AC3E}">
        <p14:creationId xmlns:p14="http://schemas.microsoft.com/office/powerpoint/2010/main" val="2878238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42FC969-03AA-4053-860E-5003E4384445}" type="datetime1">
              <a:rPr lang="ja-JP" altLang="en-US"/>
              <a:pPr>
                <a:defRPr/>
              </a:pPr>
              <a:t>2020/10/19</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18AAEBE2-505B-4A3F-BB5F-18BFFD906CD9}" type="slidenum">
              <a:rPr lang="en-US" altLang="ja-JP"/>
              <a:pPr>
                <a:defRPr/>
              </a:pPr>
              <a:t>‹#›</a:t>
            </a:fld>
            <a:endParaRPr lang="en-US" altLang="ja-JP"/>
          </a:p>
        </p:txBody>
      </p:sp>
    </p:spTree>
    <p:extLst>
      <p:ext uri="{BB962C8B-B14F-4D97-AF65-F5344CB8AC3E}">
        <p14:creationId xmlns:p14="http://schemas.microsoft.com/office/powerpoint/2010/main" val="862417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240"/>
            <a:ext cx="3008316" cy="1162080"/>
          </a:xfrm>
        </p:spPr>
        <p:txBody>
          <a:bodyPr anchor="b"/>
          <a:lstStyle>
            <a:lvl1pPr algn="l">
              <a:defRPr sz="1256"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565" y="273240"/>
            <a:ext cx="5112236" cy="5852520"/>
          </a:xfrm>
        </p:spPr>
        <p:txBody>
          <a:bodyPr/>
          <a:lstStyle>
            <a:lvl1pPr>
              <a:defRPr sz="2010"/>
            </a:lvl1pPr>
            <a:lvl2pPr>
              <a:defRPr sz="1759"/>
            </a:lvl2pPr>
            <a:lvl3pPr>
              <a:defRPr sz="1507"/>
            </a:lvl3pPr>
            <a:lvl4pPr>
              <a:defRPr sz="1256"/>
            </a:lvl4pPr>
            <a:lvl5pPr>
              <a:defRPr sz="1256"/>
            </a:lvl5pPr>
            <a:lvl6pPr>
              <a:defRPr sz="1256"/>
            </a:lvl6pPr>
            <a:lvl7pPr>
              <a:defRPr sz="1256"/>
            </a:lvl7pPr>
            <a:lvl8pPr>
              <a:defRPr sz="1256"/>
            </a:lvl8pPr>
            <a:lvl9pPr>
              <a:defRPr sz="1256"/>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320"/>
            <a:ext cx="3008316" cy="4690440"/>
          </a:xfrm>
        </p:spPr>
        <p:txBody>
          <a:bodyPr/>
          <a:lstStyle>
            <a:lvl1pPr marL="0" indent="0">
              <a:buNone/>
              <a:defRPr sz="879"/>
            </a:lvl1pPr>
            <a:lvl2pPr marL="287115" indent="0">
              <a:buNone/>
              <a:defRPr sz="753"/>
            </a:lvl2pPr>
            <a:lvl3pPr marL="574229" indent="0">
              <a:buNone/>
              <a:defRPr sz="628"/>
            </a:lvl3pPr>
            <a:lvl4pPr marL="861344" indent="0">
              <a:buNone/>
              <a:defRPr sz="565"/>
            </a:lvl4pPr>
            <a:lvl5pPr marL="1148459" indent="0">
              <a:buNone/>
              <a:defRPr sz="565"/>
            </a:lvl5pPr>
            <a:lvl6pPr marL="1435574" indent="0">
              <a:buNone/>
              <a:defRPr sz="565"/>
            </a:lvl6pPr>
            <a:lvl7pPr marL="1722688" indent="0">
              <a:buNone/>
              <a:defRPr sz="565"/>
            </a:lvl7pPr>
            <a:lvl8pPr marL="2009803" indent="0">
              <a:buNone/>
              <a:defRPr sz="565"/>
            </a:lvl8pPr>
            <a:lvl9pPr marL="2296917" indent="0">
              <a:buNone/>
              <a:defRPr sz="56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60D8DFF0-8567-4835-8918-6EE6506145A7}" type="datetime1">
              <a:rPr lang="ja-JP" altLang="en-US"/>
              <a:pPr>
                <a:defRPr/>
              </a:pPr>
              <a:t>2020/10/19</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A449F32-B852-41D3-A2B2-DCEE93C7E5EF}" type="slidenum">
              <a:rPr lang="en-US" altLang="ja-JP"/>
              <a:pPr>
                <a:defRPr/>
              </a:pPr>
              <a:t>‹#›</a:t>
            </a:fld>
            <a:endParaRPr lang="en-US" altLang="ja-JP"/>
          </a:p>
        </p:txBody>
      </p:sp>
    </p:spTree>
    <p:extLst>
      <p:ext uri="{BB962C8B-B14F-4D97-AF65-F5344CB8AC3E}">
        <p14:creationId xmlns:p14="http://schemas.microsoft.com/office/powerpoint/2010/main" val="2989864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784" y="4800601"/>
            <a:ext cx="5486400" cy="567000"/>
          </a:xfrm>
        </p:spPr>
        <p:txBody>
          <a:bodyPr anchor="b"/>
          <a:lstStyle>
            <a:lvl1pPr algn="l">
              <a:defRPr sz="1256"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784" y="612361"/>
            <a:ext cx="5486400" cy="4114800"/>
          </a:xfrm>
        </p:spPr>
        <p:txBody>
          <a:bodyPr/>
          <a:lstStyle>
            <a:lvl1pPr marL="0" indent="0">
              <a:buNone/>
              <a:defRPr sz="2010"/>
            </a:lvl1pPr>
            <a:lvl2pPr marL="287115" indent="0">
              <a:buNone/>
              <a:defRPr sz="1759"/>
            </a:lvl2pPr>
            <a:lvl3pPr marL="574229" indent="0">
              <a:buNone/>
              <a:defRPr sz="1507"/>
            </a:lvl3pPr>
            <a:lvl4pPr marL="861344" indent="0">
              <a:buNone/>
              <a:defRPr sz="1256"/>
            </a:lvl4pPr>
            <a:lvl5pPr marL="1148459" indent="0">
              <a:buNone/>
              <a:defRPr sz="1256"/>
            </a:lvl5pPr>
            <a:lvl6pPr marL="1435574" indent="0">
              <a:buNone/>
              <a:defRPr sz="1256"/>
            </a:lvl6pPr>
            <a:lvl7pPr marL="1722688" indent="0">
              <a:buNone/>
              <a:defRPr sz="1256"/>
            </a:lvl7pPr>
            <a:lvl8pPr marL="2009803" indent="0">
              <a:buNone/>
              <a:defRPr sz="1256"/>
            </a:lvl8pPr>
            <a:lvl9pPr marL="2296917" indent="0">
              <a:buNone/>
              <a:defRPr sz="1256"/>
            </a:lvl9pPr>
          </a:lstStyle>
          <a:p>
            <a:pPr lvl="0"/>
            <a:endParaRPr lang="ja-JP" altLang="en-US" noProof="0" smtClean="0"/>
          </a:p>
        </p:txBody>
      </p:sp>
      <p:sp>
        <p:nvSpPr>
          <p:cNvPr id="4" name="テキスト プレースホルダ 3"/>
          <p:cNvSpPr>
            <a:spLocks noGrp="1"/>
          </p:cNvSpPr>
          <p:nvPr>
            <p:ph type="body" sz="half" idx="2"/>
          </p:nvPr>
        </p:nvSpPr>
        <p:spPr>
          <a:xfrm>
            <a:off x="1792784" y="5367600"/>
            <a:ext cx="5486400" cy="804600"/>
          </a:xfrm>
        </p:spPr>
        <p:txBody>
          <a:bodyPr/>
          <a:lstStyle>
            <a:lvl1pPr marL="0" indent="0">
              <a:buNone/>
              <a:defRPr sz="879"/>
            </a:lvl1pPr>
            <a:lvl2pPr marL="287115" indent="0">
              <a:buNone/>
              <a:defRPr sz="753"/>
            </a:lvl2pPr>
            <a:lvl3pPr marL="574229" indent="0">
              <a:buNone/>
              <a:defRPr sz="628"/>
            </a:lvl3pPr>
            <a:lvl4pPr marL="861344" indent="0">
              <a:buNone/>
              <a:defRPr sz="565"/>
            </a:lvl4pPr>
            <a:lvl5pPr marL="1148459" indent="0">
              <a:buNone/>
              <a:defRPr sz="565"/>
            </a:lvl5pPr>
            <a:lvl6pPr marL="1435574" indent="0">
              <a:buNone/>
              <a:defRPr sz="565"/>
            </a:lvl6pPr>
            <a:lvl7pPr marL="1722688" indent="0">
              <a:buNone/>
              <a:defRPr sz="565"/>
            </a:lvl7pPr>
            <a:lvl8pPr marL="2009803" indent="0">
              <a:buNone/>
              <a:defRPr sz="565"/>
            </a:lvl8pPr>
            <a:lvl9pPr marL="2296917" indent="0">
              <a:buNone/>
              <a:defRPr sz="56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133D6B3-3460-4140-86EE-1CDBB0E4CD33}" type="datetime1">
              <a:rPr lang="ja-JP" altLang="en-US"/>
              <a:pPr>
                <a:defRPr/>
              </a:pPr>
              <a:t>2020/10/19</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52203DC-F57B-49B7-8981-E23CBD1CAAAC}" type="slidenum">
              <a:rPr lang="en-US" altLang="ja-JP"/>
              <a:pPr>
                <a:defRPr/>
              </a:pPr>
              <a:t>‹#›</a:t>
            </a:fld>
            <a:endParaRPr lang="en-US" altLang="ja-JP"/>
          </a:p>
        </p:txBody>
      </p:sp>
    </p:spTree>
    <p:extLst>
      <p:ext uri="{BB962C8B-B14F-4D97-AF65-F5344CB8AC3E}">
        <p14:creationId xmlns:p14="http://schemas.microsoft.com/office/powerpoint/2010/main" val="2972329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51CA7A20-7C70-4B50-A489-B6A11A7B4802}" type="datetime1">
              <a:rPr lang="ja-JP" altLang="en-US"/>
              <a:pPr>
                <a:defRPr/>
              </a:pPr>
              <a:t>2020/10/19</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FF4484B-44A4-4A1A-AC9C-BB3983E904FA}" type="slidenum">
              <a:rPr lang="en-US" altLang="ja-JP"/>
              <a:pPr>
                <a:defRPr/>
              </a:pPr>
              <a:t>‹#›</a:t>
            </a:fld>
            <a:endParaRPr lang="en-US" altLang="ja-JP"/>
          </a:p>
        </p:txBody>
      </p:sp>
    </p:spTree>
    <p:extLst>
      <p:ext uri="{BB962C8B-B14F-4D97-AF65-F5344CB8AC3E}">
        <p14:creationId xmlns:p14="http://schemas.microsoft.com/office/powerpoint/2010/main" val="3570669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851" y="0"/>
            <a:ext cx="2170950" cy="612684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0"/>
            <a:ext cx="6419809" cy="612684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285745B-81C0-47EB-AFD5-F9451A8DC06F}" type="datetime1">
              <a:rPr lang="ja-JP" altLang="en-US"/>
              <a:pPr>
                <a:defRPr/>
              </a:pPr>
              <a:t>2020/10/19</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947651E-B70E-46DD-BA58-B90EE03F426E}" type="slidenum">
              <a:rPr lang="en-US" altLang="ja-JP"/>
              <a:pPr>
                <a:defRPr/>
              </a:pPr>
              <a:t>‹#›</a:t>
            </a:fld>
            <a:endParaRPr lang="en-US" altLang="ja-JP"/>
          </a:p>
        </p:txBody>
      </p:sp>
    </p:spTree>
    <p:extLst>
      <p:ext uri="{BB962C8B-B14F-4D97-AF65-F5344CB8AC3E}">
        <p14:creationId xmlns:p14="http://schemas.microsoft.com/office/powerpoint/2010/main" val="3321127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685301" y="1028161"/>
            <a:ext cx="7772400" cy="2107080"/>
          </a:xfrm>
          <a:noFill/>
          <a:extLst/>
        </p:spPr>
        <p:txBody>
          <a:bodyPr anchorCtr="1"/>
          <a:lstStyle>
            <a:lvl1pPr>
              <a:defRPr sz="2261"/>
            </a:lvl1pPr>
          </a:lstStyle>
          <a:p>
            <a:pPr lvl="0"/>
            <a:r>
              <a:rPr lang="ja-JP" altLang="en-US" noProof="0" smtClean="0"/>
              <a:t>マスタ タイトルの書式設定</a:t>
            </a:r>
          </a:p>
        </p:txBody>
      </p:sp>
      <p:sp>
        <p:nvSpPr>
          <p:cNvPr id="3" name="Rectangle 6"/>
          <p:cNvSpPr>
            <a:spLocks noGrp="1" noChangeArrowheads="1"/>
          </p:cNvSpPr>
          <p:nvPr>
            <p:ph type="sldNum" sz="quarter" idx="10"/>
          </p:nvPr>
        </p:nvSpPr>
        <p:spPr>
          <a:xfrm>
            <a:off x="7001608" y="6483350"/>
            <a:ext cx="2135066" cy="476250"/>
          </a:xfrm>
        </p:spPr>
        <p:txBody>
          <a:bodyPr/>
          <a:lstStyle>
            <a:lvl1pPr>
              <a:defRPr/>
            </a:lvl1pPr>
          </a:lstStyle>
          <a:p>
            <a:pPr>
              <a:defRPr/>
            </a:pPr>
            <a:fld id="{D994B2B9-8095-4BED-8498-0ECE7F19258A}" type="slidenum">
              <a:rPr lang="en-US" altLang="ja-JP"/>
              <a:pPr>
                <a:defRPr/>
              </a:pPr>
              <a:t>‹#›</a:t>
            </a:fld>
            <a:endParaRPr lang="en-US" altLang="ja-JP" dirty="0"/>
          </a:p>
        </p:txBody>
      </p:sp>
    </p:spTree>
    <p:extLst>
      <p:ext uri="{BB962C8B-B14F-4D97-AF65-F5344CB8AC3E}">
        <p14:creationId xmlns:p14="http://schemas.microsoft.com/office/powerpoint/2010/main" val="201558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332" b="1"/>
            </a:lvl1pPr>
            <a:lvl2pPr marL="442748" indent="0">
              <a:buNone/>
              <a:defRPr sz="1954" b="1"/>
            </a:lvl2pPr>
            <a:lvl3pPr marL="885497" indent="0">
              <a:buNone/>
              <a:defRPr sz="1702" b="1"/>
            </a:lvl3pPr>
            <a:lvl4pPr marL="1328244" indent="0">
              <a:buNone/>
              <a:defRPr sz="1512" b="1"/>
            </a:lvl4pPr>
            <a:lvl5pPr marL="1770992" indent="0">
              <a:buNone/>
              <a:defRPr sz="1512" b="1"/>
            </a:lvl5pPr>
            <a:lvl6pPr marL="2213741" indent="0">
              <a:buNone/>
              <a:defRPr sz="1512" b="1"/>
            </a:lvl6pPr>
            <a:lvl7pPr marL="2656489" indent="0">
              <a:buNone/>
              <a:defRPr sz="1512" b="1"/>
            </a:lvl7pPr>
            <a:lvl8pPr marL="3099237" indent="0">
              <a:buNone/>
              <a:defRPr sz="1512" b="1"/>
            </a:lvl8pPr>
            <a:lvl9pPr marL="3541985" indent="0">
              <a:buNone/>
              <a:defRPr sz="1512"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1" y="2174876"/>
            <a:ext cx="4040188" cy="3951288"/>
          </a:xfrm>
        </p:spPr>
        <p:txBody>
          <a:bodyPr/>
          <a:lstStyle>
            <a:lvl1pPr>
              <a:defRPr sz="2332"/>
            </a:lvl1pPr>
            <a:lvl2pPr>
              <a:defRPr sz="1954"/>
            </a:lvl2pPr>
            <a:lvl3pPr>
              <a:defRPr sz="1702"/>
            </a:lvl3pPr>
            <a:lvl4pPr>
              <a:defRPr sz="1512"/>
            </a:lvl4pPr>
            <a:lvl5pPr>
              <a:defRPr sz="1512"/>
            </a:lvl5pPr>
            <a:lvl6pPr>
              <a:defRPr sz="1512"/>
            </a:lvl6pPr>
            <a:lvl7pPr>
              <a:defRPr sz="1512"/>
            </a:lvl7pPr>
            <a:lvl8pPr>
              <a:defRPr sz="1512"/>
            </a:lvl8pPr>
            <a:lvl9pPr>
              <a:defRPr sz="151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332" b="1"/>
            </a:lvl1pPr>
            <a:lvl2pPr marL="442748" indent="0">
              <a:buNone/>
              <a:defRPr sz="1954" b="1"/>
            </a:lvl2pPr>
            <a:lvl3pPr marL="885497" indent="0">
              <a:buNone/>
              <a:defRPr sz="1702" b="1"/>
            </a:lvl3pPr>
            <a:lvl4pPr marL="1328244" indent="0">
              <a:buNone/>
              <a:defRPr sz="1512" b="1"/>
            </a:lvl4pPr>
            <a:lvl5pPr marL="1770992" indent="0">
              <a:buNone/>
              <a:defRPr sz="1512" b="1"/>
            </a:lvl5pPr>
            <a:lvl6pPr marL="2213741" indent="0">
              <a:buNone/>
              <a:defRPr sz="1512" b="1"/>
            </a:lvl6pPr>
            <a:lvl7pPr marL="2656489" indent="0">
              <a:buNone/>
              <a:defRPr sz="1512" b="1"/>
            </a:lvl7pPr>
            <a:lvl8pPr marL="3099237" indent="0">
              <a:buNone/>
              <a:defRPr sz="1512" b="1"/>
            </a:lvl8pPr>
            <a:lvl9pPr marL="3541985" indent="0">
              <a:buNone/>
              <a:defRPr sz="1512"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6"/>
            <a:ext cx="4041775" cy="3951288"/>
          </a:xfrm>
        </p:spPr>
        <p:txBody>
          <a:bodyPr/>
          <a:lstStyle>
            <a:lvl1pPr>
              <a:defRPr sz="2332"/>
            </a:lvl1pPr>
            <a:lvl2pPr>
              <a:defRPr sz="1954"/>
            </a:lvl2pPr>
            <a:lvl3pPr>
              <a:defRPr sz="1702"/>
            </a:lvl3pPr>
            <a:lvl4pPr>
              <a:defRPr sz="1512"/>
            </a:lvl4pPr>
            <a:lvl5pPr>
              <a:defRPr sz="1512"/>
            </a:lvl5pPr>
            <a:lvl6pPr>
              <a:defRPr sz="1512"/>
            </a:lvl6pPr>
            <a:lvl7pPr>
              <a:defRPr sz="1512"/>
            </a:lvl7pPr>
            <a:lvl8pPr>
              <a:defRPr sz="1512"/>
            </a:lvl8pPr>
            <a:lvl9pPr>
              <a:defRPr sz="1512"/>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13ADD783-BB42-4D00-8850-0FBEF0F7FA7B}" type="slidenum">
              <a:rPr lang="en-US" altLang="ja-JP"/>
              <a:pPr>
                <a:defRPr/>
              </a:pPr>
              <a:t>‹#›</a:t>
            </a:fld>
            <a:endParaRPr lang="en-US" altLang="ja-JP"/>
          </a:p>
        </p:txBody>
      </p:sp>
    </p:spTree>
    <p:extLst>
      <p:ext uri="{BB962C8B-B14F-4D97-AF65-F5344CB8AC3E}">
        <p14:creationId xmlns:p14="http://schemas.microsoft.com/office/powerpoint/2010/main" val="216243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F1F1C3F7-07B6-41AD-9760-979F3BA1E794}" type="slidenum">
              <a:rPr lang="en-US" altLang="ja-JP"/>
              <a:pPr>
                <a:defRPr/>
              </a:pPr>
              <a:t>‹#›</a:t>
            </a:fld>
            <a:endParaRPr lang="en-US" altLang="ja-JP"/>
          </a:p>
        </p:txBody>
      </p:sp>
    </p:spTree>
    <p:extLst>
      <p:ext uri="{BB962C8B-B14F-4D97-AF65-F5344CB8AC3E}">
        <p14:creationId xmlns:p14="http://schemas.microsoft.com/office/powerpoint/2010/main" val="392888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3" name="Rectangle 5"/>
          <p:cNvSpPr>
            <a:spLocks noGrp="1" noChangeArrowheads="1"/>
          </p:cNvSpPr>
          <p:nvPr>
            <p:ph type="ftr" sz="quarter" idx="11"/>
          </p:nvPr>
        </p:nvSpPr>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D7CF53D2-A8A9-442D-BD9B-8E42CE9F67A5}" type="slidenum">
              <a:rPr lang="en-US" altLang="ja-JP"/>
              <a:pPr>
                <a:defRPr/>
              </a:pPr>
              <a:t>‹#›</a:t>
            </a:fld>
            <a:endParaRPr lang="en-US" altLang="ja-JP"/>
          </a:p>
        </p:txBody>
      </p:sp>
    </p:spTree>
    <p:extLst>
      <p:ext uri="{BB962C8B-B14F-4D97-AF65-F5344CB8AC3E}">
        <p14:creationId xmlns:p14="http://schemas.microsoft.com/office/powerpoint/2010/main" val="1659818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954"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2"/>
            <a:ext cx="5111750" cy="5853113"/>
          </a:xfrm>
        </p:spPr>
        <p:txBody>
          <a:bodyPr/>
          <a:lstStyle>
            <a:lvl1pPr>
              <a:defRPr sz="3088"/>
            </a:lvl1pPr>
            <a:lvl2pPr>
              <a:defRPr sz="2710"/>
            </a:lvl2pPr>
            <a:lvl3pPr>
              <a:defRPr sz="2332"/>
            </a:lvl3pPr>
            <a:lvl4pPr>
              <a:defRPr sz="1954"/>
            </a:lvl4pPr>
            <a:lvl5pPr>
              <a:defRPr sz="1954"/>
            </a:lvl5pPr>
            <a:lvl6pPr>
              <a:defRPr sz="1954"/>
            </a:lvl6pPr>
            <a:lvl7pPr>
              <a:defRPr sz="1954"/>
            </a:lvl7pPr>
            <a:lvl8pPr>
              <a:defRPr sz="1954"/>
            </a:lvl8pPr>
            <a:lvl9pPr>
              <a:defRPr sz="1954"/>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386"/>
            </a:lvl1pPr>
            <a:lvl2pPr marL="442748" indent="0">
              <a:buNone/>
              <a:defRPr sz="1197"/>
            </a:lvl2pPr>
            <a:lvl3pPr marL="885497" indent="0">
              <a:buNone/>
              <a:defRPr sz="945"/>
            </a:lvl3pPr>
            <a:lvl4pPr marL="1328244" indent="0">
              <a:buNone/>
              <a:defRPr sz="882"/>
            </a:lvl4pPr>
            <a:lvl5pPr marL="1770992" indent="0">
              <a:buNone/>
              <a:defRPr sz="882"/>
            </a:lvl5pPr>
            <a:lvl6pPr marL="2213741" indent="0">
              <a:buNone/>
              <a:defRPr sz="882"/>
            </a:lvl6pPr>
            <a:lvl7pPr marL="2656489" indent="0">
              <a:buNone/>
              <a:defRPr sz="882"/>
            </a:lvl7pPr>
            <a:lvl8pPr marL="3099237" indent="0">
              <a:buNone/>
              <a:defRPr sz="882"/>
            </a:lvl8pPr>
            <a:lvl9pPr marL="3541985" indent="0">
              <a:buNone/>
              <a:defRPr sz="882"/>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DB94D737-A045-469E-83A9-A366B16ECB1B}" type="slidenum">
              <a:rPr lang="en-US" altLang="ja-JP"/>
              <a:pPr>
                <a:defRPr/>
              </a:pPr>
              <a:t>‹#›</a:t>
            </a:fld>
            <a:endParaRPr lang="en-US" altLang="ja-JP"/>
          </a:p>
        </p:txBody>
      </p:sp>
    </p:spTree>
    <p:extLst>
      <p:ext uri="{BB962C8B-B14F-4D97-AF65-F5344CB8AC3E}">
        <p14:creationId xmlns:p14="http://schemas.microsoft.com/office/powerpoint/2010/main" val="396116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954"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6"/>
            <a:ext cx="5486400" cy="4114800"/>
          </a:xfrm>
        </p:spPr>
        <p:txBody>
          <a:bodyPr/>
          <a:lstStyle>
            <a:lvl1pPr marL="0" indent="0">
              <a:buNone/>
              <a:defRPr sz="3088"/>
            </a:lvl1pPr>
            <a:lvl2pPr marL="442748" indent="0">
              <a:buNone/>
              <a:defRPr sz="2710"/>
            </a:lvl2pPr>
            <a:lvl3pPr marL="885497" indent="0">
              <a:buNone/>
              <a:defRPr sz="2332"/>
            </a:lvl3pPr>
            <a:lvl4pPr marL="1328244" indent="0">
              <a:buNone/>
              <a:defRPr sz="1954"/>
            </a:lvl4pPr>
            <a:lvl5pPr marL="1770992" indent="0">
              <a:buNone/>
              <a:defRPr sz="1954"/>
            </a:lvl5pPr>
            <a:lvl6pPr marL="2213741" indent="0">
              <a:buNone/>
              <a:defRPr sz="1954"/>
            </a:lvl6pPr>
            <a:lvl7pPr marL="2656489" indent="0">
              <a:buNone/>
              <a:defRPr sz="1954"/>
            </a:lvl7pPr>
            <a:lvl8pPr marL="3099237" indent="0">
              <a:buNone/>
              <a:defRPr sz="1954"/>
            </a:lvl8pPr>
            <a:lvl9pPr marL="3541985" indent="0">
              <a:buNone/>
              <a:defRPr sz="1954"/>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386"/>
            </a:lvl1pPr>
            <a:lvl2pPr marL="442748" indent="0">
              <a:buNone/>
              <a:defRPr sz="1197"/>
            </a:lvl2pPr>
            <a:lvl3pPr marL="885497" indent="0">
              <a:buNone/>
              <a:defRPr sz="945"/>
            </a:lvl3pPr>
            <a:lvl4pPr marL="1328244" indent="0">
              <a:buNone/>
              <a:defRPr sz="882"/>
            </a:lvl4pPr>
            <a:lvl5pPr marL="1770992" indent="0">
              <a:buNone/>
              <a:defRPr sz="882"/>
            </a:lvl5pPr>
            <a:lvl6pPr marL="2213741" indent="0">
              <a:buNone/>
              <a:defRPr sz="882"/>
            </a:lvl6pPr>
            <a:lvl7pPr marL="2656489" indent="0">
              <a:buNone/>
              <a:defRPr sz="882"/>
            </a:lvl7pPr>
            <a:lvl8pPr marL="3099237" indent="0">
              <a:buNone/>
              <a:defRPr sz="882"/>
            </a:lvl8pPr>
            <a:lvl9pPr marL="3541985" indent="0">
              <a:buNone/>
              <a:defRPr sz="882"/>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a:defRPr/>
            </a:lvl1pPr>
          </a:lstStyle>
          <a:p>
            <a:pPr>
              <a:defRPr/>
            </a:pPr>
            <a:endParaRPr lang="en-US" altLang="ja-JP"/>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xfrm>
            <a:off x="7002065" y="6483241"/>
            <a:ext cx="2133933" cy="476280"/>
          </a:xfrm>
        </p:spPr>
        <p:txBody>
          <a:bodyPr/>
          <a:lstStyle>
            <a:lvl1pPr>
              <a:defRPr/>
            </a:lvl1pPr>
          </a:lstStyle>
          <a:p>
            <a:pPr>
              <a:defRPr/>
            </a:pPr>
            <a:fld id="{74F6B617-7E40-4FE4-93A9-160BC03E4AE5}" type="slidenum">
              <a:rPr lang="en-US" altLang="ja-JP"/>
              <a:pPr>
                <a:defRPr/>
              </a:pPr>
              <a:t>‹#›</a:t>
            </a:fld>
            <a:endParaRPr lang="en-US" altLang="ja-JP"/>
          </a:p>
        </p:txBody>
      </p:sp>
    </p:spTree>
    <p:extLst>
      <p:ext uri="{BB962C8B-B14F-4D97-AF65-F5344CB8AC3E}">
        <p14:creationId xmlns:p14="http://schemas.microsoft.com/office/powerpoint/2010/main" val="234665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1" y="1599480"/>
            <a:ext cx="8229600" cy="452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2" y="6245641"/>
            <a:ext cx="2133933"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l" eaLnBrk="1" hangingPunct="1">
              <a:defRPr sz="1386">
                <a:solidFill>
                  <a:srgbClr val="000000"/>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368" y="6245641"/>
            <a:ext cx="2895267"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ctr" eaLnBrk="1" hangingPunct="1">
              <a:defRPr sz="1386">
                <a:solidFill>
                  <a:srgbClr val="000000"/>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7002065" y="6486480"/>
            <a:ext cx="2133933" cy="47628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r" eaLnBrk="1" hangingPunct="1">
              <a:defRPr sz="1386">
                <a:solidFill>
                  <a:srgbClr val="000000"/>
                </a:solidFill>
                <a:latin typeface="Arial" panose="020B0604020202020204" pitchFamily="34" charset="0"/>
              </a:defRPr>
            </a:lvl1pPr>
          </a:lstStyle>
          <a:p>
            <a:pPr fontAlgn="base">
              <a:spcBef>
                <a:spcPct val="0"/>
              </a:spcBef>
              <a:spcAft>
                <a:spcPct val="0"/>
              </a:spcAft>
              <a:defRPr/>
            </a:pPr>
            <a:fld id="{277075D1-60C4-4289-988D-D1734BB336D7}" type="slidenum">
              <a:rPr lang="en-US" altLang="ja-JP"/>
              <a:pPr fontAlgn="base">
                <a:spcBef>
                  <a:spcPct val="0"/>
                </a:spcBef>
                <a:spcAft>
                  <a:spcPct val="0"/>
                </a:spcAft>
                <a:defRPr/>
              </a:pPr>
              <a:t>‹#›</a:t>
            </a:fld>
            <a:endParaRPr lang="en-US" altLang="ja-JP"/>
          </a:p>
        </p:txBody>
      </p:sp>
      <p:grpSp>
        <p:nvGrpSpPr>
          <p:cNvPr id="2" name="Group 18"/>
          <p:cNvGrpSpPr>
            <a:grpSpLocks/>
          </p:cNvGrpSpPr>
          <p:nvPr userDrawn="1"/>
        </p:nvGrpSpPr>
        <p:grpSpPr bwMode="auto">
          <a:xfrm>
            <a:off x="0" y="0"/>
            <a:ext cx="9144000" cy="546480"/>
            <a:chOff x="0" y="0"/>
            <a:chExt cx="5760" cy="344"/>
          </a:xfrm>
        </p:grpSpPr>
        <p:pic>
          <p:nvPicPr>
            <p:cNvPr id="1034"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5" cstate="print">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6" cstate="print">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6" cstate="print">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1" y="0"/>
            <a:ext cx="6227725" cy="47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2803827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710">
          <a:solidFill>
            <a:srgbClr val="4087C8"/>
          </a:solidFill>
          <a:latin typeface="+mj-lt"/>
          <a:ea typeface="+mj-ea"/>
          <a:cs typeface="+mj-cs"/>
        </a:defRPr>
      </a:lvl1pPr>
      <a:lvl2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5pPr>
      <a:lvl6pPr marL="442748"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6pPr>
      <a:lvl7pPr marL="885497"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7pPr>
      <a:lvl8pPr marL="1328244"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8pPr>
      <a:lvl9pPr marL="1770992"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9pPr>
    </p:titleStyle>
    <p:bodyStyle>
      <a:lvl1pPr marL="331147" indent="-331147" algn="l" rtl="0" eaLnBrk="0" fontAlgn="base" hangingPunct="0">
        <a:spcBef>
          <a:spcPct val="20000"/>
        </a:spcBef>
        <a:spcAft>
          <a:spcPct val="0"/>
        </a:spcAft>
        <a:buChar char="•"/>
        <a:defRPr kumimoji="1" sz="3088">
          <a:solidFill>
            <a:schemeClr val="tx1"/>
          </a:solidFill>
          <a:latin typeface="+mn-lt"/>
          <a:ea typeface="+mn-ea"/>
          <a:cs typeface="+mn-cs"/>
        </a:defRPr>
      </a:lvl1pPr>
      <a:lvl2pPr marL="718318" indent="-276122" algn="l" rtl="0" eaLnBrk="0" fontAlgn="base" hangingPunct="0">
        <a:spcBef>
          <a:spcPct val="20000"/>
        </a:spcBef>
        <a:spcAft>
          <a:spcPct val="0"/>
        </a:spcAft>
        <a:buChar char="–"/>
        <a:defRPr kumimoji="1" sz="2710">
          <a:solidFill>
            <a:schemeClr val="tx1"/>
          </a:solidFill>
          <a:latin typeface="+mn-lt"/>
          <a:ea typeface="+mn-ea"/>
        </a:defRPr>
      </a:lvl2pPr>
      <a:lvl3pPr marL="1106489" indent="-220097" algn="l" rtl="0" eaLnBrk="0" fontAlgn="base" hangingPunct="0">
        <a:spcBef>
          <a:spcPct val="20000"/>
        </a:spcBef>
        <a:spcAft>
          <a:spcPct val="0"/>
        </a:spcAft>
        <a:buChar char="•"/>
        <a:defRPr kumimoji="1" sz="2332">
          <a:solidFill>
            <a:schemeClr val="tx1"/>
          </a:solidFill>
          <a:latin typeface="+mn-lt"/>
          <a:ea typeface="+mn-ea"/>
        </a:defRPr>
      </a:lvl3pPr>
      <a:lvl4pPr marL="1548685" indent="-220097" algn="l" rtl="0" eaLnBrk="0" fontAlgn="base" hangingPunct="0">
        <a:spcBef>
          <a:spcPct val="20000"/>
        </a:spcBef>
        <a:spcAft>
          <a:spcPct val="0"/>
        </a:spcAft>
        <a:buChar char="–"/>
        <a:defRPr kumimoji="1" sz="1954">
          <a:solidFill>
            <a:schemeClr val="tx1"/>
          </a:solidFill>
          <a:latin typeface="+mn-lt"/>
          <a:ea typeface="+mn-ea"/>
        </a:defRPr>
      </a:lvl4pPr>
      <a:lvl5pPr marL="1991881" indent="-220097" algn="l" rtl="0" eaLnBrk="0" fontAlgn="base" hangingPunct="0">
        <a:spcBef>
          <a:spcPct val="20000"/>
        </a:spcBef>
        <a:spcAft>
          <a:spcPct val="0"/>
        </a:spcAft>
        <a:buChar char="»"/>
        <a:defRPr kumimoji="1" sz="1954">
          <a:solidFill>
            <a:schemeClr val="tx1"/>
          </a:solidFill>
          <a:latin typeface="+mn-lt"/>
          <a:ea typeface="+mn-ea"/>
        </a:defRPr>
      </a:lvl5pPr>
      <a:lvl6pPr marL="2435115" indent="-221374" algn="l" rtl="0" fontAlgn="base">
        <a:spcBef>
          <a:spcPct val="20000"/>
        </a:spcBef>
        <a:spcAft>
          <a:spcPct val="0"/>
        </a:spcAft>
        <a:buChar char="»"/>
        <a:defRPr kumimoji="1" sz="1954">
          <a:solidFill>
            <a:schemeClr val="tx1"/>
          </a:solidFill>
          <a:latin typeface="+mn-lt"/>
          <a:ea typeface="+mn-ea"/>
        </a:defRPr>
      </a:lvl6pPr>
      <a:lvl7pPr marL="2877863" indent="-221374" algn="l" rtl="0" fontAlgn="base">
        <a:spcBef>
          <a:spcPct val="20000"/>
        </a:spcBef>
        <a:spcAft>
          <a:spcPct val="0"/>
        </a:spcAft>
        <a:buChar char="»"/>
        <a:defRPr kumimoji="1" sz="1954">
          <a:solidFill>
            <a:schemeClr val="tx1"/>
          </a:solidFill>
          <a:latin typeface="+mn-lt"/>
          <a:ea typeface="+mn-ea"/>
        </a:defRPr>
      </a:lvl7pPr>
      <a:lvl8pPr marL="3320611" indent="-221374" algn="l" rtl="0" fontAlgn="base">
        <a:spcBef>
          <a:spcPct val="20000"/>
        </a:spcBef>
        <a:spcAft>
          <a:spcPct val="0"/>
        </a:spcAft>
        <a:buChar char="»"/>
        <a:defRPr kumimoji="1" sz="1954">
          <a:solidFill>
            <a:schemeClr val="tx1"/>
          </a:solidFill>
          <a:latin typeface="+mn-lt"/>
          <a:ea typeface="+mn-ea"/>
        </a:defRPr>
      </a:lvl8pPr>
      <a:lvl9pPr marL="3763359" indent="-221374" algn="l" rtl="0" fontAlgn="base">
        <a:spcBef>
          <a:spcPct val="20000"/>
        </a:spcBef>
        <a:spcAft>
          <a:spcPct val="0"/>
        </a:spcAft>
        <a:buChar char="»"/>
        <a:defRPr kumimoji="1" sz="1954">
          <a:solidFill>
            <a:schemeClr val="tx1"/>
          </a:solidFill>
          <a:latin typeface="+mn-lt"/>
          <a:ea typeface="+mn-ea"/>
        </a:defRPr>
      </a:lvl9pPr>
    </p:bodyStyle>
    <p:otherStyle>
      <a:defPPr>
        <a:defRPr lang="ja-JP"/>
      </a:defPPr>
      <a:lvl1pPr marL="0" algn="l" defTabSz="885497" rtl="0" eaLnBrk="1" latinLnBrk="0" hangingPunct="1">
        <a:defRPr kumimoji="1" sz="1702" kern="1200">
          <a:solidFill>
            <a:schemeClr val="tx1"/>
          </a:solidFill>
          <a:latin typeface="+mn-lt"/>
          <a:ea typeface="+mn-ea"/>
          <a:cs typeface="+mn-cs"/>
        </a:defRPr>
      </a:lvl1pPr>
      <a:lvl2pPr marL="442748" algn="l" defTabSz="885497" rtl="0" eaLnBrk="1" latinLnBrk="0" hangingPunct="1">
        <a:defRPr kumimoji="1" sz="1702" kern="1200">
          <a:solidFill>
            <a:schemeClr val="tx1"/>
          </a:solidFill>
          <a:latin typeface="+mn-lt"/>
          <a:ea typeface="+mn-ea"/>
          <a:cs typeface="+mn-cs"/>
        </a:defRPr>
      </a:lvl2pPr>
      <a:lvl3pPr marL="885497" algn="l" defTabSz="885497" rtl="0" eaLnBrk="1" latinLnBrk="0" hangingPunct="1">
        <a:defRPr kumimoji="1" sz="1702" kern="1200">
          <a:solidFill>
            <a:schemeClr val="tx1"/>
          </a:solidFill>
          <a:latin typeface="+mn-lt"/>
          <a:ea typeface="+mn-ea"/>
          <a:cs typeface="+mn-cs"/>
        </a:defRPr>
      </a:lvl3pPr>
      <a:lvl4pPr marL="1328244" algn="l" defTabSz="885497" rtl="0" eaLnBrk="1" latinLnBrk="0" hangingPunct="1">
        <a:defRPr kumimoji="1" sz="1702" kern="1200">
          <a:solidFill>
            <a:schemeClr val="tx1"/>
          </a:solidFill>
          <a:latin typeface="+mn-lt"/>
          <a:ea typeface="+mn-ea"/>
          <a:cs typeface="+mn-cs"/>
        </a:defRPr>
      </a:lvl4pPr>
      <a:lvl5pPr marL="1770992" algn="l" defTabSz="885497" rtl="0" eaLnBrk="1" latinLnBrk="0" hangingPunct="1">
        <a:defRPr kumimoji="1" sz="1702" kern="1200">
          <a:solidFill>
            <a:schemeClr val="tx1"/>
          </a:solidFill>
          <a:latin typeface="+mn-lt"/>
          <a:ea typeface="+mn-ea"/>
          <a:cs typeface="+mn-cs"/>
        </a:defRPr>
      </a:lvl5pPr>
      <a:lvl6pPr marL="2213741" algn="l" defTabSz="885497" rtl="0" eaLnBrk="1" latinLnBrk="0" hangingPunct="1">
        <a:defRPr kumimoji="1" sz="1702" kern="1200">
          <a:solidFill>
            <a:schemeClr val="tx1"/>
          </a:solidFill>
          <a:latin typeface="+mn-lt"/>
          <a:ea typeface="+mn-ea"/>
          <a:cs typeface="+mn-cs"/>
        </a:defRPr>
      </a:lvl6pPr>
      <a:lvl7pPr marL="2656489" algn="l" defTabSz="885497" rtl="0" eaLnBrk="1" latinLnBrk="0" hangingPunct="1">
        <a:defRPr kumimoji="1" sz="1702" kern="1200">
          <a:solidFill>
            <a:schemeClr val="tx1"/>
          </a:solidFill>
          <a:latin typeface="+mn-lt"/>
          <a:ea typeface="+mn-ea"/>
          <a:cs typeface="+mn-cs"/>
        </a:defRPr>
      </a:lvl7pPr>
      <a:lvl8pPr marL="3099237" algn="l" defTabSz="885497" rtl="0" eaLnBrk="1" latinLnBrk="0" hangingPunct="1">
        <a:defRPr kumimoji="1" sz="1702" kern="1200">
          <a:solidFill>
            <a:schemeClr val="tx1"/>
          </a:solidFill>
          <a:latin typeface="+mn-lt"/>
          <a:ea typeface="+mn-ea"/>
          <a:cs typeface="+mn-cs"/>
        </a:defRPr>
      </a:lvl8pPr>
      <a:lvl9pPr marL="3541985" algn="l" defTabSz="885497" rtl="0" eaLnBrk="1" latinLnBrk="0" hangingPunct="1">
        <a:defRPr kumimoji="1" sz="170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l" eaLnBrk="1" hangingPunct="1">
              <a:defRPr sz="1382">
                <a:solidFill>
                  <a:srgbClr val="000000"/>
                </a:solidFill>
                <a:latin typeface="Arial" charset="0"/>
                <a:ea typeface="ＭＳ Ｐゴシック" pitchFamily="50" charset="-128"/>
              </a:defRPr>
            </a:lvl1pPr>
          </a:lstStyle>
          <a:p>
            <a:pPr fontAlgn="base">
              <a:spcBef>
                <a:spcPct val="0"/>
              </a:spcBef>
              <a:spcAft>
                <a:spcPct val="0"/>
              </a:spcAft>
              <a:defRPr/>
            </a:pPr>
            <a:fld id="{BFFBC28D-C049-41B6-94C1-2D4B6B251B3B}" type="datetime1">
              <a:rPr lang="ja-JP" altLang="en-US"/>
              <a:pPr fontAlgn="base">
                <a:spcBef>
                  <a:spcPct val="0"/>
                </a:spcBef>
                <a:spcAft>
                  <a:spcPct val="0"/>
                </a:spcAft>
                <a:defRPr/>
              </a:pPr>
              <a:t>2020/10/19</a:t>
            </a:fld>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ctr" eaLnBrk="1" hangingPunct="1">
              <a:defRPr sz="1382">
                <a:solidFill>
                  <a:srgbClr val="000000"/>
                </a:solidFill>
                <a:latin typeface="Arial" charset="0"/>
                <a:ea typeface="ＭＳ Ｐゴシック" pitchFamily="50"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7001608" y="6486525"/>
            <a:ext cx="2135066" cy="476250"/>
          </a:xfrm>
          <a:prstGeom prst="rect">
            <a:avLst/>
          </a:prstGeom>
          <a:noFill/>
          <a:ln>
            <a:noFill/>
          </a:ln>
          <a:effectLst/>
          <a:extLst/>
        </p:spPr>
        <p:txBody>
          <a:bodyPr vert="horz" wrap="square" lIns="140510" tIns="70255" rIns="140510" bIns="70255" numCol="1" anchor="t" anchorCtr="0" compatLnSpc="1">
            <a:prstTxWarp prst="textNoShape">
              <a:avLst/>
            </a:prstTxWarp>
          </a:bodyPr>
          <a:lstStyle>
            <a:lvl1pPr algn="r" eaLnBrk="1" hangingPunct="1">
              <a:defRPr sz="1382">
                <a:solidFill>
                  <a:srgbClr val="000000"/>
                </a:solidFill>
                <a:latin typeface="Arial" panose="020B0604020202020204" pitchFamily="34" charset="0"/>
              </a:defRPr>
            </a:lvl1pPr>
          </a:lstStyle>
          <a:p>
            <a:pPr fontAlgn="base">
              <a:spcBef>
                <a:spcPct val="0"/>
              </a:spcBef>
              <a:spcAft>
                <a:spcPct val="0"/>
              </a:spcAft>
              <a:defRPr/>
            </a:pPr>
            <a:fld id="{61B11FCB-038E-4E12-A0AC-F64A14D8D063}" type="slidenum">
              <a:rPr lang="en-US" altLang="ja-JP"/>
              <a:pPr fontAlgn="base">
                <a:spcBef>
                  <a:spcPct val="0"/>
                </a:spcBef>
                <a:spcAft>
                  <a:spcPct val="0"/>
                </a:spcAft>
                <a:defRPr/>
              </a:pPr>
              <a:t>‹#›</a:t>
            </a:fld>
            <a:endParaRPr lang="en-US" altLang="ja-JP" dirty="0"/>
          </a:p>
        </p:txBody>
      </p:sp>
      <p:grpSp>
        <p:nvGrpSpPr>
          <p:cNvPr id="2" name="Group 18"/>
          <p:cNvGrpSpPr>
            <a:grpSpLocks/>
          </p:cNvGrpSpPr>
          <p:nvPr/>
        </p:nvGrpSpPr>
        <p:grpSpPr bwMode="auto">
          <a:xfrm>
            <a:off x="0" y="0"/>
            <a:ext cx="9144000" cy="546100"/>
            <a:chOff x="0" y="0"/>
            <a:chExt cx="5760" cy="344"/>
          </a:xfrm>
        </p:grpSpPr>
        <p:pic>
          <p:nvPicPr>
            <p:cNvPr id="1032" name="Picture 9"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17"/>
            <p:cNvGrpSpPr>
              <a:grpSpLocks/>
            </p:cNvGrpSpPr>
            <p:nvPr userDrawn="1"/>
          </p:nvGrpSpPr>
          <p:grpSpPr bwMode="auto">
            <a:xfrm>
              <a:off x="0" y="0"/>
              <a:ext cx="5760" cy="318"/>
              <a:chOff x="0" y="0"/>
              <a:chExt cx="5760" cy="318"/>
            </a:xfrm>
          </p:grpSpPr>
          <p:pic>
            <p:nvPicPr>
              <p:cNvPr id="1034" name="Picture 11"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6"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0"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622788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232648996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677">
          <a:solidFill>
            <a:srgbClr val="4087C8"/>
          </a:solidFill>
          <a:latin typeface="+mj-lt"/>
          <a:ea typeface="+mj-ea"/>
          <a:cs typeface="+mj-cs"/>
        </a:defRPr>
      </a:lvl1pPr>
      <a:lvl2pPr algn="l" rtl="0" eaLnBrk="0" fontAlgn="base" hangingPunct="0">
        <a:spcBef>
          <a:spcPct val="0"/>
        </a:spcBef>
        <a:spcAft>
          <a:spcPct val="0"/>
        </a:spcAft>
        <a:defRPr kumimoji="1" sz="2677">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677">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677">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677">
          <a:solidFill>
            <a:srgbClr val="4087C8"/>
          </a:solidFill>
          <a:latin typeface="HGP創英角ｺﾞｼｯｸUB" pitchFamily="50" charset="-128"/>
          <a:ea typeface="HGP創英角ｺﾞｼｯｸUB" pitchFamily="50" charset="-128"/>
        </a:defRPr>
      </a:lvl5pPr>
      <a:lvl6pPr marL="441192"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6pPr>
      <a:lvl7pPr marL="882384"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7pPr>
      <a:lvl8pPr marL="1323576"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8pPr>
      <a:lvl9pPr marL="1764768" algn="l" rtl="0" fontAlgn="base">
        <a:spcBef>
          <a:spcPct val="0"/>
        </a:spcBef>
        <a:spcAft>
          <a:spcPct val="0"/>
        </a:spcAft>
        <a:defRPr kumimoji="1" sz="2700">
          <a:solidFill>
            <a:srgbClr val="4087C8"/>
          </a:solidFill>
          <a:latin typeface="HGP創英角ｺﾞｼｯｸUB" pitchFamily="50" charset="-128"/>
          <a:ea typeface="HGP創英角ｺﾞｼｯｸUB" pitchFamily="50" charset="-128"/>
        </a:defRPr>
      </a:lvl9pPr>
    </p:titleStyle>
    <p:bodyStyle>
      <a:lvl1pPr marL="329720" indent="-329720" algn="l" rtl="0" eaLnBrk="0" fontAlgn="base" hangingPunct="0">
        <a:spcBef>
          <a:spcPct val="20000"/>
        </a:spcBef>
        <a:spcAft>
          <a:spcPct val="0"/>
        </a:spcAft>
        <a:buChar char="•"/>
        <a:defRPr kumimoji="1" sz="3046">
          <a:solidFill>
            <a:schemeClr val="tx1"/>
          </a:solidFill>
          <a:latin typeface="+mn-lt"/>
          <a:ea typeface="+mn-ea"/>
          <a:cs typeface="+mn-cs"/>
        </a:defRPr>
      </a:lvl1pPr>
      <a:lvl2pPr marL="715126" indent="-274034" algn="l" rtl="0" eaLnBrk="0" fontAlgn="base" hangingPunct="0">
        <a:spcBef>
          <a:spcPct val="20000"/>
        </a:spcBef>
        <a:spcAft>
          <a:spcPct val="0"/>
        </a:spcAft>
        <a:buChar char="–"/>
        <a:defRPr kumimoji="1" sz="2677">
          <a:solidFill>
            <a:schemeClr val="tx1"/>
          </a:solidFill>
          <a:latin typeface="+mn-lt"/>
          <a:ea typeface="+mn-ea"/>
        </a:defRPr>
      </a:lvl2pPr>
      <a:lvl3pPr marL="1101997" indent="-218348" algn="l" rtl="0" eaLnBrk="0" fontAlgn="base" hangingPunct="0">
        <a:spcBef>
          <a:spcPct val="20000"/>
        </a:spcBef>
        <a:spcAft>
          <a:spcPct val="0"/>
        </a:spcAft>
        <a:buChar char="•"/>
        <a:defRPr kumimoji="1" sz="2308">
          <a:solidFill>
            <a:schemeClr val="tx1"/>
          </a:solidFill>
          <a:latin typeface="+mn-lt"/>
          <a:ea typeface="+mn-ea"/>
        </a:defRPr>
      </a:lvl3pPr>
      <a:lvl4pPr marL="1543089" indent="-218348" algn="l" rtl="0" eaLnBrk="0" fontAlgn="base" hangingPunct="0">
        <a:spcBef>
          <a:spcPct val="20000"/>
        </a:spcBef>
        <a:spcAft>
          <a:spcPct val="0"/>
        </a:spcAft>
        <a:buChar char="–"/>
        <a:defRPr kumimoji="1" sz="1939">
          <a:solidFill>
            <a:schemeClr val="tx1"/>
          </a:solidFill>
          <a:latin typeface="+mn-lt"/>
          <a:ea typeface="+mn-ea"/>
        </a:defRPr>
      </a:lvl4pPr>
      <a:lvl5pPr marL="1984180" indent="-218348" algn="l" rtl="0" eaLnBrk="0" fontAlgn="base" hangingPunct="0">
        <a:spcBef>
          <a:spcPct val="20000"/>
        </a:spcBef>
        <a:spcAft>
          <a:spcPct val="0"/>
        </a:spcAft>
        <a:buChar char="»"/>
        <a:defRPr kumimoji="1" sz="1939">
          <a:solidFill>
            <a:schemeClr val="tx1"/>
          </a:solidFill>
          <a:latin typeface="+mn-lt"/>
          <a:ea typeface="+mn-ea"/>
        </a:defRPr>
      </a:lvl5pPr>
      <a:lvl6pPr marL="2426556" indent="-220596" algn="l" rtl="0" fontAlgn="base">
        <a:spcBef>
          <a:spcPct val="20000"/>
        </a:spcBef>
        <a:spcAft>
          <a:spcPct val="0"/>
        </a:spcAft>
        <a:buChar char="»"/>
        <a:defRPr kumimoji="1" sz="1947">
          <a:solidFill>
            <a:schemeClr val="tx1"/>
          </a:solidFill>
          <a:latin typeface="+mn-lt"/>
          <a:ea typeface="+mn-ea"/>
        </a:defRPr>
      </a:lvl6pPr>
      <a:lvl7pPr marL="2867748" indent="-220596" algn="l" rtl="0" fontAlgn="base">
        <a:spcBef>
          <a:spcPct val="20000"/>
        </a:spcBef>
        <a:spcAft>
          <a:spcPct val="0"/>
        </a:spcAft>
        <a:buChar char="»"/>
        <a:defRPr kumimoji="1" sz="1947">
          <a:solidFill>
            <a:schemeClr val="tx1"/>
          </a:solidFill>
          <a:latin typeface="+mn-lt"/>
          <a:ea typeface="+mn-ea"/>
        </a:defRPr>
      </a:lvl7pPr>
      <a:lvl8pPr marL="3308940" indent="-220596" algn="l" rtl="0" fontAlgn="base">
        <a:spcBef>
          <a:spcPct val="20000"/>
        </a:spcBef>
        <a:spcAft>
          <a:spcPct val="0"/>
        </a:spcAft>
        <a:buChar char="»"/>
        <a:defRPr kumimoji="1" sz="1947">
          <a:solidFill>
            <a:schemeClr val="tx1"/>
          </a:solidFill>
          <a:latin typeface="+mn-lt"/>
          <a:ea typeface="+mn-ea"/>
        </a:defRPr>
      </a:lvl8pPr>
      <a:lvl9pPr marL="3750132" indent="-220596" algn="l" rtl="0" fontAlgn="base">
        <a:spcBef>
          <a:spcPct val="20000"/>
        </a:spcBef>
        <a:spcAft>
          <a:spcPct val="0"/>
        </a:spcAft>
        <a:buChar char="»"/>
        <a:defRPr kumimoji="1" sz="1947">
          <a:solidFill>
            <a:schemeClr val="tx1"/>
          </a:solidFill>
          <a:latin typeface="+mn-lt"/>
          <a:ea typeface="+mn-ea"/>
        </a:defRPr>
      </a:lvl9pPr>
    </p:bodyStyle>
    <p:otherStyle>
      <a:defPPr>
        <a:defRPr lang="ja-JP"/>
      </a:defPPr>
      <a:lvl1pPr marL="0" algn="l" defTabSz="882384" rtl="0" eaLnBrk="1" latinLnBrk="0" hangingPunct="1">
        <a:defRPr kumimoji="1" sz="1696" kern="1200">
          <a:solidFill>
            <a:schemeClr val="tx1"/>
          </a:solidFill>
          <a:latin typeface="+mn-lt"/>
          <a:ea typeface="+mn-ea"/>
          <a:cs typeface="+mn-cs"/>
        </a:defRPr>
      </a:lvl1pPr>
      <a:lvl2pPr marL="441192" algn="l" defTabSz="882384" rtl="0" eaLnBrk="1" latinLnBrk="0" hangingPunct="1">
        <a:defRPr kumimoji="1" sz="1696" kern="1200">
          <a:solidFill>
            <a:schemeClr val="tx1"/>
          </a:solidFill>
          <a:latin typeface="+mn-lt"/>
          <a:ea typeface="+mn-ea"/>
          <a:cs typeface="+mn-cs"/>
        </a:defRPr>
      </a:lvl2pPr>
      <a:lvl3pPr marL="882384" algn="l" defTabSz="882384" rtl="0" eaLnBrk="1" latinLnBrk="0" hangingPunct="1">
        <a:defRPr kumimoji="1" sz="1696" kern="1200">
          <a:solidFill>
            <a:schemeClr val="tx1"/>
          </a:solidFill>
          <a:latin typeface="+mn-lt"/>
          <a:ea typeface="+mn-ea"/>
          <a:cs typeface="+mn-cs"/>
        </a:defRPr>
      </a:lvl3pPr>
      <a:lvl4pPr marL="1323576" algn="l" defTabSz="882384" rtl="0" eaLnBrk="1" latinLnBrk="0" hangingPunct="1">
        <a:defRPr kumimoji="1" sz="1696" kern="1200">
          <a:solidFill>
            <a:schemeClr val="tx1"/>
          </a:solidFill>
          <a:latin typeface="+mn-lt"/>
          <a:ea typeface="+mn-ea"/>
          <a:cs typeface="+mn-cs"/>
        </a:defRPr>
      </a:lvl4pPr>
      <a:lvl5pPr marL="1764768" algn="l" defTabSz="882384" rtl="0" eaLnBrk="1" latinLnBrk="0" hangingPunct="1">
        <a:defRPr kumimoji="1" sz="1696" kern="1200">
          <a:solidFill>
            <a:schemeClr val="tx1"/>
          </a:solidFill>
          <a:latin typeface="+mn-lt"/>
          <a:ea typeface="+mn-ea"/>
          <a:cs typeface="+mn-cs"/>
        </a:defRPr>
      </a:lvl5pPr>
      <a:lvl6pPr marL="2205960" algn="l" defTabSz="882384" rtl="0" eaLnBrk="1" latinLnBrk="0" hangingPunct="1">
        <a:defRPr kumimoji="1" sz="1696" kern="1200">
          <a:solidFill>
            <a:schemeClr val="tx1"/>
          </a:solidFill>
          <a:latin typeface="+mn-lt"/>
          <a:ea typeface="+mn-ea"/>
          <a:cs typeface="+mn-cs"/>
        </a:defRPr>
      </a:lvl6pPr>
      <a:lvl7pPr marL="2647152" algn="l" defTabSz="882384" rtl="0" eaLnBrk="1" latinLnBrk="0" hangingPunct="1">
        <a:defRPr kumimoji="1" sz="1696" kern="1200">
          <a:solidFill>
            <a:schemeClr val="tx1"/>
          </a:solidFill>
          <a:latin typeface="+mn-lt"/>
          <a:ea typeface="+mn-ea"/>
          <a:cs typeface="+mn-cs"/>
        </a:defRPr>
      </a:lvl7pPr>
      <a:lvl8pPr marL="3088344" algn="l" defTabSz="882384" rtl="0" eaLnBrk="1" latinLnBrk="0" hangingPunct="1">
        <a:defRPr kumimoji="1" sz="1696" kern="1200">
          <a:solidFill>
            <a:schemeClr val="tx1"/>
          </a:solidFill>
          <a:latin typeface="+mn-lt"/>
          <a:ea typeface="+mn-ea"/>
          <a:cs typeface="+mn-cs"/>
        </a:defRPr>
      </a:lvl8pPr>
      <a:lvl9pPr marL="3529536" algn="l" defTabSz="882384" rtl="0" eaLnBrk="1" latinLnBrk="0" hangingPunct="1">
        <a:defRPr kumimoji="1" sz="16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57200" y="2746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テキスト プレースホルダ 2"/>
          <p:cNvSpPr>
            <a:spLocks noGrp="1"/>
          </p:cNvSpPr>
          <p:nvPr>
            <p:ph type="body" idx="1"/>
          </p:nvPr>
        </p:nvSpPr>
        <p:spPr bwMode="auto">
          <a:xfrm>
            <a:off x="457200" y="1268413"/>
            <a:ext cx="8229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108">
                <a:solidFill>
                  <a:prstClr val="black">
                    <a:tint val="75000"/>
                  </a:prstClr>
                </a:solidFill>
                <a:latin typeface="Calibri"/>
              </a:defRPr>
            </a:lvl1pPr>
          </a:lstStyle>
          <a:p>
            <a:pPr>
              <a:defRPr/>
            </a:pPr>
            <a:fld id="{CFA07319-3598-4F2C-BBF1-9DCA0208FB9F}" type="datetime1">
              <a:rPr lang="ja-JP" altLang="en-US"/>
              <a:pPr>
                <a:defRPr/>
              </a:pPr>
              <a:t>2020/10/19</a:t>
            </a:fld>
            <a:endParaRPr lang="ja-JP" altLang="en-US"/>
          </a:p>
        </p:txBody>
      </p:sp>
      <p:sp>
        <p:nvSpPr>
          <p:cNvPr id="5" name="フッター プレースホル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108">
                <a:solidFill>
                  <a:prstClr val="black">
                    <a:tint val="75000"/>
                  </a:prstClr>
                </a:solidFill>
                <a:latin typeface="Calibri"/>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108">
                <a:solidFill>
                  <a:prstClr val="black">
                    <a:tint val="75000"/>
                  </a:prstClr>
                </a:solidFill>
                <a:latin typeface="Calibri"/>
              </a:defRPr>
            </a:lvl1pPr>
          </a:lstStyle>
          <a:p>
            <a:pPr>
              <a:defRPr/>
            </a:pPr>
            <a:fld id="{D537083E-BD7F-4673-9B91-F9588546CAE6}" type="slidenum">
              <a:rPr lang="ja-JP" altLang="en-US"/>
              <a:pPr>
                <a:defRPr/>
              </a:pPr>
              <a:t>‹#›</a:t>
            </a:fld>
            <a:endParaRPr lang="ja-JP" altLang="en-US"/>
          </a:p>
        </p:txBody>
      </p:sp>
    </p:spTree>
    <p:extLst>
      <p:ext uri="{BB962C8B-B14F-4D97-AF65-F5344CB8AC3E}">
        <p14:creationId xmlns:p14="http://schemas.microsoft.com/office/powerpoint/2010/main" val="10821831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defTabSz="842618" rtl="0" eaLnBrk="0" fontAlgn="base" hangingPunct="0">
        <a:spcBef>
          <a:spcPct val="0"/>
        </a:spcBef>
        <a:spcAft>
          <a:spcPct val="0"/>
        </a:spcAft>
        <a:defRPr kumimoji="1" sz="2862" kern="1200">
          <a:solidFill>
            <a:srgbClr val="404040"/>
          </a:solidFill>
          <a:latin typeface="HG丸ｺﾞｼｯｸM-PRO" pitchFamily="50" charset="-128"/>
          <a:ea typeface="HG丸ｺﾞｼｯｸM-PRO" pitchFamily="50" charset="-128"/>
          <a:cs typeface="+mj-cs"/>
        </a:defRPr>
      </a:lvl1pPr>
      <a:lvl2pPr algn="ctr" defTabSz="842618" rtl="0" eaLnBrk="0" fontAlgn="base" hangingPunct="0">
        <a:spcBef>
          <a:spcPct val="0"/>
        </a:spcBef>
        <a:spcAft>
          <a:spcPct val="0"/>
        </a:spcAft>
        <a:defRPr kumimoji="1" sz="2862">
          <a:solidFill>
            <a:srgbClr val="404040"/>
          </a:solidFill>
          <a:latin typeface="HG丸ｺﾞｼｯｸM-PRO" panose="020F0600000000000000" pitchFamily="50" charset="-128"/>
          <a:ea typeface="HG丸ｺﾞｼｯｸM-PRO" panose="020F0600000000000000" pitchFamily="50" charset="-128"/>
        </a:defRPr>
      </a:lvl2pPr>
      <a:lvl3pPr algn="ctr" defTabSz="842618" rtl="0" eaLnBrk="0" fontAlgn="base" hangingPunct="0">
        <a:spcBef>
          <a:spcPct val="0"/>
        </a:spcBef>
        <a:spcAft>
          <a:spcPct val="0"/>
        </a:spcAft>
        <a:defRPr kumimoji="1" sz="2862">
          <a:solidFill>
            <a:srgbClr val="404040"/>
          </a:solidFill>
          <a:latin typeface="HG丸ｺﾞｼｯｸM-PRO" panose="020F0600000000000000" pitchFamily="50" charset="-128"/>
          <a:ea typeface="HG丸ｺﾞｼｯｸM-PRO" panose="020F0600000000000000" pitchFamily="50" charset="-128"/>
        </a:defRPr>
      </a:lvl3pPr>
      <a:lvl4pPr algn="ctr" defTabSz="842618" rtl="0" eaLnBrk="0" fontAlgn="base" hangingPunct="0">
        <a:spcBef>
          <a:spcPct val="0"/>
        </a:spcBef>
        <a:spcAft>
          <a:spcPct val="0"/>
        </a:spcAft>
        <a:defRPr kumimoji="1" sz="2862">
          <a:solidFill>
            <a:srgbClr val="404040"/>
          </a:solidFill>
          <a:latin typeface="HG丸ｺﾞｼｯｸM-PRO" panose="020F0600000000000000" pitchFamily="50" charset="-128"/>
          <a:ea typeface="HG丸ｺﾞｼｯｸM-PRO" panose="020F0600000000000000" pitchFamily="50" charset="-128"/>
        </a:defRPr>
      </a:lvl4pPr>
      <a:lvl5pPr algn="ctr" defTabSz="842618" rtl="0" eaLnBrk="0" fontAlgn="base" hangingPunct="0">
        <a:spcBef>
          <a:spcPct val="0"/>
        </a:spcBef>
        <a:spcAft>
          <a:spcPct val="0"/>
        </a:spcAft>
        <a:defRPr kumimoji="1" sz="2862">
          <a:solidFill>
            <a:srgbClr val="404040"/>
          </a:solidFill>
          <a:latin typeface="HG丸ｺﾞｼｯｸM-PRO" panose="020F0600000000000000" pitchFamily="50" charset="-128"/>
          <a:ea typeface="HG丸ｺﾞｼｯｸM-PRO" panose="020F0600000000000000" pitchFamily="50" charset="-128"/>
        </a:defRPr>
      </a:lvl5pPr>
      <a:lvl6pPr marL="287115" algn="ctr" defTabSz="843400" rtl="0" fontAlgn="base">
        <a:spcBef>
          <a:spcPct val="0"/>
        </a:spcBef>
        <a:spcAft>
          <a:spcPct val="0"/>
        </a:spcAft>
        <a:defRPr kumimoji="1" sz="2951">
          <a:solidFill>
            <a:srgbClr val="404040"/>
          </a:solidFill>
          <a:latin typeface="HG丸ｺﾞｼｯｸM-PRO" panose="020F0600000000000000" pitchFamily="50" charset="-128"/>
          <a:ea typeface="HG丸ｺﾞｼｯｸM-PRO" panose="020F0600000000000000" pitchFamily="50" charset="-128"/>
        </a:defRPr>
      </a:lvl6pPr>
      <a:lvl7pPr marL="574229" algn="ctr" defTabSz="843400" rtl="0" fontAlgn="base">
        <a:spcBef>
          <a:spcPct val="0"/>
        </a:spcBef>
        <a:spcAft>
          <a:spcPct val="0"/>
        </a:spcAft>
        <a:defRPr kumimoji="1" sz="2951">
          <a:solidFill>
            <a:srgbClr val="404040"/>
          </a:solidFill>
          <a:latin typeface="HG丸ｺﾞｼｯｸM-PRO" panose="020F0600000000000000" pitchFamily="50" charset="-128"/>
          <a:ea typeface="HG丸ｺﾞｼｯｸM-PRO" panose="020F0600000000000000" pitchFamily="50" charset="-128"/>
        </a:defRPr>
      </a:lvl7pPr>
      <a:lvl8pPr marL="861344" algn="ctr" defTabSz="843400" rtl="0" fontAlgn="base">
        <a:spcBef>
          <a:spcPct val="0"/>
        </a:spcBef>
        <a:spcAft>
          <a:spcPct val="0"/>
        </a:spcAft>
        <a:defRPr kumimoji="1" sz="2951">
          <a:solidFill>
            <a:srgbClr val="404040"/>
          </a:solidFill>
          <a:latin typeface="HG丸ｺﾞｼｯｸM-PRO" panose="020F0600000000000000" pitchFamily="50" charset="-128"/>
          <a:ea typeface="HG丸ｺﾞｼｯｸM-PRO" panose="020F0600000000000000" pitchFamily="50" charset="-128"/>
        </a:defRPr>
      </a:lvl8pPr>
      <a:lvl9pPr marL="1148459" algn="ctr" defTabSz="843400" rtl="0" fontAlgn="base">
        <a:spcBef>
          <a:spcPct val="0"/>
        </a:spcBef>
        <a:spcAft>
          <a:spcPct val="0"/>
        </a:spcAft>
        <a:defRPr kumimoji="1" sz="2951">
          <a:solidFill>
            <a:srgbClr val="404040"/>
          </a:solidFill>
          <a:latin typeface="HG丸ｺﾞｼｯｸM-PRO" panose="020F0600000000000000" pitchFamily="50" charset="-128"/>
          <a:ea typeface="HG丸ｺﾞｼｯｸM-PRO" panose="020F0600000000000000" pitchFamily="50" charset="-128"/>
        </a:defRPr>
      </a:lvl9pPr>
    </p:titleStyle>
    <p:bodyStyle>
      <a:lvl1pPr marL="315066" indent="-315066" algn="l" defTabSz="842618" rtl="0" eaLnBrk="0" fontAlgn="base" hangingPunct="0">
        <a:spcBef>
          <a:spcPct val="20000"/>
        </a:spcBef>
        <a:spcAft>
          <a:spcPct val="0"/>
        </a:spcAft>
        <a:buFont typeface="Arial" panose="020B0604020202020204" pitchFamily="34" charset="0"/>
        <a:buChar char="•"/>
        <a:defRPr kumimoji="1" sz="2862" kern="1200">
          <a:solidFill>
            <a:srgbClr val="404040"/>
          </a:solidFill>
          <a:latin typeface="HG丸ｺﾞｼｯｸM-PRO" pitchFamily="50" charset="-128"/>
          <a:ea typeface="HG丸ｺﾞｼｯｸM-PRO" pitchFamily="50" charset="-128"/>
          <a:cs typeface="+mn-cs"/>
        </a:defRPr>
      </a:lvl1pPr>
      <a:lvl2pPr marL="684352" indent="-262311" algn="l" defTabSz="842618" rtl="0" eaLnBrk="0" fontAlgn="base" hangingPunct="0">
        <a:spcBef>
          <a:spcPct val="20000"/>
        </a:spcBef>
        <a:spcAft>
          <a:spcPct val="0"/>
        </a:spcAft>
        <a:buFont typeface="Arial" panose="020B0604020202020204" pitchFamily="34" charset="0"/>
        <a:buChar char="–"/>
        <a:defRPr kumimoji="1" sz="2492" kern="1200">
          <a:solidFill>
            <a:srgbClr val="404040"/>
          </a:solidFill>
          <a:latin typeface="HG丸ｺﾞｼｯｸM-PRO" pitchFamily="50" charset="-128"/>
          <a:ea typeface="HG丸ｺﾞｼｯｸM-PRO" pitchFamily="50" charset="-128"/>
          <a:cs typeface="+mn-cs"/>
        </a:defRPr>
      </a:lvl2pPr>
      <a:lvl3pPr marL="1053638" indent="-209556" algn="l" defTabSz="842618" rtl="0" eaLnBrk="0" fontAlgn="base" hangingPunct="0">
        <a:spcBef>
          <a:spcPct val="20000"/>
        </a:spcBef>
        <a:spcAft>
          <a:spcPct val="0"/>
        </a:spcAft>
        <a:buFont typeface="Arial" panose="020B0604020202020204" pitchFamily="34" charset="0"/>
        <a:buChar char="•"/>
        <a:defRPr kumimoji="1" sz="2123" kern="1200">
          <a:solidFill>
            <a:srgbClr val="404040"/>
          </a:solidFill>
          <a:latin typeface="HG丸ｺﾞｼｯｸM-PRO" pitchFamily="50" charset="-128"/>
          <a:ea typeface="HG丸ｺﾞｼｯｸM-PRO" pitchFamily="50" charset="-128"/>
          <a:cs typeface="+mn-cs"/>
        </a:defRPr>
      </a:lvl3pPr>
      <a:lvl4pPr marL="1475680" indent="-209556" algn="l" defTabSz="842618" rtl="0" eaLnBrk="0" fontAlgn="base" hangingPunct="0">
        <a:spcBef>
          <a:spcPct val="20000"/>
        </a:spcBef>
        <a:spcAft>
          <a:spcPct val="0"/>
        </a:spcAft>
        <a:buFont typeface="Arial" panose="020B0604020202020204" pitchFamily="34" charset="0"/>
        <a:buChar char="–"/>
        <a:defRPr kumimoji="1" sz="1754" kern="1200">
          <a:solidFill>
            <a:srgbClr val="404040"/>
          </a:solidFill>
          <a:latin typeface="HG丸ｺﾞｼｯｸM-PRO" pitchFamily="50" charset="-128"/>
          <a:ea typeface="HG丸ｺﾞｼｯｸM-PRO" pitchFamily="50" charset="-128"/>
          <a:cs typeface="+mn-cs"/>
        </a:defRPr>
      </a:lvl4pPr>
      <a:lvl5pPr marL="1897721" indent="-209556" algn="l" defTabSz="842618" rtl="0" eaLnBrk="0" fontAlgn="base" hangingPunct="0">
        <a:spcBef>
          <a:spcPct val="20000"/>
        </a:spcBef>
        <a:spcAft>
          <a:spcPct val="0"/>
        </a:spcAft>
        <a:buFont typeface="Arial" panose="020B0604020202020204" pitchFamily="34" charset="0"/>
        <a:buChar char="»"/>
        <a:defRPr kumimoji="1" sz="1754" kern="1200">
          <a:solidFill>
            <a:srgbClr val="404040"/>
          </a:solidFill>
          <a:latin typeface="HG丸ｺﾞｼｯｸM-PRO" pitchFamily="50" charset="-128"/>
          <a:ea typeface="HG丸ｺﾞｼｯｸM-PRO" pitchFamily="50" charset="-128"/>
          <a:cs typeface="+mn-cs"/>
        </a:defRPr>
      </a:lvl5pPr>
      <a:lvl6pPr marL="2321164" indent="-211015" algn="l" defTabSz="844060"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195" indent="-211015" algn="l" defTabSz="844060"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24" indent="-211015" algn="l" defTabSz="844060"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54" indent="-211015" algn="l" defTabSz="844060"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60" rtl="0" eaLnBrk="1" latinLnBrk="0" hangingPunct="1">
        <a:defRPr kumimoji="1" sz="1662" kern="1200">
          <a:solidFill>
            <a:schemeClr val="tx1"/>
          </a:solidFill>
          <a:latin typeface="+mn-lt"/>
          <a:ea typeface="+mn-ea"/>
          <a:cs typeface="+mn-cs"/>
        </a:defRPr>
      </a:lvl1pPr>
      <a:lvl2pPr marL="422029" algn="l" defTabSz="844060" rtl="0" eaLnBrk="1" latinLnBrk="0" hangingPunct="1">
        <a:defRPr kumimoji="1" sz="1662" kern="1200">
          <a:solidFill>
            <a:schemeClr val="tx1"/>
          </a:solidFill>
          <a:latin typeface="+mn-lt"/>
          <a:ea typeface="+mn-ea"/>
          <a:cs typeface="+mn-cs"/>
        </a:defRPr>
      </a:lvl2pPr>
      <a:lvl3pPr marL="844060" algn="l" defTabSz="844060" rtl="0" eaLnBrk="1" latinLnBrk="0" hangingPunct="1">
        <a:defRPr kumimoji="1" sz="1662" kern="1200">
          <a:solidFill>
            <a:schemeClr val="tx1"/>
          </a:solidFill>
          <a:latin typeface="+mn-lt"/>
          <a:ea typeface="+mn-ea"/>
          <a:cs typeface="+mn-cs"/>
        </a:defRPr>
      </a:lvl3pPr>
      <a:lvl4pPr marL="1266090" algn="l" defTabSz="844060" rtl="0" eaLnBrk="1" latinLnBrk="0" hangingPunct="1">
        <a:defRPr kumimoji="1" sz="1662" kern="1200">
          <a:solidFill>
            <a:schemeClr val="tx1"/>
          </a:solidFill>
          <a:latin typeface="+mn-lt"/>
          <a:ea typeface="+mn-ea"/>
          <a:cs typeface="+mn-cs"/>
        </a:defRPr>
      </a:lvl4pPr>
      <a:lvl5pPr marL="1688119" algn="l" defTabSz="844060" rtl="0" eaLnBrk="1" latinLnBrk="0" hangingPunct="1">
        <a:defRPr kumimoji="1" sz="1662" kern="1200">
          <a:solidFill>
            <a:schemeClr val="tx1"/>
          </a:solidFill>
          <a:latin typeface="+mn-lt"/>
          <a:ea typeface="+mn-ea"/>
          <a:cs typeface="+mn-cs"/>
        </a:defRPr>
      </a:lvl5pPr>
      <a:lvl6pPr marL="2110149" algn="l" defTabSz="844060" rtl="0" eaLnBrk="1" latinLnBrk="0" hangingPunct="1">
        <a:defRPr kumimoji="1" sz="1662" kern="1200">
          <a:solidFill>
            <a:schemeClr val="tx1"/>
          </a:solidFill>
          <a:latin typeface="+mn-lt"/>
          <a:ea typeface="+mn-ea"/>
          <a:cs typeface="+mn-cs"/>
        </a:defRPr>
      </a:lvl6pPr>
      <a:lvl7pPr marL="2532180" algn="l" defTabSz="844060" rtl="0" eaLnBrk="1" latinLnBrk="0" hangingPunct="1">
        <a:defRPr kumimoji="1" sz="1662" kern="1200">
          <a:solidFill>
            <a:schemeClr val="tx1"/>
          </a:solidFill>
          <a:latin typeface="+mn-lt"/>
          <a:ea typeface="+mn-ea"/>
          <a:cs typeface="+mn-cs"/>
        </a:defRPr>
      </a:lvl7pPr>
      <a:lvl8pPr marL="2954210" algn="l" defTabSz="844060" rtl="0" eaLnBrk="1" latinLnBrk="0" hangingPunct="1">
        <a:defRPr kumimoji="1" sz="1662" kern="1200">
          <a:solidFill>
            <a:schemeClr val="tx1"/>
          </a:solidFill>
          <a:latin typeface="+mn-lt"/>
          <a:ea typeface="+mn-ea"/>
          <a:cs typeface="+mn-cs"/>
        </a:defRPr>
      </a:lvl8pPr>
      <a:lvl9pPr marL="3376239" algn="l" defTabSz="844060"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1"/>
          </p:nvPr>
        </p:nvSpPr>
        <p:spPr bwMode="auto">
          <a:xfrm>
            <a:off x="457200" y="6245225"/>
            <a:ext cx="21336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eaLnBrk="1" hangingPunct="1">
              <a:buSzPct val="100000"/>
              <a:defRPr kumimoji="1" sz="1382">
                <a:solidFill>
                  <a:srgbClr val="000000"/>
                </a:solidFill>
                <a:latin typeface="Arial" charset="0"/>
              </a:defRPr>
            </a:lvl1pPr>
          </a:lstStyle>
          <a:p>
            <a:pPr fontAlgn="base">
              <a:spcBef>
                <a:spcPct val="0"/>
              </a:spcBef>
              <a:spcAft>
                <a:spcPct val="0"/>
              </a:spcAft>
              <a:defRPr/>
            </a:pPr>
            <a:fld id="{39837E85-8AF8-41D4-B8B2-E80A995E787F}" type="datetime1">
              <a:rPr lang="ja-JP" altLang="en-US"/>
              <a:pPr fontAlgn="base">
                <a:spcBef>
                  <a:spcPct val="0"/>
                </a:spcBef>
                <a:spcAft>
                  <a:spcPct val="0"/>
                </a:spcAft>
                <a:defRPr/>
              </a:pPr>
              <a:t>2020/10/19</a:t>
            </a:fld>
            <a:endParaRPr lang="ja-JP" altLang="en-US"/>
          </a:p>
        </p:txBody>
      </p:sp>
      <p:sp>
        <p:nvSpPr>
          <p:cNvPr id="1029" name="Rectangle 5"/>
          <p:cNvSpPr>
            <a:spLocks noGrp="1" noChangeArrowheads="1"/>
          </p:cNvSpPr>
          <p:nvPr>
            <p:ph type="ftr" sz="quarter" idx="2"/>
          </p:nvPr>
        </p:nvSpPr>
        <p:spPr bwMode="auto">
          <a:xfrm>
            <a:off x="3124200" y="6245225"/>
            <a:ext cx="2895600"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ctr" eaLnBrk="1" hangingPunct="1">
              <a:buSzPct val="100000"/>
              <a:defRPr kumimoji="1" sz="1382">
                <a:solidFill>
                  <a:srgbClr val="000000"/>
                </a:solidFill>
                <a:latin typeface="Arial" charset="0"/>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3"/>
          </p:nvPr>
        </p:nvSpPr>
        <p:spPr bwMode="auto">
          <a:xfrm>
            <a:off x="7001608" y="6486525"/>
            <a:ext cx="2135066" cy="476250"/>
          </a:xfrm>
          <a:prstGeom prst="rect">
            <a:avLst/>
          </a:prstGeom>
          <a:noFill/>
          <a:ln w="9525" cap="flat" algn="ctr">
            <a:noFill/>
            <a:prstDash val="solid"/>
            <a:round/>
            <a:headEnd type="none" w="med" len="med"/>
            <a:tailEnd type="none" w="med" len="med"/>
          </a:ln>
          <a:effectLst/>
        </p:spPr>
        <p:txBody>
          <a:bodyPr vert="horz" wrap="square" lIns="140510" tIns="70255" rIns="140510" bIns="70255" numCol="1" anchor="t" anchorCtr="0" compatLnSpc="1">
            <a:prstTxWarp prst="textNoShape">
              <a:avLst/>
            </a:prstTxWarp>
          </a:bodyPr>
          <a:lstStyle>
            <a:lvl1pPr algn="r" eaLnBrk="1" hangingPunct="1">
              <a:buSzPct val="100000"/>
              <a:defRPr kumimoji="1" sz="1382">
                <a:solidFill>
                  <a:srgbClr val="000000"/>
                </a:solidFill>
                <a:latin typeface="Arial" panose="020B0604020202020204" pitchFamily="34" charset="0"/>
              </a:defRPr>
            </a:lvl1pPr>
          </a:lstStyle>
          <a:p>
            <a:pPr fontAlgn="base">
              <a:spcBef>
                <a:spcPct val="0"/>
              </a:spcBef>
              <a:spcAft>
                <a:spcPct val="0"/>
              </a:spcAft>
              <a:defRPr/>
            </a:pPr>
            <a:fld id="{7D8BB37F-EDA2-47DA-8CAE-25B046D71B44}" type="slidenum">
              <a:rPr lang="en-US" altLang="ja-JP"/>
              <a:pPr fontAlgn="base">
                <a:spcBef>
                  <a:spcPct val="0"/>
                </a:spcBef>
                <a:spcAft>
                  <a:spcPct val="0"/>
                </a:spcAft>
                <a:defRPr/>
              </a:pPr>
              <a:t>‹#›</a:t>
            </a:fld>
            <a:endParaRPr lang="en-US" altLang="ja-JP"/>
          </a:p>
        </p:txBody>
      </p:sp>
      <p:grpSp>
        <p:nvGrpSpPr>
          <p:cNvPr id="2" name="Group 18"/>
          <p:cNvGrpSpPr>
            <a:grpSpLocks/>
          </p:cNvGrpSpPr>
          <p:nvPr/>
        </p:nvGrpSpPr>
        <p:grpSpPr bwMode="auto">
          <a:xfrm>
            <a:off x="0" y="0"/>
            <a:ext cx="9144000" cy="546100"/>
            <a:chOff x="0" y="0"/>
            <a:chExt cx="5760" cy="344"/>
          </a:xfrm>
        </p:grpSpPr>
        <p:pic>
          <p:nvPicPr>
            <p:cNvPr id="1032" name="Picture 9" descr="mlit_top"/>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033" name="Group 17"/>
            <p:cNvGrpSpPr>
              <a:grpSpLocks/>
            </p:cNvGrpSpPr>
            <p:nvPr/>
          </p:nvGrpSpPr>
          <p:grpSpPr bwMode="auto">
            <a:xfrm>
              <a:off x="0" y="0"/>
              <a:ext cx="5760" cy="318"/>
              <a:chOff x="0" y="0"/>
              <a:chExt cx="5760" cy="318"/>
            </a:xfrm>
          </p:grpSpPr>
          <p:pic>
            <p:nvPicPr>
              <p:cNvPr id="1034" name="Picture 11" descr="mlit_top"/>
              <p:cNvPicPr preferRelativeResize="0">
                <a:picLocks noChangeArrowheads="1"/>
              </p:cNvPicPr>
              <p:nvPr/>
            </p:nvPicPr>
            <p:blipFill>
              <a:blip r:embed="rId15">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5" name="Picture 16" descr="mlit_top"/>
              <p:cNvPicPr preferRelativeResize="0">
                <a:picLocks noChangeArrowheads="1"/>
              </p:cNvPicPr>
              <p:nvPr/>
            </p:nvPicPr>
            <p:blipFill>
              <a:blip r:embed="rId16">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6" name="Picture 10" descr="mlit_top"/>
              <p:cNvPicPr preferRelativeResize="0">
                <a:picLocks noChangeArrowheads="1"/>
              </p:cNvPicPr>
              <p:nvPr/>
            </p:nvPicPr>
            <p:blipFill>
              <a:blip r:embed="rId16">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sp>
        <p:nvSpPr>
          <p:cNvPr id="1031" name="Rectangle 2"/>
          <p:cNvSpPr>
            <a:spLocks noGrp="1" noChangeArrowheads="1"/>
          </p:cNvSpPr>
          <p:nvPr>
            <p:ph type="title" idx="4"/>
          </p:nvPr>
        </p:nvSpPr>
        <p:spPr bwMode="auto">
          <a:xfrm>
            <a:off x="0" y="0"/>
            <a:ext cx="622788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31499915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0" fontAlgn="base" hangingPunct="0">
        <a:spcBef>
          <a:spcPct val="0"/>
        </a:spcBef>
        <a:spcAft>
          <a:spcPct val="0"/>
        </a:spcAft>
        <a:buSzPct val="100000"/>
        <a:defRPr kumimoji="1" sz="2677">
          <a:solidFill>
            <a:srgbClr val="4087C8"/>
          </a:solidFill>
          <a:latin typeface="HGP創英角ｺﾞｼｯｸUB" charset="-128"/>
          <a:ea typeface="HGP創英角ｺﾞｼｯｸUB" charset="-128"/>
        </a:defRPr>
      </a:lvl1pPr>
      <a:lvl2pPr algn="l" rtl="0" eaLnBrk="0" fontAlgn="base" hangingPunct="0">
        <a:spcBef>
          <a:spcPct val="0"/>
        </a:spcBef>
        <a:spcAft>
          <a:spcPct val="0"/>
        </a:spcAft>
        <a:buSzPct val="100000"/>
        <a:defRPr kumimoji="1" sz="2677">
          <a:solidFill>
            <a:srgbClr val="4087C8"/>
          </a:solidFill>
          <a:latin typeface="HGP創英角ｺﾞｼｯｸUB" charset="-128"/>
          <a:ea typeface="HGP創英角ｺﾞｼｯｸUB" charset="-128"/>
        </a:defRPr>
      </a:lvl2pPr>
      <a:lvl3pPr algn="l" rtl="0" eaLnBrk="0" fontAlgn="base" hangingPunct="0">
        <a:spcBef>
          <a:spcPct val="0"/>
        </a:spcBef>
        <a:spcAft>
          <a:spcPct val="0"/>
        </a:spcAft>
        <a:buSzPct val="100000"/>
        <a:defRPr kumimoji="1" sz="2677">
          <a:solidFill>
            <a:srgbClr val="4087C8"/>
          </a:solidFill>
          <a:latin typeface="HGP創英角ｺﾞｼｯｸUB" charset="-128"/>
          <a:ea typeface="HGP創英角ｺﾞｼｯｸUB" charset="-128"/>
        </a:defRPr>
      </a:lvl3pPr>
      <a:lvl4pPr algn="l" rtl="0" eaLnBrk="0" fontAlgn="base" hangingPunct="0">
        <a:spcBef>
          <a:spcPct val="0"/>
        </a:spcBef>
        <a:spcAft>
          <a:spcPct val="0"/>
        </a:spcAft>
        <a:buSzPct val="100000"/>
        <a:defRPr kumimoji="1" sz="2677">
          <a:solidFill>
            <a:srgbClr val="4087C8"/>
          </a:solidFill>
          <a:latin typeface="HGP創英角ｺﾞｼｯｸUB" charset="-128"/>
          <a:ea typeface="HGP創英角ｺﾞｼｯｸUB" charset="-128"/>
        </a:defRPr>
      </a:lvl4pPr>
      <a:lvl5pPr algn="l" rtl="0" eaLnBrk="0" fontAlgn="base" hangingPunct="0">
        <a:spcBef>
          <a:spcPct val="0"/>
        </a:spcBef>
        <a:spcAft>
          <a:spcPct val="0"/>
        </a:spcAft>
        <a:buSzPct val="100000"/>
        <a:defRPr kumimoji="1" sz="2677">
          <a:solidFill>
            <a:srgbClr val="4087C8"/>
          </a:solidFill>
          <a:latin typeface="HGP創英角ｺﾞｼｯｸUB" charset="-128"/>
          <a:ea typeface="HGP創英角ｺﾞｼｯｸUB" charset="-128"/>
        </a:defRPr>
      </a:lvl5pPr>
      <a:lvl6pPr marL="287115" algn="l" rtl="0" eaLnBrk="0" fontAlgn="base" hangingPunct="0">
        <a:spcBef>
          <a:spcPct val="0"/>
        </a:spcBef>
        <a:spcAft>
          <a:spcPct val="0"/>
        </a:spcAft>
        <a:buSzPct val="100000"/>
        <a:defRPr kumimoji="1" sz="2700">
          <a:solidFill>
            <a:srgbClr val="4087C8"/>
          </a:solidFill>
          <a:latin typeface="HGP創英角ｺﾞｼｯｸUB" charset="-128"/>
          <a:ea typeface="HGP創英角ｺﾞｼｯｸUB" charset="-128"/>
        </a:defRPr>
      </a:lvl6pPr>
      <a:lvl7pPr marL="574229" algn="l" rtl="0" eaLnBrk="0" fontAlgn="base" hangingPunct="0">
        <a:spcBef>
          <a:spcPct val="0"/>
        </a:spcBef>
        <a:spcAft>
          <a:spcPct val="0"/>
        </a:spcAft>
        <a:buSzPct val="100000"/>
        <a:defRPr kumimoji="1" sz="2700">
          <a:solidFill>
            <a:srgbClr val="4087C8"/>
          </a:solidFill>
          <a:latin typeface="HGP創英角ｺﾞｼｯｸUB" charset="-128"/>
          <a:ea typeface="HGP創英角ｺﾞｼｯｸUB" charset="-128"/>
        </a:defRPr>
      </a:lvl7pPr>
      <a:lvl8pPr marL="861344" algn="l" rtl="0" eaLnBrk="0" fontAlgn="base" hangingPunct="0">
        <a:spcBef>
          <a:spcPct val="0"/>
        </a:spcBef>
        <a:spcAft>
          <a:spcPct val="0"/>
        </a:spcAft>
        <a:buSzPct val="100000"/>
        <a:defRPr kumimoji="1" sz="2700">
          <a:solidFill>
            <a:srgbClr val="4087C8"/>
          </a:solidFill>
          <a:latin typeface="HGP創英角ｺﾞｼｯｸUB" charset="-128"/>
          <a:ea typeface="HGP創英角ｺﾞｼｯｸUB" charset="-128"/>
        </a:defRPr>
      </a:lvl8pPr>
      <a:lvl9pPr marL="1148459" algn="l" rtl="0" eaLnBrk="0" fontAlgn="base" hangingPunct="0">
        <a:spcBef>
          <a:spcPct val="0"/>
        </a:spcBef>
        <a:spcAft>
          <a:spcPct val="0"/>
        </a:spcAft>
        <a:buSzPct val="100000"/>
        <a:defRPr kumimoji="1" sz="2700">
          <a:solidFill>
            <a:srgbClr val="4087C8"/>
          </a:solidFill>
          <a:latin typeface="HGP創英角ｺﾞｼｯｸUB" charset="-128"/>
          <a:ea typeface="HGP創英角ｺﾞｼｯｸUB" charset="-128"/>
        </a:defRPr>
      </a:lvl9pPr>
    </p:titleStyle>
    <p:bodyStyle>
      <a:lvl1pPr marL="329720" indent="-329720" algn="l" rtl="0" eaLnBrk="0" fontAlgn="base" hangingPunct="0">
        <a:spcBef>
          <a:spcPct val="20000"/>
        </a:spcBef>
        <a:spcAft>
          <a:spcPct val="0"/>
        </a:spcAft>
        <a:buSzPct val="100000"/>
        <a:buChar char="•"/>
        <a:defRPr kumimoji="1" sz="3046">
          <a:solidFill>
            <a:schemeClr val="tx1"/>
          </a:solidFill>
          <a:latin typeface="Arial" charset="0"/>
          <a:ea typeface="ＭＳ Ｐゴシック" pitchFamily="50" charset="-128"/>
        </a:defRPr>
      </a:lvl1pPr>
      <a:lvl2pPr marL="715126" indent="-274034" algn="l" rtl="0" eaLnBrk="0" fontAlgn="base" hangingPunct="0">
        <a:spcBef>
          <a:spcPct val="20000"/>
        </a:spcBef>
        <a:spcAft>
          <a:spcPct val="0"/>
        </a:spcAft>
        <a:buSzPct val="100000"/>
        <a:buChar char="–"/>
        <a:defRPr kumimoji="1" sz="2677">
          <a:solidFill>
            <a:schemeClr val="tx1"/>
          </a:solidFill>
          <a:latin typeface="Arial" charset="0"/>
          <a:ea typeface="ＭＳ Ｐゴシック" pitchFamily="50" charset="-128"/>
        </a:defRPr>
      </a:lvl2pPr>
      <a:lvl3pPr marL="1101997" indent="-218348" algn="l" rtl="0" eaLnBrk="0" fontAlgn="base" hangingPunct="0">
        <a:spcBef>
          <a:spcPct val="20000"/>
        </a:spcBef>
        <a:spcAft>
          <a:spcPct val="0"/>
        </a:spcAft>
        <a:buSzPct val="100000"/>
        <a:buChar char="•"/>
        <a:defRPr kumimoji="1" sz="2308">
          <a:solidFill>
            <a:schemeClr val="tx1"/>
          </a:solidFill>
          <a:latin typeface="Arial" charset="0"/>
          <a:ea typeface="ＭＳ Ｐゴシック" pitchFamily="50" charset="-128"/>
        </a:defRPr>
      </a:lvl3pPr>
      <a:lvl4pPr marL="1543089" indent="-218348" algn="l" rtl="0" eaLnBrk="0" fontAlgn="base" hangingPunct="0">
        <a:spcBef>
          <a:spcPct val="20000"/>
        </a:spcBef>
        <a:spcAft>
          <a:spcPct val="0"/>
        </a:spcAft>
        <a:buSzPct val="100000"/>
        <a:buChar char="–"/>
        <a:defRPr kumimoji="1" sz="1939">
          <a:solidFill>
            <a:schemeClr val="tx1"/>
          </a:solidFill>
          <a:latin typeface="Arial" charset="0"/>
          <a:ea typeface="ＭＳ Ｐゴシック" pitchFamily="50" charset="-128"/>
        </a:defRPr>
      </a:lvl4pPr>
      <a:lvl5pPr marL="1984180" indent="-218348" algn="l" rtl="0" eaLnBrk="0" fontAlgn="base" hangingPunct="0">
        <a:spcBef>
          <a:spcPct val="20000"/>
        </a:spcBef>
        <a:spcAft>
          <a:spcPct val="0"/>
        </a:spcAft>
        <a:buSzPct val="100000"/>
        <a:buChar char="»"/>
        <a:defRPr kumimoji="1" sz="1939">
          <a:solidFill>
            <a:schemeClr val="tx1"/>
          </a:solidFill>
          <a:latin typeface="Arial" charset="0"/>
          <a:ea typeface="ＭＳ Ｐゴシック" pitchFamily="50" charset="-128"/>
        </a:defRPr>
      </a:lvl5pPr>
      <a:lvl6pPr marL="2271995" indent="-219324" algn="l" rtl="0" eaLnBrk="0" fontAlgn="base" hangingPunct="0">
        <a:spcBef>
          <a:spcPct val="20000"/>
        </a:spcBef>
        <a:spcAft>
          <a:spcPct val="0"/>
        </a:spcAft>
        <a:buSzPct val="100000"/>
        <a:buChar char="»"/>
        <a:defRPr kumimoji="1" sz="1947">
          <a:solidFill>
            <a:schemeClr val="tx1"/>
          </a:solidFill>
          <a:latin typeface="Arial" charset="0"/>
          <a:ea typeface="ＭＳ Ｐゴシック" pitchFamily="50" charset="-128"/>
        </a:defRPr>
      </a:lvl6pPr>
      <a:lvl7pPr marL="2559109" indent="-219324" algn="l" rtl="0" eaLnBrk="0" fontAlgn="base" hangingPunct="0">
        <a:spcBef>
          <a:spcPct val="20000"/>
        </a:spcBef>
        <a:spcAft>
          <a:spcPct val="0"/>
        </a:spcAft>
        <a:buSzPct val="100000"/>
        <a:buChar char="»"/>
        <a:defRPr kumimoji="1" sz="1947">
          <a:solidFill>
            <a:schemeClr val="tx1"/>
          </a:solidFill>
          <a:latin typeface="Arial" charset="0"/>
          <a:ea typeface="ＭＳ Ｐゴシック" pitchFamily="50" charset="-128"/>
        </a:defRPr>
      </a:lvl7pPr>
      <a:lvl8pPr marL="2846225" indent="-219324" algn="l" rtl="0" eaLnBrk="0" fontAlgn="base" hangingPunct="0">
        <a:spcBef>
          <a:spcPct val="20000"/>
        </a:spcBef>
        <a:spcAft>
          <a:spcPct val="0"/>
        </a:spcAft>
        <a:buSzPct val="100000"/>
        <a:buChar char="»"/>
        <a:defRPr kumimoji="1" sz="1947">
          <a:solidFill>
            <a:schemeClr val="tx1"/>
          </a:solidFill>
          <a:latin typeface="Arial" charset="0"/>
          <a:ea typeface="ＭＳ Ｐゴシック" pitchFamily="50" charset="-128"/>
        </a:defRPr>
      </a:lvl8pPr>
      <a:lvl9pPr marL="3133339" indent="-219324" algn="l" rtl="0" eaLnBrk="0" fontAlgn="base" hangingPunct="0">
        <a:spcBef>
          <a:spcPct val="20000"/>
        </a:spcBef>
        <a:spcAft>
          <a:spcPct val="0"/>
        </a:spcAft>
        <a:buSzPct val="100000"/>
        <a:buChar char="»"/>
        <a:defRPr kumimoji="1" sz="1947">
          <a:solidFill>
            <a:schemeClr val="tx1"/>
          </a:solidFill>
          <a:latin typeface="Arial" charset="0"/>
          <a:ea typeface="ＭＳ Ｐゴシック" pitchFamily="50" charset="-128"/>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hyperlink" Target="https://youtu.be/yH9VZQXHc8g" TargetMode="External"/><Relationship Id="rId7" Type="http://schemas.openxmlformats.org/officeDocument/2006/relationships/hyperlink" Target="https://youtu.be/m8jXbYYJVsw" TargetMode="External"/><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notesSlide" Target="../notesSlides/notesSlide3.xml"/><Relationship Id="rId16" Type="http://schemas.openxmlformats.org/officeDocument/2006/relationships/image" Target="../media/image17.emf"/><Relationship Id="rId1" Type="http://schemas.openxmlformats.org/officeDocument/2006/relationships/slideLayout" Target="../slideLayouts/slideLayout12.xml"/><Relationship Id="rId6" Type="http://schemas.openxmlformats.org/officeDocument/2006/relationships/hyperlink" Target="https://youtu.be/LOMH0sXbCAY" TargetMode="External"/><Relationship Id="rId11" Type="http://schemas.openxmlformats.org/officeDocument/2006/relationships/image" Target="../media/image12.emf"/><Relationship Id="rId5" Type="http://schemas.openxmlformats.org/officeDocument/2006/relationships/hyperlink" Target="https://youtu.be/-0mzcGzl4eM" TargetMode="External"/><Relationship Id="rId15" Type="http://schemas.openxmlformats.org/officeDocument/2006/relationships/image" Target="../media/image16.emf"/><Relationship Id="rId10" Type="http://schemas.openxmlformats.org/officeDocument/2006/relationships/image" Target="../media/image11.emf"/><Relationship Id="rId19" Type="http://schemas.openxmlformats.org/officeDocument/2006/relationships/image" Target="../media/image20.emf"/><Relationship Id="rId4" Type="http://schemas.openxmlformats.org/officeDocument/2006/relationships/hyperlink" Target="https://youtu.be/MF5XYHme404" TargetMode="External"/><Relationship Id="rId9" Type="http://schemas.openxmlformats.org/officeDocument/2006/relationships/image" Target="../media/image10.jpeg"/><Relationship Id="rId14" Type="http://schemas.openxmlformats.org/officeDocument/2006/relationships/image" Target="../media/image15.emf"/></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slide" Target="slide9.xml"/><Relationship Id="rId4" Type="http://schemas.openxmlformats.org/officeDocument/2006/relationships/slide" Target="slide52.xml"/><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54.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85.emf"/><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51690"/>
            <a:ext cx="9144000" cy="828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1</a:t>
            </a:fld>
            <a:endParaRPr lang="ja-JP" altLang="en-US" sz="1256"/>
          </a:p>
        </p:txBody>
      </p:sp>
      <p:sp>
        <p:nvSpPr>
          <p:cNvPr id="7" name="タイトル 1"/>
          <p:cNvSpPr txBox="1">
            <a:spLocks/>
          </p:cNvSpPr>
          <p:nvPr/>
        </p:nvSpPr>
        <p:spPr bwMode="auto">
          <a:xfrm>
            <a:off x="896178" y="4606530"/>
            <a:ext cx="7839808" cy="983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lvl1pPr algn="l" rtl="0" eaLnBrk="0" fontAlgn="base" hangingPunct="0">
              <a:spcBef>
                <a:spcPct val="0"/>
              </a:spcBef>
              <a:spcAft>
                <a:spcPct val="0"/>
              </a:spcAft>
              <a:defRPr kumimoji="1" sz="3844">
                <a:solidFill>
                  <a:srgbClr val="4087C8"/>
                </a:solidFill>
                <a:latin typeface="+mj-lt"/>
                <a:ea typeface="+mj-ea"/>
                <a:cs typeface="+mj-cs"/>
              </a:defRPr>
            </a:lvl1pPr>
            <a:lvl2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5pPr>
            <a:lvl6pPr marL="442748"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6pPr>
            <a:lvl7pPr marL="885497"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7pPr>
            <a:lvl8pPr marL="1328244"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8pPr>
            <a:lvl9pPr marL="1770992"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9pPr>
          </a:lstStyle>
          <a:p>
            <a:pPr algn="ctr">
              <a:defRPr/>
            </a:pPr>
            <a:r>
              <a:rPr lang="ja-JP" altLang="en-US" sz="2400" kern="0" dirty="0"/>
              <a:t>令和〇年〇月〇日</a:t>
            </a:r>
          </a:p>
        </p:txBody>
      </p:sp>
      <p:sp>
        <p:nvSpPr>
          <p:cNvPr id="8" name="タイトル 1"/>
          <p:cNvSpPr txBox="1">
            <a:spLocks/>
          </p:cNvSpPr>
          <p:nvPr/>
        </p:nvSpPr>
        <p:spPr bwMode="auto">
          <a:xfrm>
            <a:off x="896178" y="5516665"/>
            <a:ext cx="7839808" cy="9832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40510" tIns="70255" rIns="140510" bIns="70255" numCol="1" anchor="ctr" anchorCtr="0" compatLnSpc="1">
            <a:prstTxWarp prst="textNoShape">
              <a:avLst/>
            </a:prstTxWarp>
          </a:bodyPr>
          <a:lstStyle>
            <a:lvl1pPr algn="l" rtl="0" eaLnBrk="0" fontAlgn="base" hangingPunct="0">
              <a:spcBef>
                <a:spcPct val="0"/>
              </a:spcBef>
              <a:spcAft>
                <a:spcPct val="0"/>
              </a:spcAft>
              <a:defRPr kumimoji="1" sz="3844">
                <a:solidFill>
                  <a:srgbClr val="4087C8"/>
                </a:solidFill>
                <a:latin typeface="+mj-lt"/>
                <a:ea typeface="+mj-ea"/>
                <a:cs typeface="+mj-cs"/>
              </a:defRPr>
            </a:lvl1pPr>
            <a:lvl2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10">
                <a:solidFill>
                  <a:srgbClr val="4087C8"/>
                </a:solidFill>
                <a:latin typeface="HGP創英角ｺﾞｼｯｸUB" pitchFamily="50" charset="-128"/>
                <a:ea typeface="HGP創英角ｺﾞｼｯｸUB" pitchFamily="50" charset="-128"/>
              </a:defRPr>
            </a:lvl5pPr>
            <a:lvl6pPr marL="442748"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6pPr>
            <a:lvl7pPr marL="885497"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7pPr>
            <a:lvl8pPr marL="1328244"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8pPr>
            <a:lvl9pPr marL="1770992" algn="l" rtl="0" fontAlgn="base">
              <a:spcBef>
                <a:spcPct val="0"/>
              </a:spcBef>
              <a:spcAft>
                <a:spcPct val="0"/>
              </a:spcAft>
              <a:defRPr kumimoji="1" sz="2710">
                <a:solidFill>
                  <a:srgbClr val="4087C8"/>
                </a:solidFill>
                <a:latin typeface="HGP創英角ｺﾞｼｯｸUB" pitchFamily="50" charset="-128"/>
                <a:ea typeface="HGP創英角ｺﾞｼｯｸUB" pitchFamily="50" charset="-128"/>
              </a:defRPr>
            </a:lvl9pPr>
          </a:lstStyle>
          <a:p>
            <a:pPr algn="ctr">
              <a:defRPr/>
            </a:pPr>
            <a:r>
              <a:rPr lang="ja-JP" altLang="en-US" sz="2400" kern="0" dirty="0"/>
              <a:t>〇〇〇市</a:t>
            </a:r>
          </a:p>
        </p:txBody>
      </p:sp>
      <p:sp>
        <p:nvSpPr>
          <p:cNvPr id="9" name="タイトル 1"/>
          <p:cNvSpPr>
            <a:spLocks noGrp="1"/>
          </p:cNvSpPr>
          <p:nvPr>
            <p:ph type="ctrTitle"/>
          </p:nvPr>
        </p:nvSpPr>
        <p:spPr>
          <a:xfrm>
            <a:off x="393468" y="2078441"/>
            <a:ext cx="8710969" cy="1150937"/>
          </a:xfrm>
          <a:solidFill>
            <a:schemeClr val="bg1"/>
          </a:solidFill>
        </p:spPr>
        <p:txBody>
          <a:bodyPr/>
          <a:lstStyle/>
          <a:p>
            <a:pPr algn="ctr">
              <a:defRPr/>
            </a:pPr>
            <a:r>
              <a:rPr lang="ja-JP" altLang="en-US" sz="3600" dirty="0"/>
              <a:t>要配慮者利用施設の避難確保計画作成　に係る講習会資料</a:t>
            </a:r>
          </a:p>
        </p:txBody>
      </p:sp>
    </p:spTree>
    <p:extLst>
      <p:ext uri="{BB962C8B-B14F-4D97-AF65-F5344CB8AC3E}">
        <p14:creationId xmlns:p14="http://schemas.microsoft.com/office/powerpoint/2010/main" val="528881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3" cstate="print">
            <a:extLst>
              <a:ext uri="{28A0092B-C50C-407E-A947-70E740481C1C}">
                <a14:useLocalDpi xmlns:a14="http://schemas.microsoft.com/office/drawing/2010/main"/>
              </a:ext>
            </a:extLst>
          </a:blip>
          <a:srcRect r="1703"/>
          <a:stretch/>
        </p:blipFill>
        <p:spPr>
          <a:xfrm>
            <a:off x="0" y="-8059"/>
            <a:ext cx="9091341" cy="672944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10</a:t>
            </a:fld>
            <a:endParaRPr lang="en-US" altLang="ja-JP"/>
          </a:p>
        </p:txBody>
      </p:sp>
    </p:spTree>
    <p:extLst>
      <p:ext uri="{BB962C8B-B14F-4D97-AF65-F5344CB8AC3E}">
        <p14:creationId xmlns:p14="http://schemas.microsoft.com/office/powerpoint/2010/main" val="4236974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1900"/>
            <a:ext cx="8901997" cy="677610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11</a:t>
            </a:fld>
            <a:endParaRPr lang="en-US" altLang="ja-JP"/>
          </a:p>
        </p:txBody>
      </p:sp>
    </p:spTree>
    <p:extLst>
      <p:ext uri="{BB962C8B-B14F-4D97-AF65-F5344CB8AC3E}">
        <p14:creationId xmlns:p14="http://schemas.microsoft.com/office/powerpoint/2010/main" val="352092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r="1532"/>
          <a:stretch/>
        </p:blipFill>
        <p:spPr>
          <a:xfrm>
            <a:off x="0" y="73797"/>
            <a:ext cx="8776064" cy="678420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12</a:t>
            </a:fld>
            <a:endParaRPr lang="en-US" altLang="ja-JP"/>
          </a:p>
        </p:txBody>
      </p:sp>
    </p:spTree>
    <p:extLst>
      <p:ext uri="{BB962C8B-B14F-4D97-AF65-F5344CB8AC3E}">
        <p14:creationId xmlns:p14="http://schemas.microsoft.com/office/powerpoint/2010/main" val="1763108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r="1440"/>
          <a:stretch/>
        </p:blipFill>
        <p:spPr>
          <a:xfrm>
            <a:off x="0" y="80139"/>
            <a:ext cx="8776063" cy="6777861"/>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13</a:t>
            </a:fld>
            <a:endParaRPr lang="en-US" altLang="ja-JP"/>
          </a:p>
        </p:txBody>
      </p:sp>
    </p:spTree>
    <p:extLst>
      <p:ext uri="{BB962C8B-B14F-4D97-AF65-F5344CB8AC3E}">
        <p14:creationId xmlns:p14="http://schemas.microsoft.com/office/powerpoint/2010/main" val="2426722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6326"/>
            <a:ext cx="9135998" cy="6919637"/>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14</a:t>
            </a:fld>
            <a:endParaRPr lang="en-US" altLang="ja-JP" dirty="0"/>
          </a:p>
        </p:txBody>
      </p:sp>
    </p:spTree>
    <p:extLst>
      <p:ext uri="{BB962C8B-B14F-4D97-AF65-F5344CB8AC3E}">
        <p14:creationId xmlns:p14="http://schemas.microsoft.com/office/powerpoint/2010/main" val="3449829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16611"/>
            <a:ext cx="9144000" cy="864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1304192" y="2440543"/>
            <a:ext cx="7839808" cy="983274"/>
          </a:xfrm>
          <a:noFill/>
        </p:spPr>
        <p:txBody>
          <a:bodyPr/>
          <a:lstStyle/>
          <a:p>
            <a:pPr algn="ctr">
              <a:defRPr/>
            </a:pPr>
            <a:r>
              <a:rPr lang="ja-JP" altLang="en-US" sz="3490" dirty="0"/>
              <a:t>２．避難経路図（別紙１）の作成について</a:t>
            </a:r>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15</a:t>
            </a:fld>
            <a:endParaRPr lang="ja-JP" altLang="en-US" sz="1256"/>
          </a:p>
        </p:txBody>
      </p:sp>
    </p:spTree>
    <p:extLst>
      <p:ext uri="{BB962C8B-B14F-4D97-AF65-F5344CB8AC3E}">
        <p14:creationId xmlns:p14="http://schemas.microsoft.com/office/powerpoint/2010/main" val="355966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t="-3232" b="-1"/>
          <a:stretch/>
        </p:blipFill>
        <p:spPr>
          <a:xfrm>
            <a:off x="0" y="1788"/>
            <a:ext cx="9135998" cy="674727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16</a:t>
            </a:fld>
            <a:endParaRPr lang="en-US" altLang="ja-JP"/>
          </a:p>
        </p:txBody>
      </p:sp>
    </p:spTree>
    <p:extLst>
      <p:ext uri="{BB962C8B-B14F-4D97-AF65-F5344CB8AC3E}">
        <p14:creationId xmlns:p14="http://schemas.microsoft.com/office/powerpoint/2010/main" val="4000097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82397"/>
            <a:ext cx="9135998" cy="646125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17</a:t>
            </a:fld>
            <a:endParaRPr lang="en-US" altLang="ja-JP"/>
          </a:p>
        </p:txBody>
      </p:sp>
    </p:spTree>
    <p:extLst>
      <p:ext uri="{BB962C8B-B14F-4D97-AF65-F5344CB8AC3E}">
        <p14:creationId xmlns:p14="http://schemas.microsoft.com/office/powerpoint/2010/main" val="237996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6613" cy="685800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18</a:t>
            </a:fld>
            <a:endParaRPr lang="en-US" altLang="ja-JP"/>
          </a:p>
        </p:txBody>
      </p:sp>
    </p:spTree>
    <p:extLst>
      <p:ext uri="{BB962C8B-B14F-4D97-AF65-F5344CB8AC3E}">
        <p14:creationId xmlns:p14="http://schemas.microsoft.com/office/powerpoint/2010/main" val="3233513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46829" cy="6959521"/>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19</a:t>
            </a:fld>
            <a:endParaRPr lang="en-US" altLang="ja-JP"/>
          </a:p>
        </p:txBody>
      </p:sp>
    </p:spTree>
    <p:extLst>
      <p:ext uri="{BB962C8B-B14F-4D97-AF65-F5344CB8AC3E}">
        <p14:creationId xmlns:p14="http://schemas.microsoft.com/office/powerpoint/2010/main" val="3936861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a:t>
            </a:fld>
            <a:endParaRPr lang="en-US" altLang="ja-JP"/>
          </a:p>
        </p:txBody>
      </p:sp>
      <p:sp>
        <p:nvSpPr>
          <p:cNvPr id="20" name="Rectangle 2"/>
          <p:cNvSpPr txBox="1">
            <a:spLocks noChangeArrowheads="1"/>
          </p:cNvSpPr>
          <p:nvPr/>
        </p:nvSpPr>
        <p:spPr>
          <a:xfrm>
            <a:off x="17465" y="1590"/>
            <a:ext cx="9871075" cy="407987"/>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69381" eaLnBrk="1" hangingPunct="1">
              <a:defRPr/>
            </a:pPr>
            <a:r>
              <a:rPr lang="ja-JP" altLang="en-US" sz="2449" kern="0" dirty="0"/>
              <a:t>本日の講習会プログラム</a:t>
            </a:r>
          </a:p>
        </p:txBody>
      </p:sp>
      <p:sp>
        <p:nvSpPr>
          <p:cNvPr id="21" name="テキスト ボックス 10"/>
          <p:cNvSpPr txBox="1">
            <a:spLocks noChangeArrowheads="1"/>
          </p:cNvSpPr>
          <p:nvPr/>
        </p:nvSpPr>
        <p:spPr bwMode="auto">
          <a:xfrm>
            <a:off x="257177" y="595315"/>
            <a:ext cx="8703945" cy="695791"/>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lIns="24491" tIns="24491" rIns="24491" bIns="24491">
            <a:spAutoFit/>
          </a:bodyPr>
          <a:lstStyle>
            <a:lvl1pPr marL="269875" indent="-269875">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defRPr/>
            </a:pPr>
            <a:r>
              <a:rPr lang="ja-JP" altLang="en-US" sz="1400" dirty="0"/>
              <a:t>○洪水に対する避難確保計画の作成にあたっては、過去の災害教訓、地域の水害特性（既往の水害、洪水ハザードマップ）、避難のために必要な防災情報の入手方法等に関する正しい理解が必要となります。</a:t>
            </a:r>
            <a:endParaRPr lang="en-US" altLang="ja-JP" sz="1400" dirty="0"/>
          </a:p>
          <a:p>
            <a:pPr>
              <a:defRPr/>
            </a:pPr>
            <a:r>
              <a:rPr lang="ja-JP" altLang="en-US" sz="1400" dirty="0"/>
              <a:t>○本日の講習会では、これらの詳しい内容について、以下のプログラムによる講習会を行います。</a:t>
            </a:r>
            <a:endParaRPr lang="en-US" altLang="ja-JP" sz="1000" dirty="0"/>
          </a:p>
        </p:txBody>
      </p:sp>
      <p:graphicFrame>
        <p:nvGraphicFramePr>
          <p:cNvPr id="24" name="表 23"/>
          <p:cNvGraphicFramePr>
            <a:graphicFrameLocks noGrp="1"/>
          </p:cNvGraphicFramePr>
          <p:nvPr>
            <p:extLst>
              <p:ext uri="{D42A27DB-BD31-4B8C-83A1-F6EECF244321}">
                <p14:modId xmlns:p14="http://schemas.microsoft.com/office/powerpoint/2010/main" val="246540161"/>
              </p:ext>
            </p:extLst>
          </p:nvPr>
        </p:nvGraphicFramePr>
        <p:xfrm>
          <a:off x="594060" y="1404205"/>
          <a:ext cx="7587414" cy="5104682"/>
        </p:xfrm>
        <a:graphic>
          <a:graphicData uri="http://schemas.openxmlformats.org/drawingml/2006/table">
            <a:tbl>
              <a:tblPr firstRow="1" firstCol="1" bandRow="1"/>
              <a:tblGrid>
                <a:gridCol w="5971344"/>
                <a:gridCol w="1616070"/>
              </a:tblGrid>
              <a:tr h="267905">
                <a:tc>
                  <a:txBody>
                    <a:bodyPr/>
                    <a:lstStyle/>
                    <a:p>
                      <a:pPr algn="ctr">
                        <a:spcAft>
                          <a:spcPts val="0"/>
                        </a:spcAft>
                      </a:pPr>
                      <a:r>
                        <a:rPr lang="ja-JP" sz="1600" kern="100"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講習会内容</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ja-JP" sz="1600" kern="10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講師等</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656034">
                <a:tc>
                  <a:txBody>
                    <a:bodyPr/>
                    <a:lstStyle/>
                    <a:p>
                      <a:pPr marL="137160" indent="-137160" algn="just">
                        <a:spcAft>
                          <a:spcPts val="0"/>
                        </a:spcAft>
                      </a:pP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１</a:t>
                      </a:r>
                      <a:r>
                        <a:rPr lang="ja-JP"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a:t>
                      </a:r>
                      <a:r>
                        <a:rPr lang="ja-JP" sz="16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避難確保計画作成の必要性について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37160" indent="114300" algn="just">
                        <a:spcAft>
                          <a:spcPts val="0"/>
                        </a:spcAft>
                      </a:pP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国土交通省</a:t>
                      </a:r>
                      <a:r>
                        <a:rPr lang="en-US"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YouTube </a:t>
                      </a:r>
                      <a:r>
                        <a:rPr lang="en-US" sz="1200" kern="100" dirty="0" err="1">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mlitchannel</a:t>
                      </a: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動画活用</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37160" indent="228600" algn="just">
                        <a:spcAft>
                          <a:spcPts val="0"/>
                        </a:spcAft>
                      </a:pP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【第１部】避難確保計画の必要性（避難確保計画の作成は義務です</a:t>
                      </a:r>
                      <a:r>
                        <a:rPr lang="ja-JP" sz="12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tc>
                  <a:txBody>
                    <a:bodyPr/>
                    <a:lstStyle/>
                    <a:p>
                      <a:pPr algn="ctr">
                        <a:spcAft>
                          <a:spcPts val="0"/>
                        </a:spcAft>
                      </a:pPr>
                      <a:r>
                        <a:rPr lang="ja-JP" sz="1600" kern="0" dirty="0" smtClean="0">
                          <a:effectLst/>
                          <a:latin typeface="Century" panose="02040604050505020304" pitchFamily="18" charset="0"/>
                          <a:ea typeface="ＭＳ ゴシック" panose="020B0609070205080204" pitchFamily="49" charset="-128"/>
                          <a:cs typeface="Arial" panose="020B0604020202020204" pitchFamily="34" charset="0"/>
                        </a:rPr>
                        <a:t>動画</a:t>
                      </a:r>
                      <a:r>
                        <a:rPr lang="ja-JP" altLang="en-US" sz="1600" kern="0" dirty="0" smtClean="0">
                          <a:effectLst/>
                          <a:latin typeface="Century" panose="02040604050505020304" pitchFamily="18" charset="0"/>
                          <a:ea typeface="ＭＳ ゴシック" panose="020B0609070205080204" pitchFamily="49" charset="-128"/>
                          <a:cs typeface="Arial" panose="020B0604020202020204" pitchFamily="34" charset="0"/>
                        </a:rPr>
                        <a:t>視聴</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tr>
              <a:tr h="267905">
                <a:tc>
                  <a:txBody>
                    <a:bodyPr/>
                    <a:lstStyle/>
                    <a:p>
                      <a:pPr algn="just">
                        <a:spcAft>
                          <a:spcPts val="0"/>
                        </a:spcAft>
                      </a:pP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２</a:t>
                      </a:r>
                      <a:r>
                        <a:rPr lang="ja-JP"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a:t>
                      </a:r>
                      <a:r>
                        <a:rPr lang="ja-JP" sz="16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避難経路図（別紙１）の作成について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l">
                        <a:spcAft>
                          <a:spcPts val="0"/>
                        </a:spcAft>
                      </a:pPr>
                      <a:r>
                        <a:rPr lang="en-US" sz="1600" kern="0">
                          <a:effectLst/>
                          <a:latin typeface="ＭＳ ゴシック" panose="020B0609070205080204" pitchFamily="49" charset="-128"/>
                          <a:ea typeface="ＭＳ 明朝" panose="02020609040205080304" pitchFamily="17" charset="-128"/>
                          <a:cs typeface="Arial" panose="020B0604020202020204" pitchFamily="34" charset="0"/>
                        </a:rPr>
                        <a:t> </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r>
              <a:tr h="267905">
                <a:tc>
                  <a:txBody>
                    <a:bodyPr/>
                    <a:lstStyle/>
                    <a:p>
                      <a:pPr marL="137160" indent="228600" algn="just">
                        <a:spcAft>
                          <a:spcPts val="0"/>
                        </a:spcAft>
                      </a:pP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【第２部】洪水時の施設の危険性の把握と避難先の</a:t>
                      </a:r>
                      <a:r>
                        <a:rPr lang="ja-JP" sz="12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決定</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F5FF"/>
                    </a:solidFill>
                  </a:tcPr>
                </a:tc>
                <a:tc>
                  <a:txBody>
                    <a:bodyPr/>
                    <a:lstStyle/>
                    <a:p>
                      <a:pPr algn="ctr">
                        <a:spcAft>
                          <a:spcPts val="0"/>
                        </a:spcAft>
                      </a:pPr>
                      <a:r>
                        <a:rPr lang="ja-JP" sz="1600" kern="0" dirty="0" smtClean="0">
                          <a:effectLst/>
                          <a:latin typeface="Century" panose="02040604050505020304" pitchFamily="18" charset="0"/>
                          <a:ea typeface="ＭＳ ゴシック" panose="020B0609070205080204" pitchFamily="49" charset="-128"/>
                          <a:cs typeface="Arial" panose="020B0604020202020204" pitchFamily="34" charset="0"/>
                        </a:rPr>
                        <a:t>動画</a:t>
                      </a:r>
                      <a:r>
                        <a:rPr lang="ja-JP" altLang="en-US" sz="1600" kern="0" dirty="0" smtClean="0">
                          <a:effectLst/>
                          <a:latin typeface="Century" panose="02040604050505020304" pitchFamily="18" charset="0"/>
                          <a:ea typeface="ＭＳ ゴシック" panose="020B0609070205080204" pitchFamily="49" charset="-128"/>
                          <a:cs typeface="Arial" panose="020B0604020202020204" pitchFamily="34" charset="0"/>
                        </a:rPr>
                        <a:t>視聴</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F5FF"/>
                    </a:solidFill>
                  </a:tcPr>
                </a:tc>
              </a:tr>
              <a:tr h="914787">
                <a:tc>
                  <a:txBody>
                    <a:bodyPr/>
                    <a:lstStyle/>
                    <a:p>
                      <a:pPr algn="just">
                        <a:spcAft>
                          <a:spcPts val="0"/>
                        </a:spcAft>
                      </a:pP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　【動画補足説明①】</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（１）</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過去</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の</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災害</a:t>
                      </a:r>
                      <a:endParaRPr lang="en-US" alt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（２）</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洪水</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ハザードマップ（想定最大</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規模）</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（３）</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指定</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避難所</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等</a:t>
                      </a: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系列</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施設への</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避難</a:t>
                      </a: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の有効性等）</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0">
                          <a:effectLst/>
                          <a:latin typeface="Century" panose="02040604050505020304" pitchFamily="18" charset="0"/>
                          <a:ea typeface="ＭＳ ゴシック" panose="020B0609070205080204" pitchFamily="49" charset="-128"/>
                          <a:cs typeface="Arial" panose="020B0604020202020204" pitchFamily="34" charset="0"/>
                        </a:rPr>
                        <a:t>自治体職員</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r>
              <a:tr h="267905">
                <a:tc>
                  <a:txBody>
                    <a:bodyPr/>
                    <a:lstStyle/>
                    <a:p>
                      <a:pPr algn="just">
                        <a:spcAft>
                          <a:spcPts val="0"/>
                        </a:spcAft>
                      </a:pP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３．</a:t>
                      </a:r>
                      <a:r>
                        <a:rPr lang="ja-JP"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防災</a:t>
                      </a:r>
                      <a:r>
                        <a:rPr lang="ja-JP" sz="16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体制（様式２）等の作成について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l">
                        <a:spcAft>
                          <a:spcPts val="0"/>
                        </a:spcAft>
                      </a:pPr>
                      <a:r>
                        <a:rPr lang="en-US" sz="1600" kern="0">
                          <a:effectLst/>
                          <a:latin typeface="ＭＳ ゴシック" panose="020B0609070205080204" pitchFamily="49" charset="-128"/>
                          <a:ea typeface="ＭＳ 明朝" panose="02020609040205080304" pitchFamily="17" charset="-128"/>
                          <a:cs typeface="Arial" panose="020B0604020202020204" pitchFamily="34" charset="0"/>
                        </a:rPr>
                        <a:t> </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r>
              <a:tr h="267905">
                <a:tc>
                  <a:txBody>
                    <a:bodyPr/>
                    <a:lstStyle/>
                    <a:p>
                      <a:pPr marL="137160" indent="228600" algn="just">
                        <a:spcAft>
                          <a:spcPts val="0"/>
                        </a:spcAft>
                      </a:pP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【第３部】避難に必要な時間の把握と避難開始のタイミングの</a:t>
                      </a:r>
                      <a:r>
                        <a:rPr lang="ja-JP" sz="12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判断</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F5FF"/>
                    </a:solidFill>
                  </a:tcPr>
                </a:tc>
                <a:tc>
                  <a:txBody>
                    <a:bodyPr/>
                    <a:lstStyle/>
                    <a:p>
                      <a:pPr algn="ctr">
                        <a:spcAft>
                          <a:spcPts val="0"/>
                        </a:spcAft>
                      </a:pPr>
                      <a:r>
                        <a:rPr lang="ja-JP" sz="1600" kern="0" dirty="0" smtClean="0">
                          <a:effectLst/>
                          <a:latin typeface="Century" panose="02040604050505020304" pitchFamily="18" charset="0"/>
                          <a:ea typeface="ＭＳ ゴシック" panose="020B0609070205080204" pitchFamily="49" charset="-128"/>
                          <a:cs typeface="Arial" panose="020B0604020202020204" pitchFamily="34" charset="0"/>
                        </a:rPr>
                        <a:t>動画</a:t>
                      </a:r>
                      <a:r>
                        <a:rPr lang="ja-JP" altLang="en-US" sz="1600" kern="0" dirty="0" smtClean="0">
                          <a:effectLst/>
                          <a:latin typeface="Century" panose="02040604050505020304" pitchFamily="18" charset="0"/>
                          <a:ea typeface="ＭＳ ゴシック" panose="020B0609070205080204" pitchFamily="49" charset="-128"/>
                          <a:cs typeface="Arial" panose="020B0604020202020204" pitchFamily="34" charset="0"/>
                        </a:rPr>
                        <a:t>視聴</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solidFill>
                      <a:srgbClr val="E5F5FF"/>
                    </a:solidFill>
                  </a:tcPr>
                </a:tc>
              </a:tr>
              <a:tr h="517331">
                <a:tc>
                  <a:txBody>
                    <a:bodyPr/>
                    <a:lstStyle/>
                    <a:p>
                      <a:pPr indent="127000" algn="just">
                        <a:spcAft>
                          <a:spcPts val="0"/>
                        </a:spcAft>
                      </a:pP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【動画補足説明②】</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　</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段階的</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に発表される防災気象情報に</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spcAft>
                          <a:spcPts val="0"/>
                        </a:spcAft>
                      </a:pPr>
                      <a:r>
                        <a:rPr lang="ja-JP" sz="1600" kern="0">
                          <a:effectLst/>
                          <a:latin typeface="Century" panose="02040604050505020304" pitchFamily="18" charset="0"/>
                          <a:ea typeface="ＭＳ ゴシック" panose="020B0609070205080204" pitchFamily="49" charset="-128"/>
                          <a:cs typeface="Arial" panose="020B0604020202020204" pitchFamily="34" charset="0"/>
                        </a:rPr>
                        <a:t>地方気象台</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r>
              <a:tr h="688378">
                <a:tc>
                  <a:txBody>
                    <a:bodyPr/>
                    <a:lstStyle/>
                    <a:p>
                      <a:pPr algn="just">
                        <a:spcAft>
                          <a:spcPts val="0"/>
                        </a:spcAft>
                      </a:pP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　【動画補足説明③】</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（１）</a:t>
                      </a:r>
                      <a:r>
                        <a:rPr lang="ja-JP"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発令</a:t>
                      </a:r>
                      <a:r>
                        <a:rPr lang="ja-JP" sz="14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される避難情報等とその入手方法について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200025" algn="just">
                        <a:spcAft>
                          <a:spcPts val="0"/>
                        </a:spcAft>
                      </a:pPr>
                      <a:r>
                        <a:rPr lang="ja-JP" altLang="en-US" sz="14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（２）川の防災情報を活用した避難行動の目安について</a:t>
                      </a: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600" kern="0">
                          <a:effectLst/>
                          <a:latin typeface="Century" panose="02040604050505020304" pitchFamily="18" charset="0"/>
                          <a:ea typeface="ＭＳ ゴシック" panose="020B0609070205080204" pitchFamily="49" charset="-128"/>
                          <a:cs typeface="Arial" panose="020B0604020202020204" pitchFamily="34" charset="0"/>
                        </a:rPr>
                        <a:t>自治体職員</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r>
              <a:tr h="461969">
                <a:tc>
                  <a:txBody>
                    <a:bodyPr/>
                    <a:lstStyle/>
                    <a:p>
                      <a:pPr algn="just">
                        <a:spcAft>
                          <a:spcPts val="0"/>
                        </a:spcAft>
                      </a:pP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４</a:t>
                      </a:r>
                      <a:r>
                        <a:rPr lang="ja-JP" sz="16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a:t>
                      </a:r>
                      <a:r>
                        <a:rPr lang="ja-JP" sz="16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避難確保計画の作成について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marL="137160" indent="228600" algn="just">
                        <a:spcAft>
                          <a:spcPts val="0"/>
                        </a:spcAft>
                      </a:pPr>
                      <a:r>
                        <a:rPr lang="ja-JP" sz="1200" kern="100" dirty="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【第４部】避難確保計画の作成様式の</a:t>
                      </a:r>
                      <a:r>
                        <a:rPr lang="ja-JP" sz="1200" kern="100" dirty="0" smtClean="0">
                          <a:solidFill>
                            <a:schemeClr val="tx1"/>
                          </a:solidFill>
                          <a:effectLst/>
                          <a:latin typeface="Century" panose="02040604050505020304" pitchFamily="18" charset="0"/>
                          <a:ea typeface="ＭＳ ゴシック" panose="020B0609070205080204" pitchFamily="49" charset="-128"/>
                          <a:cs typeface="Arial" panose="020B0604020202020204" pitchFamily="34" charset="0"/>
                        </a:rPr>
                        <a:t>説明</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tc>
                  <a:txBody>
                    <a:bodyPr/>
                    <a:lstStyle/>
                    <a:p>
                      <a:pPr algn="ctr">
                        <a:spcAft>
                          <a:spcPts val="0"/>
                        </a:spcAft>
                      </a:pPr>
                      <a:r>
                        <a:rPr lang="ja-JP" sz="1600" kern="0" dirty="0" smtClean="0">
                          <a:effectLst/>
                          <a:latin typeface="Century" panose="02040604050505020304" pitchFamily="18" charset="0"/>
                          <a:ea typeface="ＭＳ ゴシック" panose="020B0609070205080204" pitchFamily="49" charset="-128"/>
                          <a:cs typeface="Arial" panose="020B0604020202020204" pitchFamily="34" charset="0"/>
                        </a:rPr>
                        <a:t>動画</a:t>
                      </a:r>
                      <a:r>
                        <a:rPr lang="ja-JP" altLang="en-US" sz="1600" kern="0" dirty="0" smtClean="0">
                          <a:effectLst/>
                          <a:latin typeface="Century" panose="02040604050505020304" pitchFamily="18" charset="0"/>
                          <a:ea typeface="ＭＳ ゴシック" panose="020B0609070205080204" pitchFamily="49" charset="-128"/>
                          <a:cs typeface="Arial" panose="020B0604020202020204" pitchFamily="34" charset="0"/>
                        </a:rPr>
                        <a:t>視聴</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F"/>
                    </a:solidFill>
                  </a:tcPr>
                </a:tc>
              </a:tr>
              <a:tr h="526658">
                <a:tc>
                  <a:txBody>
                    <a:bodyPr/>
                    <a:lstStyle/>
                    <a:p>
                      <a:pPr algn="just">
                        <a:spcAft>
                          <a:spcPts val="0"/>
                        </a:spcAft>
                      </a:pP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Times New Roman" panose="02020603050405020304" pitchFamily="18" charset="0"/>
                        </a:rPr>
                        <a:t>５</a:t>
                      </a:r>
                      <a:r>
                        <a:rPr lang="ja-JP" sz="1600" kern="100" dirty="0" smtClean="0">
                          <a:solidFill>
                            <a:schemeClr val="tx1"/>
                          </a:solidFill>
                          <a:effectLst/>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1600" kern="100" dirty="0" smtClean="0">
                          <a:solidFill>
                            <a:schemeClr val="tx1"/>
                          </a:solidFill>
                          <a:effectLst/>
                          <a:latin typeface="Century" panose="02040604050505020304" pitchFamily="18" charset="0"/>
                          <a:ea typeface="ＭＳ ゴシック" panose="020B0609070205080204" pitchFamily="49" charset="-128"/>
                          <a:cs typeface="Times New Roman" panose="02020603050405020304" pitchFamily="18" charset="0"/>
                        </a:rPr>
                        <a:t>今後の予定</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sz="1600" kern="100" dirty="0">
                          <a:solidFill>
                            <a:schemeClr val="tx1"/>
                          </a:solidFill>
                          <a:effectLst/>
                          <a:latin typeface="Century" panose="02040604050505020304" pitchFamily="18" charset="0"/>
                          <a:ea typeface="ＭＳ ゴシック" panose="020B0609070205080204" pitchFamily="49" charset="-128"/>
                          <a:cs typeface="Times New Roman" panose="02020603050405020304" pitchFamily="18" charset="0"/>
                        </a:rPr>
                        <a:t>　　・避難確保計画の提出期限及び提出先について</a:t>
                      </a:r>
                      <a:endParaRPr lang="ja-JP" sz="16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ja-JP" sz="1600" kern="100" dirty="0">
                        <a:effectLst/>
                        <a:latin typeface="Century" panose="02040604050505020304" pitchFamily="18" charset="0"/>
                      </a:endParaRPr>
                    </a:p>
                  </a:txBody>
                  <a:tcPr marL="62094" marR="62094" marT="862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37774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3182"/>
            <a:ext cx="9146942" cy="646899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20</a:t>
            </a:fld>
            <a:endParaRPr lang="en-US" altLang="ja-JP"/>
          </a:p>
        </p:txBody>
      </p:sp>
    </p:spTree>
    <p:extLst>
      <p:ext uri="{BB962C8B-B14F-4D97-AF65-F5344CB8AC3E}">
        <p14:creationId xmlns:p14="http://schemas.microsoft.com/office/powerpoint/2010/main" val="28921443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5213"/>
            <a:ext cx="9144000" cy="6923164"/>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21</a:t>
            </a:fld>
            <a:endParaRPr lang="en-US" altLang="ja-JP"/>
          </a:p>
        </p:txBody>
      </p:sp>
    </p:spTree>
    <p:extLst>
      <p:ext uri="{BB962C8B-B14F-4D97-AF65-F5344CB8AC3E}">
        <p14:creationId xmlns:p14="http://schemas.microsoft.com/office/powerpoint/2010/main" val="4198582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l="188"/>
          <a:stretch/>
        </p:blipFill>
        <p:spPr>
          <a:xfrm>
            <a:off x="34186" y="70659"/>
            <a:ext cx="9109814" cy="6787341"/>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22</a:t>
            </a:fld>
            <a:endParaRPr lang="en-US" altLang="ja-JP"/>
          </a:p>
        </p:txBody>
      </p:sp>
    </p:spTree>
    <p:extLst>
      <p:ext uri="{BB962C8B-B14F-4D97-AF65-F5344CB8AC3E}">
        <p14:creationId xmlns:p14="http://schemas.microsoft.com/office/powerpoint/2010/main" val="3001940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47210" cy="677618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23</a:t>
            </a:fld>
            <a:endParaRPr lang="en-US" altLang="ja-JP"/>
          </a:p>
        </p:txBody>
      </p:sp>
    </p:spTree>
    <p:extLst>
      <p:ext uri="{BB962C8B-B14F-4D97-AF65-F5344CB8AC3E}">
        <p14:creationId xmlns:p14="http://schemas.microsoft.com/office/powerpoint/2010/main" val="1335216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51690"/>
            <a:ext cx="9144000" cy="828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2454443" y="2440543"/>
            <a:ext cx="5967663" cy="983274"/>
          </a:xfrm>
          <a:noFill/>
        </p:spPr>
        <p:txBody>
          <a:bodyPr/>
          <a:lstStyle/>
          <a:p>
            <a:pPr>
              <a:defRPr/>
            </a:pPr>
            <a:r>
              <a:rPr lang="en-US" altLang="ja-JP" sz="3490" dirty="0"/>
              <a:t>『</a:t>
            </a:r>
            <a:r>
              <a:rPr lang="ja-JP" altLang="en-US" sz="3490" dirty="0"/>
              <a:t>動画補足</a:t>
            </a:r>
            <a:r>
              <a:rPr lang="ja-JP" altLang="en-US" sz="3490" dirty="0" smtClean="0"/>
              <a:t>説明①</a:t>
            </a:r>
            <a:r>
              <a:rPr lang="en-US" altLang="ja-JP" sz="3490" dirty="0" smtClean="0"/>
              <a:t>』</a:t>
            </a:r>
            <a:endParaRPr lang="ja-JP" altLang="en-US" sz="3490" dirty="0"/>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24</a:t>
            </a:fld>
            <a:endParaRPr lang="ja-JP" altLang="en-US" sz="1256"/>
          </a:p>
        </p:txBody>
      </p:sp>
    </p:spTree>
    <p:extLst>
      <p:ext uri="{BB962C8B-B14F-4D97-AF65-F5344CB8AC3E}">
        <p14:creationId xmlns:p14="http://schemas.microsoft.com/office/powerpoint/2010/main" val="10067278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7327" y="0"/>
            <a:ext cx="9111762" cy="37660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526" eaLnBrk="1" hangingPunct="1">
              <a:defRPr/>
            </a:pPr>
            <a:r>
              <a:rPr lang="ja-JP" altLang="en-US" sz="2261" kern="0" dirty="0" smtClean="0"/>
              <a:t>（１）　○○市に</a:t>
            </a:r>
            <a:r>
              <a:rPr lang="ja-JP" altLang="en-US" sz="2261" kern="0" dirty="0"/>
              <a:t>おける近年の水害</a:t>
            </a:r>
          </a:p>
        </p:txBody>
      </p:sp>
      <p:sp>
        <p:nvSpPr>
          <p:cNvPr id="6" name="テキスト ボックス 5"/>
          <p:cNvSpPr txBox="1"/>
          <p:nvPr/>
        </p:nvSpPr>
        <p:spPr>
          <a:xfrm>
            <a:off x="3050931" y="3097506"/>
            <a:ext cx="3334567" cy="440249"/>
          </a:xfrm>
          <a:prstGeom prst="rect">
            <a:avLst/>
          </a:prstGeom>
          <a:extLst/>
        </p:spPr>
        <p:txBody>
          <a:bodyPr wrap="none">
            <a:spAutoFit/>
          </a:bodyPr>
          <a:lstStyle/>
          <a:p>
            <a:pPr defTabSz="802526">
              <a:spcBef>
                <a:spcPts val="377"/>
              </a:spcBef>
              <a:spcAft>
                <a:spcPts val="377"/>
              </a:spcAft>
              <a:defRPr/>
            </a:pPr>
            <a:r>
              <a:rPr lang="ja-JP" altLang="en-US" sz="2261" kern="0" dirty="0">
                <a:solidFill>
                  <a:srgbClr val="FF0000"/>
                </a:solidFill>
              </a:rPr>
              <a:t>過去の水害事例等</a:t>
            </a:r>
            <a:r>
              <a:rPr lang="ja-JP" altLang="en-US" sz="2261" kern="0" dirty="0" smtClean="0">
                <a:solidFill>
                  <a:srgbClr val="FF0000"/>
                </a:solidFill>
              </a:rPr>
              <a:t>を紹介</a:t>
            </a:r>
            <a:endParaRPr lang="ja-JP" altLang="en-US" sz="2261" kern="0" dirty="0">
              <a:solidFill>
                <a:srgbClr val="FF0000"/>
              </a:solidFill>
            </a:endParaRPr>
          </a:p>
        </p:txBody>
      </p:sp>
      <p:sp>
        <p:nvSpPr>
          <p:cNvPr id="69637" name="スライド番号プレースホルダー 1"/>
          <p:cNvSpPr>
            <a:spLocks noGrp="1"/>
          </p:cNvSpPr>
          <p:nvPr>
            <p:ph type="sldNum" sz="quarter" idx="10"/>
          </p:nvPr>
        </p:nvSpPr>
        <p:spPr>
          <a:xfrm>
            <a:off x="7133492"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CBE924DD-6D0A-40FC-AD22-133E760A0857}" type="slidenum">
              <a:rPr lang="ja-JP" altLang="en-US" sz="1256"/>
              <a:pPr>
                <a:defRPr/>
              </a:pPr>
              <a:t>25</a:t>
            </a:fld>
            <a:endParaRPr lang="ja-JP" altLang="en-US" sz="1256"/>
          </a:p>
        </p:txBody>
      </p:sp>
    </p:spTree>
    <p:extLst>
      <p:ext uri="{BB962C8B-B14F-4D97-AF65-F5344CB8AC3E}">
        <p14:creationId xmlns:p14="http://schemas.microsoft.com/office/powerpoint/2010/main" val="4015079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テキスト ボックス 10"/>
          <p:cNvSpPr txBox="1">
            <a:spLocks noChangeArrowheads="1"/>
          </p:cNvSpPr>
          <p:nvPr/>
        </p:nvSpPr>
        <p:spPr bwMode="auto">
          <a:xfrm>
            <a:off x="146539" y="654724"/>
            <a:ext cx="8830408" cy="324256"/>
          </a:xfrm>
          <a:prstGeom prst="rect">
            <a:avLst/>
          </a:prstGeom>
          <a:solidFill>
            <a:schemeClr val="bg1"/>
          </a:solidFill>
          <a:ln w="9525">
            <a:solidFill>
              <a:srgbClr val="0070C0"/>
            </a:solidFill>
            <a:miter lim="800000"/>
            <a:headEnd/>
            <a:tailEnd/>
          </a:ln>
        </p:spPr>
        <p:txBody>
          <a:bodyPr lIns="22607" rIns="22607">
            <a:spAutoFit/>
          </a:bodyPr>
          <a:lstStyle>
            <a:lvl1pPr marL="269875" indent="-269875">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ts val="377"/>
              </a:spcBef>
              <a:spcAft>
                <a:spcPts val="377"/>
              </a:spcAft>
              <a:buFont typeface="Wingdings" panose="05000000000000000000" pitchFamily="2" charset="2"/>
              <a:buChar char="l"/>
              <a:defRPr/>
            </a:pPr>
            <a:r>
              <a:rPr lang="ja-JP" altLang="en-US" sz="1507" dirty="0" smtClean="0"/>
              <a:t>○○市</a:t>
            </a:r>
            <a:r>
              <a:rPr lang="ja-JP" altLang="ja-JP" sz="1507" dirty="0" smtClean="0"/>
              <a:t>の</a:t>
            </a:r>
            <a:r>
              <a:rPr lang="ja-JP" altLang="ja-JP" sz="1507" dirty="0"/>
              <a:t>想定最大規模降雨</a:t>
            </a:r>
            <a:r>
              <a:rPr lang="ja-JP" altLang="en-US" sz="1507" dirty="0"/>
              <a:t>による</a:t>
            </a:r>
            <a:r>
              <a:rPr lang="ja-JP" altLang="en-US" sz="1507" dirty="0" smtClean="0"/>
              <a:t>洪水ハザードマップ（</a:t>
            </a:r>
            <a:r>
              <a:rPr lang="ja-JP" altLang="en-US" sz="1507" dirty="0"/>
              <a:t>範囲及び浸水深）</a:t>
            </a:r>
            <a:r>
              <a:rPr lang="ja-JP" altLang="en-US" sz="1507" dirty="0" smtClean="0"/>
              <a:t>、</a:t>
            </a:r>
            <a:r>
              <a:rPr lang="ja-JP" altLang="ja-JP" sz="1507" dirty="0" smtClean="0"/>
              <a:t>浸水</a:t>
            </a:r>
            <a:r>
              <a:rPr lang="ja-JP" altLang="ja-JP" sz="1507" dirty="0"/>
              <a:t>継続</a:t>
            </a:r>
            <a:r>
              <a:rPr lang="ja-JP" altLang="ja-JP" sz="1507" dirty="0" smtClean="0"/>
              <a:t>時間</a:t>
            </a:r>
            <a:endParaRPr lang="ja-JP" altLang="ja-JP" sz="1507" dirty="0"/>
          </a:p>
        </p:txBody>
      </p:sp>
      <p:sp>
        <p:nvSpPr>
          <p:cNvPr id="13" name="Rectangle 2"/>
          <p:cNvSpPr txBox="1">
            <a:spLocks noChangeArrowheads="1"/>
          </p:cNvSpPr>
          <p:nvPr/>
        </p:nvSpPr>
        <p:spPr>
          <a:xfrm>
            <a:off x="32238" y="0"/>
            <a:ext cx="9111762" cy="37660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526" eaLnBrk="1" hangingPunct="1">
              <a:defRPr/>
            </a:pPr>
            <a:r>
              <a:rPr lang="ja-JP" altLang="en-US" sz="2261" kern="0" dirty="0" smtClean="0"/>
              <a:t>（２）　〇〇市の洪水ハザードマップ</a:t>
            </a:r>
            <a:endParaRPr lang="ja-JP" altLang="en-US" sz="1759" kern="0" dirty="0"/>
          </a:p>
        </p:txBody>
      </p:sp>
      <p:sp>
        <p:nvSpPr>
          <p:cNvPr id="7" name="テキスト ボックス 6"/>
          <p:cNvSpPr txBox="1"/>
          <p:nvPr/>
        </p:nvSpPr>
        <p:spPr>
          <a:xfrm>
            <a:off x="2284708" y="3178570"/>
            <a:ext cx="4839786" cy="440249"/>
          </a:xfrm>
          <a:prstGeom prst="rect">
            <a:avLst/>
          </a:prstGeom>
          <a:solidFill>
            <a:srgbClr val="FFFF00"/>
          </a:solidFill>
          <a:ln>
            <a:solidFill>
              <a:srgbClr val="FF0000"/>
            </a:solidFill>
          </a:ln>
          <a:extLst/>
        </p:spPr>
        <p:txBody>
          <a:bodyPr wrap="none">
            <a:spAutoFit/>
          </a:bodyPr>
          <a:lstStyle/>
          <a:p>
            <a:pPr defTabSz="802526">
              <a:spcBef>
                <a:spcPts val="377"/>
              </a:spcBef>
              <a:spcAft>
                <a:spcPts val="377"/>
              </a:spcAft>
              <a:defRPr/>
            </a:pPr>
            <a:r>
              <a:rPr lang="ja-JP" altLang="en-US" sz="2261" kern="0" dirty="0">
                <a:solidFill>
                  <a:srgbClr val="FF0000"/>
                </a:solidFill>
              </a:rPr>
              <a:t>当該地域</a:t>
            </a:r>
            <a:r>
              <a:rPr lang="ja-JP" altLang="en-US" sz="2261" kern="0" dirty="0" smtClean="0">
                <a:solidFill>
                  <a:srgbClr val="FF0000"/>
                </a:solidFill>
              </a:rPr>
              <a:t>の洪水ハザードマップを貼付</a:t>
            </a:r>
            <a:endParaRPr lang="ja-JP" altLang="en-US" sz="2261" kern="0" dirty="0">
              <a:solidFill>
                <a:srgbClr val="FF0000"/>
              </a:solidFill>
            </a:endParaRPr>
          </a:p>
        </p:txBody>
      </p:sp>
      <p:sp>
        <p:nvSpPr>
          <p:cNvPr id="77830" name="スライド番号プレースホルダー 1"/>
          <p:cNvSpPr>
            <a:spLocks noGrp="1"/>
          </p:cNvSpPr>
          <p:nvPr>
            <p:ph type="sldNum" sz="quarter" idx="10"/>
          </p:nvPr>
        </p:nvSpPr>
        <p:spPr>
          <a:xfrm>
            <a:off x="7133492"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41FE957-1D4F-4431-ACFD-A8A8A6AD4AF0}" type="slidenum">
              <a:rPr lang="ja-JP" altLang="en-US" sz="1256"/>
              <a:pPr>
                <a:defRPr/>
              </a:pPr>
              <a:t>26</a:t>
            </a:fld>
            <a:endParaRPr lang="ja-JP" altLang="en-US" sz="1256"/>
          </a:p>
        </p:txBody>
      </p:sp>
    </p:spTree>
    <p:extLst>
      <p:ext uri="{BB962C8B-B14F-4D97-AF65-F5344CB8AC3E}">
        <p14:creationId xmlns:p14="http://schemas.microsoft.com/office/powerpoint/2010/main" val="2958932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番号プレースホルダ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882280">
              <a:spcBef>
                <a:spcPct val="20000"/>
              </a:spcBef>
              <a:buSzPct val="100000"/>
              <a:buChar char="•"/>
              <a:defRPr kumimoji="1" sz="3077">
                <a:solidFill>
                  <a:schemeClr val="tx1"/>
                </a:solidFill>
                <a:latin typeface="Arial" panose="020B0604020202020204" pitchFamily="34" charset="0"/>
                <a:ea typeface="ＭＳ Ｐゴシック" panose="020B0600070205080204" pitchFamily="50" charset="-128"/>
              </a:defRPr>
            </a:lvl1pPr>
            <a:lvl2pPr marL="466562" indent="-179447" defTabSz="882280">
              <a:spcBef>
                <a:spcPct val="20000"/>
              </a:spcBef>
              <a:buSzPct val="100000"/>
              <a:buChar char="–"/>
              <a:defRPr kumimoji="1" sz="2700">
                <a:solidFill>
                  <a:schemeClr val="tx1"/>
                </a:solidFill>
                <a:latin typeface="Arial" panose="020B0604020202020204" pitchFamily="34" charset="0"/>
                <a:ea typeface="ＭＳ Ｐゴシック" panose="020B0600070205080204" pitchFamily="50" charset="-128"/>
              </a:defRPr>
            </a:lvl2pPr>
            <a:lvl3pPr marL="717787" indent="-143558" defTabSz="882280">
              <a:spcBef>
                <a:spcPct val="20000"/>
              </a:spcBef>
              <a:buSzPct val="100000"/>
              <a:buChar char="•"/>
              <a:defRPr kumimoji="1" sz="2323">
                <a:solidFill>
                  <a:schemeClr val="tx1"/>
                </a:solidFill>
                <a:latin typeface="Arial" panose="020B0604020202020204" pitchFamily="34" charset="0"/>
                <a:ea typeface="ＭＳ Ｐゴシック" panose="020B0600070205080204" pitchFamily="50" charset="-128"/>
              </a:defRPr>
            </a:lvl3pPr>
            <a:lvl4pPr marL="1004901"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4pPr>
            <a:lvl5pPr marL="1292016"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5pPr>
            <a:lvl6pPr marL="157913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6pPr>
            <a:lvl7pPr marL="1866246"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7pPr>
            <a:lvl8pPr marL="215336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8pPr>
            <a:lvl9pPr marL="2440475"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fld id="{F4B1F5D9-F2E1-4D14-9F14-3AB8FCEE7EEE}" type="slidenum">
              <a:rPr lang="en-US" altLang="ja-JP" sz="1382">
                <a:solidFill>
                  <a:srgbClr val="000000"/>
                </a:solidFill>
              </a:rPr>
              <a:pPr>
                <a:spcBef>
                  <a:spcPct val="0"/>
                </a:spcBef>
                <a:buFontTx/>
                <a:buNone/>
                <a:defRPr/>
              </a:pPr>
              <a:t>27</a:t>
            </a:fld>
            <a:endParaRPr lang="en-US" altLang="ja-JP" sz="1382">
              <a:solidFill>
                <a:srgbClr val="000000"/>
              </a:solidFill>
            </a:endParaRPr>
          </a:p>
        </p:txBody>
      </p:sp>
      <p:sp>
        <p:nvSpPr>
          <p:cNvPr id="91139" name="Rectangle 2"/>
          <p:cNvSpPr>
            <a:spLocks noChangeArrowheads="1"/>
          </p:cNvSpPr>
          <p:nvPr/>
        </p:nvSpPr>
        <p:spPr bwMode="auto">
          <a:xfrm>
            <a:off x="24912" y="0"/>
            <a:ext cx="9111762" cy="3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2512" dirty="0" smtClean="0">
                <a:solidFill>
                  <a:srgbClr val="4087C8"/>
                </a:solidFill>
                <a:latin typeface="HGP創英角ｺﾞｼｯｸUB" panose="020B0900000000000000" pitchFamily="50" charset="-128"/>
                <a:ea typeface="HGP創英角ｺﾞｼｯｸUB" panose="020B0900000000000000" pitchFamily="50" charset="-128"/>
              </a:rPr>
              <a:t>（３）　指定避難所等</a:t>
            </a:r>
            <a:endParaRPr lang="ja-JP" altLang="en-US" sz="2512"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809143" y="2573216"/>
            <a:ext cx="3914854" cy="440249"/>
          </a:xfrm>
          <a:prstGeom prst="rect">
            <a:avLst/>
          </a:prstGeom>
          <a:solidFill>
            <a:srgbClr val="FFFF00"/>
          </a:solidFill>
          <a:ln>
            <a:solidFill>
              <a:srgbClr val="FF0000"/>
            </a:solidFill>
          </a:ln>
          <a:extLst/>
        </p:spPr>
        <p:txBody>
          <a:bodyPr wrap="none">
            <a:spAutoFit/>
          </a:bodyPr>
          <a:lstStyle/>
          <a:p>
            <a:pPr defTabSz="802526" fontAlgn="base">
              <a:spcBef>
                <a:spcPts val="377"/>
              </a:spcBef>
              <a:spcAft>
                <a:spcPts val="377"/>
              </a:spcAft>
              <a:defRPr/>
            </a:pPr>
            <a:r>
              <a:rPr lang="ja-JP" altLang="en-US" sz="2261" kern="0" dirty="0">
                <a:solidFill>
                  <a:srgbClr val="FF0000"/>
                </a:solidFill>
                <a:latin typeface="ＭＳ Ｐゴシック" panose="020B0600070205080204" pitchFamily="50" charset="-128"/>
              </a:rPr>
              <a:t>当該地域の避難所情報を表示</a:t>
            </a:r>
          </a:p>
        </p:txBody>
      </p:sp>
      <p:sp>
        <p:nvSpPr>
          <p:cNvPr id="5" name="テキスト ボックス 10"/>
          <p:cNvSpPr txBox="1">
            <a:spLocks noChangeArrowheads="1"/>
          </p:cNvSpPr>
          <p:nvPr/>
        </p:nvSpPr>
        <p:spPr bwMode="auto">
          <a:xfrm>
            <a:off x="146539" y="654724"/>
            <a:ext cx="8830408" cy="324256"/>
          </a:xfrm>
          <a:prstGeom prst="rect">
            <a:avLst/>
          </a:prstGeom>
          <a:solidFill>
            <a:schemeClr val="bg1"/>
          </a:solidFill>
          <a:ln w="9525">
            <a:solidFill>
              <a:srgbClr val="0070C0"/>
            </a:solidFill>
            <a:miter lim="800000"/>
            <a:headEnd/>
            <a:tailEnd/>
          </a:ln>
        </p:spPr>
        <p:txBody>
          <a:bodyPr lIns="22607" rIns="22607">
            <a:spAutoFit/>
          </a:bodyPr>
          <a:lstStyle>
            <a:lvl1pPr marL="269875" indent="-269875">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ts val="377"/>
              </a:spcBef>
              <a:spcAft>
                <a:spcPts val="377"/>
              </a:spcAft>
              <a:buFont typeface="Wingdings" panose="05000000000000000000" pitchFamily="2" charset="2"/>
              <a:buChar char="l"/>
              <a:defRPr/>
            </a:pPr>
            <a:r>
              <a:rPr lang="ja-JP" altLang="en-US" sz="1507" dirty="0" smtClean="0"/>
              <a:t>○○市</a:t>
            </a:r>
            <a:r>
              <a:rPr lang="ja-JP" altLang="ja-JP" sz="1507" dirty="0" smtClean="0"/>
              <a:t>の</a:t>
            </a:r>
            <a:r>
              <a:rPr lang="ja-JP" altLang="en-US" sz="1507" dirty="0" smtClean="0"/>
              <a:t>指定避難所は次のとおりです。系列施設等の候補先と併せて避難先を検討してください。</a:t>
            </a:r>
            <a:endParaRPr lang="ja-JP" altLang="ja-JP" sz="1507" dirty="0"/>
          </a:p>
        </p:txBody>
      </p:sp>
    </p:spTree>
    <p:extLst>
      <p:ext uri="{BB962C8B-B14F-4D97-AF65-F5344CB8AC3E}">
        <p14:creationId xmlns:p14="http://schemas.microsoft.com/office/powerpoint/2010/main" val="1814238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5968485"/>
            <a:ext cx="9144000" cy="900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1304192" y="2440543"/>
            <a:ext cx="7839808" cy="983274"/>
          </a:xfrm>
          <a:noFill/>
        </p:spPr>
        <p:txBody>
          <a:bodyPr/>
          <a:lstStyle/>
          <a:p>
            <a:pPr algn="ctr">
              <a:defRPr/>
            </a:pPr>
            <a:r>
              <a:rPr lang="ja-JP" altLang="en-US" sz="3490" dirty="0"/>
              <a:t>３．防災体制（様式２）等の作成について</a:t>
            </a:r>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28</a:t>
            </a:fld>
            <a:endParaRPr lang="ja-JP" altLang="en-US" sz="1256"/>
          </a:p>
        </p:txBody>
      </p:sp>
    </p:spTree>
    <p:extLst>
      <p:ext uri="{BB962C8B-B14F-4D97-AF65-F5344CB8AC3E}">
        <p14:creationId xmlns:p14="http://schemas.microsoft.com/office/powerpoint/2010/main" val="3648315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064" y="0"/>
            <a:ext cx="9098934" cy="6483241"/>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29</a:t>
            </a:fld>
            <a:endParaRPr lang="en-US" altLang="ja-JP" dirty="0"/>
          </a:p>
        </p:txBody>
      </p:sp>
    </p:spTree>
    <p:extLst>
      <p:ext uri="{BB962C8B-B14F-4D97-AF65-F5344CB8AC3E}">
        <p14:creationId xmlns:p14="http://schemas.microsoft.com/office/powerpoint/2010/main" val="2965724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a:t>
            </a:fld>
            <a:endParaRPr lang="en-US" altLang="ja-JP"/>
          </a:p>
        </p:txBody>
      </p:sp>
      <p:sp>
        <p:nvSpPr>
          <p:cNvPr id="2" name="テキスト ボックス 1"/>
          <p:cNvSpPr txBox="1"/>
          <p:nvPr/>
        </p:nvSpPr>
        <p:spPr>
          <a:xfrm>
            <a:off x="0" y="0"/>
            <a:ext cx="6724918" cy="400110"/>
          </a:xfrm>
          <a:prstGeom prst="rect">
            <a:avLst/>
          </a:prstGeom>
          <a:noFill/>
        </p:spPr>
        <p:txBody>
          <a:bodyPr wrap="none" rtlCol="0">
            <a:spAutoFit/>
          </a:bodyPr>
          <a:lstStyle/>
          <a:p>
            <a:r>
              <a:rPr lang="en-US" altLang="ja-JP" sz="2000" b="1" dirty="0">
                <a:latin typeface="ＭＳ ゴシック" panose="020B0609070205080204" pitchFamily="49" charset="-128"/>
                <a:ea typeface="ＭＳ ゴシック" panose="020B0609070205080204" pitchFamily="49" charset="-128"/>
              </a:rPr>
              <a:t>【</a:t>
            </a:r>
            <a:r>
              <a:rPr lang="ja-JP" altLang="en-US" sz="2000" b="1" dirty="0">
                <a:latin typeface="ＭＳ ゴシック" panose="020B0609070205080204" pitchFamily="49" charset="-128"/>
                <a:ea typeface="ＭＳ ゴシック" panose="020B0609070205080204" pitchFamily="49" charset="-128"/>
              </a:rPr>
              <a:t>国土交通省の動画（</a:t>
            </a:r>
            <a:r>
              <a:rPr lang="en-US" altLang="ja-JP" sz="2000" b="1" dirty="0">
                <a:latin typeface="ＭＳ ゴシック" panose="020B0609070205080204" pitchFamily="49" charset="-128"/>
                <a:ea typeface="ＭＳ ゴシック" panose="020B0609070205080204" pitchFamily="49" charset="-128"/>
              </a:rPr>
              <a:t>YouTube </a:t>
            </a:r>
            <a:r>
              <a:rPr lang="en-US" altLang="ja-JP" sz="2000" b="1" dirty="0" err="1">
                <a:latin typeface="ＭＳ ゴシック" panose="020B0609070205080204" pitchFamily="49" charset="-128"/>
                <a:ea typeface="ＭＳ ゴシック" panose="020B0609070205080204" pitchFamily="49" charset="-128"/>
              </a:rPr>
              <a:t>mlitchannel</a:t>
            </a:r>
            <a:r>
              <a:rPr lang="ja-JP" altLang="en-US" sz="2000" b="1" dirty="0">
                <a:latin typeface="ＭＳ ゴシック" panose="020B0609070205080204" pitchFamily="49" charset="-128"/>
                <a:ea typeface="ＭＳ ゴシック" panose="020B0609070205080204" pitchFamily="49" charset="-128"/>
              </a:rPr>
              <a:t>）の活用</a:t>
            </a:r>
            <a:r>
              <a:rPr lang="en-US" altLang="ja-JP" sz="2000" b="1" dirty="0">
                <a:latin typeface="ＭＳ ゴシック" panose="020B0609070205080204" pitchFamily="49" charset="-128"/>
                <a:ea typeface="ＭＳ ゴシック" panose="020B0609070205080204" pitchFamily="49" charset="-128"/>
              </a:rPr>
              <a:t>】</a:t>
            </a:r>
            <a:endParaRPr lang="ja-JP" altLang="en-US" sz="2000" b="1" dirty="0"/>
          </a:p>
        </p:txBody>
      </p:sp>
      <p:sp>
        <p:nvSpPr>
          <p:cNvPr id="8" name="テキスト ボックス 7"/>
          <p:cNvSpPr txBox="1"/>
          <p:nvPr/>
        </p:nvSpPr>
        <p:spPr>
          <a:xfrm>
            <a:off x="221043" y="564325"/>
            <a:ext cx="8922959" cy="369332"/>
          </a:xfrm>
          <a:prstGeom prst="rect">
            <a:avLst/>
          </a:prstGeom>
          <a:noFill/>
        </p:spPr>
        <p:txBody>
          <a:bodyPr wrap="square" rtlCol="0">
            <a:spAutoFit/>
          </a:bodyPr>
          <a:lstStyle/>
          <a:p>
            <a:r>
              <a:rPr lang="ja-JP" altLang="en-US" dirty="0"/>
              <a:t>■自治体の方は下記リンク先よりダウンロード、</a:t>
            </a:r>
            <a:r>
              <a:rPr lang="ja-JP" altLang="en-US" dirty="0">
                <a:solidFill>
                  <a:srgbClr val="FF0000"/>
                </a:solidFill>
              </a:rPr>
              <a:t>施設の方は</a:t>
            </a:r>
            <a:r>
              <a:rPr lang="en-US" altLang="ja-JP" dirty="0">
                <a:solidFill>
                  <a:srgbClr val="FF0000"/>
                </a:solidFill>
              </a:rPr>
              <a:t>『</a:t>
            </a:r>
            <a:r>
              <a:rPr lang="ja-JP" altLang="en-US" dirty="0">
                <a:solidFill>
                  <a:srgbClr val="FF0000"/>
                </a:solidFill>
              </a:rPr>
              <a:t>事前視聴</a:t>
            </a:r>
            <a:r>
              <a:rPr lang="en-US" altLang="ja-JP" dirty="0">
                <a:solidFill>
                  <a:srgbClr val="FF0000"/>
                </a:solidFill>
              </a:rPr>
              <a:t>』</a:t>
            </a:r>
            <a:r>
              <a:rPr lang="ja-JP" altLang="en-US" dirty="0"/>
              <a:t>しておいてください。</a:t>
            </a:r>
          </a:p>
        </p:txBody>
      </p:sp>
      <p:graphicFrame>
        <p:nvGraphicFramePr>
          <p:cNvPr id="4" name="表 3"/>
          <p:cNvGraphicFramePr>
            <a:graphicFrameLocks noGrp="1"/>
          </p:cNvGraphicFramePr>
          <p:nvPr>
            <p:extLst>
              <p:ext uri="{D42A27DB-BD31-4B8C-83A1-F6EECF244321}">
                <p14:modId xmlns:p14="http://schemas.microsoft.com/office/powerpoint/2010/main" val="1506800543"/>
              </p:ext>
            </p:extLst>
          </p:nvPr>
        </p:nvGraphicFramePr>
        <p:xfrm>
          <a:off x="385483" y="1052259"/>
          <a:ext cx="8407338" cy="5764815"/>
        </p:xfrm>
        <a:graphic>
          <a:graphicData uri="http://schemas.openxmlformats.org/drawingml/2006/table">
            <a:tbl>
              <a:tblPr firstRow="1" firstCol="1" bandRow="1"/>
              <a:tblGrid>
                <a:gridCol w="3908611"/>
                <a:gridCol w="4498727"/>
              </a:tblGrid>
              <a:tr h="492066">
                <a:tc gridSpan="2">
                  <a:txBody>
                    <a:bodyPr/>
                    <a:lstStyle/>
                    <a:p>
                      <a:pPr marR="88265" algn="just">
                        <a:lnSpc>
                          <a:spcPts val="1800"/>
                        </a:lnSpc>
                        <a:spcAft>
                          <a:spcPts val="0"/>
                        </a:spcAft>
                      </a:pP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【全体版】要配慮者利用施設の避難確保計画の作成について（約</a:t>
                      </a:r>
                      <a:r>
                        <a:rPr lang="en-US" sz="1600" kern="100" dirty="0">
                          <a:effectLst/>
                          <a:latin typeface="Century" panose="02040604050505020304" pitchFamily="18" charset="0"/>
                          <a:ea typeface="HGSｺﾞｼｯｸM" panose="020B0600000000000000" pitchFamily="50" charset="-128"/>
                          <a:cs typeface="Times New Roman" panose="02020603050405020304" pitchFamily="18" charset="0"/>
                        </a:rPr>
                        <a:t>25</a:t>
                      </a: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分）</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r">
                        <a:lnSpc>
                          <a:spcPts val="1800"/>
                        </a:lnSpc>
                        <a:spcAft>
                          <a:spcPts val="0"/>
                        </a:spcAft>
                      </a:pPr>
                      <a:r>
                        <a:rPr lang="en-US" sz="1600" u="sng" kern="100" dirty="0">
                          <a:solidFill>
                            <a:srgbClr val="0563C1"/>
                          </a:solidFill>
                          <a:effectLst/>
                          <a:latin typeface="HGSｺﾞｼｯｸM" panose="020B0600000000000000" pitchFamily="50" charset="-128"/>
                          <a:ea typeface="ＭＳ 明朝" panose="02020609040205080304" pitchFamily="17" charset="-128"/>
                          <a:cs typeface="Times New Roman" panose="02020603050405020304" pitchFamily="18" charset="0"/>
                          <a:hlinkClick r:id="rId3"/>
                        </a:rPr>
                        <a:t>https://youtu.be/yH9VZQXHc8g</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hMerge="1">
                  <a:txBody>
                    <a:bodyPr/>
                    <a:lstStyle/>
                    <a:p>
                      <a:endParaRPr kumimoji="1" lang="ja-JP" altLang="en-US"/>
                    </a:p>
                  </a:txBody>
                  <a:tcPr/>
                </a:tc>
              </a:tr>
              <a:tr h="1026638">
                <a:tc>
                  <a:txBody>
                    <a:bodyPr/>
                    <a:lstStyle/>
                    <a:p>
                      <a:pPr marL="21590" marR="88265" indent="-21590" algn="just">
                        <a:lnSpc>
                          <a:spcPts val="1800"/>
                        </a:lnSpc>
                        <a:spcAft>
                          <a:spcPts val="0"/>
                        </a:spcAft>
                      </a:pP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【第１部】避難確保計画の必要性（避難確保計画の作成は義務です）（約</a:t>
                      </a:r>
                      <a:r>
                        <a:rPr lang="en-US" sz="1600" kern="100" dirty="0">
                          <a:effectLst/>
                          <a:latin typeface="Century" panose="02040604050505020304" pitchFamily="18" charset="0"/>
                          <a:ea typeface="HGSｺﾞｼｯｸM" panose="020B0600000000000000" pitchFamily="50" charset="-128"/>
                          <a:cs typeface="Times New Roman" panose="02020603050405020304" pitchFamily="18" charset="0"/>
                        </a:rPr>
                        <a:t>4</a:t>
                      </a: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分）</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r">
                        <a:lnSpc>
                          <a:spcPts val="1800"/>
                        </a:lnSpc>
                        <a:spcAft>
                          <a:spcPts val="0"/>
                        </a:spcAft>
                      </a:pPr>
                      <a:r>
                        <a:rPr lang="en-US" sz="1600" u="sng" kern="100" dirty="0">
                          <a:solidFill>
                            <a:srgbClr val="0563C1"/>
                          </a:solidFill>
                          <a:effectLst/>
                          <a:latin typeface="HGSｺﾞｼｯｸM" panose="020B0600000000000000" pitchFamily="50" charset="-128"/>
                          <a:ea typeface="ＭＳ 明朝" panose="02020609040205080304" pitchFamily="17" charset="-128"/>
                          <a:cs typeface="Times New Roman" panose="02020603050405020304" pitchFamily="18" charset="0"/>
                          <a:hlinkClick r:id="rId4"/>
                        </a:rPr>
                        <a:t>https://youtu.be/MF5XYHme404</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1463">
                <a:tc>
                  <a:txBody>
                    <a:bodyPr/>
                    <a:lstStyle/>
                    <a:p>
                      <a:pPr marL="21590" marR="88265" indent="-21590" algn="just">
                        <a:lnSpc>
                          <a:spcPts val="1800"/>
                        </a:lnSpc>
                        <a:spcAft>
                          <a:spcPts val="0"/>
                        </a:spcAft>
                      </a:pPr>
                      <a:r>
                        <a:rPr lang="ja-JP" sz="1600" kern="100">
                          <a:effectLst/>
                          <a:latin typeface="Century" panose="02040604050505020304" pitchFamily="18" charset="0"/>
                          <a:ea typeface="HGSｺﾞｼｯｸM" panose="020B0600000000000000" pitchFamily="50" charset="-128"/>
                          <a:cs typeface="Times New Roman" panose="02020603050405020304" pitchFamily="18" charset="0"/>
                        </a:rPr>
                        <a:t>【第２部】洪水時の施設の危険性の把握と避難先の決定（約</a:t>
                      </a:r>
                      <a:r>
                        <a:rPr lang="en-US" sz="1600" kern="100">
                          <a:effectLst/>
                          <a:latin typeface="Century" panose="02040604050505020304" pitchFamily="18" charset="0"/>
                          <a:ea typeface="HGSｺﾞｼｯｸM" panose="020B0600000000000000" pitchFamily="50" charset="-128"/>
                          <a:cs typeface="Times New Roman" panose="02020603050405020304" pitchFamily="18" charset="0"/>
                        </a:rPr>
                        <a:t>3</a:t>
                      </a:r>
                      <a:r>
                        <a:rPr lang="ja-JP" sz="1600" kern="100">
                          <a:effectLst/>
                          <a:latin typeface="Century" panose="02040604050505020304" pitchFamily="18" charset="0"/>
                          <a:ea typeface="HGSｺﾞｼｯｸM" panose="020B0600000000000000" pitchFamily="50" charset="-128"/>
                          <a:cs typeface="Times New Roman" panose="02020603050405020304" pitchFamily="18" charset="0"/>
                        </a:rPr>
                        <a:t>分）</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p>
                      <a:pPr marR="88265" algn="r">
                        <a:lnSpc>
                          <a:spcPts val="1800"/>
                        </a:lnSpc>
                        <a:spcAft>
                          <a:spcPts val="0"/>
                        </a:spcAft>
                      </a:pPr>
                      <a:r>
                        <a:rPr lang="en-US" sz="1600" u="sng" kern="100">
                          <a:solidFill>
                            <a:srgbClr val="0563C1"/>
                          </a:solidFill>
                          <a:effectLst/>
                          <a:latin typeface="HGSｺﾞｼｯｸM" panose="020B0600000000000000" pitchFamily="50" charset="-128"/>
                          <a:ea typeface="ＭＳ 明朝" panose="02020609040205080304" pitchFamily="17" charset="-128"/>
                          <a:cs typeface="Times New Roman" panose="02020603050405020304" pitchFamily="18" charset="0"/>
                          <a:hlinkClick r:id="rId5"/>
                        </a:rPr>
                        <a:t>https://youtu.be/-0mzcGzl4eM</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8265">
                <a:tc>
                  <a:txBody>
                    <a:bodyPr/>
                    <a:lstStyle/>
                    <a:p>
                      <a:pPr marL="21590" marR="88265" indent="-21590" algn="just">
                        <a:lnSpc>
                          <a:spcPts val="1800"/>
                        </a:lnSpc>
                        <a:spcAft>
                          <a:spcPts val="0"/>
                        </a:spcAft>
                      </a:pPr>
                      <a:r>
                        <a:rPr lang="ja-JP" sz="1600" kern="100">
                          <a:effectLst/>
                          <a:latin typeface="Century" panose="02040604050505020304" pitchFamily="18" charset="0"/>
                          <a:ea typeface="HGSｺﾞｼｯｸM" panose="020B0600000000000000" pitchFamily="50" charset="-128"/>
                          <a:cs typeface="Times New Roman" panose="02020603050405020304" pitchFamily="18" charset="0"/>
                        </a:rPr>
                        <a:t>【第３部】避難に必要な時間の把握と避難開始のタイミングの判断（約</a:t>
                      </a:r>
                      <a:r>
                        <a:rPr lang="en-US" sz="1600" kern="100">
                          <a:effectLst/>
                          <a:latin typeface="Century" panose="02040604050505020304" pitchFamily="18" charset="0"/>
                          <a:ea typeface="HGSｺﾞｼｯｸM" panose="020B0600000000000000" pitchFamily="50" charset="-128"/>
                          <a:cs typeface="Times New Roman" panose="02020603050405020304" pitchFamily="18" charset="0"/>
                        </a:rPr>
                        <a:t>7</a:t>
                      </a:r>
                      <a:r>
                        <a:rPr lang="ja-JP" sz="1600" kern="100">
                          <a:effectLst/>
                          <a:latin typeface="Century" panose="02040604050505020304" pitchFamily="18" charset="0"/>
                          <a:ea typeface="HGSｺﾞｼｯｸM" panose="020B0600000000000000" pitchFamily="50" charset="-128"/>
                          <a:cs typeface="Times New Roman" panose="02020603050405020304" pitchFamily="18" charset="0"/>
                        </a:rPr>
                        <a:t>分）</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p>
                      <a:pPr marR="88265" algn="r">
                        <a:lnSpc>
                          <a:spcPts val="1800"/>
                        </a:lnSpc>
                        <a:spcAft>
                          <a:spcPts val="0"/>
                        </a:spcAft>
                      </a:pPr>
                      <a:r>
                        <a:rPr lang="en-US" sz="1600" u="sng" kern="100">
                          <a:solidFill>
                            <a:srgbClr val="0563C1"/>
                          </a:solidFill>
                          <a:effectLst/>
                          <a:latin typeface="HGSｺﾞｼｯｸM" panose="020B0600000000000000" pitchFamily="50" charset="-128"/>
                          <a:ea typeface="ＭＳ 明朝" panose="02020609040205080304" pitchFamily="17" charset="-128"/>
                          <a:cs typeface="Times New Roman" panose="02020603050405020304" pitchFamily="18" charset="0"/>
                          <a:hlinkClick r:id="rId6"/>
                        </a:rPr>
                        <a:t>https://youtu.be/LOMH0sXbCAY</a:t>
                      </a:r>
                      <a:endParaRPr lang="ja-JP" sz="16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6383">
                <a:tc>
                  <a:txBody>
                    <a:bodyPr/>
                    <a:lstStyle/>
                    <a:p>
                      <a:pPr marL="21590" marR="88265" indent="-21590" algn="just">
                        <a:lnSpc>
                          <a:spcPts val="1800"/>
                        </a:lnSpc>
                        <a:spcAft>
                          <a:spcPts val="0"/>
                        </a:spcAft>
                      </a:pP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【第４部】避難確保計画の作成様式の説明（約</a:t>
                      </a:r>
                      <a:r>
                        <a:rPr lang="en-US" sz="1600" kern="100" dirty="0">
                          <a:effectLst/>
                          <a:latin typeface="Century" panose="02040604050505020304" pitchFamily="18" charset="0"/>
                          <a:ea typeface="HGSｺﾞｼｯｸM" panose="020B0600000000000000" pitchFamily="50" charset="-128"/>
                          <a:cs typeface="Times New Roman" panose="02020603050405020304" pitchFamily="18" charset="0"/>
                        </a:rPr>
                        <a:t>10</a:t>
                      </a:r>
                      <a:r>
                        <a:rPr lang="ja-JP" sz="1600" kern="100" dirty="0">
                          <a:effectLst/>
                          <a:latin typeface="Century" panose="02040604050505020304" pitchFamily="18" charset="0"/>
                          <a:ea typeface="HGSｺﾞｼｯｸM" panose="020B0600000000000000" pitchFamily="50" charset="-128"/>
                          <a:cs typeface="Times New Roman" panose="02020603050405020304" pitchFamily="18" charset="0"/>
                        </a:rPr>
                        <a:t>分）</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r">
                        <a:lnSpc>
                          <a:spcPts val="1800"/>
                        </a:lnSpc>
                        <a:spcAft>
                          <a:spcPts val="0"/>
                        </a:spcAft>
                      </a:pPr>
                      <a:r>
                        <a:rPr lang="en-US" sz="1600" u="sng" kern="100" dirty="0">
                          <a:solidFill>
                            <a:srgbClr val="0563C1"/>
                          </a:solidFill>
                          <a:effectLst/>
                          <a:latin typeface="HGSｺﾞｼｯｸM" panose="020B0600000000000000" pitchFamily="50" charset="-128"/>
                          <a:ea typeface="ＭＳ 明朝" panose="02020609040205080304" pitchFamily="17" charset="-128"/>
                          <a:cs typeface="Times New Roman" panose="02020603050405020304" pitchFamily="18" charset="0"/>
                          <a:hlinkClick r:id="rId7"/>
                        </a:rPr>
                        <a:t>https://youtu.be/m8jXbYYJVsw</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R="88265" algn="just">
                        <a:lnSpc>
                          <a:spcPts val="1800"/>
                        </a:lnSpc>
                        <a:spcAft>
                          <a:spcPts val="0"/>
                        </a:spcAft>
                      </a:pPr>
                      <a:r>
                        <a:rPr lang="en-US" sz="1600" kern="100" dirty="0">
                          <a:effectLst/>
                          <a:latin typeface="HGSｺﾞｼｯｸM" panose="020B0600000000000000" pitchFamily="50" charset="-128"/>
                          <a:ea typeface="ＭＳ 明朝" panose="02020609040205080304" pitchFamily="17" charset="-128"/>
                          <a:cs typeface="Times New Roman" panose="02020603050405020304" pitchFamily="18" charset="0"/>
                        </a:rPr>
                        <a:t> </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9049" marR="59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5" name="グループ化 4"/>
          <p:cNvGrpSpPr/>
          <p:nvPr/>
        </p:nvGrpSpPr>
        <p:grpSpPr>
          <a:xfrm>
            <a:off x="4318129" y="1561279"/>
            <a:ext cx="4451245" cy="5230566"/>
            <a:chOff x="4318127" y="1561279"/>
            <a:chExt cx="4451245" cy="5230566"/>
          </a:xfrm>
        </p:grpSpPr>
        <p:pic>
          <p:nvPicPr>
            <p:cNvPr id="1031" name="図 9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5702" y="1578291"/>
              <a:ext cx="1390650" cy="98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図 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6290" y="1564079"/>
              <a:ext cx="1326698" cy="10031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図 9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32788" y="2601694"/>
              <a:ext cx="1436478" cy="1077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図 1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2993" y="2601426"/>
              <a:ext cx="1436174" cy="10820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図 1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06089" y="3789951"/>
              <a:ext cx="2622762" cy="181530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6" name="図 10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49319" y="5711731"/>
              <a:ext cx="1467325" cy="1080114"/>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025" name="図 10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5854" y="5713887"/>
              <a:ext cx="1463518" cy="10773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13" name="図 12"/>
            <p:cNvPicPr>
              <a:picLocks noChangeAspect="1"/>
            </p:cNvPicPr>
            <p:nvPr/>
          </p:nvPicPr>
          <p:blipFill rotWithShape="1">
            <a:blip r:embed="rId15" cstate="print">
              <a:extLst>
                <a:ext uri="{28A0092B-C50C-407E-A947-70E740481C1C}">
                  <a14:useLocalDpi xmlns:a14="http://schemas.microsoft.com/office/drawing/2010/main"/>
                </a:ext>
              </a:extLst>
            </a:blip>
            <a:srcRect r="677"/>
            <a:stretch/>
          </p:blipFill>
          <p:spPr>
            <a:xfrm>
              <a:off x="5852956" y="1561279"/>
              <a:ext cx="1347016" cy="1001262"/>
            </a:xfrm>
            <a:prstGeom prst="rect">
              <a:avLst/>
            </a:prstGeom>
          </p:spPr>
        </p:pic>
        <p:pic>
          <p:nvPicPr>
            <p:cNvPr id="15" name="図 1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287192" y="2601427"/>
              <a:ext cx="1417698" cy="1073376"/>
            </a:xfrm>
            <a:prstGeom prst="rect">
              <a:avLst/>
            </a:prstGeom>
            <a:ln w="3175">
              <a:solidFill>
                <a:schemeClr val="tx1"/>
              </a:solidFill>
            </a:ln>
          </p:spPr>
        </p:pic>
        <p:pic>
          <p:nvPicPr>
            <p:cNvPr id="16" name="図 15"/>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51674" y="3709037"/>
              <a:ext cx="1354237" cy="1002503"/>
            </a:xfrm>
            <a:prstGeom prst="rect">
              <a:avLst/>
            </a:prstGeom>
          </p:spPr>
        </p:pic>
        <p:pic>
          <p:nvPicPr>
            <p:cNvPr id="17" name="図 16"/>
            <p:cNvPicPr>
              <a:picLocks noChangeAspect="1"/>
            </p:cNvPicPr>
            <p:nvPr/>
          </p:nvPicPr>
          <p:blipFill rotWithShape="1">
            <a:blip r:embed="rId18" cstate="print">
              <a:extLst>
                <a:ext uri="{28A0092B-C50C-407E-A947-70E740481C1C}">
                  <a14:useLocalDpi xmlns:a14="http://schemas.microsoft.com/office/drawing/2010/main"/>
                </a:ext>
              </a:extLst>
            </a:blip>
            <a:srcRect t="7671"/>
            <a:stretch/>
          </p:blipFill>
          <p:spPr>
            <a:xfrm>
              <a:off x="7351674" y="4711540"/>
              <a:ext cx="1361552" cy="944678"/>
            </a:xfrm>
            <a:prstGeom prst="rect">
              <a:avLst/>
            </a:prstGeom>
          </p:spPr>
        </p:pic>
        <p:pic>
          <p:nvPicPr>
            <p:cNvPr id="18" name="図 1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18127" y="5716154"/>
              <a:ext cx="1531192" cy="1075691"/>
            </a:xfrm>
            <a:prstGeom prst="rect">
              <a:avLst/>
            </a:prstGeom>
            <a:ln w="3175">
              <a:noFill/>
            </a:ln>
          </p:spPr>
        </p:pic>
      </p:grpSp>
    </p:spTree>
    <p:extLst>
      <p:ext uri="{BB962C8B-B14F-4D97-AF65-F5344CB8AC3E}">
        <p14:creationId xmlns:p14="http://schemas.microsoft.com/office/powerpoint/2010/main" val="256153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640" y="0"/>
            <a:ext cx="9070723" cy="6858000"/>
          </a:xfrm>
          <a:prstGeom prst="rect">
            <a:avLst/>
          </a:prstGeom>
          <a:solidFill>
            <a:schemeClr val="bg1"/>
          </a:solidFill>
        </p:spPr>
      </p:pic>
      <p:sp>
        <p:nvSpPr>
          <p:cNvPr id="128" name="スライド番号プレースホルダー 2"/>
          <p:cNvSpPr>
            <a:spLocks noGrp="1"/>
          </p:cNvSpPr>
          <p:nvPr>
            <p:ph type="sldNum" sz="quarter" idx="10"/>
          </p:nvPr>
        </p:nvSpPr>
        <p:spPr>
          <a:xfrm>
            <a:off x="7002066" y="6483241"/>
            <a:ext cx="2133933" cy="476280"/>
          </a:xfrm>
        </p:spPr>
        <p:txBody>
          <a:bodyPr/>
          <a:lstStyle/>
          <a:p>
            <a:pPr>
              <a:defRPr/>
            </a:pPr>
            <a:r>
              <a:rPr lang="en-US" altLang="ja-JP" dirty="0" smtClean="0"/>
              <a:t>20</a:t>
            </a:r>
            <a:endParaRPr lang="en-US" altLang="ja-JP" dirty="0"/>
          </a:p>
        </p:txBody>
      </p:sp>
    </p:spTree>
    <p:extLst>
      <p:ext uri="{BB962C8B-B14F-4D97-AF65-F5344CB8AC3E}">
        <p14:creationId xmlns:p14="http://schemas.microsoft.com/office/powerpoint/2010/main" val="1844966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82" y="2"/>
            <a:ext cx="9054572" cy="678933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31</a:t>
            </a:fld>
            <a:endParaRPr lang="en-US" altLang="ja-JP"/>
          </a:p>
        </p:txBody>
      </p:sp>
    </p:spTree>
    <p:extLst>
      <p:ext uri="{BB962C8B-B14F-4D97-AF65-F5344CB8AC3E}">
        <p14:creationId xmlns:p14="http://schemas.microsoft.com/office/powerpoint/2010/main" val="494074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93279" cy="680552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32</a:t>
            </a:fld>
            <a:endParaRPr lang="en-US" altLang="ja-JP"/>
          </a:p>
        </p:txBody>
      </p:sp>
    </p:spTree>
    <p:extLst>
      <p:ext uri="{BB962C8B-B14F-4D97-AF65-F5344CB8AC3E}">
        <p14:creationId xmlns:p14="http://schemas.microsoft.com/office/powerpoint/2010/main" val="1824045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52" y="2"/>
            <a:ext cx="9061571" cy="6809467"/>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33</a:t>
            </a:fld>
            <a:endParaRPr lang="en-US" altLang="ja-JP"/>
          </a:p>
        </p:txBody>
      </p:sp>
    </p:spTree>
    <p:extLst>
      <p:ext uri="{BB962C8B-B14F-4D97-AF65-F5344CB8AC3E}">
        <p14:creationId xmlns:p14="http://schemas.microsoft.com/office/powerpoint/2010/main" val="2105356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37652" cy="6756935"/>
          </a:xfrm>
          <a:prstGeom prst="rect">
            <a:avLst/>
          </a:prstGeom>
          <a:solidFill>
            <a:schemeClr val="bg1"/>
          </a:solidFill>
        </p:spPr>
      </p:pic>
      <p:sp>
        <p:nvSpPr>
          <p:cNvPr id="3" name="スライド番号プレースホルダー 2"/>
          <p:cNvSpPr>
            <a:spLocks noGrp="1"/>
          </p:cNvSpPr>
          <p:nvPr>
            <p:ph type="sldNum" sz="quarter" idx="10"/>
          </p:nvPr>
        </p:nvSpPr>
        <p:spPr>
          <a:xfrm>
            <a:off x="7003719" y="6381720"/>
            <a:ext cx="2133933" cy="476280"/>
          </a:xfrm>
        </p:spPr>
        <p:txBody>
          <a:bodyPr/>
          <a:lstStyle/>
          <a:p>
            <a:pPr>
              <a:defRPr/>
            </a:pPr>
            <a:fld id="{7BB0939B-032C-44E6-B691-D34B5A616F04}" type="slidenum">
              <a:rPr lang="en-US" altLang="ja-JP" smtClean="0"/>
              <a:pPr>
                <a:defRPr/>
              </a:pPr>
              <a:t>34</a:t>
            </a:fld>
            <a:endParaRPr lang="en-US" altLang="ja-JP" dirty="0"/>
          </a:p>
        </p:txBody>
      </p:sp>
    </p:spTree>
    <p:extLst>
      <p:ext uri="{BB962C8B-B14F-4D97-AF65-F5344CB8AC3E}">
        <p14:creationId xmlns:p14="http://schemas.microsoft.com/office/powerpoint/2010/main" val="33063102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noChangeAspect="1"/>
          </p:cNvPicPr>
          <p:nvPr/>
        </p:nvPicPr>
        <p:blipFill rotWithShape="1">
          <a:blip r:embed="rId3" cstate="print">
            <a:extLst>
              <a:ext uri="{28A0092B-C50C-407E-A947-70E740481C1C}">
                <a14:useLocalDpi xmlns:a14="http://schemas.microsoft.com/office/drawing/2010/main"/>
              </a:ext>
            </a:extLst>
          </a:blip>
          <a:srcRect t="199"/>
          <a:stretch/>
        </p:blipFill>
        <p:spPr>
          <a:xfrm>
            <a:off x="0" y="0"/>
            <a:ext cx="9135998" cy="660362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35</a:t>
            </a:fld>
            <a:endParaRPr lang="en-US" altLang="ja-JP"/>
          </a:p>
        </p:txBody>
      </p:sp>
    </p:spTree>
    <p:extLst>
      <p:ext uri="{BB962C8B-B14F-4D97-AF65-F5344CB8AC3E}">
        <p14:creationId xmlns:p14="http://schemas.microsoft.com/office/powerpoint/2010/main" val="3045690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720906"/>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36</a:t>
            </a:fld>
            <a:endParaRPr lang="en-US" altLang="ja-JP"/>
          </a:p>
        </p:txBody>
      </p:sp>
    </p:spTree>
    <p:extLst>
      <p:ext uri="{BB962C8B-B14F-4D97-AF65-F5344CB8AC3E}">
        <p14:creationId xmlns:p14="http://schemas.microsoft.com/office/powerpoint/2010/main" val="808775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82367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37</a:t>
            </a:fld>
            <a:endParaRPr lang="en-US" altLang="ja-JP"/>
          </a:p>
        </p:txBody>
      </p:sp>
    </p:spTree>
    <p:extLst>
      <p:ext uri="{BB962C8B-B14F-4D97-AF65-F5344CB8AC3E}">
        <p14:creationId xmlns:p14="http://schemas.microsoft.com/office/powerpoint/2010/main" val="167125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78499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38</a:t>
            </a:fld>
            <a:endParaRPr lang="en-US" altLang="ja-JP"/>
          </a:p>
        </p:txBody>
      </p:sp>
    </p:spTree>
    <p:extLst>
      <p:ext uri="{BB962C8B-B14F-4D97-AF65-F5344CB8AC3E}">
        <p14:creationId xmlns:p14="http://schemas.microsoft.com/office/powerpoint/2010/main" val="263663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66534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39</a:t>
            </a:fld>
            <a:endParaRPr lang="en-US" altLang="ja-JP"/>
          </a:p>
        </p:txBody>
      </p:sp>
    </p:spTree>
    <p:extLst>
      <p:ext uri="{BB962C8B-B14F-4D97-AF65-F5344CB8AC3E}">
        <p14:creationId xmlns:p14="http://schemas.microsoft.com/office/powerpoint/2010/main" val="1663267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70914"/>
            <a:ext cx="9144000" cy="828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1304192" y="2440543"/>
            <a:ext cx="7839808" cy="983274"/>
          </a:xfrm>
          <a:noFill/>
        </p:spPr>
        <p:txBody>
          <a:bodyPr/>
          <a:lstStyle/>
          <a:p>
            <a:pPr algn="ctr">
              <a:defRPr/>
            </a:pPr>
            <a:r>
              <a:rPr lang="ja-JP" altLang="en-US" sz="3490" dirty="0"/>
              <a:t>１．避難確保計画作成の必要性について</a:t>
            </a:r>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4</a:t>
            </a:fld>
            <a:endParaRPr lang="ja-JP" altLang="en-US" sz="1256"/>
          </a:p>
        </p:txBody>
      </p:sp>
    </p:spTree>
    <p:extLst>
      <p:ext uri="{BB962C8B-B14F-4D97-AF65-F5344CB8AC3E}">
        <p14:creationId xmlns:p14="http://schemas.microsoft.com/office/powerpoint/2010/main" val="3582351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1340" cy="6660682"/>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40</a:t>
            </a:fld>
            <a:endParaRPr lang="en-US" altLang="ja-JP"/>
          </a:p>
        </p:txBody>
      </p:sp>
    </p:spTree>
    <p:extLst>
      <p:ext uri="{BB962C8B-B14F-4D97-AF65-F5344CB8AC3E}">
        <p14:creationId xmlns:p14="http://schemas.microsoft.com/office/powerpoint/2010/main" val="1250897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a:ext>
            </a:extLst>
          </a:blip>
          <a:srcRect l="424" r="-1"/>
          <a:stretch/>
        </p:blipFill>
        <p:spPr>
          <a:xfrm>
            <a:off x="75845" y="0"/>
            <a:ext cx="9060153" cy="685800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41</a:t>
            </a:fld>
            <a:endParaRPr lang="en-US" altLang="ja-JP"/>
          </a:p>
        </p:txBody>
      </p:sp>
    </p:spTree>
    <p:extLst>
      <p:ext uri="{BB962C8B-B14F-4D97-AF65-F5344CB8AC3E}">
        <p14:creationId xmlns:p14="http://schemas.microsoft.com/office/powerpoint/2010/main" val="1977345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42</a:t>
            </a:fld>
            <a:endParaRPr lang="en-US" altLang="ja-JP"/>
          </a:p>
        </p:txBody>
      </p:sp>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723" y="69574"/>
            <a:ext cx="8409208" cy="6636069"/>
          </a:xfrm>
          <a:prstGeom prst="rect">
            <a:avLst/>
          </a:prstGeom>
        </p:spPr>
      </p:pic>
    </p:spTree>
    <p:extLst>
      <p:ext uri="{BB962C8B-B14F-4D97-AF65-F5344CB8AC3E}">
        <p14:creationId xmlns:p14="http://schemas.microsoft.com/office/powerpoint/2010/main" val="1262623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4184"/>
            <a:ext cx="9135998" cy="683796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43</a:t>
            </a:fld>
            <a:endParaRPr lang="en-US" altLang="ja-JP"/>
          </a:p>
        </p:txBody>
      </p:sp>
    </p:spTree>
    <p:extLst>
      <p:ext uri="{BB962C8B-B14F-4D97-AF65-F5344CB8AC3E}">
        <p14:creationId xmlns:p14="http://schemas.microsoft.com/office/powerpoint/2010/main" val="2387739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51690"/>
            <a:ext cx="9144000" cy="828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2454443" y="2440543"/>
            <a:ext cx="5967663" cy="983274"/>
          </a:xfrm>
          <a:noFill/>
        </p:spPr>
        <p:txBody>
          <a:bodyPr/>
          <a:lstStyle/>
          <a:p>
            <a:pPr>
              <a:defRPr/>
            </a:pPr>
            <a:r>
              <a:rPr lang="en-US" altLang="ja-JP" sz="3490" dirty="0"/>
              <a:t>『</a:t>
            </a:r>
            <a:r>
              <a:rPr lang="ja-JP" altLang="en-US" sz="3490" dirty="0"/>
              <a:t>動画補足</a:t>
            </a:r>
            <a:r>
              <a:rPr lang="ja-JP" altLang="en-US" sz="3490" dirty="0" smtClean="0"/>
              <a:t>説明②</a:t>
            </a:r>
            <a:r>
              <a:rPr lang="en-US" altLang="ja-JP" sz="3490" dirty="0" smtClean="0"/>
              <a:t>』</a:t>
            </a:r>
            <a:endParaRPr lang="ja-JP" altLang="en-US" sz="3490" dirty="0"/>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44</a:t>
            </a:fld>
            <a:endParaRPr lang="ja-JP" altLang="en-US" sz="1256"/>
          </a:p>
        </p:txBody>
      </p:sp>
    </p:spTree>
    <p:extLst>
      <p:ext uri="{BB962C8B-B14F-4D97-AF65-F5344CB8AC3E}">
        <p14:creationId xmlns:p14="http://schemas.microsoft.com/office/powerpoint/2010/main" val="22893920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auto">
          <a:xfrm>
            <a:off x="1617785" y="2214197"/>
            <a:ext cx="7387004" cy="10624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8238" tIns="44119" rIns="88238" bIns="44119" anchor="ctr"/>
          <a:lstStyle>
            <a:lvl1pPr algn="l" rtl="0" eaLnBrk="0" fontAlgn="base" hangingPunct="0">
              <a:spcBef>
                <a:spcPct val="0"/>
              </a:spcBef>
              <a:spcAft>
                <a:spcPct val="0"/>
              </a:spcAft>
              <a:defRPr kumimoji="1" sz="61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a:defRPr/>
            </a:pPr>
            <a:r>
              <a:rPr lang="ja-JP" altLang="en-US" sz="3768" kern="0" dirty="0"/>
              <a:t>段階的に発表する</a:t>
            </a:r>
            <a:endParaRPr lang="en-US" altLang="ja-JP" sz="3768" kern="0" dirty="0"/>
          </a:p>
          <a:p>
            <a:pPr>
              <a:defRPr/>
            </a:pPr>
            <a:r>
              <a:rPr lang="ja-JP" altLang="en-US" sz="3768" kern="0" dirty="0"/>
              <a:t>　防災気象情報の活用について</a:t>
            </a:r>
          </a:p>
        </p:txBody>
      </p:sp>
      <p:sp>
        <p:nvSpPr>
          <p:cNvPr id="5" name="サブタイトル 2"/>
          <p:cNvSpPr txBox="1">
            <a:spLocks/>
          </p:cNvSpPr>
          <p:nvPr/>
        </p:nvSpPr>
        <p:spPr bwMode="auto">
          <a:xfrm>
            <a:off x="2400301" y="4303835"/>
            <a:ext cx="4670181" cy="42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38" tIns="44119" rIns="88238" bIns="44119">
            <a:spAutoFit/>
          </a:bodyPr>
          <a:lstStyle>
            <a:lvl1pPr marL="0" indent="0" algn="ctr" rtl="0" eaLnBrk="0" fontAlgn="base" hangingPunct="0">
              <a:spcBef>
                <a:spcPct val="20000"/>
              </a:spcBef>
              <a:spcAft>
                <a:spcPct val="0"/>
              </a:spcAft>
              <a:buFontTx/>
              <a:buNone/>
              <a:defRPr kumimoji="1" sz="4900">
                <a:solidFill>
                  <a:schemeClr val="tx1"/>
                </a:solidFill>
                <a:latin typeface="+mn-lt"/>
                <a:ea typeface="+mn-ea"/>
                <a:cs typeface="+mn-cs"/>
              </a:defRPr>
            </a:lvl1pPr>
            <a:lvl2pPr marL="1139825" indent="-438150" algn="l" rtl="0" eaLnBrk="0" fontAlgn="base" hangingPunct="0">
              <a:spcBef>
                <a:spcPct val="20000"/>
              </a:spcBef>
              <a:spcAft>
                <a:spcPct val="0"/>
              </a:spcAft>
              <a:buChar char="–"/>
              <a:defRPr kumimoji="1" sz="4300">
                <a:solidFill>
                  <a:schemeClr val="tx1"/>
                </a:solidFill>
                <a:latin typeface="+mn-lt"/>
                <a:ea typeface="+mn-ea"/>
              </a:defRPr>
            </a:lvl2pPr>
            <a:lvl3pPr marL="1755775" indent="-349250" algn="l" rtl="0" eaLnBrk="0" fontAlgn="base" hangingPunct="0">
              <a:spcBef>
                <a:spcPct val="20000"/>
              </a:spcBef>
              <a:spcAft>
                <a:spcPct val="0"/>
              </a:spcAft>
              <a:buChar char="•"/>
              <a:defRPr kumimoji="1" sz="3700">
                <a:solidFill>
                  <a:schemeClr val="tx1"/>
                </a:solidFill>
                <a:latin typeface="+mn-lt"/>
                <a:ea typeface="+mn-ea"/>
              </a:defRPr>
            </a:lvl3pPr>
            <a:lvl4pPr marL="2457450" indent="-349250" algn="l" rtl="0" eaLnBrk="0" fontAlgn="base" hangingPunct="0">
              <a:spcBef>
                <a:spcPct val="20000"/>
              </a:spcBef>
              <a:spcAft>
                <a:spcPct val="0"/>
              </a:spcAft>
              <a:buChar char="–"/>
              <a:defRPr kumimoji="1" sz="3100">
                <a:solidFill>
                  <a:schemeClr val="tx1"/>
                </a:solidFill>
                <a:latin typeface="+mn-lt"/>
                <a:ea typeface="+mn-ea"/>
              </a:defRPr>
            </a:lvl4pPr>
            <a:lvl5pPr marL="3160713" indent="-349250" algn="l" rtl="0" eaLnBrk="0" fontAlgn="base" hangingPunct="0">
              <a:spcBef>
                <a:spcPct val="20000"/>
              </a:spcBef>
              <a:spcAft>
                <a:spcPct val="0"/>
              </a:spcAft>
              <a:buChar char="»"/>
              <a:defRPr kumimoji="1" sz="3100">
                <a:solidFill>
                  <a:schemeClr val="tx1"/>
                </a:solidFill>
                <a:latin typeface="+mn-lt"/>
                <a:ea typeface="+mn-ea"/>
              </a:defRPr>
            </a:lvl5pPr>
            <a:lvl6pPr marL="3864035" indent="-351276" algn="l" rtl="0" fontAlgn="base">
              <a:spcBef>
                <a:spcPct val="20000"/>
              </a:spcBef>
              <a:spcAft>
                <a:spcPct val="0"/>
              </a:spcAft>
              <a:buChar char="»"/>
              <a:defRPr kumimoji="1" sz="3100">
                <a:solidFill>
                  <a:schemeClr val="tx1"/>
                </a:solidFill>
                <a:latin typeface="+mn-lt"/>
                <a:ea typeface="+mn-ea"/>
              </a:defRPr>
            </a:lvl6pPr>
            <a:lvl7pPr marL="4566587" indent="-351276" algn="l" rtl="0" fontAlgn="base">
              <a:spcBef>
                <a:spcPct val="20000"/>
              </a:spcBef>
              <a:spcAft>
                <a:spcPct val="0"/>
              </a:spcAft>
              <a:buChar char="»"/>
              <a:defRPr kumimoji="1" sz="3100">
                <a:solidFill>
                  <a:schemeClr val="tx1"/>
                </a:solidFill>
                <a:latin typeface="+mn-lt"/>
                <a:ea typeface="+mn-ea"/>
              </a:defRPr>
            </a:lvl7pPr>
            <a:lvl8pPr marL="5269139" indent="-351276" algn="l" rtl="0" fontAlgn="base">
              <a:spcBef>
                <a:spcPct val="20000"/>
              </a:spcBef>
              <a:spcAft>
                <a:spcPct val="0"/>
              </a:spcAft>
              <a:buChar char="»"/>
              <a:defRPr kumimoji="1" sz="3100">
                <a:solidFill>
                  <a:schemeClr val="tx1"/>
                </a:solidFill>
                <a:latin typeface="+mn-lt"/>
                <a:ea typeface="+mn-ea"/>
              </a:defRPr>
            </a:lvl8pPr>
            <a:lvl9pPr marL="5971690" indent="-351276" algn="l" rtl="0" fontAlgn="base">
              <a:spcBef>
                <a:spcPct val="20000"/>
              </a:spcBef>
              <a:spcAft>
                <a:spcPct val="0"/>
              </a:spcAft>
              <a:buChar char="»"/>
              <a:defRPr kumimoji="1" sz="3100">
                <a:solidFill>
                  <a:schemeClr val="tx1"/>
                </a:solidFill>
                <a:latin typeface="+mn-lt"/>
                <a:ea typeface="+mn-ea"/>
              </a:defRPr>
            </a:lvl9pPr>
          </a:lstStyle>
          <a:p>
            <a:pPr>
              <a:defRPr/>
            </a:pPr>
            <a:r>
              <a:rPr lang="ja-JP" altLang="en-US" sz="2215" kern="0" dirty="0">
                <a:solidFill>
                  <a:srgbClr val="4087C8"/>
                </a:solidFill>
                <a:latin typeface="HGP創英角ｺﾞｼｯｸUB"/>
                <a:ea typeface="HGP創英角ｺﾞｼｯｸUB"/>
                <a:cs typeface="+mj-cs"/>
              </a:rPr>
              <a:t>○○地方気象台</a:t>
            </a:r>
          </a:p>
        </p:txBody>
      </p:sp>
      <p:sp>
        <p:nvSpPr>
          <p:cNvPr id="86021" name="正方形/長方形 2"/>
          <p:cNvSpPr>
            <a:spLocks noChangeArrowheads="1"/>
          </p:cNvSpPr>
          <p:nvPr/>
        </p:nvSpPr>
        <p:spPr bwMode="auto">
          <a:xfrm>
            <a:off x="-7327" y="6106367"/>
            <a:ext cx="9151327" cy="82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0392" tIns="40196" rIns="80392" bIns="40196"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defRPr/>
            </a:pPr>
            <a:endParaRPr lang="ja-JP" altLang="en-US" sz="1004">
              <a:solidFill>
                <a:srgbClr val="000000"/>
              </a:solidFill>
            </a:endParaRPr>
          </a:p>
        </p:txBody>
      </p:sp>
      <p:sp>
        <p:nvSpPr>
          <p:cNvPr id="86022" name="スライド番号プレースホルダー 1"/>
          <p:cNvSpPr txBox="1">
            <a:spLocks/>
          </p:cNvSpPr>
          <p:nvPr/>
        </p:nvSpPr>
        <p:spPr bwMode="auto">
          <a:xfrm>
            <a:off x="7133492" y="6258659"/>
            <a:ext cx="1970943" cy="3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38" tIns="44119" rIns="88238" bIns="44119"/>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algn="r" fontAlgn="base">
              <a:spcBef>
                <a:spcPct val="0"/>
              </a:spcBef>
              <a:spcAft>
                <a:spcPct val="0"/>
              </a:spcAft>
              <a:buFontTx/>
              <a:buNone/>
              <a:defRPr/>
            </a:pPr>
            <a:fld id="{0A630E25-4ABF-4B06-B981-2972E82F3B66}" type="slidenum">
              <a:rPr lang="ja-JP" altLang="en-US" sz="1256">
                <a:solidFill>
                  <a:srgbClr val="000000"/>
                </a:solidFill>
                <a:latin typeface="ＭＳ Ｐゴシック" panose="020B0600070205080204" pitchFamily="50" charset="-128"/>
              </a:rPr>
              <a:pPr algn="r" fontAlgn="base">
                <a:spcBef>
                  <a:spcPct val="0"/>
                </a:spcBef>
                <a:spcAft>
                  <a:spcPct val="0"/>
                </a:spcAft>
                <a:buFontTx/>
                <a:buNone/>
                <a:defRPr/>
              </a:pPr>
              <a:t>45</a:t>
            </a:fld>
            <a:endParaRPr lang="ja-JP" altLang="en-US" sz="1256">
              <a:solidFill>
                <a:srgbClr val="000000"/>
              </a:solidFill>
              <a:latin typeface="ＭＳ Ｐゴシック" panose="020B0600070205080204" pitchFamily="50" charset="-128"/>
            </a:endParaRPr>
          </a:p>
        </p:txBody>
      </p:sp>
    </p:spTree>
    <p:extLst>
      <p:ext uri="{BB962C8B-B14F-4D97-AF65-F5344CB8AC3E}">
        <p14:creationId xmlns:p14="http://schemas.microsoft.com/office/powerpoint/2010/main" val="40955594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グループ化 9"/>
          <p:cNvGrpSpPr>
            <a:grpSpLocks/>
          </p:cNvGrpSpPr>
          <p:nvPr/>
        </p:nvGrpSpPr>
        <p:grpSpPr bwMode="auto">
          <a:xfrm>
            <a:off x="468923" y="807428"/>
            <a:ext cx="8423031" cy="5716465"/>
            <a:chOff x="539749" y="884180"/>
            <a:chExt cx="8430772" cy="5680931"/>
          </a:xfrm>
        </p:grpSpPr>
        <p:sp>
          <p:nvSpPr>
            <p:cNvPr id="2" name="正方形/長方形 1"/>
            <p:cNvSpPr/>
            <p:nvPr/>
          </p:nvSpPr>
          <p:spPr>
            <a:xfrm>
              <a:off x="539749" y="884180"/>
              <a:ext cx="8064089" cy="568093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grpSp>
          <p:nvGrpSpPr>
            <p:cNvPr id="86033" name="グループ化 13"/>
            <p:cNvGrpSpPr>
              <a:grpSpLocks/>
            </p:cNvGrpSpPr>
            <p:nvPr/>
          </p:nvGrpSpPr>
          <p:grpSpPr bwMode="auto">
            <a:xfrm>
              <a:off x="3914628" y="3744199"/>
              <a:ext cx="4618186" cy="2089973"/>
              <a:chOff x="3914302" y="3744809"/>
              <a:chExt cx="4618138" cy="2088459"/>
            </a:xfrm>
          </p:grpSpPr>
          <p:pic>
            <p:nvPicPr>
              <p:cNvPr id="86064"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267" y="4685998"/>
                <a:ext cx="1433173" cy="114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65" name="コンテンツ プレースホルダー 2"/>
              <p:cNvSpPr txBox="1">
                <a:spLocks/>
              </p:cNvSpPr>
              <p:nvPr/>
            </p:nvSpPr>
            <p:spPr bwMode="auto">
              <a:xfrm>
                <a:off x="3914726" y="3745070"/>
                <a:ext cx="4212349" cy="50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9692" bIns="0" anchor="ctr"/>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2215" b="1">
                    <a:solidFill>
                      <a:srgbClr val="0070C0"/>
                    </a:solidFill>
                    <a:latin typeface="メイリオ" panose="020B0604030504040204" pitchFamily="50" charset="-128"/>
                    <a:ea typeface="メイリオ" panose="020B0604030504040204" pitchFamily="50" charset="-128"/>
                  </a:rPr>
                  <a:t>いつでも避難ができるよう準備</a:t>
                </a:r>
              </a:p>
            </p:txBody>
          </p:sp>
        </p:grpSp>
        <p:grpSp>
          <p:nvGrpSpPr>
            <p:cNvPr id="86034" name="グループ化 54"/>
            <p:cNvGrpSpPr>
              <a:grpSpLocks/>
            </p:cNvGrpSpPr>
            <p:nvPr/>
          </p:nvGrpSpPr>
          <p:grpSpPr bwMode="auto">
            <a:xfrm>
              <a:off x="579351" y="5745228"/>
              <a:ext cx="7890312" cy="749982"/>
              <a:chOff x="579158" y="5745387"/>
              <a:chExt cx="7890827" cy="749979"/>
            </a:xfrm>
          </p:grpSpPr>
          <p:sp>
            <p:nvSpPr>
              <p:cNvPr id="34" name="円/楕円 33"/>
              <p:cNvSpPr>
                <a:spLocks noChangeAspect="1"/>
              </p:cNvSpPr>
              <p:nvPr/>
            </p:nvSpPr>
            <p:spPr>
              <a:xfrm>
                <a:off x="661301" y="5975478"/>
                <a:ext cx="1738190" cy="519888"/>
              </a:xfrm>
              <a:prstGeom prst="ellipse">
                <a:avLst/>
              </a:prstGeom>
              <a:solidFill>
                <a:srgbClr val="6600FF"/>
              </a:solidFill>
              <a:ln>
                <a:noFill/>
              </a:ln>
            </p:spPr>
            <p:style>
              <a:lnRef idx="2">
                <a:schemeClr val="accent1">
                  <a:shade val="50000"/>
                </a:schemeClr>
              </a:lnRef>
              <a:fillRef idx="1">
                <a:schemeClr val="accent1"/>
              </a:fillRef>
              <a:effectRef idx="0">
                <a:schemeClr val="accent1"/>
              </a:effectRef>
              <a:fontRef idx="minor">
                <a:schemeClr val="lt1"/>
              </a:fontRef>
            </p:style>
            <p:txBody>
              <a:bodyPr tIns="99692" anchor="ctr"/>
              <a:lstStyle/>
              <a:p>
                <a:pPr algn="ctr">
                  <a:defRPr/>
                </a:pPr>
                <a:r>
                  <a:rPr lang="ja-JP" altLang="en-US" sz="2031"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特別警報</a:t>
                </a:r>
              </a:p>
            </p:txBody>
          </p:sp>
          <p:sp>
            <p:nvSpPr>
              <p:cNvPr id="88110" name="テキスト ボックス 24"/>
              <p:cNvSpPr txBox="1">
                <a:spLocks noChangeArrowheads="1"/>
              </p:cNvSpPr>
              <p:nvPr/>
            </p:nvSpPr>
            <p:spPr bwMode="auto">
              <a:xfrm>
                <a:off x="579158" y="5745387"/>
                <a:ext cx="2342522" cy="2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1256">
                    <a:solidFill>
                      <a:srgbClr val="000000"/>
                    </a:solidFill>
                    <a:latin typeface="メイリオ" panose="020B0604030504040204" pitchFamily="50" charset="-128"/>
                    <a:ea typeface="メイリオ" panose="020B0604030504040204" pitchFamily="50" charset="-128"/>
                  </a:rPr>
                  <a:t>広範囲で数十年に一度の大雨</a:t>
                </a:r>
              </a:p>
            </p:txBody>
          </p:sp>
          <p:sp>
            <p:nvSpPr>
              <p:cNvPr id="86063" name="コンテンツ プレースホルダー 2"/>
              <p:cNvSpPr txBox="1">
                <a:spLocks/>
              </p:cNvSpPr>
              <p:nvPr/>
            </p:nvSpPr>
            <p:spPr bwMode="auto">
              <a:xfrm>
                <a:off x="3949001" y="5900479"/>
                <a:ext cx="4520984" cy="31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1477" u="sng">
                    <a:solidFill>
                      <a:srgbClr val="000000"/>
                    </a:solidFill>
                    <a:latin typeface="メイリオ" panose="020B0604030504040204" pitchFamily="50" charset="-128"/>
                    <a:ea typeface="メイリオ" panose="020B0604030504040204" pitchFamily="50" charset="-128"/>
                  </a:rPr>
                  <a:t>重大な災害*が起こるおそれが著しく大きい</a:t>
                </a:r>
                <a:endParaRPr lang="en-US" altLang="ja-JP" sz="1477" u="sng">
                  <a:solidFill>
                    <a:srgbClr val="000000"/>
                  </a:solidFill>
                  <a:latin typeface="メイリオ" panose="020B0604030504040204" pitchFamily="50" charset="-128"/>
                  <a:ea typeface="メイリオ" panose="020B0604030504040204" pitchFamily="50" charset="-128"/>
                </a:endParaRPr>
              </a:p>
            </p:txBody>
          </p:sp>
        </p:grpSp>
        <p:sp>
          <p:nvSpPr>
            <p:cNvPr id="88083" name="テキスト ボックス 19"/>
            <p:cNvSpPr txBox="1">
              <a:spLocks noChangeArrowheads="1"/>
            </p:cNvSpPr>
            <p:nvPr/>
          </p:nvSpPr>
          <p:spPr bwMode="auto">
            <a:xfrm>
              <a:off x="3694689" y="6177742"/>
              <a:ext cx="4089247" cy="2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3638" indent="-1163638">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algn="r" fontAlgn="base">
                <a:spcBef>
                  <a:spcPct val="0"/>
                </a:spcBef>
                <a:spcAft>
                  <a:spcPct val="0"/>
                </a:spcAft>
                <a:buFontTx/>
                <a:buNone/>
                <a:defRPr/>
              </a:pPr>
              <a:r>
                <a:rPr lang="ja-JP" altLang="en-US" sz="1068">
                  <a:solidFill>
                    <a:srgbClr val="000000"/>
                  </a:solidFill>
                  <a:latin typeface="Calibri" panose="020F0502020204030204" pitchFamily="34" charset="0"/>
                </a:rPr>
                <a:t>（重大な災害 ： 被害が広範囲または激甚な災害）</a:t>
              </a:r>
              <a:endParaRPr lang="en-US" altLang="ja-JP" sz="1068">
                <a:solidFill>
                  <a:srgbClr val="000000"/>
                </a:solidFill>
                <a:latin typeface="Calibri" panose="020F0502020204030204" pitchFamily="34" charset="0"/>
              </a:endParaRPr>
            </a:p>
          </p:txBody>
        </p:sp>
        <p:grpSp>
          <p:nvGrpSpPr>
            <p:cNvPr id="86036" name="グループ化 7"/>
            <p:cNvGrpSpPr>
              <a:grpSpLocks/>
            </p:cNvGrpSpPr>
            <p:nvPr/>
          </p:nvGrpSpPr>
          <p:grpSpPr bwMode="auto">
            <a:xfrm>
              <a:off x="539749" y="3503710"/>
              <a:ext cx="6725661" cy="757572"/>
              <a:chOff x="539749" y="3503710"/>
              <a:chExt cx="6725661" cy="757572"/>
            </a:xfrm>
          </p:grpSpPr>
          <p:grpSp>
            <p:nvGrpSpPr>
              <p:cNvPr id="86057" name="グループ化 2"/>
              <p:cNvGrpSpPr>
                <a:grpSpLocks/>
              </p:cNvGrpSpPr>
              <p:nvPr/>
            </p:nvGrpSpPr>
            <p:grpSpPr bwMode="auto">
              <a:xfrm>
                <a:off x="539749" y="3517126"/>
                <a:ext cx="1917019" cy="744156"/>
                <a:chOff x="539749" y="3517126"/>
                <a:chExt cx="1917019" cy="744156"/>
              </a:xfrm>
            </p:grpSpPr>
            <p:sp>
              <p:nvSpPr>
                <p:cNvPr id="33" name="円/楕円 32">
                  <a:hlinkClick r:id="rId4" action="ppaction://hlinksldjump"/>
                </p:cNvPr>
                <p:cNvSpPr>
                  <a:spLocks noChangeAspect="1"/>
                </p:cNvSpPr>
                <p:nvPr/>
              </p:nvSpPr>
              <p:spPr bwMode="auto">
                <a:xfrm>
                  <a:off x="746559" y="3742848"/>
                  <a:ext cx="1710209" cy="5184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tIns="99692" anchor="ctr"/>
                <a:lstStyle/>
                <a:p>
                  <a:pPr algn="ctr">
                    <a:defRPr/>
                  </a:pPr>
                  <a:r>
                    <a:rPr lang="ja-JP" altLang="en-US" sz="2031"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警報</a:t>
                  </a:r>
                </a:p>
              </p:txBody>
            </p:sp>
            <p:sp>
              <p:nvSpPr>
                <p:cNvPr id="88108" name="テキスト ボックス 23"/>
                <p:cNvSpPr txBox="1">
                  <a:spLocks noChangeArrowheads="1"/>
                </p:cNvSpPr>
                <p:nvPr/>
              </p:nvSpPr>
              <p:spPr bwMode="auto">
                <a:xfrm>
                  <a:off x="539749" y="3517126"/>
                  <a:ext cx="1559136" cy="28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1256">
                      <a:solidFill>
                        <a:srgbClr val="000000"/>
                      </a:solidFill>
                      <a:latin typeface="メイリオ" panose="020B0604030504040204" pitchFamily="50" charset="-128"/>
                      <a:ea typeface="メイリオ" panose="020B0604030504040204" pitchFamily="50" charset="-128"/>
                    </a:rPr>
                    <a:t>数時間～</a:t>
                  </a:r>
                  <a:r>
                    <a:rPr lang="en-US" altLang="ja-JP" sz="1256">
                      <a:solidFill>
                        <a:srgbClr val="000000"/>
                      </a:solidFill>
                      <a:latin typeface="メイリオ" panose="020B0604030504040204" pitchFamily="50" charset="-128"/>
                      <a:ea typeface="メイリオ" panose="020B0604030504040204" pitchFamily="50" charset="-128"/>
                    </a:rPr>
                    <a:t>2</a:t>
                  </a:r>
                  <a:r>
                    <a:rPr lang="ja-JP" altLang="en-US" sz="1256">
                      <a:solidFill>
                        <a:srgbClr val="000000"/>
                      </a:solidFill>
                      <a:latin typeface="メイリオ" panose="020B0604030504040204" pitchFamily="50" charset="-128"/>
                      <a:ea typeface="メイリオ" panose="020B0604030504040204" pitchFamily="50" charset="-128"/>
                    </a:rPr>
                    <a:t>時間前</a:t>
                  </a:r>
                </a:p>
              </p:txBody>
            </p:sp>
          </p:grpSp>
          <p:sp>
            <p:nvSpPr>
              <p:cNvPr id="86058" name="コンテンツ プレースホルダー 2"/>
              <p:cNvSpPr txBox="1">
                <a:spLocks/>
              </p:cNvSpPr>
              <p:nvPr/>
            </p:nvSpPr>
            <p:spPr bwMode="auto">
              <a:xfrm>
                <a:off x="3915051" y="3503710"/>
                <a:ext cx="3350359" cy="31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1477" u="sng">
                    <a:solidFill>
                      <a:srgbClr val="000000"/>
                    </a:solidFill>
                    <a:latin typeface="メイリオ" panose="020B0604030504040204" pitchFamily="50" charset="-128"/>
                    <a:ea typeface="メイリオ" panose="020B0604030504040204" pitchFamily="50" charset="-128"/>
                  </a:rPr>
                  <a:t>重大な災害が起こるおそれがある</a:t>
                </a:r>
              </a:p>
            </p:txBody>
          </p:sp>
        </p:grpSp>
        <p:grpSp>
          <p:nvGrpSpPr>
            <p:cNvPr id="86037" name="グループ化 44"/>
            <p:cNvGrpSpPr>
              <a:grpSpLocks/>
            </p:cNvGrpSpPr>
            <p:nvPr/>
          </p:nvGrpSpPr>
          <p:grpSpPr bwMode="auto">
            <a:xfrm>
              <a:off x="539749" y="2119101"/>
              <a:ext cx="6725661" cy="1065995"/>
              <a:chOff x="539551" y="2118385"/>
              <a:chExt cx="6725354" cy="1066107"/>
            </a:xfrm>
          </p:grpSpPr>
          <p:sp>
            <p:nvSpPr>
              <p:cNvPr id="5" name="円/楕円 4">
                <a:hlinkClick r:id="rId5" action="ppaction://hlinksldjump"/>
              </p:cNvPr>
              <p:cNvSpPr>
                <a:spLocks noChangeAspect="1"/>
              </p:cNvSpPr>
              <p:nvPr/>
            </p:nvSpPr>
            <p:spPr>
              <a:xfrm>
                <a:off x="743418" y="2666003"/>
                <a:ext cx="1685197" cy="518489"/>
              </a:xfrm>
              <a:prstGeom prst="ellipse">
                <a:avLst/>
              </a:prstGeom>
              <a:solidFill>
                <a:srgbClr val="E7E200"/>
              </a:solidFill>
              <a:ln>
                <a:noFill/>
              </a:ln>
            </p:spPr>
            <p:style>
              <a:lnRef idx="2">
                <a:schemeClr val="accent1">
                  <a:shade val="50000"/>
                </a:schemeClr>
              </a:lnRef>
              <a:fillRef idx="1">
                <a:schemeClr val="accent1"/>
              </a:fillRef>
              <a:effectRef idx="0">
                <a:schemeClr val="accent1"/>
              </a:effectRef>
              <a:fontRef idx="minor">
                <a:schemeClr val="lt1"/>
              </a:fontRef>
            </p:style>
            <p:txBody>
              <a:bodyPr tIns="99692" anchor="ctr"/>
              <a:lstStyle/>
              <a:p>
                <a:pPr algn="ctr">
                  <a:defRPr/>
                </a:pPr>
                <a:r>
                  <a:rPr lang="ja-JP" altLang="en-US" sz="20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注意報</a:t>
                </a:r>
              </a:p>
            </p:txBody>
          </p:sp>
          <p:cxnSp>
            <p:nvCxnSpPr>
              <p:cNvPr id="6" name="直線矢印コネクタ 5"/>
              <p:cNvCxnSpPr/>
              <p:nvPr/>
            </p:nvCxnSpPr>
            <p:spPr>
              <a:xfrm>
                <a:off x="1585283" y="2118385"/>
                <a:ext cx="0" cy="28109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8103" name="テキスト ボックス 21"/>
              <p:cNvSpPr txBox="1">
                <a:spLocks noChangeArrowheads="1"/>
              </p:cNvSpPr>
              <p:nvPr/>
            </p:nvSpPr>
            <p:spPr bwMode="auto">
              <a:xfrm>
                <a:off x="539551" y="2411127"/>
                <a:ext cx="155906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1256">
                    <a:solidFill>
                      <a:srgbClr val="000000"/>
                    </a:solidFill>
                    <a:latin typeface="メイリオ" panose="020B0604030504040204" pitchFamily="50" charset="-128"/>
                    <a:ea typeface="メイリオ" panose="020B0604030504040204" pitchFamily="50" charset="-128"/>
                  </a:rPr>
                  <a:t>半日～数時間前</a:t>
                </a:r>
              </a:p>
            </p:txBody>
          </p:sp>
          <p:sp>
            <p:nvSpPr>
              <p:cNvPr id="86056" name="コンテンツ プレースホルダー 2"/>
              <p:cNvSpPr txBox="1">
                <a:spLocks/>
              </p:cNvSpPr>
              <p:nvPr/>
            </p:nvSpPr>
            <p:spPr bwMode="auto">
              <a:xfrm>
                <a:off x="3914699" y="2577686"/>
                <a:ext cx="3350206" cy="3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1477" u="sng">
                    <a:solidFill>
                      <a:srgbClr val="000000"/>
                    </a:solidFill>
                    <a:latin typeface="メイリオ" panose="020B0604030504040204" pitchFamily="50" charset="-128"/>
                    <a:ea typeface="メイリオ" panose="020B0604030504040204" pitchFamily="50" charset="-128"/>
                  </a:rPr>
                  <a:t>災害が起こるおそれがある</a:t>
                </a:r>
              </a:p>
            </p:txBody>
          </p:sp>
        </p:grpSp>
        <p:grpSp>
          <p:nvGrpSpPr>
            <p:cNvPr id="86038" name="グループ化 42"/>
            <p:cNvGrpSpPr>
              <a:grpSpLocks/>
            </p:cNvGrpSpPr>
            <p:nvPr/>
          </p:nvGrpSpPr>
          <p:grpSpPr bwMode="auto">
            <a:xfrm>
              <a:off x="539749" y="1341450"/>
              <a:ext cx="6749606" cy="739787"/>
              <a:chOff x="539551" y="1342015"/>
              <a:chExt cx="6749298" cy="739314"/>
            </a:xfrm>
          </p:grpSpPr>
          <p:sp>
            <p:nvSpPr>
              <p:cNvPr id="26" name="円/楕円 25">
                <a:hlinkClick r:id="rId5" action="ppaction://hlinksldjump"/>
              </p:cNvPr>
              <p:cNvSpPr>
                <a:spLocks noChangeAspect="1"/>
              </p:cNvSpPr>
              <p:nvPr/>
            </p:nvSpPr>
            <p:spPr>
              <a:xfrm>
                <a:off x="809417" y="1563227"/>
                <a:ext cx="1654398" cy="518102"/>
              </a:xfrm>
              <a:prstGeom prst="ellipse">
                <a:avLst/>
              </a:prstGeom>
              <a:solidFill>
                <a:srgbClr val="CC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3231" tIns="66462" rIns="33231"/>
              <a:lstStyle/>
              <a:p>
                <a:pPr algn="ctr">
                  <a:defRPr/>
                </a:pPr>
                <a:r>
                  <a:rPr lang="ja-JP" altLang="en-US" sz="203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気象情報</a:t>
                </a:r>
              </a:p>
            </p:txBody>
          </p:sp>
          <p:sp>
            <p:nvSpPr>
              <p:cNvPr id="88099" name="テキスト ボックス 2"/>
              <p:cNvSpPr txBox="1">
                <a:spLocks noChangeArrowheads="1"/>
              </p:cNvSpPr>
              <p:nvPr/>
            </p:nvSpPr>
            <p:spPr bwMode="auto">
              <a:xfrm>
                <a:off x="539551" y="1342015"/>
                <a:ext cx="1559065" cy="28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1256">
                    <a:solidFill>
                      <a:srgbClr val="000000"/>
                    </a:solidFill>
                    <a:latin typeface="メイリオ" panose="020B0604030504040204" pitchFamily="50" charset="-128"/>
                    <a:ea typeface="メイリオ" panose="020B0604030504040204" pitchFamily="50" charset="-128"/>
                  </a:rPr>
                  <a:t>大雨の約</a:t>
                </a:r>
                <a:r>
                  <a:rPr lang="en-US" altLang="ja-JP" sz="1256">
                    <a:solidFill>
                      <a:srgbClr val="000000"/>
                    </a:solidFill>
                    <a:latin typeface="メイリオ" panose="020B0604030504040204" pitchFamily="50" charset="-128"/>
                    <a:ea typeface="メイリオ" panose="020B0604030504040204" pitchFamily="50" charset="-128"/>
                  </a:rPr>
                  <a:t>1</a:t>
                </a:r>
                <a:r>
                  <a:rPr lang="ja-JP" altLang="en-US" sz="1256">
                    <a:solidFill>
                      <a:srgbClr val="000000"/>
                    </a:solidFill>
                    <a:latin typeface="メイリオ" panose="020B0604030504040204" pitchFamily="50" charset="-128"/>
                    <a:ea typeface="メイリオ" panose="020B0604030504040204" pitchFamily="50" charset="-128"/>
                  </a:rPr>
                  <a:t>日前</a:t>
                </a:r>
              </a:p>
            </p:txBody>
          </p:sp>
          <p:sp>
            <p:nvSpPr>
              <p:cNvPr id="86052" name="コンテンツ プレースホルダー 2"/>
              <p:cNvSpPr txBox="1">
                <a:spLocks/>
              </p:cNvSpPr>
              <p:nvPr/>
            </p:nvSpPr>
            <p:spPr bwMode="auto">
              <a:xfrm>
                <a:off x="3914699" y="1388013"/>
                <a:ext cx="3374150" cy="35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1477" u="sng">
                    <a:solidFill>
                      <a:srgbClr val="000000"/>
                    </a:solidFill>
                    <a:latin typeface="メイリオ" panose="020B0604030504040204" pitchFamily="50" charset="-128"/>
                    <a:ea typeface="メイリオ" panose="020B0604030504040204" pitchFamily="50" charset="-128"/>
                  </a:rPr>
                  <a:t>大雨の可能性が高くなる</a:t>
                </a:r>
              </a:p>
            </p:txBody>
          </p:sp>
        </p:grpSp>
        <p:grpSp>
          <p:nvGrpSpPr>
            <p:cNvPr id="86039" name="グループ化 10"/>
            <p:cNvGrpSpPr>
              <a:grpSpLocks/>
            </p:cNvGrpSpPr>
            <p:nvPr/>
          </p:nvGrpSpPr>
          <p:grpSpPr bwMode="auto">
            <a:xfrm>
              <a:off x="3880996" y="1484313"/>
              <a:ext cx="5089525" cy="852487"/>
              <a:chOff x="3881613" y="1484784"/>
              <a:chExt cx="5089685" cy="852223"/>
            </a:xfrm>
          </p:grpSpPr>
          <p:sp>
            <p:nvSpPr>
              <p:cNvPr id="86048" name="コンテンツ プレースホルダー 2"/>
              <p:cNvSpPr txBox="1">
                <a:spLocks/>
              </p:cNvSpPr>
              <p:nvPr/>
            </p:nvSpPr>
            <p:spPr bwMode="auto">
              <a:xfrm>
                <a:off x="3881746" y="1652426"/>
                <a:ext cx="5089552" cy="50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9692" bIns="0" anchor="ctr"/>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2031">
                    <a:solidFill>
                      <a:srgbClr val="000000"/>
                    </a:solidFill>
                    <a:latin typeface="メイリオ" panose="020B0604030504040204" pitchFamily="50" charset="-128"/>
                    <a:ea typeface="メイリオ" panose="020B0604030504040204" pitchFamily="50" charset="-128"/>
                  </a:rPr>
                  <a:t>気象情報・空の変化に注意</a:t>
                </a:r>
              </a:p>
            </p:txBody>
          </p:sp>
          <p:pic>
            <p:nvPicPr>
              <p:cNvPr id="86049"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41936" y="1484784"/>
                <a:ext cx="1089510" cy="85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40" name="グループ化 12"/>
            <p:cNvGrpSpPr>
              <a:grpSpLocks/>
            </p:cNvGrpSpPr>
            <p:nvPr/>
          </p:nvGrpSpPr>
          <p:grpSpPr bwMode="auto">
            <a:xfrm>
              <a:off x="3880995" y="2679700"/>
              <a:ext cx="5089525" cy="1036638"/>
              <a:chOff x="3881612" y="2679509"/>
              <a:chExt cx="5089685" cy="1037523"/>
            </a:xfrm>
          </p:grpSpPr>
          <p:sp>
            <p:nvSpPr>
              <p:cNvPr id="86045" name="コンテンツ プレースホルダー 2"/>
              <p:cNvSpPr txBox="1">
                <a:spLocks/>
              </p:cNvSpPr>
              <p:nvPr/>
            </p:nvSpPr>
            <p:spPr bwMode="auto">
              <a:xfrm>
                <a:off x="3881746" y="2816058"/>
                <a:ext cx="5089552" cy="50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9692" bIns="0" anchor="ctr"/>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spcAft>
                    <a:spcPct val="0"/>
                  </a:spcAft>
                  <a:buNone/>
                </a:pPr>
                <a:r>
                  <a:rPr lang="ja-JP" altLang="en-US" sz="1846">
                    <a:solidFill>
                      <a:srgbClr val="000000"/>
                    </a:solidFill>
                    <a:latin typeface="メイリオ" panose="020B0604030504040204" pitchFamily="50" charset="-128"/>
                    <a:ea typeface="メイリオ" panose="020B0604030504040204" pitchFamily="50" charset="-128"/>
                  </a:rPr>
                  <a:t>災害に備えた </a:t>
                </a:r>
                <a:r>
                  <a:rPr lang="ja-JP" altLang="en-US" sz="2215" b="1">
                    <a:solidFill>
                      <a:srgbClr val="3366FF"/>
                    </a:solidFill>
                    <a:latin typeface="メイリオ" panose="020B0604030504040204" pitchFamily="50" charset="-128"/>
                    <a:ea typeface="メイリオ" panose="020B0604030504040204" pitchFamily="50" charset="-128"/>
                  </a:rPr>
                  <a:t>早めの準備</a:t>
                </a:r>
              </a:p>
            </p:txBody>
          </p:sp>
          <p:pic>
            <p:nvPicPr>
              <p:cNvPr id="86046" name="図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4261" y="2679509"/>
                <a:ext cx="872339" cy="82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47" name="図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97180" y="3067755"/>
                <a:ext cx="663252" cy="64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041" name="グループ化 3"/>
            <p:cNvGrpSpPr>
              <a:grpSpLocks/>
            </p:cNvGrpSpPr>
            <p:nvPr/>
          </p:nvGrpSpPr>
          <p:grpSpPr bwMode="auto">
            <a:xfrm>
              <a:off x="873920" y="4294961"/>
              <a:ext cx="1335880" cy="1155607"/>
              <a:chOff x="873920" y="4294961"/>
              <a:chExt cx="1335880" cy="1155607"/>
            </a:xfrm>
          </p:grpSpPr>
          <p:sp>
            <p:nvSpPr>
              <p:cNvPr id="21" name="正方形/長方形 20"/>
              <p:cNvSpPr/>
              <p:nvPr/>
            </p:nvSpPr>
            <p:spPr bwMode="auto">
              <a:xfrm>
                <a:off x="875631" y="4294778"/>
                <a:ext cx="1330325" cy="330574"/>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lstStyle/>
              <a:p>
                <a:pPr algn="ctr">
                  <a:defRPr/>
                </a:pPr>
                <a:r>
                  <a:rPr lang="ja-JP" altLang="en-US" sz="1108"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土砂災害警戒情報</a:t>
                </a:r>
              </a:p>
            </p:txBody>
          </p:sp>
          <p:sp>
            <p:nvSpPr>
              <p:cNvPr id="38" name="正方形/長方形 37"/>
              <p:cNvSpPr/>
              <p:nvPr/>
            </p:nvSpPr>
            <p:spPr bwMode="auto">
              <a:xfrm>
                <a:off x="874164" y="4657390"/>
                <a:ext cx="1331793" cy="33057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lstStyle/>
              <a:p>
                <a:pPr algn="ctr">
                  <a:defRPr/>
                </a:pPr>
                <a:r>
                  <a:rPr lang="ja-JP" altLang="en-US" sz="1108"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指定河川洪水予報</a:t>
                </a:r>
              </a:p>
            </p:txBody>
          </p:sp>
          <p:sp>
            <p:nvSpPr>
              <p:cNvPr id="39" name="正方形/長方形 38"/>
              <p:cNvSpPr/>
              <p:nvPr/>
            </p:nvSpPr>
            <p:spPr bwMode="auto">
              <a:xfrm>
                <a:off x="878565" y="5021459"/>
                <a:ext cx="1331793" cy="429602"/>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6462" tIns="33231" rIns="66462" bIns="33231" anchor="ctr"/>
              <a:lstStyle/>
              <a:p>
                <a:pPr algn="ctr">
                  <a:defRPr/>
                </a:pPr>
                <a:r>
                  <a:rPr lang="ja-JP" altLang="en-US" sz="1108"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記録的短時間</a:t>
                </a:r>
                <a:endParaRPr lang="en-US" altLang="ja-JP" sz="1108"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8"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大雨情報</a:t>
                </a:r>
              </a:p>
            </p:txBody>
          </p:sp>
        </p:grpSp>
      </p:grpSp>
      <p:cxnSp>
        <p:nvCxnSpPr>
          <p:cNvPr id="93" name="直線矢印コネクタ 92"/>
          <p:cNvCxnSpPr/>
          <p:nvPr/>
        </p:nvCxnSpPr>
        <p:spPr bwMode="auto">
          <a:xfrm>
            <a:off x="1525466" y="3179884"/>
            <a:ext cx="0" cy="28282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6020" name="テキスト ボックス 23"/>
          <p:cNvSpPr txBox="1">
            <a:spLocks noChangeArrowheads="1"/>
          </p:cNvSpPr>
          <p:nvPr/>
        </p:nvSpPr>
        <p:spPr bwMode="auto">
          <a:xfrm>
            <a:off x="2577613" y="1280747"/>
            <a:ext cx="1216269" cy="54694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市町村からの避難情報</a:t>
            </a:r>
          </a:p>
        </p:txBody>
      </p:sp>
      <p:sp>
        <p:nvSpPr>
          <p:cNvPr id="86021" name="テキスト ボックス 24"/>
          <p:cNvSpPr txBox="1">
            <a:spLocks noChangeArrowheads="1"/>
          </p:cNvSpPr>
          <p:nvPr/>
        </p:nvSpPr>
        <p:spPr bwMode="auto">
          <a:xfrm>
            <a:off x="2400300" y="3311770"/>
            <a:ext cx="1440474" cy="108677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662">
                <a:solidFill>
                  <a:srgbClr val="FF0000"/>
                </a:solidFill>
                <a:latin typeface="Meiryo UI" panose="020B0604030504040204" pitchFamily="50" charset="-128"/>
                <a:ea typeface="Meiryo UI" panose="020B0604030504040204" pitchFamily="50" charset="-128"/>
              </a:rPr>
              <a:t>避難準備・</a:t>
            </a:r>
            <a:endParaRPr lang="en-US" altLang="ja-JP" sz="1662">
              <a:solidFill>
                <a:srgbClr val="FF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662">
                <a:solidFill>
                  <a:srgbClr val="FF0000"/>
                </a:solidFill>
                <a:latin typeface="Meiryo UI" panose="020B0604030504040204" pitchFamily="50" charset="-128"/>
                <a:ea typeface="Meiryo UI" panose="020B0604030504040204" pitchFamily="50" charset="-128"/>
              </a:rPr>
              <a:t>高齢者避難</a:t>
            </a:r>
            <a:endParaRPr lang="en-US" altLang="ja-JP" sz="1662">
              <a:solidFill>
                <a:srgbClr val="FF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662">
                <a:solidFill>
                  <a:srgbClr val="FF0000"/>
                </a:solidFill>
                <a:latin typeface="Meiryo UI" panose="020B0604030504040204" pitchFamily="50" charset="-128"/>
                <a:ea typeface="Meiryo UI" panose="020B0604030504040204" pitchFamily="50" charset="-128"/>
              </a:rPr>
              <a:t>開始</a:t>
            </a:r>
            <a:endParaRPr lang="en-US" altLang="ja-JP" sz="1662">
              <a:solidFill>
                <a:srgbClr val="FF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en-US" altLang="ja-JP" sz="738">
                <a:solidFill>
                  <a:srgbClr val="FF0000"/>
                </a:solidFill>
                <a:latin typeface="Meiryo UI" panose="020B0604030504040204" pitchFamily="50" charset="-128"/>
                <a:ea typeface="Meiryo UI" panose="020B0604030504040204" pitchFamily="50" charset="-128"/>
              </a:rPr>
              <a:t>※</a:t>
            </a:r>
            <a:r>
              <a:rPr lang="ja-JP" altLang="en-US" sz="738">
                <a:solidFill>
                  <a:srgbClr val="FF0000"/>
                </a:solidFill>
                <a:latin typeface="Meiryo UI" panose="020B0604030504040204" pitchFamily="50" charset="-128"/>
                <a:ea typeface="Meiryo UI" panose="020B0604030504040204" pitchFamily="50" charset="-128"/>
              </a:rPr>
              <a:t>「避難準備情報」から名称変更</a:t>
            </a:r>
          </a:p>
        </p:txBody>
      </p:sp>
      <p:cxnSp>
        <p:nvCxnSpPr>
          <p:cNvPr id="96" name="直線矢印コネクタ 95"/>
          <p:cNvCxnSpPr/>
          <p:nvPr/>
        </p:nvCxnSpPr>
        <p:spPr bwMode="auto">
          <a:xfrm>
            <a:off x="1525466" y="5439508"/>
            <a:ext cx="0" cy="28282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6023" name="テキスト ボックス 96"/>
          <p:cNvSpPr txBox="1">
            <a:spLocks noChangeArrowheads="1"/>
          </p:cNvSpPr>
          <p:nvPr/>
        </p:nvSpPr>
        <p:spPr bwMode="auto">
          <a:xfrm>
            <a:off x="2400300" y="4391758"/>
            <a:ext cx="1440474" cy="433196"/>
          </a:xfrm>
          <a:prstGeom prst="rect">
            <a:avLst/>
          </a:prstGeom>
          <a:solidFill>
            <a:srgbClr val="FF0000"/>
          </a:solidFill>
          <a:ln w="25400">
            <a:solidFill>
              <a:srgbClr val="FF0000"/>
            </a:solidFill>
            <a:miter lim="800000"/>
            <a:headEnd/>
            <a:tailEnd/>
          </a:ln>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215">
                <a:solidFill>
                  <a:srgbClr val="FFFFFF"/>
                </a:solidFill>
                <a:latin typeface="Meiryo UI" panose="020B0604030504040204" pitchFamily="50" charset="-128"/>
                <a:ea typeface="Meiryo UI" panose="020B0604030504040204" pitchFamily="50" charset="-128"/>
              </a:rPr>
              <a:t>避難勧告</a:t>
            </a:r>
          </a:p>
        </p:txBody>
      </p:sp>
      <p:sp>
        <p:nvSpPr>
          <p:cNvPr id="86024" name="コンテンツ プレースホルダー 2"/>
          <p:cNvSpPr txBox="1">
            <a:spLocks/>
          </p:cNvSpPr>
          <p:nvPr/>
        </p:nvSpPr>
        <p:spPr bwMode="auto">
          <a:xfrm>
            <a:off x="3751385" y="4179277"/>
            <a:ext cx="3987312" cy="15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9692" bIns="0" anchor="ctr"/>
          <a:lstStyle>
            <a:lvl1pPr marL="342900" indent="-342900">
              <a:spcBef>
                <a:spcPct val="20000"/>
              </a:spcBef>
              <a:buChar char="•"/>
              <a:defRPr kumimoji="1" sz="33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100">
                <a:solidFill>
                  <a:schemeClr val="tx1"/>
                </a:solidFill>
                <a:latin typeface="Arial" panose="020B0604020202020204" pitchFamily="34" charset="0"/>
                <a:ea typeface="ＭＳ Ｐゴシック" panose="020B0600070205080204" pitchFamily="50" charset="-128"/>
              </a:defRPr>
            </a:lvl9pPr>
          </a:lstStyle>
          <a:p>
            <a:pPr marL="0" lvl="1" fontAlgn="base">
              <a:lnSpc>
                <a:spcPts val="2031"/>
              </a:lnSpc>
              <a:spcAft>
                <a:spcPct val="0"/>
              </a:spcAft>
              <a:buNone/>
            </a:pPr>
            <a:r>
              <a:rPr lang="ja-JP" altLang="en-US" sz="2215" b="1">
                <a:solidFill>
                  <a:srgbClr val="FF0000"/>
                </a:solidFill>
                <a:latin typeface="メイリオ" panose="020B0604030504040204" pitchFamily="50" charset="-128"/>
                <a:ea typeface="メイリオ" panose="020B0604030504040204" pitchFamily="50" charset="-128"/>
              </a:rPr>
              <a:t>・速やかに（または直ちに）　</a:t>
            </a:r>
            <a:endParaRPr lang="en-US" altLang="ja-JP" sz="2215" b="1">
              <a:solidFill>
                <a:srgbClr val="FF0000"/>
              </a:solidFill>
              <a:latin typeface="メイリオ" panose="020B0604030504040204" pitchFamily="50" charset="-128"/>
              <a:ea typeface="メイリオ" panose="020B0604030504040204" pitchFamily="50" charset="-128"/>
            </a:endParaRPr>
          </a:p>
          <a:p>
            <a:pPr marL="0" lvl="1" fontAlgn="base">
              <a:lnSpc>
                <a:spcPts val="2031"/>
              </a:lnSpc>
              <a:spcAft>
                <a:spcPct val="0"/>
              </a:spcAft>
              <a:buNone/>
            </a:pPr>
            <a:r>
              <a:rPr lang="ja-JP" altLang="en-US" sz="2215" b="1">
                <a:solidFill>
                  <a:srgbClr val="FF0000"/>
                </a:solidFill>
                <a:latin typeface="メイリオ" panose="020B0604030504040204" pitchFamily="50" charset="-128"/>
                <a:ea typeface="メイリオ" panose="020B0604030504040204" pitchFamily="50" charset="-128"/>
              </a:rPr>
              <a:t>　避難</a:t>
            </a:r>
            <a:endParaRPr lang="en-US" altLang="ja-JP" sz="2215" b="1">
              <a:solidFill>
                <a:srgbClr val="FF0000"/>
              </a:solidFill>
              <a:latin typeface="メイリオ" panose="020B0604030504040204" pitchFamily="50" charset="-128"/>
              <a:ea typeface="メイリオ" panose="020B0604030504040204" pitchFamily="50" charset="-128"/>
            </a:endParaRPr>
          </a:p>
          <a:p>
            <a:pPr marL="0" lvl="1" fontAlgn="base">
              <a:lnSpc>
                <a:spcPts val="2031"/>
              </a:lnSpc>
              <a:spcAft>
                <a:spcPct val="0"/>
              </a:spcAft>
              <a:buNone/>
            </a:pPr>
            <a:r>
              <a:rPr lang="ja-JP" altLang="en-US" sz="2215" b="1">
                <a:solidFill>
                  <a:srgbClr val="FF0000"/>
                </a:solidFill>
                <a:latin typeface="メイリオ" panose="020B0604030504040204" pitchFamily="50" charset="-128"/>
                <a:ea typeface="メイリオ" panose="020B0604030504040204" pitchFamily="50" charset="-128"/>
              </a:rPr>
              <a:t>・移動が困難な場合は、</a:t>
            </a:r>
            <a:endParaRPr lang="en-US" altLang="ja-JP" sz="2215" b="1">
              <a:solidFill>
                <a:srgbClr val="FF0000"/>
              </a:solidFill>
              <a:latin typeface="メイリオ" panose="020B0604030504040204" pitchFamily="50" charset="-128"/>
              <a:ea typeface="メイリオ" panose="020B0604030504040204" pitchFamily="50" charset="-128"/>
            </a:endParaRPr>
          </a:p>
          <a:p>
            <a:pPr marL="0" lvl="1" fontAlgn="base">
              <a:lnSpc>
                <a:spcPts val="2031"/>
              </a:lnSpc>
              <a:spcAft>
                <a:spcPct val="0"/>
              </a:spcAft>
              <a:buNone/>
            </a:pPr>
            <a:r>
              <a:rPr lang="ja-JP" altLang="en-US" sz="2215" b="1">
                <a:solidFill>
                  <a:srgbClr val="FF0000"/>
                </a:solidFill>
                <a:latin typeface="メイリオ" panose="020B0604030504040204" pitchFamily="50" charset="-128"/>
                <a:ea typeface="メイリオ" panose="020B0604030504040204" pitchFamily="50" charset="-128"/>
              </a:rPr>
              <a:t>　家の中の安全な場所へ</a:t>
            </a:r>
          </a:p>
        </p:txBody>
      </p:sp>
      <p:sp>
        <p:nvSpPr>
          <p:cNvPr id="86025" name="テキスト ボックス 98"/>
          <p:cNvSpPr txBox="1">
            <a:spLocks noChangeArrowheads="1"/>
          </p:cNvSpPr>
          <p:nvPr/>
        </p:nvSpPr>
        <p:spPr bwMode="auto">
          <a:xfrm>
            <a:off x="2400300" y="4884127"/>
            <a:ext cx="1449266" cy="774058"/>
          </a:xfrm>
          <a:prstGeom prst="rect">
            <a:avLst/>
          </a:prstGeom>
          <a:solidFill>
            <a:srgbClr val="FF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2215">
                <a:solidFill>
                  <a:srgbClr val="FFFFFF"/>
                </a:solidFill>
                <a:latin typeface="Meiryo UI" panose="020B0604030504040204" pitchFamily="50" charset="-128"/>
                <a:ea typeface="Meiryo UI" panose="020B0604030504040204" pitchFamily="50" charset="-128"/>
              </a:rPr>
              <a:t>避難指示（緊急）</a:t>
            </a:r>
          </a:p>
        </p:txBody>
      </p:sp>
      <p:sp>
        <p:nvSpPr>
          <p:cNvPr id="88074" name="テキスト ボックス 2"/>
          <p:cNvSpPr txBox="1">
            <a:spLocks noChangeArrowheads="1"/>
          </p:cNvSpPr>
          <p:nvPr/>
        </p:nvSpPr>
        <p:spPr bwMode="auto">
          <a:xfrm>
            <a:off x="473320" y="937847"/>
            <a:ext cx="896815" cy="28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defRPr/>
            </a:pPr>
            <a:r>
              <a:rPr lang="ja-JP" altLang="en-US" sz="1256">
                <a:solidFill>
                  <a:srgbClr val="000000"/>
                </a:solidFill>
                <a:latin typeface="メイリオ" panose="020B0604030504040204" pitchFamily="50" charset="-128"/>
                <a:ea typeface="メイリオ" panose="020B0604030504040204" pitchFamily="50" charset="-128"/>
              </a:rPr>
              <a:t>台風発生</a:t>
            </a:r>
          </a:p>
        </p:txBody>
      </p:sp>
      <p:sp>
        <p:nvSpPr>
          <p:cNvPr id="7" name="角丸四角形 6"/>
          <p:cNvSpPr/>
          <p:nvPr/>
        </p:nvSpPr>
        <p:spPr>
          <a:xfrm>
            <a:off x="1291004" y="874835"/>
            <a:ext cx="1065334" cy="347296"/>
          </a:xfrm>
          <a:prstGeom prst="roundRect">
            <a:avLst/>
          </a:prstGeom>
          <a:solidFill>
            <a:schemeClr val="accent6">
              <a:lumMod val="20000"/>
              <a:lumOff val="80000"/>
            </a:schemeClr>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tIns="99692" anchor="ctr"/>
          <a:lstStyle/>
          <a:p>
            <a:pPr algn="ctr">
              <a:defRPr/>
            </a:pPr>
            <a:r>
              <a:rPr lang="ja-JP" altLang="en-US" sz="1662"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台風予報</a:t>
            </a:r>
          </a:p>
        </p:txBody>
      </p:sp>
      <p:sp>
        <p:nvSpPr>
          <p:cNvPr id="49" name="正方形/長方形 48"/>
          <p:cNvSpPr/>
          <p:nvPr/>
        </p:nvSpPr>
        <p:spPr>
          <a:xfrm>
            <a:off x="16120" y="263770"/>
            <a:ext cx="9097108" cy="5128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latin typeface="ＭＳ Ｐゴシック" panose="020B0600070205080204" pitchFamily="50" charset="-128"/>
              </a:rPr>
              <a:t>段階的に発表する防災気象情報の活用</a:t>
            </a:r>
          </a:p>
        </p:txBody>
      </p:sp>
      <p:sp>
        <p:nvSpPr>
          <p:cNvPr id="52" name="正方形/長方形 51"/>
          <p:cNvSpPr/>
          <p:nvPr/>
        </p:nvSpPr>
        <p:spPr>
          <a:xfrm>
            <a:off x="7879374" y="268167"/>
            <a:ext cx="1214803" cy="172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860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79374" y="291612"/>
            <a:ext cx="202223" cy="11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79" name="スライド番号プレースホルダー 2"/>
          <p:cNvSpPr>
            <a:spLocks noGrp="1"/>
          </p:cNvSpPr>
          <p:nvPr>
            <p:ph type="sldNum" sz="quarter" idx="12"/>
          </p:nvPr>
        </p:nvSpPr>
        <p:spPr>
          <a:xfrm>
            <a:off x="6986954" y="6255728"/>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8B0475C7-498A-48E2-BD6A-D0245DEA9C89}" type="slidenum">
              <a:rPr lang="ja-JP" altLang="en-US" sz="1256">
                <a:solidFill>
                  <a:srgbClr val="000000"/>
                </a:solidFill>
              </a:rPr>
              <a:pPr>
                <a:defRPr/>
              </a:pPr>
              <a:t>46</a:t>
            </a:fld>
            <a:endParaRPr lang="ja-JP" altLang="en-US" sz="1256">
              <a:solidFill>
                <a:srgbClr val="000000"/>
              </a:solidFill>
            </a:endParaRPr>
          </a:p>
        </p:txBody>
      </p:sp>
    </p:spTree>
    <p:extLst>
      <p:ext uri="{BB962C8B-B14F-4D97-AF65-F5344CB8AC3E}">
        <p14:creationId xmlns:p14="http://schemas.microsoft.com/office/powerpoint/2010/main" val="3984849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5037993" y="4459166"/>
            <a:ext cx="3654669" cy="2094034"/>
          </a:xfrm>
          <a:prstGeom prst="rect">
            <a:avLst/>
          </a:prstGeom>
          <a:solidFill>
            <a:srgbClr val="FFFFC5"/>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endParaRPr lang="en-US" altLang="ja-JP" sz="1662" b="1" dirty="0">
              <a:ln w="3175" cmpd="sng">
                <a:noFill/>
                <a:prstDash val="solid"/>
                <a:miter lim="800000"/>
              </a:ln>
              <a:solidFill>
                <a:prstClr val="black"/>
              </a:solidFill>
              <a:effectLst>
                <a:outerShdw blurRad="50800" dist="38100" dir="2700000" algn="tl" rotWithShape="0">
                  <a:prstClr val="white">
                    <a:alpha val="40000"/>
                  </a:prst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88067" name="図 30" descr="Screenshot_7.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l="957" t="30148" r="44347" b="25780"/>
          <a:stretch>
            <a:fillRect/>
          </a:stretch>
        </p:blipFill>
        <p:spPr bwMode="auto">
          <a:xfrm>
            <a:off x="477716" y="836736"/>
            <a:ext cx="4492869" cy="39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角丸四角形 11"/>
          <p:cNvSpPr/>
          <p:nvPr/>
        </p:nvSpPr>
        <p:spPr>
          <a:xfrm>
            <a:off x="5004290" y="814754"/>
            <a:ext cx="3754315" cy="3345474"/>
          </a:xfrm>
          <a:prstGeom prst="roundRect">
            <a:avLst>
              <a:gd name="adj" fmla="val 9933"/>
            </a:avLst>
          </a:prstGeom>
        </p:spPr>
        <p:style>
          <a:lnRef idx="2">
            <a:schemeClr val="accent5"/>
          </a:lnRef>
          <a:fillRef idx="1">
            <a:schemeClr val="lt1"/>
          </a:fillRef>
          <a:effectRef idx="0">
            <a:schemeClr val="accent5"/>
          </a:effectRef>
          <a:fontRef idx="minor">
            <a:schemeClr val="dk1"/>
          </a:fontRef>
        </p:style>
        <p:txBody>
          <a:bodyPr anchor="ctr"/>
          <a:lstStyle/>
          <a:p>
            <a:pPr marL="161192" indent="-161192" algn="just">
              <a:buFont typeface="Arial" panose="020B0604020202020204" pitchFamily="34" charset="0"/>
              <a:buChar char="•"/>
              <a:defRPr/>
            </a:pP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台風が発生すると、台風の</a:t>
            </a: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位置や強さなどの実況と３日先</a:t>
            </a: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31"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予報を発表</a:t>
            </a:r>
            <a:endPar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2" indent="-161192" algn="just">
              <a:buFont typeface="Arial" panose="020B0604020202020204" pitchFamily="34" charset="0"/>
              <a:buChar char="•"/>
              <a:defRPr/>
            </a:pP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2" indent="-161192" algn="just">
              <a:buFont typeface="Arial" panose="020B0604020202020204" pitchFamily="34" charset="0"/>
              <a:buChar char="•"/>
              <a:defRPr/>
            </a:pP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日目以降も引き続き台風で</a:t>
            </a: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あると予想される時には、</a:t>
            </a: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日先</a:t>
            </a:r>
            <a: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2031"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までの</a:t>
            </a: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台風の進路予想を発表</a:t>
            </a:r>
            <a:endParaRPr lang="en-US" altLang="ja-JP"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1192" indent="-161192" algn="just">
              <a:buFont typeface="Arial" panose="020B0604020202020204" pitchFamily="34" charset="0"/>
              <a:buChar char="•"/>
              <a:defRPr/>
            </a:pP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16523" indent="-316523" algn="just">
              <a:buFont typeface="Meiryo UI" panose="020B0604030504040204" pitchFamily="50" charset="-128"/>
              <a:buChar char="※"/>
              <a:defRPr/>
            </a:pPr>
            <a:r>
              <a:rPr lang="ja-JP" altLang="en-US" sz="20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雨量や最大風速などの予測は、「台風に関する気象情報」として発表</a:t>
            </a:r>
          </a:p>
        </p:txBody>
      </p:sp>
      <p:sp>
        <p:nvSpPr>
          <p:cNvPr id="90117" name="正方形/長方形 59"/>
          <p:cNvSpPr>
            <a:spLocks noChangeArrowheads="1"/>
          </p:cNvSpPr>
          <p:nvPr/>
        </p:nvSpPr>
        <p:spPr bwMode="auto">
          <a:xfrm>
            <a:off x="5037992" y="4692162"/>
            <a:ext cx="3593123" cy="176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55588" indent="-255588">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defRPr/>
            </a:pPr>
            <a:r>
              <a:rPr lang="ja-JP" altLang="en-US" sz="1821" b="1" u="sng">
                <a:solidFill>
                  <a:srgbClr val="FF0000"/>
                </a:solidFill>
                <a:latin typeface="Meiryo UI" panose="020B0604030504040204" pitchFamily="50" charset="-128"/>
                <a:ea typeface="Meiryo UI" panose="020B0604030504040204" pitchFamily="50" charset="-128"/>
              </a:rPr>
              <a:t>土砂災害・水害・高潮災害から命を</a:t>
            </a:r>
            <a:r>
              <a:rPr lang="en-US" altLang="ja-JP" sz="1821" b="1" u="sng">
                <a:solidFill>
                  <a:srgbClr val="FF0000"/>
                </a:solidFill>
                <a:latin typeface="Meiryo UI" panose="020B0604030504040204" pitchFamily="50" charset="-128"/>
                <a:ea typeface="Meiryo UI" panose="020B0604030504040204" pitchFamily="50" charset="-128"/>
              </a:rPr>
              <a:t/>
            </a:r>
            <a:br>
              <a:rPr lang="en-US" altLang="ja-JP" sz="1821" b="1" u="sng">
                <a:solidFill>
                  <a:srgbClr val="FF0000"/>
                </a:solidFill>
                <a:latin typeface="Meiryo UI" panose="020B0604030504040204" pitchFamily="50" charset="-128"/>
                <a:ea typeface="Meiryo UI" panose="020B0604030504040204" pitchFamily="50" charset="-128"/>
              </a:rPr>
            </a:br>
            <a:r>
              <a:rPr lang="ja-JP" altLang="en-US" sz="1821" b="1" u="sng">
                <a:solidFill>
                  <a:srgbClr val="FF0000"/>
                </a:solidFill>
                <a:latin typeface="Meiryo UI" panose="020B0604030504040204" pitchFamily="50" charset="-128"/>
                <a:ea typeface="Meiryo UI" panose="020B0604030504040204" pitchFamily="50" charset="-128"/>
              </a:rPr>
              <a:t>守るための立ち退き避難の必要な</a:t>
            </a:r>
            <a:r>
              <a:rPr lang="en-US" altLang="ja-JP" sz="1821" b="1" u="sng">
                <a:solidFill>
                  <a:srgbClr val="FF0000"/>
                </a:solidFill>
                <a:latin typeface="Meiryo UI" panose="020B0604030504040204" pitchFamily="50" charset="-128"/>
                <a:ea typeface="Meiryo UI" panose="020B0604030504040204" pitchFamily="50" charset="-128"/>
              </a:rPr>
              <a:t/>
            </a:r>
            <a:br>
              <a:rPr lang="en-US" altLang="ja-JP" sz="1821" b="1" u="sng">
                <a:solidFill>
                  <a:srgbClr val="FF0000"/>
                </a:solidFill>
                <a:latin typeface="Meiryo UI" panose="020B0604030504040204" pitchFamily="50" charset="-128"/>
                <a:ea typeface="Meiryo UI" panose="020B0604030504040204" pitchFamily="50" charset="-128"/>
              </a:rPr>
            </a:br>
            <a:r>
              <a:rPr lang="ja-JP" altLang="en-US" sz="1821" b="1" u="sng">
                <a:solidFill>
                  <a:srgbClr val="FF0000"/>
                </a:solidFill>
                <a:latin typeface="Meiryo UI" panose="020B0604030504040204" pitchFamily="50" charset="-128"/>
                <a:ea typeface="Meiryo UI" panose="020B0604030504040204" pitchFamily="50" charset="-128"/>
              </a:rPr>
              <a:t>地域に施設がある場合、</a:t>
            </a:r>
            <a:r>
              <a:rPr lang="ja-JP" altLang="en-US" sz="1821">
                <a:solidFill>
                  <a:srgbClr val="000000"/>
                </a:solidFill>
                <a:latin typeface="Meiryo UI" panose="020B0604030504040204" pitchFamily="50" charset="-128"/>
                <a:ea typeface="Meiryo UI" panose="020B0604030504040204" pitchFamily="50" charset="-128"/>
              </a:rPr>
              <a:t>台風の接近による暴風により屋外を</a:t>
            </a:r>
            <a:r>
              <a:rPr lang="en-US" altLang="ja-JP" sz="1821">
                <a:solidFill>
                  <a:srgbClr val="000000"/>
                </a:solidFill>
                <a:latin typeface="Meiryo UI" panose="020B0604030504040204" pitchFamily="50" charset="-128"/>
                <a:ea typeface="Meiryo UI" panose="020B0604030504040204" pitchFamily="50" charset="-128"/>
              </a:rPr>
              <a:t/>
            </a:r>
            <a:br>
              <a:rPr lang="en-US" altLang="ja-JP" sz="1821">
                <a:solidFill>
                  <a:srgbClr val="000000"/>
                </a:solidFill>
                <a:latin typeface="Meiryo UI" panose="020B0604030504040204" pitchFamily="50" charset="-128"/>
                <a:ea typeface="Meiryo UI" panose="020B0604030504040204" pitchFamily="50" charset="-128"/>
              </a:rPr>
            </a:br>
            <a:r>
              <a:rPr lang="ja-JP" altLang="en-US" sz="1821">
                <a:solidFill>
                  <a:srgbClr val="000000"/>
                </a:solidFill>
                <a:latin typeface="Meiryo UI" panose="020B0604030504040204" pitchFamily="50" charset="-128"/>
                <a:ea typeface="Meiryo UI" panose="020B0604030504040204" pitchFamily="50" charset="-128"/>
              </a:rPr>
              <a:t>移動できなくなる前に</a:t>
            </a:r>
            <a:r>
              <a:rPr lang="en-US" altLang="ja-JP" sz="1821">
                <a:solidFill>
                  <a:srgbClr val="000000"/>
                </a:solidFill>
                <a:latin typeface="Meiryo UI" panose="020B0604030504040204" pitchFamily="50" charset="-128"/>
                <a:ea typeface="Meiryo UI" panose="020B0604030504040204" pitchFamily="50" charset="-128"/>
              </a:rPr>
              <a:t/>
            </a:r>
            <a:br>
              <a:rPr lang="en-US" altLang="ja-JP" sz="1821">
                <a:solidFill>
                  <a:srgbClr val="000000"/>
                </a:solidFill>
                <a:latin typeface="Meiryo UI" panose="020B0604030504040204" pitchFamily="50" charset="-128"/>
                <a:ea typeface="Meiryo UI" panose="020B0604030504040204" pitchFamily="50" charset="-128"/>
              </a:rPr>
            </a:br>
            <a:r>
              <a:rPr lang="ja-JP" altLang="en-US" sz="1821">
                <a:solidFill>
                  <a:srgbClr val="000000"/>
                </a:solidFill>
                <a:latin typeface="Meiryo UI" panose="020B0604030504040204" pitchFamily="50" charset="-128"/>
                <a:ea typeface="Meiryo UI" panose="020B0604030504040204" pitchFamily="50" charset="-128"/>
              </a:rPr>
              <a:t>早めの避難</a:t>
            </a:r>
            <a:endParaRPr lang="en-US" altLang="ja-JP" sz="1821">
              <a:solidFill>
                <a:srgbClr val="000000"/>
              </a:solidFill>
              <a:latin typeface="Meiryo UI" panose="020B0604030504040204" pitchFamily="50" charset="-128"/>
              <a:ea typeface="Meiryo UI" panose="020B0604030504040204" pitchFamily="50" charset="-128"/>
            </a:endParaRPr>
          </a:p>
        </p:txBody>
      </p:sp>
      <p:sp>
        <p:nvSpPr>
          <p:cNvPr id="14" name="テキスト ボックス 13">
            <a:hlinkClick r:id="rId3" action="ppaction://hlinksldjump"/>
          </p:cNvPr>
          <p:cNvSpPr txBox="1"/>
          <p:nvPr/>
        </p:nvSpPr>
        <p:spPr>
          <a:xfrm>
            <a:off x="477716" y="4831677"/>
            <a:ext cx="4492869" cy="1624504"/>
          </a:xfrm>
          <a:prstGeom prst="rect">
            <a:avLst/>
          </a:prstGeom>
          <a:noFill/>
          <a:ln>
            <a:solidFill>
              <a:schemeClr val="bg1">
                <a:lumMod val="75000"/>
              </a:schemeClr>
            </a:solidFill>
          </a:ln>
        </p:spPr>
        <p:txBody>
          <a:bodyPr lIns="33231" tIns="33231" rIns="33231" bIns="0" anchor="ctr">
            <a:spAutoFit/>
          </a:bodyPr>
          <a:lstStyle/>
          <a:p>
            <a:pPr>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予報円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の確率で台風の中心が位置すると</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予想される範囲</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暴風域 ：平均風速</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25m/s</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以上の風（非常に強い風）</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が吹いているか、吹く可能性がある範囲</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強風域 ：平均風速</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15m/s</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以上の風（強い風）</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が吹いているか、吹く可能性がある範囲</a:t>
            </a:r>
          </a:p>
        </p:txBody>
      </p:sp>
      <p:sp>
        <p:nvSpPr>
          <p:cNvPr id="18" name="角丸四角形 17"/>
          <p:cNvSpPr/>
          <p:nvPr/>
        </p:nvSpPr>
        <p:spPr>
          <a:xfrm>
            <a:off x="5864470" y="4292112"/>
            <a:ext cx="2001715" cy="332642"/>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846"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pic>
        <p:nvPicPr>
          <p:cNvPr id="88072" name="Picture 10" descr="E:\イラスト-png\7-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5361" y="5536224"/>
            <a:ext cx="1096108" cy="88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p:cNvSpPr/>
          <p:nvPr/>
        </p:nvSpPr>
        <p:spPr>
          <a:xfrm>
            <a:off x="16120" y="263770"/>
            <a:ext cx="9111762" cy="512885"/>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latin typeface="ＭＳ Ｐゴシック" panose="020B0600070205080204" pitchFamily="50" charset="-128"/>
              </a:rPr>
              <a:t>台風予報</a:t>
            </a:r>
          </a:p>
        </p:txBody>
      </p:sp>
      <p:sp>
        <p:nvSpPr>
          <p:cNvPr id="22" name="正方形/長方形 21"/>
          <p:cNvSpPr/>
          <p:nvPr/>
        </p:nvSpPr>
        <p:spPr>
          <a:xfrm>
            <a:off x="7902820" y="268167"/>
            <a:ext cx="1214803" cy="172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880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820" y="291612"/>
            <a:ext cx="202223" cy="11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24" name="スライド番号プレースホルダー 1"/>
          <p:cNvSpPr>
            <a:spLocks noGrp="1"/>
          </p:cNvSpPr>
          <p:nvPr>
            <p:ph type="sldNum" sz="quarter" idx="12"/>
          </p:nvPr>
        </p:nvSpPr>
        <p:spPr>
          <a:xfrm>
            <a:off x="7001608" y="6257193"/>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4F73141-AB63-49E6-83AE-C0B79AA7F216}" type="slidenum">
              <a:rPr lang="ja-JP" altLang="en-US" sz="1256">
                <a:solidFill>
                  <a:srgbClr val="000000"/>
                </a:solidFill>
              </a:rPr>
              <a:pPr>
                <a:defRPr/>
              </a:pPr>
              <a:t>47</a:t>
            </a:fld>
            <a:endParaRPr lang="ja-JP" altLang="en-US" sz="1256">
              <a:solidFill>
                <a:srgbClr val="000000"/>
              </a:solidFill>
            </a:endParaRPr>
          </a:p>
        </p:txBody>
      </p:sp>
    </p:spTree>
    <p:extLst>
      <p:ext uri="{BB962C8B-B14F-4D97-AF65-F5344CB8AC3E}">
        <p14:creationId xmlns:p14="http://schemas.microsoft.com/office/powerpoint/2010/main" val="838022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メモ 11"/>
          <p:cNvSpPr/>
          <p:nvPr/>
        </p:nvSpPr>
        <p:spPr>
          <a:xfrm>
            <a:off x="3077308" y="1462454"/>
            <a:ext cx="5583115" cy="2280138"/>
          </a:xfrm>
          <a:prstGeom prst="foldedCorner">
            <a:avLst>
              <a:gd name="adj" fmla="val 1111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0115" name="正方形/長方形 48"/>
          <p:cNvSpPr>
            <a:spLocks noChangeArrowheads="1"/>
          </p:cNvSpPr>
          <p:nvPr/>
        </p:nvSpPr>
        <p:spPr bwMode="auto">
          <a:xfrm>
            <a:off x="3043605" y="836736"/>
            <a:ext cx="5583115" cy="5469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90488" indent="-90488">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just"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・５日先までに命に危険が及ぶような警報級の現象が予想されているときには、その可能性を［高］［中］の２段階で発表。</a:t>
            </a:r>
            <a:endParaRPr lang="en-US" altLang="ja-JP" sz="1477">
              <a:solidFill>
                <a:srgbClr val="000000"/>
              </a:solidFill>
              <a:latin typeface="Meiryo UI" panose="020B0604030504040204" pitchFamily="50" charset="-128"/>
              <a:ea typeface="Meiryo UI" panose="020B0604030504040204" pitchFamily="50" charset="-128"/>
            </a:endParaRPr>
          </a:p>
        </p:txBody>
      </p:sp>
      <p:sp>
        <p:nvSpPr>
          <p:cNvPr id="90116" name="テキスト ボックス 37"/>
          <p:cNvSpPr txBox="1">
            <a:spLocks noChangeArrowheads="1"/>
          </p:cNvSpPr>
          <p:nvPr/>
        </p:nvSpPr>
        <p:spPr bwMode="auto">
          <a:xfrm>
            <a:off x="3109546" y="1525466"/>
            <a:ext cx="5317881" cy="49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○○県沿岸の警報級の可能性</a:t>
            </a:r>
            <a:endParaRPr lang="en-US" altLang="ja-JP" sz="1292" b="1">
              <a:solidFill>
                <a:srgbClr val="000000"/>
              </a:solidFill>
              <a:latin typeface="Meiryo UI" panose="020B0604030504040204" pitchFamily="50" charset="-128"/>
              <a:ea typeface="Meiryo UI" panose="020B0604030504040204" pitchFamily="50" charset="-128"/>
            </a:endParaRPr>
          </a:p>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　沿岸では、○○日までの期間内に、大雨警報を発表する可能性がある。</a:t>
            </a:r>
            <a:endParaRPr lang="en-US" altLang="ja-JP" sz="1292">
              <a:solidFill>
                <a:srgbClr val="000000"/>
              </a:solidFill>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nvGraphicFramePr>
        <p:xfrm>
          <a:off x="3109547" y="2047143"/>
          <a:ext cx="5377963" cy="1623650"/>
        </p:xfrm>
        <a:graphic>
          <a:graphicData uri="http://schemas.openxmlformats.org/drawingml/2006/table">
            <a:tbl>
              <a:tblPr firstRow="1" bandRow="1">
                <a:tableStyleId>{5940675A-B579-460E-94D1-54222C63F5DA}</a:tableStyleId>
              </a:tblPr>
              <a:tblGrid>
                <a:gridCol w="1096145"/>
                <a:gridCol w="822108"/>
                <a:gridCol w="411054"/>
                <a:gridCol w="493347"/>
                <a:gridCol w="958353"/>
                <a:gridCol w="545118"/>
                <a:gridCol w="606529"/>
                <a:gridCol w="445309"/>
              </a:tblGrid>
              <a:tr h="23195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○○県沿岸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gridSpan="7">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警報級の可能性</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hMerge="1">
                  <a:txBody>
                    <a:bodyPr/>
                    <a:lstStyle/>
                    <a:p>
                      <a:endParaRPr kumimoji="1" lang="ja-JP" altLang="en-US" sz="1050" dirty="0"/>
                    </a:p>
                  </a:txBody>
                  <a:tcPr anchor="ctr" anchorCtr="1"/>
                </a:tc>
                <a:tc hMerge="1">
                  <a:txBody>
                    <a:bodyPr/>
                    <a:lstStyle/>
                    <a:p>
                      <a:endParaRPr kumimoji="1" lang="ja-JP" altLang="en-US" sz="1050" dirty="0"/>
                    </a:p>
                  </a:txBody>
                  <a:tcPr anchor="ctr" anchorCtr="1"/>
                </a:tc>
                <a:tc hMerge="1">
                  <a:txBody>
                    <a:bodyPr/>
                    <a:lstStyle/>
                    <a:p>
                      <a:endParaRPr kumimoji="1" lang="ja-JP" altLang="en-US" sz="1050" dirty="0"/>
                    </a:p>
                  </a:txBody>
                  <a:tcPr anchor="ctr" anchorCtr="1"/>
                </a:tc>
                <a:tc hMerge="1">
                  <a:txBody>
                    <a:bodyPr/>
                    <a:lstStyle/>
                    <a:p>
                      <a:endParaRPr kumimoji="1" lang="ja-JP" altLang="en-US" sz="1050" dirty="0"/>
                    </a:p>
                  </a:txBody>
                  <a:tcPr anchor="ctr" anchorCtr="1"/>
                </a:tc>
                <a:tc hMerge="1">
                  <a:txBody>
                    <a:bodyPr/>
                    <a:lstStyle/>
                    <a:p>
                      <a:endParaRPr kumimoji="1" lang="ja-JP" altLang="en-US" sz="1050" dirty="0"/>
                    </a:p>
                  </a:txBody>
                  <a:tcPr anchor="ctr" anchorCtr="1"/>
                </a:tc>
                <a:tc hMerge="1">
                  <a:txBody>
                    <a:bodyPr/>
                    <a:lstStyle/>
                    <a:p>
                      <a:endParaRPr kumimoji="1" lang="ja-JP" altLang="en-US" sz="1050" dirty="0"/>
                    </a:p>
                  </a:txBody>
                  <a:tcPr anchor="ctr" anchorCtr="1"/>
                </a:tc>
              </a:tr>
              <a:tr h="231950">
                <a:tc rowSpan="3">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gridSpan="2">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hMerge="1">
                  <a:txBody>
                    <a:bodyPr/>
                    <a:lstStyle/>
                    <a:p>
                      <a:endParaRPr kumimoji="1" lang="ja-JP" altLang="en-US" sz="1050" dirty="0"/>
                    </a:p>
                  </a:txBody>
                  <a:tcPr anchor="ctr" anchorCtr="1"/>
                </a:tc>
                <a:tc gridSpan="2">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hMerge="1">
                  <a:txBody>
                    <a:bodyPr/>
                    <a:lstStyle/>
                    <a:p>
                      <a:endParaRPr kumimoji="1" lang="ja-JP" altLang="en-US" sz="1050" dirty="0"/>
                    </a:p>
                  </a:txBody>
                  <a:tcPr anchor="ctr" anchorCtr="1"/>
                </a:tc>
                <a:tc rowSpan="3">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rowSpan="3">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rowSpan="3">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r>
              <a:tr h="231950">
                <a:tc vMerge="1">
                  <a:txBody>
                    <a:bodyPr/>
                    <a:lstStyle/>
                    <a:p>
                      <a:endParaRPr kumimoji="1" lang="ja-JP" altLang="en-US" sz="1050" dirty="0"/>
                    </a:p>
                  </a:txBody>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夕方まで</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gridSpan="2">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夜～明け方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hMerge="1">
                  <a:txBody>
                    <a:bodyPr/>
                    <a:lstStyle/>
                    <a:p>
                      <a:endParaRPr kumimoji="1" lang="ja-JP" altLang="en-US" sz="1050" dirty="0"/>
                    </a:p>
                  </a:txBody>
                  <a:tcPr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朝～夜遅く</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vMerge="1">
                  <a:txBody>
                    <a:bodyPr/>
                    <a:lstStyle/>
                    <a:p>
                      <a:endParaRPr kumimoji="1" lang="ja-JP" altLang="en-US" sz="1050" dirty="0"/>
                    </a:p>
                  </a:txBody>
                  <a:tcPr anchor="ctr" anchorCtr="1"/>
                </a:tc>
                <a:tc vMerge="1">
                  <a:txBody>
                    <a:bodyPr/>
                    <a:lstStyle/>
                    <a:p>
                      <a:endParaRPr kumimoji="1" lang="ja-JP" altLang="en-US" sz="1050" dirty="0"/>
                    </a:p>
                  </a:txBody>
                  <a:tcPr anchor="ctr" anchorCtr="1"/>
                </a:tc>
                <a:tc vMerge="1">
                  <a:txBody>
                    <a:bodyPr/>
                    <a:lstStyle/>
                    <a:p>
                      <a:endParaRPr kumimoji="1" lang="ja-JP" altLang="en-US" sz="1050" dirty="0"/>
                    </a:p>
                  </a:txBody>
                  <a:tcPr anchor="ctr" anchorCtr="1"/>
                </a:tc>
              </a:tr>
              <a:tr h="231950">
                <a:tc vMerge="1">
                  <a:txBody>
                    <a:bodyPr/>
                    <a:lstStyle/>
                    <a:p>
                      <a:endParaRPr kumimoji="1" lang="ja-JP" altLang="en-US" sz="1050" dirty="0"/>
                    </a:p>
                  </a:txBody>
                  <a:tcPr/>
                </a:tc>
                <a:tc>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6-18</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gridSpan="2">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18-6</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hMerge="1">
                  <a:txBody>
                    <a:bodyPr/>
                    <a:lstStyle/>
                    <a:p>
                      <a:endParaRPr kumimoji="1" lang="ja-JP" altLang="en-US" sz="1050" dirty="0"/>
                    </a:p>
                  </a:txBody>
                  <a:tcPr anchor="ctr" anchorCtr="1"/>
                </a:tc>
                <a:tc>
                  <a:txBody>
                    <a:bodyPr/>
                    <a:lstStyle/>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6-24</a:t>
                      </a:r>
                    </a:p>
                  </a:txBody>
                  <a:tcPr marL="84406" marR="84406" marT="42173" marB="42173" anchor="ctr" anchorCtr="1"/>
                </a:tc>
                <a:tc vMerge="1">
                  <a:txBody>
                    <a:bodyPr/>
                    <a:lstStyle/>
                    <a:p>
                      <a:endParaRPr kumimoji="1" lang="ja-JP" altLang="en-US" sz="1050" dirty="0"/>
                    </a:p>
                  </a:txBody>
                  <a:tcPr anchor="ctr" anchorCtr="1"/>
                </a:tc>
                <a:tc vMerge="1">
                  <a:txBody>
                    <a:bodyPr/>
                    <a:lstStyle/>
                    <a:p>
                      <a:endParaRPr kumimoji="1" lang="ja-JP" altLang="en-US" sz="1050" dirty="0"/>
                    </a:p>
                  </a:txBody>
                  <a:tcPr anchor="ctr" anchorCtr="1"/>
                </a:tc>
                <a:tc vMerge="1">
                  <a:txBody>
                    <a:bodyPr/>
                    <a:lstStyle/>
                    <a:p>
                      <a:endParaRPr kumimoji="1" lang="ja-JP" altLang="en-US" sz="1050" dirty="0"/>
                    </a:p>
                  </a:txBody>
                  <a:tcPr anchor="ctr" anchorCtr="1"/>
                </a:tc>
              </a:tr>
              <a:tr h="23195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gridSpan="2">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hMerge="1">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accent6">
                        <a:lumMod val="40000"/>
                        <a:lumOff val="6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accent6">
                        <a:lumMod val="40000"/>
                        <a:lumOff val="6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accent6">
                        <a:lumMod val="40000"/>
                        <a:lumOff val="60000"/>
                      </a:schemeClr>
                    </a:solidFill>
                  </a:tcPr>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r>
              <a:tr h="23195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暴風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gridSpan="2">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hMerge="1">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r>
              <a:tr h="23195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波浪</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gridSpan="2">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solidFill>
                      <a:schemeClr val="bg1"/>
                    </a:solidFill>
                  </a:tcPr>
                </a:tc>
                <a:tc hMerge="1">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173" marB="42173" anchor="ctr" anchorCtr="1"/>
                </a:tc>
              </a:tr>
            </a:tbl>
          </a:graphicData>
        </a:graphic>
      </p:graphicFrame>
      <p:grpSp>
        <p:nvGrpSpPr>
          <p:cNvPr id="90170" name="グループ化 55"/>
          <p:cNvGrpSpPr>
            <a:grpSpLocks/>
          </p:cNvGrpSpPr>
          <p:nvPr/>
        </p:nvGrpSpPr>
        <p:grpSpPr bwMode="auto">
          <a:xfrm>
            <a:off x="16120" y="262304"/>
            <a:ext cx="9111762" cy="514350"/>
            <a:chOff x="-365923" y="-1185"/>
            <a:chExt cx="9871953" cy="853321"/>
          </a:xfrm>
        </p:grpSpPr>
        <p:sp>
          <p:nvSpPr>
            <p:cNvPr id="57" name="正方形/長方形 56"/>
            <p:cNvSpPr/>
            <p:nvPr/>
          </p:nvSpPr>
          <p:spPr>
            <a:xfrm>
              <a:off x="-365923" y="1247"/>
              <a:ext cx="9871953" cy="85088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latin typeface="ＭＳ Ｐゴシック" panose="020B0600070205080204" pitchFamily="50" charset="-128"/>
                </a:rPr>
                <a:t>警報級の可能性の情報</a:t>
              </a:r>
              <a:endParaRPr lang="ja-JP" altLang="en-US" sz="1477" b="1" dirty="0">
                <a:solidFill>
                  <a:prstClr val="white"/>
                </a:solidFill>
                <a:latin typeface="ＭＳ Ｐゴシック" panose="020B0600070205080204" pitchFamily="50" charset="-128"/>
              </a:endParaRPr>
            </a:p>
          </p:txBody>
        </p:sp>
        <p:grpSp>
          <p:nvGrpSpPr>
            <p:cNvPr id="90221" name="グループ化 57"/>
            <p:cNvGrpSpPr>
              <a:grpSpLocks/>
            </p:cNvGrpSpPr>
            <p:nvPr/>
          </p:nvGrpSpPr>
          <p:grpSpPr bwMode="auto">
            <a:xfrm>
              <a:off x="8178165" y="-1185"/>
              <a:ext cx="1315987" cy="296016"/>
              <a:chOff x="1208752" y="883355"/>
              <a:chExt cx="1162585" cy="296016"/>
            </a:xfrm>
          </p:grpSpPr>
          <p:grpSp>
            <p:nvGrpSpPr>
              <p:cNvPr id="90222" name="グループ化 58"/>
              <p:cNvGrpSpPr>
                <a:grpSpLocks noChangeAspect="1"/>
              </p:cNvGrpSpPr>
              <p:nvPr/>
            </p:nvGrpSpPr>
            <p:grpSpPr bwMode="auto">
              <a:xfrm>
                <a:off x="1208752" y="891624"/>
                <a:ext cx="1162585" cy="287747"/>
                <a:chOff x="1263305" y="891596"/>
                <a:chExt cx="1367747" cy="338526"/>
              </a:xfrm>
            </p:grpSpPr>
            <p:sp>
              <p:nvSpPr>
                <p:cNvPr id="61" name="正方形/長方形 60"/>
                <p:cNvSpPr/>
                <p:nvPr/>
              </p:nvSpPr>
              <p:spPr>
                <a:xfrm>
                  <a:off x="1263926" y="890448"/>
                  <a:ext cx="1367921" cy="34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902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305" y="937781"/>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0" name="正方形/長方形 59"/>
              <p:cNvSpPr/>
              <p:nvPr/>
            </p:nvSpPr>
            <p:spPr>
              <a:xfrm>
                <a:off x="1979292" y="883355"/>
                <a:ext cx="166907" cy="240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grpSp>
        <p:nvGrpSpPr>
          <p:cNvPr id="90171" name="グループ化 74"/>
          <p:cNvGrpSpPr>
            <a:grpSpLocks/>
          </p:cNvGrpSpPr>
          <p:nvPr/>
        </p:nvGrpSpPr>
        <p:grpSpPr bwMode="auto">
          <a:xfrm>
            <a:off x="3040673" y="3933093"/>
            <a:ext cx="5656385" cy="2612781"/>
            <a:chOff x="2913507" y="3974507"/>
            <a:chExt cx="6127416" cy="2831519"/>
          </a:xfrm>
        </p:grpSpPr>
        <p:grpSp>
          <p:nvGrpSpPr>
            <p:cNvPr id="90208" name="グループ化 75"/>
            <p:cNvGrpSpPr>
              <a:grpSpLocks/>
            </p:cNvGrpSpPr>
            <p:nvPr/>
          </p:nvGrpSpPr>
          <p:grpSpPr bwMode="auto">
            <a:xfrm>
              <a:off x="2913507" y="3974507"/>
              <a:ext cx="6127416" cy="2831519"/>
              <a:chOff x="2913507" y="3974507"/>
              <a:chExt cx="6127416" cy="2831519"/>
            </a:xfrm>
          </p:grpSpPr>
          <p:grpSp>
            <p:nvGrpSpPr>
              <p:cNvPr id="90211" name="グループ化 78"/>
              <p:cNvGrpSpPr>
                <a:grpSpLocks/>
              </p:cNvGrpSpPr>
              <p:nvPr/>
            </p:nvGrpSpPr>
            <p:grpSpPr bwMode="auto">
              <a:xfrm>
                <a:off x="2913507" y="3974507"/>
                <a:ext cx="6127416" cy="2831519"/>
                <a:chOff x="2913507" y="3974507"/>
                <a:chExt cx="6127416" cy="2831519"/>
              </a:xfrm>
            </p:grpSpPr>
            <p:grpSp>
              <p:nvGrpSpPr>
                <p:cNvPr id="90213" name="グループ化 80"/>
                <p:cNvGrpSpPr>
                  <a:grpSpLocks/>
                </p:cNvGrpSpPr>
                <p:nvPr/>
              </p:nvGrpSpPr>
              <p:grpSpPr bwMode="auto">
                <a:xfrm>
                  <a:off x="2913507" y="3974507"/>
                  <a:ext cx="6127416" cy="2831519"/>
                  <a:chOff x="2913507" y="3974507"/>
                  <a:chExt cx="6127416" cy="2831519"/>
                </a:xfrm>
              </p:grpSpPr>
              <p:sp>
                <p:nvSpPr>
                  <p:cNvPr id="84" name="正方形/長方形 83"/>
                  <p:cNvSpPr/>
                  <p:nvPr/>
                </p:nvSpPr>
                <p:spPr>
                  <a:xfrm>
                    <a:off x="2913507" y="4193660"/>
                    <a:ext cx="6127416" cy="2480556"/>
                  </a:xfrm>
                  <a:prstGeom prst="rect">
                    <a:avLst/>
                  </a:prstGeom>
                  <a:solidFill>
                    <a:srgbClr val="C9E9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1846" b="1" dirty="0">
                      <a:ln w="3175" cmpd="sng">
                        <a:noFill/>
                        <a:prstDash val="solid"/>
                        <a:miter lim="800000"/>
                      </a:ln>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2988115" y="3974507"/>
                    <a:ext cx="4392374" cy="2831519"/>
                  </a:xfrm>
                  <a:prstGeom prst="rect">
                    <a:avLst/>
                  </a:prstGeom>
                  <a:noFill/>
                  <a:effectLst>
                    <a:outerShdw blurRad="50800" dist="50800" dir="5400000" sx="61000" sy="61000" algn="ctr" rotWithShape="0">
                      <a:srgbClr val="000000">
                        <a:alpha val="43137"/>
                      </a:srgbClr>
                    </a:outerShdw>
                  </a:effectLst>
                </p:spPr>
                <p:txBody>
                  <a:bodyPr lIns="0" tIns="0" rIns="0" bIns="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ja-JP" altLang="en-US" sz="1662"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62"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気象情報やハザードマップを確認</a:t>
                    </a:r>
                    <a:endParaRPr lang="en-US" altLang="ja-JP"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68" indent="-184638">
                      <a:buFont typeface="Arial" panose="020B0604020202020204" pitchFamily="34" charset="0"/>
                      <a:buChar char="•"/>
                      <a:defRPr/>
                    </a:pPr>
                    <a:r>
                      <a:rPr lang="ja-JP" altLang="en-US" sz="1477"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日頃から天気予報を確認</a:t>
                    </a:r>
                    <a:endParaRPr lang="en-US" altLang="ja-JP" sz="1477"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68" indent="-184638">
                      <a:buFont typeface="Arial" panose="020B0604020202020204" pitchFamily="34" charset="0"/>
                      <a:buChar char="•"/>
                      <a:defRPr/>
                    </a:pPr>
                    <a:endParaRPr lang="en-US" altLang="ja-JP" sz="1477"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68" indent="-184638" algn="just">
                      <a:buFont typeface="Arial" panose="020B0604020202020204" pitchFamily="34" charset="0"/>
                      <a:buChar char="•"/>
                      <a:defRPr/>
                    </a:pPr>
                    <a:r>
                      <a:rPr lang="ja-JP" altLang="en-US" sz="1477"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施設の所在地やその近隣にある土砂災害警戒区域・浸水想定区域等の</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危険な箇所を改めて確認</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68" indent="-184638">
                      <a:buFont typeface="Arial" panose="020B0604020202020204" pitchFamily="34" charset="0"/>
                      <a:buChar char="•"/>
                      <a:defRPr/>
                    </a:pPr>
                    <a:r>
                      <a:rPr lang="ja-JP" altLang="en-US" sz="1477"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避難場所や避難ルートを改めて確認</a:t>
                    </a:r>
                  </a:p>
                </p:txBody>
              </p:sp>
              <p:sp>
                <p:nvSpPr>
                  <p:cNvPr id="86" name="角丸四角形 85"/>
                  <p:cNvSpPr/>
                  <p:nvPr/>
                </p:nvSpPr>
                <p:spPr>
                  <a:xfrm>
                    <a:off x="3419891" y="4026914"/>
                    <a:ext cx="2101735" cy="360490"/>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846"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sp>
                <p:nvSpPr>
                  <p:cNvPr id="87" name="角丸四角形 86"/>
                  <p:cNvSpPr/>
                  <p:nvPr/>
                </p:nvSpPr>
                <p:spPr>
                  <a:xfrm>
                    <a:off x="6923313" y="4031677"/>
                    <a:ext cx="2033476" cy="692396"/>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60282" tIns="30141" rIns="60282" bIns="30141"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90214" name="Picture 4" descr="E:\イラスト-png\7-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2459" y="4841078"/>
                  <a:ext cx="1141989" cy="89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15" name="Picture 5" descr="E:\イラスト-png\7-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2461" y="5861884"/>
                  <a:ext cx="1141987" cy="87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正方形/長方形 79"/>
              <p:cNvSpPr/>
              <p:nvPr/>
            </p:nvSpPr>
            <p:spPr>
              <a:xfrm>
                <a:off x="7320167" y="4148761"/>
                <a:ext cx="863553" cy="277189"/>
              </a:xfrm>
              <a:prstGeom prst="rect">
                <a:avLst/>
              </a:prstGeom>
              <a:noFill/>
              <a:effectLst/>
            </p:spPr>
            <p:txBody>
              <a:bodyPr lIns="0" tIns="0" rIns="0" bIns="0" anchor="ctr" anchorCtr="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58608" indent="-58608">
                  <a:defRPr/>
                </a:pPr>
                <a:r>
                  <a:rPr lang="en-US" altLang="ja-JP" sz="1662"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a:t>
                </a:r>
                <a:endParaRPr lang="ja-JP" altLang="en-US" sz="1662"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7" name="正方形/長方形 76"/>
            <p:cNvSpPr/>
            <p:nvPr/>
          </p:nvSpPr>
          <p:spPr>
            <a:xfrm>
              <a:off x="6876258" y="4437112"/>
              <a:ext cx="1750500" cy="330976"/>
            </a:xfrm>
            <a:prstGeom prst="rect">
              <a:avLst/>
            </a:prstGeom>
            <a:noFill/>
            <a:effec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791"/>
                </a:lnSpc>
                <a:defRPr/>
              </a:pPr>
              <a:r>
                <a:rPr lang="ja-JP" altLang="en-US" sz="1477"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rPr>
                <a:t>備えは大丈夫？</a:t>
              </a:r>
              <a:endParaRPr lang="en-US" altLang="ja-JP" sz="1477"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0210" name="Picture 6" descr="E:\イラスト-png\7-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0432" y="3974507"/>
              <a:ext cx="441995" cy="74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20" name="スライド番号プレースホルダー 1"/>
          <p:cNvSpPr>
            <a:spLocks noGrp="1"/>
          </p:cNvSpPr>
          <p:nvPr>
            <p:ph type="sldNum" sz="quarter" idx="12"/>
          </p:nvPr>
        </p:nvSpPr>
        <p:spPr>
          <a:xfrm>
            <a:off x="7001608" y="6249867"/>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F7E072FF-010C-4CBA-80A0-54EF665A1704}" type="slidenum">
              <a:rPr lang="ja-JP" altLang="en-US" sz="1256">
                <a:solidFill>
                  <a:srgbClr val="000000"/>
                </a:solidFill>
              </a:rPr>
              <a:pPr>
                <a:defRPr/>
              </a:pPr>
              <a:t>48</a:t>
            </a:fld>
            <a:endParaRPr lang="ja-JP" altLang="en-US" sz="1256">
              <a:solidFill>
                <a:srgbClr val="000000"/>
              </a:solidFill>
            </a:endParaRPr>
          </a:p>
        </p:txBody>
      </p:sp>
      <p:grpSp>
        <p:nvGrpSpPr>
          <p:cNvPr id="90173" name="グループ化 1"/>
          <p:cNvGrpSpPr>
            <a:grpSpLocks/>
          </p:cNvGrpSpPr>
          <p:nvPr/>
        </p:nvGrpSpPr>
        <p:grpSpPr bwMode="auto">
          <a:xfrm>
            <a:off x="111369" y="858714"/>
            <a:ext cx="813290" cy="5679831"/>
            <a:chOff x="208111" y="624137"/>
            <a:chExt cx="1269173" cy="8352928"/>
          </a:xfrm>
        </p:grpSpPr>
        <p:sp>
          <p:nvSpPr>
            <p:cNvPr id="62" name="ホームベース 61"/>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山形 63"/>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山形 64"/>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山形 65"/>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山形 66"/>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207" name="テキスト ボックス 67"/>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69" name="テキスト ボックス 68"/>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90175" name="テキスト ボックス 69"/>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90176" name="テキスト ボックス 70"/>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72" name="正方形/長方形 71"/>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77"/>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83" name="正方形/長方形 82"/>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88" name="正方形/長方形 87"/>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89" name="正方形/長方形 88"/>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0" name="正方形/長方形 89"/>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0190" name="テキスト ボックス 90"/>
          <p:cNvSpPr txBox="1">
            <a:spLocks noChangeArrowheads="1"/>
          </p:cNvSpPr>
          <p:nvPr/>
        </p:nvSpPr>
        <p:spPr bwMode="auto">
          <a:xfrm>
            <a:off x="1627005"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92" name="正方形/長方形 91"/>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4" name="正方形/長方形 93"/>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0197" name="グループ化 3"/>
          <p:cNvGrpSpPr>
            <a:grpSpLocks/>
          </p:cNvGrpSpPr>
          <p:nvPr/>
        </p:nvGrpSpPr>
        <p:grpSpPr bwMode="auto">
          <a:xfrm>
            <a:off x="1981200" y="4572000"/>
            <a:ext cx="791308" cy="1871297"/>
            <a:chOff x="3158573" y="6931025"/>
            <a:chExt cx="1259870" cy="2978150"/>
          </a:xfrm>
        </p:grpSpPr>
        <p:sp>
          <p:nvSpPr>
            <p:cNvPr id="99" name="正方形/長方形 98"/>
            <p:cNvSpPr/>
            <p:nvPr/>
          </p:nvSpPr>
          <p:spPr>
            <a:xfrm>
              <a:off x="3158573" y="6954346"/>
              <a:ext cx="394293"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正方形/長方形 99"/>
            <p:cNvSpPr/>
            <p:nvPr/>
          </p:nvSpPr>
          <p:spPr>
            <a:xfrm>
              <a:off x="3527202" y="6931025"/>
              <a:ext cx="452620"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3991488" y="6931025"/>
              <a:ext cx="426955" cy="2765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2246" name="角丸四角形 119"/>
          <p:cNvSpPr>
            <a:spLocks noChangeArrowheads="1"/>
          </p:cNvSpPr>
          <p:nvPr/>
        </p:nvSpPr>
        <p:spPr bwMode="auto">
          <a:xfrm>
            <a:off x="115766" y="1188428"/>
            <a:ext cx="1639765" cy="477715"/>
          </a:xfrm>
          <a:prstGeom prst="roundRect">
            <a:avLst>
              <a:gd name="adj" fmla="val 16667"/>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70518871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正方形/長方形 48"/>
          <p:cNvSpPr>
            <a:spLocks noChangeArrowheads="1"/>
          </p:cNvSpPr>
          <p:nvPr/>
        </p:nvSpPr>
        <p:spPr bwMode="auto">
          <a:xfrm>
            <a:off x="2976197" y="836736"/>
            <a:ext cx="5650523" cy="7742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90488" indent="-90488">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・「警報や注意報に先立って現象を予告し、注意を呼びかける」役割があります。</a:t>
            </a:r>
            <a:r>
              <a:rPr lang="en-US" altLang="ja-JP" sz="1477">
                <a:solidFill>
                  <a:srgbClr val="000000"/>
                </a:solidFill>
                <a:latin typeface="Meiryo UI" panose="020B0604030504040204" pitchFamily="50" charset="-128"/>
                <a:ea typeface="Meiryo UI" panose="020B0604030504040204" pitchFamily="50" charset="-128"/>
              </a:rPr>
              <a:t>24</a:t>
            </a:r>
            <a:r>
              <a:rPr lang="ja-JP" altLang="en-US" sz="1477">
                <a:solidFill>
                  <a:srgbClr val="000000"/>
                </a:solidFill>
                <a:latin typeface="Meiryo UI" panose="020B0604030504040204" pitchFamily="50" charset="-128"/>
                <a:ea typeface="Meiryo UI" panose="020B0604030504040204" pitchFamily="50" charset="-128"/>
              </a:rPr>
              <a:t>時間から</a:t>
            </a:r>
            <a:r>
              <a:rPr lang="en-US" altLang="ja-JP" sz="1477">
                <a:solidFill>
                  <a:srgbClr val="000000"/>
                </a:solidFill>
                <a:latin typeface="Meiryo UI" panose="020B0604030504040204" pitchFamily="50" charset="-128"/>
                <a:ea typeface="Meiryo UI" panose="020B0604030504040204" pitchFamily="50" charset="-128"/>
              </a:rPr>
              <a:t>2</a:t>
            </a:r>
            <a:r>
              <a:rPr lang="ja-JP" altLang="en-US" sz="1477">
                <a:solidFill>
                  <a:srgbClr val="000000"/>
                </a:solidFill>
                <a:latin typeface="Meiryo UI" panose="020B0604030504040204" pitchFamily="50" charset="-128"/>
                <a:ea typeface="Meiryo UI" panose="020B0604030504040204" pitchFamily="50" charset="-128"/>
              </a:rPr>
              <a:t>～</a:t>
            </a:r>
            <a:r>
              <a:rPr lang="en-US" altLang="ja-JP" sz="1477">
                <a:solidFill>
                  <a:srgbClr val="000000"/>
                </a:solidFill>
                <a:latin typeface="Meiryo UI" panose="020B0604030504040204" pitchFamily="50" charset="-128"/>
                <a:ea typeface="Meiryo UI" panose="020B0604030504040204" pitchFamily="50" charset="-128"/>
              </a:rPr>
              <a:t>3</a:t>
            </a:r>
            <a:r>
              <a:rPr lang="ja-JP" altLang="en-US" sz="1477">
                <a:solidFill>
                  <a:srgbClr val="000000"/>
                </a:solidFill>
                <a:latin typeface="Meiryo UI" panose="020B0604030504040204" pitchFamily="50" charset="-128"/>
                <a:ea typeface="Meiryo UI" panose="020B0604030504040204" pitchFamily="50" charset="-128"/>
              </a:rPr>
              <a:t>日先に災害に結びつくような激しい現象が発生する可能性のあるときに発表。</a:t>
            </a:r>
          </a:p>
        </p:txBody>
      </p:sp>
      <p:sp>
        <p:nvSpPr>
          <p:cNvPr id="52" name="メモ 51"/>
          <p:cNvSpPr/>
          <p:nvPr/>
        </p:nvSpPr>
        <p:spPr>
          <a:xfrm>
            <a:off x="3042138" y="1667608"/>
            <a:ext cx="4919297" cy="4481146"/>
          </a:xfrm>
          <a:prstGeom prst="foldedCorner">
            <a:avLst>
              <a:gd name="adj" fmla="val 9034"/>
            </a:avLst>
          </a:prstGeom>
          <a:solidFill>
            <a:schemeClr val="accent3">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a:lstStyle/>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大雨と落雷及び突風に関する○○県気象情報　第</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a:t>
            </a: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平成○○年〇月〇日○○時○○分　○○地方気象台発表</a:t>
            </a:r>
          </a:p>
          <a:p>
            <a:pPr>
              <a:defRPr/>
            </a:pP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（見出し）</a:t>
            </a: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○○県では、○○日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日）朝から昼過ぎにかけて、雷を伴った激しい雨が降り大雨となる所があるでしょう。また、大気の状態が非常に不安定となるため、積乱雲の発達する所がある見込みです。土砂災害や河川の増水、低い土地の浸水、落雷や竜巻などの激しい突風、</a:t>
            </a:r>
            <a:r>
              <a:rPr lang="ja-JP" altLang="en-US" sz="1015"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ひょうに</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注意してください。</a:t>
            </a: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（本文）</a:t>
            </a:r>
          </a:p>
          <a:p>
            <a:pPr>
              <a:defRPr/>
            </a:pP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&lt;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地域・時期・量的予想</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&gt;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○○県では、○○日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明日）朝から昼過ぎにかけて、雷を伴った</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時間に</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ミリの激しい雨が降り、大雨となる所があるでしょう。また、大気の状態が非常に不安定となり、積乱雲の発達する所がある見込みです。</a:t>
            </a:r>
          </a:p>
          <a:p>
            <a:pPr>
              <a:defRPr/>
            </a:pP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明日）○○時までに予想される</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時間雨量は、多い所で</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ミリです。</a:t>
            </a:r>
          </a:p>
          <a:p>
            <a:pPr>
              <a:defRPr/>
            </a:pP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その後も、前線の活動が活発となって東北地方に停滞するため、○○日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明後日）にか</a:t>
            </a:r>
          </a:p>
          <a:p>
            <a:pPr>
              <a:defRPr/>
            </a:pPr>
            <a:r>
              <a:rPr lang="ja-JP" altLang="en-US" sz="1015"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けて</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雨量はさらに多くなり、大雨となる所があるでしょう。</a:t>
            </a:r>
          </a:p>
          <a:p>
            <a:pPr>
              <a:defRPr/>
            </a:pP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＜防災事項＞</a:t>
            </a: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低い土地の浸水、がけ崩れ、山崩れ、河川の増水のおそれがあります。○○日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明日）朝から夕方にかけて浸水に、○○日</a:t>
            </a:r>
            <a:r>
              <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明日）夜遅くにかけて土砂災害や洪水に注意してください</a:t>
            </a:r>
          </a:p>
          <a:p>
            <a:pPr>
              <a:defRPr/>
            </a:pPr>
            <a:endPar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今後、気象台が発表する、注意報、警報、竜巻注意情報、気象情報などに留意してください。</a:t>
            </a:r>
          </a:p>
          <a:p>
            <a:pPr>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次の「大雨と落雷及び突風に関する○○県気象情報」は、○○日○時○分頃発表の予定です。</a:t>
            </a:r>
          </a:p>
        </p:txBody>
      </p:sp>
      <p:sp>
        <p:nvSpPr>
          <p:cNvPr id="53" name="正方形/長方形 52"/>
          <p:cNvSpPr/>
          <p:nvPr/>
        </p:nvSpPr>
        <p:spPr>
          <a:xfrm>
            <a:off x="3048000" y="3826120"/>
            <a:ext cx="4843097" cy="731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54" name="正方形/長方形 53"/>
          <p:cNvSpPr/>
          <p:nvPr/>
        </p:nvSpPr>
        <p:spPr>
          <a:xfrm>
            <a:off x="3049466" y="4784482"/>
            <a:ext cx="4844562" cy="3941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2166" name="テキスト ボックス 54"/>
          <p:cNvSpPr txBox="1">
            <a:spLocks noChangeArrowheads="1"/>
          </p:cNvSpPr>
          <p:nvPr/>
        </p:nvSpPr>
        <p:spPr bwMode="auto">
          <a:xfrm>
            <a:off x="7571643" y="4970700"/>
            <a:ext cx="1185496" cy="284052"/>
          </a:xfrm>
          <a:prstGeom prst="rect">
            <a:avLst/>
          </a:prstGeom>
          <a:solidFill>
            <a:schemeClr val="bg1"/>
          </a:solidFill>
          <a:ln w="9525">
            <a:solidFill>
              <a:srgbClr val="FF0000"/>
            </a:solidFill>
            <a:miter lim="800000"/>
            <a:headEnd/>
            <a:tailEnd/>
          </a:ln>
        </p:spPr>
        <p:txBody>
          <a:bodyPr lIns="33231" tIns="0" rIns="0" bIns="0" anchor="ct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923">
                <a:solidFill>
                  <a:srgbClr val="000000"/>
                </a:solidFill>
                <a:latin typeface="Meiryo UI" panose="020B0604030504040204" pitchFamily="50" charset="-128"/>
                <a:ea typeface="Meiryo UI" panose="020B0604030504040204" pitchFamily="50" charset="-128"/>
              </a:rPr>
              <a:t>警戒すべき</a:t>
            </a:r>
            <a:endParaRPr lang="en-US" altLang="ja-JP" sz="923">
              <a:solidFill>
                <a:srgbClr val="000000"/>
              </a:solidFill>
              <a:latin typeface="Meiryo UI" panose="020B0604030504040204" pitchFamily="50" charset="-128"/>
              <a:ea typeface="Meiryo UI" panose="020B0604030504040204" pitchFamily="50" charset="-128"/>
            </a:endParaRPr>
          </a:p>
          <a:p>
            <a:pPr fontAlgn="base">
              <a:spcBef>
                <a:spcPct val="0"/>
              </a:spcBef>
              <a:spcAft>
                <a:spcPct val="0"/>
              </a:spcAft>
            </a:pPr>
            <a:r>
              <a:rPr lang="ja-JP" altLang="en-US" sz="923">
                <a:solidFill>
                  <a:srgbClr val="000000"/>
                </a:solidFill>
                <a:latin typeface="Meiryo UI" panose="020B0604030504040204" pitchFamily="50" charset="-128"/>
                <a:ea typeface="Meiryo UI" panose="020B0604030504040204" pitchFamily="50" charset="-128"/>
              </a:rPr>
              <a:t>防災事項を記述</a:t>
            </a:r>
          </a:p>
        </p:txBody>
      </p:sp>
      <p:sp>
        <p:nvSpPr>
          <p:cNvPr id="92167" name="テキスト ボックス 55"/>
          <p:cNvSpPr txBox="1">
            <a:spLocks noChangeArrowheads="1"/>
          </p:cNvSpPr>
          <p:nvPr/>
        </p:nvSpPr>
        <p:spPr bwMode="auto">
          <a:xfrm>
            <a:off x="7571643" y="3912752"/>
            <a:ext cx="1185496" cy="426079"/>
          </a:xfrm>
          <a:prstGeom prst="rect">
            <a:avLst/>
          </a:prstGeom>
          <a:solidFill>
            <a:schemeClr val="bg1"/>
          </a:solidFill>
          <a:ln w="9525">
            <a:solidFill>
              <a:srgbClr val="FF0000"/>
            </a:solidFill>
            <a:miter lim="800000"/>
            <a:headEnd/>
            <a:tailEnd/>
          </a:ln>
        </p:spPr>
        <p:txBody>
          <a:bodyPr lIns="0" tIns="0" rIns="0" bIns="0" anchor="ctr" anchorCtr="1">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923">
                <a:solidFill>
                  <a:srgbClr val="000000"/>
                </a:solidFill>
                <a:latin typeface="Meiryo UI" panose="020B0604030504040204" pitchFamily="50" charset="-128"/>
                <a:ea typeface="Meiryo UI" panose="020B0604030504040204" pitchFamily="50" charset="-128"/>
              </a:rPr>
              <a:t>予想される注意警戒期間、ピーク時間、雨量等の最大値を記述</a:t>
            </a:r>
          </a:p>
        </p:txBody>
      </p:sp>
      <p:cxnSp>
        <p:nvCxnSpPr>
          <p:cNvPr id="57" name="直線コネクタ 56"/>
          <p:cNvCxnSpPr/>
          <p:nvPr/>
        </p:nvCxnSpPr>
        <p:spPr>
          <a:xfrm>
            <a:off x="3083170" y="3396762"/>
            <a:ext cx="47859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080239" y="3552092"/>
            <a:ext cx="14404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2170" name="テキスト ボックス 58"/>
          <p:cNvSpPr txBox="1">
            <a:spLocks noChangeArrowheads="1"/>
          </p:cNvSpPr>
          <p:nvPr/>
        </p:nvSpPr>
        <p:spPr bwMode="auto">
          <a:xfrm>
            <a:off x="7571643" y="3515517"/>
            <a:ext cx="989134" cy="142027"/>
          </a:xfrm>
          <a:prstGeom prst="rect">
            <a:avLst/>
          </a:prstGeom>
          <a:solidFill>
            <a:schemeClr val="bg1"/>
          </a:solidFill>
          <a:ln w="9525">
            <a:solidFill>
              <a:srgbClr val="FF0000"/>
            </a:solidFill>
            <a:miter lim="800000"/>
            <a:headEnd/>
            <a:tailEnd/>
          </a:ln>
        </p:spPr>
        <p:txBody>
          <a:bodyPr lIns="0" tIns="0" rIns="0" bIns="0" anchor="ctr" anchorCtr="1">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923">
                <a:solidFill>
                  <a:srgbClr val="000000"/>
                </a:solidFill>
                <a:latin typeface="Meiryo UI" panose="020B0604030504040204" pitchFamily="50" charset="-128"/>
                <a:ea typeface="Meiryo UI" panose="020B0604030504040204" pitchFamily="50" charset="-128"/>
              </a:rPr>
              <a:t>気象の見通しを記述</a:t>
            </a:r>
          </a:p>
        </p:txBody>
      </p:sp>
      <p:grpSp>
        <p:nvGrpSpPr>
          <p:cNvPr id="92171" name="グループ化 67"/>
          <p:cNvGrpSpPr>
            <a:grpSpLocks/>
          </p:cNvGrpSpPr>
          <p:nvPr/>
        </p:nvGrpSpPr>
        <p:grpSpPr bwMode="auto">
          <a:xfrm>
            <a:off x="16120" y="263770"/>
            <a:ext cx="9111762" cy="512885"/>
            <a:chOff x="-365923" y="-1185"/>
            <a:chExt cx="9871953" cy="853321"/>
          </a:xfrm>
        </p:grpSpPr>
        <p:sp>
          <p:nvSpPr>
            <p:cNvPr id="77" name="正方形/長方形 76"/>
            <p:cNvSpPr/>
            <p:nvPr/>
          </p:nvSpPr>
          <p:spPr>
            <a:xfrm>
              <a:off x="-365923" y="1254"/>
              <a:ext cx="9871953" cy="85088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気象情報</a:t>
              </a:r>
              <a:r>
                <a:rPr lang="ja-JP" altLang="en-US" sz="1846" dirty="0">
                  <a:solidFill>
                    <a:prstClr val="white"/>
                  </a:solidFill>
                </a:rPr>
                <a:t>（警報･注意報に先立って発表）</a:t>
              </a:r>
            </a:p>
          </p:txBody>
        </p:sp>
        <p:grpSp>
          <p:nvGrpSpPr>
            <p:cNvPr id="92209" name="グループ化 77"/>
            <p:cNvGrpSpPr>
              <a:grpSpLocks/>
            </p:cNvGrpSpPr>
            <p:nvPr/>
          </p:nvGrpSpPr>
          <p:grpSpPr bwMode="auto">
            <a:xfrm>
              <a:off x="8178174" y="-1185"/>
              <a:ext cx="1315986" cy="296591"/>
              <a:chOff x="1208759" y="883355"/>
              <a:chExt cx="1162584" cy="296591"/>
            </a:xfrm>
          </p:grpSpPr>
          <p:grpSp>
            <p:nvGrpSpPr>
              <p:cNvPr id="92210" name="グループ化 78"/>
              <p:cNvGrpSpPr>
                <a:grpSpLocks noChangeAspect="1"/>
              </p:cNvGrpSpPr>
              <p:nvPr/>
            </p:nvGrpSpPr>
            <p:grpSpPr bwMode="auto">
              <a:xfrm>
                <a:off x="1208759" y="891640"/>
                <a:ext cx="1162584" cy="288306"/>
                <a:chOff x="1263307" y="891616"/>
                <a:chExt cx="1367746" cy="339184"/>
              </a:xfrm>
            </p:grpSpPr>
            <p:sp>
              <p:nvSpPr>
                <p:cNvPr id="81" name="正方形/長方形 80"/>
                <p:cNvSpPr/>
                <p:nvPr/>
              </p:nvSpPr>
              <p:spPr>
                <a:xfrm>
                  <a:off x="1263918" y="890474"/>
                  <a:ext cx="1367921" cy="34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922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307" y="937781"/>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0" name="正方形/長方形 79"/>
              <p:cNvSpPr/>
              <p:nvPr/>
            </p:nvSpPr>
            <p:spPr>
              <a:xfrm>
                <a:off x="1979291" y="883355"/>
                <a:ext cx="166907" cy="24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94220" name="スライド番号プレースホルダー 1"/>
          <p:cNvSpPr>
            <a:spLocks noGrp="1"/>
          </p:cNvSpPr>
          <p:nvPr>
            <p:ph type="sldNum" sz="quarter" idx="12"/>
          </p:nvPr>
        </p:nvSpPr>
        <p:spPr>
          <a:xfrm>
            <a:off x="7001608" y="6255728"/>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7BEB86C8-A961-4166-99F8-2883155449E9}" type="slidenum">
              <a:rPr lang="ja-JP" altLang="en-US" sz="1256">
                <a:solidFill>
                  <a:srgbClr val="000000"/>
                </a:solidFill>
              </a:rPr>
              <a:pPr>
                <a:defRPr/>
              </a:pPr>
              <a:t>49</a:t>
            </a:fld>
            <a:endParaRPr lang="ja-JP" altLang="en-US" sz="1256">
              <a:solidFill>
                <a:srgbClr val="000000"/>
              </a:solidFill>
            </a:endParaRPr>
          </a:p>
        </p:txBody>
      </p:sp>
      <p:grpSp>
        <p:nvGrpSpPr>
          <p:cNvPr id="92173" name="グループ化 1"/>
          <p:cNvGrpSpPr>
            <a:grpSpLocks/>
          </p:cNvGrpSpPr>
          <p:nvPr/>
        </p:nvGrpSpPr>
        <p:grpSpPr bwMode="auto">
          <a:xfrm>
            <a:off x="111369" y="858714"/>
            <a:ext cx="813290" cy="5679831"/>
            <a:chOff x="208111" y="624137"/>
            <a:chExt cx="1269173" cy="8352928"/>
          </a:xfrm>
        </p:grpSpPr>
        <p:sp>
          <p:nvSpPr>
            <p:cNvPr id="78" name="ホームベース 77"/>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山形 78"/>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山形 87"/>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山形 93"/>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山形 94"/>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207" name="テキスト ボックス 95"/>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97" name="テキスト ボックス 96"/>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92175" name="テキスト ボックス 97"/>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92176" name="テキスト ボックス 98"/>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100" name="正方形/長方形 99"/>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正方形/長方形 103"/>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正方形/長方形 104"/>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正方形/長方形 105"/>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テキスト ボックス 107"/>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109" name="正方形/長方形 108"/>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10" name="正方形/長方形 109"/>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11" name="正方形/長方形 110"/>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12" name="正方形/長方形 111"/>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2190" name="テキスト ボックス 112"/>
          <p:cNvSpPr txBox="1">
            <a:spLocks noChangeArrowheads="1"/>
          </p:cNvSpPr>
          <p:nvPr/>
        </p:nvSpPr>
        <p:spPr bwMode="auto">
          <a:xfrm>
            <a:off x="1627005"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114" name="正方形/長方形 113"/>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16" name="正方形/長方形 115"/>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8" name="正方形/長方形 117"/>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2197" name="グループ化 3"/>
          <p:cNvGrpSpPr>
            <a:grpSpLocks/>
          </p:cNvGrpSpPr>
          <p:nvPr/>
        </p:nvGrpSpPr>
        <p:grpSpPr bwMode="auto">
          <a:xfrm>
            <a:off x="1981201" y="4572000"/>
            <a:ext cx="823546" cy="1871297"/>
            <a:chOff x="3158573" y="6931025"/>
            <a:chExt cx="1311346" cy="2978150"/>
          </a:xfrm>
        </p:grpSpPr>
        <p:sp>
          <p:nvSpPr>
            <p:cNvPr id="121" name="正方形/長方形 120"/>
            <p:cNvSpPr/>
            <p:nvPr/>
          </p:nvSpPr>
          <p:spPr>
            <a:xfrm>
              <a:off x="3158573" y="6954346"/>
              <a:ext cx="394338"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正方形/長方形 121"/>
            <p:cNvSpPr/>
            <p:nvPr/>
          </p:nvSpPr>
          <p:spPr>
            <a:xfrm>
              <a:off x="3529577" y="6931025"/>
              <a:ext cx="450337"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3991582" y="6931025"/>
              <a:ext cx="478337" cy="2765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4246" name="角丸四角形 38"/>
          <p:cNvSpPr>
            <a:spLocks noChangeArrowheads="1"/>
          </p:cNvSpPr>
          <p:nvPr/>
        </p:nvSpPr>
        <p:spPr bwMode="auto">
          <a:xfrm>
            <a:off x="111369" y="1198685"/>
            <a:ext cx="2674327" cy="1208943"/>
          </a:xfrm>
          <a:prstGeom prst="roundRect">
            <a:avLst>
              <a:gd name="adj" fmla="val 996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755538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5</a:t>
            </a:fld>
            <a:endParaRPr lang="en-US" altLang="ja-JP"/>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a:ext>
            </a:extLst>
          </a:blip>
          <a:srcRect r="523"/>
          <a:stretch/>
        </p:blipFill>
        <p:spPr>
          <a:xfrm>
            <a:off x="6192" y="-14655"/>
            <a:ext cx="9137808" cy="6497896"/>
          </a:xfrm>
          <a:prstGeom prst="rect">
            <a:avLst/>
          </a:prstGeom>
        </p:spPr>
      </p:pic>
    </p:spTree>
    <p:extLst>
      <p:ext uri="{BB962C8B-B14F-4D97-AF65-F5344CB8AC3E}">
        <p14:creationId xmlns:p14="http://schemas.microsoft.com/office/powerpoint/2010/main" val="42248697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メモ 27"/>
          <p:cNvSpPr/>
          <p:nvPr/>
        </p:nvSpPr>
        <p:spPr>
          <a:xfrm>
            <a:off x="3042139" y="1365739"/>
            <a:ext cx="5584581" cy="3360127"/>
          </a:xfrm>
          <a:prstGeom prst="foldedCorner">
            <a:avLst>
              <a:gd name="adj" fmla="val 92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4211" name="正方形/長方形 38"/>
          <p:cNvSpPr>
            <a:spLocks noChangeArrowheads="1"/>
          </p:cNvSpPr>
          <p:nvPr/>
        </p:nvSpPr>
        <p:spPr bwMode="auto">
          <a:xfrm>
            <a:off x="3043605" y="770793"/>
            <a:ext cx="5583115" cy="546945"/>
          </a:xfrm>
          <a:prstGeom prst="rect">
            <a:avLst/>
          </a:prstGeom>
          <a:solidFill>
            <a:schemeClr val="bg1"/>
          </a:solidFill>
          <a:ln w="9525">
            <a:solidFill>
              <a:schemeClr val="tx1"/>
            </a:solidFill>
            <a:miter lim="800000"/>
            <a:headEnd/>
            <a:tailEnd/>
          </a:ln>
        </p:spPr>
        <p:txBody>
          <a:bodyPr>
            <a:spAutoFit/>
          </a:bodyPr>
          <a:lstStyle>
            <a:lvl1pPr marL="90488" indent="-90488">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just"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・注意報は、災害が起こるおそれのあるときに注意を呼びかけて行う予報。</a:t>
            </a:r>
            <a:endParaRPr lang="en-US" altLang="ja-JP" sz="1477">
              <a:solidFill>
                <a:srgbClr val="000000"/>
              </a:solidFill>
              <a:latin typeface="Meiryo UI" panose="020B0604030504040204" pitchFamily="50" charset="-128"/>
              <a:ea typeface="Meiryo UI" panose="020B0604030504040204" pitchFamily="50" charset="-128"/>
            </a:endParaRPr>
          </a:p>
          <a:p>
            <a:pPr algn="just"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・警報の発表が見込まれる場合は、その旨を記述。</a:t>
            </a:r>
            <a:endParaRPr lang="en-US" altLang="ja-JP" sz="1477">
              <a:solidFill>
                <a:srgbClr val="000000"/>
              </a:solidFill>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3176954" y="1399443"/>
            <a:ext cx="5369169" cy="1136337"/>
          </a:xfrm>
          <a:prstGeom prst="rect">
            <a:avLst/>
          </a:prstGeom>
          <a:noFill/>
        </p:spPr>
        <p:txBody>
          <a:bodyPr>
            <a:spAutoFit/>
          </a:bodyPr>
          <a:lstStyle/>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○○県の注意警戒事項</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○○県では、土砂災害や低い土地の浸水、河川の増水に警戒してください。</a:t>
            </a:r>
            <a:endPar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969" dirty="0">
                <a:solidFill>
                  <a:srgbClr val="FF00FF"/>
                </a:solidFill>
                <a:latin typeface="Meiryo UI" panose="020B0604030504040204" pitchFamily="50" charset="-128"/>
                <a:ea typeface="Meiryo UI" panose="020B0604030504040204" pitchFamily="50" charset="-128"/>
                <a:cs typeface="Meiryo UI" panose="020B0604030504040204" pitchFamily="50" charset="-128"/>
              </a:rPr>
              <a:t>［発表］</a:t>
            </a:r>
            <a:r>
              <a:rPr lang="ja-JP" altLang="en-US"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大雨、洪水注意報</a:t>
            </a:r>
            <a:endParaRPr lang="en-US" altLang="ja-JP"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marL="420565"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［継続］</a:t>
            </a:r>
            <a:r>
              <a:rPr lang="ja-JP" altLang="en-US"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雷注意報</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420565"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日夜遅くまでに大雨警報に切り替える可能性が高い　</a:t>
            </a:r>
          </a:p>
          <a:p>
            <a:pPr marL="420565" algn="just">
              <a:defRPr/>
            </a:pPr>
            <a:endPar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4213" name="グループ化 58"/>
          <p:cNvGrpSpPr>
            <a:grpSpLocks/>
          </p:cNvGrpSpPr>
          <p:nvPr/>
        </p:nvGrpSpPr>
        <p:grpSpPr bwMode="auto">
          <a:xfrm>
            <a:off x="16120" y="243255"/>
            <a:ext cx="9111762" cy="514350"/>
            <a:chOff x="-365923" y="-1185"/>
            <a:chExt cx="9871953" cy="853321"/>
          </a:xfrm>
        </p:grpSpPr>
        <p:sp>
          <p:nvSpPr>
            <p:cNvPr id="60" name="正方形/長方形 59"/>
            <p:cNvSpPr/>
            <p:nvPr/>
          </p:nvSpPr>
          <p:spPr>
            <a:xfrm>
              <a:off x="-365923" y="1245"/>
              <a:ext cx="9871953" cy="85089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注意報</a:t>
              </a:r>
              <a:r>
                <a:rPr lang="ja-JP" altLang="en-US" sz="1846" dirty="0">
                  <a:solidFill>
                    <a:prstClr val="white"/>
                  </a:solidFill>
                </a:rPr>
                <a:t>（警報の発表が見込まれる場合はその旨を明記）</a:t>
              </a:r>
            </a:p>
          </p:txBody>
        </p:sp>
        <p:grpSp>
          <p:nvGrpSpPr>
            <p:cNvPr id="94264" name="グループ化 60"/>
            <p:cNvGrpSpPr>
              <a:grpSpLocks/>
            </p:cNvGrpSpPr>
            <p:nvPr/>
          </p:nvGrpSpPr>
          <p:grpSpPr bwMode="auto">
            <a:xfrm>
              <a:off x="8178180" y="-1185"/>
              <a:ext cx="1315984" cy="296591"/>
              <a:chOff x="1208764" y="883355"/>
              <a:chExt cx="1162582" cy="296591"/>
            </a:xfrm>
          </p:grpSpPr>
          <p:grpSp>
            <p:nvGrpSpPr>
              <p:cNvPr id="94265" name="グループ化 61"/>
              <p:cNvGrpSpPr>
                <a:grpSpLocks noChangeAspect="1"/>
              </p:cNvGrpSpPr>
              <p:nvPr/>
            </p:nvGrpSpPr>
            <p:grpSpPr bwMode="auto">
              <a:xfrm>
                <a:off x="1208764" y="891639"/>
                <a:ext cx="1162582" cy="288307"/>
                <a:chOff x="1263310" y="891614"/>
                <a:chExt cx="1367744" cy="339185"/>
              </a:xfrm>
            </p:grpSpPr>
            <p:sp>
              <p:nvSpPr>
                <p:cNvPr id="64" name="正方形/長方形 63"/>
                <p:cNvSpPr/>
                <p:nvPr/>
              </p:nvSpPr>
              <p:spPr>
                <a:xfrm>
                  <a:off x="1263915" y="890448"/>
                  <a:ext cx="1367921" cy="34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94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310" y="937780"/>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正方形/長方形 62"/>
              <p:cNvSpPr/>
              <p:nvPr/>
            </p:nvSpPr>
            <p:spPr>
              <a:xfrm>
                <a:off x="1979290" y="883355"/>
                <a:ext cx="166907" cy="24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94214" name="スライド番号プレースホルダー 9"/>
          <p:cNvSpPr>
            <a:spLocks noGrp="1"/>
          </p:cNvSpPr>
          <p:nvPr>
            <p:ph type="sldNum" sz="quarter" idx="12"/>
          </p:nvPr>
        </p:nvSpPr>
        <p:spPr bwMode="auto">
          <a:xfrm>
            <a:off x="6822831" y="6236678"/>
            <a:ext cx="1969477" cy="337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738">
                <a:solidFill>
                  <a:schemeClr val="tx1"/>
                </a:solidFill>
                <a:latin typeface="ＭＳ Ｐゴシック" panose="020B0600070205080204" pitchFamily="50" charset="-128"/>
                <a:ea typeface="ＭＳ Ｐゴシック" panose="020B0600070205080204" pitchFamily="50" charset="-128"/>
              </a:defRPr>
            </a:lvl1pPr>
            <a:lvl2pPr marL="685817" indent="-263776">
              <a:defRPr kumimoji="1" sz="738">
                <a:solidFill>
                  <a:schemeClr val="tx1"/>
                </a:solidFill>
                <a:latin typeface="ＭＳ Ｐゴシック" panose="020B0600070205080204" pitchFamily="50" charset="-128"/>
                <a:ea typeface="ＭＳ Ｐゴシック" panose="020B0600070205080204" pitchFamily="50" charset="-128"/>
              </a:defRPr>
            </a:lvl2pPr>
            <a:lvl3pPr marL="1055103" indent="-211021">
              <a:defRPr kumimoji="1" sz="738">
                <a:solidFill>
                  <a:schemeClr val="tx1"/>
                </a:solidFill>
                <a:latin typeface="ＭＳ Ｐゴシック" panose="020B0600070205080204" pitchFamily="50" charset="-128"/>
                <a:ea typeface="ＭＳ Ｐゴシック" panose="020B0600070205080204" pitchFamily="50" charset="-128"/>
              </a:defRPr>
            </a:lvl3pPr>
            <a:lvl4pPr marL="1477145" indent="-211021">
              <a:defRPr kumimoji="1" sz="738">
                <a:solidFill>
                  <a:schemeClr val="tx1"/>
                </a:solidFill>
                <a:latin typeface="ＭＳ Ｐゴシック" panose="020B0600070205080204" pitchFamily="50" charset="-128"/>
                <a:ea typeface="ＭＳ Ｐゴシック" panose="020B0600070205080204" pitchFamily="50" charset="-128"/>
              </a:defRPr>
            </a:lvl4pPr>
            <a:lvl5pPr marL="1899186" indent="-211021">
              <a:defRPr kumimoji="1" sz="738">
                <a:solidFill>
                  <a:schemeClr val="tx1"/>
                </a:solidFill>
                <a:latin typeface="ＭＳ Ｐゴシック" panose="020B0600070205080204" pitchFamily="50" charset="-128"/>
                <a:ea typeface="ＭＳ Ｐゴシック" panose="020B0600070205080204" pitchFamily="50" charset="-128"/>
              </a:defRPr>
            </a:lvl5pPr>
            <a:lvl6pPr marL="2321227" indent="-211021"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6pPr>
            <a:lvl7pPr marL="2743269" indent="-211021"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7pPr>
            <a:lvl8pPr marL="3165310" indent="-211021"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8pPr>
            <a:lvl9pPr marL="3587351" indent="-211021"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9pPr>
          </a:lstStyle>
          <a:p>
            <a:fld id="{96299089-C631-46F9-B8CD-9BC28193FE85}" type="slidenum">
              <a:rPr lang="ja-JP" altLang="en-US" sz="1108">
                <a:solidFill>
                  <a:srgbClr val="898989"/>
                </a:solidFill>
              </a:rPr>
              <a:pPr/>
              <a:t>50</a:t>
            </a:fld>
            <a:endParaRPr lang="ja-JP" altLang="en-US" sz="1108">
              <a:solidFill>
                <a:srgbClr val="898989"/>
              </a:solidFill>
            </a:endParaRPr>
          </a:p>
        </p:txBody>
      </p:sp>
      <p:sp>
        <p:nvSpPr>
          <p:cNvPr id="88" name="正方形/長方形 87"/>
          <p:cNvSpPr/>
          <p:nvPr/>
        </p:nvSpPr>
        <p:spPr>
          <a:xfrm>
            <a:off x="3109546" y="4799136"/>
            <a:ext cx="5597769" cy="1754065"/>
          </a:xfrm>
          <a:prstGeom prst="rect">
            <a:avLst/>
          </a:prstGeom>
          <a:solidFill>
            <a:srgbClr val="FFFFC5"/>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ja-JP" altLang="en-US" sz="1477" dirty="0">
                <a:ln w="3175" cmpd="sng">
                  <a:noFill/>
                  <a:prstDash val="solid"/>
                  <a:miter lim="800000"/>
                </a:ln>
                <a:solidFill>
                  <a:prstClr val="black"/>
                </a:solidFill>
                <a:effectLst>
                  <a:outerShdw blurRad="50800" dist="38100" dir="2700000" algn="tl" rotWithShape="0">
                    <a:prstClr val="white">
                      <a:alpha val="40000"/>
                    </a:prst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77" b="1" dirty="0">
                <a:ln w="3175" cmpd="sng">
                  <a:noFill/>
                  <a:prstDash val="solid"/>
                  <a:miter lim="800000"/>
                </a:ln>
                <a:solidFill>
                  <a:prstClr val="black"/>
                </a:solidFill>
                <a:effectLst>
                  <a:outerShdw blurRad="50800" dist="38100" dir="2700000" algn="tl" rotWithShape="0">
                    <a:prstClr val="white">
                      <a:alpha val="40000"/>
                    </a:prstClr>
                  </a:outerShdw>
                </a:effectLst>
                <a:latin typeface="Meiryo UI" panose="020B0604030504040204" pitchFamily="50" charset="-128"/>
                <a:ea typeface="Meiryo UI" panose="020B0604030504040204" pitchFamily="50" charset="-128"/>
                <a:cs typeface="Meiryo UI" panose="020B0604030504040204" pitchFamily="50" charset="-128"/>
              </a:rPr>
              <a:t>最新の情報を把握して、災害に備えた早めの準備</a:t>
            </a:r>
            <a:endParaRPr lang="en-US" altLang="ja-JP" sz="1477" b="1" dirty="0">
              <a:ln w="3175" cmpd="sng">
                <a:noFill/>
                <a:prstDash val="solid"/>
                <a:miter lim="800000"/>
              </a:ln>
              <a:solidFill>
                <a:prstClr val="black"/>
              </a:solidFill>
              <a:effectLst>
                <a:outerShdw blurRad="50800" dist="38100" dir="2700000" algn="tl" rotWithShape="0">
                  <a:prstClr val="white">
                    <a:alpha val="40000"/>
                  </a:prst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角丸四角形 88"/>
          <p:cNvSpPr/>
          <p:nvPr/>
        </p:nvSpPr>
        <p:spPr>
          <a:xfrm>
            <a:off x="2856035" y="4725866"/>
            <a:ext cx="1751134" cy="334108"/>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662"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sp>
        <p:nvSpPr>
          <p:cNvPr id="90" name="円/楕円 89"/>
          <p:cNvSpPr/>
          <p:nvPr/>
        </p:nvSpPr>
        <p:spPr>
          <a:xfrm>
            <a:off x="3808535" y="5073162"/>
            <a:ext cx="4752242" cy="63597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292"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発表中の注意報に「夜間に大雨警報発表の可能性が高い」旨の記載がされている</a:t>
            </a:r>
            <a:endParaRPr lang="en-US" altLang="ja-JP" sz="1292"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1" name="表 90"/>
          <p:cNvGraphicFramePr>
            <a:graphicFrameLocks noGrp="1"/>
          </p:cNvGraphicFramePr>
          <p:nvPr/>
        </p:nvGraphicFramePr>
        <p:xfrm>
          <a:off x="3249209" y="2349415"/>
          <a:ext cx="5015555" cy="2622842"/>
        </p:xfrm>
        <a:graphic>
          <a:graphicData uri="http://schemas.openxmlformats.org/drawingml/2006/table">
            <a:tbl>
              <a:tblPr firstRow="1" bandRow="1">
                <a:tableStyleId>{5940675A-B579-460E-94D1-54222C63F5DA}</a:tableStyleId>
              </a:tblPr>
              <a:tblGrid>
                <a:gridCol w="467813"/>
                <a:gridCol w="972287"/>
                <a:gridCol w="309691"/>
                <a:gridCol w="309691"/>
                <a:gridCol w="309691"/>
                <a:gridCol w="309691"/>
                <a:gridCol w="309691"/>
                <a:gridCol w="309691"/>
                <a:gridCol w="309691"/>
                <a:gridCol w="309691"/>
                <a:gridCol w="309691"/>
                <a:gridCol w="788236"/>
              </a:tblGrid>
              <a:tr h="201637">
                <a:tc grid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大仙市</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endParaRPr kumimoji="1" lang="ja-JP" altLang="en-US" sz="1000" dirty="0"/>
                    </a:p>
                  </a:txBody>
                  <a:tcPr/>
                </a:tc>
                <a:tc gridSpan="9">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今後の推移（</a:t>
                      </a:r>
                      <a:r>
                        <a:rPr kumimoji="1" lang="ja-JP" altLang="en-US" sz="900" b="0" baseline="0" dirty="0" smtClean="0">
                          <a:ln w="3175">
                            <a:solidFill>
                              <a:schemeClr val="tx1"/>
                            </a:solidFill>
                          </a:ln>
                          <a:solidFill>
                            <a:srgbClr val="FF28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警報級　</a:t>
                      </a:r>
                      <a:r>
                        <a:rPr kumimoji="1" lang="ja-JP" altLang="en-US" sz="900" b="0" dirty="0" smtClean="0">
                          <a:ln w="3175">
                            <a:solidFill>
                              <a:schemeClr val="tx1"/>
                            </a:solidFill>
                          </a:ln>
                          <a:solidFill>
                            <a:srgbClr val="FAF5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注意報級）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rowSpan="3">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関連する現象</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201637">
                <a:tc rowSpan="2" gridSpan="2">
                  <a:txBody>
                    <a:bodyPr/>
                    <a:lstStyle/>
                    <a:p>
                      <a:pPr algn="ctr">
                        <a:lnSpc>
                          <a:spcPts val="2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発表中の</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2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警報・注意報等の種別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rowSpan="2" hMerge="1">
                  <a:txBody>
                    <a:bodyPr/>
                    <a:lstStyle/>
                    <a:p>
                      <a:endParaRPr kumimoji="1" lang="ja-JP" altLang="en-US" sz="1000" dirty="0"/>
                    </a:p>
                  </a:txBody>
                  <a:tcPr anchor="ctr" anchorCtr="1"/>
                </a:tc>
                <a:tc gridSpan="5">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gridSpan="4">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vMerge="1">
                  <a:txBody>
                    <a:bodyPr/>
                    <a:lstStyle/>
                    <a:p>
                      <a:endParaRPr kumimoji="1" lang="ja-JP" altLang="en-US" sz="1000" dirty="0"/>
                    </a:p>
                  </a:txBody>
                  <a:tcPr marL="0" marR="0" anchor="ctr" anchorCtr="1"/>
                </a:tc>
              </a:tr>
              <a:tr h="351692">
                <a:tc gridSpan="2" vMerge="1">
                  <a:txBody>
                    <a:bodyPr/>
                    <a:lstStyle/>
                    <a:p>
                      <a:endParaRPr kumimoji="1" lang="ja-JP" altLang="en-US" sz="1000"/>
                    </a:p>
                  </a:txBody>
                  <a:tcPr anchor="ctr" anchorCtr="1"/>
                </a:tc>
                <a:tc hMerge="1" vMerge="1">
                  <a:txBody>
                    <a:bodyPr/>
                    <a:lstStyle/>
                    <a:p>
                      <a:endParaRPr kumimoji="1" lang="ja-JP" altLang="en-US" sz="1000" dirty="0"/>
                    </a:p>
                  </a:txBody>
                  <a:tcPr anchor="ctr" anchorCtr="1"/>
                </a:tc>
                <a:tc>
                  <a:txBody>
                    <a:bodyPr/>
                    <a:lstStyle/>
                    <a:p>
                      <a:pPr algn="ctr">
                        <a:lnSpc>
                          <a:spcPts val="1000"/>
                        </a:lnSpc>
                      </a:pPr>
                      <a:r>
                        <a:rPr kumimoji="1" lang="en-US" altLang="ja-JP" sz="900" dirty="0" smtClean="0">
                          <a:latin typeface="+mj-ea"/>
                          <a:ea typeface="+mj-ea"/>
                          <a:cs typeface="Meiryo UI" panose="020B0604030504040204" pitchFamily="50" charset="-128"/>
                        </a:rPr>
                        <a:t>9-12</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600"/>
                        </a:lnSpc>
                      </a:pPr>
                      <a:r>
                        <a:rPr kumimoji="1" lang="en-US" altLang="ja-JP" sz="900" dirty="0" smtClean="0">
                          <a:latin typeface="+mj-ea"/>
                          <a:ea typeface="+mj-ea"/>
                          <a:cs typeface="Meiryo UI" panose="020B0604030504040204" pitchFamily="50" charset="-128"/>
                        </a:rPr>
                        <a:t>12-15</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600"/>
                        </a:lnSpc>
                      </a:pPr>
                      <a:r>
                        <a:rPr kumimoji="1" lang="en-US" altLang="ja-JP" sz="900" dirty="0" smtClean="0">
                          <a:latin typeface="+mj-ea"/>
                          <a:ea typeface="+mj-ea"/>
                          <a:cs typeface="Meiryo UI" panose="020B0604030504040204" pitchFamily="50" charset="-128"/>
                        </a:rPr>
                        <a:t>15-18</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600"/>
                        </a:lnSpc>
                      </a:pPr>
                      <a:r>
                        <a:rPr kumimoji="1" lang="en-US" altLang="ja-JP" sz="900" dirty="0" smtClean="0">
                          <a:latin typeface="+mj-ea"/>
                          <a:ea typeface="+mj-ea"/>
                          <a:cs typeface="Meiryo UI" panose="020B0604030504040204" pitchFamily="50" charset="-128"/>
                        </a:rPr>
                        <a:t>18-21</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600"/>
                        </a:lnSpc>
                      </a:pPr>
                      <a:r>
                        <a:rPr kumimoji="1" lang="en-US" altLang="ja-JP" sz="900" dirty="0" smtClean="0">
                          <a:latin typeface="+mj-ea"/>
                          <a:ea typeface="+mj-ea"/>
                          <a:cs typeface="Meiryo UI" panose="020B0604030504040204" pitchFamily="50" charset="-128"/>
                        </a:rPr>
                        <a:t>21-24</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j-ea"/>
                          <a:ea typeface="+mj-ea"/>
                          <a:cs typeface="Meiryo UI" panose="020B0604030504040204" pitchFamily="50" charset="-128"/>
                        </a:rPr>
                        <a:t>0-3</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j-ea"/>
                          <a:ea typeface="+mj-ea"/>
                          <a:cs typeface="Meiryo UI" panose="020B0604030504040204" pitchFamily="50" charset="-128"/>
                        </a:rPr>
                        <a:t>3-6</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j-ea"/>
                          <a:ea typeface="+mj-ea"/>
                          <a:cs typeface="Meiryo UI" panose="020B0604030504040204" pitchFamily="50" charset="-128"/>
                        </a:rPr>
                        <a:t>6-9</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j-ea"/>
                          <a:ea typeface="+mj-ea"/>
                          <a:cs typeface="Meiryo UI" panose="020B0604030504040204" pitchFamily="50" charset="-128"/>
                        </a:rPr>
                        <a:t>9-12</a:t>
                      </a:r>
                      <a:endParaRPr kumimoji="1" lang="ja-JP" altLang="en-US" sz="900" dirty="0">
                        <a:latin typeface="+mj-ea"/>
                        <a:ea typeface="+mj-ea"/>
                        <a:cs typeface="Meiryo UI" panose="020B0604030504040204" pitchFamily="50" charset="-128"/>
                      </a:endParaRPr>
                    </a:p>
                  </a:txBody>
                  <a:tcPr marL="0" marR="0" marT="42203" marB="42203" anchor="ctr" anchorCtr="1"/>
                </a:tc>
                <a:tc vMerge="1">
                  <a:txBody>
                    <a:bodyPr/>
                    <a:lstStyle/>
                    <a:p>
                      <a:endParaRPr kumimoji="1" lang="ja-JP" altLang="en-US" sz="1000" dirty="0"/>
                    </a:p>
                  </a:txBody>
                  <a:tcPr marL="0" marR="0" anchor="ctr" anchorCtr="1"/>
                </a:tc>
              </a:tr>
              <a:tr h="436098">
                <a:tc rowSpan="3">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１時間最大雨量</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（ミリ）</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no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no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no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no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noFill/>
                  </a:tcPr>
                </a:tc>
                <a:tc>
                  <a:txBody>
                    <a:bodyPr/>
                    <a:lstStyle/>
                    <a:p>
                      <a:pPr algn="l">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l">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浸水注意</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（土砂災害）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l">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土砂災害注意</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洪水</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（洪水害）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l">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雷</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l">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bl>
          </a:graphicData>
        </a:graphic>
      </p:graphicFrame>
      <p:sp>
        <p:nvSpPr>
          <p:cNvPr id="92" name="十字形 91"/>
          <p:cNvSpPr/>
          <p:nvPr/>
        </p:nvSpPr>
        <p:spPr>
          <a:xfrm>
            <a:off x="5937739" y="5622681"/>
            <a:ext cx="341435" cy="320919"/>
          </a:xfrm>
          <a:prstGeom prst="plus">
            <a:avLst>
              <a:gd name="adj" fmla="val 3608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4220" name="グループ化 92"/>
          <p:cNvGrpSpPr>
            <a:grpSpLocks/>
          </p:cNvGrpSpPr>
          <p:nvPr/>
        </p:nvGrpSpPr>
        <p:grpSpPr bwMode="auto">
          <a:xfrm>
            <a:off x="3266343" y="3103685"/>
            <a:ext cx="444011" cy="907074"/>
            <a:chOff x="-3168819" y="1806461"/>
            <a:chExt cx="567023" cy="1008000"/>
          </a:xfrm>
        </p:grpSpPr>
        <p:sp>
          <p:nvSpPr>
            <p:cNvPr id="94" name="正方形/長方形 93"/>
            <p:cNvSpPr/>
            <p:nvPr/>
          </p:nvSpPr>
          <p:spPr>
            <a:xfrm>
              <a:off x="-3135134" y="1806461"/>
              <a:ext cx="503397" cy="1008000"/>
            </a:xfrm>
            <a:prstGeom prst="rect">
              <a:avLst/>
            </a:prstGeom>
            <a:pattFill prst="wdUpDiag">
              <a:fgClr>
                <a:srgbClr val="FF0000"/>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5" dirty="0">
                <a:solidFill>
                  <a:prstClr val="black"/>
                </a:solidFill>
              </a:endParaRPr>
            </a:p>
          </p:txBody>
        </p:sp>
        <p:sp>
          <p:nvSpPr>
            <p:cNvPr id="94262" name="テキスト ボックス 94"/>
            <p:cNvSpPr txBox="1">
              <a:spLocks noChangeArrowheads="1"/>
            </p:cNvSpPr>
            <p:nvPr/>
          </p:nvSpPr>
          <p:spPr bwMode="auto">
            <a:xfrm>
              <a:off x="-3168819" y="2179754"/>
              <a:ext cx="567023" cy="2604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923">
                  <a:solidFill>
                    <a:srgbClr val="000000"/>
                  </a:solidFill>
                  <a:latin typeface="Microsoft YaHei" panose="020B0503020204020204" pitchFamily="34" charset="-122"/>
                  <a:ea typeface="Microsoft YaHei" panose="020B0503020204020204" pitchFamily="34" charset="-122"/>
                </a:rPr>
                <a:t>大雨</a:t>
              </a:r>
            </a:p>
          </p:txBody>
        </p:sp>
      </p:grpSp>
      <p:pic>
        <p:nvPicPr>
          <p:cNvPr id="94221" name="Picture 8" descr="E:\イラスト-png\7-0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070" y="5732585"/>
            <a:ext cx="813289" cy="79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Picture 7" descr="E:\イラスト-png\7-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6712" y="5668108"/>
            <a:ext cx="984738" cy="92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正方形/長方形 97"/>
          <p:cNvSpPr/>
          <p:nvPr/>
        </p:nvSpPr>
        <p:spPr>
          <a:xfrm>
            <a:off x="3874477" y="5943601"/>
            <a:ext cx="4295043" cy="319639"/>
          </a:xfrm>
          <a:prstGeom prst="rect">
            <a:avLst/>
          </a:prstGeom>
          <a:noFill/>
          <a:ln>
            <a:noFill/>
          </a:ln>
        </p:spPr>
        <p:txBody>
          <a:bodyPr>
            <a:spAutoFit/>
          </a:bodyPr>
          <a:lstStyle/>
          <a:p>
            <a:pPr algn="ctr">
              <a:defRPr/>
            </a:pPr>
            <a:r>
              <a:rPr lang="ja-JP" altLang="en-US"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住んでいる場所が土砂災害警戒区域・危険箇所等にある</a:t>
            </a:r>
            <a:endParaRPr lang="en-US" altLang="ja-JP"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4796205" y="6246936"/>
            <a:ext cx="2775438" cy="348109"/>
          </a:xfrm>
          <a:prstGeom prst="rect">
            <a:avLst/>
          </a:prstGeom>
          <a:noFill/>
          <a:ln>
            <a:noFill/>
          </a:ln>
        </p:spPr>
        <p:txBody>
          <a:bodyPr>
            <a:spAutoFit/>
          </a:bodyPr>
          <a:lstStyle/>
          <a:p>
            <a:pPr algn="ctr">
              <a:defRPr/>
            </a:pPr>
            <a:r>
              <a:rPr lang="ja-JP" altLang="en-US" sz="1662" b="1" spc="-92"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早めの避難！！</a:t>
            </a:r>
            <a:endParaRPr lang="en-US" altLang="ja-JP" sz="1662" b="1" spc="-92"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273" name="スライド番号プレースホルダー 1"/>
          <p:cNvSpPr txBox="1">
            <a:spLocks/>
          </p:cNvSpPr>
          <p:nvPr/>
        </p:nvSpPr>
        <p:spPr bwMode="auto">
          <a:xfrm>
            <a:off x="7001608" y="6255728"/>
            <a:ext cx="2126274" cy="3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4700">
                <a:solidFill>
                  <a:srgbClr val="404040"/>
                </a:solidFill>
                <a:latin typeface="HG丸ｺﾞｼｯｸM-PRO" panose="020F0600000000000000" pitchFamily="50" charset="-128"/>
                <a:ea typeface="HG丸ｺﾞｼｯｸM-PRO" panose="020F0600000000000000" pitchFamily="50" charset="-128"/>
              </a:defRPr>
            </a:lvl1pPr>
            <a:lvl2pPr marL="742950" indent="-285750">
              <a:spcBef>
                <a:spcPct val="20000"/>
              </a:spcBef>
              <a:buFont typeface="Arial" panose="020B0604020202020204" pitchFamily="34" charset="0"/>
              <a:buChar char="–"/>
              <a:defRPr kumimoji="1" sz="4100">
                <a:solidFill>
                  <a:srgbClr val="404040"/>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Font typeface="Arial" panose="020B0604020202020204" pitchFamily="34" charset="0"/>
              <a:buChar char="•"/>
              <a:defRPr kumimoji="1" sz="3500">
                <a:solidFill>
                  <a:srgbClr val="404040"/>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900">
                <a:solidFill>
                  <a:srgbClr val="404040"/>
                </a:solidFill>
                <a:latin typeface="HG丸ｺﾞｼｯｸM-PRO" panose="020F0600000000000000" pitchFamily="50" charset="-128"/>
                <a:ea typeface="HG丸ｺﾞｼｯｸM-PRO" panose="020F0600000000000000" pitchFamily="50" charset="-128"/>
              </a:defRPr>
            </a:lvl9pPr>
          </a:lstStyle>
          <a:p>
            <a:pPr algn="r" eaLnBrk="0" fontAlgn="base" hangingPunct="0">
              <a:spcBef>
                <a:spcPct val="0"/>
              </a:spcBef>
              <a:spcAft>
                <a:spcPct val="0"/>
              </a:spcAft>
              <a:buFontTx/>
              <a:buNone/>
              <a:defRPr/>
            </a:pPr>
            <a:fld id="{9E9941E6-0878-409D-933A-713525639C95}" type="slidenum">
              <a:rPr lang="ja-JP" altLang="en-US" sz="1256">
                <a:solidFill>
                  <a:prstClr val="black"/>
                </a:solidFill>
                <a:latin typeface="ＭＳ Ｐゴシック" panose="020B0600070205080204" pitchFamily="50" charset="-128"/>
                <a:ea typeface="ＭＳ Ｐゴシック" panose="020B0600070205080204" pitchFamily="50" charset="-128"/>
              </a:rPr>
              <a:pPr algn="r" eaLnBrk="0" fontAlgn="base" hangingPunct="0">
                <a:spcBef>
                  <a:spcPct val="0"/>
                </a:spcBef>
                <a:spcAft>
                  <a:spcPct val="0"/>
                </a:spcAft>
                <a:buFontTx/>
                <a:buNone/>
                <a:defRPr/>
              </a:pPr>
              <a:t>50</a:t>
            </a:fld>
            <a:endParaRPr lang="ja-JP" altLang="en-US" sz="1256">
              <a:solidFill>
                <a:prstClr val="black"/>
              </a:solidFill>
              <a:latin typeface="ＭＳ Ｐゴシック" panose="020B0600070205080204" pitchFamily="50" charset="-128"/>
              <a:ea typeface="ＭＳ Ｐゴシック" panose="020B0600070205080204" pitchFamily="50" charset="-128"/>
            </a:endParaRPr>
          </a:p>
        </p:txBody>
      </p:sp>
      <p:grpSp>
        <p:nvGrpSpPr>
          <p:cNvPr id="94226" name="グループ化 1"/>
          <p:cNvGrpSpPr>
            <a:grpSpLocks/>
          </p:cNvGrpSpPr>
          <p:nvPr/>
        </p:nvGrpSpPr>
        <p:grpSpPr bwMode="auto">
          <a:xfrm>
            <a:off x="111369" y="858714"/>
            <a:ext cx="813290" cy="5679831"/>
            <a:chOff x="208111" y="624137"/>
            <a:chExt cx="1269173" cy="8352928"/>
          </a:xfrm>
        </p:grpSpPr>
        <p:sp>
          <p:nvSpPr>
            <p:cNvPr id="109" name="ホームベース 108"/>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山形 109"/>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山形 110"/>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山形 111"/>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山形 112"/>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260" name="テキスト ボックス 113"/>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115" name="テキスト ボックス 114"/>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94228" name="テキスト ボックス 115"/>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94229" name="テキスト ボックス 116"/>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118" name="正方形/長方形 117"/>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正方形/長方形 120"/>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正方形/長方形 121"/>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正方形/長方形 123"/>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テキスト ボックス 125"/>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127" name="正方形/長方形 126"/>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28" name="正方形/長方形 127"/>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29" name="正方形/長方形 128"/>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30" name="正方形/長方形 129"/>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4243" name="テキスト ボックス 130"/>
          <p:cNvSpPr txBox="1">
            <a:spLocks noChangeArrowheads="1"/>
          </p:cNvSpPr>
          <p:nvPr/>
        </p:nvSpPr>
        <p:spPr bwMode="auto">
          <a:xfrm>
            <a:off x="1627005"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132" name="正方形/長方形 131"/>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正方形/長方形 132"/>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34" name="正方形/長方形 133"/>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正方形/長方形 134"/>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正方形/長方形 135"/>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4250" name="グループ化 3"/>
          <p:cNvGrpSpPr>
            <a:grpSpLocks/>
          </p:cNvGrpSpPr>
          <p:nvPr/>
        </p:nvGrpSpPr>
        <p:grpSpPr bwMode="auto">
          <a:xfrm>
            <a:off x="1981201" y="4572000"/>
            <a:ext cx="795704" cy="1871297"/>
            <a:chOff x="3158573" y="6931025"/>
            <a:chExt cx="1266894" cy="2978150"/>
          </a:xfrm>
        </p:grpSpPr>
        <p:sp>
          <p:nvSpPr>
            <p:cNvPr id="139" name="正方形/長方形 138"/>
            <p:cNvSpPr/>
            <p:nvPr/>
          </p:nvSpPr>
          <p:spPr>
            <a:xfrm>
              <a:off x="3158573" y="6954346"/>
              <a:ext cx="394301"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正方形/長方形 139"/>
            <p:cNvSpPr/>
            <p:nvPr/>
          </p:nvSpPr>
          <p:spPr>
            <a:xfrm>
              <a:off x="3529542" y="6931025"/>
              <a:ext cx="450295"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正方形/長方形 140"/>
            <p:cNvSpPr/>
            <p:nvPr/>
          </p:nvSpPr>
          <p:spPr>
            <a:xfrm>
              <a:off x="3991504" y="6931025"/>
              <a:ext cx="433963" cy="2765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6299" name="角丸四角形 37"/>
          <p:cNvSpPr>
            <a:spLocks noChangeArrowheads="1"/>
          </p:cNvSpPr>
          <p:nvPr/>
        </p:nvSpPr>
        <p:spPr bwMode="auto">
          <a:xfrm>
            <a:off x="111369" y="2659674"/>
            <a:ext cx="2674327" cy="759069"/>
          </a:xfrm>
          <a:prstGeom prst="roundRect">
            <a:avLst>
              <a:gd name="adj" fmla="val 996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prstClr val="black"/>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17391507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メモ 49"/>
          <p:cNvSpPr/>
          <p:nvPr/>
        </p:nvSpPr>
        <p:spPr>
          <a:xfrm>
            <a:off x="3042139" y="1565031"/>
            <a:ext cx="5584581" cy="3197469"/>
          </a:xfrm>
          <a:prstGeom prst="foldedCorner">
            <a:avLst>
              <a:gd name="adj" fmla="val 92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6259" name="正方形/長方形 58"/>
          <p:cNvSpPr>
            <a:spLocks noChangeArrowheads="1"/>
          </p:cNvSpPr>
          <p:nvPr/>
        </p:nvSpPr>
        <p:spPr bwMode="auto">
          <a:xfrm>
            <a:off x="3043605" y="789843"/>
            <a:ext cx="5583115" cy="774251"/>
          </a:xfrm>
          <a:prstGeom prst="rect">
            <a:avLst/>
          </a:prstGeom>
          <a:solidFill>
            <a:schemeClr val="bg1"/>
          </a:solidFill>
          <a:ln w="9525">
            <a:solidFill>
              <a:schemeClr val="tx1"/>
            </a:solidFill>
            <a:miter lim="800000"/>
            <a:headEnd/>
            <a:tailEnd/>
          </a:ln>
        </p:spPr>
        <p:txBody>
          <a:bodyPr>
            <a:spAutoFit/>
          </a:bodyPr>
          <a:lstStyle>
            <a:lvl1pPr marL="90488" indent="-90488">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a:t>
            </a:r>
            <a:r>
              <a:rPr lang="ja-JP" altLang="en-US" sz="1477" b="1" u="sng">
                <a:solidFill>
                  <a:srgbClr val="FF0000"/>
                </a:solidFill>
                <a:latin typeface="Meiryo UI" panose="020B0604030504040204" pitchFamily="50" charset="-128"/>
                <a:ea typeface="Meiryo UI" panose="020B0604030504040204" pitchFamily="50" charset="-128"/>
              </a:rPr>
              <a:t>重大な災害が起こるおそれのあるときに警戒を呼びかけて行う予報。</a:t>
            </a:r>
            <a:endParaRPr lang="en-US" altLang="ja-JP" sz="1477" b="1" u="sng">
              <a:solidFill>
                <a:srgbClr val="FF0000"/>
              </a:solidFill>
              <a:latin typeface="Meiryo UI" panose="020B0604030504040204" pitchFamily="50" charset="-128"/>
              <a:ea typeface="Meiryo UI" panose="020B0604030504040204" pitchFamily="50" charset="-128"/>
            </a:endParaRPr>
          </a:p>
          <a:p>
            <a:pPr algn="just" fontAlgn="base">
              <a:spcBef>
                <a:spcPct val="0"/>
              </a:spcBef>
              <a:spcAft>
                <a:spcPct val="0"/>
              </a:spcAft>
            </a:pPr>
            <a:r>
              <a:rPr lang="ja-JP" altLang="en-US" sz="1477">
                <a:solidFill>
                  <a:srgbClr val="000000"/>
                </a:solidFill>
                <a:latin typeface="Meiryo UI" panose="020B0604030504040204" pitchFamily="50" charset="-128"/>
                <a:ea typeface="Meiryo UI" panose="020B0604030504040204" pitchFamily="50" charset="-128"/>
              </a:rPr>
              <a:t>・現象の起こる地域や時刻、激しさの程度などの予測が変わったときは、</a:t>
            </a:r>
            <a:r>
              <a:rPr lang="en-US" altLang="ja-JP" sz="1477">
                <a:solidFill>
                  <a:srgbClr val="000000"/>
                </a:solidFill>
                <a:latin typeface="Meiryo UI" panose="020B0604030504040204" pitchFamily="50" charset="-128"/>
                <a:ea typeface="Meiryo UI" panose="020B0604030504040204" pitchFamily="50" charset="-128"/>
              </a:rPr>
              <a:t/>
            </a:r>
            <a:br>
              <a:rPr lang="en-US" altLang="ja-JP" sz="1477">
                <a:solidFill>
                  <a:srgbClr val="000000"/>
                </a:solidFill>
                <a:latin typeface="Meiryo UI" panose="020B0604030504040204" pitchFamily="50" charset="-128"/>
                <a:ea typeface="Meiryo UI" panose="020B0604030504040204" pitchFamily="50" charset="-128"/>
              </a:rPr>
            </a:br>
            <a:r>
              <a:rPr lang="ja-JP" altLang="en-US" sz="1477">
                <a:solidFill>
                  <a:srgbClr val="000000"/>
                </a:solidFill>
                <a:latin typeface="Meiryo UI" panose="020B0604030504040204" pitchFamily="50" charset="-128"/>
                <a:ea typeface="Meiryo UI" panose="020B0604030504040204" pitchFamily="50" charset="-128"/>
              </a:rPr>
              <a:t>発表中の内容を更新して再発表。</a:t>
            </a:r>
            <a:endParaRPr lang="en-US" altLang="ja-JP" sz="1477">
              <a:solidFill>
                <a:srgbClr val="000000"/>
              </a:solidFill>
              <a:latin typeface="Meiryo UI" panose="020B0604030504040204" pitchFamily="50" charset="-128"/>
              <a:ea typeface="Meiryo UI" panose="020B0604030504040204" pitchFamily="50" charset="-128"/>
            </a:endParaRPr>
          </a:p>
        </p:txBody>
      </p:sp>
      <p:graphicFrame>
        <p:nvGraphicFramePr>
          <p:cNvPr id="44" name="表 43"/>
          <p:cNvGraphicFramePr>
            <a:graphicFrameLocks noGrp="1"/>
          </p:cNvGraphicFramePr>
          <p:nvPr/>
        </p:nvGraphicFramePr>
        <p:xfrm>
          <a:off x="3176308" y="2384226"/>
          <a:ext cx="5018616" cy="2560710"/>
        </p:xfrm>
        <a:graphic>
          <a:graphicData uri="http://schemas.openxmlformats.org/drawingml/2006/table">
            <a:tbl>
              <a:tblPr firstRow="1" bandRow="1">
                <a:tableStyleId>{5940675A-B579-460E-94D1-54222C63F5DA}</a:tableStyleId>
              </a:tblPr>
              <a:tblGrid>
                <a:gridCol w="468098"/>
                <a:gridCol w="972880"/>
                <a:gridCol w="309880"/>
                <a:gridCol w="309880"/>
                <a:gridCol w="309880"/>
                <a:gridCol w="309880"/>
                <a:gridCol w="309880"/>
                <a:gridCol w="309880"/>
                <a:gridCol w="309880"/>
                <a:gridCol w="309880"/>
                <a:gridCol w="309880"/>
                <a:gridCol w="788718"/>
              </a:tblGrid>
              <a:tr h="201637">
                <a:tc grid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endParaRPr kumimoji="1" lang="ja-JP" altLang="en-US" sz="1000" dirty="0"/>
                    </a:p>
                  </a:txBody>
                  <a:tcPr/>
                </a:tc>
                <a:tc gridSpan="9">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今後の推移（</a:t>
                      </a:r>
                      <a:r>
                        <a:rPr kumimoji="1" lang="ja-JP" altLang="en-US" sz="900" b="0" baseline="0" dirty="0" smtClean="0">
                          <a:ln w="3175">
                            <a:solidFill>
                              <a:schemeClr val="tx1"/>
                            </a:solidFill>
                          </a:ln>
                          <a:solidFill>
                            <a:srgbClr val="FF28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警報級　</a:t>
                      </a:r>
                      <a:r>
                        <a:rPr kumimoji="1" lang="ja-JP" altLang="en-US" sz="900" b="0" dirty="0" smtClean="0">
                          <a:ln w="3175">
                            <a:solidFill>
                              <a:schemeClr val="tx1"/>
                            </a:solidFill>
                          </a:ln>
                          <a:solidFill>
                            <a:srgbClr val="FAF5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注意報級）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rowSpan="3">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関連する現象</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201637">
                <a:tc rowSpan="2" gridSpan="2">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発表中の</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警報・注意報等の種別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rowSpan="2" hMerge="1">
                  <a:txBody>
                    <a:bodyPr/>
                    <a:lstStyle/>
                    <a:p>
                      <a:endParaRPr kumimoji="1" lang="ja-JP" altLang="en-US" sz="1000" dirty="0"/>
                    </a:p>
                  </a:txBody>
                  <a:tcPr anchor="ctr" anchorCtr="1"/>
                </a:tc>
                <a:tc gridSpan="4">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gridSpan="5">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vMerge="1">
                  <a:txBody>
                    <a:bodyPr/>
                    <a:lstStyle/>
                    <a:p>
                      <a:endParaRPr kumimoji="1" lang="ja-JP" altLang="en-US" sz="1000" dirty="0"/>
                    </a:p>
                  </a:txBody>
                  <a:tcPr marL="0" marR="0" anchor="ctr" anchorCtr="1"/>
                </a:tc>
              </a:tr>
              <a:tr h="318868">
                <a:tc gridSpan="2" vMerge="1">
                  <a:txBody>
                    <a:bodyPr/>
                    <a:lstStyle/>
                    <a:p>
                      <a:endParaRPr kumimoji="1" lang="ja-JP" altLang="en-US" sz="1000"/>
                    </a:p>
                  </a:txBody>
                  <a:tcPr anchor="ctr" anchorCtr="1"/>
                </a:tc>
                <a:tc hMerge="1" vMerge="1">
                  <a:txBody>
                    <a:bodyPr/>
                    <a:lstStyle/>
                    <a:p>
                      <a:endParaRPr kumimoji="1" lang="ja-JP" altLang="en-US" sz="1000" dirty="0"/>
                    </a:p>
                  </a:txBody>
                  <a:tcPr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12-15</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15-18</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18-21</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21-24</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0-3</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3-6</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6-9</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9-12</a:t>
                      </a:r>
                      <a:endParaRPr kumimoji="1" lang="ja-JP" altLang="en-US" sz="900" dirty="0">
                        <a:latin typeface="+mn-ea"/>
                        <a:ea typeface="+mn-ea"/>
                        <a:cs typeface="Meiryo UI" panose="020B0604030504040204" pitchFamily="50" charset="-128"/>
                      </a:endParaRPr>
                    </a:p>
                  </a:txBody>
                  <a:tcPr marL="0" marR="0" marT="42203" marB="42203" anchor="ctr" anchorCtr="1"/>
                </a:tc>
                <a:tc>
                  <a:txBody>
                    <a:bodyPr/>
                    <a:lstStyle/>
                    <a:p>
                      <a:pPr algn="ctr">
                        <a:lnSpc>
                          <a:spcPts val="1400"/>
                        </a:lnSpc>
                      </a:pPr>
                      <a:r>
                        <a:rPr kumimoji="1" lang="en-US" altLang="ja-JP" sz="900" dirty="0" smtClean="0">
                          <a:latin typeface="+mn-ea"/>
                          <a:ea typeface="+mn-ea"/>
                          <a:cs typeface="Meiryo UI" panose="020B0604030504040204" pitchFamily="50" charset="-128"/>
                        </a:rPr>
                        <a:t>12-15</a:t>
                      </a:r>
                      <a:endParaRPr kumimoji="1" lang="ja-JP" altLang="en-US" sz="900" dirty="0">
                        <a:latin typeface="+mn-ea"/>
                        <a:ea typeface="+mn-ea"/>
                        <a:cs typeface="Meiryo UI" panose="020B0604030504040204" pitchFamily="50" charset="-128"/>
                      </a:endParaRPr>
                    </a:p>
                  </a:txBody>
                  <a:tcPr marL="0" marR="0" marT="42203" marB="42203" anchor="ctr" anchorCtr="1"/>
                </a:tc>
                <a:tc vMerge="1">
                  <a:txBody>
                    <a:bodyPr/>
                    <a:lstStyle/>
                    <a:p>
                      <a:endParaRPr kumimoji="1" lang="ja-JP" altLang="en-US" sz="1000" dirty="0"/>
                    </a:p>
                  </a:txBody>
                  <a:tcPr marL="0" marR="0" anchor="ctr" anchorCtr="1"/>
                </a:tc>
              </a:tr>
              <a:tr h="436098">
                <a:tc rowSpan="3">
                  <a:txBody>
                    <a:bodyPr/>
                    <a:lstStyle/>
                    <a:p>
                      <a:pPr algn="ctr">
                        <a:lnSpc>
                          <a:spcPts val="1000"/>
                        </a:lnSpc>
                      </a:pPr>
                      <a:r>
                        <a:rPr kumimoji="1"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大雨</a:t>
                      </a: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2800"/>
                    </a:solidFill>
                  </a:tcPr>
                </a:tc>
                <a:tc>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１時間最大雨量</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（ミリ）</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60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chemeClr val="bg1"/>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浸水警戒</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（土砂災害）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土砂災害警戒</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a:txBody>
                    <a:bodyPr/>
                    <a:lstStyle/>
                    <a:p>
                      <a:pPr algn="ctr">
                        <a:lnSpc>
                          <a:spcPts val="1000"/>
                        </a:lnSpc>
                      </a:pPr>
                      <a:r>
                        <a:rPr kumimoji="1"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洪水</a:t>
                      </a: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28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（洪水害）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FF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氾濫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雷</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竜巻</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bl>
          </a:graphicData>
        </a:graphic>
      </p:graphicFrame>
      <p:sp>
        <p:nvSpPr>
          <p:cNvPr id="45" name="正方形/長方形 44"/>
          <p:cNvSpPr/>
          <p:nvPr/>
        </p:nvSpPr>
        <p:spPr>
          <a:xfrm>
            <a:off x="3176954" y="1581150"/>
            <a:ext cx="5250474" cy="838050"/>
          </a:xfrm>
          <a:prstGeom prst="rect">
            <a:avLst/>
          </a:prstGeom>
        </p:spPr>
        <p:txBody>
          <a:bodyPr>
            <a:spAutoFit/>
          </a:bodyPr>
          <a:lstStyle/>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○○県の注意警戒事項</a:t>
            </a:r>
          </a:p>
          <a:p>
            <a:pPr algn="just">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○○県では、土砂災害や低い土地の浸水、河川の増水に警戒してください。</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just">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969" dirty="0">
                <a:solidFill>
                  <a:srgbClr val="FF00FF"/>
                </a:solidFill>
                <a:latin typeface="Meiryo UI" panose="020B0604030504040204" pitchFamily="50" charset="-128"/>
                <a:ea typeface="Meiryo UI" panose="020B0604030504040204" pitchFamily="50" charset="-128"/>
                <a:cs typeface="Meiryo UI" panose="020B0604030504040204" pitchFamily="50" charset="-128"/>
              </a:rPr>
              <a:t>［発表］</a:t>
            </a:r>
            <a:r>
              <a:rPr lang="ja-JP" altLang="en-US" sz="969"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大雨（浸水害、土砂災害），洪水警報</a:t>
            </a:r>
            <a:endParaRPr lang="en-US" altLang="ja-JP"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a:p>
            <a:pPr marL="422029" algn="just">
              <a:tabLst>
                <a:tab pos="427891" algn="l"/>
              </a:tabL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［継続］</a:t>
            </a:r>
            <a:r>
              <a:rPr lang="ja-JP" altLang="en-US"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雷注意報</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969" dirty="0">
              <a:solidFill>
                <a:prstClr val="black"/>
              </a:solidFill>
              <a:latin typeface="Calibri"/>
            </a:endParaRPr>
          </a:p>
        </p:txBody>
      </p:sp>
      <p:grpSp>
        <p:nvGrpSpPr>
          <p:cNvPr id="96262" name="グループ化 69"/>
          <p:cNvGrpSpPr>
            <a:grpSpLocks/>
          </p:cNvGrpSpPr>
          <p:nvPr/>
        </p:nvGrpSpPr>
        <p:grpSpPr bwMode="auto">
          <a:xfrm>
            <a:off x="16120" y="263770"/>
            <a:ext cx="9111762" cy="512885"/>
            <a:chOff x="-365923" y="-1185"/>
            <a:chExt cx="9871953" cy="853321"/>
          </a:xfrm>
        </p:grpSpPr>
        <p:sp>
          <p:nvSpPr>
            <p:cNvPr id="71" name="正方形/長方形 70"/>
            <p:cNvSpPr/>
            <p:nvPr/>
          </p:nvSpPr>
          <p:spPr>
            <a:xfrm>
              <a:off x="-365923" y="1254"/>
              <a:ext cx="9871953" cy="85088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警報</a:t>
              </a:r>
              <a:r>
                <a:rPr lang="ja-JP" altLang="en-US" sz="1846" dirty="0">
                  <a:solidFill>
                    <a:prstClr val="white"/>
                  </a:solidFill>
                </a:rPr>
                <a:t>（重大な災害の恐れに警戒を呼びかけ）</a:t>
              </a:r>
            </a:p>
          </p:txBody>
        </p:sp>
        <p:grpSp>
          <p:nvGrpSpPr>
            <p:cNvPr id="96308" name="グループ化 71"/>
            <p:cNvGrpSpPr>
              <a:grpSpLocks/>
            </p:cNvGrpSpPr>
            <p:nvPr/>
          </p:nvGrpSpPr>
          <p:grpSpPr bwMode="auto">
            <a:xfrm>
              <a:off x="8178171" y="-1185"/>
              <a:ext cx="1315987" cy="296591"/>
              <a:chOff x="1208756" y="883355"/>
              <a:chExt cx="1162585" cy="296591"/>
            </a:xfrm>
          </p:grpSpPr>
          <p:grpSp>
            <p:nvGrpSpPr>
              <p:cNvPr id="96309" name="グループ化 72"/>
              <p:cNvGrpSpPr>
                <a:grpSpLocks noChangeAspect="1"/>
              </p:cNvGrpSpPr>
              <p:nvPr/>
            </p:nvGrpSpPr>
            <p:grpSpPr bwMode="auto">
              <a:xfrm>
                <a:off x="1208756" y="891640"/>
                <a:ext cx="1162585" cy="288306"/>
                <a:chOff x="1263306" y="891616"/>
                <a:chExt cx="1367747" cy="339184"/>
              </a:xfrm>
            </p:grpSpPr>
            <p:sp>
              <p:nvSpPr>
                <p:cNvPr id="75" name="正方形/長方形 74"/>
                <p:cNvSpPr/>
                <p:nvPr/>
              </p:nvSpPr>
              <p:spPr>
                <a:xfrm>
                  <a:off x="1263920" y="890474"/>
                  <a:ext cx="1367921" cy="34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963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306" y="937781"/>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 name="正方形/長方形 73"/>
              <p:cNvSpPr/>
              <p:nvPr/>
            </p:nvSpPr>
            <p:spPr>
              <a:xfrm>
                <a:off x="1979290" y="883355"/>
                <a:ext cx="166907" cy="24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98311" name="スライド番号プレースホルダー 9"/>
          <p:cNvSpPr>
            <a:spLocks noGrp="1"/>
          </p:cNvSpPr>
          <p:nvPr>
            <p:ph type="sldNum" sz="quarter" idx="12"/>
          </p:nvPr>
        </p:nvSpPr>
        <p:spPr>
          <a:xfrm>
            <a:off x="7158404" y="6252797"/>
            <a:ext cx="1969477"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35B4E1B5-D1F2-4C36-8E43-DF88BB1F4F5F}" type="slidenum">
              <a:rPr lang="ja-JP" altLang="en-US" sz="1256">
                <a:solidFill>
                  <a:srgbClr val="000000"/>
                </a:solidFill>
              </a:rPr>
              <a:pPr>
                <a:defRPr/>
              </a:pPr>
              <a:t>51</a:t>
            </a:fld>
            <a:endParaRPr lang="ja-JP" altLang="en-US" sz="1256">
              <a:solidFill>
                <a:srgbClr val="000000"/>
              </a:solidFill>
            </a:endParaRPr>
          </a:p>
        </p:txBody>
      </p:sp>
      <p:sp>
        <p:nvSpPr>
          <p:cNvPr id="78" name="正方形/長方形 77"/>
          <p:cNvSpPr/>
          <p:nvPr/>
        </p:nvSpPr>
        <p:spPr>
          <a:xfrm>
            <a:off x="2907323" y="4844562"/>
            <a:ext cx="5884985" cy="1727689"/>
          </a:xfrm>
          <a:prstGeom prst="rect">
            <a:avLst/>
          </a:prstGeom>
          <a:solidFill>
            <a:srgbClr val="FFC5C5"/>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2999643" y="5124451"/>
            <a:ext cx="4648200" cy="1456168"/>
          </a:xfrm>
          <a:prstGeom prst="rect">
            <a:avLst/>
          </a:prstGeom>
          <a:noFill/>
          <a:ln>
            <a:noFill/>
          </a:ln>
        </p:spPr>
        <p:txBody>
          <a:bodyPr>
            <a:spAutoFit/>
          </a:bodyPr>
          <a:lstStyle/>
          <a:p>
            <a:pPr>
              <a:defRPr/>
            </a:pPr>
            <a:r>
              <a:rPr lang="ja-JP" altLang="en-US" sz="1477" b="1" spc="-92"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・土砂災害警戒区域等に住んでいる場合</a:t>
            </a:r>
            <a:r>
              <a:rPr lang="ja-JP" altLang="en-US"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は、地元市町村からの避難情報に留意するとともに「土砂災害警戒判定メッシュ情報」を確認し、速やかに避難</a:t>
            </a:r>
          </a:p>
          <a:p>
            <a:pPr>
              <a:defRPr/>
            </a:pPr>
            <a:r>
              <a:rPr lang="ja-JP" altLang="en-US" sz="1477" b="1" spc="-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・避難しようとしたときに大雨や暴風で屋外に出るとかえって生命に危険が及ぶ場合は、２階以上の崖や沢からなるべく離れた部屋で待避</a:t>
            </a:r>
          </a:p>
        </p:txBody>
      </p:sp>
      <p:sp>
        <p:nvSpPr>
          <p:cNvPr id="81" name="角丸四角形 80"/>
          <p:cNvSpPr/>
          <p:nvPr/>
        </p:nvSpPr>
        <p:spPr>
          <a:xfrm>
            <a:off x="2999643" y="4791808"/>
            <a:ext cx="1751134" cy="332643"/>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662"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grpSp>
        <p:nvGrpSpPr>
          <p:cNvPr id="96267" name="グループ化 81"/>
          <p:cNvGrpSpPr>
            <a:grpSpLocks/>
          </p:cNvGrpSpPr>
          <p:nvPr/>
        </p:nvGrpSpPr>
        <p:grpSpPr bwMode="auto">
          <a:xfrm>
            <a:off x="7598020" y="5045320"/>
            <a:ext cx="1213338" cy="1321777"/>
            <a:chOff x="7670068" y="2901351"/>
            <a:chExt cx="1314428" cy="1431399"/>
          </a:xfrm>
        </p:grpSpPr>
        <p:sp>
          <p:nvSpPr>
            <p:cNvPr id="83" name="角丸四角形 82"/>
            <p:cNvSpPr/>
            <p:nvPr/>
          </p:nvSpPr>
          <p:spPr>
            <a:xfrm>
              <a:off x="7670068" y="2901351"/>
              <a:ext cx="1285853" cy="1431399"/>
            </a:xfrm>
            <a:prstGeom prst="roundRect">
              <a:avLst>
                <a:gd name="adj" fmla="val 6415"/>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8054237" y="2937850"/>
              <a:ext cx="509578" cy="199952"/>
            </a:xfrm>
            <a:prstGeom prst="rect">
              <a:avLst/>
            </a:prstGeom>
            <a:noFill/>
            <a:effec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58608" indent="-58608">
                <a:defRPr/>
              </a:pPr>
              <a:r>
                <a:rPr lang="en-US" altLang="ja-JP" sz="1200"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a:t>
              </a:r>
              <a:endParaRPr lang="ja-JP" altLang="en-US" sz="1200"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7712908" y="3135572"/>
              <a:ext cx="1271588" cy="185960"/>
            </a:xfrm>
            <a:prstGeom prst="rect">
              <a:avLst/>
            </a:prstGeom>
            <a:noFill/>
            <a:effec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791"/>
                </a:lnSpc>
                <a:defRPr/>
              </a:pPr>
              <a:r>
                <a:rPr lang="ja-JP" altLang="en-US" sz="969"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rPr>
                <a:t>早め早めの行動を！</a:t>
              </a:r>
              <a:endParaRPr lang="en-US" altLang="ja-JP" sz="969"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6306" name="Picture 12" descr="E:\イラスト-png\7-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076" y="3369044"/>
              <a:ext cx="1137398" cy="90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6268" name="グループ化 1"/>
          <p:cNvGrpSpPr>
            <a:grpSpLocks/>
          </p:cNvGrpSpPr>
          <p:nvPr/>
        </p:nvGrpSpPr>
        <p:grpSpPr bwMode="auto">
          <a:xfrm>
            <a:off x="111369" y="858714"/>
            <a:ext cx="813290" cy="5679831"/>
            <a:chOff x="208111" y="624137"/>
            <a:chExt cx="1269173" cy="8352928"/>
          </a:xfrm>
        </p:grpSpPr>
        <p:sp>
          <p:nvSpPr>
            <p:cNvPr id="63" name="ホームベース 62"/>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山形 63"/>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山形 64"/>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山形 65"/>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山形 66"/>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302" name="テキスト ボックス 67"/>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69" name="テキスト ボックス 68"/>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96270" name="テキスト ボックス 69"/>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96271" name="テキスト ボックス 71"/>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73" name="正方形/長方形 72"/>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86"/>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正方形/長方形 87"/>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89"/>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91" name="正方形/長方形 90"/>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2" name="正方形/長方形 91"/>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3" name="正方形/長方形 92"/>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4" name="正方形/長方形 93"/>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6285" name="テキスト ボックス 94"/>
          <p:cNvSpPr txBox="1">
            <a:spLocks noChangeArrowheads="1"/>
          </p:cNvSpPr>
          <p:nvPr/>
        </p:nvSpPr>
        <p:spPr bwMode="auto">
          <a:xfrm>
            <a:off x="1627005"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96" name="正方形/長方形 95"/>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8" name="正方形/長方形 97"/>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正方形/長方形 99"/>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6292" name="グループ化 3"/>
          <p:cNvGrpSpPr>
            <a:grpSpLocks/>
          </p:cNvGrpSpPr>
          <p:nvPr/>
        </p:nvGrpSpPr>
        <p:grpSpPr bwMode="auto">
          <a:xfrm>
            <a:off x="1981201" y="4572000"/>
            <a:ext cx="823546" cy="1871297"/>
            <a:chOff x="3158573" y="6931025"/>
            <a:chExt cx="1311346" cy="2978150"/>
          </a:xfrm>
        </p:grpSpPr>
        <p:sp>
          <p:nvSpPr>
            <p:cNvPr id="103" name="正方形/長方形 102"/>
            <p:cNvSpPr/>
            <p:nvPr/>
          </p:nvSpPr>
          <p:spPr>
            <a:xfrm>
              <a:off x="3158573" y="6954346"/>
              <a:ext cx="394338"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正方形/長方形 103"/>
            <p:cNvSpPr/>
            <p:nvPr/>
          </p:nvSpPr>
          <p:spPr>
            <a:xfrm>
              <a:off x="3529577" y="6931025"/>
              <a:ext cx="450337"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正方形/長方形 104"/>
            <p:cNvSpPr/>
            <p:nvPr/>
          </p:nvSpPr>
          <p:spPr>
            <a:xfrm>
              <a:off x="3991582" y="6931025"/>
              <a:ext cx="478337" cy="27659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8341" name="角丸四角形 36"/>
          <p:cNvSpPr>
            <a:spLocks noChangeArrowheads="1"/>
          </p:cNvSpPr>
          <p:nvPr/>
        </p:nvSpPr>
        <p:spPr bwMode="auto">
          <a:xfrm>
            <a:off x="111369" y="4107474"/>
            <a:ext cx="2674327" cy="893885"/>
          </a:xfrm>
          <a:prstGeom prst="roundRect">
            <a:avLst>
              <a:gd name="adj" fmla="val 996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2686042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メモ 49"/>
          <p:cNvSpPr/>
          <p:nvPr/>
        </p:nvSpPr>
        <p:spPr>
          <a:xfrm>
            <a:off x="3042139" y="1460989"/>
            <a:ext cx="5583115" cy="3505200"/>
          </a:xfrm>
          <a:prstGeom prst="foldedCorner">
            <a:avLst>
              <a:gd name="adj" fmla="val 92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graphicFrame>
        <p:nvGraphicFramePr>
          <p:cNvPr id="51" name="表 50"/>
          <p:cNvGraphicFramePr>
            <a:graphicFrameLocks noGrp="1"/>
          </p:cNvGraphicFramePr>
          <p:nvPr/>
        </p:nvGraphicFramePr>
        <p:xfrm>
          <a:off x="3230326" y="2497418"/>
          <a:ext cx="4877341" cy="3056010"/>
        </p:xfrm>
        <a:graphic>
          <a:graphicData uri="http://schemas.openxmlformats.org/drawingml/2006/table">
            <a:tbl>
              <a:tblPr firstRow="1" bandRow="1">
                <a:tableStyleId>{5940675A-B579-460E-94D1-54222C63F5DA}</a:tableStyleId>
              </a:tblPr>
              <a:tblGrid>
                <a:gridCol w="454921"/>
                <a:gridCol w="945493"/>
                <a:gridCol w="301157"/>
                <a:gridCol w="301157"/>
                <a:gridCol w="301157"/>
                <a:gridCol w="301157"/>
                <a:gridCol w="301157"/>
                <a:gridCol w="301157"/>
                <a:gridCol w="301157"/>
                <a:gridCol w="301157"/>
                <a:gridCol w="301157"/>
                <a:gridCol w="766514"/>
              </a:tblGrid>
              <a:tr h="318868">
                <a:tc gridSpan="2">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大仙市</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endParaRPr kumimoji="1" lang="ja-JP" altLang="en-US" sz="1000" dirty="0"/>
                    </a:p>
                  </a:txBody>
                  <a:tcPr/>
                </a:tc>
                <a:tc gridSpan="9">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今後の推移（</a:t>
                      </a:r>
                      <a:r>
                        <a:rPr kumimoji="1" lang="ja-JP" altLang="en-US" sz="900" b="0" baseline="0" dirty="0" smtClean="0">
                          <a:ln w="6350">
                            <a:solidFill>
                              <a:schemeClr val="tx1"/>
                            </a:solidFill>
                          </a:ln>
                          <a:solidFill>
                            <a:srgbClr val="6C008C"/>
                          </a:solidFill>
                          <a:latin typeface="+mn-ea"/>
                          <a:ea typeface="+mn-ea"/>
                          <a:cs typeface="Meiryo UI" panose="020B0604030504040204" pitchFamily="50" charset="-128"/>
                        </a:rPr>
                        <a:t>■</a:t>
                      </a:r>
                      <a:r>
                        <a:rPr kumimoji="1" lang="ja-JP" altLang="en-US" sz="900" b="0" dirty="0" smtClean="0">
                          <a:latin typeface="Meiryo UI" panose="020B0604030504040204" pitchFamily="50" charset="-128"/>
                          <a:ea typeface="Meiryo UI" panose="020B0604030504040204" pitchFamily="50" charset="-128"/>
                          <a:cs typeface="Meiryo UI" panose="020B0604030504040204" pitchFamily="50" charset="-128"/>
                        </a:rPr>
                        <a:t>特別警報級</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baseline="0" dirty="0" smtClean="0">
                          <a:ln w="3175">
                            <a:solidFill>
                              <a:schemeClr val="tx1"/>
                            </a:solidFill>
                          </a:ln>
                          <a:solidFill>
                            <a:srgbClr val="FF28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警報級　</a:t>
                      </a:r>
                      <a:r>
                        <a:rPr kumimoji="1" lang="ja-JP" altLang="en-US" sz="900" b="0" dirty="0" smtClean="0">
                          <a:ln w="3175">
                            <a:solidFill>
                              <a:schemeClr val="tx1"/>
                            </a:solidFill>
                          </a:ln>
                          <a:solidFill>
                            <a:srgbClr val="FAF500"/>
                          </a:solidFill>
                          <a:latin typeface="ＭＳ Ｐゴシック" panose="020B0600070205080204" pitchFamily="50" charset="-128"/>
                          <a:ea typeface="ＭＳ Ｐゴシック" panose="020B060007020508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注意報級）</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hMerge="1">
                  <a:txBody>
                    <a:bodyPr/>
                    <a:lstStyle/>
                    <a:p>
                      <a:pPr algn="ctr"/>
                      <a:endParaRPr kumimoji="1" lang="ja-JP" altLang="en-US" sz="1000" dirty="0"/>
                    </a:p>
                  </a:txBody>
                  <a:tcPr marL="0" marR="0" anchor="ctr" anchorCtr="1"/>
                </a:tc>
                <a:tc rowSpan="3">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関連する現象</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201637">
                <a:tc rowSpan="2" gridSpan="2">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発表中の</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警報・注意報等の種別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rowSpan="2" hMerge="1">
                  <a:txBody>
                    <a:bodyPr/>
                    <a:lstStyle/>
                    <a:p>
                      <a:endParaRPr kumimoji="1" lang="ja-JP" altLang="en-US" sz="1000" dirty="0"/>
                    </a:p>
                  </a:txBody>
                  <a:tcPr anchor="ctr" anchorCtr="1"/>
                </a:tc>
                <a:tc gridSpan="4">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gridSpan="5">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h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vMerge="1">
                  <a:txBody>
                    <a:bodyPr/>
                    <a:lstStyle/>
                    <a:p>
                      <a:endParaRPr kumimoji="1" lang="ja-JP" altLang="en-US" sz="1000" dirty="0"/>
                    </a:p>
                  </a:txBody>
                  <a:tcPr marL="0" marR="0" anchor="ctr" anchorCtr="1"/>
                </a:tc>
              </a:tr>
              <a:tr h="365760">
                <a:tc gridSpan="2" vMerge="1">
                  <a:txBody>
                    <a:bodyPr/>
                    <a:lstStyle/>
                    <a:p>
                      <a:endParaRPr kumimoji="1" lang="ja-JP" altLang="en-US" sz="1000"/>
                    </a:p>
                  </a:txBody>
                  <a:tcPr anchor="ctr" anchorCtr="1"/>
                </a:tc>
                <a:tc hMerge="1" vMerge="1">
                  <a:txBody>
                    <a:bodyPr/>
                    <a:lstStyle/>
                    <a:p>
                      <a:endParaRPr kumimoji="1" lang="ja-JP" altLang="en-US" sz="1000" dirty="0"/>
                    </a:p>
                  </a:txBody>
                  <a:tcPr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15-18</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18-21</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21-24</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0-3</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3-6</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6-9</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9-12</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12-15</a:t>
                      </a:r>
                      <a:endParaRPr kumimoji="1" lang="ja-JP" altLang="en-US" sz="900" dirty="0">
                        <a:latin typeface="+mj-ea"/>
                        <a:ea typeface="+mj-ea"/>
                        <a:cs typeface="Meiryo UI" panose="020B0604030504040204" pitchFamily="50" charset="-128"/>
                      </a:endParaRPr>
                    </a:p>
                  </a:txBody>
                  <a:tcPr marL="0" marR="0" marT="42203" marB="42203" anchor="ctr" anchorCtr="1"/>
                </a:tc>
                <a:tc>
                  <a:txBody>
                    <a:bodyPr/>
                    <a:lstStyle/>
                    <a:p>
                      <a:pPr algn="ctr">
                        <a:lnSpc>
                          <a:spcPts val="1200"/>
                        </a:lnSpc>
                      </a:pPr>
                      <a:r>
                        <a:rPr kumimoji="1" lang="en-US" altLang="ja-JP" sz="900" dirty="0" smtClean="0">
                          <a:latin typeface="+mj-ea"/>
                          <a:ea typeface="+mj-ea"/>
                          <a:cs typeface="Meiryo UI" panose="020B0604030504040204" pitchFamily="50" charset="-128"/>
                        </a:rPr>
                        <a:t>15-18</a:t>
                      </a:r>
                      <a:endParaRPr kumimoji="1" lang="ja-JP" altLang="en-US" sz="900" dirty="0">
                        <a:latin typeface="+mj-ea"/>
                        <a:ea typeface="+mj-ea"/>
                        <a:cs typeface="Meiryo UI" panose="020B0604030504040204" pitchFamily="50" charset="-128"/>
                      </a:endParaRPr>
                    </a:p>
                  </a:txBody>
                  <a:tcPr marL="0" marR="0" marT="42203" marB="42203" anchor="ctr" anchorCtr="1"/>
                </a:tc>
                <a:tc vMerge="1">
                  <a:txBody>
                    <a:bodyPr/>
                    <a:lstStyle/>
                    <a:p>
                      <a:endParaRPr kumimoji="1" lang="ja-JP" altLang="en-US" sz="1000" dirty="0"/>
                    </a:p>
                  </a:txBody>
                  <a:tcPr marL="0" marR="0" anchor="ctr" anchorCtr="1"/>
                </a:tc>
              </a:tr>
              <a:tr h="436098">
                <a:tc rowSpan="3">
                  <a:txBody>
                    <a:bodyPr/>
                    <a:lstStyle/>
                    <a:p>
                      <a:pPr algn="ctr">
                        <a:lnSpc>
                          <a:spcPts val="1000"/>
                        </a:lnSpc>
                      </a:pPr>
                      <a:r>
                        <a:rPr kumimoji="1"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大雨</a:t>
                      </a: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１時間最大雨量</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（ミリ）</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70</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浸水警戒</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611945">
                <a:tc vMerge="1">
                  <a:txBody>
                    <a:bodyPr/>
                    <a:lstStyle/>
                    <a:p>
                      <a:pPr algn="ctr">
                        <a:lnSpc>
                          <a:spcPts val="1000"/>
                        </a:lnSpc>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0" marR="0" anchor="ctr" anchorCtr="1"/>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（土砂災害）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6C008C"/>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5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以後も注意報級土砂災害警戒</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r>
              <a:tr h="318868">
                <a:tc>
                  <a:txBody>
                    <a:bodyPr/>
                    <a:lstStyle/>
                    <a:p>
                      <a:pPr algn="ctr">
                        <a:lnSpc>
                          <a:spcPts val="1000"/>
                        </a:lnSpc>
                      </a:pPr>
                      <a:r>
                        <a:rPr kumimoji="1"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洪水</a:t>
                      </a:r>
                      <a:endParaRPr kumimoji="1"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（洪水害）</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F00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pattFill prst="wdUpDiag">
                      <a:fgClr>
                        <a:schemeClr val="bg1">
                          <a:lumMod val="50000"/>
                        </a:schemeClr>
                      </a:fgClr>
                      <a:bgClr>
                        <a:schemeClr val="bg1"/>
                      </a:bgClr>
                    </a:patt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氾濫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r h="318868">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雷</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solidFill>
                      <a:srgbClr val="FAF500"/>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竜巻</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0" marR="0" marT="42203" marB="42203" anchor="ctr" anchorCtr="1"/>
                </a:tc>
              </a:tr>
            </a:tbl>
          </a:graphicData>
        </a:graphic>
      </p:graphicFrame>
      <p:sp>
        <p:nvSpPr>
          <p:cNvPr id="52" name="正方形/長方形 51"/>
          <p:cNvSpPr/>
          <p:nvPr/>
        </p:nvSpPr>
        <p:spPr>
          <a:xfrm>
            <a:off x="3178420" y="1502019"/>
            <a:ext cx="5317880" cy="1008546"/>
          </a:xfrm>
          <a:prstGeom prst="rect">
            <a:avLst/>
          </a:prstGeom>
        </p:spPr>
        <p:txBody>
          <a:bodyPr>
            <a:spAutoFit/>
          </a:bodyPr>
          <a:lstStyle/>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○○県の注意警戒事項</a:t>
            </a:r>
          </a:p>
          <a:p>
            <a:pPr algn="just">
              <a:defRPr/>
            </a:pPr>
            <a:r>
              <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特別警報（大雨）</a:t>
            </a:r>
            <a:r>
              <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○○中央、○○、○○、○○地域に特別警報を発表しています。土砂災害や低い土地の浸水、河川の増水に最大級の警戒をしてください。</a:t>
            </a:r>
          </a:p>
          <a:p>
            <a:pPr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lgn="just">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969" dirty="0">
                <a:solidFill>
                  <a:srgbClr val="CC00CC"/>
                </a:solidFill>
                <a:latin typeface="Meiryo UI" panose="020B0604030504040204" pitchFamily="50" charset="-128"/>
                <a:ea typeface="Meiryo UI" panose="020B0604030504040204" pitchFamily="50" charset="-128"/>
                <a:cs typeface="Meiryo UI" panose="020B0604030504040204" pitchFamily="50" charset="-128"/>
              </a:rPr>
              <a:t>［発表］</a:t>
            </a:r>
            <a:r>
              <a:rPr lang="ja-JP" altLang="en-US" sz="969" dirty="0">
                <a:solidFill>
                  <a:srgbClr val="6C008C"/>
                </a:solidFill>
                <a:latin typeface="Meiryo UI" panose="020B0604030504040204" pitchFamily="50" charset="-128"/>
                <a:ea typeface="Meiryo UI" panose="020B0604030504040204" pitchFamily="50" charset="-128"/>
                <a:cs typeface="Meiryo UI" panose="020B0604030504040204" pitchFamily="50" charset="-128"/>
              </a:rPr>
              <a:t>大雨特別警報（土砂災害、浸水害）</a:t>
            </a:r>
            <a:endParaRPr lang="en-US" altLang="ja-JP" sz="969" dirty="0">
              <a:solidFill>
                <a:srgbClr val="6C008C"/>
              </a:solidFill>
              <a:latin typeface="Meiryo UI" panose="020B0604030504040204" pitchFamily="50" charset="-128"/>
              <a:ea typeface="Meiryo UI" panose="020B0604030504040204" pitchFamily="50" charset="-128"/>
              <a:cs typeface="Meiryo UI" panose="020B0604030504040204" pitchFamily="50" charset="-128"/>
            </a:endParaRPr>
          </a:p>
          <a:p>
            <a:pPr marL="423495" algn="just">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［継続］</a:t>
            </a:r>
            <a:r>
              <a:rPr lang="ja-JP" altLang="en-US" sz="969"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洪水警報</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69"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雷注意報　</a:t>
            </a:r>
            <a:r>
              <a:rPr lang="ja-JP" altLang="en-US" sz="1108"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8" dirty="0">
              <a:solidFill>
                <a:srgbClr val="0000FF"/>
              </a:solidFill>
              <a:latin typeface="Calibri"/>
            </a:endParaRPr>
          </a:p>
        </p:txBody>
      </p:sp>
      <p:sp>
        <p:nvSpPr>
          <p:cNvPr id="44" name="正方形/長方形 105"/>
          <p:cNvSpPr>
            <a:spLocks noChangeArrowheads="1"/>
          </p:cNvSpPr>
          <p:nvPr/>
        </p:nvSpPr>
        <p:spPr bwMode="auto">
          <a:xfrm>
            <a:off x="3042139" y="795705"/>
            <a:ext cx="5584581" cy="546945"/>
          </a:xfrm>
          <a:prstGeom prst="rect">
            <a:avLst/>
          </a:prstGeom>
          <a:solidFill>
            <a:schemeClr val="bg1"/>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rIns="66462">
            <a:spAutoFit/>
          </a:bodyPr>
          <a:lstStyle/>
          <a:p>
            <a:pPr marL="86458" indent="-86458">
              <a:defRPr/>
            </a:pPr>
            <a:r>
              <a:rPr lang="ja-JP" altLang="en-US" sz="1477" dirty="0">
                <a:solidFill>
                  <a:prstClr val="black"/>
                </a:solidFill>
                <a:latin typeface="Meiryo UI" pitchFamily="50" charset="-128"/>
                <a:ea typeface="Meiryo UI" pitchFamily="50" charset="-128"/>
                <a:cs typeface="Meiryo UI" pitchFamily="50" charset="-128"/>
              </a:rPr>
              <a:t>・警報の発表基準をはるかに超える豪雨等が予想され、重大な災害のおそれが著しく高まっている場合に発表。</a:t>
            </a:r>
          </a:p>
        </p:txBody>
      </p:sp>
      <p:grpSp>
        <p:nvGrpSpPr>
          <p:cNvPr id="98310" name="グループ化 66"/>
          <p:cNvGrpSpPr>
            <a:grpSpLocks/>
          </p:cNvGrpSpPr>
          <p:nvPr/>
        </p:nvGrpSpPr>
        <p:grpSpPr bwMode="auto">
          <a:xfrm>
            <a:off x="16120" y="250581"/>
            <a:ext cx="9116157" cy="514350"/>
            <a:chOff x="-362683" y="-1185"/>
            <a:chExt cx="9876638" cy="853321"/>
          </a:xfrm>
        </p:grpSpPr>
        <p:sp>
          <p:nvSpPr>
            <p:cNvPr id="68" name="正方形/長方形 67"/>
            <p:cNvSpPr/>
            <p:nvPr/>
          </p:nvSpPr>
          <p:spPr>
            <a:xfrm>
              <a:off x="-362683" y="1247"/>
              <a:ext cx="9871876" cy="85088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585" b="1" dirty="0">
                  <a:solidFill>
                    <a:prstClr val="white"/>
                  </a:solidFill>
                  <a:sym typeface="ヒラギノ明朝 Pro W6" charset="0"/>
                </a:rPr>
                <a:t>【</a:t>
              </a:r>
              <a:r>
                <a:rPr lang="ja-JP" altLang="en-US" sz="2585" b="1" dirty="0">
                  <a:solidFill>
                    <a:prstClr val="white"/>
                  </a:solidFill>
                  <a:sym typeface="ヒラギノ明朝 Pro W6" charset="0"/>
                </a:rPr>
                <a:t>参考資料</a:t>
              </a:r>
              <a:r>
                <a:rPr lang="en-US" altLang="ja-JP" sz="2585" b="1" dirty="0">
                  <a:solidFill>
                    <a:prstClr val="white"/>
                  </a:solidFill>
                  <a:sym typeface="ヒラギノ明朝 Pro W6" charset="0"/>
                </a:rPr>
                <a:t>】</a:t>
              </a:r>
              <a:r>
                <a:rPr lang="ja-JP" altLang="en-US" sz="2585" b="1" dirty="0">
                  <a:solidFill>
                    <a:prstClr val="white"/>
                  </a:solidFill>
                  <a:sym typeface="ヒラギノ明朝 Pro W6" charset="0"/>
                </a:rPr>
                <a:t>　</a:t>
              </a:r>
              <a:r>
                <a:rPr lang="ja-JP" altLang="en-US" sz="2585" b="1" dirty="0">
                  <a:solidFill>
                    <a:prstClr val="white"/>
                  </a:solidFill>
                </a:rPr>
                <a:t>特別警報</a:t>
              </a:r>
              <a:r>
                <a:rPr lang="ja-JP" altLang="en-US" sz="1846" b="1" dirty="0">
                  <a:solidFill>
                    <a:prstClr val="white"/>
                  </a:solidFill>
                </a:rPr>
                <a:t>（重大な災害の恐れが著しく高まっている）</a:t>
              </a:r>
              <a:endParaRPr lang="ja-JP" altLang="en-US" sz="1846" dirty="0">
                <a:solidFill>
                  <a:prstClr val="white"/>
                </a:solidFill>
              </a:endParaRPr>
            </a:p>
          </p:txBody>
        </p:sp>
        <p:grpSp>
          <p:nvGrpSpPr>
            <p:cNvPr id="98355" name="グループ化 68"/>
            <p:cNvGrpSpPr>
              <a:grpSpLocks/>
            </p:cNvGrpSpPr>
            <p:nvPr/>
          </p:nvGrpSpPr>
          <p:grpSpPr bwMode="auto">
            <a:xfrm>
              <a:off x="8198414" y="-1185"/>
              <a:ext cx="1315541" cy="296016"/>
              <a:chOff x="1226638" y="883355"/>
              <a:chExt cx="1162190" cy="296016"/>
            </a:xfrm>
          </p:grpSpPr>
          <p:grpSp>
            <p:nvGrpSpPr>
              <p:cNvPr id="98356" name="グループ化 69"/>
              <p:cNvGrpSpPr>
                <a:grpSpLocks noChangeAspect="1"/>
              </p:cNvGrpSpPr>
              <p:nvPr/>
            </p:nvGrpSpPr>
            <p:grpSpPr bwMode="auto">
              <a:xfrm>
                <a:off x="1226638" y="891624"/>
                <a:ext cx="1162190" cy="287747"/>
                <a:chOff x="1284346" y="891596"/>
                <a:chExt cx="1367282" cy="338526"/>
              </a:xfrm>
            </p:grpSpPr>
            <p:sp>
              <p:nvSpPr>
                <p:cNvPr id="72" name="正方形/長方形 71"/>
                <p:cNvSpPr/>
                <p:nvPr/>
              </p:nvSpPr>
              <p:spPr>
                <a:xfrm>
                  <a:off x="1283719" y="890448"/>
                  <a:ext cx="1367909" cy="34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983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353" y="937781"/>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1" name="正方形/長方形 70"/>
              <p:cNvSpPr/>
              <p:nvPr/>
            </p:nvSpPr>
            <p:spPr>
              <a:xfrm>
                <a:off x="1979280" y="883355"/>
                <a:ext cx="166905" cy="240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grpSp>
        <p:nvGrpSpPr>
          <p:cNvPr id="98311" name="グループ化 78"/>
          <p:cNvGrpSpPr>
            <a:grpSpLocks/>
          </p:cNvGrpSpPr>
          <p:nvPr/>
        </p:nvGrpSpPr>
        <p:grpSpPr bwMode="auto">
          <a:xfrm>
            <a:off x="2980593" y="4982308"/>
            <a:ext cx="5706208" cy="1636835"/>
            <a:chOff x="2896765" y="4004436"/>
            <a:chExt cx="6181908" cy="1773317"/>
          </a:xfrm>
        </p:grpSpPr>
        <p:sp>
          <p:nvSpPr>
            <p:cNvPr id="80" name="正方形/長方形 79"/>
            <p:cNvSpPr/>
            <p:nvPr/>
          </p:nvSpPr>
          <p:spPr>
            <a:xfrm>
              <a:off x="2896765" y="4190182"/>
              <a:ext cx="6181908" cy="1570107"/>
            </a:xfrm>
            <a:prstGeom prst="rect">
              <a:avLst/>
            </a:prstGeom>
            <a:solidFill>
              <a:srgbClr val="B17ED8"/>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endParaRPr lang="en-US" altLang="ja-JP" sz="1662" b="1"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8349" name="グループ化 80"/>
            <p:cNvGrpSpPr>
              <a:grpSpLocks/>
            </p:cNvGrpSpPr>
            <p:nvPr/>
          </p:nvGrpSpPr>
          <p:grpSpPr bwMode="auto">
            <a:xfrm>
              <a:off x="2984006" y="4004436"/>
              <a:ext cx="5966733" cy="1773317"/>
              <a:chOff x="2984006" y="4004436"/>
              <a:chExt cx="5966733" cy="1773317"/>
            </a:xfrm>
          </p:grpSpPr>
          <p:sp>
            <p:nvSpPr>
              <p:cNvPr id="82" name="角丸四角形 81"/>
              <p:cNvSpPr/>
              <p:nvPr/>
            </p:nvSpPr>
            <p:spPr>
              <a:xfrm>
                <a:off x="4404935" y="4004436"/>
                <a:ext cx="2101912" cy="360379"/>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662"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pic>
            <p:nvPicPr>
              <p:cNvPr id="98351" name="Picture 13" descr="E:\イラスト-png\7-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005" y="4180342"/>
                <a:ext cx="963266" cy="78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正方形/長方形 83"/>
              <p:cNvSpPr/>
              <p:nvPr/>
            </p:nvSpPr>
            <p:spPr>
              <a:xfrm>
                <a:off x="2984006" y="4404962"/>
                <a:ext cx="4811187" cy="1331328"/>
              </a:xfrm>
              <a:prstGeom prst="rect">
                <a:avLst/>
              </a:prstGeom>
            </p:spPr>
            <p:txBody>
              <a:bodyPr>
                <a:spAutoFit/>
              </a:bodyPr>
              <a:lstStyle/>
              <a:p>
                <a:pPr marL="161192" indent="-161192">
                  <a:buFont typeface="Arial" panose="020B0604020202020204" pitchFamily="34" charset="0"/>
                  <a:buChar char="•"/>
                  <a:defRPr/>
                </a:pPr>
                <a:r>
                  <a:rPr lang="ja-JP" altLang="en-US" sz="1477" b="1" spc="-28" dirty="0">
                    <a:solidFill>
                      <a:prstClr val="black"/>
                    </a:solidFill>
                    <a:effectLst>
                      <a:glow rad="101600">
                        <a:prstClr val="white">
                          <a:alpha val="60000"/>
                        </a:prstClr>
                      </a:glow>
                    </a:effectLst>
                    <a:latin typeface="Meiryo UI" panose="020B0604030504040204" pitchFamily="50" charset="-128"/>
                    <a:ea typeface="Meiryo UI" panose="020B0604030504040204" pitchFamily="50" charset="-128"/>
                    <a:cs typeface="Meiryo UI" panose="020B0604030504040204" pitchFamily="50" charset="-128"/>
                  </a:rPr>
                  <a:t>既に重大な災害が発生している可能性があるため、特別警報を待って避難を開始するのではなく、特別警報が出た時点で既に避難が完了していることが望ましい。</a:t>
                </a:r>
                <a:endParaRPr lang="en-US" altLang="ja-JP" sz="1477" b="1" spc="-28" dirty="0">
                  <a:solidFill>
                    <a:prstClr val="black"/>
                  </a:solidFill>
                  <a:effectLst>
                    <a:glow rad="101600">
                      <a:prstClr val="white">
                        <a:alpha val="60000"/>
                      </a:prstClr>
                    </a:glow>
                  </a:effectLst>
                  <a:latin typeface="Meiryo UI" panose="020B0604030504040204" pitchFamily="50" charset="-128"/>
                  <a:ea typeface="Meiryo UI" panose="020B0604030504040204" pitchFamily="50" charset="-128"/>
                  <a:cs typeface="Meiryo UI" panose="020B0604030504040204" pitchFamily="50" charset="-128"/>
                </a:endParaRPr>
              </a:p>
              <a:p>
                <a:pPr marL="161192" indent="-161192">
                  <a:buFont typeface="Arial" panose="020B0604020202020204" pitchFamily="34" charset="0"/>
                  <a:buChar char="•"/>
                  <a:defRPr/>
                </a:pPr>
                <a:r>
                  <a:rPr lang="ja-JP" altLang="en-US" sz="1477" b="1" spc="-28" dirty="0">
                    <a:solidFill>
                      <a:prstClr val="black"/>
                    </a:solidFill>
                    <a:effectLst>
                      <a:glow rad="101600">
                        <a:prstClr val="white">
                          <a:alpha val="60000"/>
                        </a:prstClr>
                      </a:glow>
                    </a:effectLst>
                    <a:latin typeface="Meiryo UI" panose="020B0604030504040204" pitchFamily="50" charset="-128"/>
                    <a:ea typeface="Meiryo UI" panose="020B0604030504040204" pitchFamily="50" charset="-128"/>
                    <a:cs typeface="Meiryo UI" panose="020B0604030504040204" pitchFamily="50" charset="-128"/>
                  </a:rPr>
                  <a:t>万が一、対応をしていなかった場合は、直ちに地元市町村の避難情報に従うなど適切な行動を</a:t>
                </a:r>
                <a:r>
                  <a:rPr lang="en-US" altLang="ja-JP" sz="1477" b="1" spc="-28" dirty="0">
                    <a:solidFill>
                      <a:prstClr val="black"/>
                    </a:solidFill>
                    <a:effectLst>
                      <a:glow rad="101600">
                        <a:prstClr val="white">
                          <a:alpha val="60000"/>
                        </a:prstClr>
                      </a:glow>
                    </a:effectLst>
                    <a:latin typeface="Meiryo UI" panose="020B0604030504040204" pitchFamily="50" charset="-128"/>
                    <a:ea typeface="Meiryo UI" panose="020B0604030504040204" pitchFamily="50" charset="-128"/>
                    <a:cs typeface="Meiryo UI" panose="020B0604030504040204" pitchFamily="50" charset="-128"/>
                  </a:rPr>
                  <a:t>!!</a:t>
                </a:r>
              </a:p>
            </p:txBody>
          </p:sp>
          <p:pic>
            <p:nvPicPr>
              <p:cNvPr id="98353" name="Picture 3" descr="E:\イラスト-png\7-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2146" y="5003020"/>
                <a:ext cx="998593" cy="77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60" name="スライド番号プレースホルダー 1"/>
          <p:cNvSpPr>
            <a:spLocks noGrp="1"/>
          </p:cNvSpPr>
          <p:nvPr>
            <p:ph type="sldNum" sz="quarter" idx="12"/>
          </p:nvPr>
        </p:nvSpPr>
        <p:spPr>
          <a:xfrm>
            <a:off x="7001608" y="6261590"/>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A1EACB0D-BC67-4CA3-AF93-1A5730CAAA6F}" type="slidenum">
              <a:rPr lang="ja-JP" altLang="en-US" sz="1256">
                <a:solidFill>
                  <a:srgbClr val="000000"/>
                </a:solidFill>
              </a:rPr>
              <a:pPr>
                <a:defRPr/>
              </a:pPr>
              <a:t>52</a:t>
            </a:fld>
            <a:endParaRPr lang="ja-JP" altLang="en-US" sz="1256">
              <a:solidFill>
                <a:srgbClr val="000000"/>
              </a:solidFill>
            </a:endParaRPr>
          </a:p>
        </p:txBody>
      </p:sp>
      <p:grpSp>
        <p:nvGrpSpPr>
          <p:cNvPr id="98313" name="グループ化 1"/>
          <p:cNvGrpSpPr>
            <a:grpSpLocks/>
          </p:cNvGrpSpPr>
          <p:nvPr/>
        </p:nvGrpSpPr>
        <p:grpSpPr bwMode="auto">
          <a:xfrm>
            <a:off x="111369" y="854320"/>
            <a:ext cx="813290" cy="5679831"/>
            <a:chOff x="208112" y="624137"/>
            <a:chExt cx="1269172" cy="8352928"/>
          </a:xfrm>
        </p:grpSpPr>
        <p:sp>
          <p:nvSpPr>
            <p:cNvPr id="60" name="ホームベース 59"/>
            <p:cNvSpPr/>
            <p:nvPr/>
          </p:nvSpPr>
          <p:spPr>
            <a:xfrm rot="5400000">
              <a:off x="-3333766" y="4166015"/>
              <a:ext cx="8352928" cy="1269171"/>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山形 65"/>
            <p:cNvSpPr/>
            <p:nvPr/>
          </p:nvSpPr>
          <p:spPr>
            <a:xfrm rot="5400000">
              <a:off x="518365" y="1824565"/>
              <a:ext cx="648667"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山形 66"/>
            <p:cNvSpPr/>
            <p:nvPr/>
          </p:nvSpPr>
          <p:spPr>
            <a:xfrm rot="5400000">
              <a:off x="519442" y="4668138"/>
              <a:ext cx="646511"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山形 68"/>
            <p:cNvSpPr/>
            <p:nvPr/>
          </p:nvSpPr>
          <p:spPr>
            <a:xfrm rot="5400000">
              <a:off x="518365" y="7382410"/>
              <a:ext cx="648666"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山形 69"/>
            <p:cNvSpPr/>
            <p:nvPr/>
          </p:nvSpPr>
          <p:spPr>
            <a:xfrm rot="5400000">
              <a:off x="518365" y="5953619"/>
              <a:ext cx="648667"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347" name="テキスト ボックス 72"/>
            <p:cNvSpPr txBox="1">
              <a:spLocks noChangeArrowheads="1"/>
            </p:cNvSpPr>
            <p:nvPr/>
          </p:nvSpPr>
          <p:spPr bwMode="auto">
            <a:xfrm>
              <a:off x="257945"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74" name="テキスト ボックス 73"/>
          <p:cNvSpPr txBox="1"/>
          <p:nvPr/>
        </p:nvSpPr>
        <p:spPr>
          <a:xfrm>
            <a:off x="115766" y="791949"/>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98315" name="テキスト ボックス 74"/>
          <p:cNvSpPr txBox="1">
            <a:spLocks noChangeArrowheads="1"/>
          </p:cNvSpPr>
          <p:nvPr/>
        </p:nvSpPr>
        <p:spPr bwMode="auto">
          <a:xfrm>
            <a:off x="134816" y="4142643"/>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98316" name="テキスト ボックス 75"/>
          <p:cNvSpPr txBox="1">
            <a:spLocks noChangeArrowheads="1"/>
          </p:cNvSpPr>
          <p:nvPr/>
        </p:nvSpPr>
        <p:spPr bwMode="auto">
          <a:xfrm>
            <a:off x="149470" y="2697774"/>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77" name="正方形/長方形 76"/>
          <p:cNvSpPr/>
          <p:nvPr/>
        </p:nvSpPr>
        <p:spPr>
          <a:xfrm>
            <a:off x="968620" y="1197220"/>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77"/>
          <p:cNvSpPr/>
          <p:nvPr/>
        </p:nvSpPr>
        <p:spPr>
          <a:xfrm>
            <a:off x="968620" y="2763716"/>
            <a:ext cx="814754" cy="1405304"/>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968620" y="4160227"/>
            <a:ext cx="814754" cy="1688123"/>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968620" y="5848350"/>
            <a:ext cx="814754" cy="685800"/>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987669" y="1710104"/>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84"/>
          <p:cNvSpPr/>
          <p:nvPr/>
        </p:nvSpPr>
        <p:spPr>
          <a:xfrm>
            <a:off x="999393" y="2946889"/>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a:xfrm>
            <a:off x="987669" y="435952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86"/>
          <p:cNvSpPr/>
          <p:nvPr/>
        </p:nvSpPr>
        <p:spPr>
          <a:xfrm>
            <a:off x="990600" y="6202973"/>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87"/>
          <p:cNvSpPr txBox="1"/>
          <p:nvPr/>
        </p:nvSpPr>
        <p:spPr>
          <a:xfrm>
            <a:off x="968620" y="784621"/>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89" name="正方形/長方形 88"/>
          <p:cNvSpPr/>
          <p:nvPr/>
        </p:nvSpPr>
        <p:spPr>
          <a:xfrm>
            <a:off x="1954823" y="1194289"/>
            <a:ext cx="841131" cy="5339862"/>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0" name="正方形/長方形 89"/>
          <p:cNvSpPr/>
          <p:nvPr/>
        </p:nvSpPr>
        <p:spPr>
          <a:xfrm>
            <a:off x="1770185" y="1194289"/>
            <a:ext cx="202223" cy="5339862"/>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1" name="正方形/長方形 90"/>
          <p:cNvSpPr/>
          <p:nvPr/>
        </p:nvSpPr>
        <p:spPr>
          <a:xfrm>
            <a:off x="1981201" y="4567605"/>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92" name="正方形/長方形 91"/>
          <p:cNvSpPr/>
          <p:nvPr/>
        </p:nvSpPr>
        <p:spPr>
          <a:xfrm>
            <a:off x="2237643" y="4567604"/>
            <a:ext cx="259373" cy="1715965"/>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8330" name="テキスト ボックス 92"/>
          <p:cNvSpPr txBox="1">
            <a:spLocks noChangeArrowheads="1"/>
          </p:cNvSpPr>
          <p:nvPr/>
        </p:nvSpPr>
        <p:spPr bwMode="auto">
          <a:xfrm>
            <a:off x="1662175" y="3138854"/>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94" name="正方形/長方形 93"/>
          <p:cNvSpPr/>
          <p:nvPr/>
        </p:nvSpPr>
        <p:spPr>
          <a:xfrm>
            <a:off x="2010508" y="1254370"/>
            <a:ext cx="775189" cy="1077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2518996" y="4567604"/>
            <a:ext cx="257908" cy="1715965"/>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96" name="正方形/長方形 95"/>
          <p:cNvSpPr/>
          <p:nvPr/>
        </p:nvSpPr>
        <p:spPr>
          <a:xfrm>
            <a:off x="1015512" y="1296866"/>
            <a:ext cx="763465" cy="265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983274" y="2763716"/>
            <a:ext cx="88509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990600" y="4160227"/>
            <a:ext cx="76786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1000858" y="5848351"/>
            <a:ext cx="820615"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8337" name="グループ化 3"/>
          <p:cNvGrpSpPr>
            <a:grpSpLocks/>
          </p:cNvGrpSpPr>
          <p:nvPr/>
        </p:nvGrpSpPr>
        <p:grpSpPr bwMode="auto">
          <a:xfrm>
            <a:off x="1981201" y="4567604"/>
            <a:ext cx="823546" cy="1869831"/>
            <a:chOff x="3158573" y="6931025"/>
            <a:chExt cx="1311346" cy="2978150"/>
          </a:xfrm>
        </p:grpSpPr>
        <p:sp>
          <p:nvSpPr>
            <p:cNvPr id="101" name="正方形/長方形 100"/>
            <p:cNvSpPr/>
            <p:nvPr/>
          </p:nvSpPr>
          <p:spPr>
            <a:xfrm>
              <a:off x="3158573" y="6954365"/>
              <a:ext cx="394338" cy="2744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3529577" y="6931025"/>
              <a:ext cx="450337"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3991582" y="6931025"/>
              <a:ext cx="478337" cy="2730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0386" name="角丸四角形 36"/>
          <p:cNvSpPr>
            <a:spLocks noChangeArrowheads="1"/>
          </p:cNvSpPr>
          <p:nvPr/>
        </p:nvSpPr>
        <p:spPr bwMode="auto">
          <a:xfrm>
            <a:off x="111369" y="5760427"/>
            <a:ext cx="2674327" cy="760534"/>
          </a:xfrm>
          <a:prstGeom prst="roundRect">
            <a:avLst>
              <a:gd name="adj" fmla="val 996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4699087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0439" y="5269524"/>
            <a:ext cx="1727689" cy="130565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03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177" y="5879124"/>
            <a:ext cx="1248508" cy="6960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00356" name="グループ化 20"/>
          <p:cNvGrpSpPr>
            <a:grpSpLocks/>
          </p:cNvGrpSpPr>
          <p:nvPr/>
        </p:nvGrpSpPr>
        <p:grpSpPr bwMode="auto">
          <a:xfrm>
            <a:off x="16120" y="263770"/>
            <a:ext cx="9111762" cy="512885"/>
            <a:chOff x="-365923" y="-1185"/>
            <a:chExt cx="9871953" cy="853321"/>
          </a:xfrm>
        </p:grpSpPr>
        <p:sp>
          <p:nvSpPr>
            <p:cNvPr id="27" name="正方形/長方形 26"/>
            <p:cNvSpPr/>
            <p:nvPr/>
          </p:nvSpPr>
          <p:spPr>
            <a:xfrm>
              <a:off x="-365923" y="1254"/>
              <a:ext cx="9871953" cy="85088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危険度分布</a:t>
              </a:r>
              <a:r>
                <a:rPr lang="ja-JP" altLang="en-US" sz="1477" b="1" dirty="0">
                  <a:solidFill>
                    <a:prstClr val="white"/>
                  </a:solidFill>
                </a:rPr>
                <a:t>（大仙市に大雨・洪水警報を発表した頃～）</a:t>
              </a:r>
              <a:endParaRPr lang="ja-JP" altLang="en-US" sz="1477" dirty="0">
                <a:solidFill>
                  <a:prstClr val="white"/>
                </a:solidFill>
              </a:endParaRPr>
            </a:p>
          </p:txBody>
        </p:sp>
        <p:grpSp>
          <p:nvGrpSpPr>
            <p:cNvPr id="100406" name="グループ化 27"/>
            <p:cNvGrpSpPr>
              <a:grpSpLocks/>
            </p:cNvGrpSpPr>
            <p:nvPr/>
          </p:nvGrpSpPr>
          <p:grpSpPr bwMode="auto">
            <a:xfrm>
              <a:off x="8181851" y="-1185"/>
              <a:ext cx="1315541" cy="296591"/>
              <a:chOff x="1212006" y="883355"/>
              <a:chExt cx="1162190" cy="296591"/>
            </a:xfrm>
          </p:grpSpPr>
          <p:grpSp>
            <p:nvGrpSpPr>
              <p:cNvPr id="100407" name="グループ化 28"/>
              <p:cNvGrpSpPr>
                <a:grpSpLocks noChangeAspect="1"/>
              </p:cNvGrpSpPr>
              <p:nvPr/>
            </p:nvGrpSpPr>
            <p:grpSpPr bwMode="auto">
              <a:xfrm>
                <a:off x="1212006" y="891640"/>
                <a:ext cx="1162190" cy="288306"/>
                <a:chOff x="1267135" y="891616"/>
                <a:chExt cx="1367282" cy="339184"/>
              </a:xfrm>
            </p:grpSpPr>
            <p:sp>
              <p:nvSpPr>
                <p:cNvPr id="31" name="正方形/長方形 30"/>
                <p:cNvSpPr/>
                <p:nvPr/>
              </p:nvSpPr>
              <p:spPr>
                <a:xfrm>
                  <a:off x="1267224" y="890474"/>
                  <a:ext cx="1367919" cy="34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100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613" y="937781"/>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正方形/長方形 29"/>
              <p:cNvSpPr/>
              <p:nvPr/>
            </p:nvSpPr>
            <p:spPr>
              <a:xfrm>
                <a:off x="1979288" y="883355"/>
                <a:ext cx="166906" cy="24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102405" name="スライド番号プレースホルダー 1"/>
          <p:cNvSpPr>
            <a:spLocks noGrp="1"/>
          </p:cNvSpPr>
          <p:nvPr>
            <p:ph type="sldNum" sz="quarter" idx="12"/>
          </p:nvPr>
        </p:nvSpPr>
        <p:spPr>
          <a:xfrm>
            <a:off x="7133492"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5A8CB36C-0C80-4A8B-8A85-83AA21645237}" type="slidenum">
              <a:rPr lang="ja-JP" altLang="en-US" sz="1256">
                <a:solidFill>
                  <a:srgbClr val="000000"/>
                </a:solidFill>
              </a:rPr>
              <a:pPr>
                <a:defRPr/>
              </a:pPr>
              <a:t>53</a:t>
            </a:fld>
            <a:endParaRPr lang="ja-JP" altLang="en-US" sz="1256">
              <a:solidFill>
                <a:srgbClr val="000000"/>
              </a:solidFill>
            </a:endParaRPr>
          </a:p>
        </p:txBody>
      </p:sp>
      <p:pic>
        <p:nvPicPr>
          <p:cNvPr id="100358" name="図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61897" y="1128346"/>
            <a:ext cx="5059973" cy="506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角丸四角形 3"/>
          <p:cNvSpPr>
            <a:spLocks noChangeArrowheads="1"/>
          </p:cNvSpPr>
          <p:nvPr/>
        </p:nvSpPr>
        <p:spPr bwMode="auto">
          <a:xfrm>
            <a:off x="4148504" y="1131306"/>
            <a:ext cx="1242646" cy="260782"/>
          </a:xfrm>
          <a:prstGeom prst="roundRect">
            <a:avLst>
              <a:gd name="adj" fmla="val 16667"/>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0392" tIns="40196" rIns="80392" bIns="40196"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defRPr/>
            </a:pPr>
            <a:endParaRPr lang="ja-JP" altLang="en-US" sz="1004">
              <a:solidFill>
                <a:srgbClr val="000000"/>
              </a:solidFill>
            </a:endParaRPr>
          </a:p>
        </p:txBody>
      </p:sp>
      <p:sp>
        <p:nvSpPr>
          <p:cNvPr id="32" name="下矢印 5"/>
          <p:cNvSpPr>
            <a:spLocks noChangeArrowheads="1"/>
          </p:cNvSpPr>
          <p:nvPr/>
        </p:nvSpPr>
        <p:spPr bwMode="auto">
          <a:xfrm>
            <a:off x="4579327" y="762190"/>
            <a:ext cx="537796" cy="313212"/>
          </a:xfrm>
          <a:prstGeom prst="downArrow">
            <a:avLst>
              <a:gd name="adj1" fmla="val 50000"/>
              <a:gd name="adj2" fmla="val 50000"/>
            </a:avLst>
          </a:prstGeom>
          <a:solidFill>
            <a:schemeClr val="bg1">
              <a:lumMod val="85000"/>
            </a:schemeClr>
          </a:solidFill>
          <a:ln w="12700">
            <a:solidFill>
              <a:srgbClr val="FF0000"/>
            </a:solidFill>
            <a:miter lim="800000"/>
            <a:headEnd/>
            <a:tailEnd/>
          </a:ln>
        </p:spPr>
        <p:txBody>
          <a:bodyPr lIns="80392" tIns="40196" rIns="80392" bIns="40196" anchor="ctr">
            <a:spAutoFit/>
          </a:bodyPr>
          <a:lstStyle>
            <a:lvl1pPr>
              <a:defRPr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defRPr/>
            </a:pPr>
            <a:endParaRPr lang="ja-JP" altLang="en-US" sz="1004">
              <a:solidFill>
                <a:srgbClr val="000000"/>
              </a:solidFill>
            </a:endParaRPr>
          </a:p>
        </p:txBody>
      </p:sp>
      <p:sp>
        <p:nvSpPr>
          <p:cNvPr id="102409" name="角丸四角形 8"/>
          <p:cNvSpPr>
            <a:spLocks noChangeArrowheads="1"/>
          </p:cNvSpPr>
          <p:nvPr/>
        </p:nvSpPr>
        <p:spPr bwMode="auto">
          <a:xfrm>
            <a:off x="2967405" y="2319245"/>
            <a:ext cx="1181100" cy="247104"/>
          </a:xfrm>
          <a:prstGeom prst="roundRect">
            <a:avLst>
              <a:gd name="adj" fmla="val 9241"/>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0392" tIns="40196" rIns="80392" bIns="40196"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defRPr/>
            </a:pPr>
            <a:endParaRPr lang="ja-JP" altLang="en-US" sz="1004">
              <a:solidFill>
                <a:srgbClr val="000000"/>
              </a:solidFill>
            </a:endParaRPr>
          </a:p>
        </p:txBody>
      </p:sp>
      <p:sp>
        <p:nvSpPr>
          <p:cNvPr id="102410" name="角丸四角形 9"/>
          <p:cNvSpPr>
            <a:spLocks noChangeArrowheads="1"/>
          </p:cNvSpPr>
          <p:nvPr/>
        </p:nvSpPr>
        <p:spPr bwMode="auto">
          <a:xfrm>
            <a:off x="4211515" y="2319245"/>
            <a:ext cx="1179635" cy="247104"/>
          </a:xfrm>
          <a:prstGeom prst="roundRect">
            <a:avLst>
              <a:gd name="adj" fmla="val 9241"/>
            </a:avLst>
          </a:prstGeom>
          <a:noFill/>
          <a:ln w="508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80392" tIns="40196" rIns="80392" bIns="40196" anchor="ctr">
            <a:spAutoFit/>
          </a:bodyPr>
          <a:lstStyle>
            <a:lvl1pPr>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ct val="0"/>
              </a:spcBef>
              <a:spcAft>
                <a:spcPct val="0"/>
              </a:spcAft>
              <a:defRPr/>
            </a:pPr>
            <a:endParaRPr lang="ja-JP" altLang="en-US" sz="1004">
              <a:solidFill>
                <a:srgbClr val="000000"/>
              </a:solidFill>
            </a:endParaRPr>
          </a:p>
        </p:txBody>
      </p:sp>
      <p:cxnSp>
        <p:nvCxnSpPr>
          <p:cNvPr id="35" name="カギ線コネクタ 34"/>
          <p:cNvCxnSpPr>
            <a:stCxn id="102410" idx="0"/>
            <a:endCxn id="37" idx="1"/>
          </p:cNvCxnSpPr>
          <p:nvPr/>
        </p:nvCxnSpPr>
        <p:spPr>
          <a:xfrm rot="5400000" flipH="1" flipV="1">
            <a:off x="4796226" y="1535286"/>
            <a:ext cx="789066" cy="778852"/>
          </a:xfrm>
          <a:prstGeom prst="bentConnector2">
            <a:avLst/>
          </a:prstGeom>
          <a:ln w="44450">
            <a:solidFill>
              <a:srgbClr val="0000FF"/>
            </a:solidFill>
            <a:bevel/>
            <a:tailEnd type="arrow"/>
          </a:ln>
        </p:spPr>
        <p:style>
          <a:lnRef idx="1">
            <a:schemeClr val="accent1"/>
          </a:lnRef>
          <a:fillRef idx="0">
            <a:schemeClr val="accent1"/>
          </a:fillRef>
          <a:effectRef idx="0">
            <a:schemeClr val="accent1"/>
          </a:effectRef>
          <a:fontRef idx="minor">
            <a:schemeClr val="tx1"/>
          </a:fontRef>
        </p:style>
      </p:cxnSp>
      <p:cxnSp>
        <p:nvCxnSpPr>
          <p:cNvPr id="36" name="カギ線コネクタ 35"/>
          <p:cNvCxnSpPr>
            <a:stCxn id="102409" idx="2"/>
            <a:endCxn id="38" idx="1"/>
          </p:cNvCxnSpPr>
          <p:nvPr/>
        </p:nvCxnSpPr>
        <p:spPr>
          <a:xfrm rot="16200000" flipH="1">
            <a:off x="3378516" y="2745787"/>
            <a:ext cx="1523858" cy="1164981"/>
          </a:xfrm>
          <a:prstGeom prst="bentConnector2">
            <a:avLst/>
          </a:prstGeom>
          <a:ln w="44450">
            <a:solidFill>
              <a:srgbClr val="FF0000"/>
            </a:solidFill>
            <a:beve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580185" y="1310054"/>
            <a:ext cx="3502269" cy="440249"/>
          </a:xfrm>
          <a:prstGeom prst="rect">
            <a:avLst/>
          </a:prstGeom>
          <a:solidFill>
            <a:srgbClr val="66CCFF"/>
          </a:solidFill>
          <a:ln>
            <a:solidFill>
              <a:schemeClr val="tx1"/>
            </a:solidFill>
          </a:ln>
          <a:extLst/>
        </p:spPr>
        <p:txBody>
          <a:bodyPr>
            <a:spAutoFit/>
          </a:bodyPr>
          <a:lstStyle/>
          <a:p>
            <a:pPr algn="ctr" defTabSz="802526" fontAlgn="base">
              <a:spcBef>
                <a:spcPts val="377"/>
              </a:spcBef>
              <a:spcAft>
                <a:spcPts val="377"/>
              </a:spcAft>
              <a:defRPr/>
            </a:pPr>
            <a:r>
              <a:rPr lang="ja-JP" altLang="en-US" sz="2261" kern="0" dirty="0">
                <a:solidFill>
                  <a:srgbClr val="0000FF"/>
                </a:solidFill>
                <a:latin typeface="ＭＳ Ｐゴシック" panose="020B0600070205080204" pitchFamily="50" charset="-128"/>
              </a:rPr>
              <a:t>洪水警報の危険度分布</a:t>
            </a:r>
          </a:p>
        </p:txBody>
      </p:sp>
      <p:sp>
        <p:nvSpPr>
          <p:cNvPr id="38" name="テキスト ボックス 37"/>
          <p:cNvSpPr txBox="1"/>
          <p:nvPr/>
        </p:nvSpPr>
        <p:spPr>
          <a:xfrm>
            <a:off x="4722936" y="3870082"/>
            <a:ext cx="3664926" cy="440249"/>
          </a:xfrm>
          <a:prstGeom prst="rect">
            <a:avLst/>
          </a:prstGeom>
          <a:solidFill>
            <a:srgbClr val="FFCC99"/>
          </a:solidFill>
          <a:ln>
            <a:solidFill>
              <a:schemeClr val="tx1"/>
            </a:solidFill>
          </a:ln>
          <a:extLst/>
        </p:spPr>
        <p:txBody>
          <a:bodyPr>
            <a:spAutoFit/>
          </a:bodyPr>
          <a:lstStyle/>
          <a:p>
            <a:pPr algn="ctr" defTabSz="802526" fontAlgn="base">
              <a:spcBef>
                <a:spcPts val="377"/>
              </a:spcBef>
              <a:spcAft>
                <a:spcPts val="377"/>
              </a:spcAft>
              <a:defRPr/>
            </a:pPr>
            <a:r>
              <a:rPr lang="ja-JP" altLang="en-US" sz="2261" kern="0" dirty="0">
                <a:solidFill>
                  <a:srgbClr val="FF0000"/>
                </a:solidFill>
                <a:latin typeface="ＭＳ Ｐゴシック" panose="020B0600070205080204" pitchFamily="50" charset="-128"/>
              </a:rPr>
              <a:t>土砂災害の危険度分布</a:t>
            </a:r>
            <a:endParaRPr lang="en-US" altLang="ja-JP" sz="2261" kern="0" dirty="0">
              <a:solidFill>
                <a:srgbClr val="FF0000"/>
              </a:solidFill>
              <a:latin typeface="ＭＳ Ｐゴシック" panose="020B0600070205080204" pitchFamily="50" charset="-128"/>
            </a:endParaRPr>
          </a:p>
        </p:txBody>
      </p:sp>
      <p:pic>
        <p:nvPicPr>
          <p:cNvPr id="100367" name="図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7331" y="4275993"/>
            <a:ext cx="3660531" cy="20266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368" name="図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7512" y="1693985"/>
            <a:ext cx="3494942" cy="12836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5057043" y="715108"/>
            <a:ext cx="2935419" cy="401648"/>
          </a:xfrm>
          <a:prstGeom prst="rect">
            <a:avLst/>
          </a:prstGeom>
          <a:extLst/>
        </p:spPr>
        <p:txBody>
          <a:bodyPr wrap="none">
            <a:spAutoFit/>
          </a:bodyPr>
          <a:lstStyle/>
          <a:p>
            <a:pPr defTabSz="802526" fontAlgn="base">
              <a:spcBef>
                <a:spcPts val="377"/>
              </a:spcBef>
              <a:spcAft>
                <a:spcPts val="377"/>
              </a:spcAft>
              <a:defRPr/>
            </a:pPr>
            <a:r>
              <a:rPr lang="ja-JP" altLang="en-US" sz="2010" kern="0" dirty="0">
                <a:solidFill>
                  <a:srgbClr val="000000"/>
                </a:solidFill>
                <a:latin typeface="ＭＳ Ｐゴシック" panose="020B0600070205080204" pitchFamily="50" charset="-128"/>
              </a:rPr>
              <a:t>＜気象庁ホームページ＞</a:t>
            </a:r>
          </a:p>
        </p:txBody>
      </p:sp>
      <p:grpSp>
        <p:nvGrpSpPr>
          <p:cNvPr id="100370" name="グループ化 1"/>
          <p:cNvGrpSpPr>
            <a:grpSpLocks/>
          </p:cNvGrpSpPr>
          <p:nvPr/>
        </p:nvGrpSpPr>
        <p:grpSpPr bwMode="auto">
          <a:xfrm>
            <a:off x="111369" y="858714"/>
            <a:ext cx="813290" cy="5679831"/>
            <a:chOff x="208111" y="624137"/>
            <a:chExt cx="1269173" cy="8352928"/>
          </a:xfrm>
        </p:grpSpPr>
        <p:sp>
          <p:nvSpPr>
            <p:cNvPr id="43" name="ホームベース 42"/>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山形 43"/>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山形 44"/>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山形 45"/>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山形 46"/>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404" name="テキスト ボックス 47"/>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49" name="テキスト ボックス 48"/>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100372" name="テキスト ボックス 49"/>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100373" name="テキスト ボックス 50"/>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52" name="正方形/長方形 51"/>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56"/>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テキスト ボックス 59"/>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61" name="正方形/長方形 60"/>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62" name="正方形/長方形 61"/>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63" name="正方形/長方形 62"/>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64" name="正方形/長方形 63"/>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00387" name="テキスト ボックス 64"/>
          <p:cNvSpPr txBox="1">
            <a:spLocks noChangeArrowheads="1"/>
          </p:cNvSpPr>
          <p:nvPr/>
        </p:nvSpPr>
        <p:spPr bwMode="auto">
          <a:xfrm>
            <a:off x="1638728"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b="1">
                <a:solidFill>
                  <a:srgbClr val="FF0000"/>
                </a:solidFill>
                <a:latin typeface="Meiryo UI" panose="020B0604030504040204" pitchFamily="50" charset="-128"/>
                <a:ea typeface="Meiryo UI" panose="020B0604030504040204" pitchFamily="50" charset="-128"/>
              </a:rPr>
              <a:t>危険度分布</a:t>
            </a:r>
          </a:p>
        </p:txBody>
      </p:sp>
      <p:sp>
        <p:nvSpPr>
          <p:cNvPr id="66" name="正方形/長方形 65"/>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68" name="正方形/長方形 67"/>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0394" name="グループ化 3"/>
          <p:cNvGrpSpPr>
            <a:grpSpLocks/>
          </p:cNvGrpSpPr>
          <p:nvPr/>
        </p:nvGrpSpPr>
        <p:grpSpPr bwMode="auto">
          <a:xfrm>
            <a:off x="1981201" y="4572000"/>
            <a:ext cx="795704" cy="1871297"/>
            <a:chOff x="3158573" y="6931025"/>
            <a:chExt cx="1266894" cy="2978150"/>
          </a:xfrm>
        </p:grpSpPr>
        <p:sp>
          <p:nvSpPr>
            <p:cNvPr id="73" name="正方形/長方形 72"/>
            <p:cNvSpPr/>
            <p:nvPr/>
          </p:nvSpPr>
          <p:spPr>
            <a:xfrm>
              <a:off x="3158573" y="6954346"/>
              <a:ext cx="394301"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3529542" y="6931025"/>
              <a:ext cx="450295"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74"/>
            <p:cNvSpPr/>
            <p:nvPr/>
          </p:nvSpPr>
          <p:spPr>
            <a:xfrm>
              <a:off x="3991504" y="6931025"/>
              <a:ext cx="433963" cy="2721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2443" name="角丸四角形 59"/>
          <p:cNvSpPr>
            <a:spLocks noChangeArrowheads="1"/>
          </p:cNvSpPr>
          <p:nvPr/>
        </p:nvSpPr>
        <p:spPr bwMode="auto">
          <a:xfrm>
            <a:off x="1758462" y="1200150"/>
            <a:ext cx="241789" cy="5080488"/>
          </a:xfrm>
          <a:prstGeom prst="roundRect">
            <a:avLst>
              <a:gd name="adj" fmla="val 790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885102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図 1"/>
          <p:cNvPicPr>
            <a:picLocks noChangeAspect="1"/>
          </p:cNvPicPr>
          <p:nvPr/>
        </p:nvPicPr>
        <p:blipFill>
          <a:blip r:embed="rId3">
            <a:extLst>
              <a:ext uri="{28A0092B-C50C-407E-A947-70E740481C1C}">
                <a14:useLocalDpi xmlns:a14="http://schemas.microsoft.com/office/drawing/2010/main" val="0"/>
              </a:ext>
            </a:extLst>
          </a:blip>
          <a:srcRect t="9808" r="4706"/>
          <a:stretch>
            <a:fillRect/>
          </a:stretch>
        </p:blipFill>
        <p:spPr bwMode="auto">
          <a:xfrm>
            <a:off x="550985" y="817685"/>
            <a:ext cx="8042031" cy="565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6120" y="265236"/>
            <a:ext cx="9111762" cy="37660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526" eaLnBrk="1" hangingPunct="1">
              <a:defRPr/>
            </a:pPr>
            <a:r>
              <a:rPr lang="en-US" altLang="ja-JP" sz="2261" kern="0" dirty="0"/>
              <a:t>【</a:t>
            </a:r>
            <a:r>
              <a:rPr lang="ja-JP" altLang="en-US" sz="2261" kern="0" dirty="0"/>
              <a:t>参考</a:t>
            </a:r>
            <a:r>
              <a:rPr lang="en-US" altLang="ja-JP" sz="2261" kern="0" dirty="0"/>
              <a:t>】</a:t>
            </a:r>
            <a:r>
              <a:rPr lang="ja-JP" altLang="en-US" sz="2261" kern="0" dirty="0"/>
              <a:t>平成</a:t>
            </a:r>
            <a:r>
              <a:rPr lang="en-US" altLang="ja-JP" sz="2261" kern="0" dirty="0"/>
              <a:t>28</a:t>
            </a:r>
            <a:r>
              <a:rPr lang="ja-JP" altLang="en-US" sz="2261" kern="0" dirty="0"/>
              <a:t>年台風</a:t>
            </a:r>
            <a:r>
              <a:rPr lang="en-US" altLang="ja-JP" sz="2261" kern="0" dirty="0"/>
              <a:t>10</a:t>
            </a:r>
            <a:r>
              <a:rPr lang="ja-JP" altLang="en-US" sz="2261" kern="0" dirty="0"/>
              <a:t>号時の洪水警報危険度（岩手県岩泉町）</a:t>
            </a:r>
            <a:endParaRPr lang="ja-JP" altLang="en-US" sz="1759" kern="0" dirty="0"/>
          </a:p>
        </p:txBody>
      </p:sp>
      <p:sp>
        <p:nvSpPr>
          <p:cNvPr id="102404" name="スライド番号プレースホルダー 1"/>
          <p:cNvSpPr>
            <a:spLocks noGrp="1"/>
          </p:cNvSpPr>
          <p:nvPr>
            <p:ph type="sldNum" sz="quarter" idx="12"/>
          </p:nvPr>
        </p:nvSpPr>
        <p:spPr>
          <a:xfrm>
            <a:off x="8695593" y="6246936"/>
            <a:ext cx="448408" cy="3297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38">
                <a:solidFill>
                  <a:schemeClr val="tx1"/>
                </a:solidFill>
                <a:latin typeface="ＭＳ Ｐゴシック" panose="020B0600070205080204" pitchFamily="50" charset="-128"/>
                <a:ea typeface="ＭＳ Ｐゴシック" panose="020B0600070205080204" pitchFamily="50" charset="-128"/>
              </a:defRPr>
            </a:lvl1pPr>
            <a:lvl2pPr marL="466004" indent="-178781">
              <a:defRPr kumimoji="1" sz="738">
                <a:solidFill>
                  <a:schemeClr val="tx1"/>
                </a:solidFill>
                <a:latin typeface="ＭＳ Ｐゴシック" panose="020B0600070205080204" pitchFamily="50" charset="-128"/>
                <a:ea typeface="ＭＳ Ｐゴシック" panose="020B0600070205080204" pitchFamily="50" charset="-128"/>
              </a:defRPr>
            </a:lvl2pPr>
            <a:lvl3pPr marL="716591" indent="-142146">
              <a:defRPr kumimoji="1" sz="738">
                <a:solidFill>
                  <a:schemeClr val="tx1"/>
                </a:solidFill>
                <a:latin typeface="ＭＳ Ｐゴシック" panose="020B0600070205080204" pitchFamily="50" charset="-128"/>
                <a:ea typeface="ＭＳ Ｐゴシック" panose="020B0600070205080204" pitchFamily="50" charset="-128"/>
              </a:defRPr>
            </a:lvl3pPr>
            <a:lvl4pPr marL="1003814" indent="-142146">
              <a:defRPr kumimoji="1" sz="738">
                <a:solidFill>
                  <a:schemeClr val="tx1"/>
                </a:solidFill>
                <a:latin typeface="ＭＳ Ｐゴシック" panose="020B0600070205080204" pitchFamily="50" charset="-128"/>
                <a:ea typeface="ＭＳ Ｐゴシック" panose="020B0600070205080204" pitchFamily="50" charset="-128"/>
              </a:defRPr>
            </a:lvl4pPr>
            <a:lvl5pPr marL="1291037" indent="-142146">
              <a:defRPr kumimoji="1" sz="738">
                <a:solidFill>
                  <a:schemeClr val="tx1"/>
                </a:solidFill>
                <a:latin typeface="ＭＳ Ｐゴシック" panose="020B0600070205080204" pitchFamily="50" charset="-128"/>
                <a:ea typeface="ＭＳ Ｐゴシック" panose="020B0600070205080204" pitchFamily="50" charset="-128"/>
              </a:defRPr>
            </a:lvl5pPr>
            <a:lvl6pPr marL="1713078"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6pPr>
            <a:lvl7pPr marL="2135119"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7pPr>
            <a:lvl8pPr marL="2557161"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8pPr>
            <a:lvl9pPr marL="2979202"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9pPr>
          </a:lstStyle>
          <a:p>
            <a:fld id="{EA654B62-57A2-4CC3-BA5A-BAD8786973DA}" type="slidenum">
              <a:rPr lang="en-US" altLang="ja-JP" sz="1108">
                <a:solidFill>
                  <a:srgbClr val="000000"/>
                </a:solidFill>
                <a:latin typeface="Arial" panose="020B0604020202020204" pitchFamily="34" charset="0"/>
              </a:rPr>
              <a:pPr/>
              <a:t>54</a:t>
            </a:fld>
            <a:endParaRPr lang="en-US" altLang="ja-JP" sz="1108">
              <a:solidFill>
                <a:srgbClr val="000000"/>
              </a:solidFill>
              <a:latin typeface="Arial" panose="020B0604020202020204" pitchFamily="34" charset="0"/>
            </a:endParaRPr>
          </a:p>
        </p:txBody>
      </p:sp>
    </p:spTree>
    <p:extLst>
      <p:ext uri="{BB962C8B-B14F-4D97-AF65-F5344CB8AC3E}">
        <p14:creationId xmlns:p14="http://schemas.microsoft.com/office/powerpoint/2010/main" val="329912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図 7"/>
          <p:cNvPicPr>
            <a:picLocks noChangeAspect="1"/>
          </p:cNvPicPr>
          <p:nvPr/>
        </p:nvPicPr>
        <p:blipFill>
          <a:blip r:embed="rId3">
            <a:extLst>
              <a:ext uri="{28A0092B-C50C-407E-A947-70E740481C1C}">
                <a14:useLocalDpi xmlns:a14="http://schemas.microsoft.com/office/drawing/2010/main" val="0"/>
              </a:ext>
            </a:extLst>
          </a:blip>
          <a:srcRect t="10207" r="4178"/>
          <a:stretch>
            <a:fillRect/>
          </a:stretch>
        </p:blipFill>
        <p:spPr bwMode="auto">
          <a:xfrm>
            <a:off x="627185" y="983274"/>
            <a:ext cx="7889631" cy="548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6120" y="265236"/>
            <a:ext cx="9111762" cy="37660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526" eaLnBrk="1" hangingPunct="1">
              <a:defRPr/>
            </a:pPr>
            <a:r>
              <a:rPr lang="en-US" altLang="ja-JP" sz="2261" kern="0" dirty="0"/>
              <a:t>【</a:t>
            </a:r>
            <a:r>
              <a:rPr lang="ja-JP" altLang="en-US" sz="2261" kern="0" dirty="0"/>
              <a:t>参考</a:t>
            </a:r>
            <a:r>
              <a:rPr lang="en-US" altLang="ja-JP" sz="2261" kern="0" dirty="0"/>
              <a:t>】</a:t>
            </a:r>
            <a:r>
              <a:rPr lang="ja-JP" altLang="en-US" sz="2261" kern="0" dirty="0"/>
              <a:t>平成</a:t>
            </a:r>
            <a:r>
              <a:rPr lang="en-US" altLang="ja-JP" sz="2261" kern="0" dirty="0"/>
              <a:t>26</a:t>
            </a:r>
            <a:r>
              <a:rPr lang="ja-JP" altLang="en-US" sz="2261" kern="0" dirty="0"/>
              <a:t>年</a:t>
            </a:r>
            <a:r>
              <a:rPr lang="en-US" altLang="ja-JP" sz="2261" kern="0" dirty="0"/>
              <a:t>8</a:t>
            </a:r>
            <a:r>
              <a:rPr lang="ja-JP" altLang="en-US" sz="2261" kern="0" dirty="0"/>
              <a:t>月豪雨時の土砂災害危険度（広島市）</a:t>
            </a:r>
            <a:endParaRPr lang="ja-JP" altLang="en-US" sz="1759" kern="0" dirty="0"/>
          </a:p>
        </p:txBody>
      </p:sp>
      <p:sp>
        <p:nvSpPr>
          <p:cNvPr id="104452" name="スライド番号プレースホルダー 1"/>
          <p:cNvSpPr>
            <a:spLocks noGrp="1"/>
          </p:cNvSpPr>
          <p:nvPr>
            <p:ph type="sldNum" sz="quarter" idx="12"/>
          </p:nvPr>
        </p:nvSpPr>
        <p:spPr>
          <a:xfrm>
            <a:off x="8686800" y="6251331"/>
            <a:ext cx="433754" cy="3311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38">
                <a:solidFill>
                  <a:schemeClr val="tx1"/>
                </a:solidFill>
                <a:latin typeface="ＭＳ Ｐゴシック" panose="020B0600070205080204" pitchFamily="50" charset="-128"/>
                <a:ea typeface="ＭＳ Ｐゴシック" panose="020B0600070205080204" pitchFamily="50" charset="-128"/>
              </a:defRPr>
            </a:lvl1pPr>
            <a:lvl2pPr marL="466004" indent="-178781">
              <a:defRPr kumimoji="1" sz="738">
                <a:solidFill>
                  <a:schemeClr val="tx1"/>
                </a:solidFill>
                <a:latin typeface="ＭＳ Ｐゴシック" panose="020B0600070205080204" pitchFamily="50" charset="-128"/>
                <a:ea typeface="ＭＳ Ｐゴシック" panose="020B0600070205080204" pitchFamily="50" charset="-128"/>
              </a:defRPr>
            </a:lvl2pPr>
            <a:lvl3pPr marL="716591" indent="-142146">
              <a:defRPr kumimoji="1" sz="738">
                <a:solidFill>
                  <a:schemeClr val="tx1"/>
                </a:solidFill>
                <a:latin typeface="ＭＳ Ｐゴシック" panose="020B0600070205080204" pitchFamily="50" charset="-128"/>
                <a:ea typeface="ＭＳ Ｐゴシック" panose="020B0600070205080204" pitchFamily="50" charset="-128"/>
              </a:defRPr>
            </a:lvl3pPr>
            <a:lvl4pPr marL="1003814" indent="-142146">
              <a:defRPr kumimoji="1" sz="738">
                <a:solidFill>
                  <a:schemeClr val="tx1"/>
                </a:solidFill>
                <a:latin typeface="ＭＳ Ｐゴシック" panose="020B0600070205080204" pitchFamily="50" charset="-128"/>
                <a:ea typeface="ＭＳ Ｐゴシック" panose="020B0600070205080204" pitchFamily="50" charset="-128"/>
              </a:defRPr>
            </a:lvl4pPr>
            <a:lvl5pPr marL="1291037" indent="-142146">
              <a:defRPr kumimoji="1" sz="738">
                <a:solidFill>
                  <a:schemeClr val="tx1"/>
                </a:solidFill>
                <a:latin typeface="ＭＳ Ｐゴシック" panose="020B0600070205080204" pitchFamily="50" charset="-128"/>
                <a:ea typeface="ＭＳ Ｐゴシック" panose="020B0600070205080204" pitchFamily="50" charset="-128"/>
              </a:defRPr>
            </a:lvl5pPr>
            <a:lvl6pPr marL="1713078"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6pPr>
            <a:lvl7pPr marL="2135119"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7pPr>
            <a:lvl8pPr marL="2557161"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8pPr>
            <a:lvl9pPr marL="2979202" indent="-142146" eaLnBrk="0" fontAlgn="base" hangingPunct="0">
              <a:spcBef>
                <a:spcPct val="0"/>
              </a:spcBef>
              <a:spcAft>
                <a:spcPct val="0"/>
              </a:spcAft>
              <a:defRPr kumimoji="1" sz="738">
                <a:solidFill>
                  <a:schemeClr val="tx1"/>
                </a:solidFill>
                <a:latin typeface="ＭＳ Ｐゴシック" panose="020B0600070205080204" pitchFamily="50" charset="-128"/>
                <a:ea typeface="ＭＳ Ｐゴシック" panose="020B0600070205080204" pitchFamily="50" charset="-128"/>
              </a:defRPr>
            </a:lvl9pPr>
          </a:lstStyle>
          <a:p>
            <a:fld id="{0902A872-E3C2-4DF6-9F05-9BBA86B90E5C}" type="slidenum">
              <a:rPr lang="en-US" altLang="ja-JP" sz="1108">
                <a:solidFill>
                  <a:srgbClr val="000000"/>
                </a:solidFill>
                <a:latin typeface="Arial" panose="020B0604020202020204" pitchFamily="34" charset="0"/>
              </a:rPr>
              <a:pPr/>
              <a:t>55</a:t>
            </a:fld>
            <a:endParaRPr lang="en-US" altLang="ja-JP" sz="1108">
              <a:solidFill>
                <a:srgbClr val="000000"/>
              </a:solidFill>
              <a:latin typeface="Arial" panose="020B0604020202020204" pitchFamily="34" charset="0"/>
            </a:endParaRPr>
          </a:p>
        </p:txBody>
      </p:sp>
    </p:spTree>
    <p:extLst>
      <p:ext uri="{BB962C8B-B14F-4D97-AF65-F5344CB8AC3E}">
        <p14:creationId xmlns:p14="http://schemas.microsoft.com/office/powerpoint/2010/main" val="33404692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2409093" y="5896708"/>
            <a:ext cx="6368562" cy="685800"/>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409093" y="1247043"/>
            <a:ext cx="6368562" cy="1499088"/>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409093" y="2746131"/>
            <a:ext cx="6368562" cy="1040423"/>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409093" y="3786554"/>
            <a:ext cx="6368562" cy="2110154"/>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6502" name="グループ化 1"/>
          <p:cNvGrpSpPr>
            <a:grpSpLocks/>
          </p:cNvGrpSpPr>
          <p:nvPr/>
        </p:nvGrpSpPr>
        <p:grpSpPr bwMode="auto">
          <a:xfrm>
            <a:off x="451338" y="902678"/>
            <a:ext cx="797170" cy="5679831"/>
            <a:chOff x="208110" y="624139"/>
            <a:chExt cx="1269172" cy="8352928"/>
          </a:xfrm>
        </p:grpSpPr>
        <p:sp>
          <p:nvSpPr>
            <p:cNvPr id="3" name="ホームベース 2"/>
            <p:cNvSpPr/>
            <p:nvPr/>
          </p:nvSpPr>
          <p:spPr>
            <a:xfrm rot="5400000">
              <a:off x="-3333768" y="4166017"/>
              <a:ext cx="8352928" cy="1269171"/>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山形 3"/>
            <p:cNvSpPr/>
            <p:nvPr/>
          </p:nvSpPr>
          <p:spPr>
            <a:xfrm rot="5400000">
              <a:off x="518363" y="1824569"/>
              <a:ext cx="648666"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rot="5400000">
              <a:off x="519441" y="4668141"/>
              <a:ext cx="646511"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山形 5"/>
            <p:cNvSpPr/>
            <p:nvPr/>
          </p:nvSpPr>
          <p:spPr>
            <a:xfrm rot="5400000">
              <a:off x="518363" y="7382411"/>
              <a:ext cx="648667"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山形 6"/>
            <p:cNvSpPr/>
            <p:nvPr/>
          </p:nvSpPr>
          <p:spPr>
            <a:xfrm rot="5400000">
              <a:off x="518363" y="5953622"/>
              <a:ext cx="648666" cy="1269171"/>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575" name="テキスト ボックス 7"/>
            <p:cNvSpPr txBox="1">
              <a:spLocks noChangeArrowheads="1"/>
            </p:cNvSpPr>
            <p:nvPr/>
          </p:nvSpPr>
          <p:spPr bwMode="auto">
            <a:xfrm>
              <a:off x="257295" y="1146104"/>
              <a:ext cx="1170811"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9" name="テキスト ボックス 8"/>
          <p:cNvSpPr txBox="1"/>
          <p:nvPr/>
        </p:nvSpPr>
        <p:spPr>
          <a:xfrm>
            <a:off x="458666" y="877674"/>
            <a:ext cx="189034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106504" name="テキスト ボックス 9"/>
          <p:cNvSpPr txBox="1">
            <a:spLocks noChangeArrowheads="1"/>
          </p:cNvSpPr>
          <p:nvPr/>
        </p:nvSpPr>
        <p:spPr bwMode="auto">
          <a:xfrm>
            <a:off x="482112" y="4191000"/>
            <a:ext cx="766396"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106505" name="テキスト ボックス 10"/>
          <p:cNvSpPr txBox="1">
            <a:spLocks noChangeArrowheads="1"/>
          </p:cNvSpPr>
          <p:nvPr/>
        </p:nvSpPr>
        <p:spPr bwMode="auto">
          <a:xfrm>
            <a:off x="485043" y="2746131"/>
            <a:ext cx="737088"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24" name="テキスト ボックス 23"/>
          <p:cNvSpPr txBox="1"/>
          <p:nvPr/>
        </p:nvSpPr>
        <p:spPr>
          <a:xfrm>
            <a:off x="2401766" y="867416"/>
            <a:ext cx="210282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チェックすべき気象情報</a:t>
            </a:r>
          </a:p>
        </p:txBody>
      </p:sp>
      <p:sp>
        <p:nvSpPr>
          <p:cNvPr id="34" name="正方形/長方形 33"/>
          <p:cNvSpPr/>
          <p:nvPr/>
        </p:nvSpPr>
        <p:spPr>
          <a:xfrm>
            <a:off x="1198685" y="2781301"/>
            <a:ext cx="1280746" cy="315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雨が降り始める　</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182567" y="6093070"/>
            <a:ext cx="1226526" cy="243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広い範囲で</a:t>
            </a:r>
            <a:endParaRPr lang="en-US" altLang="ja-JP"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数十年に一度の</a:t>
            </a:r>
            <a:endParaRPr lang="en-US" altLang="ja-JP"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1182566" y="1217736"/>
            <a:ext cx="1279280" cy="775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数日後まで</a:t>
            </a: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警報級の現象発生の可能性が予想され、大雨の可能性が高くなる　</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226527" y="3620966"/>
            <a:ext cx="1182565" cy="315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雨が強さを増す</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77815" y="4353658"/>
            <a:ext cx="1131277" cy="221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大雨となる</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1200151" y="5099538"/>
            <a:ext cx="1208942" cy="246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大雨が一層</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激しくなる</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6513" name="Picture 3" descr="\\yohousv\班・係\防災班\イラスト\｢雨と風（雨と風の階級表）」より（ロイヤリティフリー）\雨の階級イラス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0635" y="3887666"/>
            <a:ext cx="523142" cy="48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4" name="Picture 4" descr="\\yohousv\班・係\防災班\イラスト\｢雨と風（雨と風の階級表）」より（ロイヤリティフリー）\雨の階級イラスト\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636" y="4552951"/>
            <a:ext cx="530469" cy="51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5" name="Picture 5" descr="\\yohousv\班・係\防災班\イラスト\｢雨と風（雨と風の階級表）」より（ロイヤリティフリー）\雨の階級イラスト\1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636" y="5385289"/>
            <a:ext cx="530469" cy="54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4243" y="2099897"/>
            <a:ext cx="644769" cy="64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5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7816" y="1948962"/>
            <a:ext cx="631581" cy="54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テキスト ボックス 45"/>
          <p:cNvSpPr txBox="1"/>
          <p:nvPr/>
        </p:nvSpPr>
        <p:spPr>
          <a:xfrm>
            <a:off x="4572000" y="877674"/>
            <a:ext cx="4120662"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チェックポイント</a:t>
            </a:r>
          </a:p>
        </p:txBody>
      </p:sp>
      <p:sp>
        <p:nvSpPr>
          <p:cNvPr id="106519" name="テキスト ボックス 49"/>
          <p:cNvSpPr txBox="1">
            <a:spLocks noChangeArrowheads="1"/>
          </p:cNvSpPr>
          <p:nvPr/>
        </p:nvSpPr>
        <p:spPr bwMode="auto">
          <a:xfrm>
            <a:off x="4604239" y="1296867"/>
            <a:ext cx="2029723"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数日先までの天気の傾向を確認</a:t>
            </a:r>
          </a:p>
        </p:txBody>
      </p:sp>
      <p:sp>
        <p:nvSpPr>
          <p:cNvPr id="106520" name="テキスト ボックス 53"/>
          <p:cNvSpPr txBox="1">
            <a:spLocks noChangeArrowheads="1"/>
          </p:cNvSpPr>
          <p:nvPr/>
        </p:nvSpPr>
        <p:spPr bwMode="auto">
          <a:xfrm>
            <a:off x="4604239" y="2033955"/>
            <a:ext cx="413446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天気が悪くなりそうな時は、気象情報や警報級の現象の見込みに留意</a:t>
            </a:r>
          </a:p>
        </p:txBody>
      </p:sp>
      <p:sp>
        <p:nvSpPr>
          <p:cNvPr id="106521" name="テキスト ボックス 58"/>
          <p:cNvSpPr txBox="1">
            <a:spLocks noChangeArrowheads="1"/>
          </p:cNvSpPr>
          <p:nvPr/>
        </p:nvSpPr>
        <p:spPr bwMode="auto">
          <a:xfrm>
            <a:off x="4604238" y="2631831"/>
            <a:ext cx="3651962" cy="2628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天気が悪くなってきたら、雨の降り方や風の強さ、雷等をチェック</a:t>
            </a:r>
          </a:p>
        </p:txBody>
      </p:sp>
      <p:sp>
        <p:nvSpPr>
          <p:cNvPr id="106522" name="テキスト ボックス 59"/>
          <p:cNvSpPr txBox="1">
            <a:spLocks noChangeArrowheads="1"/>
          </p:cNvSpPr>
          <p:nvPr/>
        </p:nvSpPr>
        <p:spPr bwMode="auto">
          <a:xfrm>
            <a:off x="4604238" y="3704493"/>
            <a:ext cx="1460656"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危険度の高まりを確認</a:t>
            </a:r>
          </a:p>
        </p:txBody>
      </p:sp>
      <p:sp>
        <p:nvSpPr>
          <p:cNvPr id="106523" name="テキスト ボックス 64"/>
          <p:cNvSpPr txBox="1">
            <a:spLocks noChangeArrowheads="1"/>
          </p:cNvSpPr>
          <p:nvPr/>
        </p:nvSpPr>
        <p:spPr bwMode="auto">
          <a:xfrm>
            <a:off x="4604239" y="3373316"/>
            <a:ext cx="299473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１時間前から１時間後までの雨の降り方をチェック</a:t>
            </a:r>
          </a:p>
        </p:txBody>
      </p:sp>
      <p:sp>
        <p:nvSpPr>
          <p:cNvPr id="68" name="テキスト ボックス 67"/>
          <p:cNvSpPr txBox="1"/>
          <p:nvPr/>
        </p:nvSpPr>
        <p:spPr>
          <a:xfrm>
            <a:off x="5206512" y="2897066"/>
            <a:ext cx="2891817" cy="284052"/>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現象があまり激しくならない段階で必要な行動を起こす</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・・・を意識し、防災気象情報をチェック</a:t>
            </a:r>
          </a:p>
        </p:txBody>
      </p:sp>
      <p:cxnSp>
        <p:nvCxnSpPr>
          <p:cNvPr id="70" name="直線矢印コネクタ 69"/>
          <p:cNvCxnSpPr/>
          <p:nvPr/>
        </p:nvCxnSpPr>
        <p:spPr>
          <a:xfrm>
            <a:off x="4305300" y="3914043"/>
            <a:ext cx="0" cy="2573215"/>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4572000" y="3618036"/>
            <a:ext cx="1466" cy="2869223"/>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5103936" y="1540120"/>
            <a:ext cx="2867773" cy="142027"/>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キーワード</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「大気の状態が不安定」「荒れた天気」「大雨」等</a:t>
            </a:r>
          </a:p>
        </p:txBody>
      </p:sp>
      <p:sp>
        <p:nvSpPr>
          <p:cNvPr id="83" name="テキスト ボックス 82"/>
          <p:cNvSpPr txBox="1"/>
          <p:nvPr/>
        </p:nvSpPr>
        <p:spPr>
          <a:xfrm>
            <a:off x="5206512" y="2288931"/>
            <a:ext cx="2925481" cy="142027"/>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早めの体制確保・・・を意識し、防災気象情報をチェック</a:t>
            </a:r>
          </a:p>
        </p:txBody>
      </p:sp>
      <p:sp>
        <p:nvSpPr>
          <p:cNvPr id="84" name="テキスト ボックス 83"/>
          <p:cNvSpPr txBox="1"/>
          <p:nvPr/>
        </p:nvSpPr>
        <p:spPr>
          <a:xfrm>
            <a:off x="5206513" y="1749669"/>
            <a:ext cx="2870979" cy="284052"/>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念のため、連絡体制や要員の確保、資機材等の確認</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・・・を意識し、防災気象情報をチェック</a:t>
            </a:r>
          </a:p>
        </p:txBody>
      </p:sp>
      <p:cxnSp>
        <p:nvCxnSpPr>
          <p:cNvPr id="85" name="直線矢印コネクタ 84"/>
          <p:cNvCxnSpPr/>
          <p:nvPr/>
        </p:nvCxnSpPr>
        <p:spPr>
          <a:xfrm>
            <a:off x="4440115" y="2886808"/>
            <a:ext cx="0" cy="3600450"/>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4173416" y="3181350"/>
            <a:ext cx="7327" cy="3305908"/>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a:off x="3175489" y="2161443"/>
            <a:ext cx="1465" cy="628650"/>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176954" y="3030416"/>
            <a:ext cx="0" cy="857250"/>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106539" idx="2"/>
          </p:cNvCxnSpPr>
          <p:nvPr/>
        </p:nvCxnSpPr>
        <p:spPr>
          <a:xfrm flipH="1">
            <a:off x="2910255" y="1775107"/>
            <a:ext cx="36233" cy="4691636"/>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2710962" y="1767254"/>
            <a:ext cx="0" cy="4699489"/>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a:off x="4031274" y="1758462"/>
            <a:ext cx="8792" cy="4728797"/>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H="1">
            <a:off x="3897924" y="1485900"/>
            <a:ext cx="8792" cy="5001358"/>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sp>
        <p:nvSpPr>
          <p:cNvPr id="106538" name="テキスト ボックス 47"/>
          <p:cNvSpPr txBox="1">
            <a:spLocks noChangeArrowheads="1"/>
          </p:cNvSpPr>
          <p:nvPr/>
        </p:nvSpPr>
        <p:spPr bwMode="auto">
          <a:xfrm>
            <a:off x="3216520" y="1245578"/>
            <a:ext cx="1040670"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週間天気予報</a:t>
            </a:r>
          </a:p>
        </p:txBody>
      </p:sp>
      <p:sp>
        <p:nvSpPr>
          <p:cNvPr id="106539" name="テキスト ボックス 48"/>
          <p:cNvSpPr txBox="1">
            <a:spLocks noChangeArrowheads="1"/>
          </p:cNvSpPr>
          <p:nvPr/>
        </p:nvSpPr>
        <p:spPr bwMode="auto">
          <a:xfrm>
            <a:off x="2568820" y="1512278"/>
            <a:ext cx="755335"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台風情報</a:t>
            </a:r>
          </a:p>
        </p:txBody>
      </p:sp>
      <p:sp>
        <p:nvSpPr>
          <p:cNvPr id="106540" name="テキスト ボックス 44"/>
          <p:cNvSpPr txBox="1">
            <a:spLocks noChangeArrowheads="1"/>
          </p:cNvSpPr>
          <p:nvPr/>
        </p:nvSpPr>
        <p:spPr bwMode="auto">
          <a:xfrm>
            <a:off x="3700097" y="1578220"/>
            <a:ext cx="755335"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天気予報</a:t>
            </a:r>
          </a:p>
        </p:txBody>
      </p:sp>
      <p:sp>
        <p:nvSpPr>
          <p:cNvPr id="106541" name="テキスト ボックス 50"/>
          <p:cNvSpPr txBox="1">
            <a:spLocks noChangeArrowheads="1"/>
          </p:cNvSpPr>
          <p:nvPr/>
        </p:nvSpPr>
        <p:spPr bwMode="auto">
          <a:xfrm>
            <a:off x="2558562" y="1909397"/>
            <a:ext cx="755335"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気象情報</a:t>
            </a:r>
          </a:p>
        </p:txBody>
      </p:sp>
      <p:sp>
        <p:nvSpPr>
          <p:cNvPr id="106542" name="テキスト ボックス 51"/>
          <p:cNvSpPr txBox="1">
            <a:spLocks noChangeArrowheads="1"/>
          </p:cNvSpPr>
          <p:nvPr/>
        </p:nvSpPr>
        <p:spPr bwMode="auto">
          <a:xfrm>
            <a:off x="3327889" y="1894743"/>
            <a:ext cx="1156086"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警報級の可能性</a:t>
            </a:r>
          </a:p>
        </p:txBody>
      </p:sp>
      <p:sp>
        <p:nvSpPr>
          <p:cNvPr id="106543" name="テキスト ボックス 56"/>
          <p:cNvSpPr txBox="1">
            <a:spLocks noChangeArrowheads="1"/>
          </p:cNvSpPr>
          <p:nvPr/>
        </p:nvSpPr>
        <p:spPr bwMode="auto">
          <a:xfrm>
            <a:off x="3774831" y="2910255"/>
            <a:ext cx="601447"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アメダス</a:t>
            </a:r>
          </a:p>
        </p:txBody>
      </p:sp>
      <p:sp>
        <p:nvSpPr>
          <p:cNvPr id="106544" name="テキスト ボックス 57"/>
          <p:cNvSpPr txBox="1">
            <a:spLocks noChangeArrowheads="1"/>
          </p:cNvSpPr>
          <p:nvPr/>
        </p:nvSpPr>
        <p:spPr bwMode="auto">
          <a:xfrm>
            <a:off x="3678116" y="2631831"/>
            <a:ext cx="910827"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気象レーダー</a:t>
            </a:r>
          </a:p>
        </p:txBody>
      </p:sp>
      <p:sp>
        <p:nvSpPr>
          <p:cNvPr id="106545" name="テキスト ボックス 54"/>
          <p:cNvSpPr txBox="1">
            <a:spLocks noChangeArrowheads="1"/>
          </p:cNvSpPr>
          <p:nvPr/>
        </p:nvSpPr>
        <p:spPr bwMode="auto">
          <a:xfrm>
            <a:off x="3043604" y="2790093"/>
            <a:ext cx="612668"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注意報</a:t>
            </a:r>
          </a:p>
        </p:txBody>
      </p:sp>
      <p:sp>
        <p:nvSpPr>
          <p:cNvPr id="106546" name="テキスト ボックス 55"/>
          <p:cNvSpPr txBox="1">
            <a:spLocks noChangeArrowheads="1"/>
          </p:cNvSpPr>
          <p:nvPr/>
        </p:nvSpPr>
        <p:spPr bwMode="auto">
          <a:xfrm>
            <a:off x="3043604" y="3894993"/>
            <a:ext cx="470000"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警報</a:t>
            </a:r>
          </a:p>
        </p:txBody>
      </p:sp>
      <p:sp>
        <p:nvSpPr>
          <p:cNvPr id="106547" name="テキスト ボックス 60"/>
          <p:cNvSpPr txBox="1">
            <a:spLocks noChangeArrowheads="1"/>
          </p:cNvSpPr>
          <p:nvPr/>
        </p:nvSpPr>
        <p:spPr bwMode="auto">
          <a:xfrm>
            <a:off x="3625362" y="3657601"/>
            <a:ext cx="898003"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危険度分布</a:t>
            </a:r>
          </a:p>
        </p:txBody>
      </p:sp>
      <p:sp>
        <p:nvSpPr>
          <p:cNvPr id="64" name="テキスト ボックス 63"/>
          <p:cNvSpPr txBox="1"/>
          <p:nvPr/>
        </p:nvSpPr>
        <p:spPr>
          <a:xfrm>
            <a:off x="3242897" y="3361593"/>
            <a:ext cx="1386254" cy="262829"/>
          </a:xfrm>
          <a:prstGeom prst="rect">
            <a:avLst/>
          </a:prstGeom>
          <a:solidFill>
            <a:schemeClr val="bg1"/>
          </a:solidFill>
          <a:ln>
            <a:solidFill>
              <a:schemeClr val="tx1"/>
            </a:solidFill>
          </a:ln>
        </p:spPr>
        <p:txBody>
          <a:bodyPr lIns="33231" rIns="33231">
            <a:spAutoFit/>
          </a:bodyPr>
          <a:lstStyle/>
          <a:p>
            <a:pPr>
              <a:defRPr/>
            </a:pPr>
            <a:r>
              <a:rPr lang="ja-JP" altLang="en-US" sz="1108" spc="-11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高解像度降水ナウキャスト</a:t>
            </a:r>
          </a:p>
        </p:txBody>
      </p:sp>
      <p:sp>
        <p:nvSpPr>
          <p:cNvPr id="99" name="テキスト ボックス 98"/>
          <p:cNvSpPr txBox="1"/>
          <p:nvPr/>
        </p:nvSpPr>
        <p:spPr>
          <a:xfrm>
            <a:off x="5206512" y="3960935"/>
            <a:ext cx="3414396" cy="284052"/>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自治体の発令する避難に関する情報、河川管理者からの情報等</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に十分留意</a:t>
            </a:r>
          </a:p>
        </p:txBody>
      </p:sp>
      <p:sp>
        <p:nvSpPr>
          <p:cNvPr id="100" name="テキスト ボックス 99"/>
          <p:cNvSpPr txBox="1"/>
          <p:nvPr/>
        </p:nvSpPr>
        <p:spPr>
          <a:xfrm>
            <a:off x="5206512" y="4293577"/>
            <a:ext cx="2611292" cy="142027"/>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地元気象台の発表する最新の気象情報に留意</a:t>
            </a:r>
          </a:p>
        </p:txBody>
      </p:sp>
      <p:cxnSp>
        <p:nvCxnSpPr>
          <p:cNvPr id="102" name="直線矢印コネクタ 101"/>
          <p:cNvCxnSpPr/>
          <p:nvPr/>
        </p:nvCxnSpPr>
        <p:spPr>
          <a:xfrm>
            <a:off x="3176954" y="4166089"/>
            <a:ext cx="0" cy="1762857"/>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a:off x="3575538" y="4790343"/>
            <a:ext cx="0" cy="1696915"/>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a:xfrm>
            <a:off x="3389435" y="4482612"/>
            <a:ext cx="0" cy="2004646"/>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sp>
        <p:nvSpPr>
          <p:cNvPr id="106554" name="テキスト ボックス 62"/>
          <p:cNvSpPr txBox="1">
            <a:spLocks noChangeArrowheads="1"/>
          </p:cNvSpPr>
          <p:nvPr/>
        </p:nvSpPr>
        <p:spPr bwMode="auto">
          <a:xfrm>
            <a:off x="3464169" y="4528039"/>
            <a:ext cx="1326004"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指定河川洪水予報</a:t>
            </a:r>
          </a:p>
        </p:txBody>
      </p:sp>
      <p:sp>
        <p:nvSpPr>
          <p:cNvPr id="106555" name="テキスト ボックス 61"/>
          <p:cNvSpPr txBox="1">
            <a:spLocks noChangeArrowheads="1"/>
          </p:cNvSpPr>
          <p:nvPr/>
        </p:nvSpPr>
        <p:spPr bwMode="auto">
          <a:xfrm>
            <a:off x="3264877" y="4226170"/>
            <a:ext cx="1326004"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土砂災害警戒情報</a:t>
            </a:r>
          </a:p>
        </p:txBody>
      </p:sp>
      <p:sp>
        <p:nvSpPr>
          <p:cNvPr id="106556" name="テキスト ボックス 85"/>
          <p:cNvSpPr txBox="1">
            <a:spLocks noChangeArrowheads="1"/>
          </p:cNvSpPr>
          <p:nvPr/>
        </p:nvSpPr>
        <p:spPr bwMode="auto">
          <a:xfrm>
            <a:off x="4604239" y="5898174"/>
            <a:ext cx="2473754"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既に実施済みの措置の内容を再度確認</a:t>
            </a:r>
          </a:p>
        </p:txBody>
      </p:sp>
      <p:sp>
        <p:nvSpPr>
          <p:cNvPr id="88" name="テキスト ボックス 87"/>
          <p:cNvSpPr txBox="1"/>
          <p:nvPr/>
        </p:nvSpPr>
        <p:spPr>
          <a:xfrm>
            <a:off x="5206512" y="6135566"/>
            <a:ext cx="3316614" cy="426079"/>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「特別警報」は警報の基準をはるかに超える状況で発表される。</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既に災害が発生している場合もあり得るため、</a:t>
            </a:r>
            <a:r>
              <a:rPr lang="ja-JP" altLang="en-US" sz="923"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必要な措置は</a:t>
            </a:r>
            <a:endParaRPr lang="en-US" altLang="ja-JP" sz="923"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23"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「特別警報」が発表される前にすべて完了していることが基本</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6558" name="テキスト ボックス 89"/>
          <p:cNvSpPr txBox="1">
            <a:spLocks noChangeArrowheads="1"/>
          </p:cNvSpPr>
          <p:nvPr/>
        </p:nvSpPr>
        <p:spPr bwMode="auto">
          <a:xfrm>
            <a:off x="3689839" y="4834305"/>
            <a:ext cx="1480038" cy="262829"/>
          </a:xfrm>
          <a:prstGeom prst="rect">
            <a:avLst/>
          </a:prstGeom>
          <a:solidFill>
            <a:schemeClr val="bg1"/>
          </a:solidFill>
          <a:ln w="9525">
            <a:solidFill>
              <a:schemeClr val="tx1"/>
            </a:solidFill>
            <a:miter lim="800000"/>
            <a:headEnd/>
            <a:tailEnd/>
          </a:ln>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記録的短時間大雨情報</a:t>
            </a:r>
          </a:p>
        </p:txBody>
      </p:sp>
      <p:cxnSp>
        <p:nvCxnSpPr>
          <p:cNvPr id="92" name="直線矢印コネクタ 91"/>
          <p:cNvCxnSpPr/>
          <p:nvPr/>
        </p:nvCxnSpPr>
        <p:spPr>
          <a:xfrm>
            <a:off x="3774831" y="5099539"/>
            <a:ext cx="0" cy="1387720"/>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3175489" y="6214697"/>
            <a:ext cx="0" cy="263769"/>
          </a:xfrm>
          <a:prstGeom prst="straightConnector1">
            <a:avLst/>
          </a:prstGeom>
          <a:ln w="38100">
            <a:solidFill>
              <a:srgbClr val="FFCC99"/>
            </a:solidFill>
            <a:tailEnd type="arrow"/>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206512" y="4517782"/>
            <a:ext cx="3529812" cy="142027"/>
          </a:xfrm>
          <a:prstGeom prst="rect">
            <a:avLst/>
          </a:prstGeom>
          <a:noFill/>
          <a:ln>
            <a:solidFill>
              <a:schemeClr val="bg1">
                <a:lumMod val="65000"/>
              </a:schemeClr>
            </a:solidFill>
            <a:prstDash val="dash"/>
          </a:ln>
        </p:spPr>
        <p:txBody>
          <a:bodyPr wrap="none" lIns="0" tIns="0" rIns="0" bIns="0">
            <a:spAutoFit/>
          </a:bodyPr>
          <a:lstStyle/>
          <a:p>
            <a:pPr>
              <a:defRPr/>
            </a:pP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r>
              <a:rPr lang="en-US" altLang="ja-JP" sz="923"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どこで、どのような危険が切迫しているのか危険度分布をこまめに確認</a:t>
            </a:r>
          </a:p>
        </p:txBody>
      </p:sp>
      <p:grpSp>
        <p:nvGrpSpPr>
          <p:cNvPr id="106562" name="グループ化 77"/>
          <p:cNvGrpSpPr>
            <a:grpSpLocks/>
          </p:cNvGrpSpPr>
          <p:nvPr/>
        </p:nvGrpSpPr>
        <p:grpSpPr bwMode="auto">
          <a:xfrm>
            <a:off x="16120" y="263770"/>
            <a:ext cx="9122019" cy="514350"/>
            <a:chOff x="-360522" y="-1185"/>
            <a:chExt cx="9882755" cy="853321"/>
          </a:xfrm>
        </p:grpSpPr>
        <p:sp>
          <p:nvSpPr>
            <p:cNvPr id="79" name="正方形/長方形 78"/>
            <p:cNvSpPr/>
            <p:nvPr/>
          </p:nvSpPr>
          <p:spPr>
            <a:xfrm>
              <a:off x="-360522" y="1247"/>
              <a:ext cx="9871642" cy="85088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防災気象情報のチェックポイント</a:t>
              </a:r>
              <a:endParaRPr lang="ja-JP" altLang="en-US" sz="1846" dirty="0">
                <a:solidFill>
                  <a:prstClr val="white"/>
                </a:solidFill>
              </a:endParaRPr>
            </a:p>
          </p:txBody>
        </p:sp>
        <p:grpSp>
          <p:nvGrpSpPr>
            <p:cNvPr id="106567" name="グループ化 80"/>
            <p:cNvGrpSpPr>
              <a:grpSpLocks/>
            </p:cNvGrpSpPr>
            <p:nvPr/>
          </p:nvGrpSpPr>
          <p:grpSpPr bwMode="auto">
            <a:xfrm>
              <a:off x="8206692" y="-1185"/>
              <a:ext cx="1315541" cy="296019"/>
              <a:chOff x="1233951" y="883355"/>
              <a:chExt cx="1162190" cy="296019"/>
            </a:xfrm>
          </p:grpSpPr>
          <p:sp>
            <p:nvSpPr>
              <p:cNvPr id="98" name="正方形/長方形 97"/>
              <p:cNvSpPr/>
              <p:nvPr/>
            </p:nvSpPr>
            <p:spPr bwMode="auto">
              <a:xfrm>
                <a:off x="1233446" y="890649"/>
                <a:ext cx="1162695" cy="289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sp>
            <p:nvSpPr>
              <p:cNvPr id="97" name="正方形/長方形 96"/>
              <p:cNvSpPr/>
              <p:nvPr/>
            </p:nvSpPr>
            <p:spPr>
              <a:xfrm>
                <a:off x="1979591" y="883355"/>
                <a:ext cx="166900" cy="24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108611" name="スライド番号プレースホルダー 12"/>
          <p:cNvSpPr>
            <a:spLocks noGrp="1"/>
          </p:cNvSpPr>
          <p:nvPr>
            <p:ph type="sldNum" sz="quarter" idx="12"/>
          </p:nvPr>
        </p:nvSpPr>
        <p:spPr>
          <a:xfrm>
            <a:off x="6991350" y="6239608"/>
            <a:ext cx="212627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918E683E-8C8B-4F31-BC43-99923D8A1C69}" type="slidenum">
              <a:rPr lang="ja-JP" altLang="en-US" sz="1256">
                <a:solidFill>
                  <a:srgbClr val="000000"/>
                </a:solidFill>
              </a:rPr>
              <a:pPr>
                <a:defRPr/>
              </a:pPr>
              <a:t>56</a:t>
            </a:fld>
            <a:endParaRPr lang="ja-JP" altLang="en-US" sz="1256">
              <a:solidFill>
                <a:srgbClr val="000000"/>
              </a:solidFill>
            </a:endParaRPr>
          </a:p>
        </p:txBody>
      </p:sp>
      <p:sp>
        <p:nvSpPr>
          <p:cNvPr id="106564" name="テキスト ボックス 100"/>
          <p:cNvSpPr txBox="1">
            <a:spLocks noChangeArrowheads="1"/>
          </p:cNvSpPr>
          <p:nvPr/>
        </p:nvSpPr>
        <p:spPr bwMode="auto">
          <a:xfrm>
            <a:off x="3043605" y="5955324"/>
            <a:ext cx="755335" cy="262829"/>
          </a:xfrm>
          <a:prstGeom prst="rect">
            <a:avLst/>
          </a:prstGeom>
          <a:solidFill>
            <a:schemeClr val="bg1"/>
          </a:solidFill>
          <a:ln w="9525">
            <a:solidFill>
              <a:schemeClr val="tx1"/>
            </a:solidFill>
            <a:miter lim="800000"/>
            <a:headEnd/>
            <a:tailEnd/>
          </a:ln>
        </p:spPr>
        <p:txBody>
          <a:bodyPr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108">
                <a:solidFill>
                  <a:srgbClr val="000000"/>
                </a:solidFill>
                <a:latin typeface="Meiryo UI" panose="020B0604030504040204" pitchFamily="50" charset="-128"/>
                <a:ea typeface="Meiryo UI" panose="020B0604030504040204" pitchFamily="50" charset="-128"/>
              </a:rPr>
              <a:t>特別警報</a:t>
            </a:r>
          </a:p>
        </p:txBody>
      </p:sp>
      <p:pic>
        <p:nvPicPr>
          <p:cNvPr id="1065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9197" y="293077"/>
            <a:ext cx="202223" cy="11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3276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グループ化 31"/>
          <p:cNvGrpSpPr>
            <a:grpSpLocks/>
          </p:cNvGrpSpPr>
          <p:nvPr/>
        </p:nvGrpSpPr>
        <p:grpSpPr bwMode="auto">
          <a:xfrm>
            <a:off x="16120" y="263770"/>
            <a:ext cx="9111762" cy="537797"/>
            <a:chOff x="-360522" y="-1185"/>
            <a:chExt cx="9871953" cy="439294"/>
          </a:xfrm>
        </p:grpSpPr>
        <p:sp>
          <p:nvSpPr>
            <p:cNvPr id="33" name="正方形/長方形 32"/>
            <p:cNvSpPr/>
            <p:nvPr/>
          </p:nvSpPr>
          <p:spPr>
            <a:xfrm>
              <a:off x="-360522" y="12"/>
              <a:ext cx="9871953" cy="438097"/>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846" b="1" spc="-92" dirty="0">
                  <a:solidFill>
                    <a:prstClr val="white"/>
                  </a:solidFill>
                  <a:effectLst>
                    <a:outerShdw blurRad="38100" dist="38100" dir="2700000" algn="tl">
                      <a:srgbClr val="000000">
                        <a:alpha val="43137"/>
                      </a:srgbClr>
                    </a:outerShdw>
                  </a:effectLst>
                  <a:latin typeface="HG丸ｺﾞｼｯｸM-PRO" pitchFamily="50" charset="-128"/>
                  <a:ea typeface="HG丸ｺﾞｼｯｸM-PRO" pitchFamily="50" charset="-128"/>
                </a:rPr>
                <a:t>　</a:t>
              </a:r>
              <a:r>
                <a:rPr lang="ja-JP" altLang="en-US" sz="2954" b="1" dirty="0">
                  <a:solidFill>
                    <a:prstClr val="white"/>
                  </a:solidFill>
                </a:rPr>
                <a:t>自分のいる場所の「危険度分布」をワンタッチで表示</a:t>
              </a:r>
              <a:endParaRPr lang="ja-JP" altLang="en-US" sz="1846" dirty="0">
                <a:solidFill>
                  <a:prstClr val="white"/>
                </a:solidFill>
              </a:endParaRPr>
            </a:p>
          </p:txBody>
        </p:sp>
        <p:sp>
          <p:nvSpPr>
            <p:cNvPr id="36" name="正方形/長方形 35"/>
            <p:cNvSpPr/>
            <p:nvPr/>
          </p:nvSpPr>
          <p:spPr>
            <a:xfrm>
              <a:off x="9051015" y="-1185"/>
              <a:ext cx="188929" cy="240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sp>
        <p:nvSpPr>
          <p:cNvPr id="110595" name="スライド番号プレースホルダー 1"/>
          <p:cNvSpPr>
            <a:spLocks noGrp="1"/>
          </p:cNvSpPr>
          <p:nvPr>
            <p:ph type="sldNum" sz="quarter" idx="12"/>
          </p:nvPr>
        </p:nvSpPr>
        <p:spPr>
          <a:xfrm>
            <a:off x="7001608" y="6257193"/>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8595A8D1-1B4E-4DC7-AAE2-2BAD377E60F3}" type="slidenum">
              <a:rPr lang="ja-JP" altLang="en-US" sz="1256">
                <a:solidFill>
                  <a:srgbClr val="000000"/>
                </a:solidFill>
              </a:rPr>
              <a:pPr>
                <a:defRPr/>
              </a:pPr>
              <a:t>57</a:t>
            </a:fld>
            <a:endParaRPr lang="ja-JP" altLang="en-US" sz="1256">
              <a:solidFill>
                <a:srgbClr val="000000"/>
              </a:solidFill>
            </a:endParaRPr>
          </a:p>
        </p:txBody>
      </p:sp>
      <p:pic>
        <p:nvPicPr>
          <p:cNvPr id="108548" name="IMG_0062.PNG" descr="IMG_0062.PNG"/>
          <p:cNvPicPr>
            <a:picLocks noChangeAspect="1"/>
          </p:cNvPicPr>
          <p:nvPr/>
        </p:nvPicPr>
        <p:blipFill>
          <a:blip r:embed="rId3" cstate="print">
            <a:extLst>
              <a:ext uri="{28A0092B-C50C-407E-A947-70E740481C1C}">
                <a14:useLocalDpi xmlns:a14="http://schemas.microsoft.com/office/drawing/2010/main" val="0"/>
              </a:ext>
            </a:extLst>
          </a:blip>
          <a:srcRect t="9760" b="7182"/>
          <a:stretch>
            <a:fillRect/>
          </a:stretch>
        </p:blipFill>
        <p:spPr bwMode="auto">
          <a:xfrm>
            <a:off x="137746" y="949570"/>
            <a:ext cx="2795954" cy="413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08549" name="角丸四角形 10"/>
          <p:cNvGrpSpPr>
            <a:grpSpLocks/>
          </p:cNvGrpSpPr>
          <p:nvPr/>
        </p:nvGrpSpPr>
        <p:grpSpPr bwMode="auto">
          <a:xfrm>
            <a:off x="6589836" y="4107474"/>
            <a:ext cx="1931377" cy="597877"/>
            <a:chOff x="0" y="45120"/>
            <a:chExt cx="2975008" cy="924434"/>
          </a:xfrm>
        </p:grpSpPr>
        <p:sp>
          <p:nvSpPr>
            <p:cNvPr id="35" name="角丸四角形"/>
            <p:cNvSpPr/>
            <p:nvPr/>
          </p:nvSpPr>
          <p:spPr>
            <a:xfrm>
              <a:off x="0" y="45120"/>
              <a:ext cx="2975008" cy="924434"/>
            </a:xfrm>
            <a:prstGeom prst="roundRect">
              <a:avLst>
                <a:gd name="adj" fmla="val 16667"/>
              </a:avLst>
            </a:prstGeom>
            <a:gradFill flip="none" rotWithShape="1">
              <a:gsLst>
                <a:gs pos="0">
                  <a:srgbClr val="FFA5A3"/>
                </a:gs>
                <a:gs pos="35000">
                  <a:srgbClr val="FFBFBE"/>
                </a:gs>
                <a:gs pos="100000">
                  <a:srgbClr val="FFE6E6"/>
                </a:gs>
              </a:gsLst>
              <a:lin ang="16200000" scaled="0"/>
            </a:gradFill>
            <a:ln w="12700" cap="flat">
              <a:solidFill>
                <a:srgbClr val="BE4B48"/>
              </a:solidFill>
              <a:prstDash val="solid"/>
              <a:round/>
            </a:ln>
            <a:effectLst>
              <a:outerShdw blurRad="50800" dist="25400" dir="5400000" rotWithShape="0">
                <a:srgbClr val="000000">
                  <a:alpha val="35000"/>
                </a:srgbClr>
              </a:outerShdw>
            </a:effectLst>
          </p:spPr>
          <p:txBody>
            <a:bodyPr lIns="60020" tIns="60020" rIns="60020" bIns="60020" anchor="ctr"/>
            <a:lstStyle/>
            <a:p>
              <a:pPr defTabSz="844029">
                <a:defRPr>
                  <a:latin typeface="Osaka"/>
                  <a:ea typeface="Osaka"/>
                  <a:cs typeface="Osaka"/>
                  <a:sym typeface="Osaka"/>
                </a:defRPr>
              </a:pPr>
              <a:endParaRPr sz="1759">
                <a:solidFill>
                  <a:prstClr val="black"/>
                </a:solidFill>
                <a:latin typeface="HGSｺﾞｼｯｸM" panose="020B0600000000000000" pitchFamily="50" charset="-128"/>
                <a:ea typeface="HGSｺﾞｼｯｸM" panose="020B0600000000000000" pitchFamily="50" charset="-128"/>
                <a:cs typeface="Osaka"/>
                <a:sym typeface="Osaka"/>
              </a:endParaRPr>
            </a:p>
          </p:txBody>
        </p:sp>
        <p:sp>
          <p:nvSpPr>
            <p:cNvPr id="110620" name="大雨警報（浸水害）の危険度分布"/>
            <p:cNvSpPr txBox="1">
              <a:spLocks noChangeArrowheads="1"/>
            </p:cNvSpPr>
            <p:nvPr/>
          </p:nvSpPr>
          <p:spPr bwMode="auto">
            <a:xfrm>
              <a:off x="45145" y="78723"/>
              <a:ext cx="2884718" cy="85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0021" tIns="60021" rIns="60021" bIns="60021" anchor="ctr">
              <a:spAutoFit/>
            </a:bodyPr>
            <a:lstStyle>
              <a:lvl1pPr defTabSz="13001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300163">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大雨警報</a:t>
              </a:r>
              <a:r>
                <a:rPr lang="en-US" altLang="ja-JP" sz="1507">
                  <a:solidFill>
                    <a:srgbClr val="000000"/>
                  </a:solidFill>
                  <a:latin typeface="HGSｺﾞｼｯｸM" panose="020B0600000000000000" pitchFamily="50" charset="-128"/>
                  <a:ea typeface="HGSｺﾞｼｯｸM" panose="020B0600000000000000" pitchFamily="50" charset="-128"/>
                  <a:cs typeface="Osaka"/>
                  <a:sym typeface="Osaka"/>
                </a:rPr>
                <a:t>(</a:t>
              </a:r>
              <a:r>
                <a:rPr lang="ja-JP" altLang="en-US" sz="1507">
                  <a:solidFill>
                    <a:srgbClr val="000000"/>
                  </a:solidFill>
                  <a:latin typeface="HGSｺﾞｼｯｸM" panose="020B0600000000000000" pitchFamily="50" charset="-128"/>
                  <a:ea typeface="HGSｺﾞｼｯｸM" panose="020B0600000000000000" pitchFamily="50" charset="-128"/>
                  <a:cs typeface="Osaka"/>
                  <a:sym typeface="Osaka"/>
                </a:rPr>
                <a:t>浸水害</a:t>
              </a:r>
              <a:r>
                <a:rPr lang="en-US" altLang="ja-JP" sz="1507">
                  <a:solidFill>
                    <a:srgbClr val="000000"/>
                  </a:solidFill>
                  <a:latin typeface="HGSｺﾞｼｯｸM" panose="020B0600000000000000" pitchFamily="50" charset="-128"/>
                  <a:ea typeface="HGSｺﾞｼｯｸM" panose="020B0600000000000000" pitchFamily="50" charset="-128"/>
                  <a:cs typeface="Osaka"/>
                  <a:sym typeface="Osaka"/>
                </a:rPr>
                <a:t>)</a:t>
              </a: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の危険度分布</a:t>
              </a:r>
            </a:p>
          </p:txBody>
        </p:sp>
      </p:grpSp>
      <p:grpSp>
        <p:nvGrpSpPr>
          <p:cNvPr id="108550" name="角丸四角形 12"/>
          <p:cNvGrpSpPr>
            <a:grpSpLocks/>
          </p:cNvGrpSpPr>
          <p:nvPr/>
        </p:nvGrpSpPr>
        <p:grpSpPr bwMode="auto">
          <a:xfrm>
            <a:off x="6610350" y="4844561"/>
            <a:ext cx="1910862" cy="844062"/>
            <a:chOff x="0" y="0"/>
            <a:chExt cx="2944254" cy="1300481"/>
          </a:xfrm>
        </p:grpSpPr>
        <p:sp>
          <p:nvSpPr>
            <p:cNvPr id="39" name="角丸四角形"/>
            <p:cNvSpPr/>
            <p:nvPr/>
          </p:nvSpPr>
          <p:spPr>
            <a:xfrm>
              <a:off x="0" y="0"/>
              <a:ext cx="2944254" cy="1300481"/>
            </a:xfrm>
            <a:prstGeom prst="roundRect">
              <a:avLst>
                <a:gd name="adj" fmla="val 16667"/>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blurRad="50800" dist="25400" dir="5400000" rotWithShape="0">
                <a:srgbClr val="000000">
                  <a:alpha val="35000"/>
                </a:srgbClr>
              </a:outerShdw>
            </a:effectLst>
          </p:spPr>
          <p:txBody>
            <a:bodyPr lIns="60020" tIns="60020" rIns="60020" bIns="60020" anchor="ctr"/>
            <a:lstStyle/>
            <a:p>
              <a:pPr defTabSz="844029">
                <a:defRPr>
                  <a:latin typeface="Osaka"/>
                  <a:ea typeface="Osaka"/>
                  <a:cs typeface="Osaka"/>
                  <a:sym typeface="Osaka"/>
                </a:defRPr>
              </a:pPr>
              <a:endParaRPr sz="1759">
                <a:solidFill>
                  <a:prstClr val="black"/>
                </a:solidFill>
                <a:latin typeface="HGSｺﾞｼｯｸM" panose="020B0600000000000000" pitchFamily="50" charset="-128"/>
                <a:ea typeface="HGSｺﾞｼｯｸM" panose="020B0600000000000000" pitchFamily="50" charset="-128"/>
                <a:cs typeface="Osaka"/>
                <a:sym typeface="Osaka"/>
              </a:endParaRPr>
            </a:p>
          </p:txBody>
        </p:sp>
        <p:sp>
          <p:nvSpPr>
            <p:cNvPr id="110618" name="洪水警報の…"/>
            <p:cNvSpPr txBox="1">
              <a:spLocks noChangeArrowheads="1"/>
            </p:cNvSpPr>
            <p:nvPr/>
          </p:nvSpPr>
          <p:spPr bwMode="auto">
            <a:xfrm>
              <a:off x="63221" y="223141"/>
              <a:ext cx="2817815" cy="8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0021" tIns="60021" rIns="60021" bIns="60021" anchor="ctr">
              <a:spAutoFit/>
            </a:bodyPr>
            <a:lstStyle>
              <a:lvl1pPr defTabSz="1343025">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343025">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洪水警報の</a:t>
              </a:r>
            </a:p>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危険度分布</a:t>
              </a:r>
            </a:p>
          </p:txBody>
        </p:sp>
      </p:grpSp>
      <p:grpSp>
        <p:nvGrpSpPr>
          <p:cNvPr id="108551" name="角丸四角形 13"/>
          <p:cNvGrpSpPr>
            <a:grpSpLocks/>
          </p:cNvGrpSpPr>
          <p:nvPr/>
        </p:nvGrpSpPr>
        <p:grpSpPr bwMode="auto">
          <a:xfrm>
            <a:off x="6607420" y="2426677"/>
            <a:ext cx="1890346" cy="646235"/>
            <a:chOff x="0" y="9620"/>
            <a:chExt cx="2913810" cy="995434"/>
          </a:xfrm>
        </p:grpSpPr>
        <p:sp>
          <p:nvSpPr>
            <p:cNvPr id="43" name="角丸四角形"/>
            <p:cNvSpPr/>
            <p:nvPr/>
          </p:nvSpPr>
          <p:spPr>
            <a:xfrm>
              <a:off x="0" y="9620"/>
              <a:ext cx="2913810" cy="995434"/>
            </a:xfrm>
            <a:prstGeom prst="roundRect">
              <a:avLst>
                <a:gd name="adj" fmla="val 16667"/>
              </a:avLst>
            </a:prstGeom>
            <a:gradFill flip="none" rotWithShape="1">
              <a:gsLst>
                <a:gs pos="0">
                  <a:srgbClr val="A5E6FF"/>
                </a:gs>
                <a:gs pos="35000">
                  <a:srgbClr val="BFEDFF"/>
                </a:gs>
                <a:gs pos="100000">
                  <a:srgbClr val="E7F8FF"/>
                </a:gs>
              </a:gsLst>
              <a:lin ang="16200000" scaled="0"/>
            </a:gradFill>
            <a:ln w="12700" cap="flat">
              <a:solidFill>
                <a:srgbClr val="46AAC4"/>
              </a:solidFill>
              <a:prstDash val="solid"/>
              <a:round/>
            </a:ln>
            <a:effectLst>
              <a:outerShdw blurRad="50800" dist="25400" dir="5400000" rotWithShape="0">
                <a:srgbClr val="000000">
                  <a:alpha val="35000"/>
                </a:srgbClr>
              </a:outerShdw>
            </a:effectLst>
          </p:spPr>
          <p:txBody>
            <a:bodyPr lIns="60020" tIns="60020" rIns="60020" bIns="60020" anchor="ctr"/>
            <a:lstStyle/>
            <a:p>
              <a:pPr defTabSz="844029">
                <a:defRPr>
                  <a:latin typeface="Osaka"/>
                  <a:ea typeface="Osaka"/>
                  <a:cs typeface="Osaka"/>
                  <a:sym typeface="Osaka"/>
                </a:defRPr>
              </a:pPr>
              <a:endParaRPr sz="1662">
                <a:solidFill>
                  <a:prstClr val="black"/>
                </a:solidFill>
                <a:latin typeface="Osaka"/>
                <a:ea typeface="Osaka"/>
                <a:cs typeface="Osaka"/>
                <a:sym typeface="Osaka"/>
              </a:endParaRPr>
            </a:p>
          </p:txBody>
        </p:sp>
        <p:sp>
          <p:nvSpPr>
            <p:cNvPr id="110616" name="高解像度降水…"/>
            <p:cNvSpPr txBox="1">
              <a:spLocks noChangeArrowheads="1"/>
            </p:cNvSpPr>
            <p:nvPr/>
          </p:nvSpPr>
          <p:spPr bwMode="auto">
            <a:xfrm>
              <a:off x="49694" y="80343"/>
              <a:ext cx="2814424" cy="8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0021" tIns="60021" rIns="60021" bIns="60021" anchor="ctr">
              <a:spAutoFit/>
            </a:bodyPr>
            <a:lstStyle>
              <a:lvl1pPr defTabSz="1343025">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343025">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343025">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343025"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高解像度降水</a:t>
              </a:r>
            </a:p>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ナウキャスト</a:t>
              </a:r>
            </a:p>
          </p:txBody>
        </p:sp>
      </p:grpSp>
      <p:sp>
        <p:nvSpPr>
          <p:cNvPr id="45" name="角丸四角形"/>
          <p:cNvSpPr/>
          <p:nvPr/>
        </p:nvSpPr>
        <p:spPr>
          <a:xfrm>
            <a:off x="6601558" y="3200400"/>
            <a:ext cx="1885950" cy="764931"/>
          </a:xfrm>
          <a:prstGeom prst="roundRect">
            <a:avLst>
              <a:gd name="adj" fmla="val 16667"/>
            </a:avLst>
          </a:prstGeom>
          <a:solidFill>
            <a:srgbClr val="C0504D"/>
          </a:solidFill>
          <a:ln w="50800">
            <a:solidFill>
              <a:srgbClr val="FFFFFF"/>
            </a:solidFill>
          </a:ln>
          <a:effectLst>
            <a:outerShdw blurRad="50800" dist="25400" dir="5400000" rotWithShape="0">
              <a:srgbClr val="000000">
                <a:alpha val="35000"/>
              </a:srgbClr>
            </a:outerShdw>
          </a:effectLst>
        </p:spPr>
        <p:txBody>
          <a:bodyPr lIns="42200" tIns="42200" rIns="42200" bIns="42200" anchor="ctr"/>
          <a:lstStyle/>
          <a:p>
            <a:pPr defTabSz="844029">
              <a:defRPr>
                <a:solidFill>
                  <a:srgbClr val="FFFFFF"/>
                </a:solidFill>
                <a:latin typeface="Osaka"/>
                <a:ea typeface="Osaka"/>
                <a:cs typeface="Osaka"/>
                <a:sym typeface="Osaka"/>
              </a:defRPr>
            </a:pPr>
            <a:endParaRPr sz="1662">
              <a:solidFill>
                <a:srgbClr val="FFFFFF"/>
              </a:solidFill>
              <a:latin typeface="Osaka"/>
              <a:ea typeface="Osaka"/>
              <a:cs typeface="Osaka"/>
              <a:sym typeface="Osaka"/>
            </a:endParaRPr>
          </a:p>
        </p:txBody>
      </p:sp>
      <p:sp>
        <p:nvSpPr>
          <p:cNvPr id="110601" name="土砂災害警戒判定メッシュ情報"/>
          <p:cNvSpPr txBox="1">
            <a:spLocks noChangeArrowheads="1"/>
          </p:cNvSpPr>
          <p:nvPr/>
        </p:nvSpPr>
        <p:spPr bwMode="auto">
          <a:xfrm>
            <a:off x="6668966" y="3380072"/>
            <a:ext cx="1811215" cy="5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2201" tIns="42201" rIns="42201" bIns="42201" anchor="ctr">
            <a:spAutoFit/>
          </a:bodyPr>
          <a:lstStyle>
            <a:lvl1pPr defTabSz="13001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300163">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80000"/>
              </a:lnSpc>
              <a:spcBef>
                <a:spcPct val="0"/>
              </a:spcBef>
              <a:spcAft>
                <a:spcPct val="0"/>
              </a:spcAft>
              <a:defRPr/>
            </a:pPr>
            <a:r>
              <a:rPr lang="ja-JP" altLang="en-US" sz="1759">
                <a:solidFill>
                  <a:srgbClr val="FFFFFF"/>
                </a:solidFill>
                <a:latin typeface="HGSｺﾞｼｯｸM" panose="020B0600000000000000" pitchFamily="50" charset="-128"/>
                <a:ea typeface="HGSｺﾞｼｯｸM" panose="020B0600000000000000" pitchFamily="50" charset="-128"/>
                <a:cs typeface="Osaka"/>
                <a:sym typeface="Osaka"/>
              </a:rPr>
              <a:t>土砂災害警戒判定メッシュ情報</a:t>
            </a:r>
          </a:p>
        </p:txBody>
      </p:sp>
      <p:sp>
        <p:nvSpPr>
          <p:cNvPr id="110602" name="テキスト ボックス 35"/>
          <p:cNvSpPr txBox="1">
            <a:spLocks noChangeArrowheads="1"/>
          </p:cNvSpPr>
          <p:nvPr/>
        </p:nvSpPr>
        <p:spPr bwMode="auto">
          <a:xfrm>
            <a:off x="6679224" y="5835162"/>
            <a:ext cx="1880089" cy="518420"/>
          </a:xfrm>
          <a:prstGeom prst="rect">
            <a:avLst/>
          </a:prstGeom>
          <a:solidFill>
            <a:srgbClr val="DCE6F2"/>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2200" tIns="42200" rIns="42200" bIns="42200">
            <a:spAutoFit/>
          </a:bodyPr>
          <a:lstStyle>
            <a:lvl1pPr defTabSz="1300163">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300163">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300163">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300163"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lnSpc>
                <a:spcPct val="80000"/>
              </a:lnSpc>
              <a:spcBef>
                <a:spcPct val="0"/>
              </a:spcBef>
              <a:spcAft>
                <a:spcPct val="0"/>
              </a:spcAft>
              <a:defRPr/>
            </a:pPr>
            <a:r>
              <a:rPr lang="ja-JP" altLang="en-US" sz="1759">
                <a:solidFill>
                  <a:srgbClr val="000000"/>
                </a:solidFill>
                <a:latin typeface="HGSｺﾞｼｯｸM" panose="020B0600000000000000" pitchFamily="50" charset="-128"/>
                <a:ea typeface="HGSｺﾞｼｯｸM" panose="020B0600000000000000" pitchFamily="50" charset="-128"/>
                <a:cs typeface="Osaka"/>
                <a:sym typeface="Osaka"/>
              </a:rPr>
              <a:t>現在位置を取得し周辺を表示</a:t>
            </a:r>
          </a:p>
        </p:txBody>
      </p:sp>
      <p:grpSp>
        <p:nvGrpSpPr>
          <p:cNvPr id="108555" name="グループ化 47"/>
          <p:cNvGrpSpPr>
            <a:grpSpLocks/>
          </p:cNvGrpSpPr>
          <p:nvPr/>
        </p:nvGrpSpPr>
        <p:grpSpPr bwMode="auto">
          <a:xfrm>
            <a:off x="2303585" y="1799492"/>
            <a:ext cx="1973874" cy="3887666"/>
            <a:chOff x="2318385" y="1291515"/>
            <a:chExt cx="2138063" cy="4212237"/>
          </a:xfrm>
        </p:grpSpPr>
        <p:pic>
          <p:nvPicPr>
            <p:cNvPr id="108565" name="Picture 11" descr="Picture 1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318385" y="1291515"/>
              <a:ext cx="2138063" cy="4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8566" name="IMG_0063.PNG" descr="IMG_0063.PNG"/>
            <p:cNvPicPr>
              <a:picLocks/>
            </p:cNvPicPr>
            <p:nvPr/>
          </p:nvPicPr>
          <p:blipFill>
            <a:blip r:embed="rId5" cstate="print">
              <a:extLst>
                <a:ext uri="{28A0092B-C50C-407E-A947-70E740481C1C}">
                  <a14:useLocalDpi xmlns:a14="http://schemas.microsoft.com/office/drawing/2010/main" val="0"/>
                </a:ext>
              </a:extLst>
            </a:blip>
            <a:srcRect t="10133" r="2789" b="6232"/>
            <a:stretch>
              <a:fillRect/>
            </a:stretch>
          </p:blipFill>
          <p:spPr bwMode="auto">
            <a:xfrm>
              <a:off x="2375087" y="1871547"/>
              <a:ext cx="2002558" cy="306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108556" name="グループ化 50"/>
          <p:cNvGrpSpPr>
            <a:grpSpLocks/>
          </p:cNvGrpSpPr>
          <p:nvPr/>
        </p:nvGrpSpPr>
        <p:grpSpPr bwMode="auto">
          <a:xfrm>
            <a:off x="4426928" y="2372458"/>
            <a:ext cx="2054469" cy="3956538"/>
            <a:chOff x="4532633" y="1272292"/>
            <a:chExt cx="2225675" cy="4286251"/>
          </a:xfrm>
        </p:grpSpPr>
        <p:pic>
          <p:nvPicPr>
            <p:cNvPr id="108563" name="Picture 13" descr="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32633" y="1272292"/>
              <a:ext cx="2225675" cy="428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8564" name="IMG_0069.PNG" descr="IMG_0069.PNG"/>
            <p:cNvPicPr>
              <a:picLocks/>
            </p:cNvPicPr>
            <p:nvPr/>
          </p:nvPicPr>
          <p:blipFill>
            <a:blip r:embed="rId7" cstate="print">
              <a:extLst>
                <a:ext uri="{28A0092B-C50C-407E-A947-70E740481C1C}">
                  <a14:useLocalDpi xmlns:a14="http://schemas.microsoft.com/office/drawing/2010/main" val="0"/>
                </a:ext>
              </a:extLst>
            </a:blip>
            <a:srcRect t="11893" b="6857"/>
            <a:stretch>
              <a:fillRect/>
            </a:stretch>
          </p:blipFill>
          <p:spPr bwMode="auto">
            <a:xfrm>
              <a:off x="4658158" y="1877189"/>
              <a:ext cx="1954635" cy="313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8557" name="直線矢印コネクタ 23"/>
          <p:cNvSpPr>
            <a:spLocks noChangeShapeType="1"/>
          </p:cNvSpPr>
          <p:nvPr/>
        </p:nvSpPr>
        <p:spPr bwMode="auto">
          <a:xfrm flipH="1">
            <a:off x="5649058" y="2672862"/>
            <a:ext cx="1072662" cy="589085"/>
          </a:xfrm>
          <a:prstGeom prst="line">
            <a:avLst/>
          </a:prstGeom>
          <a:noFill/>
          <a:ln w="508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lIns="42200" tIns="42200" rIns="42200" bIns="42200"/>
          <a:lstStyle/>
          <a:p>
            <a:pPr eaLnBrk="0" fontAlgn="base" hangingPunct="0">
              <a:spcBef>
                <a:spcPct val="0"/>
              </a:spcBef>
              <a:spcAft>
                <a:spcPct val="0"/>
              </a:spcAft>
            </a:pPr>
            <a:endParaRPr lang="ja-JP" altLang="en-US" sz="738">
              <a:solidFill>
                <a:srgbClr val="000000"/>
              </a:solidFill>
              <a:latin typeface="ＭＳ Ｐゴシック" panose="020B0600070205080204" pitchFamily="50" charset="-128"/>
            </a:endParaRPr>
          </a:p>
        </p:txBody>
      </p:sp>
      <p:sp>
        <p:nvSpPr>
          <p:cNvPr id="108558" name="直線矢印コネクタ 40"/>
          <p:cNvSpPr>
            <a:spLocks noChangeShapeType="1"/>
          </p:cNvSpPr>
          <p:nvPr/>
        </p:nvSpPr>
        <p:spPr bwMode="auto">
          <a:xfrm flipH="1" flipV="1">
            <a:off x="5681297" y="4262804"/>
            <a:ext cx="1009650" cy="46892"/>
          </a:xfrm>
          <a:prstGeom prst="line">
            <a:avLst/>
          </a:prstGeom>
          <a:noFill/>
          <a:ln w="508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lIns="42200" tIns="42200" rIns="42200" bIns="42200"/>
          <a:lstStyle/>
          <a:p>
            <a:pPr eaLnBrk="0" fontAlgn="base" hangingPunct="0">
              <a:spcBef>
                <a:spcPct val="0"/>
              </a:spcBef>
              <a:spcAft>
                <a:spcPct val="0"/>
              </a:spcAft>
            </a:pPr>
            <a:endParaRPr lang="ja-JP" altLang="en-US" sz="738">
              <a:solidFill>
                <a:srgbClr val="000000"/>
              </a:solidFill>
              <a:latin typeface="ＭＳ Ｐゴシック" panose="020B0600070205080204" pitchFamily="50" charset="-128"/>
            </a:endParaRPr>
          </a:p>
        </p:txBody>
      </p:sp>
      <p:sp>
        <p:nvSpPr>
          <p:cNvPr id="108559" name="直線矢印コネクタ 42"/>
          <p:cNvSpPr>
            <a:spLocks noChangeShapeType="1"/>
          </p:cNvSpPr>
          <p:nvPr/>
        </p:nvSpPr>
        <p:spPr bwMode="auto">
          <a:xfrm flipH="1" flipV="1">
            <a:off x="5756031" y="4621823"/>
            <a:ext cx="895350" cy="381000"/>
          </a:xfrm>
          <a:prstGeom prst="line">
            <a:avLst/>
          </a:prstGeom>
          <a:noFill/>
          <a:ln w="508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lIns="42200" tIns="42200" rIns="42200" bIns="42200"/>
          <a:lstStyle/>
          <a:p>
            <a:pPr eaLnBrk="0" fontAlgn="base" hangingPunct="0">
              <a:spcBef>
                <a:spcPct val="0"/>
              </a:spcBef>
              <a:spcAft>
                <a:spcPct val="0"/>
              </a:spcAft>
            </a:pPr>
            <a:endParaRPr lang="ja-JP" altLang="en-US" sz="738">
              <a:solidFill>
                <a:srgbClr val="000000"/>
              </a:solidFill>
              <a:latin typeface="ＭＳ Ｐゴシック" panose="020B0600070205080204" pitchFamily="50" charset="-128"/>
            </a:endParaRPr>
          </a:p>
        </p:txBody>
      </p:sp>
      <p:sp>
        <p:nvSpPr>
          <p:cNvPr id="108560" name="直線矢印コネクタ 38"/>
          <p:cNvSpPr>
            <a:spLocks/>
          </p:cNvSpPr>
          <p:nvPr/>
        </p:nvSpPr>
        <p:spPr bwMode="auto">
          <a:xfrm>
            <a:off x="5640266" y="3478824"/>
            <a:ext cx="1059473" cy="40737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21600"/>
                </a:lnTo>
              </a:path>
            </a:pathLst>
          </a:custGeom>
          <a:noFill/>
          <a:ln w="5080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lIns="59346" tIns="29673" rIns="59346" bIns="29673"/>
          <a:lstStyle/>
          <a:p>
            <a:pPr eaLnBrk="0" fontAlgn="base" hangingPunct="0">
              <a:spcBef>
                <a:spcPct val="0"/>
              </a:spcBef>
              <a:spcAft>
                <a:spcPct val="0"/>
              </a:spcAft>
            </a:pPr>
            <a:endParaRPr lang="ja-JP" altLang="en-US" sz="738">
              <a:solidFill>
                <a:srgbClr val="000000"/>
              </a:solidFill>
              <a:latin typeface="ＭＳ Ｐゴシック" panose="020B0600070205080204" pitchFamily="50" charset="-128"/>
            </a:endParaRPr>
          </a:p>
        </p:txBody>
      </p:sp>
      <p:sp>
        <p:nvSpPr>
          <p:cNvPr id="108561" name="直線矢印コネクタ 23"/>
          <p:cNvSpPr>
            <a:spLocks noChangeShapeType="1"/>
          </p:cNvSpPr>
          <p:nvPr/>
        </p:nvSpPr>
        <p:spPr bwMode="auto">
          <a:xfrm>
            <a:off x="6346581" y="5445370"/>
            <a:ext cx="291611" cy="537797"/>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lIns="42200" tIns="42200" rIns="42200" bIns="42200"/>
          <a:lstStyle/>
          <a:p>
            <a:pPr eaLnBrk="0" fontAlgn="base" hangingPunct="0">
              <a:spcBef>
                <a:spcPct val="0"/>
              </a:spcBef>
              <a:spcAft>
                <a:spcPct val="0"/>
              </a:spcAft>
            </a:pPr>
            <a:endParaRPr lang="ja-JP" altLang="en-US" sz="738">
              <a:solidFill>
                <a:srgbClr val="000000"/>
              </a:solidFill>
              <a:latin typeface="ＭＳ Ｐゴシック" panose="020B0600070205080204" pitchFamily="50" charset="-128"/>
            </a:endParaRPr>
          </a:p>
        </p:txBody>
      </p:sp>
      <p:sp>
        <p:nvSpPr>
          <p:cNvPr id="108562" name="正方形/長方形 2"/>
          <p:cNvSpPr>
            <a:spLocks noChangeArrowheads="1"/>
          </p:cNvSpPr>
          <p:nvPr/>
        </p:nvSpPr>
        <p:spPr bwMode="auto">
          <a:xfrm>
            <a:off x="6125308" y="5246077"/>
            <a:ext cx="203689" cy="19929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42200" tIns="42200" rIns="42200" bIns="42200" anchor="ctr"/>
          <a:lstStyle>
            <a:lvl1pPr defTabSz="912813">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defTabSz="912813">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defTabSz="912813">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defTabSz="912813">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defTabSz="912813">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defTabSz="9128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defTabSz="9128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defTabSz="9128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defTabSz="912813"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endParaRPr lang="ja-JP" altLang="ja-JP" sz="1662">
              <a:solidFill>
                <a:srgbClr val="FFFFFF"/>
              </a:solidFill>
              <a:latin typeface="Osaka"/>
              <a:ea typeface="Osaka"/>
              <a:cs typeface="Osaka"/>
              <a:sym typeface="Osaka"/>
            </a:endParaRPr>
          </a:p>
        </p:txBody>
      </p:sp>
    </p:spTree>
    <p:extLst>
      <p:ext uri="{BB962C8B-B14F-4D97-AF65-F5344CB8AC3E}">
        <p14:creationId xmlns:p14="http://schemas.microsoft.com/office/powerpoint/2010/main" val="20816644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105"/>
          <p:cNvSpPr>
            <a:spLocks noChangeArrowheads="1"/>
          </p:cNvSpPr>
          <p:nvPr/>
        </p:nvSpPr>
        <p:spPr bwMode="auto">
          <a:xfrm>
            <a:off x="2858966" y="804497"/>
            <a:ext cx="6232280" cy="774251"/>
          </a:xfrm>
          <a:prstGeom prst="rect">
            <a:avLst/>
          </a:prstGeom>
          <a:solidFill>
            <a:schemeClr val="bg1"/>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rIns="0">
            <a:spAutoFit/>
          </a:bodyPr>
          <a:lstStyle/>
          <a:p>
            <a:pPr marL="86458" indent="-86458">
              <a:defRPr/>
            </a:pPr>
            <a:r>
              <a:rPr lang="en-US" altLang="ja-JP" sz="1477" dirty="0">
                <a:solidFill>
                  <a:prstClr val="black"/>
                </a:solidFill>
                <a:latin typeface="Meiryo UI" pitchFamily="50" charset="-128"/>
                <a:ea typeface="Meiryo UI" pitchFamily="50" charset="-128"/>
                <a:cs typeface="Meiryo UI" pitchFamily="50" charset="-128"/>
              </a:rPr>
              <a:t>【</a:t>
            </a:r>
            <a:r>
              <a:rPr lang="ja-JP" altLang="en-US" sz="1477" dirty="0">
                <a:solidFill>
                  <a:prstClr val="black"/>
                </a:solidFill>
                <a:latin typeface="Meiryo UI" pitchFamily="50" charset="-128"/>
                <a:ea typeface="Meiryo UI" pitchFamily="50" charset="-128"/>
                <a:cs typeface="Meiryo UI" pitchFamily="50" charset="-128"/>
              </a:rPr>
              <a:t>気象庁と国土交通省または都道府県の共同発表</a:t>
            </a:r>
            <a:r>
              <a:rPr lang="en-US" altLang="ja-JP" sz="1477" dirty="0">
                <a:solidFill>
                  <a:prstClr val="black"/>
                </a:solidFill>
                <a:latin typeface="Meiryo UI" pitchFamily="50" charset="-128"/>
                <a:ea typeface="Meiryo UI" pitchFamily="50" charset="-128"/>
                <a:cs typeface="Meiryo UI" pitchFamily="50" charset="-128"/>
              </a:rPr>
              <a:t>】 </a:t>
            </a:r>
            <a:r>
              <a:rPr lang="ja-JP" altLang="en-US" sz="1477" dirty="0">
                <a:solidFill>
                  <a:prstClr val="black"/>
                </a:solidFill>
                <a:latin typeface="Meiryo UI" pitchFamily="50" charset="-128"/>
                <a:ea typeface="Meiryo UI" pitchFamily="50" charset="-128"/>
                <a:cs typeface="Meiryo UI" pitchFamily="50" charset="-128"/>
              </a:rPr>
              <a:t>あらかじめ、洪水により国民経済上重大または相当な損害を生じるおそれがある河川を指定し、その河川に対して洪水警報等を発表。（指定河川洪水予報）</a:t>
            </a:r>
          </a:p>
        </p:txBody>
      </p:sp>
      <p:pic>
        <p:nvPicPr>
          <p:cNvPr id="110595" name="Picture 2"/>
          <p:cNvPicPr>
            <a:picLocks noChangeAspect="1" noChangeArrowheads="1"/>
          </p:cNvPicPr>
          <p:nvPr/>
        </p:nvPicPr>
        <p:blipFill>
          <a:blip r:embed="rId3">
            <a:extLst>
              <a:ext uri="{28A0092B-C50C-407E-A947-70E740481C1C}">
                <a14:useLocalDpi xmlns:a14="http://schemas.microsoft.com/office/drawing/2010/main" val="0"/>
              </a:ext>
            </a:extLst>
          </a:blip>
          <a:srcRect l="10625" r="18306" b="3705"/>
          <a:stretch>
            <a:fillRect/>
          </a:stretch>
        </p:blipFill>
        <p:spPr bwMode="auto">
          <a:xfrm>
            <a:off x="2839916" y="4503127"/>
            <a:ext cx="2261089" cy="2009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メモ 44"/>
          <p:cNvSpPr/>
          <p:nvPr/>
        </p:nvSpPr>
        <p:spPr>
          <a:xfrm>
            <a:off x="2848708" y="1715966"/>
            <a:ext cx="2231781" cy="2659673"/>
          </a:xfrm>
          <a:prstGeom prst="foldedCorner">
            <a:avLst>
              <a:gd name="adj" fmla="val 9034"/>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○○川上流氾濫発生情報</a:t>
            </a: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○○川上流洪水予報第○号</a:t>
            </a: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洪水警報</a:t>
            </a: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平成○○年〇月○日○時○分</a:t>
            </a: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○○河川国道事務所・○○地方気象台　共同発表</a:t>
            </a:r>
          </a:p>
          <a:p>
            <a:pPr>
              <a:defRPr/>
            </a:pPr>
            <a:endPar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○○上流では、氾濫が発生（レベル５）</a:t>
            </a:r>
          </a:p>
          <a:p>
            <a:pPr>
              <a:defRPr/>
            </a:pPr>
            <a:endPar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（主文）</a:t>
            </a: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○○川上流では、○○川○</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a:t>
            </a:r>
            <a:r>
              <a:rPr lang="ja-JP" altLang="en-US" sz="1004"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k</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付近</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右岸</a:t>
            </a:r>
            <a:r>
              <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付近において氾濫が発生しました。（レベル５）</a:t>
            </a:r>
            <a:endPar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直ちに、市町村からの避難情報を確認するとともに、各自安全確保を図るなど、適切な防災行動をとって下さい。</a:t>
            </a:r>
            <a:endParaRPr lang="en-US" altLang="ja-JP"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（以下、略）</a:t>
            </a:r>
          </a:p>
        </p:txBody>
      </p:sp>
      <p:graphicFrame>
        <p:nvGraphicFramePr>
          <p:cNvPr id="10" name="表 9"/>
          <p:cNvGraphicFramePr>
            <a:graphicFrameLocks noGrp="1"/>
          </p:cNvGraphicFramePr>
          <p:nvPr/>
        </p:nvGraphicFramePr>
        <p:xfrm>
          <a:off x="5147897" y="1713035"/>
          <a:ext cx="3909648" cy="4781550"/>
        </p:xfrm>
        <a:graphic>
          <a:graphicData uri="http://schemas.openxmlformats.org/drawingml/2006/table">
            <a:tbl>
              <a:tblPr>
                <a:tableStyleId>{5940675A-B579-460E-94D1-54222C63F5DA}</a:tableStyleId>
              </a:tblPr>
              <a:tblGrid>
                <a:gridCol w="1303216"/>
                <a:gridCol w="1303216"/>
                <a:gridCol w="1303216"/>
              </a:tblGrid>
              <a:tr h="403692">
                <a:tc>
                  <a:txBody>
                    <a:bodyPr/>
                    <a:lstStyle/>
                    <a:p>
                      <a:pPr algn="ctr"/>
                      <a:r>
                        <a:rPr lang="ja-JP" altLang="en-US" sz="1000" spc="-50" baseline="0" dirty="0">
                          <a:effectLst/>
                        </a:rPr>
                        <a:t>洪水予報の</a:t>
                      </a:r>
                      <a:r>
                        <a:rPr lang="ja-JP" altLang="en-US" sz="1000" spc="-50" baseline="0" dirty="0" smtClean="0">
                          <a:effectLst/>
                        </a:rPr>
                        <a:t>標題</a:t>
                      </a:r>
                      <a:r>
                        <a:rPr lang="en-US" altLang="ja-JP" sz="1000" spc="-50" baseline="0" dirty="0" smtClean="0">
                          <a:effectLst/>
                        </a:rPr>
                        <a:t/>
                      </a:r>
                      <a:br>
                        <a:rPr lang="en-US" altLang="ja-JP" sz="1000" spc="-50" baseline="0" dirty="0" smtClean="0">
                          <a:effectLst/>
                        </a:rPr>
                      </a:br>
                      <a:r>
                        <a:rPr lang="ja-JP" altLang="en-US" sz="1000" spc="-50" baseline="0" dirty="0" smtClean="0">
                          <a:effectLst/>
                        </a:rPr>
                        <a:t>（</a:t>
                      </a:r>
                      <a:r>
                        <a:rPr lang="ja-JP" altLang="en-US" sz="1000" spc="-50" baseline="0" dirty="0">
                          <a:effectLst/>
                        </a:rPr>
                        <a:t>種類）</a:t>
                      </a:r>
                      <a:endParaRPr lang="ja-JP" altLang="en-US" sz="1000" b="0" spc="-50" baseline="0" dirty="0">
                        <a:solidFill>
                          <a:srgbClr val="333333"/>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algn="ctr"/>
                      <a:r>
                        <a:rPr lang="ja-JP" altLang="en-US" sz="1000" spc="-50" baseline="0" dirty="0">
                          <a:effectLst/>
                        </a:rPr>
                        <a:t>発表基準</a:t>
                      </a:r>
                      <a:endParaRPr lang="ja-JP" altLang="en-US" sz="1000" b="0" spc="-50" baseline="0" dirty="0">
                        <a:solidFill>
                          <a:srgbClr val="333333"/>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c>
                  <a:txBody>
                    <a:bodyPr/>
                    <a:lstStyle/>
                    <a:p>
                      <a:pPr algn="ctr"/>
                      <a:r>
                        <a:rPr lang="ja-JP" altLang="en-US" sz="1000" spc="-50" baseline="0" dirty="0">
                          <a:effectLst/>
                        </a:rPr>
                        <a:t>市町村・住民</a:t>
                      </a:r>
                      <a:r>
                        <a:rPr lang="ja-JP" altLang="en-US" sz="1000" spc="-50" baseline="0" dirty="0" smtClean="0">
                          <a:effectLst/>
                        </a:rPr>
                        <a:t>に</a:t>
                      </a:r>
                      <a:r>
                        <a:rPr lang="en-US" altLang="ja-JP" sz="1000" spc="-50" baseline="0" dirty="0" smtClean="0">
                          <a:effectLst/>
                        </a:rPr>
                        <a:t/>
                      </a:r>
                      <a:br>
                        <a:rPr lang="en-US" altLang="ja-JP" sz="1000" spc="-50" baseline="0" dirty="0" smtClean="0">
                          <a:effectLst/>
                        </a:rPr>
                      </a:br>
                      <a:r>
                        <a:rPr lang="ja-JP" altLang="en-US" sz="1000" spc="-50" baseline="0" dirty="0" smtClean="0">
                          <a:effectLst/>
                        </a:rPr>
                        <a:t>求める</a:t>
                      </a:r>
                      <a:r>
                        <a:rPr lang="ja-JP" altLang="en-US" sz="1000" spc="-50" baseline="0" dirty="0">
                          <a:effectLst/>
                        </a:rPr>
                        <a:t>行動の段階</a:t>
                      </a:r>
                      <a:endParaRPr lang="ja-JP" altLang="en-US" sz="1000" b="0" spc="-50" baseline="0" dirty="0">
                        <a:solidFill>
                          <a:srgbClr val="333333"/>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tc>
              </a:tr>
              <a:tr h="647163">
                <a:tc>
                  <a:txBody>
                    <a:bodyPr/>
                    <a:lstStyle/>
                    <a:p>
                      <a:pPr algn="ct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○○川</a:t>
                      </a: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氾濫</a:t>
                      </a:r>
                      <a:endParaRPr lang="en-US" altLang="zh-TW"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発生</a:t>
                      </a: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情報</a:t>
                      </a:r>
                      <a:b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b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（洪水警報）</a:t>
                      </a:r>
                      <a:endParaRPr lang="zh-TW" altLang="en-US" sz="11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tx1"/>
                    </a:solidFill>
                  </a:tcPr>
                </a:tc>
                <a:tc>
                  <a:txBody>
                    <a:bodyPr/>
                    <a:lstStyle/>
                    <a:p>
                      <a:pPr algn="ctr"/>
                      <a:r>
                        <a:rPr lang="ja-JP" altLang="en-US" sz="1000" spc="-50" baseline="0" dirty="0">
                          <a:solidFill>
                            <a:schemeClr val="bg1"/>
                          </a:solidFill>
                          <a:effectLst/>
                        </a:rPr>
                        <a:t>氾濫の</a:t>
                      </a:r>
                      <a:r>
                        <a:rPr lang="ja-JP" altLang="en-US" sz="1000" spc="-50" baseline="0" dirty="0" smtClean="0">
                          <a:solidFill>
                            <a:schemeClr val="bg1"/>
                          </a:solidFill>
                          <a:effectLst/>
                        </a:rPr>
                        <a:t>発生</a:t>
                      </a:r>
                      <a:endParaRPr lang="en-US" altLang="ja-JP" sz="1000" spc="-50" baseline="0" dirty="0" smtClean="0">
                        <a:solidFill>
                          <a:schemeClr val="bg1"/>
                        </a:solidFill>
                        <a:effectLst/>
                      </a:endParaRPr>
                    </a:p>
                    <a:p>
                      <a:pPr algn="ctr"/>
                      <a:r>
                        <a:rPr lang="ja-JP" altLang="en-US" sz="1000" spc="-50" baseline="0" dirty="0" smtClean="0">
                          <a:solidFill>
                            <a:schemeClr val="bg1"/>
                          </a:solidFill>
                          <a:effectLst/>
                        </a:rPr>
                        <a:t>（</a:t>
                      </a:r>
                      <a:r>
                        <a:rPr lang="ja-JP" altLang="en-US" sz="1000" spc="-50" baseline="0" dirty="0">
                          <a:solidFill>
                            <a:schemeClr val="bg1"/>
                          </a:solidFill>
                          <a:effectLst/>
                        </a:rPr>
                        <a:t>レベル５）</a:t>
                      </a:r>
                      <a:br>
                        <a:rPr lang="ja-JP" altLang="en-US" sz="1000" spc="-50" baseline="0" dirty="0">
                          <a:solidFill>
                            <a:schemeClr val="bg1"/>
                          </a:solidFill>
                          <a:effectLst/>
                        </a:rPr>
                      </a:br>
                      <a:r>
                        <a:rPr lang="ja-JP" altLang="en-US" sz="1000" spc="-50" baseline="0" dirty="0">
                          <a:solidFill>
                            <a:schemeClr val="bg1"/>
                          </a:solidFill>
                          <a:effectLst/>
                        </a:rPr>
                        <a:t>（氾濫水の</a:t>
                      </a:r>
                      <a:r>
                        <a:rPr lang="ja-JP" altLang="en-US" sz="1000" spc="-50" baseline="0" dirty="0" smtClean="0">
                          <a:solidFill>
                            <a:schemeClr val="bg1"/>
                          </a:solidFill>
                          <a:effectLst/>
                        </a:rPr>
                        <a:t>予報）</a:t>
                      </a:r>
                      <a:endParaRPr lang="ja-JP" altLang="en-US" sz="10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tx1"/>
                    </a:solidFill>
                  </a:tcPr>
                </a:tc>
                <a:tc>
                  <a:txBody>
                    <a:bodyPr/>
                    <a:lstStyle/>
                    <a:p>
                      <a:pPr algn="ctr"/>
                      <a:r>
                        <a:rPr lang="ja-JP" altLang="en-US" sz="1000" spc="-50" baseline="0" dirty="0">
                          <a:solidFill>
                            <a:schemeClr val="bg1"/>
                          </a:solidFill>
                          <a:effectLst/>
                        </a:rPr>
                        <a:t>氾濫水への警戒を求める段階</a:t>
                      </a:r>
                      <a:endParaRPr lang="ja-JP" altLang="en-US" sz="10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tx1"/>
                    </a:solidFill>
                  </a:tcPr>
                </a:tc>
              </a:tr>
              <a:tr h="1103981">
                <a:tc>
                  <a:txBody>
                    <a:bodyPr/>
                    <a:lstStyle/>
                    <a:p>
                      <a:pPr algn="ct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○○川</a:t>
                      </a: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氾濫</a:t>
                      </a:r>
                      <a:endParaRPr lang="en-US" altLang="zh-TW"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危険</a:t>
                      </a: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情報</a:t>
                      </a:r>
                      <a:b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b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（洪水警報）</a:t>
                      </a:r>
                      <a:endParaRPr lang="zh-TW" altLang="en-US" sz="11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E60B6C"/>
                    </a:solidFill>
                  </a:tcPr>
                </a:tc>
                <a:tc>
                  <a:txBody>
                    <a:bodyPr/>
                    <a:lstStyle/>
                    <a:p>
                      <a:pPr algn="ctr"/>
                      <a:r>
                        <a:rPr lang="ja-JP" altLang="en-US" sz="1000" spc="-50" baseline="0" dirty="0">
                          <a:solidFill>
                            <a:schemeClr val="bg1"/>
                          </a:solidFill>
                          <a:effectLst/>
                        </a:rPr>
                        <a:t>氾濫危険</a:t>
                      </a:r>
                      <a:r>
                        <a:rPr lang="ja-JP" altLang="en-US" sz="1000" spc="-50" baseline="0" dirty="0" smtClean="0">
                          <a:solidFill>
                            <a:schemeClr val="bg1"/>
                          </a:solidFill>
                          <a:effectLst/>
                        </a:rPr>
                        <a:t>水位</a:t>
                      </a:r>
                      <a:endParaRPr lang="en-US" altLang="ja-JP" sz="1000" spc="-50" baseline="0" dirty="0" smtClean="0">
                        <a:solidFill>
                          <a:schemeClr val="bg1"/>
                        </a:solidFill>
                        <a:effectLst/>
                      </a:endParaRPr>
                    </a:p>
                    <a:p>
                      <a:pPr algn="ctr"/>
                      <a:r>
                        <a:rPr lang="ja-JP" altLang="en-US" sz="1000" spc="-50" baseline="0" dirty="0" smtClean="0">
                          <a:solidFill>
                            <a:schemeClr val="bg1"/>
                          </a:solidFill>
                          <a:effectLst/>
                        </a:rPr>
                        <a:t>（</a:t>
                      </a:r>
                      <a:r>
                        <a:rPr lang="ja-JP" altLang="en-US" sz="1000" spc="-50" baseline="0" dirty="0">
                          <a:solidFill>
                            <a:schemeClr val="bg1"/>
                          </a:solidFill>
                          <a:effectLst/>
                        </a:rPr>
                        <a:t>レベル４）に到達</a:t>
                      </a:r>
                      <a:endParaRPr lang="ja-JP" altLang="en-US" sz="10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E60B6C"/>
                    </a:solidFill>
                  </a:tcPr>
                </a:tc>
                <a:tc>
                  <a:txBody>
                    <a:bodyPr/>
                    <a:lstStyle/>
                    <a:p>
                      <a:pPr algn="ctr"/>
                      <a:r>
                        <a:rPr lang="ja-JP" altLang="en-US" sz="1000" spc="-50" baseline="0" dirty="0">
                          <a:solidFill>
                            <a:schemeClr val="bg1"/>
                          </a:solidFill>
                          <a:effectLst/>
                        </a:rPr>
                        <a:t>いつ氾濫して</a:t>
                      </a:r>
                      <a:r>
                        <a:rPr lang="ja-JP" altLang="en-US" sz="1000" spc="-50" baseline="0" dirty="0" smtClean="0">
                          <a:solidFill>
                            <a:schemeClr val="bg1"/>
                          </a:solidFill>
                          <a:effectLst/>
                        </a:rPr>
                        <a:t>も</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おかしく</a:t>
                      </a:r>
                      <a:r>
                        <a:rPr lang="ja-JP" altLang="en-US" sz="1000" spc="-50" baseline="0" dirty="0">
                          <a:solidFill>
                            <a:schemeClr val="bg1"/>
                          </a:solidFill>
                          <a:effectLst/>
                        </a:rPr>
                        <a:t>ない状態</a:t>
                      </a:r>
                      <a:br>
                        <a:rPr lang="ja-JP" altLang="en-US" sz="1000" spc="-50" baseline="0" dirty="0">
                          <a:solidFill>
                            <a:schemeClr val="bg1"/>
                          </a:solidFill>
                          <a:effectLst/>
                        </a:rPr>
                      </a:br>
                      <a:r>
                        <a:rPr lang="ja-JP" altLang="en-US" sz="1000" spc="-50" baseline="0" dirty="0">
                          <a:solidFill>
                            <a:schemeClr val="bg1"/>
                          </a:solidFill>
                          <a:effectLst/>
                        </a:rPr>
                        <a:t>避難等の氾濫</a:t>
                      </a:r>
                      <a:r>
                        <a:rPr lang="ja-JP" altLang="en-US" sz="1000" spc="-50" baseline="0" dirty="0" smtClean="0">
                          <a:solidFill>
                            <a:schemeClr val="bg1"/>
                          </a:solidFill>
                          <a:effectLst/>
                        </a:rPr>
                        <a:t>発生</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に</a:t>
                      </a:r>
                      <a:r>
                        <a:rPr lang="ja-JP" altLang="en-US" sz="1000" spc="-50" baseline="0" dirty="0">
                          <a:solidFill>
                            <a:schemeClr val="bg1"/>
                          </a:solidFill>
                          <a:effectLst/>
                        </a:rPr>
                        <a:t>対する対応</a:t>
                      </a:r>
                      <a:r>
                        <a:rPr lang="ja-JP" altLang="en-US" sz="1000" spc="-50" baseline="0" dirty="0" smtClean="0">
                          <a:solidFill>
                            <a:schemeClr val="bg1"/>
                          </a:solidFill>
                          <a:effectLst/>
                        </a:rPr>
                        <a:t>を</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求める</a:t>
                      </a:r>
                      <a:r>
                        <a:rPr lang="ja-JP" altLang="en-US" sz="1000" spc="-50" baseline="0" dirty="0">
                          <a:solidFill>
                            <a:schemeClr val="bg1"/>
                          </a:solidFill>
                          <a:effectLst/>
                        </a:rPr>
                        <a:t>段階</a:t>
                      </a:r>
                      <a:endParaRPr lang="ja-JP" altLang="en-US" sz="1000" b="1"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E60B6C"/>
                    </a:solidFill>
                  </a:tcPr>
                </a:tc>
              </a:tr>
              <a:tr h="1713075">
                <a:tc>
                  <a:txBody>
                    <a:bodyPr/>
                    <a:lstStyle/>
                    <a:p>
                      <a:pPr algn="ct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○○川</a:t>
                      </a: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氾濫</a:t>
                      </a:r>
                      <a:endParaRPr lang="en-US" altLang="zh-TW"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zh-TW" altLang="en-US" sz="1100" spc="-50" baseline="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警戒</a:t>
                      </a: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情報</a:t>
                      </a:r>
                      <a:b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br>
                      <a:r>
                        <a:rPr lang="zh-TW" altLang="en-US" sz="11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（洪水警報）</a:t>
                      </a:r>
                    </a:p>
                  </a:txBody>
                  <a:tcPr marL="0" marR="0" marT="0" marB="0" anchor="ctr">
                    <a:solidFill>
                      <a:srgbClr val="FF5A00"/>
                    </a:solidFill>
                  </a:tcPr>
                </a:tc>
                <a:tc>
                  <a:txBody>
                    <a:bodyPr/>
                    <a:lstStyle/>
                    <a:p>
                      <a:pPr algn="ctr"/>
                      <a:r>
                        <a:rPr lang="ja-JP" altLang="en-US" sz="1000" spc="-50" baseline="0" dirty="0">
                          <a:solidFill>
                            <a:schemeClr val="bg1"/>
                          </a:solidFill>
                          <a:effectLst/>
                        </a:rPr>
                        <a:t>一定時間後</a:t>
                      </a:r>
                      <a:r>
                        <a:rPr lang="ja-JP" altLang="en-US" sz="1000" spc="-50" baseline="0" dirty="0" smtClean="0">
                          <a:solidFill>
                            <a:schemeClr val="bg1"/>
                          </a:solidFill>
                          <a:effectLst/>
                        </a:rPr>
                        <a:t>に</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氾濫</a:t>
                      </a:r>
                      <a:r>
                        <a:rPr lang="ja-JP" altLang="en-US" sz="1000" spc="-50" baseline="0" dirty="0">
                          <a:solidFill>
                            <a:schemeClr val="bg1"/>
                          </a:solidFill>
                          <a:effectLst/>
                        </a:rPr>
                        <a:t>危険</a:t>
                      </a:r>
                      <a:r>
                        <a:rPr lang="ja-JP" altLang="en-US" sz="1000" spc="-50" baseline="0" dirty="0" smtClean="0">
                          <a:solidFill>
                            <a:schemeClr val="bg1"/>
                          </a:solidFill>
                          <a:effectLst/>
                        </a:rPr>
                        <a:t>水位</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a:t>
                      </a:r>
                      <a:r>
                        <a:rPr lang="ja-JP" altLang="en-US" sz="1000" spc="-50" baseline="0" dirty="0">
                          <a:solidFill>
                            <a:schemeClr val="bg1"/>
                          </a:solidFill>
                          <a:effectLst/>
                        </a:rPr>
                        <a:t>レベル４）に到達</a:t>
                      </a:r>
                      <a:r>
                        <a:rPr lang="ja-JP" altLang="en-US" sz="1000" spc="-50" baseline="0" dirty="0" smtClean="0">
                          <a:solidFill>
                            <a:schemeClr val="bg1"/>
                          </a:solidFill>
                          <a:effectLst/>
                        </a:rPr>
                        <a:t>が</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見込まれる</a:t>
                      </a:r>
                      <a:r>
                        <a:rPr lang="ja-JP" altLang="en-US" sz="1000" spc="-50" baseline="0" dirty="0">
                          <a:solidFill>
                            <a:schemeClr val="bg1"/>
                          </a:solidFill>
                          <a:effectLst/>
                        </a:rPr>
                        <a:t>場合</a:t>
                      </a:r>
                      <a:r>
                        <a:rPr lang="ja-JP" altLang="en-US" sz="1000" spc="-50" baseline="0" dirty="0" smtClean="0">
                          <a:solidFill>
                            <a:schemeClr val="bg1"/>
                          </a:solidFill>
                          <a:effectLst/>
                        </a:rPr>
                        <a:t>、</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あるいは</a:t>
                      </a:r>
                      <a:r>
                        <a:rPr lang="ja-JP" altLang="en-US" sz="1000" spc="-50" baseline="0" dirty="0">
                          <a:solidFill>
                            <a:schemeClr val="bg1"/>
                          </a:solidFill>
                          <a:effectLst/>
                        </a:rPr>
                        <a:t>避難</a:t>
                      </a:r>
                      <a:r>
                        <a:rPr lang="ja-JP" altLang="en-US" sz="1000" spc="-50" baseline="0" dirty="0" smtClean="0">
                          <a:solidFill>
                            <a:schemeClr val="bg1"/>
                          </a:solidFill>
                          <a:effectLst/>
                        </a:rPr>
                        <a:t>判断</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水位</a:t>
                      </a:r>
                      <a:r>
                        <a:rPr lang="ja-JP" altLang="en-US" sz="1000" spc="-50" baseline="0" dirty="0">
                          <a:solidFill>
                            <a:schemeClr val="bg1"/>
                          </a:solidFill>
                          <a:effectLst/>
                        </a:rPr>
                        <a:t>（レベル３）</a:t>
                      </a:r>
                      <a:r>
                        <a:rPr lang="ja-JP" altLang="en-US" sz="1000" spc="-50" baseline="0" dirty="0" smtClean="0">
                          <a:solidFill>
                            <a:schemeClr val="bg1"/>
                          </a:solidFill>
                          <a:effectLst/>
                        </a:rPr>
                        <a:t>に</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到達</a:t>
                      </a:r>
                      <a:r>
                        <a:rPr lang="ja-JP" altLang="en-US" sz="1000" spc="-50" baseline="0" dirty="0">
                          <a:solidFill>
                            <a:schemeClr val="bg1"/>
                          </a:solidFill>
                          <a:effectLst/>
                        </a:rPr>
                        <a:t>し、</a:t>
                      </a:r>
                      <a:r>
                        <a:rPr lang="ja-JP" altLang="en-US" sz="1000" spc="-50" baseline="0" dirty="0" smtClean="0">
                          <a:solidFill>
                            <a:schemeClr val="bg1"/>
                          </a:solidFill>
                          <a:effectLst/>
                        </a:rPr>
                        <a:t>さらに</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水位</a:t>
                      </a:r>
                      <a:r>
                        <a:rPr lang="ja-JP" altLang="en-US" sz="1000" spc="-50" baseline="0" dirty="0">
                          <a:solidFill>
                            <a:schemeClr val="bg1"/>
                          </a:solidFill>
                          <a:effectLst/>
                        </a:rPr>
                        <a:t>の上昇</a:t>
                      </a:r>
                      <a:r>
                        <a:rPr lang="ja-JP" altLang="en-US" sz="1000" spc="-50" baseline="0" dirty="0" smtClean="0">
                          <a:solidFill>
                            <a:schemeClr val="bg1"/>
                          </a:solidFill>
                          <a:effectLst/>
                        </a:rPr>
                        <a:t>が</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見込まれる</a:t>
                      </a:r>
                      <a:r>
                        <a:rPr lang="ja-JP" altLang="en-US" sz="1000" spc="-50" baseline="0" dirty="0">
                          <a:solidFill>
                            <a:schemeClr val="bg1"/>
                          </a:solidFill>
                          <a:effectLst/>
                        </a:rPr>
                        <a:t>場合</a:t>
                      </a:r>
                      <a:endParaRPr lang="ja-JP" altLang="en-US" sz="10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FF5A00"/>
                    </a:solidFill>
                  </a:tcPr>
                </a:tc>
                <a:tc>
                  <a:txBody>
                    <a:bodyPr/>
                    <a:lstStyle/>
                    <a:p>
                      <a:pPr algn="ctr"/>
                      <a:r>
                        <a:rPr lang="ja-JP" altLang="en-US" sz="1000" spc="-50" baseline="0" dirty="0">
                          <a:solidFill>
                            <a:schemeClr val="bg1"/>
                          </a:solidFill>
                          <a:effectLst/>
                        </a:rPr>
                        <a:t>避難準備など</a:t>
                      </a:r>
                      <a:r>
                        <a:rPr lang="ja-JP" altLang="en-US" sz="1000" spc="-50" baseline="0" dirty="0" smtClean="0">
                          <a:solidFill>
                            <a:schemeClr val="bg1"/>
                          </a:solidFill>
                          <a:effectLst/>
                        </a:rPr>
                        <a:t>の</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氾濫</a:t>
                      </a:r>
                      <a:r>
                        <a:rPr lang="ja-JP" altLang="en-US" sz="1000" spc="-50" baseline="0" dirty="0">
                          <a:solidFill>
                            <a:schemeClr val="bg1"/>
                          </a:solidFill>
                          <a:effectLst/>
                        </a:rPr>
                        <a:t>発生に</a:t>
                      </a:r>
                      <a:r>
                        <a:rPr lang="ja-JP" altLang="en-US" sz="1000" spc="-50" baseline="0" dirty="0" smtClean="0">
                          <a:solidFill>
                            <a:schemeClr val="bg1"/>
                          </a:solidFill>
                          <a:effectLst/>
                        </a:rPr>
                        <a:t>対する</a:t>
                      </a:r>
                      <a:r>
                        <a:rPr lang="en-US" altLang="ja-JP" sz="1000" spc="-50" baseline="0" dirty="0" smtClean="0">
                          <a:solidFill>
                            <a:schemeClr val="bg1"/>
                          </a:solidFill>
                          <a:effectLst/>
                        </a:rPr>
                        <a:t/>
                      </a:r>
                      <a:br>
                        <a:rPr lang="en-US" altLang="ja-JP" sz="1000" spc="-50" baseline="0" dirty="0" smtClean="0">
                          <a:solidFill>
                            <a:schemeClr val="bg1"/>
                          </a:solidFill>
                          <a:effectLst/>
                        </a:rPr>
                      </a:br>
                      <a:r>
                        <a:rPr lang="ja-JP" altLang="en-US" sz="1000" spc="-50" baseline="0" dirty="0" smtClean="0">
                          <a:solidFill>
                            <a:schemeClr val="bg1"/>
                          </a:solidFill>
                          <a:effectLst/>
                        </a:rPr>
                        <a:t>警戒</a:t>
                      </a:r>
                      <a:r>
                        <a:rPr lang="ja-JP" altLang="en-US" sz="1000" spc="-50" baseline="0" dirty="0">
                          <a:solidFill>
                            <a:schemeClr val="bg1"/>
                          </a:solidFill>
                          <a:effectLst/>
                        </a:rPr>
                        <a:t>を求める段階</a:t>
                      </a:r>
                      <a:endParaRPr lang="ja-JP" altLang="en-US" sz="1000" spc="-50" baseline="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FF5A00"/>
                    </a:solidFill>
                  </a:tcPr>
                </a:tc>
              </a:tr>
              <a:tr h="913639">
                <a:tc>
                  <a:txBody>
                    <a:bodyPr/>
                    <a:lstStyle/>
                    <a:p>
                      <a:pPr algn="ctr"/>
                      <a:r>
                        <a:rPr lang="zh-TW" altLang="en-US" sz="1100" spc="-50" baseline="0" dirty="0">
                          <a:effectLst/>
                          <a:latin typeface="Meiryo UI" panose="020B0604030504040204" pitchFamily="50" charset="-128"/>
                          <a:ea typeface="Meiryo UI" panose="020B0604030504040204" pitchFamily="50" charset="-128"/>
                          <a:cs typeface="Meiryo UI" panose="020B0604030504040204" pitchFamily="50" charset="-128"/>
                        </a:rPr>
                        <a:t>○○川</a:t>
                      </a:r>
                      <a:r>
                        <a:rPr lang="zh-TW" altLang="en-US" sz="1100" spc="-50" baseline="0" dirty="0" smtClean="0">
                          <a:effectLst/>
                          <a:latin typeface="Meiryo UI" panose="020B0604030504040204" pitchFamily="50" charset="-128"/>
                          <a:ea typeface="Meiryo UI" panose="020B0604030504040204" pitchFamily="50" charset="-128"/>
                          <a:cs typeface="Meiryo UI" panose="020B0604030504040204" pitchFamily="50" charset="-128"/>
                        </a:rPr>
                        <a:t>氾濫</a:t>
                      </a:r>
                      <a:endParaRPr lang="en-US" altLang="zh-TW" sz="1100" spc="-5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zh-TW" altLang="en-US" sz="1100" spc="-50" baseline="0" dirty="0" smtClean="0">
                          <a:effectLst/>
                          <a:latin typeface="Meiryo UI" panose="020B0604030504040204" pitchFamily="50" charset="-128"/>
                          <a:ea typeface="Meiryo UI" panose="020B0604030504040204" pitchFamily="50" charset="-128"/>
                          <a:cs typeface="Meiryo UI" panose="020B0604030504040204" pitchFamily="50" charset="-128"/>
                        </a:rPr>
                        <a:t>注意</a:t>
                      </a:r>
                      <a:r>
                        <a:rPr lang="zh-TW" altLang="en-US" sz="1100" spc="-50" baseline="0" dirty="0">
                          <a:effectLst/>
                          <a:latin typeface="Meiryo UI" panose="020B0604030504040204" pitchFamily="50" charset="-128"/>
                          <a:ea typeface="Meiryo UI" panose="020B0604030504040204" pitchFamily="50" charset="-128"/>
                          <a:cs typeface="Meiryo UI" panose="020B0604030504040204" pitchFamily="50" charset="-128"/>
                        </a:rPr>
                        <a:t>情報</a:t>
                      </a:r>
                      <a:br>
                        <a:rPr lang="zh-TW" altLang="en-US" sz="1100" spc="-50" baseline="0" dirty="0">
                          <a:effectLst/>
                          <a:latin typeface="Meiryo UI" panose="020B0604030504040204" pitchFamily="50" charset="-128"/>
                          <a:ea typeface="Meiryo UI" panose="020B0604030504040204" pitchFamily="50" charset="-128"/>
                          <a:cs typeface="Meiryo UI" panose="020B0604030504040204" pitchFamily="50" charset="-128"/>
                        </a:rPr>
                      </a:br>
                      <a:r>
                        <a:rPr lang="zh-TW" altLang="en-US" sz="1100" spc="-50" baseline="0" dirty="0">
                          <a:effectLst/>
                          <a:latin typeface="Meiryo UI" panose="020B0604030504040204" pitchFamily="50" charset="-128"/>
                          <a:ea typeface="Meiryo UI" panose="020B0604030504040204" pitchFamily="50" charset="-128"/>
                          <a:cs typeface="Meiryo UI" panose="020B0604030504040204" pitchFamily="50" charset="-128"/>
                        </a:rPr>
                        <a:t>（洪水注意報）</a:t>
                      </a:r>
                      <a:endParaRPr lang="zh-TW" altLang="en-US" sz="1100" spc="-50" baseline="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FAF500"/>
                    </a:solidFill>
                  </a:tcPr>
                </a:tc>
                <a:tc>
                  <a:txBody>
                    <a:bodyPr/>
                    <a:lstStyle/>
                    <a:p>
                      <a:pPr algn="ctr"/>
                      <a:r>
                        <a:rPr lang="ja-JP" altLang="en-US" sz="1000" spc="-50" baseline="0" dirty="0">
                          <a:effectLst/>
                        </a:rPr>
                        <a:t>氾濫注意</a:t>
                      </a:r>
                      <a:r>
                        <a:rPr lang="ja-JP" altLang="en-US" sz="1000" spc="-50" baseline="0" dirty="0" smtClean="0">
                          <a:effectLst/>
                        </a:rPr>
                        <a:t>水位</a:t>
                      </a:r>
                      <a:r>
                        <a:rPr lang="en-US" altLang="ja-JP" sz="1000" spc="-50" baseline="0" dirty="0" smtClean="0">
                          <a:effectLst/>
                        </a:rPr>
                        <a:t/>
                      </a:r>
                      <a:br>
                        <a:rPr lang="en-US" altLang="ja-JP" sz="1000" spc="-50" baseline="0" dirty="0" smtClean="0">
                          <a:effectLst/>
                        </a:rPr>
                      </a:br>
                      <a:r>
                        <a:rPr lang="ja-JP" altLang="en-US" sz="1000" spc="-50" baseline="0" dirty="0" smtClean="0">
                          <a:effectLst/>
                        </a:rPr>
                        <a:t>（</a:t>
                      </a:r>
                      <a:r>
                        <a:rPr lang="ja-JP" altLang="en-US" sz="1000" spc="-50" baseline="0" dirty="0">
                          <a:effectLst/>
                        </a:rPr>
                        <a:t>レベル２）に到達し</a:t>
                      </a:r>
                      <a:r>
                        <a:rPr lang="ja-JP" altLang="en-US" sz="1000" spc="-50" baseline="0" dirty="0" smtClean="0">
                          <a:effectLst/>
                        </a:rPr>
                        <a:t>、</a:t>
                      </a:r>
                      <a:r>
                        <a:rPr lang="en-US" altLang="ja-JP" sz="1000" spc="-50" baseline="0" dirty="0" smtClean="0">
                          <a:effectLst/>
                        </a:rPr>
                        <a:t/>
                      </a:r>
                      <a:br>
                        <a:rPr lang="en-US" altLang="ja-JP" sz="1000" spc="-50" baseline="0" dirty="0" smtClean="0">
                          <a:effectLst/>
                        </a:rPr>
                      </a:br>
                      <a:r>
                        <a:rPr lang="ja-JP" altLang="en-US" sz="1000" spc="-50" baseline="0" dirty="0" smtClean="0">
                          <a:effectLst/>
                        </a:rPr>
                        <a:t>さらに</a:t>
                      </a:r>
                      <a:r>
                        <a:rPr lang="ja-JP" altLang="en-US" sz="1000" spc="-50" baseline="0" dirty="0">
                          <a:effectLst/>
                        </a:rPr>
                        <a:t>水位</a:t>
                      </a:r>
                      <a:r>
                        <a:rPr lang="ja-JP" altLang="en-US" sz="1000" spc="-50" baseline="0" dirty="0" smtClean="0">
                          <a:effectLst/>
                        </a:rPr>
                        <a:t>の上昇が</a:t>
                      </a:r>
                      <a:r>
                        <a:rPr lang="en-US" altLang="ja-JP" sz="1000" spc="-50" baseline="0" dirty="0" smtClean="0">
                          <a:effectLst/>
                        </a:rPr>
                        <a:t/>
                      </a:r>
                      <a:br>
                        <a:rPr lang="en-US" altLang="ja-JP" sz="1000" spc="-50" baseline="0" dirty="0" smtClean="0">
                          <a:effectLst/>
                        </a:rPr>
                      </a:br>
                      <a:r>
                        <a:rPr lang="ja-JP" altLang="en-US" sz="1000" spc="-50" baseline="0" dirty="0" smtClean="0">
                          <a:effectLst/>
                        </a:rPr>
                        <a:t>見込まれる</a:t>
                      </a:r>
                      <a:r>
                        <a:rPr lang="ja-JP" altLang="en-US" sz="1000" spc="-50" baseline="0" dirty="0">
                          <a:effectLst/>
                        </a:rPr>
                        <a:t>場合</a:t>
                      </a:r>
                      <a:endParaRPr lang="ja-JP" altLang="en-US" sz="1000" spc="-50" baseline="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FAF500"/>
                    </a:solidFill>
                  </a:tcPr>
                </a:tc>
                <a:tc>
                  <a:txBody>
                    <a:bodyPr/>
                    <a:lstStyle/>
                    <a:p>
                      <a:pPr algn="ctr"/>
                      <a:r>
                        <a:rPr lang="ja-JP" altLang="en-US" sz="1000" spc="-50" baseline="0" dirty="0">
                          <a:effectLst/>
                        </a:rPr>
                        <a:t>氾濫の発生</a:t>
                      </a:r>
                      <a:r>
                        <a:rPr lang="ja-JP" altLang="en-US" sz="1000" spc="-50" baseline="0" dirty="0" smtClean="0">
                          <a:effectLst/>
                        </a:rPr>
                        <a:t>に</a:t>
                      </a:r>
                      <a:r>
                        <a:rPr lang="en-US" altLang="ja-JP" sz="1000" spc="-50" baseline="0" dirty="0" smtClean="0">
                          <a:effectLst/>
                        </a:rPr>
                        <a:t/>
                      </a:r>
                      <a:br>
                        <a:rPr lang="en-US" altLang="ja-JP" sz="1000" spc="-50" baseline="0" dirty="0" smtClean="0">
                          <a:effectLst/>
                        </a:rPr>
                      </a:br>
                      <a:r>
                        <a:rPr lang="ja-JP" altLang="en-US" sz="1000" spc="-50" baseline="0" dirty="0" smtClean="0">
                          <a:effectLst/>
                        </a:rPr>
                        <a:t>対する</a:t>
                      </a:r>
                      <a:r>
                        <a:rPr lang="ja-JP" altLang="en-US" sz="1000" spc="-50" baseline="0" dirty="0">
                          <a:effectLst/>
                        </a:rPr>
                        <a:t>注意</a:t>
                      </a:r>
                      <a:r>
                        <a:rPr lang="ja-JP" altLang="en-US" sz="1000" spc="-50" baseline="0" dirty="0" smtClean="0">
                          <a:effectLst/>
                        </a:rPr>
                        <a:t>を</a:t>
                      </a:r>
                      <a:r>
                        <a:rPr lang="en-US" altLang="ja-JP" sz="1000" spc="-50" baseline="0" dirty="0" smtClean="0">
                          <a:effectLst/>
                        </a:rPr>
                        <a:t/>
                      </a:r>
                      <a:br>
                        <a:rPr lang="en-US" altLang="ja-JP" sz="1000" spc="-50" baseline="0" dirty="0" smtClean="0">
                          <a:effectLst/>
                        </a:rPr>
                      </a:br>
                      <a:r>
                        <a:rPr lang="ja-JP" altLang="en-US" sz="1000" spc="-50" baseline="0" dirty="0" smtClean="0">
                          <a:effectLst/>
                        </a:rPr>
                        <a:t>求める</a:t>
                      </a:r>
                      <a:r>
                        <a:rPr lang="ja-JP" altLang="en-US" sz="1000" spc="-50" baseline="0" dirty="0">
                          <a:effectLst/>
                        </a:rPr>
                        <a:t>段階</a:t>
                      </a:r>
                      <a:endParaRPr lang="ja-JP" altLang="en-US" sz="1000" spc="-50" baseline="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rgbClr val="FAF500"/>
                    </a:solidFill>
                  </a:tcPr>
                </a:tc>
              </a:tr>
            </a:tbl>
          </a:graphicData>
        </a:graphic>
      </p:graphicFrame>
      <p:grpSp>
        <p:nvGrpSpPr>
          <p:cNvPr id="110623" name="グループ化 8"/>
          <p:cNvGrpSpPr>
            <a:grpSpLocks/>
          </p:cNvGrpSpPr>
          <p:nvPr/>
        </p:nvGrpSpPr>
        <p:grpSpPr bwMode="auto">
          <a:xfrm>
            <a:off x="16120" y="256443"/>
            <a:ext cx="9111762" cy="514350"/>
            <a:chOff x="-364843" y="-1185"/>
            <a:chExt cx="9871961" cy="853321"/>
          </a:xfrm>
        </p:grpSpPr>
        <p:sp>
          <p:nvSpPr>
            <p:cNvPr id="11" name="正方形/長方形 10"/>
            <p:cNvSpPr/>
            <p:nvPr/>
          </p:nvSpPr>
          <p:spPr>
            <a:xfrm>
              <a:off x="-364843" y="1247"/>
              <a:ext cx="9871961" cy="85088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585" b="1" dirty="0">
                  <a:solidFill>
                    <a:prstClr val="white"/>
                  </a:solidFill>
                </a:rPr>
                <a:t>指定河川洪水予報</a:t>
              </a:r>
              <a:endParaRPr lang="ja-JP" altLang="en-US" sz="1846" dirty="0">
                <a:solidFill>
                  <a:prstClr val="white"/>
                </a:solidFill>
              </a:endParaRPr>
            </a:p>
          </p:txBody>
        </p:sp>
        <p:grpSp>
          <p:nvGrpSpPr>
            <p:cNvPr id="110662" name="グループ化 11"/>
            <p:cNvGrpSpPr>
              <a:grpSpLocks/>
            </p:cNvGrpSpPr>
            <p:nvPr/>
          </p:nvGrpSpPr>
          <p:grpSpPr bwMode="auto">
            <a:xfrm>
              <a:off x="8191131" y="-1185"/>
              <a:ext cx="1315987" cy="296591"/>
              <a:chOff x="1220207" y="883355"/>
              <a:chExt cx="1162585" cy="296591"/>
            </a:xfrm>
          </p:grpSpPr>
          <p:grpSp>
            <p:nvGrpSpPr>
              <p:cNvPr id="110663" name="グループ化 12"/>
              <p:cNvGrpSpPr>
                <a:grpSpLocks noChangeAspect="1"/>
              </p:cNvGrpSpPr>
              <p:nvPr/>
            </p:nvGrpSpPr>
            <p:grpSpPr bwMode="auto">
              <a:xfrm>
                <a:off x="1220207" y="891640"/>
                <a:ext cx="1162585" cy="288306"/>
                <a:chOff x="1276777" y="891616"/>
                <a:chExt cx="1367747" cy="339184"/>
              </a:xfrm>
            </p:grpSpPr>
            <p:sp>
              <p:nvSpPr>
                <p:cNvPr id="15" name="正方形/長方形 14"/>
                <p:cNvSpPr/>
                <p:nvPr/>
              </p:nvSpPr>
              <p:spPr>
                <a:xfrm>
                  <a:off x="1276601" y="890450"/>
                  <a:ext cx="1367923" cy="34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pic>
              <p:nvPicPr>
                <p:cNvPr id="1106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777" y="937779"/>
                  <a:ext cx="228190" cy="227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正方形/長方形 13"/>
              <p:cNvSpPr/>
              <p:nvPr/>
            </p:nvSpPr>
            <p:spPr>
              <a:xfrm>
                <a:off x="1978851" y="883355"/>
                <a:ext cx="166906" cy="240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sp>
        <p:nvSpPr>
          <p:cNvPr id="112672" name="スライド番号プレースホルダー 1"/>
          <p:cNvSpPr>
            <a:spLocks noGrp="1"/>
          </p:cNvSpPr>
          <p:nvPr>
            <p:ph type="sldNum" sz="quarter" idx="12"/>
          </p:nvPr>
        </p:nvSpPr>
        <p:spPr>
          <a:xfrm>
            <a:off x="7001608" y="6257193"/>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2B04F162-835B-4B81-BC22-73CBC52BF811}" type="slidenum">
              <a:rPr lang="ja-JP" altLang="en-US" sz="1256">
                <a:solidFill>
                  <a:srgbClr val="000000"/>
                </a:solidFill>
              </a:rPr>
              <a:pPr>
                <a:defRPr/>
              </a:pPr>
              <a:t>58</a:t>
            </a:fld>
            <a:endParaRPr lang="ja-JP" altLang="en-US" sz="1256">
              <a:solidFill>
                <a:srgbClr val="000000"/>
              </a:solidFill>
            </a:endParaRPr>
          </a:p>
        </p:txBody>
      </p:sp>
      <p:sp>
        <p:nvSpPr>
          <p:cNvPr id="16" name="テキスト ボックス 15"/>
          <p:cNvSpPr txBox="1"/>
          <p:nvPr/>
        </p:nvSpPr>
        <p:spPr>
          <a:xfrm>
            <a:off x="5833697" y="3152043"/>
            <a:ext cx="2661138" cy="788164"/>
          </a:xfrm>
          <a:prstGeom prst="rect">
            <a:avLst/>
          </a:prstGeom>
          <a:solidFill>
            <a:srgbClr val="FFFF00"/>
          </a:solidFill>
          <a:ln>
            <a:solidFill>
              <a:srgbClr val="FF0000"/>
            </a:solidFill>
          </a:ln>
          <a:extLst/>
        </p:spPr>
        <p:txBody>
          <a:bodyPr>
            <a:spAutoFit/>
          </a:bodyPr>
          <a:lstStyle/>
          <a:p>
            <a:pPr algn="ctr" defTabSz="802526" fontAlgn="base">
              <a:spcBef>
                <a:spcPts val="377"/>
              </a:spcBef>
              <a:spcAft>
                <a:spcPts val="377"/>
              </a:spcAft>
              <a:defRPr/>
            </a:pPr>
            <a:r>
              <a:rPr lang="ja-JP" altLang="en-US" sz="2261" kern="0" dirty="0">
                <a:solidFill>
                  <a:srgbClr val="FF0000"/>
                </a:solidFill>
                <a:latin typeface="ＭＳ Ｐゴシック" panose="020B0600070205080204" pitchFamily="50" charset="-128"/>
              </a:rPr>
              <a:t>当該地域の河川名に差し替え</a:t>
            </a:r>
          </a:p>
        </p:txBody>
      </p:sp>
      <p:grpSp>
        <p:nvGrpSpPr>
          <p:cNvPr id="110626" name="グループ化 1"/>
          <p:cNvGrpSpPr>
            <a:grpSpLocks/>
          </p:cNvGrpSpPr>
          <p:nvPr/>
        </p:nvGrpSpPr>
        <p:grpSpPr bwMode="auto">
          <a:xfrm>
            <a:off x="111369" y="858714"/>
            <a:ext cx="813290" cy="5679831"/>
            <a:chOff x="208111" y="624137"/>
            <a:chExt cx="1269173" cy="8352928"/>
          </a:xfrm>
        </p:grpSpPr>
        <p:sp>
          <p:nvSpPr>
            <p:cNvPr id="18" name="ホームベース 17"/>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山形 18"/>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山形 19"/>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山形 20"/>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山形 21"/>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660" name="テキスト ボックス 22"/>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24" name="テキスト ボックス 23"/>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110628" name="テキスト ボックス 24"/>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110629" name="テキスト ボックス 25"/>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27" name="正方形/長方形 26"/>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36" name="正方形/長方形 35"/>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37" name="正方形/長方形 36"/>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b="1" dirty="0">
              <a:solidFill>
                <a:prstClr val="white"/>
              </a:solidFill>
            </a:endParaRPr>
          </a:p>
        </p:txBody>
      </p:sp>
      <p:sp>
        <p:nvSpPr>
          <p:cNvPr id="38" name="正方形/長方形 37"/>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39" name="正方形/長方形 38"/>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10643" name="テキスト ボックス 39"/>
          <p:cNvSpPr txBox="1">
            <a:spLocks noChangeArrowheads="1"/>
          </p:cNvSpPr>
          <p:nvPr/>
        </p:nvSpPr>
        <p:spPr bwMode="auto">
          <a:xfrm>
            <a:off x="1638728"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41" name="正方形/長方形 40"/>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43" name="正方形/長方形 42"/>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0650" name="グループ化 3"/>
          <p:cNvGrpSpPr>
            <a:grpSpLocks/>
          </p:cNvGrpSpPr>
          <p:nvPr/>
        </p:nvGrpSpPr>
        <p:grpSpPr bwMode="auto">
          <a:xfrm>
            <a:off x="1981201" y="4572000"/>
            <a:ext cx="795704" cy="1871297"/>
            <a:chOff x="3158573" y="6931025"/>
            <a:chExt cx="1266894" cy="2978150"/>
          </a:xfrm>
        </p:grpSpPr>
        <p:sp>
          <p:nvSpPr>
            <p:cNvPr id="50" name="正方形/長方形 49"/>
            <p:cNvSpPr/>
            <p:nvPr/>
          </p:nvSpPr>
          <p:spPr>
            <a:xfrm>
              <a:off x="3158573" y="6954346"/>
              <a:ext cx="394301"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3529542" y="6931025"/>
              <a:ext cx="450295"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3991504" y="6931025"/>
              <a:ext cx="433963" cy="2721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2699" name="角丸四角形 35"/>
          <p:cNvSpPr>
            <a:spLocks noChangeArrowheads="1"/>
          </p:cNvSpPr>
          <p:nvPr/>
        </p:nvSpPr>
        <p:spPr bwMode="auto">
          <a:xfrm>
            <a:off x="111370" y="4555882"/>
            <a:ext cx="2665535" cy="1724757"/>
          </a:xfrm>
          <a:prstGeom prst="roundRect">
            <a:avLst>
              <a:gd name="adj" fmla="val 7208"/>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3308808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105"/>
          <p:cNvSpPr>
            <a:spLocks noChangeArrowheads="1"/>
          </p:cNvSpPr>
          <p:nvPr/>
        </p:nvSpPr>
        <p:spPr bwMode="auto">
          <a:xfrm>
            <a:off x="3077307" y="836736"/>
            <a:ext cx="5440974" cy="944489"/>
          </a:xfrm>
          <a:prstGeom prst="rect">
            <a:avLst/>
          </a:prstGeom>
          <a:solidFill>
            <a:schemeClr val="bg1"/>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rIns="0">
            <a:spAutoFit/>
          </a:bodyPr>
          <a:lstStyle/>
          <a:p>
            <a:pPr marL="86458" indent="-86458">
              <a:defRPr/>
            </a:pPr>
            <a:r>
              <a:rPr lang="ja-JP" altLang="en-US" sz="1846" dirty="0">
                <a:solidFill>
                  <a:prstClr val="black"/>
                </a:solidFill>
                <a:latin typeface="Meiryo UI" pitchFamily="50" charset="-128"/>
                <a:ea typeface="Meiryo UI" pitchFamily="50" charset="-128"/>
                <a:cs typeface="Meiryo UI" pitchFamily="50" charset="-128"/>
              </a:rPr>
              <a:t>・大雨警報を発表中</a:t>
            </a:r>
            <a:r>
              <a:rPr lang="ja-JP" altLang="en-US" sz="1846" b="1" dirty="0">
                <a:solidFill>
                  <a:srgbClr val="000000"/>
                </a:solidFill>
                <a:latin typeface="Meiryo UI" pitchFamily="50" charset="-128"/>
                <a:ea typeface="Meiryo UI" pitchFamily="50" charset="-128"/>
                <a:cs typeface="Meiryo UI" pitchFamily="50" charset="-128"/>
              </a:rPr>
              <a:t>、</a:t>
            </a:r>
            <a:r>
              <a:rPr lang="ja-JP" altLang="en-US" sz="1846" b="1" dirty="0">
                <a:solidFill>
                  <a:srgbClr val="FF0000"/>
                </a:solidFill>
                <a:latin typeface="Meiryo UI" pitchFamily="50" charset="-128"/>
                <a:ea typeface="Meiryo UI" pitchFamily="50" charset="-128"/>
                <a:cs typeface="Meiryo UI" pitchFamily="50" charset="-128"/>
              </a:rPr>
              <a:t>県内で数年に一度程度しか発生</a:t>
            </a:r>
            <a:r>
              <a:rPr lang="ja-JP" altLang="en-US" sz="1846" dirty="0">
                <a:solidFill>
                  <a:prstClr val="black"/>
                </a:solidFill>
                <a:latin typeface="Meiryo UI" pitchFamily="50" charset="-128"/>
                <a:ea typeface="Meiryo UI" pitchFamily="50" charset="-128"/>
                <a:cs typeface="Meiryo UI" pitchFamily="50" charset="-128"/>
              </a:rPr>
              <a:t>しないような短時間の大雨を実際に観測・解析したときに発表。</a:t>
            </a:r>
          </a:p>
        </p:txBody>
      </p:sp>
      <p:sp>
        <p:nvSpPr>
          <p:cNvPr id="45" name="メモ 44"/>
          <p:cNvSpPr/>
          <p:nvPr/>
        </p:nvSpPr>
        <p:spPr>
          <a:xfrm>
            <a:off x="3077308" y="1934308"/>
            <a:ext cx="4419600" cy="1347708"/>
          </a:xfrm>
          <a:prstGeom prst="foldedCorner">
            <a:avLst>
              <a:gd name="adj" fmla="val 9034"/>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○○県記録的短時間大雨情報　第○号 </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発表</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a:defRPr/>
            </a:pP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○月〇日 ○時 ○分　○○地方気象台　</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○時○○県で記録的短時間大雨</a:t>
            </a:r>
          </a:p>
          <a:p>
            <a:pPr>
              <a:defRPr/>
            </a:pPr>
            <a:r>
              <a:rPr lang="ja-JP" altLang="en-US"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○○市北部付近</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で約〇ミリ</a:t>
            </a:r>
          </a:p>
        </p:txBody>
      </p:sp>
      <p:grpSp>
        <p:nvGrpSpPr>
          <p:cNvPr id="112644" name="グループ化 56"/>
          <p:cNvGrpSpPr>
            <a:grpSpLocks/>
          </p:cNvGrpSpPr>
          <p:nvPr/>
        </p:nvGrpSpPr>
        <p:grpSpPr bwMode="auto">
          <a:xfrm>
            <a:off x="16120" y="263770"/>
            <a:ext cx="9111762" cy="512885"/>
            <a:chOff x="-365923" y="-1185"/>
            <a:chExt cx="9871953" cy="853321"/>
          </a:xfrm>
        </p:grpSpPr>
        <p:sp>
          <p:nvSpPr>
            <p:cNvPr id="67" name="正方形/長方形 66"/>
            <p:cNvSpPr/>
            <p:nvPr/>
          </p:nvSpPr>
          <p:spPr>
            <a:xfrm>
              <a:off x="-365923" y="1254"/>
              <a:ext cx="9871953" cy="850882"/>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2585" b="1" dirty="0">
                  <a:solidFill>
                    <a:prstClr val="white"/>
                  </a:solidFill>
                  <a:sym typeface="ヒラギノ明朝 Pro W6" charset="0"/>
                </a:rPr>
                <a:t>【</a:t>
              </a:r>
              <a:r>
                <a:rPr lang="ja-JP" altLang="en-US" sz="2585" b="1" dirty="0">
                  <a:solidFill>
                    <a:prstClr val="white"/>
                  </a:solidFill>
                  <a:sym typeface="ヒラギノ明朝 Pro W6" charset="0"/>
                </a:rPr>
                <a:t>参考資料</a:t>
              </a:r>
              <a:r>
                <a:rPr lang="en-US" altLang="ja-JP" sz="2585" b="1" dirty="0">
                  <a:solidFill>
                    <a:prstClr val="white"/>
                  </a:solidFill>
                  <a:sym typeface="ヒラギノ明朝 Pro W6" charset="0"/>
                </a:rPr>
                <a:t>】</a:t>
              </a:r>
              <a:r>
                <a:rPr lang="ja-JP" altLang="en-US" sz="2585" b="1" dirty="0">
                  <a:solidFill>
                    <a:prstClr val="white"/>
                  </a:solidFill>
                  <a:sym typeface="ヒラギノ明朝 Pro W6" charset="0"/>
                </a:rPr>
                <a:t>　</a:t>
              </a:r>
              <a:r>
                <a:rPr lang="ja-JP" altLang="en-US" sz="2585" b="1" dirty="0">
                  <a:solidFill>
                    <a:prstClr val="white"/>
                  </a:solidFill>
                </a:rPr>
                <a:t>記録的短時間大雨情報</a:t>
              </a:r>
              <a:endParaRPr lang="ja-JP" altLang="en-US" sz="1846" dirty="0">
                <a:solidFill>
                  <a:prstClr val="white"/>
                </a:solidFill>
              </a:endParaRPr>
            </a:p>
          </p:txBody>
        </p:sp>
        <p:grpSp>
          <p:nvGrpSpPr>
            <p:cNvPr id="112695" name="グループ化 67"/>
            <p:cNvGrpSpPr>
              <a:grpSpLocks/>
            </p:cNvGrpSpPr>
            <p:nvPr/>
          </p:nvGrpSpPr>
          <p:grpSpPr bwMode="auto">
            <a:xfrm>
              <a:off x="8190488" y="-1185"/>
              <a:ext cx="1315539" cy="296591"/>
              <a:chOff x="1219637" y="883355"/>
              <a:chExt cx="1162189" cy="296591"/>
            </a:xfrm>
          </p:grpSpPr>
          <p:sp>
            <p:nvSpPr>
              <p:cNvPr id="71" name="正方形/長方形 70"/>
              <p:cNvSpPr/>
              <p:nvPr/>
            </p:nvSpPr>
            <p:spPr bwMode="auto">
              <a:xfrm>
                <a:off x="1219095" y="890670"/>
                <a:ext cx="1162733" cy="29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69" b="1" dirty="0">
                    <a:solidFill>
                      <a:prstClr val="black"/>
                    </a:solidFill>
                  </a:rPr>
                  <a:t>　　○○地方気象台</a:t>
                </a:r>
              </a:p>
            </p:txBody>
          </p:sp>
          <p:sp>
            <p:nvSpPr>
              <p:cNvPr id="70" name="正方形/長方形 69"/>
              <p:cNvSpPr/>
              <p:nvPr/>
            </p:nvSpPr>
            <p:spPr>
              <a:xfrm>
                <a:off x="1979290" y="883355"/>
                <a:ext cx="166907" cy="24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dirty="0">
                  <a:solidFill>
                    <a:prstClr val="black"/>
                  </a:solidFill>
                </a:endParaRPr>
              </a:p>
            </p:txBody>
          </p:sp>
        </p:grpSp>
      </p:grpSp>
      <p:grpSp>
        <p:nvGrpSpPr>
          <p:cNvPr id="112645" name="グループ化 61"/>
          <p:cNvGrpSpPr>
            <a:grpSpLocks/>
          </p:cNvGrpSpPr>
          <p:nvPr/>
        </p:nvGrpSpPr>
        <p:grpSpPr bwMode="auto">
          <a:xfrm>
            <a:off x="3077307" y="3433397"/>
            <a:ext cx="5440974" cy="2853103"/>
            <a:chOff x="3779911" y="3896730"/>
            <a:chExt cx="5614119" cy="3090957"/>
          </a:xfrm>
        </p:grpSpPr>
        <p:sp>
          <p:nvSpPr>
            <p:cNvPr id="83" name="正方形/長方形 82"/>
            <p:cNvSpPr/>
            <p:nvPr/>
          </p:nvSpPr>
          <p:spPr>
            <a:xfrm>
              <a:off x="3779911" y="4087236"/>
              <a:ext cx="5614119" cy="2725821"/>
            </a:xfrm>
            <a:prstGeom prst="rect">
              <a:avLst/>
            </a:prstGeom>
            <a:solidFill>
              <a:srgbClr val="FFC5C5"/>
            </a:solidFill>
            <a:ln w="317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2684" name="グループ化 83"/>
            <p:cNvGrpSpPr>
              <a:grpSpLocks/>
            </p:cNvGrpSpPr>
            <p:nvPr/>
          </p:nvGrpSpPr>
          <p:grpSpPr bwMode="auto">
            <a:xfrm>
              <a:off x="3880889" y="3896730"/>
              <a:ext cx="5501386" cy="3090957"/>
              <a:chOff x="3880889" y="3896730"/>
              <a:chExt cx="5501386" cy="3090957"/>
            </a:xfrm>
          </p:grpSpPr>
          <p:grpSp>
            <p:nvGrpSpPr>
              <p:cNvPr id="112685" name="グループ化 86"/>
              <p:cNvGrpSpPr>
                <a:grpSpLocks/>
              </p:cNvGrpSpPr>
              <p:nvPr/>
            </p:nvGrpSpPr>
            <p:grpSpPr bwMode="auto">
              <a:xfrm>
                <a:off x="8095423" y="5556288"/>
                <a:ext cx="1286852" cy="1431399"/>
                <a:chOff x="8475471" y="3147670"/>
                <a:chExt cx="1286852" cy="1431399"/>
              </a:xfrm>
            </p:grpSpPr>
            <p:sp>
              <p:nvSpPr>
                <p:cNvPr id="92" name="角丸四角形 91"/>
                <p:cNvSpPr/>
                <p:nvPr/>
              </p:nvSpPr>
              <p:spPr>
                <a:xfrm>
                  <a:off x="8475255" y="3147100"/>
                  <a:ext cx="1286727" cy="1431969"/>
                </a:xfrm>
                <a:prstGeom prst="roundRect">
                  <a:avLst>
                    <a:gd name="adj" fmla="val 6415"/>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8832091" y="3189964"/>
                  <a:ext cx="509550" cy="200031"/>
                </a:xfrm>
                <a:prstGeom prst="rect">
                  <a:avLst/>
                </a:prstGeom>
                <a:noFill/>
                <a:effec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58608" indent="-58608">
                    <a:defRPr/>
                  </a:pPr>
                  <a:r>
                    <a:rPr lang="en-US" altLang="ja-JP" sz="1200"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Point</a:t>
                  </a:r>
                  <a:endParaRPr lang="ja-JP" altLang="en-US" sz="1200" b="1" i="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8490735" y="3388664"/>
                  <a:ext cx="1271588" cy="185960"/>
                </a:xfrm>
                <a:prstGeom prst="rect">
                  <a:avLst/>
                </a:prstGeom>
                <a:noFill/>
                <a:effectLst/>
              </p:spPr>
              <p:txBody>
                <a:bodyPr lIns="0" tIns="0" rIns="0" bIns="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791"/>
                    </a:lnSpc>
                    <a:defRPr/>
                  </a:pPr>
                  <a:r>
                    <a:rPr lang="ja-JP" altLang="en-US" sz="969"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rPr>
                    <a:t>早め早めの行動を！</a:t>
                  </a:r>
                  <a:endParaRPr lang="en-US" altLang="ja-JP" sz="969" dirty="0">
                    <a:ln w="3175" cmpd="sng">
                      <a:solidFill>
                        <a:srgbClr val="FF0000"/>
                      </a:solidFill>
                      <a:prstDash val="solid"/>
                      <a:miter lim="800000"/>
                    </a:ln>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2693" name="Picture 12" descr="E:\イラスト-png\7-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7479" y="3615363"/>
                  <a:ext cx="1137398" cy="90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2686" name="グループ化 87"/>
              <p:cNvGrpSpPr>
                <a:grpSpLocks/>
              </p:cNvGrpSpPr>
              <p:nvPr/>
            </p:nvGrpSpPr>
            <p:grpSpPr bwMode="auto">
              <a:xfrm>
                <a:off x="3880889" y="3896730"/>
                <a:ext cx="5155607" cy="2782155"/>
                <a:chOff x="3880889" y="3896730"/>
                <a:chExt cx="5155607" cy="2782155"/>
              </a:xfrm>
            </p:grpSpPr>
            <p:sp>
              <p:nvSpPr>
                <p:cNvPr id="89" name="角丸四角形 88"/>
                <p:cNvSpPr/>
                <p:nvPr/>
              </p:nvSpPr>
              <p:spPr>
                <a:xfrm>
                  <a:off x="5048494" y="3896730"/>
                  <a:ext cx="2100191" cy="360373"/>
                </a:xfrm>
                <a:prstGeom prst="roundRect">
                  <a:avLst>
                    <a:gd name="adj" fmla="val 12635"/>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1"/>
                <a:lstStyle/>
                <a:p>
                  <a:pPr algn="ctr">
                    <a:lnSpc>
                      <a:spcPct val="130000"/>
                    </a:lnSpc>
                    <a:defRPr/>
                  </a:pPr>
                  <a:r>
                    <a:rPr lang="ja-JP" altLang="en-US" sz="1846"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求められる行動</a:t>
                  </a:r>
                </a:p>
              </p:txBody>
            </p:sp>
            <p:sp>
              <p:nvSpPr>
                <p:cNvPr id="90" name="正方形/長方形 59"/>
                <p:cNvSpPr>
                  <a:spLocks noChangeArrowheads="1"/>
                </p:cNvSpPr>
                <p:nvPr/>
              </p:nvSpPr>
              <p:spPr bwMode="auto">
                <a:xfrm>
                  <a:off x="3880889" y="4185085"/>
                  <a:ext cx="5155607" cy="118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16523" indent="-316523" eaLnBrk="1" hangingPunct="1">
                    <a:spcBef>
                      <a:spcPct val="0"/>
                    </a:spcBef>
                    <a:defRPr/>
                  </a:pPr>
                  <a:r>
                    <a:rPr lang="ja-JP" altLang="en-US" sz="1662" b="1" u="sng" spc="-18" dirty="0">
                      <a:solidFill>
                        <a:srgbClr val="FF0000"/>
                      </a:solidFill>
                      <a:effectLst>
                        <a:glow rad="101600">
                          <a:prstClr val="white">
                            <a:alpha val="60000"/>
                          </a:prstClr>
                        </a:glow>
                      </a:effectLst>
                      <a:latin typeface="Meiryo UI" panose="020B0604030504040204" pitchFamily="50" charset="-128"/>
                      <a:ea typeface="Meiryo UI" panose="020B0604030504040204" pitchFamily="50" charset="-128"/>
                      <a:cs typeface="Meiryo UI" panose="020B0604030504040204" pitchFamily="50" charset="-128"/>
                    </a:rPr>
                    <a:t>土砂災害や浸水害の危険のある場所に住んでいる場合</a:t>
                  </a:r>
                  <a:r>
                    <a:rPr lang="ja-JP" altLang="en-US" sz="1662" spc="-1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は、地元市町村からの避難情報に留意するとともに早めの避難</a:t>
                  </a:r>
                  <a:endParaRPr lang="en-US" altLang="ja-JP" sz="1662" spc="-2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737" name="正方形/長方形 59"/>
                <p:cNvSpPr>
                  <a:spLocks noChangeArrowheads="1"/>
                </p:cNvSpPr>
                <p:nvPr/>
              </p:nvSpPr>
              <p:spPr bwMode="auto">
                <a:xfrm>
                  <a:off x="3881217" y="5289010"/>
                  <a:ext cx="4023476" cy="138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503238" indent="-503238">
                    <a:spcBef>
                      <a:spcPct val="20000"/>
                    </a:spcBef>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3100">
                      <a:solidFill>
                        <a:schemeClr val="tx1"/>
                      </a:solidFill>
                      <a:latin typeface="Arial" panose="020B0604020202020204" pitchFamily="34" charset="0"/>
                      <a:ea typeface="ＭＳ Ｐゴシック" panose="020B0600070205080204" pitchFamily="50" charset="-128"/>
                    </a:defRPr>
                  </a:lvl9pPr>
                </a:lstStyle>
                <a:p>
                  <a:pPr algn="just" fontAlgn="base">
                    <a:spcBef>
                      <a:spcPct val="0"/>
                    </a:spcBef>
                    <a:spcAft>
                      <a:spcPct val="0"/>
                    </a:spcAft>
                    <a:defRPr/>
                  </a:pPr>
                  <a:r>
                    <a:rPr lang="ja-JP" altLang="en-US" sz="1633">
                      <a:solidFill>
                        <a:srgbClr val="000000"/>
                      </a:solidFill>
                      <a:latin typeface="Meiryo UI" panose="020B0604030504040204" pitchFamily="50" charset="-128"/>
                      <a:ea typeface="Meiryo UI" panose="020B0604030504040204" pitchFamily="50" charset="-128"/>
                    </a:rPr>
                    <a:t>大雨や暴風で避難所への移動が危険な場合は、近隣の安全な場所や２階以上の少しでも安全な場所へ退避</a:t>
                  </a:r>
                  <a:endParaRPr lang="en-US" altLang="ja-JP" sz="1633">
                    <a:solidFill>
                      <a:srgbClr val="000000"/>
                    </a:solidFill>
                    <a:latin typeface="Meiryo UI" panose="020B0604030504040204" pitchFamily="50" charset="-128"/>
                    <a:ea typeface="Meiryo UI" panose="020B0604030504040204" pitchFamily="50" charset="-128"/>
                  </a:endParaRPr>
                </a:p>
              </p:txBody>
            </p:sp>
          </p:grpSp>
        </p:grpSp>
      </p:grpSp>
      <p:sp>
        <p:nvSpPr>
          <p:cNvPr id="114694" name="スライド番号プレースホルダー 1"/>
          <p:cNvSpPr>
            <a:spLocks noGrp="1"/>
          </p:cNvSpPr>
          <p:nvPr>
            <p:ph type="sldNum" sz="quarter" idx="12"/>
          </p:nvPr>
        </p:nvSpPr>
        <p:spPr>
          <a:xfrm>
            <a:off x="6975231" y="6249867"/>
            <a:ext cx="2126274"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8B308B1E-59AE-4D70-AA83-9D1F344D1E58}" type="slidenum">
              <a:rPr lang="ja-JP" altLang="en-US" sz="1256">
                <a:solidFill>
                  <a:srgbClr val="000000"/>
                </a:solidFill>
              </a:rPr>
              <a:pPr>
                <a:defRPr/>
              </a:pPr>
              <a:t>59</a:t>
            </a:fld>
            <a:endParaRPr lang="ja-JP" altLang="en-US" sz="1256">
              <a:solidFill>
                <a:srgbClr val="000000"/>
              </a:solidFill>
            </a:endParaRPr>
          </a:p>
        </p:txBody>
      </p:sp>
      <p:pic>
        <p:nvPicPr>
          <p:cNvPr id="1126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197" y="293077"/>
            <a:ext cx="202223" cy="115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648" name="グループ化 1"/>
          <p:cNvGrpSpPr>
            <a:grpSpLocks/>
          </p:cNvGrpSpPr>
          <p:nvPr/>
        </p:nvGrpSpPr>
        <p:grpSpPr bwMode="auto">
          <a:xfrm>
            <a:off x="111369" y="858714"/>
            <a:ext cx="813290" cy="5679831"/>
            <a:chOff x="208111" y="624137"/>
            <a:chExt cx="1269173" cy="8352928"/>
          </a:xfrm>
        </p:grpSpPr>
        <p:sp>
          <p:nvSpPr>
            <p:cNvPr id="62" name="ホームベース 61"/>
            <p:cNvSpPr/>
            <p:nvPr/>
          </p:nvSpPr>
          <p:spPr>
            <a:xfrm rot="5400000">
              <a:off x="-3333766" y="4166015"/>
              <a:ext cx="8352928" cy="1269172"/>
            </a:xfrm>
            <a:prstGeom prst="homePlate">
              <a:avLst/>
            </a:prstGeom>
            <a:gradFill>
              <a:gsLst>
                <a:gs pos="10000">
                  <a:srgbClr val="7030A0">
                    <a:lumMod val="70000"/>
                    <a:lumOff val="30000"/>
                    <a:alpha val="50000"/>
                  </a:srgbClr>
                </a:gs>
                <a:gs pos="89000">
                  <a:srgbClr val="008000">
                    <a:alpha val="50000"/>
                    <a:lumMod val="70000"/>
                    <a:lumOff val="30000"/>
                  </a:srgbClr>
                </a:gs>
                <a:gs pos="77000">
                  <a:srgbClr val="92D050">
                    <a:lumMod val="70000"/>
                    <a:lumOff val="30000"/>
                    <a:alpha val="50000"/>
                  </a:srgbClr>
                </a:gs>
                <a:gs pos="61000">
                  <a:srgbClr val="FFFF00">
                    <a:lumMod val="70000"/>
                    <a:lumOff val="30000"/>
                    <a:alpha val="50000"/>
                  </a:srgbClr>
                </a:gs>
                <a:gs pos="45000">
                  <a:srgbClr val="FFC000">
                    <a:lumMod val="70000"/>
                    <a:lumOff val="30000"/>
                    <a:alpha val="50000"/>
                  </a:srgbClr>
                </a:gs>
                <a:gs pos="30000">
                  <a:srgbClr val="FF0000">
                    <a:lumMod val="70000"/>
                    <a:lumOff val="30000"/>
                    <a:alpha val="50000"/>
                  </a:srgbClr>
                </a:gs>
                <a:gs pos="100000">
                  <a:srgbClr val="0000CC">
                    <a:lumMod val="70000"/>
                    <a:lumOff val="30000"/>
                    <a:alpha val="5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山形 67"/>
            <p:cNvSpPr/>
            <p:nvPr/>
          </p:nvSpPr>
          <p:spPr>
            <a:xfrm rot="5400000">
              <a:off x="518364" y="1824567"/>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山形 68"/>
            <p:cNvSpPr/>
            <p:nvPr/>
          </p:nvSpPr>
          <p:spPr>
            <a:xfrm rot="5400000">
              <a:off x="519442" y="4668140"/>
              <a:ext cx="646511"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山形 81"/>
            <p:cNvSpPr/>
            <p:nvPr/>
          </p:nvSpPr>
          <p:spPr>
            <a:xfrm rot="5400000">
              <a:off x="518364" y="7382410"/>
              <a:ext cx="648667"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山形 83"/>
            <p:cNvSpPr/>
            <p:nvPr/>
          </p:nvSpPr>
          <p:spPr>
            <a:xfrm rot="5400000">
              <a:off x="518364" y="5953621"/>
              <a:ext cx="648666" cy="1269172"/>
            </a:xfrm>
            <a:prstGeom prst="chevron">
              <a:avLst>
                <a:gd name="adj" fmla="val 83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682" name="テキスト ボックス 84"/>
            <p:cNvSpPr txBox="1">
              <a:spLocks noChangeArrowheads="1"/>
            </p:cNvSpPr>
            <p:nvPr/>
          </p:nvSpPr>
          <p:spPr bwMode="auto">
            <a:xfrm>
              <a:off x="257944" y="1146103"/>
              <a:ext cx="1169507" cy="13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　～</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約</a:t>
              </a:r>
              <a:r>
                <a:rPr lang="en-US" altLang="ja-JP" sz="1292" b="1">
                  <a:solidFill>
                    <a:srgbClr val="000000"/>
                  </a:solidFill>
                  <a:latin typeface="Meiryo UI" panose="020B0604030504040204" pitchFamily="50" charset="-128"/>
                  <a:ea typeface="Meiryo UI" panose="020B0604030504040204" pitchFamily="50" charset="-128"/>
                </a:rPr>
                <a:t>1</a:t>
              </a:r>
              <a:r>
                <a:rPr lang="ja-JP" altLang="en-US" sz="1292" b="1">
                  <a:solidFill>
                    <a:srgbClr val="000000"/>
                  </a:solidFill>
                  <a:latin typeface="Meiryo UI" panose="020B0604030504040204" pitchFamily="50" charset="-128"/>
                  <a:ea typeface="Meiryo UI" panose="020B0604030504040204" pitchFamily="50" charset="-128"/>
                </a:rPr>
                <a:t>日前</a:t>
              </a:r>
            </a:p>
          </p:txBody>
        </p:sp>
      </p:grpSp>
      <p:sp>
        <p:nvSpPr>
          <p:cNvPr id="86" name="テキスト ボックス 85"/>
          <p:cNvSpPr txBox="1"/>
          <p:nvPr/>
        </p:nvSpPr>
        <p:spPr>
          <a:xfrm>
            <a:off x="115766" y="796344"/>
            <a:ext cx="804496"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気象状況</a:t>
            </a:r>
          </a:p>
        </p:txBody>
      </p:sp>
      <p:sp>
        <p:nvSpPr>
          <p:cNvPr id="112650" name="テキスト ボックス 86"/>
          <p:cNvSpPr txBox="1">
            <a:spLocks noChangeArrowheads="1"/>
          </p:cNvSpPr>
          <p:nvPr/>
        </p:nvSpPr>
        <p:spPr bwMode="auto">
          <a:xfrm>
            <a:off x="134816" y="4148505"/>
            <a:ext cx="766397" cy="8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数時間～２時間</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程度前</a:t>
            </a:r>
          </a:p>
        </p:txBody>
      </p:sp>
      <p:sp>
        <p:nvSpPr>
          <p:cNvPr id="112651" name="テキスト ボックス 87"/>
          <p:cNvSpPr txBox="1">
            <a:spLocks noChangeArrowheads="1"/>
          </p:cNvSpPr>
          <p:nvPr/>
        </p:nvSpPr>
        <p:spPr bwMode="auto">
          <a:xfrm>
            <a:off x="149470" y="2702170"/>
            <a:ext cx="737089" cy="68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rIns="0">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大雨の</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半日～</a:t>
            </a:r>
            <a:endParaRPr lang="en-US" altLang="ja-JP" sz="1292" b="1">
              <a:solidFill>
                <a:srgbClr val="000000"/>
              </a:solidFill>
              <a:latin typeface="Meiryo UI" panose="020B0604030504040204" pitchFamily="50" charset="-128"/>
              <a:ea typeface="Meiryo UI" panose="020B0604030504040204" pitchFamily="50" charset="-128"/>
            </a:endParaRPr>
          </a:p>
          <a:p>
            <a:pPr algn="ctr" fontAlgn="base">
              <a:spcBef>
                <a:spcPct val="0"/>
              </a:spcBef>
              <a:spcAft>
                <a:spcPct val="0"/>
              </a:spcAft>
            </a:pPr>
            <a:r>
              <a:rPr lang="ja-JP" altLang="en-US" sz="1292" b="1">
                <a:solidFill>
                  <a:srgbClr val="000000"/>
                </a:solidFill>
                <a:latin typeface="Meiryo UI" panose="020B0604030504040204" pitchFamily="50" charset="-128"/>
                <a:ea typeface="Meiryo UI" panose="020B0604030504040204" pitchFamily="50" charset="-128"/>
              </a:rPr>
              <a:t>数時間前</a:t>
            </a:r>
          </a:p>
        </p:txBody>
      </p:sp>
      <p:sp>
        <p:nvSpPr>
          <p:cNvPr id="91" name="正方形/長方形 90"/>
          <p:cNvSpPr/>
          <p:nvPr/>
        </p:nvSpPr>
        <p:spPr>
          <a:xfrm>
            <a:off x="968620" y="1203081"/>
            <a:ext cx="814754" cy="1600200"/>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968620" y="2769578"/>
            <a:ext cx="814754" cy="1403838"/>
          </a:xfrm>
          <a:prstGeom prst="rect">
            <a:avLst/>
          </a:prstGeom>
          <a:solidFill>
            <a:srgbClr val="FFFF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968620" y="4164623"/>
            <a:ext cx="814754" cy="1689589"/>
          </a:xfrm>
          <a:prstGeom prst="rect">
            <a:avLst/>
          </a:prstGeom>
          <a:solidFill>
            <a:srgbClr val="FF99CC">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968620" y="5854212"/>
            <a:ext cx="814754" cy="684334"/>
          </a:xfrm>
          <a:prstGeom prst="rect">
            <a:avLst/>
          </a:prstGeom>
          <a:solidFill>
            <a:srgbClr val="CC99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正方形/長方形 97"/>
          <p:cNvSpPr/>
          <p:nvPr/>
        </p:nvSpPr>
        <p:spPr>
          <a:xfrm>
            <a:off x="987669" y="1715966"/>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天気予報の発表地域</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ごとに発表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999393" y="2952750"/>
            <a:ext cx="781050" cy="345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正方形/長方形 99"/>
          <p:cNvSpPr/>
          <p:nvPr/>
        </p:nvSpPr>
        <p:spPr>
          <a:xfrm>
            <a:off x="987669" y="4363915"/>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正方形/長方形 100"/>
          <p:cNvSpPr/>
          <p:nvPr/>
        </p:nvSpPr>
        <p:spPr>
          <a:xfrm>
            <a:off x="990600" y="6207369"/>
            <a:ext cx="781050" cy="347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市町村単位で発表</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968620" y="789018"/>
            <a:ext cx="1827334" cy="319639"/>
          </a:xfrm>
          <a:prstGeom prst="rect">
            <a:avLst/>
          </a:prstGeom>
          <a:solidFill>
            <a:schemeClr val="tx1">
              <a:lumMod val="75000"/>
              <a:lumOff val="25000"/>
            </a:schemeClr>
          </a:solidFill>
        </p:spPr>
        <p:txBody>
          <a:bodyPr lIns="0" rIns="0" anchor="ctr" anchorCtr="1">
            <a:spAutoFit/>
          </a:bodyPr>
          <a:lstStyle/>
          <a:p>
            <a:pPr>
              <a:defRPr/>
            </a:pPr>
            <a:r>
              <a:rPr lang="ja-JP" altLang="en-US" sz="1477"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気象庁の情報</a:t>
            </a:r>
          </a:p>
        </p:txBody>
      </p:sp>
      <p:sp>
        <p:nvSpPr>
          <p:cNvPr id="103" name="正方形/長方形 102"/>
          <p:cNvSpPr/>
          <p:nvPr/>
        </p:nvSpPr>
        <p:spPr>
          <a:xfrm>
            <a:off x="1954823" y="1200150"/>
            <a:ext cx="841131"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04" name="正方形/長方形 103"/>
          <p:cNvSpPr/>
          <p:nvPr/>
        </p:nvSpPr>
        <p:spPr>
          <a:xfrm>
            <a:off x="1770185" y="1200150"/>
            <a:ext cx="202223" cy="5338396"/>
          </a:xfrm>
          <a:prstGeom prst="rect">
            <a:avLst/>
          </a:prstGeom>
          <a:solidFill>
            <a:srgbClr val="FFFFFF">
              <a:alpha val="49804"/>
            </a:srgb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05" name="正方形/長方形 104"/>
          <p:cNvSpPr/>
          <p:nvPr/>
        </p:nvSpPr>
        <p:spPr>
          <a:xfrm>
            <a:off x="1981201" y="4572000"/>
            <a:ext cx="227135" cy="1714500"/>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106" name="正方形/長方形 105"/>
          <p:cNvSpPr/>
          <p:nvPr/>
        </p:nvSpPr>
        <p:spPr>
          <a:xfrm>
            <a:off x="2237643" y="4572000"/>
            <a:ext cx="259373"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12665" name="テキスト ボックス 106"/>
          <p:cNvSpPr txBox="1">
            <a:spLocks noChangeArrowheads="1"/>
          </p:cNvSpPr>
          <p:nvPr/>
        </p:nvSpPr>
        <p:spPr bwMode="auto">
          <a:xfrm>
            <a:off x="1627005" y="3108081"/>
            <a:ext cx="383503" cy="91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8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8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8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8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8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8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ct val="0"/>
              </a:spcBef>
              <a:spcAft>
                <a:spcPct val="0"/>
              </a:spcAft>
            </a:pPr>
            <a:r>
              <a:rPr lang="ja-JP" altLang="en-US" sz="1292">
                <a:solidFill>
                  <a:srgbClr val="000000"/>
                </a:solidFill>
                <a:latin typeface="Meiryo UI" panose="020B0604030504040204" pitchFamily="50" charset="-128"/>
                <a:ea typeface="Meiryo UI" panose="020B0604030504040204" pitchFamily="50" charset="-128"/>
              </a:rPr>
              <a:t>危険度分布</a:t>
            </a:r>
          </a:p>
        </p:txBody>
      </p:sp>
      <p:sp>
        <p:nvSpPr>
          <p:cNvPr id="108" name="正方形/長方形 107"/>
          <p:cNvSpPr/>
          <p:nvPr/>
        </p:nvSpPr>
        <p:spPr>
          <a:xfrm>
            <a:off x="2010508" y="1258766"/>
            <a:ext cx="775189" cy="1077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6462" rIns="33231"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気象情報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95000"/>
              </a:lnSpc>
              <a:defRPr/>
            </a:pP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予報官</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コメント</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（随時）</a:t>
            </a:r>
            <a:endParaRPr lang="en-US" altLang="ja-JP" sz="969"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p:cNvSpPr/>
          <p:nvPr/>
        </p:nvSpPr>
        <p:spPr>
          <a:xfrm>
            <a:off x="2518996" y="4572000"/>
            <a:ext cx="257908" cy="1715966"/>
          </a:xfrm>
          <a:prstGeom prst="rect">
            <a:avLst/>
          </a:prstGeom>
          <a:solidFill>
            <a:srgbClr val="FDEADA">
              <a:alpha val="50196"/>
            </a:srgb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endParaRPr lang="ja-JP" altLang="en-US" sz="1662">
              <a:solidFill>
                <a:prstClr val="white"/>
              </a:solidFill>
            </a:endParaRPr>
          </a:p>
        </p:txBody>
      </p:sp>
      <p:sp>
        <p:nvSpPr>
          <p:cNvPr id="110" name="正方形/長方形 109"/>
          <p:cNvSpPr/>
          <p:nvPr/>
        </p:nvSpPr>
        <p:spPr>
          <a:xfrm>
            <a:off x="1015512" y="1301262"/>
            <a:ext cx="763465"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警報級の</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可能性</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正方形/長方形 110"/>
          <p:cNvSpPr/>
          <p:nvPr/>
        </p:nvSpPr>
        <p:spPr>
          <a:xfrm>
            <a:off x="983274" y="2769578"/>
            <a:ext cx="885092"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大雨注意報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正方形/長方形 111"/>
          <p:cNvSpPr/>
          <p:nvPr/>
        </p:nvSpPr>
        <p:spPr>
          <a:xfrm>
            <a:off x="990600" y="4164623"/>
            <a:ext cx="767862"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1000858" y="5854212"/>
            <a:ext cx="820615" cy="32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大雨</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95000"/>
              </a:lnSpc>
              <a:defRPr/>
            </a:pPr>
            <a:r>
              <a:rPr lang="ja-JP" altLang="en-US"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特別警報</a:t>
            </a:r>
            <a:endParaRPr lang="en-US" altLang="ja-JP" sz="1292"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2672" name="グループ化 3"/>
          <p:cNvGrpSpPr>
            <a:grpSpLocks/>
          </p:cNvGrpSpPr>
          <p:nvPr/>
        </p:nvGrpSpPr>
        <p:grpSpPr bwMode="auto">
          <a:xfrm>
            <a:off x="1981201" y="4572000"/>
            <a:ext cx="795704" cy="1871297"/>
            <a:chOff x="3158573" y="6931025"/>
            <a:chExt cx="1266894" cy="2978150"/>
          </a:xfrm>
        </p:grpSpPr>
        <p:sp>
          <p:nvSpPr>
            <p:cNvPr id="115" name="正方形/長方形 114"/>
            <p:cNvSpPr/>
            <p:nvPr/>
          </p:nvSpPr>
          <p:spPr>
            <a:xfrm>
              <a:off x="3158573" y="6954346"/>
              <a:ext cx="394301" cy="2742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nchorCtr="1"/>
            <a:lstStyle/>
            <a:p>
              <a:pPr algn="dist">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土砂災害警戒情報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3529542" y="6931025"/>
              <a:ext cx="450295" cy="297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just">
                <a:lnSpc>
                  <a:spcPct val="95000"/>
                </a:lnSpc>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記録的短時間大雨情報</a:t>
              </a:r>
              <a:endParaRPr lang="en-US" altLang="ja-JP"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3991504" y="6931025"/>
              <a:ext cx="433963" cy="2721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66462" rIns="33231" anchor="ctr"/>
            <a:lstStyle/>
            <a:p>
              <a:pPr algn="ctr">
                <a:lnSpc>
                  <a:spcPct val="95000"/>
                </a:lnSpc>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指定河川洪水予報</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4721" name="角丸四角形 36"/>
          <p:cNvSpPr>
            <a:spLocks noChangeArrowheads="1"/>
          </p:cNvSpPr>
          <p:nvPr/>
        </p:nvSpPr>
        <p:spPr bwMode="auto">
          <a:xfrm>
            <a:off x="111369" y="4548554"/>
            <a:ext cx="2674327" cy="1732085"/>
          </a:xfrm>
          <a:prstGeom prst="roundRect">
            <a:avLst>
              <a:gd name="adj" fmla="val 7903"/>
            </a:avLst>
          </a:prstGeom>
          <a:noFill/>
          <a:ln w="50800" algn="ctr">
            <a:solidFill>
              <a:srgbClr val="FF0000"/>
            </a:solidFill>
            <a:bevel/>
            <a:headEnd/>
            <a:tailEnd/>
          </a:ln>
          <a:extLst>
            <a:ext uri="{909E8E84-426E-40DD-AFC4-6F175D3DCCD1}">
              <a14:hiddenFill xmlns:a14="http://schemas.microsoft.com/office/drawing/2010/main">
                <a:solidFill>
                  <a:srgbClr val="FFFFFF"/>
                </a:solidFill>
              </a14:hiddenFill>
            </a:ext>
          </a:extLst>
        </p:spPr>
        <p:txBody>
          <a:bodyPr anchor="ctr"/>
          <a:lstStyle>
            <a:lvl1pPr marL="6908800" defTabSz="1277938">
              <a:defRPr kumimoji="1" sz="1200">
                <a:solidFill>
                  <a:schemeClr val="tx1"/>
                </a:solidFill>
                <a:latin typeface="ＭＳ Ｐゴシック" panose="020B0600070205080204" pitchFamily="50" charset="-128"/>
                <a:ea typeface="ＭＳ Ｐゴシック" panose="020B0600070205080204" pitchFamily="50" charset="-128"/>
              </a:defRPr>
            </a:lvl1pPr>
            <a:lvl2pPr marL="742950" indent="-285750" defTabSz="1277938">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defTabSz="1277938">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defTabSz="1277938" eaLnBrk="0" fontAlgn="base" hangingPunct="0">
              <a:spcBef>
                <a:spcPct val="0"/>
              </a:spcBef>
              <a:spcAft>
                <a:spcPct val="0"/>
              </a:spcAft>
              <a:defRPr kumimoji="1" sz="1200">
                <a:solidFill>
                  <a:schemeClr val="tx1"/>
                </a:solidFill>
                <a:latin typeface="ＭＳ Ｐゴシック" panose="020B0600070205080204" pitchFamily="50" charset="-128"/>
                <a:ea typeface="ＭＳ Ｐゴシック" panose="020B0600070205080204" pitchFamily="50" charset="-128"/>
              </a:defRPr>
            </a:lvl9pPr>
          </a:lstStyle>
          <a:p>
            <a:pPr algn="ctr" eaLnBrk="0" fontAlgn="base" hangingPunct="0">
              <a:spcBef>
                <a:spcPts val="377"/>
              </a:spcBef>
              <a:spcAft>
                <a:spcPts val="377"/>
              </a:spcAft>
              <a:defRPr/>
            </a:pPr>
            <a:endParaRPr lang="ja-JP" altLang="en-US" sz="1759">
              <a:solidFill>
                <a:srgbClr val="00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227472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716768"/>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a:t>
            </a:fld>
            <a:endParaRPr lang="en-US" altLang="ja-JP"/>
          </a:p>
        </p:txBody>
      </p:sp>
    </p:spTree>
    <p:extLst>
      <p:ext uri="{BB962C8B-B14F-4D97-AF65-F5344CB8AC3E}">
        <p14:creationId xmlns:p14="http://schemas.microsoft.com/office/powerpoint/2010/main" val="405388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51690"/>
            <a:ext cx="9144000" cy="828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2454443" y="2440543"/>
            <a:ext cx="5967663" cy="983274"/>
          </a:xfrm>
          <a:noFill/>
        </p:spPr>
        <p:txBody>
          <a:bodyPr/>
          <a:lstStyle/>
          <a:p>
            <a:pPr>
              <a:defRPr/>
            </a:pPr>
            <a:r>
              <a:rPr lang="en-US" altLang="ja-JP" sz="3490" dirty="0"/>
              <a:t>『</a:t>
            </a:r>
            <a:r>
              <a:rPr lang="ja-JP" altLang="en-US" sz="3490" dirty="0"/>
              <a:t>動画補足</a:t>
            </a:r>
            <a:r>
              <a:rPr lang="ja-JP" altLang="en-US" sz="3490" dirty="0" smtClean="0"/>
              <a:t>説明③</a:t>
            </a:r>
            <a:r>
              <a:rPr lang="en-US" altLang="ja-JP" sz="3490" dirty="0" smtClean="0"/>
              <a:t>』</a:t>
            </a:r>
            <a:endParaRPr lang="ja-JP" altLang="en-US" sz="3490" dirty="0"/>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60</a:t>
            </a:fld>
            <a:endParaRPr lang="ja-JP" altLang="en-US" sz="1256"/>
          </a:p>
        </p:txBody>
      </p:sp>
    </p:spTree>
    <p:extLst>
      <p:ext uri="{BB962C8B-B14F-4D97-AF65-F5344CB8AC3E}">
        <p14:creationId xmlns:p14="http://schemas.microsoft.com/office/powerpoint/2010/main" val="1656328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番号プレースホルダ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882280">
              <a:spcBef>
                <a:spcPct val="20000"/>
              </a:spcBef>
              <a:buSzPct val="100000"/>
              <a:buChar char="•"/>
              <a:defRPr kumimoji="1" sz="3077">
                <a:solidFill>
                  <a:schemeClr val="tx1"/>
                </a:solidFill>
                <a:latin typeface="Arial" panose="020B0604020202020204" pitchFamily="34" charset="0"/>
                <a:ea typeface="ＭＳ Ｐゴシック" panose="020B0600070205080204" pitchFamily="50" charset="-128"/>
              </a:defRPr>
            </a:lvl1pPr>
            <a:lvl2pPr marL="466562" indent="-179447" defTabSz="882280">
              <a:spcBef>
                <a:spcPct val="20000"/>
              </a:spcBef>
              <a:buSzPct val="100000"/>
              <a:buChar char="–"/>
              <a:defRPr kumimoji="1" sz="2700">
                <a:solidFill>
                  <a:schemeClr val="tx1"/>
                </a:solidFill>
                <a:latin typeface="Arial" panose="020B0604020202020204" pitchFamily="34" charset="0"/>
                <a:ea typeface="ＭＳ Ｐゴシック" panose="020B0600070205080204" pitchFamily="50" charset="-128"/>
              </a:defRPr>
            </a:lvl2pPr>
            <a:lvl3pPr marL="717787" indent="-143558" defTabSz="882280">
              <a:spcBef>
                <a:spcPct val="20000"/>
              </a:spcBef>
              <a:buSzPct val="100000"/>
              <a:buChar char="•"/>
              <a:defRPr kumimoji="1" sz="2323">
                <a:solidFill>
                  <a:schemeClr val="tx1"/>
                </a:solidFill>
                <a:latin typeface="Arial" panose="020B0604020202020204" pitchFamily="34" charset="0"/>
                <a:ea typeface="ＭＳ Ｐゴシック" panose="020B0600070205080204" pitchFamily="50" charset="-128"/>
              </a:defRPr>
            </a:lvl3pPr>
            <a:lvl4pPr marL="1004901"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4pPr>
            <a:lvl5pPr marL="1292016"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5pPr>
            <a:lvl6pPr marL="157913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6pPr>
            <a:lvl7pPr marL="1866246"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7pPr>
            <a:lvl8pPr marL="215336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8pPr>
            <a:lvl9pPr marL="2440475"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fld id="{881B4FC7-6149-4096-8C0B-E5DF03C12837}" type="slidenum">
              <a:rPr lang="en-US" altLang="ja-JP" sz="1382">
                <a:solidFill>
                  <a:srgbClr val="000000"/>
                </a:solidFill>
              </a:rPr>
              <a:pPr>
                <a:spcBef>
                  <a:spcPct val="0"/>
                </a:spcBef>
                <a:buFontTx/>
                <a:buNone/>
                <a:defRPr/>
              </a:pPr>
              <a:t>61</a:t>
            </a:fld>
            <a:endParaRPr lang="en-US" altLang="ja-JP" sz="1382">
              <a:solidFill>
                <a:srgbClr val="000000"/>
              </a:solidFill>
            </a:endParaRPr>
          </a:p>
        </p:txBody>
      </p:sp>
      <p:sp>
        <p:nvSpPr>
          <p:cNvPr id="107523" name="Rectangle 2"/>
          <p:cNvSpPr>
            <a:spLocks noChangeArrowheads="1"/>
          </p:cNvSpPr>
          <p:nvPr/>
        </p:nvSpPr>
        <p:spPr bwMode="auto">
          <a:xfrm>
            <a:off x="24236" y="-7997"/>
            <a:ext cx="9111762" cy="3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ct val="0"/>
              </a:spcBef>
              <a:buNone/>
              <a:defRPr/>
            </a:pPr>
            <a:r>
              <a:rPr lang="ja-JP" altLang="en-US" sz="2512" dirty="0" smtClean="0">
                <a:solidFill>
                  <a:srgbClr val="4087C8"/>
                </a:solidFill>
                <a:latin typeface="HGP創英角ｺﾞｼｯｸUB" panose="020B0900000000000000" pitchFamily="50" charset="-128"/>
                <a:ea typeface="HGP創英角ｺﾞｼｯｸUB" panose="020B0900000000000000" pitchFamily="50" charset="-128"/>
              </a:rPr>
              <a:t>（１）</a:t>
            </a:r>
            <a:r>
              <a:rPr lang="ja-JP" altLang="en-US" sz="2512" dirty="0">
                <a:solidFill>
                  <a:srgbClr val="4087C8"/>
                </a:solidFill>
                <a:latin typeface="HGP創英角ｺﾞｼｯｸUB" panose="020B0900000000000000" pitchFamily="50" charset="-128"/>
                <a:ea typeface="HGP創英角ｺﾞｼｯｸUB" panose="020B0900000000000000" pitchFamily="50" charset="-128"/>
              </a:rPr>
              <a:t>　発令される避難情報等とその入手方法に</a:t>
            </a:r>
            <a:r>
              <a:rPr lang="ja-JP" altLang="en-US" sz="2512" dirty="0" smtClean="0">
                <a:solidFill>
                  <a:srgbClr val="4087C8"/>
                </a:solidFill>
                <a:latin typeface="HGP創英角ｺﾞｼｯｸUB" panose="020B0900000000000000" pitchFamily="50" charset="-128"/>
                <a:ea typeface="HGP創英角ｺﾞｼｯｸUB" panose="020B0900000000000000" pitchFamily="50" charset="-128"/>
              </a:rPr>
              <a:t>ついて</a:t>
            </a:r>
            <a:endParaRPr lang="ja-JP" altLang="en-US" sz="2512"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107525" name="テキスト ボックス 10"/>
          <p:cNvSpPr>
            <a:spLocks noChangeArrowheads="1"/>
          </p:cNvSpPr>
          <p:nvPr/>
        </p:nvSpPr>
        <p:spPr bwMode="auto">
          <a:xfrm>
            <a:off x="93785" y="618100"/>
            <a:ext cx="8809892" cy="363048"/>
          </a:xfrm>
          <a:prstGeom prst="rect">
            <a:avLst/>
          </a:prstGeom>
          <a:solidFill>
            <a:srgbClr val="FFFFFF"/>
          </a:solidFill>
          <a:ln w="9525" algn="ctr">
            <a:solidFill>
              <a:srgbClr val="000000"/>
            </a:solidFill>
            <a:miter lim="800000"/>
            <a:headEnd/>
            <a:tailEnd/>
          </a:ln>
        </p:spPr>
        <p:txBody>
          <a:bodyPr lIns="22607" rIns="22607">
            <a:spAutoFit/>
          </a:bodyPr>
          <a:lstStyle>
            <a:lvl1pPr>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ts val="377"/>
              </a:spcBef>
              <a:spcAft>
                <a:spcPts val="377"/>
              </a:spcAft>
              <a:buNone/>
              <a:defRPr/>
            </a:pPr>
            <a:r>
              <a:rPr lang="ja-JP" altLang="en-US" sz="1759" dirty="0" smtClean="0"/>
              <a:t>・〇〇市からの避難情報の入手方法は</a:t>
            </a:r>
            <a:r>
              <a:rPr lang="ja-JP" altLang="en-US" sz="1759" dirty="0"/>
              <a:t>以下を参考に設定して下さい。</a:t>
            </a:r>
          </a:p>
        </p:txBody>
      </p:sp>
      <p:sp>
        <p:nvSpPr>
          <p:cNvPr id="107526" name="角丸四角形 9"/>
          <p:cNvSpPr>
            <a:spLocks noChangeArrowheads="1"/>
          </p:cNvSpPr>
          <p:nvPr/>
        </p:nvSpPr>
        <p:spPr bwMode="auto">
          <a:xfrm>
            <a:off x="114300" y="5825137"/>
            <a:ext cx="1201615" cy="389328"/>
          </a:xfrm>
          <a:prstGeom prst="roundRect">
            <a:avLst>
              <a:gd name="adj" fmla="val 16667"/>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80392" tIns="40196" rIns="80392" bIns="40196" anchor="ctr">
            <a:spAutoFit/>
          </a:bodyPr>
          <a:lstStyle>
            <a:lvl1pPr>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759" b="1">
                <a:solidFill>
                  <a:srgbClr val="FFFFFF"/>
                </a:solidFill>
                <a:latin typeface="ＭＳ Ｐゴシック" panose="020B0600070205080204" pitchFamily="50" charset="-128"/>
              </a:rPr>
              <a:t>ポイント！</a:t>
            </a:r>
          </a:p>
        </p:txBody>
      </p:sp>
      <p:sp>
        <p:nvSpPr>
          <p:cNvPr id="107527" name="角丸四角形 11"/>
          <p:cNvSpPr>
            <a:spLocks noChangeArrowheads="1"/>
          </p:cNvSpPr>
          <p:nvPr/>
        </p:nvSpPr>
        <p:spPr bwMode="auto">
          <a:xfrm>
            <a:off x="114300" y="6233747"/>
            <a:ext cx="8617927" cy="325315"/>
          </a:xfrm>
          <a:prstGeom prst="roundRect">
            <a:avLst>
              <a:gd name="adj" fmla="val 2889"/>
            </a:avLst>
          </a:prstGeom>
          <a:solidFill>
            <a:srgbClr val="FFFFFF"/>
          </a:solidFill>
          <a:ln w="19050" algn="ctr">
            <a:solidFill>
              <a:srgbClr val="FF0000"/>
            </a:solidFill>
            <a:round/>
            <a:headEnd/>
            <a:tailEnd/>
          </a:ln>
        </p:spPr>
        <p:txBody>
          <a:bodyPr lIns="80392" tIns="40196" rIns="80392" bIns="40196" anchor="ctr"/>
          <a:lstStyle>
            <a:lvl1pPr marL="361950" indent="-361950">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ts val="377"/>
              </a:spcBef>
              <a:spcAft>
                <a:spcPts val="377"/>
              </a:spcAft>
              <a:buNone/>
              <a:defRPr/>
            </a:pPr>
            <a:r>
              <a:rPr lang="ja-JP" altLang="en-US" sz="1382" b="1">
                <a:latin typeface="ＭＳ Ｐゴシック" panose="020B0600070205080204" pitchFamily="50" charset="-128"/>
              </a:rPr>
              <a:t>■設定した情報収集先は、非常時にもすぐに使えるようにパソコンのお気に入り機能へ登録等をしておきましょう。</a:t>
            </a:r>
          </a:p>
        </p:txBody>
      </p:sp>
      <p:graphicFrame>
        <p:nvGraphicFramePr>
          <p:cNvPr id="32144" name="表 2"/>
          <p:cNvGraphicFramePr>
            <a:graphicFrameLocks noGrp="1"/>
          </p:cNvGraphicFramePr>
          <p:nvPr/>
        </p:nvGraphicFramePr>
        <p:xfrm>
          <a:off x="4473820" y="1425820"/>
          <a:ext cx="4484077" cy="4687767"/>
        </p:xfrm>
        <a:graphic>
          <a:graphicData uri="http://schemas.openxmlformats.org/drawingml/2006/table">
            <a:tbl>
              <a:tblPr/>
              <a:tblGrid>
                <a:gridCol w="1019725"/>
                <a:gridCol w="1186448"/>
                <a:gridCol w="2277904"/>
              </a:tblGrid>
              <a:tr h="213179">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情報内容</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取得機関</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smtClean="0">
                          <a:ln>
                            <a:noFill/>
                          </a:ln>
                          <a:solidFill>
                            <a:schemeClr val="tx1"/>
                          </a:solidFill>
                          <a:effectLst/>
                          <a:latin typeface="Arial" charset="0"/>
                          <a:ea typeface="ＭＳ Ｐゴシック" pitchFamily="50" charset="-128"/>
                        </a:rPr>
                        <a:t>URL</a:t>
                      </a:r>
                      <a:r>
                        <a:rPr kumimoji="1" lang="ja-JP" altLang="en-US" sz="1000" b="0" i="0" u="none" strike="noStrike" cap="none" normalizeH="0" baseline="0" smtClean="0">
                          <a:ln>
                            <a:noFill/>
                          </a:ln>
                          <a:solidFill>
                            <a:schemeClr val="tx1"/>
                          </a:solidFill>
                          <a:effectLst/>
                          <a:latin typeface="Arial" charset="0"/>
                          <a:ea typeface="ＭＳ Ｐゴシック" pitchFamily="50" charset="-128"/>
                        </a:rPr>
                        <a:t>・連絡先</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r>
              <a:tr h="370156">
                <a:tc rowSpan="2">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台風等の各種気象情報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気象庁</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HP</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smtClean="0">
                          <a:ln>
                            <a:noFill/>
                          </a:ln>
                          <a:solidFill>
                            <a:schemeClr val="tx1"/>
                          </a:solidFill>
                          <a:effectLst/>
                          <a:latin typeface="Arial" charset="0"/>
                          <a:ea typeface="ＭＳ Ｐゴシック" pitchFamily="50" charset="-128"/>
                        </a:rPr>
                        <a:t>https://www.jma.go.jp/jp/kishojoho/</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7015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○○地方気象台</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567831">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河川の情報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国土交通省</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HP</a:t>
                      </a:r>
                    </a:p>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「川の防災情報」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smtClean="0">
                          <a:ln>
                            <a:noFill/>
                          </a:ln>
                          <a:solidFill>
                            <a:schemeClr val="tx1"/>
                          </a:solidFill>
                          <a:effectLst/>
                          <a:latin typeface="Arial" charset="0"/>
                          <a:ea typeface="ＭＳ Ｐゴシック" pitchFamily="50" charset="-128"/>
                        </a:rPr>
                        <a:t>https://www.river.go.jp/kawabou/ipTopGaikyo.do</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516720">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土砂災害情報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○○土砂災害マップ</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63618">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県内の防災情報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防災○○</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63618">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県内の道路情報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○○県道路情報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28490">
                <a:tc rowSpan="2">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市内の避難勧告等の情報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○○市</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HP</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2849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○○課</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28490">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停電の情報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○○電力</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https://www.</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369188">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電話に関する情報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NTT</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000" b="0" i="0" u="none" strike="noStrike" cap="none" normalizeH="0" baseline="0" dirty="0" smtClean="0">
                        <a:ln>
                          <a:noFill/>
                        </a:ln>
                        <a:solidFill>
                          <a:schemeClr val="tx1"/>
                        </a:solidFill>
                        <a:effectLst/>
                        <a:latin typeface="Arial" charset="0"/>
                        <a:ea typeface="ＭＳ Ｐゴシック" pitchFamily="50" charset="-128"/>
                      </a:endParaRP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r h="567831">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smtClean="0">
                          <a:ln>
                            <a:noFill/>
                          </a:ln>
                          <a:solidFill>
                            <a:schemeClr val="tx1"/>
                          </a:solidFill>
                          <a:effectLst/>
                          <a:latin typeface="Arial" charset="0"/>
                          <a:ea typeface="ＭＳ Ｐゴシック" pitchFamily="50" charset="-128"/>
                        </a:rPr>
                        <a:t>地デジ・データ放送の防災情報</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テレビ○○及び</a:t>
                      </a:r>
                      <a:r>
                        <a:rPr kumimoji="1" lang="en-US" altLang="ja-JP" sz="1000" b="0" i="0" u="none" strike="noStrike" cap="none" normalizeH="0" baseline="0" dirty="0" smtClean="0">
                          <a:ln>
                            <a:noFill/>
                          </a:ln>
                          <a:solidFill>
                            <a:schemeClr val="tx1"/>
                          </a:solidFill>
                          <a:effectLst/>
                          <a:latin typeface="Arial" charset="0"/>
                          <a:ea typeface="ＭＳ Ｐゴシック" pitchFamily="50" charset="-128"/>
                        </a:rPr>
                        <a:t>NHK</a:t>
                      </a: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○○放送局</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100000"/>
                        <a:buFontTx/>
                        <a:buNone/>
                        <a:tabLst/>
                      </a:pPr>
                      <a:r>
                        <a:rPr kumimoji="1" lang="ja-JP" altLang="en-US" sz="1000" b="0" i="0" u="none" strike="noStrike" cap="none" normalizeH="0" baseline="0" dirty="0" smtClean="0">
                          <a:ln>
                            <a:noFill/>
                          </a:ln>
                          <a:solidFill>
                            <a:schemeClr val="tx1"/>
                          </a:solidFill>
                          <a:effectLst/>
                          <a:latin typeface="Arial" charset="0"/>
                          <a:ea typeface="ＭＳ Ｐゴシック" pitchFamily="50" charset="-128"/>
                        </a:rPr>
                        <a:t>地デジ対応テレビのリモコンで「ｄボタン」を押す</a:t>
                      </a:r>
                    </a:p>
                  </a:txBody>
                  <a:tcPr marL="57407" marR="57407" marT="28706" marB="28706"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noFill/>
                  </a:tcPr>
                </a:tc>
              </a:tr>
            </a:tbl>
          </a:graphicData>
        </a:graphic>
      </p:graphicFrame>
      <p:sp>
        <p:nvSpPr>
          <p:cNvPr id="107583" name="四角形吹き出し 2"/>
          <p:cNvSpPr>
            <a:spLocks noChangeArrowheads="1"/>
          </p:cNvSpPr>
          <p:nvPr/>
        </p:nvSpPr>
        <p:spPr bwMode="auto">
          <a:xfrm>
            <a:off x="189297" y="1395550"/>
            <a:ext cx="3880338" cy="545022"/>
          </a:xfrm>
          <a:prstGeom prst="wedgeRectCallout">
            <a:avLst>
              <a:gd name="adj1" fmla="val 29509"/>
              <a:gd name="adj2" fmla="val -47236"/>
            </a:avLst>
          </a:prstGeom>
          <a:solidFill>
            <a:srgbClr val="D9D9D9"/>
          </a:solidFill>
          <a:ln w="9525" algn="ctr">
            <a:solidFill>
              <a:srgbClr val="000000"/>
            </a:solidFill>
            <a:miter lim="800000"/>
            <a:headEnd/>
            <a:tailEnd/>
          </a:ln>
        </p:spPr>
        <p:txBody>
          <a:bodyPr lIns="80392" tIns="40196" rIns="80392" bIns="40196" anchor="ctr">
            <a:spAutoFit/>
          </a:bodyPr>
          <a:lstStyle>
            <a:lvl1pPr marL="261938" indent="-261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507" dirty="0">
                <a:latin typeface="ＭＳ Ｐゴシック" panose="020B0600070205080204" pitchFamily="50" charset="-128"/>
              </a:rPr>
              <a:t>◇気象警報発令時は、市役所</a:t>
            </a:r>
            <a:r>
              <a:rPr lang="ja-JP" altLang="en-US" sz="1256" dirty="0">
                <a:latin typeface="ＭＳ Ｐゴシック" panose="020B0600070205080204" pitchFamily="50" charset="-128"/>
              </a:rPr>
              <a:t>（○○課）</a:t>
            </a:r>
            <a:r>
              <a:rPr lang="ja-JP" altLang="en-US" sz="1507" dirty="0">
                <a:latin typeface="ＭＳ Ｐゴシック" panose="020B0600070205080204" pitchFamily="50" charset="-128"/>
              </a:rPr>
              <a:t>から</a:t>
            </a:r>
            <a:r>
              <a:rPr lang="en-US" altLang="ja-JP" sz="1507" dirty="0">
                <a:latin typeface="ＭＳ Ｐゴシック" panose="020B0600070205080204" pitchFamily="50" charset="-128"/>
              </a:rPr>
              <a:t>FAX</a:t>
            </a:r>
            <a:r>
              <a:rPr lang="ja-JP" altLang="en-US" sz="1507" dirty="0">
                <a:latin typeface="ＭＳ Ｐゴシック" panose="020B0600070205080204" pitchFamily="50" charset="-128"/>
              </a:rPr>
              <a:t>で各施設に一斉配信します。</a:t>
            </a:r>
          </a:p>
        </p:txBody>
      </p:sp>
      <p:sp>
        <p:nvSpPr>
          <p:cNvPr id="13" name="テキスト ボックス 12"/>
          <p:cNvSpPr txBox="1"/>
          <p:nvPr/>
        </p:nvSpPr>
        <p:spPr>
          <a:xfrm>
            <a:off x="4839815" y="3690184"/>
            <a:ext cx="3892412" cy="440249"/>
          </a:xfrm>
          <a:prstGeom prst="rect">
            <a:avLst/>
          </a:prstGeom>
          <a:solidFill>
            <a:srgbClr val="FFFF00"/>
          </a:solidFill>
          <a:ln>
            <a:solidFill>
              <a:srgbClr val="FF0000"/>
            </a:solidFill>
          </a:ln>
          <a:extLst/>
        </p:spPr>
        <p:txBody>
          <a:bodyPr wrap="none">
            <a:spAutoFit/>
          </a:bodyPr>
          <a:lstStyle/>
          <a:p>
            <a:pPr defTabSz="802526">
              <a:spcBef>
                <a:spcPts val="377"/>
              </a:spcBef>
              <a:spcAft>
                <a:spcPts val="377"/>
              </a:spcAft>
              <a:defRPr/>
            </a:pPr>
            <a:r>
              <a:rPr lang="ja-JP" altLang="en-US" sz="2261" kern="0" dirty="0">
                <a:solidFill>
                  <a:srgbClr val="FF0000"/>
                </a:solidFill>
              </a:rPr>
              <a:t>当該地域のお勧め情報</a:t>
            </a:r>
            <a:r>
              <a:rPr lang="ja-JP" altLang="en-US" sz="2261" kern="0" dirty="0" smtClean="0">
                <a:solidFill>
                  <a:srgbClr val="FF0000"/>
                </a:solidFill>
              </a:rPr>
              <a:t>を記載</a:t>
            </a:r>
            <a:endParaRPr lang="ja-JP" altLang="en-US" sz="2261" kern="0" dirty="0">
              <a:solidFill>
                <a:srgbClr val="FF0000"/>
              </a:solidFill>
            </a:endParaRPr>
          </a:p>
        </p:txBody>
      </p:sp>
      <p:sp>
        <p:nvSpPr>
          <p:cNvPr id="14" name="テキスト ボックス 13"/>
          <p:cNvSpPr txBox="1"/>
          <p:nvPr/>
        </p:nvSpPr>
        <p:spPr>
          <a:xfrm>
            <a:off x="189296" y="3451422"/>
            <a:ext cx="4081567" cy="707886"/>
          </a:xfrm>
          <a:prstGeom prst="rect">
            <a:avLst/>
          </a:prstGeom>
          <a:solidFill>
            <a:srgbClr val="FFFF00"/>
          </a:solidFill>
          <a:ln>
            <a:solidFill>
              <a:schemeClr val="tx1"/>
            </a:solidFill>
          </a:ln>
          <a:extLst/>
        </p:spPr>
        <p:txBody>
          <a:bodyPr wrap="square">
            <a:spAutoFit/>
          </a:bodyPr>
          <a:lstStyle/>
          <a:p>
            <a:pPr defTabSz="802526">
              <a:spcBef>
                <a:spcPts val="377"/>
              </a:spcBef>
              <a:spcAft>
                <a:spcPts val="377"/>
              </a:spcAft>
              <a:defRPr/>
            </a:pPr>
            <a:r>
              <a:rPr lang="ja-JP" altLang="en-US" sz="2000" kern="0" dirty="0">
                <a:solidFill>
                  <a:srgbClr val="FF0000"/>
                </a:solidFill>
              </a:rPr>
              <a:t>地域独自の情報提供手段等がある場合講習会での周知・提供が</a:t>
            </a:r>
            <a:r>
              <a:rPr lang="ja-JP" altLang="en-US" sz="2000" kern="0" dirty="0" smtClean="0">
                <a:solidFill>
                  <a:srgbClr val="FF0000"/>
                </a:solidFill>
              </a:rPr>
              <a:t>有効</a:t>
            </a:r>
            <a:endParaRPr lang="ja-JP" altLang="en-US" sz="2000" kern="0" dirty="0">
              <a:solidFill>
                <a:srgbClr val="FF0000"/>
              </a:solidFill>
            </a:endParaRPr>
          </a:p>
        </p:txBody>
      </p:sp>
      <p:sp>
        <p:nvSpPr>
          <p:cNvPr id="15" name="テキスト ボックス 14"/>
          <p:cNvSpPr txBox="1"/>
          <p:nvPr/>
        </p:nvSpPr>
        <p:spPr>
          <a:xfrm>
            <a:off x="189297" y="2407867"/>
            <a:ext cx="4081567" cy="890757"/>
          </a:xfrm>
          <a:prstGeom prst="rect">
            <a:avLst/>
          </a:prstGeom>
          <a:solidFill>
            <a:srgbClr val="FFFF00"/>
          </a:solidFill>
          <a:ln>
            <a:solidFill>
              <a:srgbClr val="FF0000"/>
            </a:solidFill>
          </a:ln>
          <a:extLst/>
        </p:spPr>
        <p:txBody>
          <a:bodyPr wrap="none">
            <a:spAutoFit/>
          </a:bodyPr>
          <a:lstStyle/>
          <a:p>
            <a:pPr defTabSz="802526">
              <a:spcBef>
                <a:spcPts val="377"/>
              </a:spcBef>
              <a:spcAft>
                <a:spcPts val="377"/>
              </a:spcAft>
              <a:defRPr/>
            </a:pPr>
            <a:r>
              <a:rPr lang="ja-JP" altLang="en-US" sz="2261" kern="0" dirty="0" smtClean="0">
                <a:solidFill>
                  <a:srgbClr val="FF0000"/>
                </a:solidFill>
              </a:rPr>
              <a:t>自治体から発令される避難情報</a:t>
            </a:r>
            <a:endParaRPr lang="en-US" altLang="ja-JP" sz="2261" kern="0" dirty="0" smtClean="0">
              <a:solidFill>
                <a:srgbClr val="FF0000"/>
              </a:solidFill>
            </a:endParaRPr>
          </a:p>
          <a:p>
            <a:pPr defTabSz="802526">
              <a:spcBef>
                <a:spcPts val="377"/>
              </a:spcBef>
              <a:spcAft>
                <a:spcPts val="377"/>
              </a:spcAft>
              <a:defRPr/>
            </a:pPr>
            <a:r>
              <a:rPr lang="ja-JP" altLang="en-US" sz="2261" kern="0" dirty="0" smtClean="0">
                <a:solidFill>
                  <a:srgbClr val="FF0000"/>
                </a:solidFill>
              </a:rPr>
              <a:t>とその入手方法について記載</a:t>
            </a:r>
            <a:endParaRPr lang="ja-JP" altLang="en-US" sz="2261" kern="0" dirty="0">
              <a:solidFill>
                <a:srgbClr val="FF0000"/>
              </a:solidFill>
            </a:endParaRPr>
          </a:p>
        </p:txBody>
      </p:sp>
    </p:spTree>
    <p:extLst>
      <p:ext uri="{BB962C8B-B14F-4D97-AF65-F5344CB8AC3E}">
        <p14:creationId xmlns:p14="http://schemas.microsoft.com/office/powerpoint/2010/main" val="34976677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図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59069"/>
            <a:ext cx="452217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8723" name="図 1"/>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760536"/>
            <a:ext cx="4572000" cy="31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41581" name="表 4"/>
          <p:cNvGraphicFramePr>
            <a:graphicFrameLocks noGrp="1"/>
          </p:cNvGraphicFramePr>
          <p:nvPr/>
        </p:nvGraphicFramePr>
        <p:xfrm>
          <a:off x="3351336" y="3836377"/>
          <a:ext cx="5335465" cy="2548303"/>
        </p:xfrm>
        <a:graphic>
          <a:graphicData uri="http://schemas.openxmlformats.org/drawingml/2006/table">
            <a:tbl>
              <a:tblPr/>
              <a:tblGrid>
                <a:gridCol w="1817537"/>
                <a:gridCol w="1736528"/>
                <a:gridCol w="1781400"/>
              </a:tblGrid>
              <a:tr h="418015">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河川名</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a:t>
                      </a:r>
                      <a:endParaRPr kumimoji="1" lang="zh-TW"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endParaRP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FBFBF"/>
                    </a:solidFill>
                  </a:tcPr>
                </a:tc>
              </a:tr>
              <a:tr h="418015">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水位観測所</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rPr>
                        <a:t>○○</a:t>
                      </a:r>
                      <a:endParaRPr kumimoji="1" lang="zh-TW" altLang="en-US" sz="1800" b="0" i="0" u="none" strike="noStrike" cap="none" normalizeH="0" baseline="0" dirty="0" smtClean="0">
                        <a:ln>
                          <a:noFill/>
                        </a:ln>
                        <a:solidFill>
                          <a:srgbClr val="000000"/>
                        </a:solidFill>
                        <a:effectLst/>
                        <a:latin typeface="HGSｺﾞｼｯｸE" panose="020B0900000000000000" pitchFamily="50" charset="-128"/>
                        <a:ea typeface="HGSｺﾞｼｯｸE" panose="020B0900000000000000" pitchFamily="50" charset="-128"/>
                      </a:endParaRP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D9D9D9"/>
                    </a:solidFill>
                  </a:tcPr>
                </a:tc>
              </a:tr>
              <a:tr h="418015">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zh-TW" altLang="en-US" sz="1800" b="0" i="0" u="none" strike="noStrike" cap="none" normalizeH="0" baseline="0" dirty="0" smtClean="0">
                          <a:ln>
                            <a:noFill/>
                          </a:ln>
                          <a:solidFill>
                            <a:schemeClr val="bg1"/>
                          </a:solidFill>
                          <a:effectLst/>
                          <a:latin typeface="HGSｺﾞｼｯｸM" pitchFamily="50" charset="-128"/>
                          <a:ea typeface="HGSｺﾞｼｯｸM" pitchFamily="50" charset="-128"/>
                        </a:rPr>
                        <a:t>氾濫危険水位</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chemeClr val="bg1"/>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chemeClr val="bg1"/>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0066"/>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chemeClr val="bg1"/>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chemeClr val="bg1"/>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0066"/>
                    </a:solidFill>
                  </a:tcPr>
                </a:tc>
              </a:tr>
              <a:tr h="458228">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smtClean="0">
                          <a:ln>
                            <a:noFill/>
                          </a:ln>
                          <a:solidFill>
                            <a:srgbClr val="000000"/>
                          </a:solidFill>
                          <a:effectLst/>
                          <a:latin typeface="HGSｺﾞｼｯｸM" pitchFamily="50" charset="-128"/>
                          <a:ea typeface="HGSｺﾞｼｯｸM" pitchFamily="50" charset="-128"/>
                        </a:rPr>
                        <a:t>避難判断水位</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9933"/>
                    </a:solidFill>
                  </a:tcPr>
                </a:tc>
              </a:tr>
              <a:tr h="418015">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zh-TW" altLang="en-US" sz="1800" b="0" i="0" u="none" strike="noStrike" cap="none" normalizeH="0" baseline="0" smtClean="0">
                          <a:ln>
                            <a:noFill/>
                          </a:ln>
                          <a:solidFill>
                            <a:srgbClr val="000000"/>
                          </a:solidFill>
                          <a:effectLst/>
                          <a:latin typeface="HGSｺﾞｼｯｸM" pitchFamily="50" charset="-128"/>
                          <a:ea typeface="HGSｺﾞｼｯｸM" pitchFamily="50" charset="-128"/>
                        </a:rPr>
                        <a:t>氾濫注意水位</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FFFF00"/>
                    </a:solidFill>
                  </a:tcPr>
                </a:tc>
              </a:tr>
              <a:tr h="418015">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zh-TW" altLang="en-US" sz="1800" b="0" i="0" u="none" strike="noStrike" cap="none" normalizeH="0" baseline="0" dirty="0" smtClean="0">
                          <a:ln>
                            <a:noFill/>
                          </a:ln>
                          <a:solidFill>
                            <a:srgbClr val="000000"/>
                          </a:solidFill>
                          <a:effectLst/>
                          <a:latin typeface="HGSｺﾞｼｯｸM" pitchFamily="50" charset="-128"/>
                          <a:ea typeface="HGSｺﾞｼｯｸM" pitchFamily="50" charset="-128"/>
                        </a:rPr>
                        <a:t>水防団待機水位</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ctr"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smtClean="0">
                          <a:ln>
                            <a:noFill/>
                          </a:ln>
                          <a:solidFill>
                            <a:srgbClr val="000000"/>
                          </a:solidFill>
                          <a:effectLst/>
                          <a:latin typeface="HGSｺﾞｼｯｸM" pitchFamily="50" charset="-128"/>
                          <a:ea typeface="HGSｺﾞｼｯｸM" pitchFamily="50" charset="-128"/>
                        </a:rPr>
                        <a:t>　　　</a:t>
                      </a:r>
                      <a:r>
                        <a:rPr kumimoji="1" lang="en-US" altLang="ja-JP" sz="2000" b="0" i="0" u="none" strike="noStrike" cap="none" normalizeH="0" baseline="0" dirty="0" smtClean="0">
                          <a:ln>
                            <a:noFill/>
                          </a:ln>
                          <a:solidFill>
                            <a:srgbClr val="000000"/>
                          </a:solidFill>
                          <a:effectLst/>
                          <a:latin typeface="HGSｺﾞｼｯｸM" pitchFamily="50" charset="-128"/>
                          <a:ea typeface="HGSｺﾞｼｯｸM" pitchFamily="50" charset="-128"/>
                        </a:rPr>
                        <a:t>m</a:t>
                      </a:r>
                    </a:p>
                  </a:txBody>
                  <a:tcPr marL="5981" marR="5981" marT="5977" marB="0" anchor="ctr"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BADDE1"/>
                    </a:solidFill>
                  </a:tcPr>
                </a:tc>
              </a:tr>
            </a:tbl>
          </a:graphicData>
        </a:graphic>
      </p:graphicFrame>
      <p:pic>
        <p:nvPicPr>
          <p:cNvPr id="158755" name="図 2"/>
          <p:cNvPicPr preferRelativeResize="0">
            <a:picLocks noChangeArrowheads="1"/>
          </p:cNvPicPr>
          <p:nvPr/>
        </p:nvPicPr>
        <p:blipFill>
          <a:blip r:embed="rId5" cstate="print">
            <a:extLst>
              <a:ext uri="{28A0092B-C50C-407E-A947-70E740481C1C}">
                <a14:useLocalDpi xmlns:a14="http://schemas.microsoft.com/office/drawing/2010/main" val="0"/>
              </a:ext>
            </a:extLst>
          </a:blip>
          <a:srcRect l="21049"/>
          <a:stretch>
            <a:fillRect/>
          </a:stretch>
        </p:blipFill>
        <p:spPr bwMode="auto">
          <a:xfrm>
            <a:off x="276958" y="3921369"/>
            <a:ext cx="3028950" cy="26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3332" name="スライド番号プレースホルダー 1"/>
          <p:cNvSpPr>
            <a:spLocks noGrp="1"/>
          </p:cNvSpPr>
          <p:nvPr>
            <p:ph type="sldNum" sz="quarter" idx="12"/>
          </p:nvPr>
        </p:nvSpPr>
        <p:spPr>
          <a:xfrm>
            <a:off x="8686800" y="6251331"/>
            <a:ext cx="457200" cy="33117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6C923B-1CD3-4FF5-A8DF-0C9092B224D2}" type="slidenum">
              <a:rPr lang="en-US" altLang="ja-JP" sz="1382">
                <a:solidFill>
                  <a:srgbClr val="000000"/>
                </a:solidFill>
                <a:latin typeface="Arial" panose="020B0604020202020204" pitchFamily="34" charset="0"/>
              </a:rPr>
              <a:pPr>
                <a:defRPr/>
              </a:pPr>
              <a:t>62</a:t>
            </a:fld>
            <a:endParaRPr lang="en-US" altLang="ja-JP" sz="1382" dirty="0">
              <a:solidFill>
                <a:srgbClr val="000000"/>
              </a:solidFill>
              <a:latin typeface="Arial" panose="020B0604020202020204" pitchFamily="34" charset="0"/>
            </a:endParaRPr>
          </a:p>
        </p:txBody>
      </p:sp>
      <p:sp>
        <p:nvSpPr>
          <p:cNvPr id="183333" name="Rectangle 2"/>
          <p:cNvSpPr>
            <a:spLocks noChangeArrowheads="1"/>
          </p:cNvSpPr>
          <p:nvPr/>
        </p:nvSpPr>
        <p:spPr bwMode="auto">
          <a:xfrm>
            <a:off x="-17585" y="0"/>
            <a:ext cx="9111762" cy="4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1277938">
              <a:spcBef>
                <a:spcPct val="20000"/>
              </a:spcBef>
              <a:buSzPct val="100000"/>
              <a:buChar char="•"/>
              <a:defRPr kumimoji="1" sz="4900">
                <a:solidFill>
                  <a:schemeClr val="tx1"/>
                </a:solidFill>
                <a:latin typeface="Arial" panose="020B0604020202020204" pitchFamily="34" charset="0"/>
                <a:ea typeface="ＭＳ Ｐゴシック" panose="020B0600070205080204" pitchFamily="50" charset="-128"/>
              </a:defRPr>
            </a:lvl1pPr>
            <a:lvl2pPr marL="742950" indent="-285750" defTabSz="1277938">
              <a:spcBef>
                <a:spcPct val="20000"/>
              </a:spcBef>
              <a:buSzPct val="100000"/>
              <a:buChar char="–"/>
              <a:defRPr kumimoji="1" sz="4300">
                <a:solidFill>
                  <a:schemeClr val="tx1"/>
                </a:solidFill>
                <a:latin typeface="Arial" panose="020B0604020202020204" pitchFamily="34" charset="0"/>
                <a:ea typeface="ＭＳ Ｐゴシック" panose="020B0600070205080204" pitchFamily="50" charset="-128"/>
              </a:defRPr>
            </a:lvl2pPr>
            <a:lvl3pPr marL="1143000" indent="-228600" defTabSz="1277938">
              <a:spcBef>
                <a:spcPct val="20000"/>
              </a:spcBef>
              <a:buSzPct val="100000"/>
              <a:buChar char="•"/>
              <a:defRPr kumimoji="1" sz="3700">
                <a:solidFill>
                  <a:schemeClr val="tx1"/>
                </a:solidFill>
                <a:latin typeface="Arial" panose="020B0604020202020204" pitchFamily="34" charset="0"/>
                <a:ea typeface="ＭＳ Ｐゴシック" panose="020B0600070205080204" pitchFamily="50" charset="-128"/>
              </a:defRPr>
            </a:lvl3pPr>
            <a:lvl4pPr marL="16002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4pPr>
            <a:lvl5pPr marL="2057400" indent="-228600" defTabSz="1277938">
              <a:spcBef>
                <a:spcPct val="20000"/>
              </a:spcBef>
              <a:buSzPct val="100000"/>
              <a:buChar char="»"/>
              <a:defRPr kumimoji="1" sz="3100">
                <a:solidFill>
                  <a:schemeClr val="tx1"/>
                </a:solidFill>
                <a:latin typeface="Arial" panose="020B0604020202020204" pitchFamily="34" charset="0"/>
                <a:ea typeface="ＭＳ Ｐゴシック" panose="020B0600070205080204" pitchFamily="50" charset="-128"/>
              </a:defRPr>
            </a:lvl5pPr>
            <a:lvl6pPr marL="25146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6pPr>
            <a:lvl7pPr marL="29718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7pPr>
            <a:lvl8pPr marL="34290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8pPr>
            <a:lvl9pPr marL="3886200" indent="-228600" defTabSz="1277938" eaLnBrk="0" fontAlgn="base" hangingPunct="0">
              <a:spcBef>
                <a:spcPct val="20000"/>
              </a:spcBef>
              <a:spcAft>
                <a:spcPct val="0"/>
              </a:spcAft>
              <a:buSzPct val="100000"/>
              <a:buChar char="»"/>
              <a:defRPr kumimoji="1" sz="31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2261" dirty="0" smtClean="0">
                <a:solidFill>
                  <a:srgbClr val="4087C8"/>
                </a:solidFill>
                <a:latin typeface="HGP創英角ｺﾞｼｯｸUB" panose="020B0900000000000000" pitchFamily="50" charset="-128"/>
                <a:ea typeface="HGP創英角ｺﾞｼｯｸUB" panose="020B0900000000000000" pitchFamily="50" charset="-128"/>
              </a:rPr>
              <a:t>（２） </a:t>
            </a:r>
            <a:r>
              <a:rPr lang="ja-JP" altLang="en-US" sz="2261" dirty="0">
                <a:solidFill>
                  <a:srgbClr val="4087C8"/>
                </a:solidFill>
                <a:latin typeface="HGP創英角ｺﾞｼｯｸUB" panose="020B0900000000000000" pitchFamily="50" charset="-128"/>
                <a:ea typeface="HGP創英角ｺﾞｼｯｸUB" panose="020B0900000000000000" pitchFamily="50" charset="-128"/>
              </a:rPr>
              <a:t>川の防災</a:t>
            </a:r>
            <a:r>
              <a:rPr lang="ja-JP" altLang="en-US" sz="2261" dirty="0" smtClean="0">
                <a:solidFill>
                  <a:srgbClr val="4087C8"/>
                </a:solidFill>
                <a:latin typeface="HGP創英角ｺﾞｼｯｸUB" panose="020B0900000000000000" pitchFamily="50" charset="-128"/>
                <a:ea typeface="HGP創英角ｺﾞｼｯｸUB" panose="020B0900000000000000" pitchFamily="50" charset="-128"/>
              </a:rPr>
              <a:t>情報を活用した避難行動の目安について</a:t>
            </a:r>
            <a:endParaRPr lang="ja-JP" altLang="en-US" sz="2261" dirty="0">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p:cNvSpPr txBox="1"/>
          <p:nvPr/>
        </p:nvSpPr>
        <p:spPr>
          <a:xfrm>
            <a:off x="2324100" y="2167305"/>
            <a:ext cx="3550972" cy="440249"/>
          </a:xfrm>
          <a:prstGeom prst="rect">
            <a:avLst/>
          </a:prstGeom>
          <a:solidFill>
            <a:srgbClr val="FFFF00"/>
          </a:solidFill>
          <a:ln>
            <a:solidFill>
              <a:srgbClr val="FF0000"/>
            </a:solidFill>
          </a:ln>
          <a:extLst/>
        </p:spPr>
        <p:txBody>
          <a:bodyPr wrap="none">
            <a:spAutoFit/>
          </a:bodyPr>
          <a:lstStyle/>
          <a:p>
            <a:pPr defTabSz="802526">
              <a:spcBef>
                <a:spcPts val="377"/>
              </a:spcBef>
              <a:spcAft>
                <a:spcPts val="377"/>
              </a:spcAft>
              <a:defRPr/>
            </a:pPr>
            <a:r>
              <a:rPr lang="ja-JP" altLang="en-US" sz="2261" kern="0" dirty="0">
                <a:solidFill>
                  <a:srgbClr val="FF0000"/>
                </a:solidFill>
              </a:rPr>
              <a:t>当該地域の情報に差し替え</a:t>
            </a:r>
          </a:p>
        </p:txBody>
      </p:sp>
    </p:spTree>
    <p:extLst>
      <p:ext uri="{BB962C8B-B14F-4D97-AF65-F5344CB8AC3E}">
        <p14:creationId xmlns:p14="http://schemas.microsoft.com/office/powerpoint/2010/main" val="21876011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0" y="6025052"/>
            <a:ext cx="9144000" cy="864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1304192" y="2440543"/>
            <a:ext cx="7839808" cy="983274"/>
          </a:xfrm>
          <a:noFill/>
        </p:spPr>
        <p:txBody>
          <a:bodyPr/>
          <a:lstStyle/>
          <a:p>
            <a:pPr algn="ctr">
              <a:defRPr/>
            </a:pPr>
            <a:r>
              <a:rPr lang="ja-JP" altLang="en-US" sz="3490" dirty="0"/>
              <a:t>４．避難確保計画の作成様式について</a:t>
            </a:r>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63</a:t>
            </a:fld>
            <a:endParaRPr lang="ja-JP" altLang="en-US" sz="1256"/>
          </a:p>
        </p:txBody>
      </p:sp>
    </p:spTree>
    <p:extLst>
      <p:ext uri="{BB962C8B-B14F-4D97-AF65-F5344CB8AC3E}">
        <p14:creationId xmlns:p14="http://schemas.microsoft.com/office/powerpoint/2010/main" val="318204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02" y="0"/>
            <a:ext cx="8922619" cy="672525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64</a:t>
            </a:fld>
            <a:endParaRPr lang="en-US" altLang="ja-JP"/>
          </a:p>
        </p:txBody>
      </p:sp>
    </p:spTree>
    <p:extLst>
      <p:ext uri="{BB962C8B-B14F-4D97-AF65-F5344CB8AC3E}">
        <p14:creationId xmlns:p14="http://schemas.microsoft.com/office/powerpoint/2010/main" val="38263904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24919" cy="641042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65</a:t>
            </a:fld>
            <a:endParaRPr lang="en-US" altLang="ja-JP"/>
          </a:p>
        </p:txBody>
      </p:sp>
    </p:spTree>
    <p:extLst>
      <p:ext uri="{BB962C8B-B14F-4D97-AF65-F5344CB8AC3E}">
        <p14:creationId xmlns:p14="http://schemas.microsoft.com/office/powerpoint/2010/main" val="35156264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3" y="2481404"/>
            <a:ext cx="9144000" cy="2107080"/>
          </a:xfrm>
        </p:spPr>
        <p:txBody>
          <a:bodyPr/>
          <a:lstStyle/>
          <a:p>
            <a:r>
              <a:rPr lang="ja-JP" altLang="en-US" sz="5400" dirty="0">
                <a:latin typeface="メイリオ" panose="020B0604030504040204" pitchFamily="50" charset="-128"/>
                <a:ea typeface="メイリオ" panose="020B0604030504040204" pitchFamily="50" charset="-128"/>
              </a:rPr>
              <a:t>市町村への提出様式の説明</a:t>
            </a:r>
          </a:p>
        </p:txBody>
      </p:sp>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66</a:t>
            </a:fld>
            <a:endParaRPr lang="en-US" altLang="ja-JP"/>
          </a:p>
        </p:txBody>
      </p:sp>
    </p:spTree>
    <p:extLst>
      <p:ext uri="{BB962C8B-B14F-4D97-AF65-F5344CB8AC3E}">
        <p14:creationId xmlns:p14="http://schemas.microsoft.com/office/powerpoint/2010/main" val="28199024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717574"/>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67</a:t>
            </a:fld>
            <a:endParaRPr lang="en-US" altLang="ja-JP"/>
          </a:p>
        </p:txBody>
      </p:sp>
    </p:spTree>
    <p:extLst>
      <p:ext uri="{BB962C8B-B14F-4D97-AF65-F5344CB8AC3E}">
        <p14:creationId xmlns:p14="http://schemas.microsoft.com/office/powerpoint/2010/main" val="21210878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390188"/>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68</a:t>
            </a:fld>
            <a:endParaRPr lang="en-US" altLang="ja-JP"/>
          </a:p>
        </p:txBody>
      </p:sp>
    </p:spTree>
    <p:extLst>
      <p:ext uri="{BB962C8B-B14F-4D97-AF65-F5344CB8AC3E}">
        <p14:creationId xmlns:p14="http://schemas.microsoft.com/office/powerpoint/2010/main" val="7432836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35998" cy="6700489"/>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69</a:t>
            </a:fld>
            <a:endParaRPr lang="en-US" altLang="ja-JP"/>
          </a:p>
        </p:txBody>
      </p:sp>
    </p:spTree>
    <p:extLst>
      <p:ext uri="{BB962C8B-B14F-4D97-AF65-F5344CB8AC3E}">
        <p14:creationId xmlns:p14="http://schemas.microsoft.com/office/powerpoint/2010/main" val="3306239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r="677"/>
          <a:stretch/>
        </p:blipFill>
        <p:spPr>
          <a:xfrm>
            <a:off x="0" y="0"/>
            <a:ext cx="9055714" cy="6731278"/>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a:t>
            </a:fld>
            <a:endParaRPr lang="en-US" altLang="ja-JP" dirty="0"/>
          </a:p>
        </p:txBody>
      </p:sp>
    </p:spTree>
    <p:extLst>
      <p:ext uri="{BB962C8B-B14F-4D97-AF65-F5344CB8AC3E}">
        <p14:creationId xmlns:p14="http://schemas.microsoft.com/office/powerpoint/2010/main" val="3532573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2" y="0"/>
            <a:ext cx="9141920" cy="665267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70</a:t>
            </a:fld>
            <a:endParaRPr lang="en-US" altLang="ja-JP"/>
          </a:p>
        </p:txBody>
      </p:sp>
    </p:spTree>
    <p:extLst>
      <p:ext uri="{BB962C8B-B14F-4D97-AF65-F5344CB8AC3E}">
        <p14:creationId xmlns:p14="http://schemas.microsoft.com/office/powerpoint/2010/main" val="21139032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67028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71</a:t>
            </a:fld>
            <a:endParaRPr lang="en-US" altLang="ja-JP"/>
          </a:p>
        </p:txBody>
      </p:sp>
    </p:spTree>
    <p:extLst>
      <p:ext uri="{BB962C8B-B14F-4D97-AF65-F5344CB8AC3E}">
        <p14:creationId xmlns:p14="http://schemas.microsoft.com/office/powerpoint/2010/main" val="13357104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0602"/>
            <a:ext cx="9135998" cy="6566637"/>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72</a:t>
            </a:fld>
            <a:endParaRPr lang="en-US" altLang="ja-JP"/>
          </a:p>
        </p:txBody>
      </p:sp>
    </p:spTree>
    <p:extLst>
      <p:ext uri="{BB962C8B-B14F-4D97-AF65-F5344CB8AC3E}">
        <p14:creationId xmlns:p14="http://schemas.microsoft.com/office/powerpoint/2010/main" val="5921198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9135999" cy="642949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73</a:t>
            </a:fld>
            <a:endParaRPr lang="en-US" altLang="ja-JP"/>
          </a:p>
        </p:txBody>
      </p:sp>
    </p:spTree>
    <p:extLst>
      <p:ext uri="{BB962C8B-B14F-4D97-AF65-F5344CB8AC3E}">
        <p14:creationId xmlns:p14="http://schemas.microsoft.com/office/powerpoint/2010/main" val="2606063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767878"/>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74</a:t>
            </a:fld>
            <a:endParaRPr lang="en-US" altLang="ja-JP"/>
          </a:p>
        </p:txBody>
      </p:sp>
    </p:spTree>
    <p:extLst>
      <p:ext uri="{BB962C8B-B14F-4D97-AF65-F5344CB8AC3E}">
        <p14:creationId xmlns:p14="http://schemas.microsoft.com/office/powerpoint/2010/main" val="4237524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3" y="2481404"/>
            <a:ext cx="9144000" cy="2107080"/>
          </a:xfrm>
        </p:spPr>
        <p:txBody>
          <a:bodyPr/>
          <a:lstStyle/>
          <a:p>
            <a:pPr algn="ctr"/>
            <a:r>
              <a:rPr lang="ja-JP" altLang="en-US" sz="5400" dirty="0">
                <a:latin typeface="メイリオ" panose="020B0604030504040204" pitchFamily="50" charset="-128"/>
                <a:ea typeface="メイリオ" panose="020B0604030504040204" pitchFamily="50" charset="-128"/>
              </a:rPr>
              <a:t>その他様式の説明</a:t>
            </a:r>
            <a:r>
              <a:rPr lang="en-US" altLang="ja-JP" sz="5400" dirty="0">
                <a:latin typeface="メイリオ" panose="020B0604030504040204" pitchFamily="50" charset="-128"/>
                <a:ea typeface="メイリオ" panose="020B0604030504040204" pitchFamily="50" charset="-128"/>
              </a:rPr>
              <a:t/>
            </a:r>
            <a:br>
              <a:rPr lang="en-US" altLang="ja-JP" sz="5400" dirty="0">
                <a:latin typeface="メイリオ" panose="020B0604030504040204" pitchFamily="50" charset="-128"/>
                <a:ea typeface="メイリオ" panose="020B0604030504040204" pitchFamily="50" charset="-128"/>
              </a:rPr>
            </a:br>
            <a:r>
              <a:rPr lang="ja-JP" altLang="en-US" sz="5400" dirty="0">
                <a:latin typeface="メイリオ" panose="020B0604030504040204" pitchFamily="50" charset="-128"/>
                <a:ea typeface="メイリオ" panose="020B0604030504040204" pitchFamily="50" charset="-128"/>
              </a:rPr>
              <a:t>（提出不要）</a:t>
            </a:r>
          </a:p>
        </p:txBody>
      </p:sp>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75</a:t>
            </a:fld>
            <a:endParaRPr lang="en-US" altLang="ja-JP"/>
          </a:p>
        </p:txBody>
      </p:sp>
      <p:sp>
        <p:nvSpPr>
          <p:cNvPr id="4" name="テキスト ボックス 3"/>
          <p:cNvSpPr txBox="1"/>
          <p:nvPr/>
        </p:nvSpPr>
        <p:spPr>
          <a:xfrm>
            <a:off x="4722890" y="6113909"/>
            <a:ext cx="4108817" cy="369332"/>
          </a:xfrm>
          <a:prstGeom prst="rect">
            <a:avLst/>
          </a:prstGeom>
          <a:noFill/>
        </p:spPr>
        <p:txBody>
          <a:bodyPr wrap="none" rtlCol="0">
            <a:spAutoFit/>
          </a:bodyPr>
          <a:lstStyle/>
          <a:p>
            <a:r>
              <a:rPr lang="en-US" altLang="ja-JP" dirty="0">
                <a:solidFill>
                  <a:srgbClr val="FF0000"/>
                </a:solidFill>
                <a:latin typeface="メイリオ" panose="020B0604030504040204" pitchFamily="50" charset="-128"/>
                <a:ea typeface="メイリオ" panose="020B0604030504040204" pitchFamily="50" charset="-128"/>
              </a:rPr>
              <a:t>※</a:t>
            </a:r>
            <a:r>
              <a:rPr lang="ja-JP" altLang="en-US" dirty="0">
                <a:solidFill>
                  <a:srgbClr val="FF0000"/>
                </a:solidFill>
                <a:latin typeface="メイリオ" panose="020B0604030504040204" pitchFamily="50" charset="-128"/>
                <a:ea typeface="メイリオ" panose="020B0604030504040204" pitchFamily="50" charset="-128"/>
              </a:rPr>
              <a:t>施設にて保管しておいてください。</a:t>
            </a:r>
          </a:p>
        </p:txBody>
      </p:sp>
    </p:spTree>
    <p:extLst>
      <p:ext uri="{BB962C8B-B14F-4D97-AF65-F5344CB8AC3E}">
        <p14:creationId xmlns:p14="http://schemas.microsoft.com/office/powerpoint/2010/main" val="22844017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03" y="21046"/>
            <a:ext cx="9213001" cy="673269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76</a:t>
            </a:fld>
            <a:endParaRPr lang="en-US" altLang="ja-JP"/>
          </a:p>
        </p:txBody>
      </p:sp>
    </p:spTree>
    <p:extLst>
      <p:ext uri="{BB962C8B-B14F-4D97-AF65-F5344CB8AC3E}">
        <p14:creationId xmlns:p14="http://schemas.microsoft.com/office/powerpoint/2010/main" val="11918733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35998" cy="637711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77</a:t>
            </a:fld>
            <a:endParaRPr lang="en-US" altLang="ja-JP"/>
          </a:p>
        </p:txBody>
      </p:sp>
    </p:spTree>
    <p:extLst>
      <p:ext uri="{BB962C8B-B14F-4D97-AF65-F5344CB8AC3E}">
        <p14:creationId xmlns:p14="http://schemas.microsoft.com/office/powerpoint/2010/main" val="38347950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5998" cy="6646490"/>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78</a:t>
            </a:fld>
            <a:endParaRPr lang="en-US" altLang="ja-JP"/>
          </a:p>
        </p:txBody>
      </p:sp>
    </p:spTree>
    <p:extLst>
      <p:ext uri="{BB962C8B-B14F-4D97-AF65-F5344CB8AC3E}">
        <p14:creationId xmlns:p14="http://schemas.microsoft.com/office/powerpoint/2010/main" val="21663488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9135998" cy="6693257"/>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79</a:t>
            </a:fld>
            <a:endParaRPr lang="en-US" altLang="ja-JP"/>
          </a:p>
        </p:txBody>
      </p:sp>
    </p:spTree>
    <p:extLst>
      <p:ext uri="{BB962C8B-B14F-4D97-AF65-F5344CB8AC3E}">
        <p14:creationId xmlns:p14="http://schemas.microsoft.com/office/powerpoint/2010/main" val="2512746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a:t>
            </a:fld>
            <a:endParaRPr lang="en-US" altLang="ja-JP"/>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a:ext>
            </a:extLst>
          </a:blip>
          <a:srcRect r="2210"/>
          <a:stretch/>
        </p:blipFill>
        <p:spPr>
          <a:xfrm>
            <a:off x="0" y="88825"/>
            <a:ext cx="9134375" cy="5797409"/>
          </a:xfrm>
          <a:prstGeom prst="rect">
            <a:avLst/>
          </a:prstGeom>
          <a:solidFill>
            <a:schemeClr val="bg1"/>
          </a:solidFill>
        </p:spPr>
      </p:pic>
    </p:spTree>
    <p:extLst>
      <p:ext uri="{BB962C8B-B14F-4D97-AF65-F5344CB8AC3E}">
        <p14:creationId xmlns:p14="http://schemas.microsoft.com/office/powerpoint/2010/main" val="41887393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
            <a:ext cx="9135998" cy="6650231"/>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80</a:t>
            </a:fld>
            <a:endParaRPr lang="en-US" altLang="ja-JP"/>
          </a:p>
        </p:txBody>
      </p:sp>
    </p:spTree>
    <p:extLst>
      <p:ext uri="{BB962C8B-B14F-4D97-AF65-F5344CB8AC3E}">
        <p14:creationId xmlns:p14="http://schemas.microsoft.com/office/powerpoint/2010/main" val="17612397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820" y="-1"/>
            <a:ext cx="9216966" cy="6150543"/>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81</a:t>
            </a:fld>
            <a:endParaRPr lang="en-US" altLang="ja-JP"/>
          </a:p>
        </p:txBody>
      </p:sp>
    </p:spTree>
    <p:extLst>
      <p:ext uri="{BB962C8B-B14F-4D97-AF65-F5344CB8AC3E}">
        <p14:creationId xmlns:p14="http://schemas.microsoft.com/office/powerpoint/2010/main" val="3097080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76" y="0"/>
            <a:ext cx="9146174" cy="6927345"/>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82</a:t>
            </a:fld>
            <a:endParaRPr lang="en-US" altLang="ja-JP"/>
          </a:p>
        </p:txBody>
      </p:sp>
    </p:spTree>
    <p:extLst>
      <p:ext uri="{BB962C8B-B14F-4D97-AF65-F5344CB8AC3E}">
        <p14:creationId xmlns:p14="http://schemas.microsoft.com/office/powerpoint/2010/main" val="479458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a:ext>
            </a:extLst>
          </a:blip>
          <a:srcRect r="3143" b="6294"/>
          <a:stretch/>
        </p:blipFill>
        <p:spPr>
          <a:xfrm>
            <a:off x="8004" y="-12925"/>
            <a:ext cx="9135996" cy="6734306"/>
          </a:xfrm>
          <a:prstGeom prst="rect">
            <a:avLst/>
          </a:prstGeom>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83</a:t>
            </a:fld>
            <a:endParaRPr lang="en-US" altLang="ja-JP" dirty="0"/>
          </a:p>
        </p:txBody>
      </p:sp>
    </p:spTree>
    <p:extLst>
      <p:ext uri="{BB962C8B-B14F-4D97-AF65-F5344CB8AC3E}">
        <p14:creationId xmlns:p14="http://schemas.microsoft.com/office/powerpoint/2010/main" val="39868260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1" y="6078017"/>
            <a:ext cx="9144000" cy="792000"/>
          </a:xfrm>
          <a:prstGeom prst="rect">
            <a:avLst/>
          </a:prstGeom>
          <a:solidFill>
            <a:schemeClr val="bg1"/>
          </a:solidFill>
          <a:ln>
            <a:noFill/>
          </a:ln>
          <a:effectLst/>
          <a:extLst/>
        </p:spPr>
        <p:txBody>
          <a:bodyPr lIns="128016" tIns="64008" rIns="128016" bIns="64008" rtlCol="0" anchor="ctr">
            <a:spAutoFit/>
          </a:bodyPr>
          <a:lstStyle/>
          <a:p>
            <a:pPr algn="ctr"/>
            <a:endParaRPr lang="ja-JP" altLang="en-US" sz="1600" dirty="0"/>
          </a:p>
        </p:txBody>
      </p:sp>
      <p:sp>
        <p:nvSpPr>
          <p:cNvPr id="22530" name="タイトル 1"/>
          <p:cNvSpPr>
            <a:spLocks noGrp="1"/>
          </p:cNvSpPr>
          <p:nvPr>
            <p:ph type="ctrTitle"/>
          </p:nvPr>
        </p:nvSpPr>
        <p:spPr>
          <a:xfrm>
            <a:off x="3253340" y="2440543"/>
            <a:ext cx="5890661" cy="983274"/>
          </a:xfrm>
          <a:noFill/>
        </p:spPr>
        <p:txBody>
          <a:bodyPr/>
          <a:lstStyle/>
          <a:p>
            <a:pPr>
              <a:defRPr/>
            </a:pPr>
            <a:r>
              <a:rPr lang="ja-JP" altLang="en-US" sz="3490" dirty="0"/>
              <a:t>５．今後の予定</a:t>
            </a:r>
          </a:p>
        </p:txBody>
      </p:sp>
      <p:sp>
        <p:nvSpPr>
          <p:cNvPr id="47108" name="スライド番号プレースホルダー 1"/>
          <p:cNvSpPr>
            <a:spLocks noGrp="1"/>
          </p:cNvSpPr>
          <p:nvPr>
            <p:ph type="sldNum" sz="quarter" idx="12"/>
          </p:nvPr>
        </p:nvSpPr>
        <p:spPr>
          <a:xfrm>
            <a:off x="7133494"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BDE1C0F7-5071-4733-AB07-FC9080BD58F5}" type="slidenum">
              <a:rPr lang="ja-JP" altLang="en-US" sz="1256"/>
              <a:pPr>
                <a:defRPr/>
              </a:pPr>
              <a:t>84</a:t>
            </a:fld>
            <a:endParaRPr lang="ja-JP" altLang="en-US" sz="1256"/>
          </a:p>
        </p:txBody>
      </p:sp>
    </p:spTree>
    <p:extLst>
      <p:ext uri="{BB962C8B-B14F-4D97-AF65-F5344CB8AC3E}">
        <p14:creationId xmlns:p14="http://schemas.microsoft.com/office/powerpoint/2010/main" val="5375207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3608" y="623802"/>
            <a:ext cx="8695592" cy="5736980"/>
          </a:xfrm>
          <a:prstGeom prst="rect">
            <a:avLst/>
          </a:prstGeom>
          <a:solidFill>
            <a:sysClr val="window" lastClr="FFFFFF"/>
          </a:solidFill>
        </p:spPr>
        <p:txBody>
          <a:bodyPr lIns="81741" tIns="40870" rIns="81741" bIns="40870"/>
          <a:lstStyle/>
          <a:p>
            <a:pPr marL="324002" indent="-324002">
              <a:spcBef>
                <a:spcPts val="1073"/>
              </a:spcBef>
              <a:defRPr/>
            </a:pPr>
            <a:r>
              <a:rPr kumimoji="0" lang="ja-JP" altLang="en-US" sz="2261" kern="0" dirty="0">
                <a:solidFill>
                  <a:srgbClr val="0000FF"/>
                </a:solidFill>
                <a:ea typeface="ＭＳ Ｐゴシック"/>
              </a:rPr>
              <a:t>■計画に位置付けた「やるべきこと」を「できること」に</a:t>
            </a:r>
            <a:r>
              <a:rPr kumimoji="0" lang="en-US" altLang="ja-JP" sz="2261" kern="0" dirty="0">
                <a:solidFill>
                  <a:srgbClr val="0000FF"/>
                </a:solidFill>
                <a:ea typeface="ＭＳ Ｐゴシック"/>
              </a:rPr>
              <a:t>	</a:t>
            </a:r>
            <a:r>
              <a:rPr kumimoji="0" lang="en-US" altLang="ja-JP" sz="2763" kern="0" dirty="0">
                <a:solidFill>
                  <a:srgbClr val="0000FF"/>
                </a:solidFill>
                <a:ea typeface="ＭＳ Ｐゴシック"/>
              </a:rPr>
              <a:t>【</a:t>
            </a:r>
            <a:r>
              <a:rPr kumimoji="0" lang="ja-JP" altLang="en-US" sz="2763" kern="0" dirty="0">
                <a:solidFill>
                  <a:srgbClr val="0000FF"/>
                </a:solidFill>
                <a:ea typeface="ＭＳ Ｐゴシック"/>
              </a:rPr>
              <a:t>訓練</a:t>
            </a:r>
            <a:r>
              <a:rPr kumimoji="0" lang="en-US" altLang="ja-JP" sz="2763" kern="0" dirty="0">
                <a:solidFill>
                  <a:srgbClr val="0000FF"/>
                </a:solidFill>
                <a:ea typeface="ＭＳ Ｐゴシック"/>
              </a:rPr>
              <a:t>】</a:t>
            </a:r>
          </a:p>
          <a:p>
            <a:pPr marL="324978" indent="-168876">
              <a:spcBef>
                <a:spcPts val="1073"/>
              </a:spcBef>
              <a:defRPr/>
            </a:pPr>
            <a:r>
              <a:rPr kumimoji="0" lang="ja-JP" altLang="en-US" sz="1759" kern="0" dirty="0">
                <a:solidFill>
                  <a:prstClr val="black"/>
                </a:solidFill>
                <a:ea typeface="ＭＳ Ｐゴシック"/>
              </a:rPr>
              <a:t>・計画を検討する際は、「やるべきこと（必要性）」の観点が不可欠ですが、計画作成後は、計画に整理した様々な項目を「できること（着実性）」としていく取組が欠かせません。</a:t>
            </a:r>
            <a:endParaRPr kumimoji="0" lang="en-US" altLang="ja-JP" sz="1759" kern="0" dirty="0">
              <a:solidFill>
                <a:prstClr val="black"/>
              </a:solidFill>
              <a:ea typeface="ＭＳ Ｐゴシック"/>
            </a:endParaRPr>
          </a:p>
          <a:p>
            <a:pPr marL="324978" indent="-168876">
              <a:spcBef>
                <a:spcPts val="1073"/>
              </a:spcBef>
              <a:defRPr/>
            </a:pPr>
            <a:r>
              <a:rPr kumimoji="0" lang="ja-JP" altLang="en-US" sz="1759" kern="0" dirty="0">
                <a:solidFill>
                  <a:prstClr val="black"/>
                </a:solidFill>
                <a:ea typeface="ＭＳ Ｐゴシック"/>
              </a:rPr>
              <a:t>・水防法改正で計画作成と同時に義務化された</a:t>
            </a:r>
            <a:r>
              <a:rPr kumimoji="0" lang="ja-JP" altLang="en-US" sz="1759" u="sng" kern="0" dirty="0">
                <a:solidFill>
                  <a:srgbClr val="FF0000"/>
                </a:solidFill>
                <a:ea typeface="ＭＳ Ｐゴシック"/>
              </a:rPr>
              <a:t>「避難訓練」の実施が必要</a:t>
            </a:r>
            <a:r>
              <a:rPr kumimoji="0" lang="ja-JP" altLang="en-US" sz="1759" kern="0" dirty="0">
                <a:solidFill>
                  <a:prstClr val="black"/>
                </a:solidFill>
                <a:ea typeface="ＭＳ Ｐゴシック"/>
              </a:rPr>
              <a:t>です。</a:t>
            </a:r>
            <a:endParaRPr kumimoji="0" lang="en-US" altLang="ja-JP" sz="2261" kern="0" dirty="0">
              <a:solidFill>
                <a:prstClr val="black"/>
              </a:solidFill>
              <a:ea typeface="ＭＳ Ｐゴシック"/>
            </a:endParaRPr>
          </a:p>
          <a:p>
            <a:pPr>
              <a:spcBef>
                <a:spcPts val="1073"/>
              </a:spcBef>
              <a:defRPr/>
            </a:pPr>
            <a:r>
              <a:rPr kumimoji="0" lang="ja-JP" altLang="en-US" sz="2261" kern="0" dirty="0">
                <a:solidFill>
                  <a:srgbClr val="0000FF"/>
                </a:solidFill>
                <a:ea typeface="ＭＳ Ｐゴシック"/>
              </a:rPr>
              <a:t>■災害は、想定どおりに発生してくれるとは限らない</a:t>
            </a:r>
            <a:r>
              <a:rPr kumimoji="0" lang="en-US" altLang="ja-JP" sz="2261" kern="0" dirty="0">
                <a:solidFill>
                  <a:srgbClr val="0000FF"/>
                </a:solidFill>
                <a:ea typeface="ＭＳ Ｐゴシック"/>
              </a:rPr>
              <a:t>	</a:t>
            </a:r>
            <a:r>
              <a:rPr kumimoji="0" lang="en-US" altLang="ja-JP" sz="2763" kern="0" dirty="0">
                <a:solidFill>
                  <a:srgbClr val="0000FF"/>
                </a:solidFill>
                <a:ea typeface="ＭＳ Ｐゴシック"/>
              </a:rPr>
              <a:t>【</a:t>
            </a:r>
            <a:r>
              <a:rPr kumimoji="0" lang="ja-JP" altLang="en-US" sz="2763" kern="0" dirty="0">
                <a:solidFill>
                  <a:srgbClr val="0000FF"/>
                </a:solidFill>
                <a:ea typeface="ＭＳ Ｐゴシック"/>
              </a:rPr>
              <a:t>確認</a:t>
            </a:r>
            <a:r>
              <a:rPr kumimoji="0" lang="en-US" altLang="ja-JP" sz="2763" kern="0" dirty="0">
                <a:solidFill>
                  <a:srgbClr val="0000FF"/>
                </a:solidFill>
                <a:ea typeface="ＭＳ Ｐゴシック"/>
              </a:rPr>
              <a:t>】</a:t>
            </a:r>
          </a:p>
          <a:p>
            <a:pPr marL="324978" indent="-156104">
              <a:spcBef>
                <a:spcPts val="1073"/>
              </a:spcBef>
              <a:defRPr/>
            </a:pPr>
            <a:r>
              <a:rPr kumimoji="0" lang="ja-JP" altLang="en-US" sz="1759" kern="0" dirty="0">
                <a:solidFill>
                  <a:prstClr val="black"/>
                </a:solidFill>
                <a:ea typeface="ＭＳ Ｐゴシック"/>
              </a:rPr>
              <a:t>・避難確保計画は、地区ごと・施設ごとに異なる災害リスクを踏まえて検討・作成が進められますが、災害自体、事前の想定どおりに発生してくれるとは限りません。また災害時の職員体制や施設利用者の体調なども様々であると考えられます。</a:t>
            </a:r>
            <a:endParaRPr kumimoji="0" lang="en-US" altLang="ja-JP" sz="1759" kern="0" dirty="0">
              <a:solidFill>
                <a:prstClr val="black"/>
              </a:solidFill>
              <a:ea typeface="ＭＳ Ｐゴシック"/>
            </a:endParaRPr>
          </a:p>
          <a:p>
            <a:pPr marL="324978" indent="-156104">
              <a:spcBef>
                <a:spcPts val="1073"/>
              </a:spcBef>
              <a:defRPr/>
            </a:pPr>
            <a:r>
              <a:rPr kumimoji="0" lang="ja-JP" altLang="en-US" sz="1759" kern="0" dirty="0">
                <a:solidFill>
                  <a:prstClr val="black"/>
                </a:solidFill>
                <a:ea typeface="ＭＳ Ｐゴシック"/>
              </a:rPr>
              <a:t>・避難訓練では、「想定外（計画の見落とし）はないか」、「より効果的に避難できる（助かる）ための工夫はないか」といった視点で、</a:t>
            </a:r>
            <a:r>
              <a:rPr kumimoji="0" lang="ja-JP" altLang="en-US" sz="1759" u="sng" kern="0" dirty="0">
                <a:solidFill>
                  <a:srgbClr val="FF0000"/>
                </a:solidFill>
                <a:ea typeface="ＭＳ Ｐゴシック"/>
              </a:rPr>
              <a:t>作成した計画を確認することが大切</a:t>
            </a:r>
            <a:r>
              <a:rPr kumimoji="0" lang="ja-JP" altLang="en-US" sz="1759" kern="0" dirty="0">
                <a:solidFill>
                  <a:prstClr val="black"/>
                </a:solidFill>
                <a:ea typeface="ＭＳ Ｐゴシック"/>
              </a:rPr>
              <a:t>です。</a:t>
            </a:r>
            <a:endParaRPr kumimoji="0" lang="en-US" altLang="ja-JP" sz="1759" kern="0" dirty="0">
              <a:solidFill>
                <a:prstClr val="black"/>
              </a:solidFill>
              <a:ea typeface="ＭＳ Ｐゴシック"/>
            </a:endParaRPr>
          </a:p>
          <a:p>
            <a:pPr>
              <a:spcBef>
                <a:spcPts val="1073"/>
              </a:spcBef>
              <a:defRPr/>
            </a:pPr>
            <a:r>
              <a:rPr kumimoji="0" lang="ja-JP" altLang="en-US" sz="2261" kern="0" dirty="0">
                <a:solidFill>
                  <a:srgbClr val="0000FF"/>
                </a:solidFill>
                <a:ea typeface="ＭＳ Ｐゴシック"/>
              </a:rPr>
              <a:t>■みんなで助け合い、みんなで助かるための見直し</a:t>
            </a:r>
            <a:r>
              <a:rPr kumimoji="0" lang="en-US" altLang="ja-JP" sz="2261" kern="0" dirty="0">
                <a:solidFill>
                  <a:srgbClr val="0000FF"/>
                </a:solidFill>
                <a:ea typeface="ＭＳ Ｐゴシック"/>
              </a:rPr>
              <a:t>	</a:t>
            </a:r>
            <a:r>
              <a:rPr kumimoji="0" lang="en-US" altLang="ja-JP" sz="2763" kern="0" dirty="0">
                <a:solidFill>
                  <a:srgbClr val="0000FF"/>
                </a:solidFill>
                <a:ea typeface="ＭＳ Ｐゴシック"/>
              </a:rPr>
              <a:t>【</a:t>
            </a:r>
            <a:r>
              <a:rPr kumimoji="0" lang="ja-JP" altLang="en-US" sz="2763" kern="0" dirty="0">
                <a:solidFill>
                  <a:srgbClr val="0000FF"/>
                </a:solidFill>
                <a:ea typeface="ＭＳ Ｐゴシック"/>
              </a:rPr>
              <a:t>改善</a:t>
            </a:r>
            <a:r>
              <a:rPr kumimoji="0" lang="en-US" altLang="ja-JP" sz="2763" kern="0" dirty="0">
                <a:solidFill>
                  <a:srgbClr val="0000FF"/>
                </a:solidFill>
                <a:ea typeface="ＭＳ Ｐゴシック"/>
              </a:rPr>
              <a:t>】</a:t>
            </a:r>
          </a:p>
          <a:p>
            <a:pPr marL="324978" indent="-156104">
              <a:spcBef>
                <a:spcPts val="1073"/>
              </a:spcBef>
              <a:defRPr/>
            </a:pPr>
            <a:r>
              <a:rPr kumimoji="0" lang="ja-JP" altLang="en-US" sz="1759" kern="0" dirty="0">
                <a:solidFill>
                  <a:prstClr val="black"/>
                </a:solidFill>
                <a:ea typeface="ＭＳ Ｐゴシック"/>
              </a:rPr>
              <a:t>・避難時の移動や避難先での生活の支援など、災害時に地域との関わりは重要な意味を持ちます。施設単独でできることに加え、他の施設やご近所など、地域との連携によってできることの広がりはないかなどの視点から計画を見直すことも有効です。</a:t>
            </a:r>
            <a:endParaRPr kumimoji="0" lang="en-US" altLang="ja-JP" sz="1759" kern="0" dirty="0">
              <a:solidFill>
                <a:prstClr val="black"/>
              </a:solidFill>
              <a:ea typeface="ＭＳ Ｐゴシック"/>
            </a:endParaRPr>
          </a:p>
          <a:p>
            <a:pPr marL="324978" indent="-156104">
              <a:spcBef>
                <a:spcPts val="1073"/>
              </a:spcBef>
              <a:defRPr/>
            </a:pPr>
            <a:r>
              <a:rPr kumimoji="0" lang="ja-JP" altLang="en-US" sz="1759" kern="0" dirty="0">
                <a:solidFill>
                  <a:prstClr val="black"/>
                </a:solidFill>
                <a:ea typeface="ＭＳ Ｐゴシック"/>
              </a:rPr>
              <a:t>・災害時に</a:t>
            </a:r>
            <a:r>
              <a:rPr kumimoji="0" lang="ja-JP" altLang="en-US" sz="2261" u="sng" kern="0" dirty="0">
                <a:solidFill>
                  <a:srgbClr val="FF0000"/>
                </a:solidFill>
                <a:ea typeface="ＭＳ Ｐゴシック"/>
              </a:rPr>
              <a:t>みんなが助かる計画として充実・改善を続ける</a:t>
            </a:r>
            <a:r>
              <a:rPr kumimoji="0" lang="ja-JP" altLang="en-US" sz="1759" kern="0" dirty="0">
                <a:solidFill>
                  <a:prstClr val="black"/>
                </a:solidFill>
                <a:ea typeface="ＭＳ Ｐゴシック"/>
              </a:rPr>
              <a:t>ことが大切です。</a:t>
            </a:r>
            <a:endParaRPr kumimoji="0" lang="en-US" altLang="ja-JP" sz="1759" kern="0" dirty="0">
              <a:solidFill>
                <a:prstClr val="black"/>
              </a:solidFill>
              <a:ea typeface="ＭＳ Ｐゴシック"/>
            </a:endParaRPr>
          </a:p>
        </p:txBody>
      </p:sp>
      <p:sp>
        <p:nvSpPr>
          <p:cNvPr id="63491" name="タイトル 6"/>
          <p:cNvSpPr txBox="1">
            <a:spLocks/>
          </p:cNvSpPr>
          <p:nvPr/>
        </p:nvSpPr>
        <p:spPr bwMode="auto">
          <a:xfrm>
            <a:off x="0" y="-94003"/>
            <a:ext cx="8440615" cy="51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1343025">
              <a:spcBef>
                <a:spcPct val="20000"/>
              </a:spcBef>
              <a:buChar char="•"/>
              <a:defRPr kumimoji="1" sz="4500">
                <a:solidFill>
                  <a:schemeClr val="tx1"/>
                </a:solidFill>
                <a:latin typeface="Arial" panose="020B0604020202020204" pitchFamily="34" charset="0"/>
                <a:ea typeface="ＭＳ Ｐゴシック" panose="020B0600070205080204" pitchFamily="50" charset="-128"/>
              </a:defRPr>
            </a:lvl1pPr>
            <a:lvl2pPr marL="1055688" indent="-404813" defTabSz="1343025">
              <a:spcBef>
                <a:spcPct val="20000"/>
              </a:spcBef>
              <a:buChar char="–"/>
              <a:defRPr kumimoji="1" sz="3900">
                <a:solidFill>
                  <a:schemeClr val="tx1"/>
                </a:solidFill>
                <a:latin typeface="Arial" panose="020B0604020202020204" pitchFamily="34" charset="0"/>
                <a:ea typeface="ＭＳ Ｐゴシック" panose="020B0600070205080204" pitchFamily="50" charset="-128"/>
              </a:defRPr>
            </a:lvl2pPr>
            <a:lvl3pPr marL="1625600" indent="-322263" defTabSz="1343025">
              <a:spcBef>
                <a:spcPct val="20000"/>
              </a:spcBef>
              <a:buChar char="•"/>
              <a:defRPr kumimoji="1" sz="3400">
                <a:solidFill>
                  <a:schemeClr val="tx1"/>
                </a:solidFill>
                <a:latin typeface="Arial" panose="020B0604020202020204" pitchFamily="34" charset="0"/>
                <a:ea typeface="ＭＳ Ｐゴシック" panose="020B0600070205080204" pitchFamily="50" charset="-128"/>
              </a:defRPr>
            </a:lvl3pPr>
            <a:lvl4pPr marL="2274888" indent="-322263" defTabSz="13430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4pPr>
            <a:lvl5pPr marL="2927350" indent="-322263" defTabSz="13430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5pPr>
            <a:lvl6pPr marL="3384550" indent="-322263" defTabSz="1343025"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6pPr>
            <a:lvl7pPr marL="3841750" indent="-322263" defTabSz="1343025"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7pPr>
            <a:lvl8pPr marL="4298950" indent="-322263" defTabSz="1343025"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8pPr>
            <a:lvl9pPr marL="4756150" indent="-322263" defTabSz="1343025" eaLnBrk="0" fontAlgn="base" hangingPunct="0">
              <a:spcBef>
                <a:spcPct val="20000"/>
              </a:spcBef>
              <a:spcAft>
                <a:spcPct val="0"/>
              </a:spcAft>
              <a:buChar char="»"/>
              <a:defRPr kumimoji="1" sz="28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2763" dirty="0">
                <a:solidFill>
                  <a:srgbClr val="000000"/>
                </a:solidFill>
                <a:latin typeface="ＭＳ Ｐゴシック" panose="020B0600070205080204" pitchFamily="50" charset="-128"/>
              </a:rPr>
              <a:t>◆</a:t>
            </a:r>
            <a:r>
              <a:rPr lang="ja-JP" altLang="en-US" sz="2763" dirty="0" smtClean="0">
                <a:solidFill>
                  <a:srgbClr val="000000"/>
                </a:solidFill>
                <a:latin typeface="ＭＳ Ｐゴシック" panose="020B0600070205080204" pitchFamily="50" charset="-128"/>
              </a:rPr>
              <a:t>避難</a:t>
            </a:r>
            <a:r>
              <a:rPr lang="ja-JP" altLang="en-US" sz="2763" dirty="0">
                <a:solidFill>
                  <a:srgbClr val="000000"/>
                </a:solidFill>
                <a:latin typeface="ＭＳ Ｐゴシック" panose="020B0600070205080204" pitchFamily="50" charset="-128"/>
              </a:rPr>
              <a:t>確保計画作成後の取組</a:t>
            </a:r>
          </a:p>
        </p:txBody>
      </p:sp>
      <p:sp>
        <p:nvSpPr>
          <p:cNvPr id="63492" name="スライド番号プレースホルダー 1"/>
          <p:cNvSpPr>
            <a:spLocks noGrp="1"/>
          </p:cNvSpPr>
          <p:nvPr>
            <p:ph type="sldNum" sz="quarter" idx="10"/>
          </p:nvPr>
        </p:nvSpPr>
        <p:spPr>
          <a:xfrm>
            <a:off x="7133492" y="6258659"/>
            <a:ext cx="1970943" cy="3370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753">
                <a:solidFill>
                  <a:schemeClr val="tx1"/>
                </a:solidFill>
                <a:latin typeface="ＭＳ Ｐゴシック" panose="020B0600070205080204" pitchFamily="50" charset="-128"/>
                <a:ea typeface="ＭＳ Ｐゴシック" panose="020B0600070205080204" pitchFamily="50" charset="-128"/>
              </a:defRPr>
            </a:lvl1pPr>
            <a:lvl2pPr marL="466562" indent="-179447">
              <a:defRPr kumimoji="1" sz="753">
                <a:solidFill>
                  <a:schemeClr val="tx1"/>
                </a:solidFill>
                <a:latin typeface="ＭＳ Ｐゴシック" panose="020B0600070205080204" pitchFamily="50" charset="-128"/>
                <a:ea typeface="ＭＳ Ｐゴシック" panose="020B0600070205080204" pitchFamily="50" charset="-128"/>
              </a:defRPr>
            </a:lvl2pPr>
            <a:lvl3pPr marL="717787" indent="-143558">
              <a:defRPr kumimoji="1" sz="753">
                <a:solidFill>
                  <a:schemeClr val="tx1"/>
                </a:solidFill>
                <a:latin typeface="ＭＳ Ｐゴシック" panose="020B0600070205080204" pitchFamily="50" charset="-128"/>
                <a:ea typeface="ＭＳ Ｐゴシック" panose="020B0600070205080204" pitchFamily="50" charset="-128"/>
              </a:defRPr>
            </a:lvl3pPr>
            <a:lvl4pPr marL="1004901" indent="-143558">
              <a:defRPr kumimoji="1" sz="753">
                <a:solidFill>
                  <a:schemeClr val="tx1"/>
                </a:solidFill>
                <a:latin typeface="ＭＳ Ｐゴシック" panose="020B0600070205080204" pitchFamily="50" charset="-128"/>
                <a:ea typeface="ＭＳ Ｐゴシック" panose="020B0600070205080204" pitchFamily="50" charset="-128"/>
              </a:defRPr>
            </a:lvl4pPr>
            <a:lvl5pPr marL="1292016" indent="-143558">
              <a:defRPr kumimoji="1" sz="753">
                <a:solidFill>
                  <a:schemeClr val="tx1"/>
                </a:solidFill>
                <a:latin typeface="ＭＳ Ｐゴシック" panose="020B0600070205080204" pitchFamily="50" charset="-128"/>
                <a:ea typeface="ＭＳ Ｐゴシック" panose="020B0600070205080204" pitchFamily="50" charset="-128"/>
              </a:defRPr>
            </a:lvl5pPr>
            <a:lvl6pPr marL="157913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6pPr>
            <a:lvl7pPr marL="1866246"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7pPr>
            <a:lvl8pPr marL="2153361"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8pPr>
            <a:lvl9pPr marL="2440475" indent="-143558" eaLnBrk="0" fontAlgn="base" hangingPunct="0">
              <a:spcBef>
                <a:spcPct val="0"/>
              </a:spcBef>
              <a:spcAft>
                <a:spcPct val="0"/>
              </a:spcAft>
              <a:defRPr kumimoji="1" sz="753">
                <a:solidFill>
                  <a:schemeClr val="tx1"/>
                </a:solidFill>
                <a:latin typeface="ＭＳ Ｐゴシック" panose="020B0600070205080204" pitchFamily="50" charset="-128"/>
                <a:ea typeface="ＭＳ Ｐゴシック" panose="020B0600070205080204" pitchFamily="50" charset="-128"/>
              </a:defRPr>
            </a:lvl9pPr>
          </a:lstStyle>
          <a:p>
            <a:pPr>
              <a:defRPr/>
            </a:pPr>
            <a:fld id="{8BCB8DEF-BFA4-4D38-AA32-F5BB3C3526F3}" type="slidenum">
              <a:rPr lang="ja-JP" altLang="en-US" sz="1256"/>
              <a:pPr>
                <a:defRPr/>
              </a:pPr>
              <a:t>85</a:t>
            </a:fld>
            <a:endParaRPr lang="ja-JP" altLang="en-US" sz="1256"/>
          </a:p>
        </p:txBody>
      </p:sp>
    </p:spTree>
    <p:extLst>
      <p:ext uri="{BB962C8B-B14F-4D97-AF65-F5344CB8AC3E}">
        <p14:creationId xmlns:p14="http://schemas.microsoft.com/office/powerpoint/2010/main" val="310132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トライプ矢印 3"/>
          <p:cNvSpPr>
            <a:spLocks/>
          </p:cNvSpPr>
          <p:nvPr/>
        </p:nvSpPr>
        <p:spPr bwMode="auto">
          <a:xfrm rot="5400000">
            <a:off x="680672" y="1337164"/>
            <a:ext cx="942243" cy="753208"/>
          </a:xfrm>
          <a:custGeom>
            <a:avLst/>
            <a:gdLst>
              <a:gd name="T0" fmla="*/ 0 w 1741500"/>
              <a:gd name="T1" fmla="*/ 1 h 1714500"/>
              <a:gd name="T2" fmla="*/ 3 w 1741500"/>
              <a:gd name="T3" fmla="*/ 1 h 1714500"/>
              <a:gd name="T4" fmla="*/ 3 w 1741500"/>
              <a:gd name="T5" fmla="*/ 1 h 1714500"/>
              <a:gd name="T6" fmla="*/ 0 w 1741500"/>
              <a:gd name="T7" fmla="*/ 1 h 1714500"/>
              <a:gd name="T8" fmla="*/ 3 w 1741500"/>
              <a:gd name="T9" fmla="*/ 1 h 1714500"/>
              <a:gd name="T10" fmla="*/ 3 w 1741500"/>
              <a:gd name="T11" fmla="*/ 1 h 1714500"/>
              <a:gd name="T12" fmla="*/ 3 w 1741500"/>
              <a:gd name="T13" fmla="*/ 1 h 1714500"/>
              <a:gd name="T14" fmla="*/ 3 w 1741500"/>
              <a:gd name="T15" fmla="*/ 1 h 1714500"/>
              <a:gd name="T16" fmla="*/ 3 w 1741500"/>
              <a:gd name="T17" fmla="*/ 1 h 1714500"/>
              <a:gd name="T18" fmla="*/ 16 w 1741500"/>
              <a:gd name="T19" fmla="*/ 1 h 1714500"/>
              <a:gd name="T20" fmla="*/ 16 w 1741500"/>
              <a:gd name="T21" fmla="*/ 0 h 1714500"/>
              <a:gd name="T22" fmla="*/ 21 w 1741500"/>
              <a:gd name="T23" fmla="*/ 1 h 1714500"/>
              <a:gd name="T24" fmla="*/ 16 w 1741500"/>
              <a:gd name="T25" fmla="*/ 1 h 1714500"/>
              <a:gd name="T26" fmla="*/ 16 w 1741500"/>
              <a:gd name="T27" fmla="*/ 1 h 1714500"/>
              <a:gd name="T28" fmla="*/ 3 w 1741500"/>
              <a:gd name="T29" fmla="*/ 1 h 17145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41500"/>
              <a:gd name="T46" fmla="*/ 0 h 1714500"/>
              <a:gd name="T47" fmla="*/ 1741500 w 1741500"/>
              <a:gd name="T48" fmla="*/ 1714500 h 17145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41500" h="1714500">
                <a:moveTo>
                  <a:pt x="0" y="428625"/>
                </a:moveTo>
                <a:lnTo>
                  <a:pt x="53578" y="428625"/>
                </a:lnTo>
                <a:lnTo>
                  <a:pt x="53578" y="1285875"/>
                </a:lnTo>
                <a:lnTo>
                  <a:pt x="0" y="1285875"/>
                </a:lnTo>
                <a:lnTo>
                  <a:pt x="0" y="428625"/>
                </a:lnTo>
                <a:close/>
                <a:moveTo>
                  <a:pt x="107156" y="428625"/>
                </a:moveTo>
                <a:lnTo>
                  <a:pt x="214312" y="428625"/>
                </a:lnTo>
                <a:lnTo>
                  <a:pt x="214312" y="1285875"/>
                </a:lnTo>
                <a:lnTo>
                  <a:pt x="107156" y="1285875"/>
                </a:lnTo>
                <a:lnTo>
                  <a:pt x="107156" y="428625"/>
                </a:lnTo>
                <a:close/>
                <a:moveTo>
                  <a:pt x="267890" y="428625"/>
                </a:moveTo>
                <a:lnTo>
                  <a:pt x="1297016" y="428625"/>
                </a:lnTo>
                <a:lnTo>
                  <a:pt x="1297016" y="0"/>
                </a:lnTo>
                <a:lnTo>
                  <a:pt x="1741500" y="857250"/>
                </a:lnTo>
                <a:lnTo>
                  <a:pt x="1297016" y="1714500"/>
                </a:lnTo>
                <a:lnTo>
                  <a:pt x="1297016" y="1285875"/>
                </a:lnTo>
                <a:lnTo>
                  <a:pt x="267890" y="1285875"/>
                </a:lnTo>
                <a:lnTo>
                  <a:pt x="267890" y="428625"/>
                </a:lnTo>
                <a:close/>
              </a:path>
            </a:pathLst>
          </a:custGeom>
          <a:solidFill>
            <a:srgbClr val="99CCFF"/>
          </a:solidFill>
          <a:ln w="9525" cap="flat" algn="ctr">
            <a:solidFill>
              <a:srgbClr val="0000FF"/>
            </a:solidFill>
            <a:prstDash val="solid"/>
            <a:round/>
            <a:headEnd type="none" w="med" len="med"/>
            <a:tailEnd type="none" w="med" len="med"/>
          </a:ln>
        </p:spPr>
        <p:txBody>
          <a:bodyPr anchor="ctr"/>
          <a:lstStyle/>
          <a:p>
            <a:pPr>
              <a:defRPr/>
            </a:pPr>
            <a:endParaRPr lang="ja-JP" altLang="en-US" sz="513"/>
          </a:p>
        </p:txBody>
      </p:sp>
      <p:sp>
        <p:nvSpPr>
          <p:cNvPr id="187395" name="角丸四角形 4"/>
          <p:cNvSpPr>
            <a:spLocks noChangeArrowheads="1"/>
          </p:cNvSpPr>
          <p:nvPr/>
        </p:nvSpPr>
        <p:spPr bwMode="auto">
          <a:xfrm>
            <a:off x="515815" y="1446336"/>
            <a:ext cx="1271954" cy="341434"/>
          </a:xfrm>
          <a:prstGeom prst="roundRect">
            <a:avLst>
              <a:gd name="adj" fmla="val 9718"/>
            </a:avLst>
          </a:prstGeom>
          <a:solidFill>
            <a:srgbClr val="0000FF"/>
          </a:solidFill>
          <a:ln w="12700" algn="ctr">
            <a:solidFill>
              <a:srgbClr val="000000"/>
            </a:solidFill>
            <a:round/>
            <a:headEnd/>
            <a:tailEnd type="arrow" w="med" len="med"/>
          </a:ln>
        </p:spPr>
        <p:txBody>
          <a:bodyPr lIns="0" tIns="22607" rIns="0" bIns="22607" anchor="ct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62" b="1">
                <a:solidFill>
                  <a:schemeClr val="bg1"/>
                </a:solidFill>
                <a:latin typeface="HGSｺﾞｼｯｸM" panose="020B0600000000000000" pitchFamily="50" charset="-128"/>
                <a:ea typeface="HGSｺﾞｼｯｸM" panose="020B0600000000000000" pitchFamily="50" charset="-128"/>
              </a:rPr>
              <a:t>窓口対応</a:t>
            </a:r>
          </a:p>
        </p:txBody>
      </p:sp>
      <p:sp>
        <p:nvSpPr>
          <p:cNvPr id="187396" name="角丸四角形 5"/>
          <p:cNvSpPr>
            <a:spLocks noChangeArrowheads="1"/>
          </p:cNvSpPr>
          <p:nvPr/>
        </p:nvSpPr>
        <p:spPr bwMode="auto">
          <a:xfrm>
            <a:off x="326781" y="2215662"/>
            <a:ext cx="8134350" cy="1466850"/>
          </a:xfrm>
          <a:prstGeom prst="roundRect">
            <a:avLst>
              <a:gd name="adj" fmla="val 10713"/>
            </a:avLst>
          </a:prstGeom>
          <a:solidFill>
            <a:srgbClr val="FF99FF"/>
          </a:solidFill>
          <a:ln w="12700" algn="ctr">
            <a:solidFill>
              <a:srgbClr val="000000"/>
            </a:solidFill>
            <a:round/>
            <a:headEnd/>
            <a:tailEnd type="arrow" w="med" len="med"/>
          </a:ln>
        </p:spPr>
        <p:txBody>
          <a:bodyPr lIns="22607" tIns="22607" rIns="22607" bIns="22607" anchor="ct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lnSpc>
                <a:spcPct val="150000"/>
              </a:lnSpc>
              <a:spcBef>
                <a:spcPct val="0"/>
              </a:spcBef>
              <a:buFontTx/>
              <a:buNone/>
            </a:pPr>
            <a:r>
              <a:rPr lang="ja-JP" altLang="en-US" sz="2585" dirty="0">
                <a:solidFill>
                  <a:srgbClr val="000000"/>
                </a:solidFill>
                <a:latin typeface="ＭＳ Ｐゴシック" panose="020B0600070205080204" pitchFamily="50" charset="-128"/>
              </a:rPr>
              <a:t>作成した避難確保計画は、○○市役所各担当課へ</a:t>
            </a:r>
            <a:endParaRPr lang="en-US" altLang="ja-JP" sz="2585" dirty="0">
              <a:solidFill>
                <a:srgbClr val="000000"/>
              </a:solidFill>
              <a:latin typeface="ＭＳ Ｐゴシック" panose="020B0600070205080204" pitchFamily="50" charset="-128"/>
            </a:endParaRPr>
          </a:p>
          <a:p>
            <a:pPr algn="ctr">
              <a:lnSpc>
                <a:spcPct val="150000"/>
              </a:lnSpc>
              <a:spcBef>
                <a:spcPct val="0"/>
              </a:spcBef>
              <a:buFontTx/>
              <a:buNone/>
            </a:pPr>
            <a:r>
              <a:rPr lang="ja-JP" altLang="en-US" sz="2585" dirty="0" smtClean="0">
                <a:solidFill>
                  <a:srgbClr val="000000"/>
                </a:solidFill>
                <a:latin typeface="ＭＳ Ｐゴシック" panose="020B0600070205080204" pitchFamily="50" charset="-128"/>
              </a:rPr>
              <a:t>令和○年</a:t>
            </a:r>
            <a:r>
              <a:rPr lang="ja-JP" altLang="en-US" sz="2585" dirty="0">
                <a:solidFill>
                  <a:srgbClr val="000000"/>
                </a:solidFill>
                <a:latin typeface="ＭＳ Ｐゴシック" panose="020B0600070205080204" pitchFamily="50" charset="-128"/>
              </a:rPr>
              <a:t>〇月〇日（〇）までに提出してください。</a:t>
            </a:r>
          </a:p>
        </p:txBody>
      </p:sp>
      <p:sp>
        <p:nvSpPr>
          <p:cNvPr id="187397" name="角丸四角形 11"/>
          <p:cNvSpPr>
            <a:spLocks noChangeArrowheads="1"/>
          </p:cNvSpPr>
          <p:nvPr/>
        </p:nvSpPr>
        <p:spPr bwMode="auto">
          <a:xfrm>
            <a:off x="329712" y="931985"/>
            <a:ext cx="1755531" cy="276958"/>
          </a:xfrm>
          <a:prstGeom prst="roundRect">
            <a:avLst>
              <a:gd name="adj" fmla="val 6356"/>
            </a:avLst>
          </a:prstGeom>
          <a:solidFill>
            <a:srgbClr val="CCECFF"/>
          </a:solidFill>
          <a:ln w="12700" algn="ctr">
            <a:solidFill>
              <a:srgbClr val="000000"/>
            </a:solidFill>
            <a:round/>
            <a:headEnd/>
            <a:tailEnd type="arrow" w="med" len="med"/>
          </a:ln>
        </p:spPr>
        <p:txBody>
          <a:bodyPr lIns="0" tIns="0" rIns="0" bIns="0" anchor="ct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77" b="1">
                <a:solidFill>
                  <a:srgbClr val="000000"/>
                </a:solidFill>
                <a:latin typeface="ＭＳ Ｐゴシック" panose="020B0600070205080204" pitchFamily="50" charset="-128"/>
              </a:rPr>
              <a:t>講習会</a:t>
            </a:r>
            <a:r>
              <a:rPr lang="ja-JP" altLang="en-US" sz="1108" b="1">
                <a:solidFill>
                  <a:srgbClr val="000000"/>
                </a:solidFill>
                <a:latin typeface="ＭＳ Ｐゴシック" panose="020B0600070205080204" pitchFamily="50" charset="-128"/>
              </a:rPr>
              <a:t>（○</a:t>
            </a:r>
            <a:r>
              <a:rPr lang="en-US" altLang="ja-JP" sz="1108" b="1">
                <a:solidFill>
                  <a:srgbClr val="000000"/>
                </a:solidFill>
                <a:latin typeface="ＭＳ Ｐゴシック" panose="020B0600070205080204" pitchFamily="50" charset="-128"/>
              </a:rPr>
              <a:t>/</a:t>
            </a:r>
            <a:r>
              <a:rPr lang="ja-JP" altLang="en-US" sz="1108" b="1">
                <a:solidFill>
                  <a:srgbClr val="000000"/>
                </a:solidFill>
                <a:latin typeface="ＭＳ Ｐゴシック" panose="020B0600070205080204" pitchFamily="50" charset="-128"/>
              </a:rPr>
              <a:t>○）</a:t>
            </a:r>
          </a:p>
        </p:txBody>
      </p:sp>
      <p:sp>
        <p:nvSpPr>
          <p:cNvPr id="187398" name="角丸四角形 15"/>
          <p:cNvSpPr>
            <a:spLocks noChangeArrowheads="1"/>
          </p:cNvSpPr>
          <p:nvPr/>
        </p:nvSpPr>
        <p:spPr bwMode="auto">
          <a:xfrm>
            <a:off x="417170" y="4639668"/>
            <a:ext cx="1713034" cy="466937"/>
          </a:xfrm>
          <a:prstGeom prst="roundRect">
            <a:avLst>
              <a:gd name="adj" fmla="val 16667"/>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lIns="80392" tIns="40196" rIns="80392" bIns="40196" anchor="ctr">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215" b="1">
                <a:solidFill>
                  <a:srgbClr val="FFFFFF"/>
                </a:solidFill>
                <a:latin typeface="ＭＳ Ｐゴシック" panose="020B0600070205080204" pitchFamily="50" charset="-128"/>
              </a:rPr>
              <a:t>質問窓口</a:t>
            </a:r>
          </a:p>
        </p:txBody>
      </p:sp>
      <p:sp>
        <p:nvSpPr>
          <p:cNvPr id="187399" name="角丸四角形 3"/>
          <p:cNvSpPr>
            <a:spLocks noChangeArrowheads="1"/>
          </p:cNvSpPr>
          <p:nvPr/>
        </p:nvSpPr>
        <p:spPr bwMode="auto">
          <a:xfrm>
            <a:off x="2225454" y="4689231"/>
            <a:ext cx="6150219" cy="379358"/>
          </a:xfrm>
          <a:prstGeom prst="roundRect">
            <a:avLst>
              <a:gd name="adj" fmla="val 6653"/>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0392" tIns="40196" rIns="80392" bIns="40196">
            <a:spAutoFit/>
          </a:bodyPr>
          <a:lstStyle>
            <a:lvl1pPr>
              <a:spcBef>
                <a:spcPct val="20000"/>
              </a:spcBef>
              <a:buSzPct val="100000"/>
              <a:buChar char="•"/>
              <a:defRPr kumimoji="1" sz="33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SzPct val="100000"/>
              <a:buChar char="–"/>
              <a:defRPr kumimoji="1" sz="29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SzPct val="100000"/>
              <a:buChar char="•"/>
              <a:defRPr kumimoji="1" sz="2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SzPct val="100000"/>
              <a:buChar char="»"/>
              <a:defRPr kumimoji="1" sz="21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SzPct val="100000"/>
              <a:buChar char="»"/>
              <a:defRPr kumimoji="1" sz="2100">
                <a:solidFill>
                  <a:schemeClr val="tx1"/>
                </a:solidFill>
                <a:latin typeface="Arial" panose="020B0604020202020204" pitchFamily="34" charset="0"/>
                <a:ea typeface="ＭＳ Ｐゴシック" panose="020B0600070205080204" pitchFamily="50" charset="-128"/>
              </a:defRPr>
            </a:lvl9pPr>
          </a:lstStyle>
          <a:p>
            <a:pPr>
              <a:spcBef>
                <a:spcPts val="381"/>
              </a:spcBef>
              <a:buNone/>
            </a:pPr>
            <a:r>
              <a:rPr lang="ja-JP" altLang="ja-JP" sz="1846">
                <a:latin typeface="ＭＳ Ｐゴシック" panose="020B0600070205080204" pitchFamily="50" charset="-128"/>
              </a:rPr>
              <a:t>【</a:t>
            </a:r>
            <a:r>
              <a:rPr lang="ja-JP" altLang="en-US" sz="1846">
                <a:latin typeface="ＭＳ Ｐゴシック" panose="020B0600070205080204" pitchFamily="50" charset="-128"/>
              </a:rPr>
              <a:t>○○市</a:t>
            </a:r>
            <a:r>
              <a:rPr lang="en-US" altLang="ja-JP" sz="1846">
                <a:latin typeface="ＭＳ Ｐゴシック" panose="020B0600070205080204" pitchFamily="50" charset="-128"/>
              </a:rPr>
              <a:t>】</a:t>
            </a:r>
            <a:endParaRPr lang="ja-JP" altLang="ja-JP" sz="1662">
              <a:latin typeface="ＭＳ Ｐゴシック" panose="020B0600070205080204" pitchFamily="50" charset="-128"/>
            </a:endParaRPr>
          </a:p>
        </p:txBody>
      </p:sp>
      <p:sp>
        <p:nvSpPr>
          <p:cNvPr id="20" name="Rectangle 2"/>
          <p:cNvSpPr txBox="1">
            <a:spLocks noChangeArrowheads="1"/>
          </p:cNvSpPr>
          <p:nvPr/>
        </p:nvSpPr>
        <p:spPr>
          <a:xfrm>
            <a:off x="0" y="20117"/>
            <a:ext cx="9111762" cy="376603"/>
          </a:xfrm>
          <a:prstGeom prst="rect">
            <a:avLst/>
          </a:prstGeom>
          <a:extLst/>
        </p:spPr>
        <p:txBody>
          <a:bodyPr/>
          <a:lstStyle>
            <a:lvl1pPr algn="l" rtl="0" eaLnBrk="0" fontAlgn="base" hangingPunct="0">
              <a:spcBef>
                <a:spcPct val="0"/>
              </a:spcBef>
              <a:spcAft>
                <a:spcPct val="0"/>
              </a:spcAft>
              <a:defRPr kumimoji="1" sz="4300">
                <a:solidFill>
                  <a:srgbClr val="4087C8"/>
                </a:solidFill>
                <a:latin typeface="+mj-lt"/>
                <a:ea typeface="+mj-ea"/>
                <a:cs typeface="+mj-cs"/>
              </a:defRPr>
            </a:lvl1pPr>
            <a:lvl2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4300">
                <a:solidFill>
                  <a:srgbClr val="4087C8"/>
                </a:solidFill>
                <a:latin typeface="HGP創英角ｺﾞｼｯｸUB" pitchFamily="50" charset="-128"/>
                <a:ea typeface="HGP創英角ｺﾞｼｯｸUB" pitchFamily="50" charset="-128"/>
              </a:defRPr>
            </a:lvl5pPr>
            <a:lvl6pPr marL="702552"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6pPr>
            <a:lvl7pPr marL="1405104"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7pPr>
            <a:lvl8pPr marL="2107655"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8pPr>
            <a:lvl9pPr marL="2810207" algn="l" rtl="0" fontAlgn="base">
              <a:spcBef>
                <a:spcPct val="0"/>
              </a:spcBef>
              <a:spcAft>
                <a:spcPct val="0"/>
              </a:spcAft>
              <a:defRPr kumimoji="1" sz="4300">
                <a:solidFill>
                  <a:srgbClr val="4087C8"/>
                </a:solidFill>
                <a:latin typeface="HGP創英角ｺﾞｼｯｸUB" pitchFamily="50" charset="-128"/>
                <a:ea typeface="HGP創英角ｺﾞｼｯｸUB" pitchFamily="50" charset="-128"/>
              </a:defRPr>
            </a:lvl9pPr>
          </a:lstStyle>
          <a:p>
            <a:pPr defTabSz="802526" eaLnBrk="1" hangingPunct="1">
              <a:defRPr/>
            </a:pPr>
            <a:r>
              <a:rPr lang="ja-JP" altLang="en-US" sz="2215" dirty="0">
                <a:cs typeface="+mn-cs"/>
              </a:rPr>
              <a:t>今後の予定（避難確保計画の提出について）</a:t>
            </a:r>
          </a:p>
        </p:txBody>
      </p:sp>
      <p:sp>
        <p:nvSpPr>
          <p:cNvPr id="10" name="テキスト ボックス 9"/>
          <p:cNvSpPr txBox="1"/>
          <p:nvPr/>
        </p:nvSpPr>
        <p:spPr>
          <a:xfrm>
            <a:off x="381835" y="5596966"/>
            <a:ext cx="8079296" cy="933589"/>
          </a:xfrm>
          <a:prstGeom prst="rect">
            <a:avLst/>
          </a:prstGeom>
          <a:solidFill>
            <a:srgbClr val="FFFF00"/>
          </a:solidFill>
          <a:ln>
            <a:solidFill>
              <a:schemeClr val="tx1"/>
            </a:solidFill>
          </a:ln>
          <a:extLst/>
        </p:spPr>
        <p:txBody>
          <a:bodyPr wrap="square">
            <a:spAutoFit/>
          </a:bodyPr>
          <a:lstStyle/>
          <a:p>
            <a:pPr defTabSz="802526">
              <a:spcBef>
                <a:spcPts val="377"/>
              </a:spcBef>
              <a:spcAft>
                <a:spcPts val="377"/>
              </a:spcAft>
              <a:defRPr/>
            </a:pPr>
            <a:r>
              <a:rPr lang="ja-JP" altLang="en-US" sz="1600" kern="0" dirty="0">
                <a:solidFill>
                  <a:srgbClr val="FF0000"/>
                </a:solidFill>
              </a:rPr>
              <a:t>計画の提出〆切は、行政や施設の方の都合を踏まえた判断で結構ですが、あまり期間を長く取ると、却って作成が進まない可能性も懸念されるため、</a:t>
            </a:r>
            <a:r>
              <a:rPr lang="en-US" altLang="ja-JP" sz="1600" kern="0" dirty="0">
                <a:solidFill>
                  <a:srgbClr val="FF0000"/>
                </a:solidFill>
              </a:rPr>
              <a:t>1</a:t>
            </a:r>
            <a:r>
              <a:rPr lang="ja-JP" altLang="en-US" sz="1600" kern="0" dirty="0">
                <a:solidFill>
                  <a:srgbClr val="FF0000"/>
                </a:solidFill>
              </a:rPr>
              <a:t>ヶ月以内程度を目安として下さい。</a:t>
            </a:r>
            <a:endParaRPr lang="en-US" altLang="ja-JP" sz="1600" kern="0" dirty="0">
              <a:solidFill>
                <a:srgbClr val="FF0000"/>
              </a:solidFill>
            </a:endParaRPr>
          </a:p>
          <a:p>
            <a:pPr defTabSz="802526">
              <a:spcBef>
                <a:spcPts val="377"/>
              </a:spcBef>
              <a:spcAft>
                <a:spcPts val="377"/>
              </a:spcAft>
              <a:defRPr/>
            </a:pPr>
            <a:r>
              <a:rPr lang="ja-JP" altLang="en-US" sz="1600" kern="0" dirty="0" smtClean="0">
                <a:solidFill>
                  <a:srgbClr val="FF0000"/>
                </a:solidFill>
              </a:rPr>
              <a:t>質問</a:t>
            </a:r>
            <a:r>
              <a:rPr lang="ja-JP" altLang="en-US" sz="1600" kern="0" dirty="0">
                <a:solidFill>
                  <a:srgbClr val="FF0000"/>
                </a:solidFill>
              </a:rPr>
              <a:t>窓口について適宜連絡先を記入して下さい</a:t>
            </a:r>
          </a:p>
        </p:txBody>
      </p:sp>
      <p:sp>
        <p:nvSpPr>
          <p:cNvPr id="12" name="スライド番号プレースホルダ 3"/>
          <p:cNvSpPr>
            <a:spLocks noGrp="1"/>
          </p:cNvSpPr>
          <p:nvPr>
            <p:ph type="sldNum" sz="quarter" idx="12"/>
          </p:nvPr>
        </p:nvSpPr>
        <p:spPr>
          <a:xfrm>
            <a:off x="8560777" y="6251331"/>
            <a:ext cx="559777" cy="342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882280">
              <a:spcBef>
                <a:spcPct val="20000"/>
              </a:spcBef>
              <a:buSzPct val="100000"/>
              <a:buChar char="•"/>
              <a:defRPr kumimoji="1" sz="3077">
                <a:solidFill>
                  <a:schemeClr val="tx1"/>
                </a:solidFill>
                <a:latin typeface="Arial" panose="020B0604020202020204" pitchFamily="34" charset="0"/>
                <a:ea typeface="ＭＳ Ｐゴシック" panose="020B0600070205080204" pitchFamily="50" charset="-128"/>
              </a:defRPr>
            </a:lvl1pPr>
            <a:lvl2pPr marL="466562" indent="-179447" defTabSz="882280">
              <a:spcBef>
                <a:spcPct val="20000"/>
              </a:spcBef>
              <a:buSzPct val="100000"/>
              <a:buChar char="–"/>
              <a:defRPr kumimoji="1" sz="2700">
                <a:solidFill>
                  <a:schemeClr val="tx1"/>
                </a:solidFill>
                <a:latin typeface="Arial" panose="020B0604020202020204" pitchFamily="34" charset="0"/>
                <a:ea typeface="ＭＳ Ｐゴシック" panose="020B0600070205080204" pitchFamily="50" charset="-128"/>
              </a:defRPr>
            </a:lvl2pPr>
            <a:lvl3pPr marL="717787" indent="-143558" defTabSz="882280">
              <a:spcBef>
                <a:spcPct val="20000"/>
              </a:spcBef>
              <a:buSzPct val="100000"/>
              <a:buChar char="•"/>
              <a:defRPr kumimoji="1" sz="2323">
                <a:solidFill>
                  <a:schemeClr val="tx1"/>
                </a:solidFill>
                <a:latin typeface="Arial" panose="020B0604020202020204" pitchFamily="34" charset="0"/>
                <a:ea typeface="ＭＳ Ｐゴシック" panose="020B0600070205080204" pitchFamily="50" charset="-128"/>
              </a:defRPr>
            </a:lvl3pPr>
            <a:lvl4pPr marL="1004901"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4pPr>
            <a:lvl5pPr marL="1292016" indent="-143558" defTabSz="882280">
              <a:spcBef>
                <a:spcPct val="20000"/>
              </a:spcBef>
              <a:buSzPct val="100000"/>
              <a:buChar char="»"/>
              <a:defRPr kumimoji="1" sz="1947">
                <a:solidFill>
                  <a:schemeClr val="tx1"/>
                </a:solidFill>
                <a:latin typeface="Arial" panose="020B0604020202020204" pitchFamily="34" charset="0"/>
                <a:ea typeface="ＭＳ Ｐゴシック" panose="020B0600070205080204" pitchFamily="50" charset="-128"/>
              </a:defRPr>
            </a:lvl5pPr>
            <a:lvl6pPr marL="157913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6pPr>
            <a:lvl7pPr marL="1866246"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7pPr>
            <a:lvl8pPr marL="2153361"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8pPr>
            <a:lvl9pPr marL="2440475" indent="-143558" defTabSz="882280" eaLnBrk="0" fontAlgn="base" hangingPunct="0">
              <a:spcBef>
                <a:spcPct val="20000"/>
              </a:spcBef>
              <a:spcAft>
                <a:spcPct val="0"/>
              </a:spcAft>
              <a:buSzPct val="100000"/>
              <a:buChar char="»"/>
              <a:defRPr kumimoji="1" sz="1947">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fld id="{93A2508C-FB85-45AB-8895-070C854F4E0A}" type="slidenum">
              <a:rPr lang="en-US" altLang="ja-JP" sz="1382">
                <a:solidFill>
                  <a:srgbClr val="000000"/>
                </a:solidFill>
              </a:rPr>
              <a:pPr>
                <a:spcBef>
                  <a:spcPct val="0"/>
                </a:spcBef>
                <a:buFontTx/>
                <a:buNone/>
                <a:defRPr/>
              </a:pPr>
              <a:t>86</a:t>
            </a:fld>
            <a:endParaRPr lang="en-US" altLang="ja-JP" sz="1382" dirty="0">
              <a:solidFill>
                <a:srgbClr val="000000"/>
              </a:solidFill>
            </a:endParaRPr>
          </a:p>
        </p:txBody>
      </p:sp>
    </p:spTree>
    <p:extLst>
      <p:ext uri="{BB962C8B-B14F-4D97-AF65-F5344CB8AC3E}">
        <p14:creationId xmlns:p14="http://schemas.microsoft.com/office/powerpoint/2010/main" val="112717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253" y="0"/>
            <a:ext cx="8827510" cy="6681708"/>
          </a:xfrm>
          <a:prstGeom prst="rect">
            <a:avLst/>
          </a:prstGeom>
          <a:solidFill>
            <a:schemeClr val="bg1"/>
          </a:solidFill>
        </p:spPr>
      </p:pic>
      <p:sp>
        <p:nvSpPr>
          <p:cNvPr id="3" name="スライド番号プレースホルダー 2"/>
          <p:cNvSpPr>
            <a:spLocks noGrp="1"/>
          </p:cNvSpPr>
          <p:nvPr>
            <p:ph type="sldNum" sz="quarter" idx="10"/>
          </p:nvPr>
        </p:nvSpPr>
        <p:spPr/>
        <p:txBody>
          <a:bodyPr/>
          <a:lstStyle/>
          <a:p>
            <a:pPr>
              <a:defRPr/>
            </a:pPr>
            <a:fld id="{7BB0939B-032C-44E6-B691-D34B5A616F04}" type="slidenum">
              <a:rPr lang="en-US" altLang="ja-JP" smtClean="0"/>
              <a:pPr>
                <a:defRPr/>
              </a:pPr>
              <a:t>9</a:t>
            </a:fld>
            <a:endParaRPr lang="en-US" altLang="ja-JP"/>
          </a:p>
        </p:txBody>
      </p:sp>
    </p:spTree>
    <p:extLst>
      <p:ext uri="{BB962C8B-B14F-4D97-AF65-F5344CB8AC3E}">
        <p14:creationId xmlns:p14="http://schemas.microsoft.com/office/powerpoint/2010/main" val="1760486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solidFill>
            <a:schemeClr val="tx1"/>
          </a:solidFill>
        </a:ln>
        <a:effectLst/>
        <a:extLst/>
      </a:spPr>
      <a:bodyPr lIns="128016" tIns="64008" rIns="128016" bIns="64008" rtlCol="0" anchor="ctr">
        <a:spAutoFit/>
      </a:bodyPr>
      <a:lstStyle>
        <a:defPPr algn="ctr">
          <a:defRPr kumimoji="1" sz="1600" dirty="0"/>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128016" tIns="64008" rIns="128016" bIns="64008">
        <a:spAutoFit/>
      </a:bodyPr>
      <a:lstStyle>
        <a:defPPr>
          <a:defRPr sz="1600" dirty="0"/>
        </a:defPPr>
      </a:lstStyle>
    </a:spDef>
    <a:txDef>
      <a:spPr>
        <a:extLst/>
      </a:spPr>
      <a:bodyPr/>
      <a:lstStyle>
        <a:defPPr defTabSz="1277938" eaLnBrk="1" hangingPunct="1">
          <a:spcBef>
            <a:spcPts val="600"/>
          </a:spcBef>
          <a:spcAft>
            <a:spcPts val="600"/>
          </a:spcAft>
          <a:defRPr sz="3600" kern="0" dirty="0" smtClean="0">
            <a:solidFill>
              <a:schemeClr val="tx1"/>
            </a:solidFill>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algn="ctr">
          <a:solidFill>
            <a:srgbClr val="000000"/>
          </a:solidFill>
          <a:round/>
          <a:headEnd/>
          <a:tailEnd/>
        </a:ln>
      </a:spPr>
      <a:bodyPr/>
      <a:lstStyle>
        <a:defPPr marL="6908800" defTabSz="1277938">
          <a:spcBef>
            <a:spcPts val="600"/>
          </a:spcBef>
          <a:spcAft>
            <a:spcPts val="600"/>
          </a:spcAft>
          <a:defRPr kumimoji="1" sz="2800" dirty="0">
            <a:latin typeface="HGS創英角ｺﾞｼｯｸUB" pitchFamily="50" charset="-128"/>
            <a:ea typeface="HGS創英角ｺﾞｼｯｸUB" pitchFamily="50" charset="-128"/>
          </a:defRPr>
        </a:defPPr>
      </a:lstStyle>
    </a:spDef>
    <a:txDef>
      <a:spPr>
        <a:extLst/>
      </a:spPr>
      <a:bodyPr/>
      <a:lstStyle>
        <a:defPPr defTabSz="1277938" eaLnBrk="1" hangingPunct="1">
          <a:spcBef>
            <a:spcPts val="600"/>
          </a:spcBef>
          <a:spcAft>
            <a:spcPts val="600"/>
          </a:spcAft>
          <a:defRPr sz="3600" kern="0" dirty="0" smtClean="0">
            <a:solidFill>
              <a:schemeClr val="tx1"/>
            </a:solidFill>
          </a:defRPr>
        </a:defPPr>
      </a:lstStyle>
    </a:tx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FFFFFF"/>
        </a:accent3>
        <a:accent4>
          <a:srgbClr val="004C4A"/>
        </a:accent4>
        <a:accent5>
          <a:srgbClr val="AAB8B7"/>
        </a:accent5>
        <a:accent6>
          <a:srgbClr val="6264B4"/>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FFFFFF"/>
        </a:accent3>
        <a:accent4>
          <a:srgbClr val="4D1900"/>
        </a:accent4>
        <a:accent5>
          <a:srgbClr val="E2ADAA"/>
        </a:accent5>
        <a:accent6>
          <a:srgbClr val="AC6D56"/>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FFFFFF"/>
        </a:accent3>
        <a:accent4>
          <a:srgbClr val="002A56"/>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FFFFFF"/>
        </a:accent3>
        <a:accent4>
          <a:srgbClr val="2A5682"/>
        </a:accent4>
        <a:accent5>
          <a:srgbClr val="AAADCA"/>
        </a:accent5>
        <a:accent6>
          <a:srgbClr val="3F7D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FFFFFF"/>
        </a:accent3>
        <a:accent4>
          <a:srgbClr val="656565"/>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FFFFFF"/>
        </a:accent3>
        <a:accent4>
          <a:srgbClr val="34344D"/>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FFFFFF"/>
        </a:accent3>
        <a:accent4>
          <a:srgbClr val="251A1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9434</TotalTime>
  <Words>7314</Words>
  <Application>Microsoft Office PowerPoint</Application>
  <PresentationFormat>画面に合わせる (4:3)</PresentationFormat>
  <Paragraphs>1260</Paragraphs>
  <Slides>86</Slides>
  <Notes>84</Notes>
  <HiddenSlides>0</HiddenSlides>
  <MMClips>0</MMClips>
  <ScaleCrop>false</ScaleCrop>
  <HeadingPairs>
    <vt:vector size="6" baseType="variant">
      <vt:variant>
        <vt:lpstr>使用されているフォント</vt:lpstr>
      </vt:variant>
      <vt:variant>
        <vt:i4>19</vt:i4>
      </vt:variant>
      <vt:variant>
        <vt:lpstr>テーマ</vt:lpstr>
      </vt:variant>
      <vt:variant>
        <vt:i4>4</vt:i4>
      </vt:variant>
      <vt:variant>
        <vt:lpstr>スライド タイトル</vt:lpstr>
      </vt:variant>
      <vt:variant>
        <vt:i4>86</vt:i4>
      </vt:variant>
    </vt:vector>
  </HeadingPairs>
  <TitlesOfParts>
    <vt:vector size="109" baseType="lpstr">
      <vt:lpstr>HGP創英角ｺﾞｼｯｸUB</vt:lpstr>
      <vt:lpstr>HGSｺﾞｼｯｸE</vt:lpstr>
      <vt:lpstr>HGSｺﾞｼｯｸM</vt:lpstr>
      <vt:lpstr>HGS創英角ｺﾞｼｯｸUB</vt:lpstr>
      <vt:lpstr>HG丸ｺﾞｼｯｸM-PRO</vt:lpstr>
      <vt:lpstr>Meiryo UI</vt:lpstr>
      <vt:lpstr>Microsoft YaHei</vt:lpstr>
      <vt:lpstr>ＭＳ Ｐゴシック</vt:lpstr>
      <vt:lpstr>ＭＳ Ｐ明朝</vt:lpstr>
      <vt:lpstr>ＭＳ ゴシック</vt:lpstr>
      <vt:lpstr>ＭＳ 明朝</vt:lpstr>
      <vt:lpstr>Osaka</vt:lpstr>
      <vt:lpstr>ヒラギノ明朝 Pro W6</vt:lpstr>
      <vt:lpstr>メイリオ</vt:lpstr>
      <vt:lpstr>Arial</vt:lpstr>
      <vt:lpstr>Calibri</vt:lpstr>
      <vt:lpstr>Century</vt:lpstr>
      <vt:lpstr>Times New Roman</vt:lpstr>
      <vt:lpstr>Wingdings</vt:lpstr>
      <vt:lpstr>2_標準デザイン</vt:lpstr>
      <vt:lpstr>3_標準デザイン</vt:lpstr>
      <vt:lpstr>2_Office テーマ</vt:lpstr>
      <vt:lpstr>4_標準デザイン</vt:lpstr>
      <vt:lpstr>要配慮者利用施設の避難確保計画作成　に係る講習会資料</vt:lpstr>
      <vt:lpstr>PowerPoint プレゼンテーション</vt:lpstr>
      <vt:lpstr>PowerPoint プレゼンテーション</vt:lpstr>
      <vt:lpstr>１．避難確保計画作成の必要性について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２．避難経路図（別紙１）の作成について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『動画補足説明①』</vt:lpstr>
      <vt:lpstr>PowerPoint プレゼンテーション</vt:lpstr>
      <vt:lpstr>PowerPoint プレゼンテーション</vt:lpstr>
      <vt:lpstr>PowerPoint プレゼンテーション</vt:lpstr>
      <vt:lpstr>３．防災体制（様式２）等の作成について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『動画補足説明②』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『動画補足説明③』</vt:lpstr>
      <vt:lpstr>PowerPoint プレゼンテーション</vt:lpstr>
      <vt:lpstr>PowerPoint プレゼンテーション</vt:lpstr>
      <vt:lpstr>４．避難確保計画の作成様式について</vt:lpstr>
      <vt:lpstr>PowerPoint プレゼンテーション</vt:lpstr>
      <vt:lpstr>PowerPoint プレゼンテーション</vt:lpstr>
      <vt:lpstr>市町村への提出様式の説明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その他様式の説明 （提出不要）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５．今後の予定</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加藤 俊介</dc:creator>
  <cp:lastModifiedBy>J54203</cp:lastModifiedBy>
  <cp:revision>1173</cp:revision>
  <cp:lastPrinted>2020-06-09T23:38:59Z</cp:lastPrinted>
  <dcterms:created xsi:type="dcterms:W3CDTF">2019-01-16T11:01:31Z</dcterms:created>
  <dcterms:modified xsi:type="dcterms:W3CDTF">2020-10-18T23:05:18Z</dcterms:modified>
</cp:coreProperties>
</file>