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2"/>
  </p:notesMasterIdLst>
  <p:sldIdLst>
    <p:sldId id="405" r:id="rId3"/>
    <p:sldId id="471" r:id="rId4"/>
    <p:sldId id="472" r:id="rId5"/>
    <p:sldId id="431" r:id="rId6"/>
    <p:sldId id="460" r:id="rId7"/>
    <p:sldId id="453" r:id="rId8"/>
    <p:sldId id="455" r:id="rId9"/>
    <p:sldId id="457" r:id="rId10"/>
    <p:sldId id="459" r:id="rId11"/>
    <p:sldId id="461" r:id="rId12"/>
    <p:sldId id="407" r:id="rId13"/>
    <p:sldId id="423" r:id="rId14"/>
    <p:sldId id="462" r:id="rId15"/>
    <p:sldId id="409" r:id="rId16"/>
    <p:sldId id="470" r:id="rId17"/>
    <p:sldId id="410" r:id="rId18"/>
    <p:sldId id="411" r:id="rId19"/>
    <p:sldId id="432" r:id="rId20"/>
    <p:sldId id="467" r:id="rId21"/>
    <p:sldId id="441" r:id="rId22"/>
    <p:sldId id="415" r:id="rId23"/>
    <p:sldId id="442" r:id="rId24"/>
    <p:sldId id="434" r:id="rId25"/>
    <p:sldId id="416" r:id="rId26"/>
    <p:sldId id="435" r:id="rId27"/>
    <p:sldId id="417" r:id="rId28"/>
    <p:sldId id="436" r:id="rId29"/>
    <p:sldId id="418" r:id="rId30"/>
    <p:sldId id="437" r:id="rId31"/>
    <p:sldId id="419" r:id="rId32"/>
    <p:sldId id="438" r:id="rId33"/>
    <p:sldId id="420" r:id="rId34"/>
    <p:sldId id="439" r:id="rId35"/>
    <p:sldId id="464" r:id="rId36"/>
    <p:sldId id="465" r:id="rId37"/>
    <p:sldId id="468" r:id="rId38"/>
    <p:sldId id="425" r:id="rId39"/>
    <p:sldId id="469" r:id="rId40"/>
    <p:sldId id="463" r:id="rId4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66FF"/>
    <a:srgbClr val="FFCCFF"/>
    <a:srgbClr val="FFCC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40" autoAdjust="0"/>
    <p:restoredTop sz="94883" autoAdjust="0"/>
  </p:normalViewPr>
  <p:slideViewPr>
    <p:cSldViewPr snapToGrid="0">
      <p:cViewPr varScale="1">
        <p:scale>
          <a:sx n="74" d="100"/>
          <a:sy n="74" d="100"/>
        </p:scale>
        <p:origin x="130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1F10EC5A-439B-4787-A8E8-EC3B5D7258B5}" type="datetimeFigureOut">
              <a:rPr kumimoji="1" lang="ja-JP" altLang="en-US" smtClean="0"/>
              <a:t>2020/10/19</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07E82B5-CDEF-409C-B4F8-C57D3E855D4C}" type="slidenum">
              <a:rPr kumimoji="1" lang="ja-JP" altLang="en-US" smtClean="0"/>
              <a:t>‹#›</a:t>
            </a:fld>
            <a:endParaRPr kumimoji="1" lang="ja-JP" altLang="en-US"/>
          </a:p>
        </p:txBody>
      </p:sp>
    </p:spTree>
    <p:extLst>
      <p:ext uri="{BB962C8B-B14F-4D97-AF65-F5344CB8AC3E}">
        <p14:creationId xmlns:p14="http://schemas.microsoft.com/office/powerpoint/2010/main" val="38140752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ー 1"/>
          <p:cNvSpPr>
            <a:spLocks noGrp="1" noRot="1" noChangeAspect="1" noTextEdit="1"/>
          </p:cNvSpPr>
          <p:nvPr>
            <p:ph type="sldImg"/>
          </p:nvPr>
        </p:nvSpPr>
        <p:spPr>
          <a:ln/>
        </p:spPr>
      </p:sp>
      <p:sp>
        <p:nvSpPr>
          <p:cNvPr id="207875"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ja-JP" sz="818" smtClean="0">
              <a:latin typeface="ＭＳ Ｐ明朝" panose="02020600040205080304" pitchFamily="18" charset="-128"/>
            </a:endParaRPr>
          </a:p>
        </p:txBody>
      </p:sp>
      <p:sp>
        <p:nvSpPr>
          <p:cNvPr id="128004"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kumimoji="1" sz="800">
                <a:solidFill>
                  <a:schemeClr val="tx1"/>
                </a:solidFill>
                <a:latin typeface="ＭＳ Ｐゴシック" panose="020B0600070205080204" pitchFamily="50" charset="-128"/>
                <a:ea typeface="ＭＳ Ｐゴシック" panose="020B0600070205080204" pitchFamily="50" charset="-128"/>
              </a:defRPr>
            </a:lvl1pPr>
            <a:lvl2pPr marL="711200" indent="-268288" defTabSz="901700">
              <a:defRPr kumimoji="1" sz="800">
                <a:solidFill>
                  <a:schemeClr val="tx1"/>
                </a:solidFill>
                <a:latin typeface="ＭＳ Ｐゴシック" panose="020B0600070205080204" pitchFamily="50" charset="-128"/>
                <a:ea typeface="ＭＳ Ｐゴシック" panose="020B0600070205080204" pitchFamily="50" charset="-128"/>
              </a:defRPr>
            </a:lvl2pPr>
            <a:lvl3pPr marL="1095375" indent="-214313" defTabSz="901700">
              <a:defRPr kumimoji="1" sz="800">
                <a:solidFill>
                  <a:schemeClr val="tx1"/>
                </a:solidFill>
                <a:latin typeface="ＭＳ Ｐゴシック" panose="020B0600070205080204" pitchFamily="50" charset="-128"/>
                <a:ea typeface="ＭＳ Ｐゴシック" panose="020B0600070205080204" pitchFamily="50" charset="-128"/>
              </a:defRPr>
            </a:lvl3pPr>
            <a:lvl4pPr marL="1536700" indent="-214313" defTabSz="901700">
              <a:defRPr kumimoji="1" sz="800">
                <a:solidFill>
                  <a:schemeClr val="tx1"/>
                </a:solidFill>
                <a:latin typeface="ＭＳ Ｐゴシック" panose="020B0600070205080204" pitchFamily="50" charset="-128"/>
                <a:ea typeface="ＭＳ Ｐゴシック" panose="020B0600070205080204" pitchFamily="50" charset="-128"/>
              </a:defRPr>
            </a:lvl4pPr>
            <a:lvl5pPr marL="1981200" indent="-214313" defTabSz="901700">
              <a:defRPr kumimoji="1" sz="800">
                <a:solidFill>
                  <a:schemeClr val="tx1"/>
                </a:solidFill>
                <a:latin typeface="ＭＳ Ｐゴシック" panose="020B0600070205080204" pitchFamily="50" charset="-128"/>
                <a:ea typeface="ＭＳ Ｐゴシック" panose="020B0600070205080204" pitchFamily="50" charset="-128"/>
              </a:defRPr>
            </a:lvl5pPr>
            <a:lvl6pPr marL="2438400" indent="-214313" defTabSz="9017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895600" indent="-214313" defTabSz="9017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352800" indent="-214313" defTabSz="9017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10000" indent="-214313" defTabSz="9017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D74BEF78-DDC6-4CFD-8B57-85200F1E8034}" type="slidenum">
              <a:rPr lang="ja-JP" altLang="en-US" sz="1200" smtClean="0">
                <a:latin typeface="Times New Roman" panose="02020603050405020304" pitchFamily="18" charset="0"/>
              </a:rPr>
              <a:pPr/>
              <a:t>20</a:t>
            </a:fld>
            <a:endParaRPr lang="en-US" altLang="ja-JP" sz="1200" smtClean="0">
              <a:latin typeface="Times New Roman" panose="02020603050405020304" pitchFamily="18" charset="0"/>
            </a:endParaRPr>
          </a:p>
        </p:txBody>
      </p:sp>
    </p:spTree>
    <p:extLst>
      <p:ext uri="{BB962C8B-B14F-4D97-AF65-F5344CB8AC3E}">
        <p14:creationId xmlns:p14="http://schemas.microsoft.com/office/powerpoint/2010/main" val="56805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3779" name="ノート プレースホルダー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defRPr/>
            </a:pPr>
            <a:endParaRPr lang="ja-JP" altLang="en-US" sz="818" smtClean="0">
              <a:latin typeface="ＭＳ Ｐ明朝" panose="02020600040205080304" pitchFamily="18" charset="-128"/>
            </a:endParaRPr>
          </a:p>
        </p:txBody>
      </p:sp>
      <p:sp>
        <p:nvSpPr>
          <p:cNvPr id="123908" name="ヘッダー プレースホルダー 3"/>
          <p:cNvSpPr>
            <a:spLocks noChangeArrowheads="1"/>
          </p:cNvSpPr>
          <p:nvPr/>
        </p:nvSpPr>
        <p:spPr bwMode="auto">
          <a:xfrm>
            <a:off x="0" y="0"/>
            <a:ext cx="307975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lstStyle>
            <a:lvl1pPr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endParaRPr lang="en-US" altLang="ja-JP" sz="2800">
              <a:ea typeface="ＭＳ Ｐゴシック" panose="020B0600070205080204" pitchFamily="50" charset="-128"/>
              <a:cs typeface="Arial" panose="020B0604020202020204" pitchFamily="34" charset="0"/>
            </a:endParaRPr>
          </a:p>
        </p:txBody>
      </p:sp>
      <p:sp>
        <p:nvSpPr>
          <p:cNvPr id="123909" name="スライド番号プレースホルダー 4"/>
          <p:cNvSpPr>
            <a:spLocks noChangeArrowheads="1"/>
          </p:cNvSpPr>
          <p:nvPr/>
        </p:nvSpPr>
        <p:spPr bwMode="auto">
          <a:xfrm>
            <a:off x="4019550" y="9726613"/>
            <a:ext cx="3078163"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nchor="b"/>
          <a:lstStyle>
            <a:lvl1pPr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lgn="r" eaLnBrk="1" hangingPunct="1">
              <a:spcBef>
                <a:spcPct val="0"/>
              </a:spcBef>
            </a:pPr>
            <a:fld id="{439D001E-1364-4097-A2CA-73CE0BCE6FD5}" type="slidenum">
              <a:rPr lang="ja-JP" altLang="en-US" sz="2800">
                <a:ea typeface="ＭＳ Ｐゴシック" panose="020B0600070205080204" pitchFamily="50" charset="-128"/>
                <a:cs typeface="Arial" panose="020B0604020202020204" pitchFamily="34" charset="0"/>
              </a:rPr>
              <a:pPr algn="r" eaLnBrk="1" hangingPunct="1">
                <a:spcBef>
                  <a:spcPct val="0"/>
                </a:spcBef>
              </a:pPr>
              <a:t>33</a:t>
            </a:fld>
            <a:endParaRPr lang="ja-JP" altLang="en-US" sz="280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2674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xfrm>
            <a:off x="1166813" y="1243013"/>
            <a:ext cx="4473575" cy="3354387"/>
          </a:xfrm>
          <a:ln/>
        </p:spPr>
      </p:sp>
      <p:sp>
        <p:nvSpPr>
          <p:cNvPr id="27651"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smtClean="0"/>
          </a:p>
        </p:txBody>
      </p:sp>
      <p:sp>
        <p:nvSpPr>
          <p:cNvPr id="27652"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939800">
              <a:defRPr sz="1200">
                <a:solidFill>
                  <a:schemeClr val="tx1"/>
                </a:solidFill>
                <a:latin typeface="ＭＳ Ｐゴシック" panose="020B0600070205080204" pitchFamily="50" charset="-128"/>
                <a:ea typeface="ＭＳ Ｐゴシック" panose="020B0600070205080204" pitchFamily="50" charset="-128"/>
              </a:defRPr>
            </a:lvl1pPr>
            <a:lvl2pPr marL="720725" indent="-276225" defTabSz="939800">
              <a:defRPr sz="1200">
                <a:solidFill>
                  <a:schemeClr val="tx1"/>
                </a:solidFill>
                <a:latin typeface="ＭＳ Ｐゴシック" panose="020B0600070205080204" pitchFamily="50" charset="-128"/>
                <a:ea typeface="ＭＳ Ｐゴシック" panose="020B0600070205080204" pitchFamily="50" charset="-128"/>
              </a:defRPr>
            </a:lvl2pPr>
            <a:lvl3pPr marL="1109663" indent="-220663" defTabSz="939800">
              <a:defRPr sz="1200">
                <a:solidFill>
                  <a:schemeClr val="tx1"/>
                </a:solidFill>
                <a:latin typeface="ＭＳ Ｐゴシック" panose="020B0600070205080204" pitchFamily="50" charset="-128"/>
                <a:ea typeface="ＭＳ Ｐゴシック" panose="020B0600070205080204" pitchFamily="50" charset="-128"/>
              </a:defRPr>
            </a:lvl3pPr>
            <a:lvl4pPr marL="1552575" indent="-220663" defTabSz="939800">
              <a:defRPr sz="1200">
                <a:solidFill>
                  <a:schemeClr val="tx1"/>
                </a:solidFill>
                <a:latin typeface="ＭＳ Ｐゴシック" panose="020B0600070205080204" pitchFamily="50" charset="-128"/>
                <a:ea typeface="ＭＳ Ｐゴシック" panose="020B0600070205080204" pitchFamily="50" charset="-128"/>
              </a:defRPr>
            </a:lvl4pPr>
            <a:lvl5pPr marL="1997075" indent="-220663" defTabSz="939800">
              <a:defRPr sz="1200">
                <a:solidFill>
                  <a:schemeClr val="tx1"/>
                </a:solidFill>
                <a:latin typeface="ＭＳ Ｐゴシック" panose="020B0600070205080204" pitchFamily="50" charset="-128"/>
                <a:ea typeface="ＭＳ Ｐゴシック" panose="020B0600070205080204" pitchFamily="50" charset="-128"/>
              </a:defRPr>
            </a:lvl5pPr>
            <a:lvl6pPr marL="2454275" indent="-220663" defTabSz="9398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6pPr>
            <a:lvl7pPr marL="2911475" indent="-220663" defTabSz="9398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7pPr>
            <a:lvl8pPr marL="3368675" indent="-220663" defTabSz="9398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8pPr>
            <a:lvl9pPr marL="3825875" indent="-220663" defTabSz="9398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9pPr>
          </a:lstStyle>
          <a:p>
            <a:fld id="{C4B9AEA9-9E61-4546-886A-EEAD6DF0440D}" type="slidenum">
              <a:rPr lang="ja-JP" altLang="en-US" sz="2700" smtClean="0">
                <a:latin typeface="Times New Roman" panose="02020603050405020304" pitchFamily="18" charset="0"/>
              </a:rPr>
              <a:pPr/>
              <a:t>39</a:t>
            </a:fld>
            <a:endParaRPr lang="ja-JP" altLang="en-US" sz="2700" smtClean="0">
              <a:latin typeface="Times New Roman" panose="02020603050405020304" pitchFamily="18" charset="0"/>
            </a:endParaRPr>
          </a:p>
        </p:txBody>
      </p:sp>
    </p:spTree>
    <p:extLst>
      <p:ext uri="{BB962C8B-B14F-4D97-AF65-F5344CB8AC3E}">
        <p14:creationId xmlns:p14="http://schemas.microsoft.com/office/powerpoint/2010/main" val="301379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ln cap="flat">
            <a:headEnd type="none" w="med" len="med"/>
            <a:tailEnd type="none" w="med" len="med"/>
          </a:ln>
        </p:spPr>
      </p:sp>
      <p:sp>
        <p:nvSpPr>
          <p:cNvPr id="26627"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pPr>
            <a:endParaRPr lang="ja-JP" altLang="en-US" smtClean="0">
              <a:latin typeface="ＭＳ Ｐ明朝" panose="02020600040205080304" pitchFamily="18" charset="-128"/>
            </a:endParaRPr>
          </a:p>
        </p:txBody>
      </p:sp>
      <p:sp>
        <p:nvSpPr>
          <p:cNvPr id="26628" name="ヘッダー プレースホルダー 3"/>
          <p:cNvSpPr>
            <a:spLocks noChangeArrowheads="1"/>
          </p:cNvSpPr>
          <p:nvPr/>
        </p:nvSpPr>
        <p:spPr bwMode="auto">
          <a:xfrm>
            <a:off x="0" y="0"/>
            <a:ext cx="30575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lstStyle>
            <a:lvl1pPr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l" defTabSz="885825"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
        <p:nvSpPr>
          <p:cNvPr id="26629" name="スライド番号プレースホルダー 4"/>
          <p:cNvSpPr>
            <a:spLocks noChangeArrowheads="1"/>
          </p:cNvSpPr>
          <p:nvPr/>
        </p:nvSpPr>
        <p:spPr bwMode="auto">
          <a:xfrm>
            <a:off x="3989388" y="10572750"/>
            <a:ext cx="305593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nchor="b"/>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874713" rtl="0" eaLnBrk="1" fontAlgn="base" latinLnBrk="0" hangingPunct="1">
              <a:lnSpc>
                <a:spcPct val="100000"/>
              </a:lnSpc>
              <a:spcBef>
                <a:spcPct val="0"/>
              </a:spcBef>
              <a:spcAft>
                <a:spcPct val="0"/>
              </a:spcAft>
              <a:buClrTx/>
              <a:buSzTx/>
              <a:buFontTx/>
              <a:buNone/>
              <a:tabLst/>
              <a:defRPr/>
            </a:pPr>
            <a:fld id="{BCF8E941-B203-4369-8173-5151A7C518F7}" type="slidenum">
              <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pPr marL="0" marR="0" lvl="0" indent="0" algn="r" defTabSz="874713" rtl="0" eaLnBrk="1" fontAlgn="base" latinLnBrk="0" hangingPunct="1">
                <a:lnSpc>
                  <a:spcPct val="100000"/>
                </a:lnSpc>
                <a:spcBef>
                  <a:spcPct val="0"/>
                </a:spcBef>
                <a:spcAft>
                  <a:spcPct val="0"/>
                </a:spcAft>
                <a:buClrTx/>
                <a:buSzTx/>
                <a:buFontTx/>
                <a:buNone/>
                <a:tabLst/>
                <a:defRPr/>
              </a:pPr>
              <a:t>24</a:t>
            </a:fld>
            <a:endPar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99941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cap="flat">
            <a:headEnd type="none" w="med" len="med"/>
            <a:tailEnd type="none" w="med" len="med"/>
          </a:ln>
        </p:spPr>
      </p:sp>
      <p:sp>
        <p:nvSpPr>
          <p:cNvPr id="28675"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pPr>
            <a:endParaRPr lang="ja-JP" altLang="en-US" smtClean="0">
              <a:latin typeface="ＭＳ Ｐ明朝" panose="02020600040205080304" pitchFamily="18" charset="-128"/>
            </a:endParaRPr>
          </a:p>
        </p:txBody>
      </p:sp>
      <p:sp>
        <p:nvSpPr>
          <p:cNvPr id="28676" name="ヘッダー プレースホルダー 3"/>
          <p:cNvSpPr>
            <a:spLocks noChangeArrowheads="1"/>
          </p:cNvSpPr>
          <p:nvPr/>
        </p:nvSpPr>
        <p:spPr bwMode="auto">
          <a:xfrm>
            <a:off x="0" y="0"/>
            <a:ext cx="30575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lstStyle>
            <a:lvl1pPr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l" defTabSz="885825"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
        <p:nvSpPr>
          <p:cNvPr id="28677" name="スライド番号プレースホルダー 4"/>
          <p:cNvSpPr>
            <a:spLocks noChangeArrowheads="1"/>
          </p:cNvSpPr>
          <p:nvPr/>
        </p:nvSpPr>
        <p:spPr bwMode="auto">
          <a:xfrm>
            <a:off x="3989388" y="10572750"/>
            <a:ext cx="305593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nchor="b"/>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874713" rtl="0" eaLnBrk="1" fontAlgn="base" latinLnBrk="0" hangingPunct="1">
              <a:lnSpc>
                <a:spcPct val="100000"/>
              </a:lnSpc>
              <a:spcBef>
                <a:spcPct val="0"/>
              </a:spcBef>
              <a:spcAft>
                <a:spcPct val="0"/>
              </a:spcAft>
              <a:buClrTx/>
              <a:buSzTx/>
              <a:buFontTx/>
              <a:buNone/>
              <a:tabLst/>
              <a:defRPr/>
            </a:pPr>
            <a:fld id="{62DA6566-79A4-487C-83E9-BE9E3226D10E}" type="slidenum">
              <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pPr marL="0" marR="0" lvl="0" indent="0" algn="r" defTabSz="874713" rtl="0" eaLnBrk="1" fontAlgn="base" latinLnBrk="0" hangingPunct="1">
                <a:lnSpc>
                  <a:spcPct val="100000"/>
                </a:lnSpc>
                <a:spcBef>
                  <a:spcPct val="0"/>
                </a:spcBef>
                <a:spcAft>
                  <a:spcPct val="0"/>
                </a:spcAft>
                <a:buClrTx/>
                <a:buSzTx/>
                <a:buFontTx/>
                <a:buNone/>
                <a:tabLst/>
                <a:defRPr/>
              </a:pPr>
              <a:t>26</a:t>
            </a:fld>
            <a:endPar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48450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7395" name="ノート プレースホルダー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defRPr/>
            </a:pPr>
            <a:endParaRPr lang="ja-JP" altLang="en-US" sz="818" smtClean="0">
              <a:latin typeface="ＭＳ Ｐ明朝" panose="02020600040205080304" pitchFamily="18" charset="-128"/>
            </a:endParaRPr>
          </a:p>
        </p:txBody>
      </p:sp>
      <p:sp>
        <p:nvSpPr>
          <p:cNvPr id="107524" name="ヘッダー プレースホルダー 3"/>
          <p:cNvSpPr>
            <a:spLocks noChangeArrowheads="1"/>
          </p:cNvSpPr>
          <p:nvPr/>
        </p:nvSpPr>
        <p:spPr bwMode="auto">
          <a:xfrm>
            <a:off x="0" y="0"/>
            <a:ext cx="307975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lstStyle>
            <a:lvl1pPr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endParaRPr lang="en-US" altLang="ja-JP" sz="2800">
              <a:ea typeface="ＭＳ Ｐゴシック" panose="020B0600070205080204" pitchFamily="50" charset="-128"/>
              <a:cs typeface="Arial" panose="020B0604020202020204" pitchFamily="34" charset="0"/>
            </a:endParaRPr>
          </a:p>
        </p:txBody>
      </p:sp>
      <p:sp>
        <p:nvSpPr>
          <p:cNvPr id="107525" name="スライド番号プレースホルダー 4"/>
          <p:cNvSpPr>
            <a:spLocks noChangeArrowheads="1"/>
          </p:cNvSpPr>
          <p:nvPr/>
        </p:nvSpPr>
        <p:spPr bwMode="auto">
          <a:xfrm>
            <a:off x="4019550" y="9726613"/>
            <a:ext cx="3078163"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nchor="b"/>
          <a:lstStyle>
            <a:lvl1pPr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lgn="r" eaLnBrk="1" hangingPunct="1">
              <a:spcBef>
                <a:spcPct val="0"/>
              </a:spcBef>
            </a:pPr>
            <a:fld id="{F573FA44-F3FF-429D-9E1A-2215B6F9FB79}" type="slidenum">
              <a:rPr lang="ja-JP" altLang="en-US" sz="2800">
                <a:ea typeface="ＭＳ Ｐゴシック" panose="020B0600070205080204" pitchFamily="50" charset="-128"/>
                <a:cs typeface="Arial" panose="020B0604020202020204" pitchFamily="34" charset="0"/>
              </a:rPr>
              <a:pPr algn="r" eaLnBrk="1" hangingPunct="1">
                <a:spcBef>
                  <a:spcPct val="0"/>
                </a:spcBef>
              </a:pPr>
              <a:t>27</a:t>
            </a:fld>
            <a:endParaRPr lang="ja-JP" altLang="en-US" sz="280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77961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ln cap="flat">
            <a:headEnd type="none" w="med" len="med"/>
            <a:tailEnd type="none" w="med" len="med"/>
          </a:ln>
        </p:spPr>
      </p:sp>
      <p:sp>
        <p:nvSpPr>
          <p:cNvPr id="30723"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pPr>
            <a:endParaRPr lang="ja-JP" altLang="en-US" smtClean="0">
              <a:latin typeface="ＭＳ Ｐ明朝" panose="02020600040205080304" pitchFamily="18" charset="-128"/>
            </a:endParaRPr>
          </a:p>
        </p:txBody>
      </p:sp>
      <p:sp>
        <p:nvSpPr>
          <p:cNvPr id="30724" name="ヘッダー プレースホルダー 3"/>
          <p:cNvSpPr>
            <a:spLocks noChangeArrowheads="1"/>
          </p:cNvSpPr>
          <p:nvPr/>
        </p:nvSpPr>
        <p:spPr bwMode="auto">
          <a:xfrm>
            <a:off x="0" y="0"/>
            <a:ext cx="30575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lstStyle>
            <a:lvl1pPr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l" defTabSz="885825"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
        <p:nvSpPr>
          <p:cNvPr id="30725" name="スライド番号プレースホルダー 4"/>
          <p:cNvSpPr>
            <a:spLocks noChangeArrowheads="1"/>
          </p:cNvSpPr>
          <p:nvPr/>
        </p:nvSpPr>
        <p:spPr bwMode="auto">
          <a:xfrm>
            <a:off x="3989388" y="10572750"/>
            <a:ext cx="305593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nchor="b"/>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874713" rtl="0" eaLnBrk="1" fontAlgn="base" latinLnBrk="0" hangingPunct="1">
              <a:lnSpc>
                <a:spcPct val="100000"/>
              </a:lnSpc>
              <a:spcBef>
                <a:spcPct val="0"/>
              </a:spcBef>
              <a:spcAft>
                <a:spcPct val="0"/>
              </a:spcAft>
              <a:buClrTx/>
              <a:buSzTx/>
              <a:buFontTx/>
              <a:buNone/>
              <a:tabLst/>
              <a:defRPr/>
            </a:pPr>
            <a:fld id="{911B86F5-CFC4-412B-A91B-8C108398E6F1}" type="slidenum">
              <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pPr marL="0" marR="0" lvl="0" indent="0" algn="r" defTabSz="874713" rtl="0" eaLnBrk="1" fontAlgn="base" latinLnBrk="0" hangingPunct="1">
                <a:lnSpc>
                  <a:spcPct val="100000"/>
                </a:lnSpc>
                <a:spcBef>
                  <a:spcPct val="0"/>
                </a:spcBef>
                <a:spcAft>
                  <a:spcPct val="0"/>
                </a:spcAft>
                <a:buClrTx/>
                <a:buSzTx/>
                <a:buFontTx/>
                <a:buNone/>
                <a:tabLst/>
                <a:defRPr/>
              </a:pPr>
              <a:t>28</a:t>
            </a:fld>
            <a:endPar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26018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94563" name="ノート プレースホルダー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defRPr/>
            </a:pPr>
            <a:endParaRPr lang="ja-JP" altLang="en-US" sz="818" smtClean="0">
              <a:latin typeface="ＭＳ Ｐ明朝" panose="02020600040205080304" pitchFamily="18" charset="-128"/>
            </a:endParaRPr>
          </a:p>
        </p:txBody>
      </p:sp>
      <p:sp>
        <p:nvSpPr>
          <p:cNvPr id="114692" name="ヘッダー プレースホルダー 3"/>
          <p:cNvSpPr>
            <a:spLocks noChangeArrowheads="1"/>
          </p:cNvSpPr>
          <p:nvPr/>
        </p:nvSpPr>
        <p:spPr bwMode="auto">
          <a:xfrm>
            <a:off x="0" y="0"/>
            <a:ext cx="307975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lstStyle>
            <a:lvl1pPr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endParaRPr lang="en-US" altLang="ja-JP" sz="2800">
              <a:ea typeface="ＭＳ Ｐゴシック" panose="020B0600070205080204" pitchFamily="50" charset="-128"/>
              <a:cs typeface="Arial" panose="020B0604020202020204" pitchFamily="34" charset="0"/>
            </a:endParaRPr>
          </a:p>
        </p:txBody>
      </p:sp>
      <p:sp>
        <p:nvSpPr>
          <p:cNvPr id="114693" name="スライド番号プレースホルダー 4"/>
          <p:cNvSpPr>
            <a:spLocks noChangeArrowheads="1"/>
          </p:cNvSpPr>
          <p:nvPr/>
        </p:nvSpPr>
        <p:spPr bwMode="auto">
          <a:xfrm>
            <a:off x="4019550" y="9726613"/>
            <a:ext cx="3078163"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nchor="b"/>
          <a:lstStyle>
            <a:lvl1pPr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lgn="r" eaLnBrk="1" hangingPunct="1">
              <a:spcBef>
                <a:spcPct val="0"/>
              </a:spcBef>
            </a:pPr>
            <a:fld id="{26388F56-1E67-46C8-A256-A997AED01E2F}" type="slidenum">
              <a:rPr lang="ja-JP" altLang="en-US" sz="2800">
                <a:ea typeface="ＭＳ Ｐゴシック" panose="020B0600070205080204" pitchFamily="50" charset="-128"/>
                <a:cs typeface="Arial" panose="020B0604020202020204" pitchFamily="34" charset="0"/>
              </a:rPr>
              <a:pPr algn="r" eaLnBrk="1" hangingPunct="1">
                <a:spcBef>
                  <a:spcPct val="0"/>
                </a:spcBef>
              </a:pPr>
              <a:t>29</a:t>
            </a:fld>
            <a:endParaRPr lang="ja-JP" altLang="en-US" sz="280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3707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ChangeArrowheads="1" noTextEdit="1"/>
          </p:cNvSpPr>
          <p:nvPr>
            <p:ph type="sldImg"/>
          </p:nvPr>
        </p:nvSpPr>
        <p:spPr>
          <a:ln cap="flat">
            <a:headEnd type="none" w="med" len="med"/>
            <a:tailEnd type="none" w="med" len="med"/>
          </a:ln>
        </p:spPr>
      </p:sp>
      <p:sp>
        <p:nvSpPr>
          <p:cNvPr id="32771"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pPr>
            <a:endParaRPr lang="ja-JP" altLang="en-US" smtClean="0">
              <a:latin typeface="ＭＳ Ｐ明朝" panose="02020600040205080304" pitchFamily="18" charset="-128"/>
            </a:endParaRPr>
          </a:p>
        </p:txBody>
      </p:sp>
      <p:sp>
        <p:nvSpPr>
          <p:cNvPr id="32772" name="ヘッダー プレースホルダー 3"/>
          <p:cNvSpPr>
            <a:spLocks noChangeArrowheads="1"/>
          </p:cNvSpPr>
          <p:nvPr/>
        </p:nvSpPr>
        <p:spPr bwMode="auto">
          <a:xfrm>
            <a:off x="0" y="0"/>
            <a:ext cx="30575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lstStyle>
            <a:lvl1pPr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l" defTabSz="885825"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
        <p:nvSpPr>
          <p:cNvPr id="32773" name="スライド番号プレースホルダー 4"/>
          <p:cNvSpPr>
            <a:spLocks noChangeArrowheads="1"/>
          </p:cNvSpPr>
          <p:nvPr/>
        </p:nvSpPr>
        <p:spPr bwMode="auto">
          <a:xfrm>
            <a:off x="3989388" y="10572750"/>
            <a:ext cx="305593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nchor="b"/>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874713" rtl="0" eaLnBrk="1" fontAlgn="base" latinLnBrk="0" hangingPunct="1">
              <a:lnSpc>
                <a:spcPct val="100000"/>
              </a:lnSpc>
              <a:spcBef>
                <a:spcPct val="0"/>
              </a:spcBef>
              <a:spcAft>
                <a:spcPct val="0"/>
              </a:spcAft>
              <a:buClrTx/>
              <a:buSzTx/>
              <a:buFontTx/>
              <a:buNone/>
              <a:tabLst/>
              <a:defRPr/>
            </a:pPr>
            <a:fld id="{60EBB5AF-562D-4412-917F-6A4F6A6C29DF}" type="slidenum">
              <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pPr marL="0" marR="0" lvl="0" indent="0" algn="r" defTabSz="874713" rtl="0" eaLnBrk="1" fontAlgn="base" latinLnBrk="0" hangingPunct="1">
                <a:lnSpc>
                  <a:spcPct val="100000"/>
                </a:lnSpc>
                <a:spcBef>
                  <a:spcPct val="0"/>
                </a:spcBef>
                <a:spcAft>
                  <a:spcPct val="0"/>
                </a:spcAft>
                <a:buClrTx/>
                <a:buSzTx/>
                <a:buFontTx/>
                <a:buNone/>
                <a:tabLst/>
                <a:defRPr/>
              </a:pPr>
              <a:t>30</a:t>
            </a:fld>
            <a:endPar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39680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99683" name="ノート プレースホルダー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defRPr/>
            </a:pPr>
            <a:endParaRPr lang="ja-JP" altLang="en-US" sz="818" smtClean="0">
              <a:latin typeface="ＭＳ Ｐ明朝" panose="02020600040205080304" pitchFamily="18" charset="-128"/>
            </a:endParaRPr>
          </a:p>
        </p:txBody>
      </p:sp>
      <p:sp>
        <p:nvSpPr>
          <p:cNvPr id="119812" name="ヘッダー プレースホルダー 3"/>
          <p:cNvSpPr>
            <a:spLocks noChangeArrowheads="1"/>
          </p:cNvSpPr>
          <p:nvPr/>
        </p:nvSpPr>
        <p:spPr bwMode="auto">
          <a:xfrm>
            <a:off x="0" y="0"/>
            <a:ext cx="307975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lstStyle>
            <a:lvl1pPr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endParaRPr lang="en-US" altLang="ja-JP" sz="2800">
              <a:ea typeface="ＭＳ Ｐゴシック" panose="020B0600070205080204" pitchFamily="50" charset="-128"/>
              <a:cs typeface="Arial" panose="020B0604020202020204" pitchFamily="34" charset="0"/>
            </a:endParaRPr>
          </a:p>
        </p:txBody>
      </p:sp>
      <p:sp>
        <p:nvSpPr>
          <p:cNvPr id="119813" name="スライド番号プレースホルダー 4"/>
          <p:cNvSpPr>
            <a:spLocks noChangeArrowheads="1"/>
          </p:cNvSpPr>
          <p:nvPr/>
        </p:nvSpPr>
        <p:spPr bwMode="auto">
          <a:xfrm>
            <a:off x="4019550" y="9726613"/>
            <a:ext cx="3078163"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2" tIns="49473" rIns="98942" bIns="49473" anchor="b"/>
          <a:lstStyle>
            <a:lvl1pPr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lgn="r" eaLnBrk="1" hangingPunct="1">
              <a:spcBef>
                <a:spcPct val="0"/>
              </a:spcBef>
            </a:pPr>
            <a:fld id="{878757AA-0E7F-4D36-AFA6-BF445240A2B2}" type="slidenum">
              <a:rPr lang="ja-JP" altLang="en-US" sz="2800">
                <a:ea typeface="ＭＳ Ｐゴシック" panose="020B0600070205080204" pitchFamily="50" charset="-128"/>
                <a:cs typeface="Arial" panose="020B0604020202020204" pitchFamily="34" charset="0"/>
              </a:rPr>
              <a:pPr algn="r" eaLnBrk="1" hangingPunct="1">
                <a:spcBef>
                  <a:spcPct val="0"/>
                </a:spcBef>
              </a:pPr>
              <a:t>31</a:t>
            </a:fld>
            <a:endParaRPr lang="ja-JP" altLang="en-US" sz="280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9027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ln cap="flat">
            <a:headEnd type="none" w="med" len="med"/>
            <a:tailEnd type="none" w="med" len="med"/>
          </a:ln>
        </p:spPr>
      </p:sp>
      <p:sp>
        <p:nvSpPr>
          <p:cNvPr id="34819" name="ノート プレースホルダー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spcBef>
                <a:spcPts val="575"/>
              </a:spcBef>
            </a:pPr>
            <a:endParaRPr lang="ja-JP" altLang="en-US" smtClean="0">
              <a:latin typeface="ＭＳ Ｐ明朝" panose="02020600040205080304" pitchFamily="18" charset="-128"/>
            </a:endParaRPr>
          </a:p>
        </p:txBody>
      </p:sp>
      <p:sp>
        <p:nvSpPr>
          <p:cNvPr id="34820" name="ヘッダー プレースホルダー 3"/>
          <p:cNvSpPr>
            <a:spLocks noChangeArrowheads="1"/>
          </p:cNvSpPr>
          <p:nvPr/>
        </p:nvSpPr>
        <p:spPr bwMode="auto">
          <a:xfrm>
            <a:off x="0" y="0"/>
            <a:ext cx="30575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lstStyle>
            <a:lvl1pPr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858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858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l" defTabSz="885825"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
        <p:nvSpPr>
          <p:cNvPr id="34821" name="スライド番号プレースホルダー 4"/>
          <p:cNvSpPr>
            <a:spLocks noChangeArrowheads="1"/>
          </p:cNvSpPr>
          <p:nvPr/>
        </p:nvSpPr>
        <p:spPr bwMode="auto">
          <a:xfrm>
            <a:off x="3989388" y="10572750"/>
            <a:ext cx="305593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52" tIns="49479" rIns="98952" bIns="49479" anchor="b"/>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874713" rtl="0" eaLnBrk="1" fontAlgn="base" latinLnBrk="0" hangingPunct="1">
              <a:lnSpc>
                <a:spcPct val="100000"/>
              </a:lnSpc>
              <a:spcBef>
                <a:spcPct val="0"/>
              </a:spcBef>
              <a:spcAft>
                <a:spcPct val="0"/>
              </a:spcAft>
              <a:buClrTx/>
              <a:buSzTx/>
              <a:buFontTx/>
              <a:buNone/>
              <a:tabLst/>
              <a:defRPr/>
            </a:pPr>
            <a:fld id="{F451081A-03C7-4B1D-BECE-024CFFC72E65}" type="slidenum">
              <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rPr>
              <a:pPr marL="0" marR="0" lvl="0" indent="0" algn="r" defTabSz="874713" rtl="0" eaLnBrk="1" fontAlgn="base" latinLnBrk="0" hangingPunct="1">
                <a:lnSpc>
                  <a:spcPct val="100000"/>
                </a:lnSpc>
                <a:spcBef>
                  <a:spcPct val="0"/>
                </a:spcBef>
                <a:spcAft>
                  <a:spcPct val="0"/>
                </a:spcAft>
                <a:buClrTx/>
                <a:buSzTx/>
                <a:buFontTx/>
                <a:buNone/>
                <a:tabLst/>
                <a:defRPr/>
              </a:pPr>
              <a:t>32</a:t>
            </a:fld>
            <a:endParaRPr kumimoji="1" lang="ja-JP"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467643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281"/>
            <a:ext cx="9144000" cy="33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1740" y="3285361"/>
            <a:ext cx="7452260" cy="72360"/>
          </a:xfrm>
          <a:prstGeom prst="rect">
            <a:avLst/>
          </a:prstGeom>
          <a:solidFill>
            <a:srgbClr val="0066CC"/>
          </a:solidFill>
          <a:ln>
            <a:noFill/>
          </a:ln>
          <a:effectLst/>
          <a:extLst/>
        </p:spPr>
        <p:txBody>
          <a:bodyPr wrap="none" lIns="88549" tIns="44274" rIns="88549" bIns="44274"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defRPr/>
            </a:pPr>
            <a:endParaRPr lang="ja-JP" altLang="en-US" sz="1134" smtClean="0">
              <a:solidFill>
                <a:srgbClr val="000000"/>
              </a:solidFill>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 y="6051241"/>
            <a:ext cx="2123929" cy="47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280"/>
            <a:ext cx="3665359" cy="273630"/>
          </a:xfrm>
          <a:prstGeom prst="rect">
            <a:avLst/>
          </a:prstGeom>
          <a:noFill/>
          <a:ln>
            <a:noFill/>
          </a:ln>
          <a:effectLst/>
          <a:extLst/>
        </p:spPr>
        <p:txBody>
          <a:bodyPr wrap="none" lIns="88549" tIns="44274" rIns="88549" bIns="44274">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defRPr/>
            </a:pPr>
            <a:r>
              <a:rPr lang="en-US" altLang="ja-JP" sz="1197" i="1" smtClean="0">
                <a:solidFill>
                  <a:srgbClr val="FFFFFF"/>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2"/>
            <a:ext cx="7524750" cy="1470025"/>
          </a:xfrm>
        </p:spPr>
        <p:txBody>
          <a:bodyPr/>
          <a:lstStyle>
            <a:lvl1pPr>
              <a:defRPr sz="3844"/>
            </a:lvl1pPr>
          </a:lstStyle>
          <a:p>
            <a:pPr lvl="0"/>
            <a:r>
              <a:rPr lang="ja-JP" altLang="en-US" noProof="0" smtClean="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8"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E3214ADC-0848-4287-A93B-8785991BD2CC}" type="slidenum">
              <a:rPr lang="en-US" altLang="ja-JP"/>
              <a:pPr>
                <a:defRPr/>
              </a:pPr>
              <a:t>‹#›</a:t>
            </a:fld>
            <a:endParaRPr lang="en-US" altLang="ja-JP"/>
          </a:p>
        </p:txBody>
      </p:sp>
    </p:spTree>
    <p:extLst>
      <p:ext uri="{BB962C8B-B14F-4D97-AF65-F5344CB8AC3E}">
        <p14:creationId xmlns:p14="http://schemas.microsoft.com/office/powerpoint/2010/main" val="90225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02282C21-DDCD-43E2-9269-7DD170B68787}" type="slidenum">
              <a:rPr lang="en-US" altLang="ja-JP"/>
              <a:pPr>
                <a:defRPr/>
              </a:pPr>
              <a:t>‹#›</a:t>
            </a:fld>
            <a:endParaRPr lang="en-US" altLang="ja-JP"/>
          </a:p>
        </p:txBody>
      </p:sp>
    </p:spTree>
    <p:extLst>
      <p:ext uri="{BB962C8B-B14F-4D97-AF65-F5344CB8AC3E}">
        <p14:creationId xmlns:p14="http://schemas.microsoft.com/office/powerpoint/2010/main" val="116200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0" y="1"/>
            <a:ext cx="6362700" cy="612616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982AA4AA-0BEC-4343-A81E-D8E712C50543}" type="slidenum">
              <a:rPr lang="en-US" altLang="ja-JP"/>
              <a:pPr>
                <a:defRPr/>
              </a:pPr>
              <a:t>‹#›</a:t>
            </a:fld>
            <a:endParaRPr lang="en-US" altLang="ja-JP"/>
          </a:p>
        </p:txBody>
      </p:sp>
    </p:spTree>
    <p:extLst>
      <p:ext uri="{BB962C8B-B14F-4D97-AF65-F5344CB8AC3E}">
        <p14:creationId xmlns:p14="http://schemas.microsoft.com/office/powerpoint/2010/main" val="188870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281"/>
            <a:ext cx="9144000" cy="33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0740" y="3286441"/>
            <a:ext cx="7453260" cy="71280"/>
          </a:xfrm>
          <a:prstGeom prst="rect">
            <a:avLst/>
          </a:prstGeom>
          <a:solidFill>
            <a:srgbClr val="0066CC"/>
          </a:solidFill>
          <a:ln>
            <a:noFill/>
          </a:ln>
          <a:effectLst/>
          <a:extLst/>
        </p:spPr>
        <p:txBody>
          <a:bodyPr wrap="none" lIns="88238" tIns="44119" rIns="88238" bIns="44119"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l" defTabSz="576255" rtl="0" eaLnBrk="1" fontAlgn="base" latinLnBrk="0" hangingPunct="1">
              <a:lnSpc>
                <a:spcPct val="100000"/>
              </a:lnSpc>
              <a:spcBef>
                <a:spcPct val="0"/>
              </a:spcBef>
              <a:spcAft>
                <a:spcPct val="0"/>
              </a:spcAft>
              <a:buClrTx/>
              <a:buSzTx/>
              <a:buFontTx/>
              <a:buNone/>
              <a:tabLst/>
              <a:defRPr/>
            </a:pPr>
            <a:endParaRPr kumimoji="1" lang="ja-JP" altLang="en-US" sz="1131"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241"/>
            <a:ext cx="2122929" cy="47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280"/>
            <a:ext cx="3659922" cy="272868"/>
          </a:xfrm>
          <a:prstGeom prst="rect">
            <a:avLst/>
          </a:prstGeom>
          <a:noFill/>
          <a:ln>
            <a:noFill/>
          </a:ln>
          <a:effectLst/>
          <a:extLst/>
        </p:spPr>
        <p:txBody>
          <a:bodyPr wrap="none" lIns="88238" tIns="44119" rIns="88238" bIns="44119">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l" defTabSz="576255" rtl="0" eaLnBrk="1" fontAlgn="base" latinLnBrk="0" hangingPunct="1">
              <a:lnSpc>
                <a:spcPct val="100000"/>
              </a:lnSpc>
              <a:spcBef>
                <a:spcPct val="0"/>
              </a:spcBef>
              <a:spcAft>
                <a:spcPct val="0"/>
              </a:spcAft>
              <a:buClrTx/>
              <a:buSzTx/>
              <a:buFontTx/>
              <a:buNone/>
              <a:tabLst/>
              <a:defRPr/>
            </a:pPr>
            <a:r>
              <a:rPr kumimoji="1" lang="en-US" altLang="ja-JP" sz="1194" b="0" i="1" u="none" strike="noStrike" kern="1200" cap="none" spc="0" normalizeH="0" baseline="0" noProof="0" smtClean="0">
                <a:ln>
                  <a:noFill/>
                </a:ln>
                <a:solidFill>
                  <a:srgbClr val="FFFFFF"/>
                </a:solidFill>
                <a:effectLst/>
                <a:uLnTx/>
                <a:uFillTx/>
                <a:latin typeface="Times New Roman" pitchFamily="18" charset="0"/>
                <a:ea typeface="ＭＳ Ｐゴシック" pitchFamily="50" charset="-128"/>
                <a:cs typeface="+mn-cs"/>
              </a:rPr>
              <a:t>Ministry of Land, Infrastructure, Transport and Tourism</a:t>
            </a:r>
          </a:p>
        </p:txBody>
      </p:sp>
      <p:sp>
        <p:nvSpPr>
          <p:cNvPr id="3074" name="Rectangle 2"/>
          <p:cNvSpPr>
            <a:spLocks noGrp="1" noChangeArrowheads="1"/>
          </p:cNvSpPr>
          <p:nvPr>
            <p:ph type="ctrTitle"/>
          </p:nvPr>
        </p:nvSpPr>
        <p:spPr>
          <a:xfrm>
            <a:off x="1619251" y="2133603"/>
            <a:ext cx="7524749" cy="1470025"/>
          </a:xfrm>
        </p:spPr>
        <p:txBody>
          <a:bodyPr/>
          <a:lstStyle>
            <a:lvl1pPr>
              <a:defRPr sz="3831"/>
            </a:lvl1pPr>
          </a:lstStyle>
          <a:p>
            <a:pPr lvl="0"/>
            <a:r>
              <a:rPr lang="ja-JP" altLang="en-US" noProof="0" smtClean="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8"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9"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10"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286C3054-7069-4B58-ADDD-568106B85B08}"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2532567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5"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6"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4ED70226-8AB1-4FA8-AC8A-DDE1E0BD2D91}"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1482646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3831"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1947"/>
            </a:lvl1pPr>
            <a:lvl2pPr marL="441170" indent="0">
              <a:buNone/>
              <a:defRPr sz="1696"/>
            </a:lvl2pPr>
            <a:lvl3pPr marL="882340" indent="0">
              <a:buNone/>
              <a:defRPr sz="1507"/>
            </a:lvl3pPr>
            <a:lvl4pPr marL="1323510" indent="0">
              <a:buNone/>
              <a:defRPr sz="1382"/>
            </a:lvl4pPr>
            <a:lvl5pPr marL="1764680" indent="0">
              <a:buNone/>
              <a:defRPr sz="1382"/>
            </a:lvl5pPr>
            <a:lvl6pPr marL="2205850" indent="0">
              <a:buNone/>
              <a:defRPr sz="1382"/>
            </a:lvl6pPr>
            <a:lvl7pPr marL="2647020" indent="0">
              <a:buNone/>
              <a:defRPr sz="1382"/>
            </a:lvl7pPr>
            <a:lvl8pPr marL="3088190" indent="0">
              <a:buNone/>
              <a:defRPr sz="1382"/>
            </a:lvl8pPr>
            <a:lvl9pPr marL="3529359" indent="0">
              <a:buNone/>
              <a:defRPr sz="1382"/>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5"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6"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C3CA09C8-5489-4A52-81A4-4E9643514E29}"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1546121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2"/>
            <a:ext cx="4038600" cy="4525963"/>
          </a:xfrm>
        </p:spPr>
        <p:txBody>
          <a:bodyPr/>
          <a:lstStyle>
            <a:lvl1pPr>
              <a:defRPr sz="2700"/>
            </a:lvl1pPr>
            <a:lvl2pPr>
              <a:defRPr sz="2324"/>
            </a:lvl2pPr>
            <a:lvl3pPr>
              <a:defRPr sz="1947"/>
            </a:lvl3pPr>
            <a:lvl4pPr>
              <a:defRPr sz="1696"/>
            </a:lvl4pPr>
            <a:lvl5pPr>
              <a:defRPr sz="1696"/>
            </a:lvl5pPr>
            <a:lvl6pPr>
              <a:defRPr sz="1696"/>
            </a:lvl6pPr>
            <a:lvl7pPr>
              <a:defRPr sz="1696"/>
            </a:lvl7pPr>
            <a:lvl8pPr>
              <a:defRPr sz="1696"/>
            </a:lvl8pPr>
            <a:lvl9pPr>
              <a:defRPr sz="169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1" y="1600202"/>
            <a:ext cx="4038600" cy="4525963"/>
          </a:xfrm>
        </p:spPr>
        <p:txBody>
          <a:bodyPr/>
          <a:lstStyle>
            <a:lvl1pPr>
              <a:defRPr sz="2700"/>
            </a:lvl1pPr>
            <a:lvl2pPr>
              <a:defRPr sz="2324"/>
            </a:lvl2pPr>
            <a:lvl3pPr>
              <a:defRPr sz="1947"/>
            </a:lvl3pPr>
            <a:lvl4pPr>
              <a:defRPr sz="1696"/>
            </a:lvl4pPr>
            <a:lvl5pPr>
              <a:defRPr sz="1696"/>
            </a:lvl5pPr>
            <a:lvl6pPr>
              <a:defRPr sz="1696"/>
            </a:lvl6pPr>
            <a:lvl7pPr>
              <a:defRPr sz="1696"/>
            </a:lvl7pPr>
            <a:lvl8pPr>
              <a:defRPr sz="1696"/>
            </a:lvl8pPr>
            <a:lvl9pPr>
              <a:defRPr sz="169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6"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7"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CC142E71-86EF-445F-A2B6-4C3B1FC33E05}"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3028190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324" b="1"/>
            </a:lvl1pPr>
            <a:lvl2pPr marL="441170" indent="0">
              <a:buNone/>
              <a:defRPr sz="1947" b="1"/>
            </a:lvl2pPr>
            <a:lvl3pPr marL="882340" indent="0">
              <a:buNone/>
              <a:defRPr sz="1696" b="1"/>
            </a:lvl3pPr>
            <a:lvl4pPr marL="1323510" indent="0">
              <a:buNone/>
              <a:defRPr sz="1507" b="1"/>
            </a:lvl4pPr>
            <a:lvl5pPr marL="1764680" indent="0">
              <a:buNone/>
              <a:defRPr sz="1507" b="1"/>
            </a:lvl5pPr>
            <a:lvl6pPr marL="2205850" indent="0">
              <a:buNone/>
              <a:defRPr sz="1507" b="1"/>
            </a:lvl6pPr>
            <a:lvl7pPr marL="2647020" indent="0">
              <a:buNone/>
              <a:defRPr sz="1507" b="1"/>
            </a:lvl7pPr>
            <a:lvl8pPr marL="3088190" indent="0">
              <a:buNone/>
              <a:defRPr sz="1507" b="1"/>
            </a:lvl8pPr>
            <a:lvl9pPr marL="3529359" indent="0">
              <a:buNone/>
              <a:defRPr sz="1507"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6"/>
            <a:ext cx="4040188" cy="3951288"/>
          </a:xfrm>
        </p:spPr>
        <p:txBody>
          <a:bodyPr/>
          <a:lstStyle>
            <a:lvl1pPr>
              <a:defRPr sz="2324"/>
            </a:lvl1pPr>
            <a:lvl2pPr>
              <a:defRPr sz="1947"/>
            </a:lvl2pPr>
            <a:lvl3pPr>
              <a:defRPr sz="1696"/>
            </a:lvl3pPr>
            <a:lvl4pPr>
              <a:defRPr sz="1507"/>
            </a:lvl4pPr>
            <a:lvl5pPr>
              <a:defRPr sz="1507"/>
            </a:lvl5pPr>
            <a:lvl6pPr>
              <a:defRPr sz="1507"/>
            </a:lvl6pPr>
            <a:lvl7pPr>
              <a:defRPr sz="1507"/>
            </a:lvl7pPr>
            <a:lvl8pPr>
              <a:defRPr sz="1507"/>
            </a:lvl8pPr>
            <a:lvl9pPr>
              <a:defRPr sz="150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6" cy="639762"/>
          </a:xfrm>
        </p:spPr>
        <p:txBody>
          <a:bodyPr anchor="b"/>
          <a:lstStyle>
            <a:lvl1pPr marL="0" indent="0">
              <a:buNone/>
              <a:defRPr sz="2324" b="1"/>
            </a:lvl1pPr>
            <a:lvl2pPr marL="441170" indent="0">
              <a:buNone/>
              <a:defRPr sz="1947" b="1"/>
            </a:lvl2pPr>
            <a:lvl3pPr marL="882340" indent="0">
              <a:buNone/>
              <a:defRPr sz="1696" b="1"/>
            </a:lvl3pPr>
            <a:lvl4pPr marL="1323510" indent="0">
              <a:buNone/>
              <a:defRPr sz="1507" b="1"/>
            </a:lvl4pPr>
            <a:lvl5pPr marL="1764680" indent="0">
              <a:buNone/>
              <a:defRPr sz="1507" b="1"/>
            </a:lvl5pPr>
            <a:lvl6pPr marL="2205850" indent="0">
              <a:buNone/>
              <a:defRPr sz="1507" b="1"/>
            </a:lvl6pPr>
            <a:lvl7pPr marL="2647020" indent="0">
              <a:buNone/>
              <a:defRPr sz="1507" b="1"/>
            </a:lvl7pPr>
            <a:lvl8pPr marL="3088190" indent="0">
              <a:buNone/>
              <a:defRPr sz="1507" b="1"/>
            </a:lvl8pPr>
            <a:lvl9pPr marL="3529359" indent="0">
              <a:buNone/>
              <a:defRPr sz="1507"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6"/>
            <a:ext cx="4041776" cy="3951288"/>
          </a:xfrm>
        </p:spPr>
        <p:txBody>
          <a:bodyPr/>
          <a:lstStyle>
            <a:lvl1pPr>
              <a:defRPr sz="2324"/>
            </a:lvl1pPr>
            <a:lvl2pPr>
              <a:defRPr sz="1947"/>
            </a:lvl2pPr>
            <a:lvl3pPr>
              <a:defRPr sz="1696"/>
            </a:lvl3pPr>
            <a:lvl4pPr>
              <a:defRPr sz="1507"/>
            </a:lvl4pPr>
            <a:lvl5pPr>
              <a:defRPr sz="1507"/>
            </a:lvl5pPr>
            <a:lvl6pPr>
              <a:defRPr sz="1507"/>
            </a:lvl6pPr>
            <a:lvl7pPr>
              <a:defRPr sz="1507"/>
            </a:lvl7pPr>
            <a:lvl8pPr>
              <a:defRPr sz="1507"/>
            </a:lvl8pPr>
            <a:lvl9pPr>
              <a:defRPr sz="150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8"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9"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005ACD27-FB7E-4D73-BB8B-5FCAD3A11D20}"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70742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4"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5"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90AA177E-9906-4387-9AA1-E89640F71400}"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275002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3"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4"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1037673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947"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0"/>
            <a:ext cx="5111750" cy="5853113"/>
          </a:xfrm>
        </p:spPr>
        <p:txBody>
          <a:bodyPr/>
          <a:lstStyle>
            <a:lvl1pPr>
              <a:defRPr sz="3077"/>
            </a:lvl1pPr>
            <a:lvl2pPr>
              <a:defRPr sz="2700"/>
            </a:lvl2pPr>
            <a:lvl3pPr>
              <a:defRPr sz="2324"/>
            </a:lvl3pPr>
            <a:lvl4pPr>
              <a:defRPr sz="1947"/>
            </a:lvl4pPr>
            <a:lvl5pPr>
              <a:defRPr sz="1947"/>
            </a:lvl5pPr>
            <a:lvl6pPr>
              <a:defRPr sz="1947"/>
            </a:lvl6pPr>
            <a:lvl7pPr>
              <a:defRPr sz="1947"/>
            </a:lvl7pPr>
            <a:lvl8pPr>
              <a:defRPr sz="1947"/>
            </a:lvl8pPr>
            <a:lvl9pPr>
              <a:defRPr sz="194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1"/>
            <a:ext cx="3008313" cy="4691063"/>
          </a:xfrm>
        </p:spPr>
        <p:txBody>
          <a:bodyPr/>
          <a:lstStyle>
            <a:lvl1pPr marL="0" indent="0">
              <a:buNone/>
              <a:defRPr sz="1382"/>
            </a:lvl1pPr>
            <a:lvl2pPr marL="441170" indent="0">
              <a:buNone/>
              <a:defRPr sz="1194"/>
            </a:lvl2pPr>
            <a:lvl3pPr marL="882340" indent="0">
              <a:buNone/>
              <a:defRPr sz="942"/>
            </a:lvl3pPr>
            <a:lvl4pPr marL="1323510" indent="0">
              <a:buNone/>
              <a:defRPr sz="878"/>
            </a:lvl4pPr>
            <a:lvl5pPr marL="1764680" indent="0">
              <a:buNone/>
              <a:defRPr sz="878"/>
            </a:lvl5pPr>
            <a:lvl6pPr marL="2205850" indent="0">
              <a:buNone/>
              <a:defRPr sz="878"/>
            </a:lvl6pPr>
            <a:lvl7pPr marL="2647020" indent="0">
              <a:buNone/>
              <a:defRPr sz="878"/>
            </a:lvl7pPr>
            <a:lvl8pPr marL="3088190" indent="0">
              <a:buNone/>
              <a:defRPr sz="878"/>
            </a:lvl8pPr>
            <a:lvl9pPr marL="3529359" indent="0">
              <a:buNone/>
              <a:defRPr sz="878"/>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6"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7"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0EFAEA83-C5D3-4BB8-8CD3-DB61DEF4E76B}"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115429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DE6DC1A2-612F-47A3-8329-8C27B45128BC}" type="slidenum">
              <a:rPr lang="en-US" altLang="ja-JP"/>
              <a:pPr>
                <a:defRPr/>
              </a:pPr>
              <a:t>‹#›</a:t>
            </a:fld>
            <a:endParaRPr lang="en-US" altLang="ja-JP"/>
          </a:p>
        </p:txBody>
      </p:sp>
    </p:spTree>
    <p:extLst>
      <p:ext uri="{BB962C8B-B14F-4D97-AF65-F5344CB8AC3E}">
        <p14:creationId xmlns:p14="http://schemas.microsoft.com/office/powerpoint/2010/main" val="31026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947"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6"/>
            <a:ext cx="5486400" cy="4114800"/>
          </a:xfrm>
        </p:spPr>
        <p:txBody>
          <a:bodyPr/>
          <a:lstStyle>
            <a:lvl1pPr marL="0" indent="0">
              <a:buNone/>
              <a:defRPr sz="3077"/>
            </a:lvl1pPr>
            <a:lvl2pPr marL="441170" indent="0">
              <a:buNone/>
              <a:defRPr sz="2700"/>
            </a:lvl2pPr>
            <a:lvl3pPr marL="882340" indent="0">
              <a:buNone/>
              <a:defRPr sz="2324"/>
            </a:lvl3pPr>
            <a:lvl4pPr marL="1323510" indent="0">
              <a:buNone/>
              <a:defRPr sz="1947"/>
            </a:lvl4pPr>
            <a:lvl5pPr marL="1764680" indent="0">
              <a:buNone/>
              <a:defRPr sz="1947"/>
            </a:lvl5pPr>
            <a:lvl6pPr marL="2205850" indent="0">
              <a:buNone/>
              <a:defRPr sz="1947"/>
            </a:lvl6pPr>
            <a:lvl7pPr marL="2647020" indent="0">
              <a:buNone/>
              <a:defRPr sz="1947"/>
            </a:lvl7pPr>
            <a:lvl8pPr marL="3088190" indent="0">
              <a:buNone/>
              <a:defRPr sz="1947"/>
            </a:lvl8pPr>
            <a:lvl9pPr marL="3529359" indent="0">
              <a:buNone/>
              <a:defRPr sz="1947"/>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382"/>
            </a:lvl1pPr>
            <a:lvl2pPr marL="441170" indent="0">
              <a:buNone/>
              <a:defRPr sz="1194"/>
            </a:lvl2pPr>
            <a:lvl3pPr marL="882340" indent="0">
              <a:buNone/>
              <a:defRPr sz="942"/>
            </a:lvl3pPr>
            <a:lvl4pPr marL="1323510" indent="0">
              <a:buNone/>
              <a:defRPr sz="878"/>
            </a:lvl4pPr>
            <a:lvl5pPr marL="1764680" indent="0">
              <a:buNone/>
              <a:defRPr sz="878"/>
            </a:lvl5pPr>
            <a:lvl6pPr marL="2205850" indent="0">
              <a:buNone/>
              <a:defRPr sz="878"/>
            </a:lvl6pPr>
            <a:lvl7pPr marL="2647020" indent="0">
              <a:buNone/>
              <a:defRPr sz="878"/>
            </a:lvl7pPr>
            <a:lvl8pPr marL="3088190" indent="0">
              <a:buNone/>
              <a:defRPr sz="878"/>
            </a:lvl8pPr>
            <a:lvl9pPr marL="3529359" indent="0">
              <a:buNone/>
              <a:defRPr sz="878"/>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6"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7"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1CCEC4ED-D0DA-4A80-B1E2-F0C3EAEB0307}"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2182014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5"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6"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A77153A7-4B5A-48CC-895E-619747B1045E}"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1456162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 y="1"/>
            <a:ext cx="6362700" cy="612616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defTabSz="576255" fontAlgn="base">
              <a:spcBef>
                <a:spcPct val="0"/>
              </a:spcBef>
              <a:spcAft>
                <a:spcPct val="0"/>
              </a:spcAft>
              <a:defRPr/>
            </a:pPr>
            <a:endParaRPr lang="en-US" altLang="ja-JP"/>
          </a:p>
        </p:txBody>
      </p:sp>
      <p:sp>
        <p:nvSpPr>
          <p:cNvPr id="5" name="Rectangle 5"/>
          <p:cNvSpPr>
            <a:spLocks noGrp="1" noChangeArrowheads="1"/>
          </p:cNvSpPr>
          <p:nvPr>
            <p:ph type="ftr" sz="quarter" idx="11"/>
          </p:nvPr>
        </p:nvSpPr>
        <p:spPr/>
        <p:txBody>
          <a:bodyPr/>
          <a:lstStyle>
            <a:lvl1pPr>
              <a:defRPr/>
            </a:lvl1pPr>
          </a:lstStyle>
          <a:p>
            <a:pPr defTabSz="576255" fontAlgn="base">
              <a:spcBef>
                <a:spcPct val="0"/>
              </a:spcBef>
              <a:spcAft>
                <a:spcPct val="0"/>
              </a:spcAft>
              <a:defRPr/>
            </a:pPr>
            <a:endParaRPr lang="en-US" altLang="ja-JP"/>
          </a:p>
        </p:txBody>
      </p:sp>
      <p:sp>
        <p:nvSpPr>
          <p:cNvPr id="6" name="Rectangle 6"/>
          <p:cNvSpPr>
            <a:spLocks noGrp="1" noChangeArrowheads="1"/>
          </p:cNvSpPr>
          <p:nvPr>
            <p:ph type="sldNum" sz="quarter" idx="12"/>
          </p:nvPr>
        </p:nvSpPr>
        <p:spPr>
          <a:xfrm>
            <a:off x="7002064" y="6483241"/>
            <a:ext cx="2134934" cy="476280"/>
          </a:xfrm>
        </p:spPr>
        <p:txBody>
          <a:bodyPr/>
          <a:lstStyle>
            <a:lvl1pPr>
              <a:defRPr/>
            </a:lvl1pPr>
          </a:lstStyle>
          <a:p>
            <a:pPr defTabSz="576255" fontAlgn="base">
              <a:spcBef>
                <a:spcPct val="0"/>
              </a:spcBef>
              <a:spcAft>
                <a:spcPct val="0"/>
              </a:spcAft>
              <a:defRPr/>
            </a:pPr>
            <a:fld id="{FC0544B0-B1C2-469A-908B-B2A79827981F}" type="slidenum">
              <a:rPr lang="en-US" altLang="ja-JP" smtClean="0"/>
              <a:pPr defTabSz="576255" fontAlgn="base">
                <a:spcBef>
                  <a:spcPct val="0"/>
                </a:spcBef>
                <a:spcAft>
                  <a:spcPct val="0"/>
                </a:spcAft>
                <a:defRPr/>
              </a:pPr>
              <a:t>‹#›</a:t>
            </a:fld>
            <a:endParaRPr lang="en-US" altLang="ja-JP"/>
          </a:p>
        </p:txBody>
      </p:sp>
    </p:spTree>
    <p:extLst>
      <p:ext uri="{BB962C8B-B14F-4D97-AF65-F5344CB8AC3E}">
        <p14:creationId xmlns:p14="http://schemas.microsoft.com/office/powerpoint/2010/main" val="3997873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685301" y="1028161"/>
            <a:ext cx="7772400" cy="2107080"/>
          </a:xfrm>
          <a:noFill/>
          <a:extLst/>
        </p:spPr>
        <p:txBody>
          <a:bodyPr anchorCtr="1"/>
          <a:lstStyle>
            <a:lvl1pPr>
              <a:defRPr sz="2252"/>
            </a:lvl1pPr>
          </a:lstStyle>
          <a:p>
            <a:pPr lvl="0"/>
            <a:r>
              <a:rPr lang="ja-JP" altLang="en-US" noProof="0" smtClean="0"/>
              <a:t>マスタ タイトルの書式設定</a:t>
            </a:r>
          </a:p>
        </p:txBody>
      </p:sp>
      <p:sp>
        <p:nvSpPr>
          <p:cNvPr id="3" name="Rectangle 6"/>
          <p:cNvSpPr>
            <a:spLocks noGrp="1" noChangeArrowheads="1"/>
          </p:cNvSpPr>
          <p:nvPr>
            <p:ph type="sldNum" sz="quarter" idx="10"/>
          </p:nvPr>
        </p:nvSpPr>
        <p:spPr>
          <a:xfrm>
            <a:off x="7001608" y="6483350"/>
            <a:ext cx="2135066" cy="476250"/>
          </a:xfrm>
        </p:spPr>
        <p:txBody>
          <a:bodyPr/>
          <a:lstStyle>
            <a:lvl1pPr>
              <a:defRPr/>
            </a:lvl1pPr>
          </a:lstStyle>
          <a:p>
            <a:pPr>
              <a:defRPr/>
            </a:pPr>
            <a:fld id="{00BDC391-B75E-4661-B29E-EF34547A910C}" type="slidenum">
              <a:rPr lang="en-US" altLang="ja-JP"/>
              <a:pPr>
                <a:defRPr/>
              </a:pPr>
              <a:t>‹#›</a:t>
            </a:fld>
            <a:endParaRPr lang="en-US" altLang="ja-JP"/>
          </a:p>
        </p:txBody>
      </p:sp>
    </p:spTree>
    <p:extLst>
      <p:ext uri="{BB962C8B-B14F-4D97-AF65-F5344CB8AC3E}">
        <p14:creationId xmlns:p14="http://schemas.microsoft.com/office/powerpoint/2010/main" val="227702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3844"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1954"/>
            </a:lvl1pPr>
            <a:lvl2pPr marL="442748" indent="0">
              <a:buNone/>
              <a:defRPr sz="1702"/>
            </a:lvl2pPr>
            <a:lvl3pPr marL="885497" indent="0">
              <a:buNone/>
              <a:defRPr sz="1512"/>
            </a:lvl3pPr>
            <a:lvl4pPr marL="1328244" indent="0">
              <a:buNone/>
              <a:defRPr sz="1386"/>
            </a:lvl4pPr>
            <a:lvl5pPr marL="1770992" indent="0">
              <a:buNone/>
              <a:defRPr sz="1386"/>
            </a:lvl5pPr>
            <a:lvl6pPr marL="2213741" indent="0">
              <a:buNone/>
              <a:defRPr sz="1386"/>
            </a:lvl6pPr>
            <a:lvl7pPr marL="2656489" indent="0">
              <a:buNone/>
              <a:defRPr sz="1386"/>
            </a:lvl7pPr>
            <a:lvl8pPr marL="3099237" indent="0">
              <a:buNone/>
              <a:defRPr sz="1386"/>
            </a:lvl8pPr>
            <a:lvl9pPr marL="3541985" indent="0">
              <a:buNone/>
              <a:defRPr sz="1386"/>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DEF76794-94D4-41BC-BDD9-78119E57F903}" type="slidenum">
              <a:rPr lang="en-US" altLang="ja-JP"/>
              <a:pPr>
                <a:defRPr/>
              </a:pPr>
              <a:t>‹#›</a:t>
            </a:fld>
            <a:endParaRPr lang="en-US" altLang="ja-JP"/>
          </a:p>
        </p:txBody>
      </p:sp>
    </p:spTree>
    <p:extLst>
      <p:ext uri="{BB962C8B-B14F-4D97-AF65-F5344CB8AC3E}">
        <p14:creationId xmlns:p14="http://schemas.microsoft.com/office/powerpoint/2010/main" val="41054430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710"/>
            </a:lvl1pPr>
            <a:lvl2pPr>
              <a:defRPr sz="2332"/>
            </a:lvl2pPr>
            <a:lvl3pPr>
              <a:defRPr sz="1954"/>
            </a:lvl3pPr>
            <a:lvl4pPr>
              <a:defRPr sz="1702"/>
            </a:lvl4pPr>
            <a:lvl5pPr>
              <a:defRPr sz="1702"/>
            </a:lvl5pPr>
            <a:lvl6pPr>
              <a:defRPr sz="1702"/>
            </a:lvl6pPr>
            <a:lvl7pPr>
              <a:defRPr sz="1702"/>
            </a:lvl7pPr>
            <a:lvl8pPr>
              <a:defRPr sz="1702"/>
            </a:lvl8pPr>
            <a:lvl9pPr>
              <a:defRPr sz="170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1" y="1600201"/>
            <a:ext cx="4038600" cy="4525963"/>
          </a:xfrm>
        </p:spPr>
        <p:txBody>
          <a:bodyPr/>
          <a:lstStyle>
            <a:lvl1pPr>
              <a:defRPr sz="2710"/>
            </a:lvl1pPr>
            <a:lvl2pPr>
              <a:defRPr sz="2332"/>
            </a:lvl2pPr>
            <a:lvl3pPr>
              <a:defRPr sz="1954"/>
            </a:lvl3pPr>
            <a:lvl4pPr>
              <a:defRPr sz="1702"/>
            </a:lvl4pPr>
            <a:lvl5pPr>
              <a:defRPr sz="1702"/>
            </a:lvl5pPr>
            <a:lvl6pPr>
              <a:defRPr sz="1702"/>
            </a:lvl6pPr>
            <a:lvl7pPr>
              <a:defRPr sz="1702"/>
            </a:lvl7pPr>
            <a:lvl8pPr>
              <a:defRPr sz="1702"/>
            </a:lvl8pPr>
            <a:lvl9pPr>
              <a:defRPr sz="170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508D58FC-0803-449D-88CB-C4A4475DF34D}" type="slidenum">
              <a:rPr lang="en-US" altLang="ja-JP"/>
              <a:pPr>
                <a:defRPr/>
              </a:pPr>
              <a:t>‹#›</a:t>
            </a:fld>
            <a:endParaRPr lang="en-US" altLang="ja-JP"/>
          </a:p>
        </p:txBody>
      </p:sp>
    </p:spTree>
    <p:extLst>
      <p:ext uri="{BB962C8B-B14F-4D97-AF65-F5344CB8AC3E}">
        <p14:creationId xmlns:p14="http://schemas.microsoft.com/office/powerpoint/2010/main" val="400254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332" b="1"/>
            </a:lvl1pPr>
            <a:lvl2pPr marL="442748" indent="0">
              <a:buNone/>
              <a:defRPr sz="1954" b="1"/>
            </a:lvl2pPr>
            <a:lvl3pPr marL="885497" indent="0">
              <a:buNone/>
              <a:defRPr sz="1702" b="1"/>
            </a:lvl3pPr>
            <a:lvl4pPr marL="1328244" indent="0">
              <a:buNone/>
              <a:defRPr sz="1512" b="1"/>
            </a:lvl4pPr>
            <a:lvl5pPr marL="1770992" indent="0">
              <a:buNone/>
              <a:defRPr sz="1512" b="1"/>
            </a:lvl5pPr>
            <a:lvl6pPr marL="2213741" indent="0">
              <a:buNone/>
              <a:defRPr sz="1512" b="1"/>
            </a:lvl6pPr>
            <a:lvl7pPr marL="2656489" indent="0">
              <a:buNone/>
              <a:defRPr sz="1512" b="1"/>
            </a:lvl7pPr>
            <a:lvl8pPr marL="3099237" indent="0">
              <a:buNone/>
              <a:defRPr sz="1512" b="1"/>
            </a:lvl8pPr>
            <a:lvl9pPr marL="3541985" indent="0">
              <a:buNone/>
              <a:defRPr sz="1512"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6"/>
            <a:ext cx="4040188" cy="3951288"/>
          </a:xfrm>
        </p:spPr>
        <p:txBody>
          <a:bodyPr/>
          <a:lstStyle>
            <a:lvl1pPr>
              <a:defRPr sz="2332"/>
            </a:lvl1pPr>
            <a:lvl2pPr>
              <a:defRPr sz="1954"/>
            </a:lvl2pPr>
            <a:lvl3pPr>
              <a:defRPr sz="1702"/>
            </a:lvl3pPr>
            <a:lvl4pPr>
              <a:defRPr sz="1512"/>
            </a:lvl4pPr>
            <a:lvl5pPr>
              <a:defRPr sz="1512"/>
            </a:lvl5pPr>
            <a:lvl6pPr>
              <a:defRPr sz="1512"/>
            </a:lvl6pPr>
            <a:lvl7pPr>
              <a:defRPr sz="1512"/>
            </a:lvl7pPr>
            <a:lvl8pPr>
              <a:defRPr sz="1512"/>
            </a:lvl8pPr>
            <a:lvl9pPr>
              <a:defRPr sz="151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332" b="1"/>
            </a:lvl1pPr>
            <a:lvl2pPr marL="442748" indent="0">
              <a:buNone/>
              <a:defRPr sz="1954" b="1"/>
            </a:lvl2pPr>
            <a:lvl3pPr marL="885497" indent="0">
              <a:buNone/>
              <a:defRPr sz="1702" b="1"/>
            </a:lvl3pPr>
            <a:lvl4pPr marL="1328244" indent="0">
              <a:buNone/>
              <a:defRPr sz="1512" b="1"/>
            </a:lvl4pPr>
            <a:lvl5pPr marL="1770992" indent="0">
              <a:buNone/>
              <a:defRPr sz="1512" b="1"/>
            </a:lvl5pPr>
            <a:lvl6pPr marL="2213741" indent="0">
              <a:buNone/>
              <a:defRPr sz="1512" b="1"/>
            </a:lvl6pPr>
            <a:lvl7pPr marL="2656489" indent="0">
              <a:buNone/>
              <a:defRPr sz="1512" b="1"/>
            </a:lvl7pPr>
            <a:lvl8pPr marL="3099237" indent="0">
              <a:buNone/>
              <a:defRPr sz="1512" b="1"/>
            </a:lvl8pPr>
            <a:lvl9pPr marL="3541985" indent="0">
              <a:buNone/>
              <a:defRPr sz="1512"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6"/>
            <a:ext cx="4041775" cy="3951288"/>
          </a:xfrm>
        </p:spPr>
        <p:txBody>
          <a:bodyPr/>
          <a:lstStyle>
            <a:lvl1pPr>
              <a:defRPr sz="2332"/>
            </a:lvl1pPr>
            <a:lvl2pPr>
              <a:defRPr sz="1954"/>
            </a:lvl2pPr>
            <a:lvl3pPr>
              <a:defRPr sz="1702"/>
            </a:lvl3pPr>
            <a:lvl4pPr>
              <a:defRPr sz="1512"/>
            </a:lvl4pPr>
            <a:lvl5pPr>
              <a:defRPr sz="1512"/>
            </a:lvl5pPr>
            <a:lvl6pPr>
              <a:defRPr sz="1512"/>
            </a:lvl6pPr>
            <a:lvl7pPr>
              <a:defRPr sz="1512"/>
            </a:lvl7pPr>
            <a:lvl8pPr>
              <a:defRPr sz="1512"/>
            </a:lvl8pPr>
            <a:lvl9pPr>
              <a:defRPr sz="151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13ADD783-BB42-4D00-8850-0FBEF0F7FA7B}" type="slidenum">
              <a:rPr lang="en-US" altLang="ja-JP"/>
              <a:pPr>
                <a:defRPr/>
              </a:pPr>
              <a:t>‹#›</a:t>
            </a:fld>
            <a:endParaRPr lang="en-US" altLang="ja-JP"/>
          </a:p>
        </p:txBody>
      </p:sp>
    </p:spTree>
    <p:extLst>
      <p:ext uri="{BB962C8B-B14F-4D97-AF65-F5344CB8AC3E}">
        <p14:creationId xmlns:p14="http://schemas.microsoft.com/office/powerpoint/2010/main" val="216243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F1F1C3F7-07B6-41AD-9760-979F3BA1E794}" type="slidenum">
              <a:rPr lang="en-US" altLang="ja-JP"/>
              <a:pPr>
                <a:defRPr/>
              </a:pPr>
              <a:t>‹#›</a:t>
            </a:fld>
            <a:endParaRPr lang="en-US" altLang="ja-JP"/>
          </a:p>
        </p:txBody>
      </p:sp>
    </p:spTree>
    <p:extLst>
      <p:ext uri="{BB962C8B-B14F-4D97-AF65-F5344CB8AC3E}">
        <p14:creationId xmlns:p14="http://schemas.microsoft.com/office/powerpoint/2010/main" val="392888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D7CF53D2-A8A9-442D-BD9B-8E42CE9F67A5}" type="slidenum">
              <a:rPr lang="en-US" altLang="ja-JP"/>
              <a:pPr>
                <a:defRPr/>
              </a:pPr>
              <a:t>‹#›</a:t>
            </a:fld>
            <a:endParaRPr lang="en-US" altLang="ja-JP"/>
          </a:p>
        </p:txBody>
      </p:sp>
    </p:spTree>
    <p:extLst>
      <p:ext uri="{BB962C8B-B14F-4D97-AF65-F5344CB8AC3E}">
        <p14:creationId xmlns:p14="http://schemas.microsoft.com/office/powerpoint/2010/main" val="16598184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954"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088"/>
            </a:lvl1pPr>
            <a:lvl2pPr>
              <a:defRPr sz="2710"/>
            </a:lvl2pPr>
            <a:lvl3pPr>
              <a:defRPr sz="2332"/>
            </a:lvl3pPr>
            <a:lvl4pPr>
              <a:defRPr sz="1954"/>
            </a:lvl4pPr>
            <a:lvl5pPr>
              <a:defRPr sz="1954"/>
            </a:lvl5pPr>
            <a:lvl6pPr>
              <a:defRPr sz="1954"/>
            </a:lvl6pPr>
            <a:lvl7pPr>
              <a:defRPr sz="1954"/>
            </a:lvl7pPr>
            <a:lvl8pPr>
              <a:defRPr sz="1954"/>
            </a:lvl8pPr>
            <a:lvl9pPr>
              <a:defRPr sz="1954"/>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1"/>
            <a:ext cx="3008313" cy="4691063"/>
          </a:xfrm>
        </p:spPr>
        <p:txBody>
          <a:bodyPr/>
          <a:lstStyle>
            <a:lvl1pPr marL="0" indent="0">
              <a:buNone/>
              <a:defRPr sz="1386"/>
            </a:lvl1pPr>
            <a:lvl2pPr marL="442748" indent="0">
              <a:buNone/>
              <a:defRPr sz="1197"/>
            </a:lvl2pPr>
            <a:lvl3pPr marL="885497" indent="0">
              <a:buNone/>
              <a:defRPr sz="945"/>
            </a:lvl3pPr>
            <a:lvl4pPr marL="1328244" indent="0">
              <a:buNone/>
              <a:defRPr sz="882"/>
            </a:lvl4pPr>
            <a:lvl5pPr marL="1770992" indent="0">
              <a:buNone/>
              <a:defRPr sz="882"/>
            </a:lvl5pPr>
            <a:lvl6pPr marL="2213741" indent="0">
              <a:buNone/>
              <a:defRPr sz="882"/>
            </a:lvl6pPr>
            <a:lvl7pPr marL="2656489" indent="0">
              <a:buNone/>
              <a:defRPr sz="882"/>
            </a:lvl7pPr>
            <a:lvl8pPr marL="3099237" indent="0">
              <a:buNone/>
              <a:defRPr sz="882"/>
            </a:lvl8pPr>
            <a:lvl9pPr marL="3541985" indent="0">
              <a:buNone/>
              <a:defRPr sz="882"/>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DB94D737-A045-469E-83A9-A366B16ECB1B}" type="slidenum">
              <a:rPr lang="en-US" altLang="ja-JP"/>
              <a:pPr>
                <a:defRPr/>
              </a:pPr>
              <a:t>‹#›</a:t>
            </a:fld>
            <a:endParaRPr lang="en-US" altLang="ja-JP"/>
          </a:p>
        </p:txBody>
      </p:sp>
    </p:spTree>
    <p:extLst>
      <p:ext uri="{BB962C8B-B14F-4D97-AF65-F5344CB8AC3E}">
        <p14:creationId xmlns:p14="http://schemas.microsoft.com/office/powerpoint/2010/main" val="396116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954"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6"/>
            <a:ext cx="5486400" cy="4114800"/>
          </a:xfrm>
        </p:spPr>
        <p:txBody>
          <a:bodyPr/>
          <a:lstStyle>
            <a:lvl1pPr marL="0" indent="0">
              <a:buNone/>
              <a:defRPr sz="3088"/>
            </a:lvl1pPr>
            <a:lvl2pPr marL="442748" indent="0">
              <a:buNone/>
              <a:defRPr sz="2710"/>
            </a:lvl2pPr>
            <a:lvl3pPr marL="885497" indent="0">
              <a:buNone/>
              <a:defRPr sz="2332"/>
            </a:lvl3pPr>
            <a:lvl4pPr marL="1328244" indent="0">
              <a:buNone/>
              <a:defRPr sz="1954"/>
            </a:lvl4pPr>
            <a:lvl5pPr marL="1770992" indent="0">
              <a:buNone/>
              <a:defRPr sz="1954"/>
            </a:lvl5pPr>
            <a:lvl6pPr marL="2213741" indent="0">
              <a:buNone/>
              <a:defRPr sz="1954"/>
            </a:lvl6pPr>
            <a:lvl7pPr marL="2656489" indent="0">
              <a:buNone/>
              <a:defRPr sz="1954"/>
            </a:lvl7pPr>
            <a:lvl8pPr marL="3099237" indent="0">
              <a:buNone/>
              <a:defRPr sz="1954"/>
            </a:lvl8pPr>
            <a:lvl9pPr marL="3541985" indent="0">
              <a:buNone/>
              <a:defRPr sz="1954"/>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386"/>
            </a:lvl1pPr>
            <a:lvl2pPr marL="442748" indent="0">
              <a:buNone/>
              <a:defRPr sz="1197"/>
            </a:lvl2pPr>
            <a:lvl3pPr marL="885497" indent="0">
              <a:buNone/>
              <a:defRPr sz="945"/>
            </a:lvl3pPr>
            <a:lvl4pPr marL="1328244" indent="0">
              <a:buNone/>
              <a:defRPr sz="882"/>
            </a:lvl4pPr>
            <a:lvl5pPr marL="1770992" indent="0">
              <a:buNone/>
              <a:defRPr sz="882"/>
            </a:lvl5pPr>
            <a:lvl6pPr marL="2213741" indent="0">
              <a:buNone/>
              <a:defRPr sz="882"/>
            </a:lvl6pPr>
            <a:lvl7pPr marL="2656489" indent="0">
              <a:buNone/>
              <a:defRPr sz="882"/>
            </a:lvl7pPr>
            <a:lvl8pPr marL="3099237" indent="0">
              <a:buNone/>
              <a:defRPr sz="882"/>
            </a:lvl8pPr>
            <a:lvl9pPr marL="3541985" indent="0">
              <a:buNone/>
              <a:defRPr sz="882"/>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2064" y="6483241"/>
            <a:ext cx="2133933" cy="476280"/>
          </a:xfrm>
        </p:spPr>
        <p:txBody>
          <a:bodyPr/>
          <a:lstStyle>
            <a:lvl1pPr>
              <a:defRPr/>
            </a:lvl1pPr>
          </a:lstStyle>
          <a:p>
            <a:pPr>
              <a:defRPr/>
            </a:pPr>
            <a:fld id="{74F6B617-7E40-4FE4-93A9-160BC03E4AE5}" type="slidenum">
              <a:rPr lang="en-US" altLang="ja-JP"/>
              <a:pPr>
                <a:defRPr/>
              </a:pPr>
              <a:t>‹#›</a:t>
            </a:fld>
            <a:endParaRPr lang="en-US" altLang="ja-JP"/>
          </a:p>
        </p:txBody>
      </p:sp>
    </p:spTree>
    <p:extLst>
      <p:ext uri="{BB962C8B-B14F-4D97-AF65-F5344CB8AC3E}">
        <p14:creationId xmlns:p14="http://schemas.microsoft.com/office/powerpoint/2010/main" val="2346655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wmf"/><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1" y="1599480"/>
            <a:ext cx="8229600" cy="45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1" y="6245641"/>
            <a:ext cx="2133933"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l" eaLnBrk="1" hangingPunct="1">
              <a:defRPr sz="1386">
                <a:solidFill>
                  <a:srgbClr val="000000"/>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367" y="6245641"/>
            <a:ext cx="2895267"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ctr" eaLnBrk="1" hangingPunct="1">
              <a:defRPr sz="1386">
                <a:solidFill>
                  <a:srgbClr val="000000"/>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7002064" y="6486480"/>
            <a:ext cx="2133933"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r" eaLnBrk="1" hangingPunct="1">
              <a:defRPr sz="1386">
                <a:solidFill>
                  <a:srgbClr val="000000"/>
                </a:solidFill>
                <a:latin typeface="Arial" panose="020B0604020202020204" pitchFamily="34" charset="0"/>
              </a:defRPr>
            </a:lvl1pPr>
          </a:lstStyle>
          <a:p>
            <a:pPr fontAlgn="base">
              <a:spcBef>
                <a:spcPct val="0"/>
              </a:spcBef>
              <a:spcAft>
                <a:spcPct val="0"/>
              </a:spcAft>
              <a:defRPr/>
            </a:pPr>
            <a:fld id="{277075D1-60C4-4289-988D-D1734BB336D7}" type="slidenum">
              <a:rPr lang="en-US" altLang="ja-JP"/>
              <a:pPr fontAlgn="base">
                <a:spcBef>
                  <a:spcPct val="0"/>
                </a:spcBef>
                <a:spcAft>
                  <a:spcPct val="0"/>
                </a:spcAft>
                <a:defRPr/>
              </a:pPr>
              <a:t>‹#›</a:t>
            </a:fld>
            <a:endParaRPr lang="en-US" altLang="ja-JP"/>
          </a:p>
        </p:txBody>
      </p:sp>
      <p:grpSp>
        <p:nvGrpSpPr>
          <p:cNvPr id="2" name="Group 18"/>
          <p:cNvGrpSpPr>
            <a:grpSpLocks/>
          </p:cNvGrpSpPr>
          <p:nvPr userDrawn="1"/>
        </p:nvGrpSpPr>
        <p:grpSpPr bwMode="auto">
          <a:xfrm>
            <a:off x="0" y="0"/>
            <a:ext cx="9144000" cy="546480"/>
            <a:chOff x="0" y="0"/>
            <a:chExt cx="5760" cy="344"/>
          </a:xfrm>
        </p:grpSpPr>
        <p:pic>
          <p:nvPicPr>
            <p:cNvPr id="1034" name="Picture 9" descr="mlit_top"/>
            <p:cNvPicPr>
              <a:picLocks noChangeAspect="1" noChangeArrowheads="1"/>
            </p:cNvPicPr>
            <p:nvPr userDrawn="1"/>
          </p:nvPicPr>
          <p:blipFill>
            <a:blip r:embed="rId13"/>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cstate="print">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cstate="print">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cstate="print">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6227725" cy="47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smtClean="0"/>
              <a:t>マスタ タイトルの書式設定</a:t>
            </a:r>
          </a:p>
        </p:txBody>
      </p:sp>
    </p:spTree>
    <p:extLst>
      <p:ext uri="{BB962C8B-B14F-4D97-AF65-F5344CB8AC3E}">
        <p14:creationId xmlns:p14="http://schemas.microsoft.com/office/powerpoint/2010/main" val="2803827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710">
          <a:solidFill>
            <a:srgbClr val="4087C8"/>
          </a:solidFill>
          <a:latin typeface="+mj-lt"/>
          <a:ea typeface="+mj-ea"/>
          <a:cs typeface="+mj-cs"/>
        </a:defRPr>
      </a:lvl1pPr>
      <a:lvl2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5pPr>
      <a:lvl6pPr marL="442748"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6pPr>
      <a:lvl7pPr marL="885497"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7pPr>
      <a:lvl8pPr marL="1328244"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8pPr>
      <a:lvl9pPr marL="1770992"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9pPr>
    </p:titleStyle>
    <p:bodyStyle>
      <a:lvl1pPr marL="331147" indent="-331147" algn="l" rtl="0" eaLnBrk="0" fontAlgn="base" hangingPunct="0">
        <a:spcBef>
          <a:spcPct val="20000"/>
        </a:spcBef>
        <a:spcAft>
          <a:spcPct val="0"/>
        </a:spcAft>
        <a:buChar char="•"/>
        <a:defRPr kumimoji="1" sz="3088">
          <a:solidFill>
            <a:schemeClr val="tx1"/>
          </a:solidFill>
          <a:latin typeface="+mn-lt"/>
          <a:ea typeface="+mn-ea"/>
          <a:cs typeface="+mn-cs"/>
        </a:defRPr>
      </a:lvl1pPr>
      <a:lvl2pPr marL="718318" indent="-276122" algn="l" rtl="0" eaLnBrk="0" fontAlgn="base" hangingPunct="0">
        <a:spcBef>
          <a:spcPct val="20000"/>
        </a:spcBef>
        <a:spcAft>
          <a:spcPct val="0"/>
        </a:spcAft>
        <a:buChar char="–"/>
        <a:defRPr kumimoji="1" sz="2710">
          <a:solidFill>
            <a:schemeClr val="tx1"/>
          </a:solidFill>
          <a:latin typeface="+mn-lt"/>
          <a:ea typeface="+mn-ea"/>
        </a:defRPr>
      </a:lvl2pPr>
      <a:lvl3pPr marL="1106489" indent="-220097" algn="l" rtl="0" eaLnBrk="0" fontAlgn="base" hangingPunct="0">
        <a:spcBef>
          <a:spcPct val="20000"/>
        </a:spcBef>
        <a:spcAft>
          <a:spcPct val="0"/>
        </a:spcAft>
        <a:buChar char="•"/>
        <a:defRPr kumimoji="1" sz="2332">
          <a:solidFill>
            <a:schemeClr val="tx1"/>
          </a:solidFill>
          <a:latin typeface="+mn-lt"/>
          <a:ea typeface="+mn-ea"/>
        </a:defRPr>
      </a:lvl3pPr>
      <a:lvl4pPr marL="1548685" indent="-220097" algn="l" rtl="0" eaLnBrk="0" fontAlgn="base" hangingPunct="0">
        <a:spcBef>
          <a:spcPct val="20000"/>
        </a:spcBef>
        <a:spcAft>
          <a:spcPct val="0"/>
        </a:spcAft>
        <a:buChar char="–"/>
        <a:defRPr kumimoji="1" sz="1954">
          <a:solidFill>
            <a:schemeClr val="tx1"/>
          </a:solidFill>
          <a:latin typeface="+mn-lt"/>
          <a:ea typeface="+mn-ea"/>
        </a:defRPr>
      </a:lvl4pPr>
      <a:lvl5pPr marL="1991881" indent="-220097" algn="l" rtl="0" eaLnBrk="0" fontAlgn="base" hangingPunct="0">
        <a:spcBef>
          <a:spcPct val="20000"/>
        </a:spcBef>
        <a:spcAft>
          <a:spcPct val="0"/>
        </a:spcAft>
        <a:buChar char="»"/>
        <a:defRPr kumimoji="1" sz="1954">
          <a:solidFill>
            <a:schemeClr val="tx1"/>
          </a:solidFill>
          <a:latin typeface="+mn-lt"/>
          <a:ea typeface="+mn-ea"/>
        </a:defRPr>
      </a:lvl5pPr>
      <a:lvl6pPr marL="2435115" indent="-221374" algn="l" rtl="0" fontAlgn="base">
        <a:spcBef>
          <a:spcPct val="20000"/>
        </a:spcBef>
        <a:spcAft>
          <a:spcPct val="0"/>
        </a:spcAft>
        <a:buChar char="»"/>
        <a:defRPr kumimoji="1" sz="1954">
          <a:solidFill>
            <a:schemeClr val="tx1"/>
          </a:solidFill>
          <a:latin typeface="+mn-lt"/>
          <a:ea typeface="+mn-ea"/>
        </a:defRPr>
      </a:lvl6pPr>
      <a:lvl7pPr marL="2877863" indent="-221374" algn="l" rtl="0" fontAlgn="base">
        <a:spcBef>
          <a:spcPct val="20000"/>
        </a:spcBef>
        <a:spcAft>
          <a:spcPct val="0"/>
        </a:spcAft>
        <a:buChar char="»"/>
        <a:defRPr kumimoji="1" sz="1954">
          <a:solidFill>
            <a:schemeClr val="tx1"/>
          </a:solidFill>
          <a:latin typeface="+mn-lt"/>
          <a:ea typeface="+mn-ea"/>
        </a:defRPr>
      </a:lvl7pPr>
      <a:lvl8pPr marL="3320611" indent="-221374" algn="l" rtl="0" fontAlgn="base">
        <a:spcBef>
          <a:spcPct val="20000"/>
        </a:spcBef>
        <a:spcAft>
          <a:spcPct val="0"/>
        </a:spcAft>
        <a:buChar char="»"/>
        <a:defRPr kumimoji="1" sz="1954">
          <a:solidFill>
            <a:schemeClr val="tx1"/>
          </a:solidFill>
          <a:latin typeface="+mn-lt"/>
          <a:ea typeface="+mn-ea"/>
        </a:defRPr>
      </a:lvl8pPr>
      <a:lvl9pPr marL="3763359" indent="-221374" algn="l" rtl="0" fontAlgn="base">
        <a:spcBef>
          <a:spcPct val="20000"/>
        </a:spcBef>
        <a:spcAft>
          <a:spcPct val="0"/>
        </a:spcAft>
        <a:buChar char="»"/>
        <a:defRPr kumimoji="1" sz="1954">
          <a:solidFill>
            <a:schemeClr val="tx1"/>
          </a:solidFill>
          <a:latin typeface="+mn-lt"/>
          <a:ea typeface="+mn-ea"/>
        </a:defRPr>
      </a:lvl9pPr>
    </p:bodyStyle>
    <p:otherStyle>
      <a:defPPr>
        <a:defRPr lang="ja-JP"/>
      </a:defPPr>
      <a:lvl1pPr marL="0" algn="l" defTabSz="885497" rtl="0" eaLnBrk="1" latinLnBrk="0" hangingPunct="1">
        <a:defRPr kumimoji="1" sz="1702" kern="1200">
          <a:solidFill>
            <a:schemeClr val="tx1"/>
          </a:solidFill>
          <a:latin typeface="+mn-lt"/>
          <a:ea typeface="+mn-ea"/>
          <a:cs typeface="+mn-cs"/>
        </a:defRPr>
      </a:lvl1pPr>
      <a:lvl2pPr marL="442748" algn="l" defTabSz="885497" rtl="0" eaLnBrk="1" latinLnBrk="0" hangingPunct="1">
        <a:defRPr kumimoji="1" sz="1702" kern="1200">
          <a:solidFill>
            <a:schemeClr val="tx1"/>
          </a:solidFill>
          <a:latin typeface="+mn-lt"/>
          <a:ea typeface="+mn-ea"/>
          <a:cs typeface="+mn-cs"/>
        </a:defRPr>
      </a:lvl2pPr>
      <a:lvl3pPr marL="885497" algn="l" defTabSz="885497" rtl="0" eaLnBrk="1" latinLnBrk="0" hangingPunct="1">
        <a:defRPr kumimoji="1" sz="1702" kern="1200">
          <a:solidFill>
            <a:schemeClr val="tx1"/>
          </a:solidFill>
          <a:latin typeface="+mn-lt"/>
          <a:ea typeface="+mn-ea"/>
          <a:cs typeface="+mn-cs"/>
        </a:defRPr>
      </a:lvl3pPr>
      <a:lvl4pPr marL="1328244" algn="l" defTabSz="885497" rtl="0" eaLnBrk="1" latinLnBrk="0" hangingPunct="1">
        <a:defRPr kumimoji="1" sz="1702" kern="1200">
          <a:solidFill>
            <a:schemeClr val="tx1"/>
          </a:solidFill>
          <a:latin typeface="+mn-lt"/>
          <a:ea typeface="+mn-ea"/>
          <a:cs typeface="+mn-cs"/>
        </a:defRPr>
      </a:lvl4pPr>
      <a:lvl5pPr marL="1770992" algn="l" defTabSz="885497" rtl="0" eaLnBrk="1" latinLnBrk="0" hangingPunct="1">
        <a:defRPr kumimoji="1" sz="1702" kern="1200">
          <a:solidFill>
            <a:schemeClr val="tx1"/>
          </a:solidFill>
          <a:latin typeface="+mn-lt"/>
          <a:ea typeface="+mn-ea"/>
          <a:cs typeface="+mn-cs"/>
        </a:defRPr>
      </a:lvl5pPr>
      <a:lvl6pPr marL="2213741" algn="l" defTabSz="885497" rtl="0" eaLnBrk="1" latinLnBrk="0" hangingPunct="1">
        <a:defRPr kumimoji="1" sz="1702" kern="1200">
          <a:solidFill>
            <a:schemeClr val="tx1"/>
          </a:solidFill>
          <a:latin typeface="+mn-lt"/>
          <a:ea typeface="+mn-ea"/>
          <a:cs typeface="+mn-cs"/>
        </a:defRPr>
      </a:lvl6pPr>
      <a:lvl7pPr marL="2656489" algn="l" defTabSz="885497" rtl="0" eaLnBrk="1" latinLnBrk="0" hangingPunct="1">
        <a:defRPr kumimoji="1" sz="1702" kern="1200">
          <a:solidFill>
            <a:schemeClr val="tx1"/>
          </a:solidFill>
          <a:latin typeface="+mn-lt"/>
          <a:ea typeface="+mn-ea"/>
          <a:cs typeface="+mn-cs"/>
        </a:defRPr>
      </a:lvl7pPr>
      <a:lvl8pPr marL="3099237" algn="l" defTabSz="885497" rtl="0" eaLnBrk="1" latinLnBrk="0" hangingPunct="1">
        <a:defRPr kumimoji="1" sz="1702" kern="1200">
          <a:solidFill>
            <a:schemeClr val="tx1"/>
          </a:solidFill>
          <a:latin typeface="+mn-lt"/>
          <a:ea typeface="+mn-ea"/>
          <a:cs typeface="+mn-cs"/>
        </a:defRPr>
      </a:lvl8pPr>
      <a:lvl9pPr marL="3541985" algn="l" defTabSz="885497" rtl="0" eaLnBrk="1" latinLnBrk="0" hangingPunct="1">
        <a:defRPr kumimoji="1" sz="170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1" y="1600560"/>
            <a:ext cx="8229600" cy="45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1" y="6245641"/>
            <a:ext cx="2133933"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l" eaLnBrk="1" hangingPunct="1">
              <a:defRPr sz="1382">
                <a:solidFill>
                  <a:srgbClr val="000000"/>
                </a:solidFill>
                <a:latin typeface="Arial" charset="0"/>
                <a:ea typeface="ＭＳ Ｐゴシック" pitchFamily="50" charset="-128"/>
              </a:defRPr>
            </a:lvl1pPr>
          </a:lstStyle>
          <a:p>
            <a:pPr defTabSz="576255"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367" y="6245641"/>
            <a:ext cx="2895267"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ctr" eaLnBrk="1" hangingPunct="1">
              <a:defRPr sz="1382">
                <a:solidFill>
                  <a:srgbClr val="000000"/>
                </a:solidFill>
                <a:latin typeface="Arial" charset="0"/>
                <a:ea typeface="ＭＳ Ｐゴシック" pitchFamily="50" charset="-128"/>
              </a:defRPr>
            </a:lvl1pPr>
          </a:lstStyle>
          <a:p>
            <a:pPr defTabSz="576255"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7002064" y="6486480"/>
            <a:ext cx="2134934"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r" eaLnBrk="1" hangingPunct="1">
              <a:defRPr sz="1323">
                <a:solidFill>
                  <a:srgbClr val="000000"/>
                </a:solidFill>
                <a:latin typeface="Arial" panose="020B0604020202020204" pitchFamily="34" charset="0"/>
              </a:defRPr>
            </a:lvl1pPr>
          </a:lstStyle>
          <a:p>
            <a:pPr defTabSz="576255" fontAlgn="base">
              <a:spcBef>
                <a:spcPct val="0"/>
              </a:spcBef>
              <a:spcAft>
                <a:spcPct val="0"/>
              </a:spcAft>
              <a:defRPr/>
            </a:pPr>
            <a:fld id="{C9BFF943-4CFC-4BE4-86F8-D900046E41F6}" type="slidenum">
              <a:rPr lang="en-US" altLang="ja-JP" smtClean="0"/>
              <a:pPr defTabSz="576255" fontAlgn="base">
                <a:spcBef>
                  <a:spcPct val="0"/>
                </a:spcBef>
                <a:spcAft>
                  <a:spcPct val="0"/>
                </a:spcAft>
                <a:defRPr/>
              </a:pPr>
              <a:t>‹#›</a:t>
            </a:fld>
            <a:endParaRPr lang="en-US" altLang="ja-JP"/>
          </a:p>
        </p:txBody>
      </p:sp>
      <p:grpSp>
        <p:nvGrpSpPr>
          <p:cNvPr id="2" name="Group 18"/>
          <p:cNvGrpSpPr>
            <a:grpSpLocks/>
          </p:cNvGrpSpPr>
          <p:nvPr userDrawn="1"/>
        </p:nvGrpSpPr>
        <p:grpSpPr bwMode="auto">
          <a:xfrm>
            <a:off x="0" y="0"/>
            <a:ext cx="9144000" cy="546480"/>
            <a:chOff x="0" y="0"/>
            <a:chExt cx="5760" cy="344"/>
          </a:xfrm>
        </p:grpSpPr>
        <p:pic>
          <p:nvPicPr>
            <p:cNvPr id="1034"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6227725" cy="47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smtClean="0"/>
              <a:t>マスタ タイトルの書式設定</a:t>
            </a:r>
          </a:p>
        </p:txBody>
      </p:sp>
      <p:sp>
        <p:nvSpPr>
          <p:cNvPr id="1032" name="テキスト ボックス 1"/>
          <p:cNvSpPr txBox="1">
            <a:spLocks noChangeArrowheads="1"/>
          </p:cNvSpPr>
          <p:nvPr userDrawn="1"/>
        </p:nvSpPr>
        <p:spPr bwMode="auto">
          <a:xfrm>
            <a:off x="7401238" y="-402840"/>
            <a:ext cx="1735760" cy="334167"/>
          </a:xfrm>
          <a:prstGeom prst="rect">
            <a:avLst/>
          </a:prstGeom>
          <a:noFill/>
          <a:ln>
            <a:noFill/>
          </a:ln>
          <a:extLst/>
        </p:spPr>
        <p:txBody>
          <a:bodyPr lIns="63028" tIns="31514" rIns="63028" bIns="31514">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l" defTabSz="576255" rtl="0" eaLnBrk="1" fontAlgn="base" latinLnBrk="0" hangingPunct="1">
              <a:lnSpc>
                <a:spcPct val="100000"/>
              </a:lnSpc>
              <a:spcBef>
                <a:spcPct val="0"/>
              </a:spcBef>
              <a:spcAft>
                <a:spcPct val="0"/>
              </a:spcAft>
              <a:buClrTx/>
              <a:buSzTx/>
              <a:buFontTx/>
              <a:buNone/>
              <a:tabLst/>
              <a:defRPr/>
            </a:pPr>
            <a:r>
              <a:rPr kumimoji="1" lang="ja-JP" altLang="en-US" sz="1758" b="1"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中部地方整備局</a:t>
            </a:r>
          </a:p>
        </p:txBody>
      </p:sp>
      <p:pic>
        <p:nvPicPr>
          <p:cNvPr id="1033" name="Picture 1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l="-3" t="1622" r="77167" b="8075"/>
          <a:stretch>
            <a:fillRect/>
          </a:stretch>
        </p:blipFill>
        <p:spPr bwMode="auto">
          <a:xfrm>
            <a:off x="7176140" y="-320760"/>
            <a:ext cx="305133" cy="26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3980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647">
          <a:solidFill>
            <a:srgbClr val="4087C8"/>
          </a:solidFill>
          <a:latin typeface="+mj-lt"/>
          <a:ea typeface="+mj-ea"/>
          <a:cs typeface="+mj-cs"/>
        </a:defRPr>
      </a:lvl1pPr>
      <a:lvl2pPr algn="l" rtl="0" eaLnBrk="0" fontAlgn="base" hangingPunct="0">
        <a:spcBef>
          <a:spcPct val="0"/>
        </a:spcBef>
        <a:spcAft>
          <a:spcPct val="0"/>
        </a:spcAft>
        <a:defRPr kumimoji="1" sz="2647">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647">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647">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647">
          <a:solidFill>
            <a:srgbClr val="4087C8"/>
          </a:solidFill>
          <a:latin typeface="HGP創英角ｺﾞｼｯｸUB" pitchFamily="50" charset="-128"/>
          <a:ea typeface="HGP創英角ｺﾞｼｯｸUB" pitchFamily="50" charset="-128"/>
        </a:defRPr>
      </a:lvl5pPr>
      <a:lvl6pPr marL="441170"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6pPr>
      <a:lvl7pPr marL="882340"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7pPr>
      <a:lvl8pPr marL="1323510"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8pPr>
      <a:lvl9pPr marL="1764680"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9pPr>
    </p:titleStyle>
    <p:bodyStyle>
      <a:lvl1pPr marL="329146" indent="-329146" algn="l" rtl="0" eaLnBrk="0" fontAlgn="base" hangingPunct="0">
        <a:spcBef>
          <a:spcPct val="20000"/>
        </a:spcBef>
        <a:spcAft>
          <a:spcPct val="0"/>
        </a:spcAft>
        <a:buChar char="•"/>
        <a:defRPr kumimoji="1" sz="3025">
          <a:solidFill>
            <a:schemeClr val="tx1"/>
          </a:solidFill>
          <a:latin typeface="+mn-lt"/>
          <a:ea typeface="+mn-ea"/>
          <a:cs typeface="+mn-cs"/>
        </a:defRPr>
      </a:lvl1pPr>
      <a:lvl2pPr marL="714316" indent="-273121" algn="l" rtl="0" eaLnBrk="0" fontAlgn="base" hangingPunct="0">
        <a:spcBef>
          <a:spcPct val="20000"/>
        </a:spcBef>
        <a:spcAft>
          <a:spcPct val="0"/>
        </a:spcAft>
        <a:buChar char="–"/>
        <a:defRPr kumimoji="1" sz="2647">
          <a:solidFill>
            <a:schemeClr val="tx1"/>
          </a:solidFill>
          <a:latin typeface="+mn-lt"/>
          <a:ea typeface="+mn-ea"/>
        </a:defRPr>
      </a:lvl2pPr>
      <a:lvl3pPr marL="1101488" indent="-218096" algn="l" rtl="0" eaLnBrk="0" fontAlgn="base" hangingPunct="0">
        <a:spcBef>
          <a:spcPct val="20000"/>
        </a:spcBef>
        <a:spcAft>
          <a:spcPct val="0"/>
        </a:spcAft>
        <a:buChar char="•"/>
        <a:defRPr kumimoji="1" sz="2269">
          <a:solidFill>
            <a:schemeClr val="tx1"/>
          </a:solidFill>
          <a:latin typeface="+mn-lt"/>
          <a:ea typeface="+mn-ea"/>
        </a:defRPr>
      </a:lvl3pPr>
      <a:lvl4pPr marL="1542682" indent="-218096" algn="l" rtl="0" eaLnBrk="0" fontAlgn="base" hangingPunct="0">
        <a:spcBef>
          <a:spcPct val="20000"/>
        </a:spcBef>
        <a:spcAft>
          <a:spcPct val="0"/>
        </a:spcAft>
        <a:buChar char="–"/>
        <a:defRPr kumimoji="1" sz="1891">
          <a:solidFill>
            <a:schemeClr val="tx1"/>
          </a:solidFill>
          <a:latin typeface="+mn-lt"/>
          <a:ea typeface="+mn-ea"/>
        </a:defRPr>
      </a:lvl4pPr>
      <a:lvl5pPr marL="1983878" indent="-218096" algn="l" rtl="0" eaLnBrk="0" fontAlgn="base" hangingPunct="0">
        <a:spcBef>
          <a:spcPct val="20000"/>
        </a:spcBef>
        <a:spcAft>
          <a:spcPct val="0"/>
        </a:spcAft>
        <a:buChar char="»"/>
        <a:defRPr kumimoji="1" sz="1891">
          <a:solidFill>
            <a:schemeClr val="tx1"/>
          </a:solidFill>
          <a:latin typeface="+mn-lt"/>
          <a:ea typeface="+mn-ea"/>
        </a:defRPr>
      </a:lvl5pPr>
      <a:lvl6pPr marL="2426434" indent="-220585" algn="l" rtl="0" fontAlgn="base">
        <a:spcBef>
          <a:spcPct val="20000"/>
        </a:spcBef>
        <a:spcAft>
          <a:spcPct val="0"/>
        </a:spcAft>
        <a:buChar char="»"/>
        <a:defRPr kumimoji="1" sz="1947">
          <a:solidFill>
            <a:schemeClr val="tx1"/>
          </a:solidFill>
          <a:latin typeface="+mn-lt"/>
          <a:ea typeface="+mn-ea"/>
        </a:defRPr>
      </a:lvl6pPr>
      <a:lvl7pPr marL="2867605" indent="-220585" algn="l" rtl="0" fontAlgn="base">
        <a:spcBef>
          <a:spcPct val="20000"/>
        </a:spcBef>
        <a:spcAft>
          <a:spcPct val="0"/>
        </a:spcAft>
        <a:buChar char="»"/>
        <a:defRPr kumimoji="1" sz="1947">
          <a:solidFill>
            <a:schemeClr val="tx1"/>
          </a:solidFill>
          <a:latin typeface="+mn-lt"/>
          <a:ea typeface="+mn-ea"/>
        </a:defRPr>
      </a:lvl7pPr>
      <a:lvl8pPr marL="3308774" indent="-220585" algn="l" rtl="0" fontAlgn="base">
        <a:spcBef>
          <a:spcPct val="20000"/>
        </a:spcBef>
        <a:spcAft>
          <a:spcPct val="0"/>
        </a:spcAft>
        <a:buChar char="»"/>
        <a:defRPr kumimoji="1" sz="1947">
          <a:solidFill>
            <a:schemeClr val="tx1"/>
          </a:solidFill>
          <a:latin typeface="+mn-lt"/>
          <a:ea typeface="+mn-ea"/>
        </a:defRPr>
      </a:lvl8pPr>
      <a:lvl9pPr marL="3749945" indent="-220585" algn="l" rtl="0" fontAlgn="base">
        <a:spcBef>
          <a:spcPct val="20000"/>
        </a:spcBef>
        <a:spcAft>
          <a:spcPct val="0"/>
        </a:spcAft>
        <a:buChar char="»"/>
        <a:defRPr kumimoji="1" sz="1947">
          <a:solidFill>
            <a:schemeClr val="tx1"/>
          </a:solidFill>
          <a:latin typeface="+mn-lt"/>
          <a:ea typeface="+mn-ea"/>
        </a:defRPr>
      </a:lvl9pPr>
    </p:bodyStyle>
    <p:otherStyle>
      <a:defPPr>
        <a:defRPr lang="ja-JP"/>
      </a:defPPr>
      <a:lvl1pPr marL="0" algn="l" defTabSz="882340" rtl="0" eaLnBrk="1" latinLnBrk="0" hangingPunct="1">
        <a:defRPr kumimoji="1" sz="1696" kern="1200">
          <a:solidFill>
            <a:schemeClr val="tx1"/>
          </a:solidFill>
          <a:latin typeface="+mn-lt"/>
          <a:ea typeface="+mn-ea"/>
          <a:cs typeface="+mn-cs"/>
        </a:defRPr>
      </a:lvl1pPr>
      <a:lvl2pPr marL="441170" algn="l" defTabSz="882340" rtl="0" eaLnBrk="1" latinLnBrk="0" hangingPunct="1">
        <a:defRPr kumimoji="1" sz="1696" kern="1200">
          <a:solidFill>
            <a:schemeClr val="tx1"/>
          </a:solidFill>
          <a:latin typeface="+mn-lt"/>
          <a:ea typeface="+mn-ea"/>
          <a:cs typeface="+mn-cs"/>
        </a:defRPr>
      </a:lvl2pPr>
      <a:lvl3pPr marL="882340" algn="l" defTabSz="882340" rtl="0" eaLnBrk="1" latinLnBrk="0" hangingPunct="1">
        <a:defRPr kumimoji="1" sz="1696" kern="1200">
          <a:solidFill>
            <a:schemeClr val="tx1"/>
          </a:solidFill>
          <a:latin typeface="+mn-lt"/>
          <a:ea typeface="+mn-ea"/>
          <a:cs typeface="+mn-cs"/>
        </a:defRPr>
      </a:lvl3pPr>
      <a:lvl4pPr marL="1323510" algn="l" defTabSz="882340" rtl="0" eaLnBrk="1" latinLnBrk="0" hangingPunct="1">
        <a:defRPr kumimoji="1" sz="1696" kern="1200">
          <a:solidFill>
            <a:schemeClr val="tx1"/>
          </a:solidFill>
          <a:latin typeface="+mn-lt"/>
          <a:ea typeface="+mn-ea"/>
          <a:cs typeface="+mn-cs"/>
        </a:defRPr>
      </a:lvl4pPr>
      <a:lvl5pPr marL="1764680" algn="l" defTabSz="882340" rtl="0" eaLnBrk="1" latinLnBrk="0" hangingPunct="1">
        <a:defRPr kumimoji="1" sz="1696" kern="1200">
          <a:solidFill>
            <a:schemeClr val="tx1"/>
          </a:solidFill>
          <a:latin typeface="+mn-lt"/>
          <a:ea typeface="+mn-ea"/>
          <a:cs typeface="+mn-cs"/>
        </a:defRPr>
      </a:lvl5pPr>
      <a:lvl6pPr marL="2205850" algn="l" defTabSz="882340" rtl="0" eaLnBrk="1" latinLnBrk="0" hangingPunct="1">
        <a:defRPr kumimoji="1" sz="1696" kern="1200">
          <a:solidFill>
            <a:schemeClr val="tx1"/>
          </a:solidFill>
          <a:latin typeface="+mn-lt"/>
          <a:ea typeface="+mn-ea"/>
          <a:cs typeface="+mn-cs"/>
        </a:defRPr>
      </a:lvl6pPr>
      <a:lvl7pPr marL="2647020" algn="l" defTabSz="882340" rtl="0" eaLnBrk="1" latinLnBrk="0" hangingPunct="1">
        <a:defRPr kumimoji="1" sz="1696" kern="1200">
          <a:solidFill>
            <a:schemeClr val="tx1"/>
          </a:solidFill>
          <a:latin typeface="+mn-lt"/>
          <a:ea typeface="+mn-ea"/>
          <a:cs typeface="+mn-cs"/>
        </a:defRPr>
      </a:lvl7pPr>
      <a:lvl8pPr marL="3088190" algn="l" defTabSz="882340" rtl="0" eaLnBrk="1" latinLnBrk="0" hangingPunct="1">
        <a:defRPr kumimoji="1" sz="1696" kern="1200">
          <a:solidFill>
            <a:schemeClr val="tx1"/>
          </a:solidFill>
          <a:latin typeface="+mn-lt"/>
          <a:ea typeface="+mn-ea"/>
          <a:cs typeface="+mn-cs"/>
        </a:defRPr>
      </a:lvl8pPr>
      <a:lvl9pPr marL="3529359" algn="l" defTabSz="882340" rtl="0" eaLnBrk="1" latinLnBrk="0" hangingPunct="1">
        <a:defRPr kumimoji="1" sz="16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7.jpe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image" Target="../media/image72.jpeg"/><Relationship Id="rId16" Type="http://schemas.openxmlformats.org/officeDocument/2006/relationships/image" Target="../media/image82.png"/><Relationship Id="rId1" Type="http://schemas.openxmlformats.org/officeDocument/2006/relationships/slideLayout" Target="../slideLayouts/slideLayout18.xml"/><Relationship Id="rId6" Type="http://schemas.openxmlformats.org/officeDocument/2006/relationships/image" Target="../media/image76.jpeg"/><Relationship Id="rId11" Type="http://schemas.openxmlformats.org/officeDocument/2006/relationships/image" Target="../media/image66.png"/><Relationship Id="rId5" Type="http://schemas.openxmlformats.org/officeDocument/2006/relationships/image" Target="../media/image75.png"/><Relationship Id="rId15" Type="http://schemas.openxmlformats.org/officeDocument/2006/relationships/image" Target="../media/image81.png"/><Relationship Id="rId10" Type="http://schemas.microsoft.com/office/2007/relationships/hdphoto" Target="../media/hdphoto2.wdp"/><Relationship Id="rId4" Type="http://schemas.openxmlformats.org/officeDocument/2006/relationships/image" Target="../media/image74.png"/><Relationship Id="rId9" Type="http://schemas.openxmlformats.org/officeDocument/2006/relationships/image" Target="../media/image68.png"/><Relationship Id="rId14"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hyperlink" Target="https://youtu.be/LOMH0sXbCAY"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emf"/><Relationship Id="rId18" Type="http://schemas.openxmlformats.org/officeDocument/2006/relationships/image" Target="../media/image26.emf"/><Relationship Id="rId26" Type="http://schemas.openxmlformats.org/officeDocument/2006/relationships/image" Target="../media/image34.emf"/><Relationship Id="rId39" Type="http://schemas.openxmlformats.org/officeDocument/2006/relationships/image" Target="../media/image7.png"/><Relationship Id="rId3" Type="http://schemas.openxmlformats.org/officeDocument/2006/relationships/image" Target="../media/image11.emf"/><Relationship Id="rId21" Type="http://schemas.openxmlformats.org/officeDocument/2006/relationships/image" Target="../media/image29.emf"/><Relationship Id="rId34" Type="http://schemas.openxmlformats.org/officeDocument/2006/relationships/image" Target="../media/image42.png"/><Relationship Id="rId7" Type="http://schemas.openxmlformats.org/officeDocument/2006/relationships/image" Target="../media/image15.png"/><Relationship Id="rId12" Type="http://schemas.openxmlformats.org/officeDocument/2006/relationships/image" Target="../media/image20.emf"/><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emf"/><Relationship Id="rId38" Type="http://schemas.openxmlformats.org/officeDocument/2006/relationships/image" Target="../media/image6.png"/><Relationship Id="rId2" Type="http://schemas.openxmlformats.org/officeDocument/2006/relationships/image" Target="../media/image10.emf"/><Relationship Id="rId16" Type="http://schemas.openxmlformats.org/officeDocument/2006/relationships/image" Target="../media/image24.png"/><Relationship Id="rId20" Type="http://schemas.openxmlformats.org/officeDocument/2006/relationships/image" Target="../media/image28.emf"/><Relationship Id="rId29" Type="http://schemas.openxmlformats.org/officeDocument/2006/relationships/image" Target="../media/image37.emf"/><Relationship Id="rId41"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19.emf"/><Relationship Id="rId24" Type="http://schemas.openxmlformats.org/officeDocument/2006/relationships/image" Target="../media/image32.png"/><Relationship Id="rId32" Type="http://schemas.openxmlformats.org/officeDocument/2006/relationships/image" Target="../media/image40.emf"/><Relationship Id="rId37" Type="http://schemas.openxmlformats.org/officeDocument/2006/relationships/image" Target="../media/image45.png"/><Relationship Id="rId40" Type="http://schemas.openxmlformats.org/officeDocument/2006/relationships/image" Target="../media/image8.png"/><Relationship Id="rId5" Type="http://schemas.openxmlformats.org/officeDocument/2006/relationships/image" Target="../media/image13.emf"/><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emf"/><Relationship Id="rId36" Type="http://schemas.openxmlformats.org/officeDocument/2006/relationships/image" Target="../media/image44.emf"/><Relationship Id="rId10" Type="http://schemas.openxmlformats.org/officeDocument/2006/relationships/image" Target="../media/image18.emf"/><Relationship Id="rId19" Type="http://schemas.openxmlformats.org/officeDocument/2006/relationships/image" Target="../media/image27.emf"/><Relationship Id="rId31" Type="http://schemas.openxmlformats.org/officeDocument/2006/relationships/image" Target="../media/image39.png"/><Relationship Id="rId4" Type="http://schemas.openxmlformats.org/officeDocument/2006/relationships/image" Target="../media/image12.emf"/><Relationship Id="rId9" Type="http://schemas.openxmlformats.org/officeDocument/2006/relationships/image" Target="../media/image17.png"/><Relationship Id="rId14" Type="http://schemas.openxmlformats.org/officeDocument/2006/relationships/image" Target="../media/image22.emf"/><Relationship Id="rId22" Type="http://schemas.openxmlformats.org/officeDocument/2006/relationships/image" Target="../media/image30.emf"/><Relationship Id="rId27" Type="http://schemas.openxmlformats.org/officeDocument/2006/relationships/image" Target="../media/image35.emf"/><Relationship Id="rId30" Type="http://schemas.openxmlformats.org/officeDocument/2006/relationships/image" Target="../media/image38.emf"/><Relationship Id="rId35"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emf"/><Relationship Id="rId10" Type="http://schemas.openxmlformats.org/officeDocument/2006/relationships/image" Target="../media/image45.png"/><Relationship Id="rId4" Type="http://schemas.openxmlformats.org/officeDocument/2006/relationships/image" Target="../media/image40.emf"/><Relationship Id="rId9" Type="http://schemas.openxmlformats.org/officeDocument/2006/relationships/image" Target="../media/image44.emf"/><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emf"/><Relationship Id="rId18" Type="http://schemas.openxmlformats.org/officeDocument/2006/relationships/image" Target="../media/image58.emf"/><Relationship Id="rId3" Type="http://schemas.openxmlformats.org/officeDocument/2006/relationships/image" Target="../media/image52.png"/><Relationship Id="rId21" Type="http://schemas.openxmlformats.org/officeDocument/2006/relationships/image" Target="../media/image61.emf"/><Relationship Id="rId7" Type="http://schemas.openxmlformats.org/officeDocument/2006/relationships/image" Target="../media/image7.png"/><Relationship Id="rId12" Type="http://schemas.openxmlformats.org/officeDocument/2006/relationships/image" Target="../media/image36.emf"/><Relationship Id="rId17" Type="http://schemas.openxmlformats.org/officeDocument/2006/relationships/image" Target="../media/image39.png"/><Relationship Id="rId2" Type="http://schemas.openxmlformats.org/officeDocument/2006/relationships/image" Target="../media/image51.png"/><Relationship Id="rId16" Type="http://schemas.openxmlformats.org/officeDocument/2006/relationships/image" Target="../media/image57.png"/><Relationship Id="rId20" Type="http://schemas.openxmlformats.org/officeDocument/2006/relationships/image" Target="../media/image60.png"/><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35.emf"/><Relationship Id="rId5" Type="http://schemas.openxmlformats.org/officeDocument/2006/relationships/image" Target="../media/image54.png"/><Relationship Id="rId15" Type="http://schemas.openxmlformats.org/officeDocument/2006/relationships/image" Target="../media/image56.png"/><Relationship Id="rId23" Type="http://schemas.microsoft.com/office/2007/relationships/hdphoto" Target="../media/hdphoto1.wdp"/><Relationship Id="rId10" Type="http://schemas.openxmlformats.org/officeDocument/2006/relationships/image" Target="../media/image34.emf"/><Relationship Id="rId19" Type="http://schemas.openxmlformats.org/officeDocument/2006/relationships/image" Target="../media/image59.emf"/><Relationship Id="rId4" Type="http://schemas.openxmlformats.org/officeDocument/2006/relationships/image" Target="../media/image53.png"/><Relationship Id="rId9" Type="http://schemas.openxmlformats.org/officeDocument/2006/relationships/image" Target="../media/image33.png"/><Relationship Id="rId14" Type="http://schemas.openxmlformats.org/officeDocument/2006/relationships/image" Target="../media/image38.emf"/><Relationship Id="rId22"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5.png"/><Relationship Id="rId18" Type="http://schemas.openxmlformats.org/officeDocument/2006/relationships/image" Target="../media/image30.emf"/><Relationship Id="rId3" Type="http://schemas.openxmlformats.org/officeDocument/2006/relationships/image" Target="../media/image53.png"/><Relationship Id="rId21" Type="http://schemas.openxmlformats.org/officeDocument/2006/relationships/image" Target="../media/image31.png"/><Relationship Id="rId7" Type="http://schemas.openxmlformats.org/officeDocument/2006/relationships/image" Target="../media/image65.jpeg"/><Relationship Id="rId12" Type="http://schemas.openxmlformats.org/officeDocument/2006/relationships/image" Target="../media/image24.png"/><Relationship Id="rId17" Type="http://schemas.openxmlformats.org/officeDocument/2006/relationships/image" Target="../media/image29.emf"/><Relationship Id="rId2" Type="http://schemas.openxmlformats.org/officeDocument/2006/relationships/image" Target="../media/image52.png"/><Relationship Id="rId16" Type="http://schemas.openxmlformats.org/officeDocument/2006/relationships/image" Target="../media/image28.emf"/><Relationship Id="rId20"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image" Target="../media/image64.png"/><Relationship Id="rId11" Type="http://schemas.microsoft.com/office/2007/relationships/hdphoto" Target="../media/hdphoto2.wdp"/><Relationship Id="rId24" Type="http://schemas.microsoft.com/office/2007/relationships/hdphoto" Target="../media/hdphoto1.wdp"/><Relationship Id="rId5" Type="http://schemas.openxmlformats.org/officeDocument/2006/relationships/image" Target="../media/image63.png"/><Relationship Id="rId15" Type="http://schemas.openxmlformats.org/officeDocument/2006/relationships/image" Target="../media/image27.emf"/><Relationship Id="rId23" Type="http://schemas.openxmlformats.org/officeDocument/2006/relationships/image" Target="../media/image62.png"/><Relationship Id="rId10" Type="http://schemas.openxmlformats.org/officeDocument/2006/relationships/image" Target="../media/image68.png"/><Relationship Id="rId19" Type="http://schemas.openxmlformats.org/officeDocument/2006/relationships/image" Target="../media/image8.png"/><Relationship Id="rId4" Type="http://schemas.openxmlformats.org/officeDocument/2006/relationships/image" Target="../media/image54.png"/><Relationship Id="rId9" Type="http://schemas.openxmlformats.org/officeDocument/2006/relationships/image" Target="../media/image67.jpeg"/><Relationship Id="rId14" Type="http://schemas.openxmlformats.org/officeDocument/2006/relationships/image" Target="../media/image26.emf"/><Relationship Id="rId22" Type="http://schemas.openxmlformats.org/officeDocument/2006/relationships/image" Target="../media/image7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44501" y="2644048"/>
            <a:ext cx="6805978" cy="2179563"/>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algn="ctr" defTabSz="743405" eaLnBrk="1" hangingPunct="1">
              <a:defRPr/>
            </a:pPr>
            <a:r>
              <a:rPr lang="ja-JP" altLang="en-US" sz="3781" dirty="0" smtClean="0">
                <a:cs typeface="+mn-cs"/>
              </a:rPr>
              <a:t>要配慮者利用施設における</a:t>
            </a:r>
            <a:endParaRPr lang="en-US" altLang="ja-JP" sz="3781" dirty="0" smtClean="0">
              <a:cs typeface="+mn-cs"/>
            </a:endParaRPr>
          </a:p>
          <a:p>
            <a:pPr algn="ctr" defTabSz="743405" eaLnBrk="1" hangingPunct="1">
              <a:defRPr/>
            </a:pPr>
            <a:r>
              <a:rPr lang="ja-JP" altLang="en-US" sz="3781" dirty="0" smtClean="0">
                <a:cs typeface="+mn-cs"/>
              </a:rPr>
              <a:t>避難訓練チェックリスト</a:t>
            </a:r>
            <a:endParaRPr lang="en-US" altLang="ja-JP" sz="3781" dirty="0">
              <a:cs typeface="+mn-cs"/>
            </a:endParaRPr>
          </a:p>
          <a:p>
            <a:pPr algn="ctr" defTabSz="743405" eaLnBrk="1" hangingPunct="1">
              <a:defRPr/>
            </a:pPr>
            <a:endParaRPr lang="ja-JP" altLang="en-US" sz="3781" dirty="0">
              <a:cs typeface="+mn-cs"/>
            </a:endParaRPr>
          </a:p>
        </p:txBody>
      </p:sp>
    </p:spTree>
    <p:extLst>
      <p:ext uri="{BB962C8B-B14F-4D97-AF65-F5344CB8AC3E}">
        <p14:creationId xmlns:p14="http://schemas.microsoft.com/office/powerpoint/2010/main" val="368994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10</a:t>
            </a:fld>
            <a:endParaRPr lang="en-US" altLang="ja-JP"/>
          </a:p>
        </p:txBody>
      </p:sp>
      <p:sp>
        <p:nvSpPr>
          <p:cNvPr id="10" name="テキスト ボックス 9"/>
          <p:cNvSpPr txBox="1"/>
          <p:nvPr/>
        </p:nvSpPr>
        <p:spPr>
          <a:xfrm>
            <a:off x="2347847" y="2720474"/>
            <a:ext cx="4698722" cy="830997"/>
          </a:xfrm>
          <a:prstGeom prst="rect">
            <a:avLst/>
          </a:prstGeom>
          <a:noFill/>
        </p:spPr>
        <p:txBody>
          <a:bodyPr wrap="none" rtlCol="0">
            <a:spAutoFit/>
          </a:bodyPr>
          <a:lstStyle/>
          <a:p>
            <a:pPr>
              <a:lnSpc>
                <a:spcPct val="150000"/>
              </a:lnSpc>
            </a:pPr>
            <a:r>
              <a:rPr lang="ja-JP" altLang="en-US" sz="3200" dirty="0">
                <a:solidFill>
                  <a:srgbClr val="4087C8"/>
                </a:solidFill>
                <a:latin typeface="HGP創英角ｺﾞｼｯｸUB"/>
                <a:ea typeface="HGP創英角ｺﾞｼｯｸUB"/>
                <a:cs typeface="+mj-cs"/>
              </a:rPr>
              <a:t>２</a:t>
            </a:r>
            <a:r>
              <a:rPr lang="ja-JP" altLang="en-US" sz="3200" dirty="0" smtClean="0">
                <a:solidFill>
                  <a:srgbClr val="4087C8"/>
                </a:solidFill>
                <a:latin typeface="HGP創英角ｺﾞｼｯｸUB"/>
                <a:ea typeface="HGP創英角ｺﾞｼｯｸUB"/>
                <a:cs typeface="+mj-cs"/>
              </a:rPr>
              <a:t>．避難訓練の内容を知る</a:t>
            </a:r>
            <a:endParaRPr lang="ja-JP" altLang="en-US" sz="3200" dirty="0">
              <a:solidFill>
                <a:srgbClr val="4087C8"/>
              </a:solidFill>
              <a:latin typeface="HGP創英角ｺﾞｼｯｸUB"/>
              <a:ea typeface="HGP創英角ｺﾞｼｯｸUB"/>
              <a:cs typeface="+mj-cs"/>
            </a:endParaRPr>
          </a:p>
        </p:txBody>
      </p:sp>
    </p:spTree>
    <p:extLst>
      <p:ext uri="{BB962C8B-B14F-4D97-AF65-F5344CB8AC3E}">
        <p14:creationId xmlns:p14="http://schemas.microsoft.com/office/powerpoint/2010/main" val="404872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03" name="右矢印 69633"/>
          <p:cNvSpPr>
            <a:spLocks noChangeArrowheads="1"/>
          </p:cNvSpPr>
          <p:nvPr/>
        </p:nvSpPr>
        <p:spPr bwMode="auto">
          <a:xfrm rot="16200000">
            <a:off x="2569779" y="5265959"/>
            <a:ext cx="332145" cy="688563"/>
          </a:xfrm>
          <a:prstGeom prst="rightArrow">
            <a:avLst>
              <a:gd name="adj1" fmla="val 50000"/>
              <a:gd name="adj2" fmla="val 50000"/>
            </a:avLst>
          </a:prstGeom>
          <a:solidFill>
            <a:schemeClr val="bg1"/>
          </a:solidFill>
          <a:ln w="9525">
            <a:solidFill>
              <a:srgbClr val="0000FF"/>
            </a:solidFill>
            <a:miter lim="800000"/>
            <a:headEnd/>
            <a:tailEnd/>
          </a:ln>
        </p:spPr>
        <p:txBody>
          <a:bodyPr lIns="118169" tIns="59084" rIns="118169" bIns="59084" anchor="ctr">
            <a:spAutoFit/>
          </a:bodyPr>
          <a:lstStyle/>
          <a:p>
            <a:pPr algn="ctr" defTabSz="576255" eaLnBrk="0" fontAlgn="base" hangingPunct="0">
              <a:spcBef>
                <a:spcPct val="0"/>
              </a:spcBef>
              <a:spcAft>
                <a:spcPct val="0"/>
              </a:spcAft>
              <a:defRPr/>
            </a:pPr>
            <a:endParaRPr lang="ja-JP" altLang="en-US" sz="1477">
              <a:solidFill>
                <a:srgbClr val="000000"/>
              </a:solidFill>
              <a:latin typeface="ＭＳ Ｐゴシック" panose="020B0600070205080204" pitchFamily="50" charset="-128"/>
              <a:ea typeface="ＭＳ Ｐゴシック" panose="020B0600070205080204" pitchFamily="50" charset="-128"/>
            </a:endParaRPr>
          </a:p>
        </p:txBody>
      </p:sp>
      <p:sp>
        <p:nvSpPr>
          <p:cNvPr id="79904" name="右矢印 260"/>
          <p:cNvSpPr>
            <a:spLocks noChangeArrowheads="1"/>
          </p:cNvSpPr>
          <p:nvPr/>
        </p:nvSpPr>
        <p:spPr bwMode="auto">
          <a:xfrm rot="16200000">
            <a:off x="4908302" y="5269961"/>
            <a:ext cx="332145" cy="688563"/>
          </a:xfrm>
          <a:prstGeom prst="rightArrow">
            <a:avLst>
              <a:gd name="adj1" fmla="val 50000"/>
              <a:gd name="adj2" fmla="val 50000"/>
            </a:avLst>
          </a:prstGeom>
          <a:solidFill>
            <a:schemeClr val="bg1"/>
          </a:solidFill>
          <a:ln w="9525">
            <a:solidFill>
              <a:srgbClr val="00B050"/>
            </a:solidFill>
            <a:miter lim="800000"/>
            <a:headEnd/>
            <a:tailEnd/>
          </a:ln>
        </p:spPr>
        <p:txBody>
          <a:bodyPr lIns="118169" tIns="59084" rIns="118169" bIns="59084" anchor="ctr">
            <a:spAutoFit/>
          </a:bodyPr>
          <a:lstStyle/>
          <a:p>
            <a:pPr algn="ctr" defTabSz="576255" eaLnBrk="0" fontAlgn="base" hangingPunct="0">
              <a:spcBef>
                <a:spcPct val="0"/>
              </a:spcBef>
              <a:spcAft>
                <a:spcPct val="0"/>
              </a:spcAft>
              <a:defRPr/>
            </a:pPr>
            <a:endParaRPr lang="ja-JP" altLang="en-US" sz="1477">
              <a:solidFill>
                <a:srgbClr val="000000"/>
              </a:solidFill>
              <a:latin typeface="ＭＳ Ｐゴシック" panose="020B0600070205080204" pitchFamily="50" charset="-128"/>
              <a:ea typeface="ＭＳ Ｐゴシック" panose="020B0600070205080204" pitchFamily="50" charset="-128"/>
            </a:endParaRPr>
          </a:p>
        </p:txBody>
      </p:sp>
      <p:sp>
        <p:nvSpPr>
          <p:cNvPr id="79906" name="右矢印 262"/>
          <p:cNvSpPr>
            <a:spLocks noChangeArrowheads="1"/>
          </p:cNvSpPr>
          <p:nvPr/>
        </p:nvSpPr>
        <p:spPr bwMode="auto">
          <a:xfrm rot="16200000">
            <a:off x="7560463" y="5269961"/>
            <a:ext cx="332145" cy="688563"/>
          </a:xfrm>
          <a:prstGeom prst="rightArrow">
            <a:avLst>
              <a:gd name="adj1" fmla="val 50000"/>
              <a:gd name="adj2" fmla="val 50000"/>
            </a:avLst>
          </a:prstGeom>
          <a:solidFill>
            <a:schemeClr val="bg1"/>
          </a:solidFill>
          <a:ln w="9525">
            <a:solidFill>
              <a:srgbClr val="FF00FF"/>
            </a:solidFill>
            <a:miter lim="800000"/>
            <a:headEnd/>
            <a:tailEnd/>
          </a:ln>
        </p:spPr>
        <p:txBody>
          <a:bodyPr lIns="118169" tIns="59084" rIns="118169" bIns="59084" anchor="ctr">
            <a:spAutoFit/>
          </a:bodyPr>
          <a:lstStyle/>
          <a:p>
            <a:pPr algn="ctr" defTabSz="576255" eaLnBrk="0" fontAlgn="base" hangingPunct="0">
              <a:spcBef>
                <a:spcPct val="0"/>
              </a:spcBef>
              <a:spcAft>
                <a:spcPct val="0"/>
              </a:spcAft>
              <a:defRPr/>
            </a:pPr>
            <a:endParaRPr lang="ja-JP" altLang="en-US" sz="1477">
              <a:solidFill>
                <a:srgbClr val="000000"/>
              </a:solidFill>
              <a:latin typeface="ＭＳ Ｐゴシック" panose="020B0600070205080204" pitchFamily="50" charset="-128"/>
              <a:ea typeface="ＭＳ Ｐゴシック" panose="020B0600070205080204" pitchFamily="50" charset="-128"/>
            </a:endParaRPr>
          </a:p>
        </p:txBody>
      </p:sp>
      <p:sp>
        <p:nvSpPr>
          <p:cNvPr id="246" name="テキスト ボックス 245"/>
          <p:cNvSpPr txBox="1"/>
          <p:nvPr/>
        </p:nvSpPr>
        <p:spPr bwMode="auto">
          <a:xfrm>
            <a:off x="526263" y="4902942"/>
            <a:ext cx="2884134" cy="1811073"/>
          </a:xfrm>
          <a:prstGeom prst="rect">
            <a:avLst/>
          </a:prstGeom>
          <a:solidFill>
            <a:schemeClr val="bg1"/>
          </a:solidFill>
          <a:ln>
            <a:solidFill>
              <a:srgbClr val="0000FF"/>
            </a:solidFill>
          </a:ln>
        </p:spPr>
        <p:txBody>
          <a:bodyPr wrap="square">
            <a:spAutoFit/>
          </a:bodyPr>
          <a:lstStyle/>
          <a:p>
            <a:pPr defTabSz="576255" eaLnBrk="0" fontAlgn="base" hangingPunct="0">
              <a:spcBef>
                <a:spcPct val="0"/>
              </a:spcBef>
              <a:spcAft>
                <a:spcPct val="0"/>
              </a:spcAft>
              <a:defRPr/>
            </a:pPr>
            <a:r>
              <a:rPr lang="ja-JP" altLang="en-US" sz="1661" dirty="0">
                <a:solidFill>
                  <a:srgbClr val="0000FF"/>
                </a:solidFill>
                <a:latin typeface="HG丸ｺﾞｼｯｸM-PRO" panose="020F0600000000000000" pitchFamily="50" charset="-128"/>
                <a:ea typeface="HG丸ｺﾞｼｯｸM-PRO" panose="020F0600000000000000" pitchFamily="50" charset="-128"/>
              </a:rPr>
              <a:t>初動訓練</a:t>
            </a: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108"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FF"/>
                </a:solidFill>
                <a:latin typeface="HG丸ｺﾞｼｯｸM-PRO" panose="020F0600000000000000" pitchFamily="50" charset="-128"/>
                <a:ea typeface="HG丸ｺﾞｼｯｸM-PRO" panose="020F0600000000000000" pitchFamily="50" charset="-128"/>
              </a:rPr>
              <a:t>　①職員参集は対応できますか。</a:t>
            </a:r>
            <a:endParaRPr lang="en-US" altLang="ja-JP" sz="1400"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FF"/>
                </a:solidFill>
                <a:latin typeface="HG丸ｺﾞｼｯｸM-PRO" panose="020F0600000000000000" pitchFamily="50" charset="-128"/>
                <a:ea typeface="HG丸ｺﾞｼｯｸM-PRO" panose="020F0600000000000000" pitchFamily="50" charset="-128"/>
              </a:rPr>
              <a:t>　　（平日、休日・夜間）</a:t>
            </a:r>
            <a:endParaRPr lang="en-US" altLang="ja-JP" sz="1400"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400"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FF"/>
                </a:solidFill>
                <a:latin typeface="HG丸ｺﾞｼｯｸM-PRO" panose="020F0600000000000000" pitchFamily="50" charset="-128"/>
                <a:ea typeface="HG丸ｺﾞｼｯｸM-PRO" panose="020F0600000000000000" pitchFamily="50" charset="-128"/>
              </a:rPr>
              <a:t>　②防災情報を入手し、責任者へ</a:t>
            </a:r>
            <a:endParaRPr lang="en-US" altLang="ja-JP" sz="1400"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FF"/>
                </a:solidFill>
                <a:latin typeface="HG丸ｺﾞｼｯｸM-PRO" panose="020F0600000000000000" pitchFamily="50" charset="-128"/>
                <a:ea typeface="HG丸ｺﾞｼｯｸM-PRO" panose="020F0600000000000000" pitchFamily="50" charset="-128"/>
              </a:rPr>
              <a:t>　　の報告や職員への指示等は</a:t>
            </a:r>
            <a:endParaRPr lang="en-US" altLang="ja-JP" sz="1400"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FF"/>
                </a:solidFill>
                <a:latin typeface="HG丸ｺﾞｼｯｸM-PRO" panose="020F0600000000000000" pitchFamily="50" charset="-128"/>
                <a:ea typeface="HG丸ｺﾞｼｯｸM-PRO" panose="020F0600000000000000" pitchFamily="50" charset="-128"/>
              </a:rPr>
              <a:t>　　できますか。</a:t>
            </a:r>
          </a:p>
        </p:txBody>
      </p:sp>
      <p:sp>
        <p:nvSpPr>
          <p:cNvPr id="263" name="テキスト ボックス 262"/>
          <p:cNvSpPr txBox="1"/>
          <p:nvPr/>
        </p:nvSpPr>
        <p:spPr bwMode="auto">
          <a:xfrm>
            <a:off x="3541042" y="4902942"/>
            <a:ext cx="2582131" cy="1811073"/>
          </a:xfrm>
          <a:prstGeom prst="rect">
            <a:avLst/>
          </a:prstGeom>
          <a:solidFill>
            <a:schemeClr val="bg1"/>
          </a:solidFill>
          <a:ln>
            <a:solidFill>
              <a:srgbClr val="00B050"/>
            </a:solidFill>
          </a:ln>
        </p:spPr>
        <p:txBody>
          <a:bodyPr wrap="square">
            <a:spAutoFit/>
          </a:bodyPr>
          <a:lstStyle/>
          <a:p>
            <a:pPr defTabSz="576255" eaLnBrk="0" fontAlgn="base" hangingPunct="0">
              <a:spcBef>
                <a:spcPct val="0"/>
              </a:spcBef>
              <a:spcAft>
                <a:spcPct val="0"/>
              </a:spcAft>
              <a:defRPr/>
            </a:pPr>
            <a:r>
              <a:rPr lang="ja-JP" altLang="en-US" sz="1661" dirty="0" smtClean="0">
                <a:solidFill>
                  <a:srgbClr val="00B050"/>
                </a:solidFill>
                <a:latin typeface="HG丸ｺﾞｼｯｸM-PRO" panose="020F0600000000000000" pitchFamily="50" charset="-128"/>
                <a:ea typeface="HG丸ｺﾞｼｯｸM-PRO" panose="020F0600000000000000" pitchFamily="50" charset="-128"/>
              </a:rPr>
              <a:t>避</a:t>
            </a:r>
            <a:endParaRPr lang="en-US" altLang="ja-JP" sz="1661"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108"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B050"/>
                </a:solidFill>
                <a:latin typeface="HG丸ｺﾞｼｯｸM-PRO" panose="020F0600000000000000" pitchFamily="50" charset="-128"/>
                <a:ea typeface="HG丸ｺﾞｼｯｸM-PRO" panose="020F0600000000000000" pitchFamily="50" charset="-128"/>
              </a:rPr>
              <a:t>　③必要な資器材や備蓄品は</a:t>
            </a: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B050"/>
                </a:solidFill>
                <a:latin typeface="HG丸ｺﾞｼｯｸM-PRO" panose="020F0600000000000000" pitchFamily="50" charset="-128"/>
                <a:ea typeface="HG丸ｺﾞｼｯｸM-PRO" panose="020F0600000000000000" pitchFamily="50" charset="-128"/>
              </a:rPr>
              <a:t>　　準備できていますか。</a:t>
            </a: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B050"/>
                </a:solidFill>
                <a:latin typeface="HG丸ｺﾞｼｯｸM-PRO" panose="020F0600000000000000" pitchFamily="50" charset="-128"/>
                <a:ea typeface="HG丸ｺﾞｼｯｸM-PRO" panose="020F0600000000000000" pitchFamily="50" charset="-128"/>
              </a:rPr>
              <a:t>　④避難時に必要な服装の</a:t>
            </a: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B050"/>
                </a:solidFill>
                <a:latin typeface="HG丸ｺﾞｼｯｸM-PRO" panose="020F0600000000000000" pitchFamily="50" charset="-128"/>
                <a:ea typeface="HG丸ｺﾞｼｯｸM-PRO" panose="020F0600000000000000" pitchFamily="50" charset="-128"/>
              </a:rPr>
              <a:t>　　準備や移動手段の準備は</a:t>
            </a: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B050"/>
                </a:solidFill>
                <a:latin typeface="HG丸ｺﾞｼｯｸM-PRO" panose="020F0600000000000000" pitchFamily="50" charset="-128"/>
                <a:ea typeface="HG丸ｺﾞｼｯｸM-PRO" panose="020F0600000000000000" pitchFamily="50" charset="-128"/>
              </a:rPr>
              <a:t>　　できますか。</a:t>
            </a: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p:txBody>
      </p:sp>
      <p:sp>
        <p:nvSpPr>
          <p:cNvPr id="267" name="テキスト ボックス 266"/>
          <p:cNvSpPr txBox="1"/>
          <p:nvPr/>
        </p:nvSpPr>
        <p:spPr bwMode="auto">
          <a:xfrm>
            <a:off x="6252689" y="4902942"/>
            <a:ext cx="2734453" cy="1811073"/>
          </a:xfrm>
          <a:prstGeom prst="rect">
            <a:avLst/>
          </a:prstGeom>
          <a:solidFill>
            <a:schemeClr val="bg1"/>
          </a:solidFill>
          <a:ln>
            <a:solidFill>
              <a:srgbClr val="FF00FF"/>
            </a:solidFill>
          </a:ln>
        </p:spPr>
        <p:txBody>
          <a:bodyPr wrap="square">
            <a:spAutoFit/>
          </a:bodyPr>
          <a:lstStyle/>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108" dirty="0" smtClean="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B050"/>
                </a:solidFill>
                <a:latin typeface="HG丸ｺﾞｼｯｸM-PRO" panose="020F0600000000000000" pitchFamily="50" charset="-128"/>
                <a:ea typeface="HG丸ｺﾞｼｯｸM-PRO" panose="020F0600000000000000" pitchFamily="50" charset="-128"/>
              </a:rPr>
              <a:t>　</a:t>
            </a:r>
            <a:r>
              <a:rPr lang="ja-JP" altLang="en-US" sz="1400" dirty="0">
                <a:solidFill>
                  <a:srgbClr val="FF00FF"/>
                </a:solidFill>
                <a:latin typeface="HG丸ｺﾞｼｯｸM-PRO" panose="020F0600000000000000" pitchFamily="50" charset="-128"/>
                <a:ea typeface="HG丸ｺﾞｼｯｸM-PRO" panose="020F0600000000000000" pitchFamily="50" charset="-128"/>
              </a:rPr>
              <a:t>⑤施設内の避難誘導・</a:t>
            </a:r>
            <a:endParaRPr lang="en-US" altLang="ja-JP" sz="1400"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FF00FF"/>
                </a:solidFill>
                <a:latin typeface="HG丸ｺﾞｼｯｸM-PRO" panose="020F0600000000000000" pitchFamily="50" charset="-128"/>
                <a:ea typeface="HG丸ｺﾞｼｯｸM-PRO" panose="020F0600000000000000" pitchFamily="50" charset="-128"/>
              </a:rPr>
              <a:t>　　移動を円滑にできますか。</a:t>
            </a:r>
            <a:endParaRPr lang="en-US" altLang="ja-JP" sz="1400"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400"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FF00FF"/>
                </a:solidFill>
                <a:latin typeface="HG丸ｺﾞｼｯｸM-PRO" panose="020F0600000000000000" pitchFamily="50" charset="-128"/>
                <a:ea typeface="HG丸ｺﾞｼｯｸM-PRO" panose="020F0600000000000000" pitchFamily="50" charset="-128"/>
              </a:rPr>
              <a:t>　⑥安全な施設外の避難先まで</a:t>
            </a:r>
            <a:endParaRPr lang="en-US" altLang="ja-JP" sz="1400"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FF00FF"/>
                </a:solidFill>
                <a:latin typeface="HG丸ｺﾞｼｯｸM-PRO" panose="020F0600000000000000" pitchFamily="50" charset="-128"/>
                <a:ea typeface="HG丸ｺﾞｼｯｸM-PRO" panose="020F0600000000000000" pitchFamily="50" charset="-128"/>
              </a:rPr>
              <a:t>　　移動できますか</a:t>
            </a:r>
            <a:r>
              <a:rPr lang="ja-JP" altLang="en-US" sz="1400" dirty="0" smtClean="0">
                <a:solidFill>
                  <a:srgbClr val="FF00FF"/>
                </a:solidFill>
                <a:latin typeface="HG丸ｺﾞｼｯｸM-PRO" panose="020F0600000000000000" pitchFamily="50" charset="-128"/>
                <a:ea typeface="HG丸ｺﾞｼｯｸM-PRO" panose="020F0600000000000000" pitchFamily="50" charset="-128"/>
              </a:rPr>
              <a:t>。</a:t>
            </a:r>
            <a:endParaRPr lang="en-US" altLang="ja-JP" sz="1400"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400" dirty="0">
              <a:solidFill>
                <a:srgbClr val="00B050"/>
              </a:solidFill>
              <a:latin typeface="HG丸ｺﾞｼｯｸM-PRO" panose="020F0600000000000000" pitchFamily="50" charset="-128"/>
              <a:ea typeface="HG丸ｺﾞｼｯｸM-PRO" panose="020F0600000000000000" pitchFamily="50" charset="-128"/>
            </a:endParaRPr>
          </a:p>
        </p:txBody>
      </p:sp>
      <p:sp>
        <p:nvSpPr>
          <p:cNvPr id="270" name="右矢印 69633"/>
          <p:cNvSpPr>
            <a:spLocks noChangeArrowheads="1"/>
          </p:cNvSpPr>
          <p:nvPr/>
        </p:nvSpPr>
        <p:spPr bwMode="auto">
          <a:xfrm rot="16200000">
            <a:off x="2917869" y="4569232"/>
            <a:ext cx="501875" cy="318972"/>
          </a:xfrm>
          <a:prstGeom prst="rightArrow">
            <a:avLst>
              <a:gd name="adj1" fmla="val 50000"/>
              <a:gd name="adj2" fmla="val 50000"/>
            </a:avLst>
          </a:prstGeom>
          <a:solidFill>
            <a:schemeClr val="bg1"/>
          </a:solidFill>
          <a:ln w="9525">
            <a:solidFill>
              <a:srgbClr val="0000FF"/>
            </a:solidFill>
            <a:miter lim="800000"/>
            <a:headEnd/>
            <a:tailEnd/>
          </a:ln>
        </p:spPr>
        <p:txBody>
          <a:bodyPr wrap="square" lIns="118169" tIns="59084" rIns="118169" bIns="59084" anchor="ctr">
            <a:spAutoFit/>
          </a:bodyPr>
          <a:lstStyle/>
          <a:p>
            <a:pPr algn="ctr" defTabSz="576255" eaLnBrk="0" fontAlgn="base" hangingPunct="0">
              <a:spcBef>
                <a:spcPct val="0"/>
              </a:spcBef>
              <a:spcAft>
                <a:spcPct val="0"/>
              </a:spcAft>
              <a:defRPr/>
            </a:pPr>
            <a:endParaRPr lang="ja-JP" altLang="en-US" sz="1477">
              <a:solidFill>
                <a:srgbClr val="000000"/>
              </a:solidFill>
              <a:latin typeface="ＭＳ Ｐゴシック" panose="020B0600070205080204" pitchFamily="50" charset="-128"/>
              <a:ea typeface="ＭＳ Ｐゴシック" panose="020B0600070205080204" pitchFamily="50" charset="-128"/>
            </a:endParaRPr>
          </a:p>
        </p:txBody>
      </p:sp>
      <p:sp>
        <p:nvSpPr>
          <p:cNvPr id="271" name="右矢印 260"/>
          <p:cNvSpPr>
            <a:spLocks noChangeArrowheads="1"/>
          </p:cNvSpPr>
          <p:nvPr/>
        </p:nvSpPr>
        <p:spPr bwMode="auto">
          <a:xfrm rot="16200000">
            <a:off x="4255132" y="4550647"/>
            <a:ext cx="501875" cy="318972"/>
          </a:xfrm>
          <a:prstGeom prst="rightArrow">
            <a:avLst>
              <a:gd name="adj1" fmla="val 50000"/>
              <a:gd name="adj2" fmla="val 50000"/>
            </a:avLst>
          </a:prstGeom>
          <a:solidFill>
            <a:schemeClr val="bg1"/>
          </a:solidFill>
          <a:ln w="9525">
            <a:solidFill>
              <a:srgbClr val="00B050"/>
            </a:solidFill>
            <a:miter lim="800000"/>
            <a:headEnd/>
            <a:tailEnd/>
          </a:ln>
        </p:spPr>
        <p:txBody>
          <a:bodyPr wrap="square" lIns="118169" tIns="59084" rIns="118169" bIns="59084" anchor="ctr">
            <a:spAutoFit/>
          </a:bodyPr>
          <a:lstStyle/>
          <a:p>
            <a:pPr algn="ctr" defTabSz="576255" eaLnBrk="0" fontAlgn="base" hangingPunct="0">
              <a:spcBef>
                <a:spcPct val="0"/>
              </a:spcBef>
              <a:spcAft>
                <a:spcPct val="0"/>
              </a:spcAft>
              <a:defRPr/>
            </a:pPr>
            <a:endParaRPr lang="ja-JP" altLang="en-US" sz="1477">
              <a:solidFill>
                <a:srgbClr val="000000"/>
              </a:solidFill>
              <a:latin typeface="ＭＳ Ｐゴシック" panose="020B0600070205080204" pitchFamily="50" charset="-128"/>
              <a:ea typeface="ＭＳ Ｐゴシック" panose="020B0600070205080204" pitchFamily="50" charset="-128"/>
            </a:endParaRPr>
          </a:p>
        </p:txBody>
      </p:sp>
      <p:sp>
        <p:nvSpPr>
          <p:cNvPr id="272" name="右矢印 262"/>
          <p:cNvSpPr>
            <a:spLocks noChangeArrowheads="1"/>
          </p:cNvSpPr>
          <p:nvPr/>
        </p:nvSpPr>
        <p:spPr bwMode="auto">
          <a:xfrm rot="16200000">
            <a:off x="7209492" y="4550648"/>
            <a:ext cx="501875" cy="318972"/>
          </a:xfrm>
          <a:prstGeom prst="rightArrow">
            <a:avLst>
              <a:gd name="adj1" fmla="val 50000"/>
              <a:gd name="adj2" fmla="val 50000"/>
            </a:avLst>
          </a:prstGeom>
          <a:solidFill>
            <a:schemeClr val="bg1"/>
          </a:solidFill>
          <a:ln w="9525">
            <a:solidFill>
              <a:srgbClr val="FF00FF"/>
            </a:solidFill>
            <a:miter lim="800000"/>
            <a:headEnd/>
            <a:tailEnd/>
          </a:ln>
        </p:spPr>
        <p:txBody>
          <a:bodyPr wrap="square" lIns="118169" tIns="59084" rIns="118169" bIns="59084" anchor="ctr">
            <a:spAutoFit/>
          </a:bodyPr>
          <a:lstStyle/>
          <a:p>
            <a:pPr algn="ctr" defTabSz="576255" eaLnBrk="0" fontAlgn="base" hangingPunct="0">
              <a:spcBef>
                <a:spcPct val="0"/>
              </a:spcBef>
              <a:spcAft>
                <a:spcPct val="0"/>
              </a:spcAft>
              <a:defRPr/>
            </a:pPr>
            <a:endParaRPr lang="ja-JP" altLang="en-US" sz="1477">
              <a:solidFill>
                <a:srgbClr val="000000"/>
              </a:solidFill>
              <a:latin typeface="ＭＳ Ｐゴシック" panose="020B0600070205080204" pitchFamily="50" charset="-128"/>
              <a:ea typeface="ＭＳ Ｐゴシック" panose="020B0600070205080204" pitchFamily="50" charset="-128"/>
            </a:endParaRPr>
          </a:p>
        </p:txBody>
      </p:sp>
      <p:pic>
        <p:nvPicPr>
          <p:cNvPr id="276" name="図 2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1185" y="2497811"/>
            <a:ext cx="7181701" cy="2247349"/>
          </a:xfrm>
          <a:prstGeom prst="rect">
            <a:avLst/>
          </a:prstGeom>
        </p:spPr>
      </p:pic>
      <p:sp>
        <p:nvSpPr>
          <p:cNvPr id="278" name="角丸四角形 277"/>
          <p:cNvSpPr/>
          <p:nvPr/>
        </p:nvSpPr>
        <p:spPr bwMode="auto">
          <a:xfrm>
            <a:off x="561309" y="4951187"/>
            <a:ext cx="1262356" cy="340519"/>
          </a:xfrm>
          <a:prstGeom prst="roundRect">
            <a:avLst/>
          </a:prstGeom>
          <a:solidFill>
            <a:srgbClr val="3333FF"/>
          </a:solidFill>
          <a:ln>
            <a:solidFill>
              <a:schemeClr val="tx1"/>
            </a:solidFill>
          </a:ln>
          <a:effectLst/>
          <a:extLst/>
        </p:spPr>
        <p:txBody>
          <a:bodyPr lIns="36000" tIns="0" rIns="36000" bIns="0" rtlCol="0" anchor="ctr">
            <a:spAutoFit/>
          </a:bodyPr>
          <a:lstStyle/>
          <a:p>
            <a:pPr algn="ctr"/>
            <a:r>
              <a:rPr lang="ja-JP" altLang="en-US" sz="2000" dirty="0">
                <a:solidFill>
                  <a:schemeClr val="bg1"/>
                </a:solidFill>
              </a:rPr>
              <a:t>初動</a:t>
            </a:r>
            <a:r>
              <a:rPr lang="ja-JP" altLang="en-US" sz="2000" dirty="0" smtClean="0">
                <a:solidFill>
                  <a:schemeClr val="bg1"/>
                </a:solidFill>
              </a:rPr>
              <a:t>訓練</a:t>
            </a:r>
            <a:endParaRPr kumimoji="1" lang="ja-JP" altLang="en-US" sz="2000" dirty="0">
              <a:solidFill>
                <a:schemeClr val="bg1"/>
              </a:solidFill>
            </a:endParaRPr>
          </a:p>
        </p:txBody>
      </p:sp>
      <p:sp>
        <p:nvSpPr>
          <p:cNvPr id="279" name="角丸四角形 278"/>
          <p:cNvSpPr/>
          <p:nvPr/>
        </p:nvSpPr>
        <p:spPr bwMode="auto">
          <a:xfrm>
            <a:off x="6317993" y="4991562"/>
            <a:ext cx="1752824" cy="340519"/>
          </a:xfrm>
          <a:prstGeom prst="roundRect">
            <a:avLst/>
          </a:prstGeom>
          <a:solidFill>
            <a:srgbClr val="FF66FF"/>
          </a:solidFill>
          <a:ln>
            <a:solidFill>
              <a:schemeClr val="tx1"/>
            </a:solidFill>
          </a:ln>
          <a:effectLst/>
          <a:extLst/>
        </p:spPr>
        <p:txBody>
          <a:bodyPr lIns="36000" tIns="0" rIns="36000" bIns="0" rtlCol="0" anchor="ctr">
            <a:spAutoFit/>
          </a:bodyPr>
          <a:lstStyle/>
          <a:p>
            <a:pPr algn="ctr"/>
            <a:r>
              <a:rPr lang="ja-JP" altLang="en-US" sz="2000" dirty="0" smtClean="0">
                <a:solidFill>
                  <a:schemeClr val="bg1"/>
                </a:solidFill>
              </a:rPr>
              <a:t>非常体制訓練</a:t>
            </a:r>
            <a:endParaRPr kumimoji="1" lang="ja-JP" altLang="en-US" sz="2000" dirty="0">
              <a:solidFill>
                <a:schemeClr val="bg1"/>
              </a:solidFill>
            </a:endParaRPr>
          </a:p>
        </p:txBody>
      </p:sp>
      <p:sp>
        <p:nvSpPr>
          <p:cNvPr id="280" name="角丸四角形 279"/>
          <p:cNvSpPr/>
          <p:nvPr/>
        </p:nvSpPr>
        <p:spPr bwMode="auto">
          <a:xfrm>
            <a:off x="3579045" y="4976574"/>
            <a:ext cx="1752824" cy="340519"/>
          </a:xfrm>
          <a:prstGeom prst="roundRect">
            <a:avLst/>
          </a:prstGeom>
          <a:solidFill>
            <a:srgbClr val="00B050"/>
          </a:solidFill>
          <a:ln>
            <a:solidFill>
              <a:schemeClr val="tx1"/>
            </a:solidFill>
          </a:ln>
          <a:effectLst/>
          <a:extLst/>
        </p:spPr>
        <p:txBody>
          <a:bodyPr lIns="36000" tIns="0" rIns="36000" bIns="0" rtlCol="0" anchor="ctr">
            <a:spAutoFit/>
          </a:bodyPr>
          <a:lstStyle/>
          <a:p>
            <a:pPr algn="ctr"/>
            <a:r>
              <a:rPr lang="ja-JP" altLang="en-US" sz="2000" dirty="0" smtClean="0">
                <a:solidFill>
                  <a:schemeClr val="bg1"/>
                </a:solidFill>
              </a:rPr>
              <a:t>避難準備訓練</a:t>
            </a:r>
            <a:endParaRPr kumimoji="1" lang="ja-JP" altLang="en-US" sz="2000" dirty="0">
              <a:solidFill>
                <a:schemeClr val="bg1"/>
              </a:solidFill>
            </a:endParaRPr>
          </a:p>
        </p:txBody>
      </p:sp>
      <p:sp>
        <p:nvSpPr>
          <p:cNvPr id="16386" name="スライド番号プレースホルダー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66206" indent="-179080">
              <a:defRPr kumimoji="1" sz="756">
                <a:solidFill>
                  <a:schemeClr val="tx1"/>
                </a:solidFill>
                <a:latin typeface="ＭＳ Ｐゴシック" panose="020B0600070205080204" pitchFamily="50" charset="-128"/>
                <a:ea typeface="ＭＳ Ｐゴシック" panose="020B0600070205080204" pitchFamily="50" charset="-128"/>
              </a:defRPr>
            </a:lvl2pPr>
            <a:lvl3pPr marL="717318" indent="-143064">
              <a:defRPr kumimoji="1" sz="756">
                <a:solidFill>
                  <a:schemeClr val="tx1"/>
                </a:solidFill>
                <a:latin typeface="ＭＳ Ｐゴシック" panose="020B0600070205080204" pitchFamily="50" charset="-128"/>
                <a:ea typeface="ＭＳ Ｐゴシック" panose="020B0600070205080204" pitchFamily="50" charset="-128"/>
              </a:defRPr>
            </a:lvl3pPr>
            <a:lvl4pPr marL="1004444" indent="-143064">
              <a:defRPr kumimoji="1" sz="756">
                <a:solidFill>
                  <a:schemeClr val="tx1"/>
                </a:solidFill>
                <a:latin typeface="ＭＳ Ｐゴシック" panose="020B0600070205080204" pitchFamily="50" charset="-128"/>
                <a:ea typeface="ＭＳ Ｐゴシック" panose="020B0600070205080204" pitchFamily="50" charset="-128"/>
              </a:defRPr>
            </a:lvl4pPr>
            <a:lvl5pPr marL="1291572" indent="-143064">
              <a:defRPr kumimoji="1" sz="756">
                <a:solidFill>
                  <a:schemeClr val="tx1"/>
                </a:solidFill>
                <a:latin typeface="ＭＳ Ｐゴシック" panose="020B0600070205080204" pitchFamily="50" charset="-128"/>
                <a:ea typeface="ＭＳ Ｐゴシック" panose="020B0600070205080204" pitchFamily="50" charset="-128"/>
              </a:defRPr>
            </a:lvl5pPr>
            <a:lvl6pPr marL="1579699" indent="-143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67826" indent="-143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55954" indent="-143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44081" indent="-143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pPr defTabSz="576255" fontAlgn="base">
              <a:spcBef>
                <a:spcPct val="0"/>
              </a:spcBef>
              <a:spcAft>
                <a:spcPct val="0"/>
              </a:spcAft>
            </a:pPr>
            <a:fld id="{A7603059-49CE-476F-B696-C4AA823F176F}" type="slidenum">
              <a:rPr lang="en-US" altLang="ja-JP" sz="1323">
                <a:solidFill>
                  <a:srgbClr val="000000"/>
                </a:solidFill>
                <a:latin typeface="Arial" panose="020B0604020202020204" pitchFamily="34" charset="0"/>
              </a:rPr>
              <a:pPr defTabSz="576255" fontAlgn="base">
                <a:spcBef>
                  <a:spcPct val="0"/>
                </a:spcBef>
                <a:spcAft>
                  <a:spcPct val="0"/>
                </a:spcAft>
              </a:pPr>
              <a:t>11</a:t>
            </a:fld>
            <a:endParaRPr lang="en-US" altLang="ja-JP" sz="1323">
              <a:solidFill>
                <a:srgbClr val="000000"/>
              </a:solidFill>
              <a:latin typeface="Arial" panose="020B0604020202020204" pitchFamily="34" charset="0"/>
            </a:endParaRPr>
          </a:p>
        </p:txBody>
      </p:sp>
      <p:sp>
        <p:nvSpPr>
          <p:cNvPr id="4" name="Rectangle 2"/>
          <p:cNvSpPr txBox="1">
            <a:spLocks noChangeArrowheads="1"/>
          </p:cNvSpPr>
          <p:nvPr/>
        </p:nvSpPr>
        <p:spPr>
          <a:xfrm>
            <a:off x="0" y="-30882"/>
            <a:ext cx="9111986" cy="501219"/>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485" eaLnBrk="1" hangingPunct="1">
              <a:defRPr/>
            </a:pPr>
            <a:r>
              <a:rPr lang="ja-JP" altLang="en-US" sz="2400" dirty="0" smtClean="0">
                <a:latin typeface="HGP創英角ｺﾞｼｯｸUB"/>
                <a:ea typeface="HGP創英角ｺﾞｼｯｸUB"/>
              </a:rPr>
              <a:t>避難訓練の内容</a:t>
            </a:r>
            <a:endParaRPr lang="ja-JP" altLang="en-US" sz="2400" dirty="0">
              <a:latin typeface="HGP創英角ｺﾞｼｯｸUB"/>
              <a:ea typeface="HGP創英角ｺﾞｼｯｸUB"/>
            </a:endParaRPr>
          </a:p>
        </p:txBody>
      </p:sp>
      <p:sp>
        <p:nvSpPr>
          <p:cNvPr id="79902" name="テキスト ボックス 69632"/>
          <p:cNvSpPr txBox="1">
            <a:spLocks noChangeArrowheads="1"/>
          </p:cNvSpPr>
          <p:nvPr/>
        </p:nvSpPr>
        <p:spPr bwMode="auto">
          <a:xfrm>
            <a:off x="196374" y="628119"/>
            <a:ext cx="8849296" cy="14562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kumimoji="1" sz="800">
                <a:solidFill>
                  <a:schemeClr val="tx1"/>
                </a:solidFill>
                <a:latin typeface="ＭＳ Ｐゴシック" panose="020B0600070205080204" pitchFamily="50" charset="-128"/>
                <a:ea typeface="ＭＳ Ｐゴシック" panose="020B0600070205080204" pitchFamily="50" charset="-128"/>
              </a:defRPr>
            </a:lvl1pPr>
            <a:lvl2pPr>
              <a:defRPr kumimoji="1" sz="800">
                <a:solidFill>
                  <a:schemeClr val="tx1"/>
                </a:solidFill>
                <a:latin typeface="ＭＳ Ｐゴシック" panose="020B0600070205080204" pitchFamily="50" charset="-128"/>
                <a:ea typeface="ＭＳ Ｐゴシック" panose="020B0600070205080204" pitchFamily="50" charset="-128"/>
              </a:defRPr>
            </a:lvl2pPr>
            <a:lvl3pPr>
              <a:defRPr kumimoji="1" sz="800">
                <a:solidFill>
                  <a:schemeClr val="tx1"/>
                </a:solidFill>
                <a:latin typeface="ＭＳ Ｐゴシック" panose="020B0600070205080204" pitchFamily="50" charset="-128"/>
                <a:ea typeface="ＭＳ Ｐゴシック" panose="020B0600070205080204" pitchFamily="50" charset="-128"/>
              </a:defRPr>
            </a:lvl3pPr>
            <a:lvl4pPr>
              <a:defRPr kumimoji="1" sz="800">
                <a:solidFill>
                  <a:schemeClr val="tx1"/>
                </a:solidFill>
                <a:latin typeface="ＭＳ Ｐゴシック" panose="020B0600070205080204" pitchFamily="50" charset="-128"/>
                <a:ea typeface="ＭＳ Ｐゴシック" panose="020B0600070205080204" pitchFamily="50" charset="-128"/>
              </a:defRPr>
            </a:lvl4pPr>
            <a:lvl5pPr>
              <a:defRPr kumimoji="1" sz="800">
                <a:solidFill>
                  <a:schemeClr val="tx1"/>
                </a:solidFill>
                <a:latin typeface="ＭＳ Ｐゴシック" panose="020B0600070205080204" pitchFamily="50" charset="-128"/>
                <a:ea typeface="ＭＳ Ｐゴシック" panose="020B0600070205080204" pitchFamily="50" charset="-128"/>
              </a:defRPr>
            </a:lvl5pPr>
            <a:lvl6pPr marL="17033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1605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26177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0749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marL="180080" indent="-180080" defTabSz="576255" eaLnBrk="0" fontAlgn="base" hangingPunct="0">
              <a:lnSpc>
                <a:spcPct val="150000"/>
              </a:lnSpc>
              <a:spcBef>
                <a:spcPct val="0"/>
              </a:spcBef>
              <a:spcAft>
                <a:spcPct val="0"/>
              </a:spcAft>
              <a:buFont typeface="Wingdings" panose="05000000000000000000" pitchFamily="2" charset="2"/>
              <a:buChar char="u"/>
              <a:defRPr/>
            </a:pPr>
            <a:r>
              <a:rPr lang="ja-JP" altLang="en-US" sz="1477" dirty="0" smtClean="0">
                <a:solidFill>
                  <a:srgbClr val="0000FF"/>
                </a:solidFill>
              </a:rPr>
              <a:t>避難</a:t>
            </a:r>
            <a:r>
              <a:rPr lang="ja-JP" altLang="en-US" sz="1477" dirty="0">
                <a:solidFill>
                  <a:srgbClr val="0000FF"/>
                </a:solidFill>
              </a:rPr>
              <a:t>訓練は、気象情報を確認し、避難判断を行うための「共通</a:t>
            </a:r>
            <a:r>
              <a:rPr lang="ja-JP" altLang="en-US" sz="1477" dirty="0" smtClean="0">
                <a:solidFill>
                  <a:srgbClr val="0000FF"/>
                </a:solidFill>
              </a:rPr>
              <a:t>訓練</a:t>
            </a:r>
            <a:r>
              <a:rPr lang="en-US" altLang="ja-JP" sz="1477" dirty="0" smtClean="0">
                <a:solidFill>
                  <a:srgbClr val="0000FF"/>
                </a:solidFill>
              </a:rPr>
              <a:t>【</a:t>
            </a:r>
            <a:r>
              <a:rPr lang="ja-JP" altLang="en-US" sz="1477" dirty="0" smtClean="0">
                <a:solidFill>
                  <a:srgbClr val="0000FF"/>
                </a:solidFill>
              </a:rPr>
              <a:t>必須</a:t>
            </a:r>
            <a:r>
              <a:rPr lang="en-US" altLang="ja-JP" sz="1477" dirty="0" smtClean="0">
                <a:solidFill>
                  <a:srgbClr val="0000FF"/>
                </a:solidFill>
              </a:rPr>
              <a:t>】</a:t>
            </a:r>
            <a:r>
              <a:rPr lang="ja-JP" altLang="en-US" sz="1477" dirty="0" smtClean="0">
                <a:solidFill>
                  <a:srgbClr val="0000FF"/>
                </a:solidFill>
              </a:rPr>
              <a:t>」に加え、</a:t>
            </a:r>
            <a:r>
              <a:rPr lang="en-US" altLang="ja-JP" sz="1477" dirty="0" smtClean="0">
                <a:solidFill>
                  <a:srgbClr val="0000FF"/>
                </a:solidFill>
              </a:rPr>
              <a:t>【</a:t>
            </a:r>
            <a:r>
              <a:rPr lang="ja-JP" altLang="en-US" sz="1477" dirty="0" smtClean="0">
                <a:solidFill>
                  <a:srgbClr val="0000FF"/>
                </a:solidFill>
              </a:rPr>
              <a:t>選択編</a:t>
            </a:r>
            <a:r>
              <a:rPr lang="en-US" altLang="ja-JP" sz="1477" dirty="0" smtClean="0">
                <a:solidFill>
                  <a:srgbClr val="0000FF"/>
                </a:solidFill>
              </a:rPr>
              <a:t>】</a:t>
            </a:r>
            <a:r>
              <a:rPr lang="ja-JP" altLang="en-US" sz="1477" dirty="0" smtClean="0">
                <a:solidFill>
                  <a:srgbClr val="0000FF"/>
                </a:solidFill>
              </a:rPr>
              <a:t>として、体制</a:t>
            </a:r>
            <a:r>
              <a:rPr lang="ja-JP" altLang="en-US" sz="1477" dirty="0">
                <a:solidFill>
                  <a:srgbClr val="0000FF"/>
                </a:solidFill>
              </a:rPr>
              <a:t>を</a:t>
            </a:r>
            <a:r>
              <a:rPr lang="ja-JP" altLang="en-US" sz="1477" dirty="0" smtClean="0">
                <a:solidFill>
                  <a:srgbClr val="0000FF"/>
                </a:solidFill>
              </a:rPr>
              <a:t>整える　「</a:t>
            </a:r>
            <a:r>
              <a:rPr lang="ja-JP" altLang="en-US" sz="1477" dirty="0">
                <a:solidFill>
                  <a:srgbClr val="0000FF"/>
                </a:solidFill>
              </a:rPr>
              <a:t>初動訓練」と避難するための「避難準備</a:t>
            </a:r>
            <a:r>
              <a:rPr lang="ja-JP" altLang="en-US" sz="1477" dirty="0" smtClean="0">
                <a:solidFill>
                  <a:srgbClr val="0000FF"/>
                </a:solidFill>
              </a:rPr>
              <a:t>訓練」</a:t>
            </a:r>
            <a:r>
              <a:rPr lang="ja-JP" altLang="en-US" sz="1477" dirty="0">
                <a:solidFill>
                  <a:srgbClr val="0000FF"/>
                </a:solidFill>
              </a:rPr>
              <a:t>、避難行動を行うための「非常</a:t>
            </a:r>
            <a:r>
              <a:rPr lang="ja-JP" altLang="en-US" sz="1477" dirty="0" smtClean="0">
                <a:solidFill>
                  <a:srgbClr val="0000FF"/>
                </a:solidFill>
              </a:rPr>
              <a:t>体制訓練</a:t>
            </a:r>
            <a:r>
              <a:rPr lang="ja-JP" altLang="en-US" sz="1477" dirty="0">
                <a:solidFill>
                  <a:srgbClr val="0000FF"/>
                </a:solidFill>
              </a:rPr>
              <a:t>」があります。</a:t>
            </a:r>
            <a:endParaRPr lang="en-US" altLang="ja-JP" sz="1477" dirty="0">
              <a:solidFill>
                <a:srgbClr val="0000FF"/>
              </a:solidFill>
            </a:endParaRPr>
          </a:p>
          <a:p>
            <a:pPr marL="180080" indent="-180080" defTabSz="576255" eaLnBrk="0" fontAlgn="base" hangingPunct="0">
              <a:lnSpc>
                <a:spcPct val="150000"/>
              </a:lnSpc>
              <a:spcBef>
                <a:spcPct val="0"/>
              </a:spcBef>
              <a:spcAft>
                <a:spcPct val="0"/>
              </a:spcAft>
              <a:buFont typeface="Wingdings" panose="05000000000000000000" pitchFamily="2" charset="2"/>
              <a:buChar char="u"/>
              <a:defRPr/>
            </a:pPr>
            <a:r>
              <a:rPr lang="ja-JP" altLang="en-US" sz="1477" b="1" dirty="0" smtClean="0">
                <a:solidFill>
                  <a:srgbClr val="FF0000"/>
                </a:solidFill>
              </a:rPr>
              <a:t>「共通訓練</a:t>
            </a:r>
            <a:r>
              <a:rPr lang="en-US" altLang="ja-JP" sz="1477" b="1" dirty="0" smtClean="0">
                <a:solidFill>
                  <a:srgbClr val="FF0000"/>
                </a:solidFill>
              </a:rPr>
              <a:t>【</a:t>
            </a:r>
            <a:r>
              <a:rPr lang="ja-JP" altLang="en-US" sz="1477" b="1" dirty="0">
                <a:solidFill>
                  <a:srgbClr val="FF0000"/>
                </a:solidFill>
              </a:rPr>
              <a:t>必須</a:t>
            </a:r>
            <a:r>
              <a:rPr lang="en-US" altLang="ja-JP" sz="1477" b="1" dirty="0" smtClean="0">
                <a:solidFill>
                  <a:srgbClr val="FF0000"/>
                </a:solidFill>
              </a:rPr>
              <a:t>】</a:t>
            </a:r>
            <a:r>
              <a:rPr lang="ja-JP" altLang="en-US" sz="1477" b="1" dirty="0" smtClean="0">
                <a:solidFill>
                  <a:srgbClr val="FF0000"/>
                </a:solidFill>
              </a:rPr>
              <a:t>」は、避難判断のための重要な訓練ですので、必ず実施してください。</a:t>
            </a:r>
            <a:endParaRPr lang="en-US" altLang="ja-JP" sz="1477" b="1" dirty="0" smtClean="0">
              <a:solidFill>
                <a:srgbClr val="FF0000"/>
              </a:solidFill>
            </a:endParaRPr>
          </a:p>
          <a:p>
            <a:pPr marL="180080" indent="-180080" defTabSz="576255" eaLnBrk="0" fontAlgn="base" hangingPunct="0">
              <a:lnSpc>
                <a:spcPct val="150000"/>
              </a:lnSpc>
              <a:spcBef>
                <a:spcPct val="0"/>
              </a:spcBef>
              <a:spcAft>
                <a:spcPct val="0"/>
              </a:spcAft>
              <a:buFont typeface="Wingdings" panose="05000000000000000000" pitchFamily="2" charset="2"/>
              <a:buChar char="u"/>
              <a:defRPr/>
            </a:pPr>
            <a:r>
              <a:rPr lang="ja-JP" altLang="en-US" sz="1477" b="1" dirty="0" smtClean="0">
                <a:solidFill>
                  <a:srgbClr val="0000FF"/>
                </a:solidFill>
              </a:rPr>
              <a:t>共通訓練</a:t>
            </a:r>
            <a:r>
              <a:rPr lang="en-US" altLang="ja-JP" sz="1477" b="1" dirty="0" smtClean="0">
                <a:solidFill>
                  <a:srgbClr val="0000FF"/>
                </a:solidFill>
              </a:rPr>
              <a:t>【</a:t>
            </a:r>
            <a:r>
              <a:rPr lang="ja-JP" altLang="en-US" sz="1477" b="1" dirty="0" smtClean="0">
                <a:solidFill>
                  <a:srgbClr val="0000FF"/>
                </a:solidFill>
              </a:rPr>
              <a:t>必須</a:t>
            </a:r>
            <a:r>
              <a:rPr lang="en-US" altLang="ja-JP" sz="1477" b="1" dirty="0" smtClean="0">
                <a:solidFill>
                  <a:srgbClr val="0000FF"/>
                </a:solidFill>
              </a:rPr>
              <a:t>】</a:t>
            </a:r>
            <a:r>
              <a:rPr lang="ja-JP" altLang="en-US" sz="1477" b="1" dirty="0" smtClean="0">
                <a:solidFill>
                  <a:srgbClr val="0000FF"/>
                </a:solidFill>
              </a:rPr>
              <a:t>に加え、施設状況に応じて、できる訓練から実施してください。</a:t>
            </a:r>
            <a:endParaRPr lang="en-US" altLang="ja-JP" sz="1477" b="1" dirty="0">
              <a:solidFill>
                <a:srgbClr val="0000FF"/>
              </a:solidFill>
            </a:endParaRPr>
          </a:p>
        </p:txBody>
      </p:sp>
      <p:grpSp>
        <p:nvGrpSpPr>
          <p:cNvPr id="7" name="グループ化 6"/>
          <p:cNvGrpSpPr/>
          <p:nvPr/>
        </p:nvGrpSpPr>
        <p:grpSpPr>
          <a:xfrm>
            <a:off x="196374" y="2494606"/>
            <a:ext cx="2473174" cy="954107"/>
            <a:chOff x="196374" y="2494606"/>
            <a:chExt cx="2473174" cy="954107"/>
          </a:xfrm>
        </p:grpSpPr>
        <p:sp>
          <p:nvSpPr>
            <p:cNvPr id="274" name="テキスト ボックス 273"/>
            <p:cNvSpPr txBox="1"/>
            <p:nvPr/>
          </p:nvSpPr>
          <p:spPr bwMode="auto">
            <a:xfrm>
              <a:off x="196374" y="2494606"/>
              <a:ext cx="2473174" cy="954107"/>
            </a:xfrm>
            <a:prstGeom prst="rect">
              <a:avLst/>
            </a:prstGeom>
            <a:solidFill>
              <a:schemeClr val="bg1"/>
            </a:solidFill>
            <a:ln>
              <a:solidFill>
                <a:schemeClr val="tx1"/>
              </a:solidFill>
            </a:ln>
          </p:spPr>
          <p:txBody>
            <a:bodyPr wrap="square">
              <a:spAutoFit/>
            </a:bodyPr>
            <a:lstStyle/>
            <a:p>
              <a:pPr defTabSz="576255" eaLnBrk="0" fontAlgn="base" hangingPunct="0">
                <a:spcBef>
                  <a:spcPct val="0"/>
                </a:spcBef>
                <a:spcAft>
                  <a:spcPct val="0"/>
                </a:spcAft>
                <a:defRPr/>
              </a:pPr>
              <a:endParaRPr lang="en-US" altLang="ja-JP" sz="2800"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00"/>
                  </a:solidFill>
                  <a:latin typeface="HG丸ｺﾞｼｯｸM-PRO" panose="020F0600000000000000" pitchFamily="50" charset="-128"/>
                  <a:ea typeface="HG丸ｺﾞｼｯｸM-PRO" panose="020F0600000000000000" pitchFamily="50" charset="-128"/>
                </a:rPr>
                <a:t>　防災気象情報を入手して</a:t>
              </a:r>
              <a:endParaRPr lang="en-US" altLang="ja-JP" sz="1400"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r>
                <a:rPr lang="ja-JP" altLang="en-US" sz="1400" dirty="0">
                  <a:solidFill>
                    <a:srgbClr val="000000"/>
                  </a:solidFill>
                  <a:latin typeface="HG丸ｺﾞｼｯｸM-PRO" panose="020F0600000000000000" pitchFamily="50" charset="-128"/>
                  <a:ea typeface="HG丸ｺﾞｼｯｸM-PRO" panose="020F0600000000000000" pitchFamily="50" charset="-128"/>
                </a:rPr>
                <a:t>　避難</a:t>
              </a:r>
              <a:r>
                <a:rPr lang="ja-JP" altLang="en-US" sz="1400" dirty="0" smtClean="0">
                  <a:solidFill>
                    <a:srgbClr val="000000"/>
                  </a:solidFill>
                  <a:latin typeface="HG丸ｺﾞｼｯｸM-PRO" panose="020F0600000000000000" pitchFamily="50" charset="-128"/>
                  <a:ea typeface="HG丸ｺﾞｼｯｸM-PRO" panose="020F0600000000000000" pitchFamily="50" charset="-128"/>
                </a:rPr>
                <a:t>判断ができますか。</a:t>
              </a:r>
              <a:endParaRPr lang="ja-JP" altLang="en-US" sz="14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77" name="角丸四角形 276"/>
            <p:cNvSpPr/>
            <p:nvPr/>
          </p:nvSpPr>
          <p:spPr bwMode="auto">
            <a:xfrm>
              <a:off x="246799" y="2576694"/>
              <a:ext cx="2124256" cy="340519"/>
            </a:xfrm>
            <a:prstGeom prst="roundRect">
              <a:avLst/>
            </a:prstGeom>
            <a:solidFill>
              <a:srgbClr val="FFCCCC"/>
            </a:solidFill>
            <a:ln>
              <a:solidFill>
                <a:schemeClr val="tx1"/>
              </a:solidFill>
            </a:ln>
            <a:effectLst/>
            <a:extLst/>
          </p:spPr>
          <p:txBody>
            <a:bodyPr lIns="36000" tIns="0" rIns="36000" bIns="0" rtlCol="0" anchor="ctr">
              <a:spAutoFit/>
            </a:bodyPr>
            <a:lstStyle/>
            <a:p>
              <a:pPr algn="ctr"/>
              <a:r>
                <a:rPr lang="ja-JP" altLang="en-US" sz="2000" dirty="0" smtClean="0"/>
                <a:t>共通訓練</a:t>
              </a:r>
              <a:r>
                <a:rPr lang="en-US" altLang="ja-JP" sz="2000" dirty="0" smtClean="0">
                  <a:solidFill>
                    <a:srgbClr val="FF0000"/>
                  </a:solidFill>
                </a:rPr>
                <a:t>【</a:t>
              </a:r>
              <a:r>
                <a:rPr lang="ja-JP" altLang="en-US" sz="2000" dirty="0" smtClean="0">
                  <a:solidFill>
                    <a:srgbClr val="FF0000"/>
                  </a:solidFill>
                </a:rPr>
                <a:t>必須</a:t>
              </a:r>
              <a:r>
                <a:rPr lang="en-US" altLang="ja-JP" sz="2000" dirty="0" smtClean="0">
                  <a:solidFill>
                    <a:srgbClr val="FF0000"/>
                  </a:solidFill>
                </a:rPr>
                <a:t>】</a:t>
              </a:r>
              <a:endParaRPr kumimoji="1" lang="ja-JP" altLang="en-US" sz="2000" dirty="0">
                <a:solidFill>
                  <a:srgbClr val="FF0000"/>
                </a:solidFill>
              </a:endParaRPr>
            </a:p>
          </p:txBody>
        </p:sp>
      </p:grpSp>
      <p:sp>
        <p:nvSpPr>
          <p:cNvPr id="2" name="テキスト ボックス 1"/>
          <p:cNvSpPr txBox="1"/>
          <p:nvPr/>
        </p:nvSpPr>
        <p:spPr>
          <a:xfrm>
            <a:off x="200931" y="4481723"/>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682263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8512" y="-35500"/>
            <a:ext cx="9144000" cy="37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1139825" indent="-4381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755775" indent="-34925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2457450"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3160713"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36179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40751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45323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49895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a:spcBef>
                <a:spcPct val="0"/>
              </a:spcBef>
              <a:buNone/>
            </a:pPr>
            <a:r>
              <a:rPr lang="ja-JP" altLang="en-US" sz="2400" dirty="0" smtClean="0">
                <a:solidFill>
                  <a:srgbClr val="4087C8"/>
                </a:solidFill>
                <a:latin typeface="HGP創英角ｺﾞｼｯｸUB" panose="020B0900000000000000" pitchFamily="50" charset="-128"/>
                <a:ea typeface="HGP創英角ｺﾞｼｯｸUB" panose="020B0900000000000000" pitchFamily="50" charset="-128"/>
              </a:rPr>
              <a:t>避難訓練のイメージ</a:t>
            </a:r>
            <a:endParaRPr lang="ja-JP" altLang="en-US"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bwMode="auto">
          <a:xfrm>
            <a:off x="120179" y="894150"/>
            <a:ext cx="2309969" cy="5832000"/>
          </a:xfrm>
          <a:prstGeom prst="rect">
            <a:avLst/>
          </a:prstGeom>
          <a:solidFill>
            <a:schemeClr val="bg1"/>
          </a:solidFill>
          <a:ln>
            <a:solidFill>
              <a:schemeClr val="tx1"/>
            </a:solidFill>
          </a:ln>
        </p:spPr>
        <p:txBody>
          <a:bodyPr wrap="square">
            <a:spAutoFit/>
          </a:bodyPr>
          <a:lstStyle/>
          <a:p>
            <a:pPr defTabSz="576255" eaLnBrk="0" fontAlgn="base" hangingPunct="0">
              <a:spcBef>
                <a:spcPct val="0"/>
              </a:spcBef>
              <a:spcAft>
                <a:spcPct val="0"/>
              </a:spcAft>
              <a:defRPr/>
            </a:pPr>
            <a:r>
              <a:rPr lang="ja-JP" altLang="en-US" sz="1661" dirty="0" smtClean="0">
                <a:solidFill>
                  <a:srgbClr val="000000"/>
                </a:solidFill>
                <a:latin typeface="HG丸ｺﾞｼｯｸM-PRO" panose="020F0600000000000000" pitchFamily="50" charset="-128"/>
                <a:ea typeface="HG丸ｺﾞｼｯｸM-PRO" panose="020F0600000000000000" pitchFamily="50" charset="-128"/>
              </a:rPr>
              <a:t>共通訓練</a:t>
            </a: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1277938" fontAlgn="base">
              <a:defRPr/>
            </a:pPr>
            <a:r>
              <a:rPr lang="ja-JP" altLang="en-US" sz="1100" kern="0" dirty="0">
                <a:latin typeface="メイリオ" panose="020B0604030504040204" pitchFamily="50" charset="-128"/>
                <a:ea typeface="メイリオ" panose="020B0604030504040204" pitchFamily="50" charset="-128"/>
              </a:rPr>
              <a:t>　</a:t>
            </a: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0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2889"/>
          <a:stretch/>
        </p:blipFill>
        <p:spPr>
          <a:xfrm>
            <a:off x="190587" y="5168570"/>
            <a:ext cx="2130233" cy="1476527"/>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50" y="1824214"/>
            <a:ext cx="2121325" cy="1474396"/>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50" y="3441408"/>
            <a:ext cx="2121325" cy="1584364"/>
          </a:xfrm>
          <a:prstGeom prst="rect">
            <a:avLst/>
          </a:prstGeom>
        </p:spPr>
      </p:pic>
      <p:sp>
        <p:nvSpPr>
          <p:cNvPr id="11" name="テキスト ボックス 10"/>
          <p:cNvSpPr txBox="1"/>
          <p:nvPr/>
        </p:nvSpPr>
        <p:spPr bwMode="auto">
          <a:xfrm>
            <a:off x="2722589" y="894150"/>
            <a:ext cx="2425084" cy="5832000"/>
          </a:xfrm>
          <a:prstGeom prst="rect">
            <a:avLst/>
          </a:prstGeom>
          <a:solidFill>
            <a:schemeClr val="bg1"/>
          </a:solidFill>
          <a:ln>
            <a:solidFill>
              <a:srgbClr val="0000FF"/>
            </a:solidFill>
          </a:ln>
        </p:spPr>
        <p:txBody>
          <a:bodyPr wrap="square">
            <a:spAutoFit/>
          </a:bodyPr>
          <a:lstStyle/>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00FF"/>
              </a:solidFill>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244" y="5168570"/>
            <a:ext cx="2169774" cy="1417586"/>
          </a:xfrm>
          <a:prstGeom prst="rect">
            <a:avLst/>
          </a:prstGeom>
        </p:spPr>
      </p:pic>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871718" y="3608840"/>
            <a:ext cx="2211840" cy="1433096"/>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867187" y="1615357"/>
            <a:ext cx="2140015" cy="1454160"/>
          </a:xfrm>
          <a:prstGeom prst="rect">
            <a:avLst/>
          </a:prstGeom>
        </p:spPr>
      </p:pic>
      <p:sp>
        <p:nvSpPr>
          <p:cNvPr id="7" name="テキスト ボックス 6"/>
          <p:cNvSpPr txBox="1"/>
          <p:nvPr/>
        </p:nvSpPr>
        <p:spPr>
          <a:xfrm>
            <a:off x="2744221" y="1308263"/>
            <a:ext cx="2018501" cy="261610"/>
          </a:xfrm>
          <a:prstGeom prst="rect">
            <a:avLst/>
          </a:prstGeom>
          <a:extLst/>
        </p:spPr>
        <p:txBody>
          <a:bodyPr wrap="none" rtlCol="0">
            <a:spAutoFit/>
          </a:bodyPr>
          <a:lstStyle/>
          <a:p>
            <a:pPr defTabSz="1277938" eaLnBrk="1" hangingPunct="1">
              <a:spcBef>
                <a:spcPts val="600"/>
              </a:spcBef>
              <a:spcAft>
                <a:spcPts val="600"/>
              </a:spcAft>
            </a:pPr>
            <a:r>
              <a:rPr lang="ja-JP" altLang="en-US" sz="1100" kern="0" dirty="0" smtClean="0">
                <a:latin typeface="メイリオ" panose="020B0604030504040204" pitchFamily="50" charset="-128"/>
                <a:ea typeface="メイリオ" panose="020B0604030504040204" pitchFamily="50" charset="-128"/>
              </a:rPr>
              <a:t>●管理者等への状況報告訓練</a:t>
            </a:r>
            <a:endParaRPr kumimoji="1" lang="ja-JP" altLang="en-US" sz="1100" kern="0" dirty="0" smtClean="0">
              <a:solidFill>
                <a:schemeClr val="tx1"/>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120179" y="1300417"/>
            <a:ext cx="2864887" cy="430887"/>
          </a:xfrm>
          <a:prstGeom prst="rect">
            <a:avLst/>
          </a:prstGeom>
          <a:extLst/>
        </p:spPr>
        <p:txBody>
          <a:bodyPr wrap="none" rtlCol="0">
            <a:spAutoFit/>
          </a:bodyPr>
          <a:lstStyle/>
          <a:p>
            <a:pPr defTabSz="1277938" fontAlgn="base">
              <a:defRPr/>
            </a:pPr>
            <a:r>
              <a:rPr lang="ja-JP" altLang="en-US" sz="1100" kern="0" dirty="0">
                <a:latin typeface="メイリオ" panose="020B0604030504040204" pitchFamily="50" charset="-128"/>
                <a:ea typeface="メイリオ" panose="020B0604030504040204" pitchFamily="50" charset="-128"/>
              </a:rPr>
              <a:t>●管理者及び従業員等にて、　　　　　　</a:t>
            </a:r>
            <a:endParaRPr lang="en-US" altLang="ja-JP" sz="1100" kern="0" dirty="0">
              <a:latin typeface="メイリオ" panose="020B0604030504040204" pitchFamily="50" charset="-128"/>
              <a:ea typeface="メイリオ" panose="020B0604030504040204" pitchFamily="50" charset="-128"/>
            </a:endParaRPr>
          </a:p>
          <a:p>
            <a:pPr defTabSz="1277938" fontAlgn="base">
              <a:defRPr/>
            </a:pPr>
            <a:r>
              <a:rPr lang="ja-JP" altLang="en-US" sz="1100" kern="0" dirty="0">
                <a:latin typeface="メイリオ" panose="020B0604030504040204" pitchFamily="50" charset="-128"/>
                <a:ea typeface="メイリオ" panose="020B0604030504040204" pitchFamily="50" charset="-128"/>
              </a:rPr>
              <a:t>　</a:t>
            </a:r>
            <a:r>
              <a:rPr lang="ja-JP" altLang="en-US" sz="1100" kern="0" dirty="0" smtClean="0">
                <a:latin typeface="メイリオ" panose="020B0604030504040204" pitchFamily="50" charset="-128"/>
                <a:ea typeface="メイリオ" panose="020B0604030504040204" pitchFamily="50" charset="-128"/>
              </a:rPr>
              <a:t>防災</a:t>
            </a:r>
            <a:r>
              <a:rPr lang="ja-JP" altLang="en-US" sz="1100" kern="0" dirty="0">
                <a:latin typeface="メイリオ" panose="020B0604030504040204" pitchFamily="50" charset="-128"/>
                <a:ea typeface="メイリオ" panose="020B0604030504040204" pitchFamily="50" charset="-128"/>
              </a:rPr>
              <a:t>気象情報の確認</a:t>
            </a:r>
            <a:r>
              <a:rPr lang="ja-JP" altLang="en-US" sz="1100" kern="0" dirty="0" smtClean="0">
                <a:latin typeface="メイリオ" panose="020B0604030504040204" pitchFamily="50" charset="-128"/>
                <a:ea typeface="メイリオ" panose="020B0604030504040204" pitchFamily="50" charset="-128"/>
              </a:rPr>
              <a:t>訓練</a:t>
            </a:r>
            <a:endParaRPr kumimoji="1" lang="ja-JP" altLang="en-US" sz="1100" kern="0" dirty="0" smtClean="0">
              <a:solidFill>
                <a:schemeClr val="tx1"/>
              </a:solidFill>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2722589" y="3288622"/>
            <a:ext cx="1172116" cy="261610"/>
          </a:xfrm>
          <a:prstGeom prst="rect">
            <a:avLst/>
          </a:prstGeom>
          <a:extLst/>
        </p:spPr>
        <p:txBody>
          <a:bodyPr wrap="none" rtlCol="0">
            <a:spAutoFit/>
          </a:bodyPr>
          <a:lstStyle/>
          <a:p>
            <a:pPr defTabSz="1277938" eaLnBrk="1" hangingPunct="1">
              <a:spcBef>
                <a:spcPts val="600"/>
              </a:spcBef>
              <a:spcAft>
                <a:spcPts val="600"/>
              </a:spcAft>
            </a:pPr>
            <a:r>
              <a:rPr lang="ja-JP" altLang="en-US" sz="1100" kern="0" dirty="0" smtClean="0">
                <a:latin typeface="メイリオ" panose="020B0604030504040204" pitchFamily="50" charset="-128"/>
                <a:ea typeface="メイリオ" panose="020B0604030504040204" pitchFamily="50" charset="-128"/>
              </a:rPr>
              <a:t>●職員参集訓練</a:t>
            </a:r>
            <a:endParaRPr kumimoji="1" lang="ja-JP" altLang="en-US" sz="1100" kern="0" dirty="0" smtClean="0">
              <a:solidFill>
                <a:schemeClr val="tx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bwMode="auto">
          <a:xfrm>
            <a:off x="5227833" y="894150"/>
            <a:ext cx="3581254" cy="1881412"/>
          </a:xfrm>
          <a:prstGeom prst="rect">
            <a:avLst/>
          </a:prstGeom>
          <a:solidFill>
            <a:schemeClr val="bg1"/>
          </a:solidFill>
          <a:ln>
            <a:solidFill>
              <a:srgbClr val="00B050"/>
            </a:solidFill>
          </a:ln>
        </p:spPr>
        <p:txBody>
          <a:bodyPr wrap="square">
            <a:spAutoFit/>
          </a:bodyPr>
          <a:lstStyle/>
          <a:p>
            <a:pPr defTabSz="576255" eaLnBrk="0" fontAlgn="base" hangingPunct="0">
              <a:spcBef>
                <a:spcPct val="0"/>
              </a:spcBef>
              <a:spcAft>
                <a:spcPct val="0"/>
              </a:spcAft>
              <a:defRPr/>
            </a:pPr>
            <a:r>
              <a:rPr lang="ja-JP" altLang="en-US" sz="1661" dirty="0">
                <a:solidFill>
                  <a:srgbClr val="00B050"/>
                </a:solidFill>
                <a:latin typeface="HG丸ｺﾞｼｯｸM-PRO" panose="020F0600000000000000" pitchFamily="50" charset="-128"/>
                <a:ea typeface="HG丸ｺﾞｼｯｸM-PRO" panose="020F0600000000000000" pitchFamily="50" charset="-128"/>
              </a:rPr>
              <a:t>避難準備</a:t>
            </a:r>
            <a:r>
              <a:rPr lang="ja-JP" altLang="en-US" sz="1661" dirty="0" smtClean="0">
                <a:solidFill>
                  <a:srgbClr val="00B050"/>
                </a:solidFill>
                <a:latin typeface="HG丸ｺﾞｼｯｸM-PRO" panose="020F0600000000000000" pitchFamily="50" charset="-128"/>
                <a:ea typeface="HG丸ｺﾞｼｯｸM-PRO" panose="020F0600000000000000" pitchFamily="50" charset="-128"/>
              </a:rPr>
              <a:t>訓練</a:t>
            </a:r>
            <a:endParaRPr lang="en-US" altLang="ja-JP" sz="1661" dirty="0" smtClean="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00B050"/>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00B050"/>
              </a:solidFill>
              <a:latin typeface="HG丸ｺﾞｼｯｸM-PRO" panose="020F0600000000000000" pitchFamily="50" charset="-128"/>
              <a:ea typeface="HG丸ｺﾞｼｯｸM-PRO" panose="020F0600000000000000" pitchFamily="50" charset="-128"/>
            </a:endParaRPr>
          </a:p>
        </p:txBody>
      </p:sp>
      <p:sp>
        <p:nvSpPr>
          <p:cNvPr id="19" name="テキスト ボックス 18"/>
          <p:cNvSpPr txBox="1"/>
          <p:nvPr/>
        </p:nvSpPr>
        <p:spPr bwMode="auto">
          <a:xfrm>
            <a:off x="5227510" y="2804180"/>
            <a:ext cx="3590043" cy="3926075"/>
          </a:xfrm>
          <a:prstGeom prst="rect">
            <a:avLst/>
          </a:prstGeom>
          <a:solidFill>
            <a:schemeClr val="bg1"/>
          </a:solidFill>
          <a:ln>
            <a:solidFill>
              <a:srgbClr val="FF00FF"/>
            </a:solidFill>
          </a:ln>
        </p:spPr>
        <p:txBody>
          <a:bodyPr wrap="square">
            <a:spAutoFit/>
          </a:bodyPr>
          <a:lstStyle/>
          <a:p>
            <a:pPr defTabSz="576255" eaLnBrk="0" fontAlgn="base" hangingPunct="0">
              <a:spcBef>
                <a:spcPct val="0"/>
              </a:spcBef>
              <a:spcAft>
                <a:spcPct val="0"/>
              </a:spcAft>
              <a:defRPr/>
            </a:pPr>
            <a:r>
              <a:rPr lang="ja-JP" altLang="en-US" sz="1661" dirty="0">
                <a:solidFill>
                  <a:srgbClr val="FF00FF"/>
                </a:solidFill>
                <a:latin typeface="HG丸ｺﾞｼｯｸM-PRO" panose="020F0600000000000000" pitchFamily="50" charset="-128"/>
                <a:ea typeface="HG丸ｺﾞｼｯｸM-PRO" panose="020F0600000000000000" pitchFamily="50" charset="-128"/>
              </a:rPr>
              <a:t>非常体制</a:t>
            </a:r>
            <a:r>
              <a:rPr lang="ja-JP" altLang="en-US" sz="1661" dirty="0" smtClean="0">
                <a:solidFill>
                  <a:srgbClr val="FF00FF"/>
                </a:solidFill>
                <a:latin typeface="HG丸ｺﾞｼｯｸM-PRO" panose="020F0600000000000000" pitchFamily="50" charset="-128"/>
                <a:ea typeface="HG丸ｺﾞｼｯｸM-PRO" panose="020F0600000000000000" pitchFamily="50" charset="-128"/>
              </a:rPr>
              <a:t>訓練</a:t>
            </a: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a:p>
            <a:pPr defTabSz="576255" eaLnBrk="0" fontAlgn="base" hangingPunct="0">
              <a:spcBef>
                <a:spcPct val="0"/>
              </a:spcBef>
              <a:spcAft>
                <a:spcPct val="0"/>
              </a:spcAft>
              <a:defRPr/>
            </a:pPr>
            <a:endParaRPr lang="en-US" altLang="ja-JP" sz="1661" dirty="0" smtClean="0">
              <a:solidFill>
                <a:srgbClr val="FF00FF"/>
              </a:solidFill>
              <a:latin typeface="HG丸ｺﾞｼｯｸM-PRO" panose="020F0600000000000000" pitchFamily="50" charset="-128"/>
              <a:ea typeface="HG丸ｺﾞｼｯｸM-PRO" panose="020F0600000000000000" pitchFamily="50" charset="-128"/>
            </a:endParaRPr>
          </a:p>
        </p:txBody>
      </p:sp>
      <p:pic>
        <p:nvPicPr>
          <p:cNvPr id="21" name="図 2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345188" y="1515861"/>
            <a:ext cx="1939371" cy="1135043"/>
          </a:xfrm>
          <a:prstGeom prst="rect">
            <a:avLst/>
          </a:prstGeom>
        </p:spPr>
      </p:pic>
      <p:sp>
        <p:nvSpPr>
          <p:cNvPr id="23" name="テキスト ボックス 22"/>
          <p:cNvSpPr txBox="1"/>
          <p:nvPr/>
        </p:nvSpPr>
        <p:spPr>
          <a:xfrm>
            <a:off x="5211091" y="1283999"/>
            <a:ext cx="2300630" cy="261610"/>
          </a:xfrm>
          <a:prstGeom prst="rect">
            <a:avLst/>
          </a:prstGeom>
          <a:extLst/>
        </p:spPr>
        <p:txBody>
          <a:bodyPr wrap="none" rtlCol="0">
            <a:spAutoFit/>
          </a:bodyPr>
          <a:lstStyle/>
          <a:p>
            <a:pPr defTabSz="1277938" eaLnBrk="1" hangingPunct="1">
              <a:spcBef>
                <a:spcPts val="600"/>
              </a:spcBef>
              <a:spcAft>
                <a:spcPts val="600"/>
              </a:spcAft>
            </a:pPr>
            <a:r>
              <a:rPr lang="ja-JP" altLang="en-US" sz="1100" kern="0" dirty="0" smtClean="0">
                <a:latin typeface="メイリオ" panose="020B0604030504040204" pitchFamily="50" charset="-128"/>
                <a:ea typeface="メイリオ" panose="020B0604030504040204" pitchFamily="50" charset="-128"/>
              </a:rPr>
              <a:t>●避難に必要な備品等の確認訓練</a:t>
            </a:r>
            <a:endParaRPr lang="en-US" altLang="ja-JP" sz="1100" kern="0" dirty="0" smtClean="0">
              <a:latin typeface="メイリオ" panose="020B0604030504040204" pitchFamily="50" charset="-128"/>
              <a:ea typeface="メイリオ" panose="020B0604030504040204" pitchFamily="50" charset="-128"/>
            </a:endParaRPr>
          </a:p>
        </p:txBody>
      </p:sp>
      <p:pic>
        <p:nvPicPr>
          <p:cNvPr id="24" name="図 2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28528"/>
          <a:stretch/>
        </p:blipFill>
        <p:spPr>
          <a:xfrm>
            <a:off x="5342976" y="3402861"/>
            <a:ext cx="1752782" cy="999023"/>
          </a:xfrm>
          <a:prstGeom prst="rect">
            <a:avLst/>
          </a:prstGeom>
        </p:spPr>
      </p:pic>
      <p:pic>
        <p:nvPicPr>
          <p:cNvPr id="25" name="図 24"/>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712572" y="5550396"/>
            <a:ext cx="1019629" cy="1083294"/>
          </a:xfrm>
          <a:prstGeom prst="rect">
            <a:avLst/>
          </a:prstGeom>
        </p:spPr>
      </p:pic>
      <p:pic>
        <p:nvPicPr>
          <p:cNvPr id="26" name="図 25"/>
          <p:cNvPicPr>
            <a:picLocks noChangeAspect="1"/>
          </p:cNvPicPr>
          <p:nvPr/>
        </p:nvPicPr>
        <p:blipFill rotWithShape="1">
          <a:blip r:embed="rId12" cstate="print">
            <a:extLst>
              <a:ext uri="{28A0092B-C50C-407E-A947-70E740481C1C}">
                <a14:useLocalDpi xmlns:a14="http://schemas.microsoft.com/office/drawing/2010/main" val="0"/>
              </a:ext>
            </a:extLst>
          </a:blip>
          <a:srcRect r="9936"/>
          <a:stretch/>
        </p:blipFill>
        <p:spPr>
          <a:xfrm>
            <a:off x="6595385" y="5550641"/>
            <a:ext cx="1037350" cy="1104797"/>
          </a:xfrm>
          <a:prstGeom prst="rect">
            <a:avLst/>
          </a:prstGeom>
        </p:spPr>
      </p:pic>
      <p:pic>
        <p:nvPicPr>
          <p:cNvPr id="27" name="図 2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318989" y="5553518"/>
            <a:ext cx="1194832" cy="1080417"/>
          </a:xfrm>
          <a:prstGeom prst="rect">
            <a:avLst/>
          </a:prstGeom>
        </p:spPr>
      </p:pic>
      <p:pic>
        <p:nvPicPr>
          <p:cNvPr id="28" name="図 27"/>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7147497" y="3402861"/>
            <a:ext cx="1622558" cy="715460"/>
          </a:xfrm>
          <a:prstGeom prst="rect">
            <a:avLst/>
          </a:prstGeom>
        </p:spPr>
      </p:pic>
      <p:sp>
        <p:nvSpPr>
          <p:cNvPr id="29" name="テキスト ボックス 28"/>
          <p:cNvSpPr txBox="1"/>
          <p:nvPr/>
        </p:nvSpPr>
        <p:spPr>
          <a:xfrm>
            <a:off x="5211091" y="5305071"/>
            <a:ext cx="2864887" cy="261610"/>
          </a:xfrm>
          <a:prstGeom prst="rect">
            <a:avLst/>
          </a:prstGeom>
          <a:extLst/>
        </p:spPr>
        <p:txBody>
          <a:bodyPr wrap="none" rtlCol="0">
            <a:spAutoFit/>
          </a:bodyPr>
          <a:lstStyle/>
          <a:p>
            <a:pPr defTabSz="1277938" eaLnBrk="1" hangingPunct="1">
              <a:spcBef>
                <a:spcPts val="600"/>
              </a:spcBef>
              <a:spcAft>
                <a:spcPts val="600"/>
              </a:spcAft>
            </a:pPr>
            <a:r>
              <a:rPr lang="ja-JP" altLang="en-US" sz="1100" kern="0" dirty="0" smtClean="0">
                <a:latin typeface="メイリオ" panose="020B0604030504040204" pitchFamily="50" charset="-128"/>
                <a:ea typeface="メイリオ" panose="020B0604030504040204" pitchFamily="50" charset="-128"/>
              </a:rPr>
              <a:t>●施設内の屋内安全確保（垂直避難訓練）</a:t>
            </a:r>
            <a:endParaRPr lang="en-US" altLang="ja-JP" sz="1100" kern="0" dirty="0" smtClean="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5202420" y="3200063"/>
            <a:ext cx="2864887" cy="261610"/>
          </a:xfrm>
          <a:prstGeom prst="rect">
            <a:avLst/>
          </a:prstGeom>
          <a:extLst/>
        </p:spPr>
        <p:txBody>
          <a:bodyPr wrap="none" rtlCol="0">
            <a:spAutoFit/>
          </a:bodyPr>
          <a:lstStyle/>
          <a:p>
            <a:pPr defTabSz="1277938" eaLnBrk="1" hangingPunct="1">
              <a:spcBef>
                <a:spcPts val="600"/>
              </a:spcBef>
              <a:spcAft>
                <a:spcPts val="600"/>
              </a:spcAft>
            </a:pPr>
            <a:r>
              <a:rPr lang="ja-JP" altLang="en-US" sz="1100" kern="0" dirty="0" smtClean="0">
                <a:latin typeface="メイリオ" panose="020B0604030504040204" pitchFamily="50" charset="-128"/>
                <a:ea typeface="メイリオ" panose="020B0604030504040204" pitchFamily="50" charset="-128"/>
              </a:rPr>
              <a:t>●避難先への移動訓練（立退き避難訓練）</a:t>
            </a:r>
            <a:endParaRPr lang="en-US" altLang="ja-JP" sz="1100" kern="0" dirty="0" smtClean="0">
              <a:latin typeface="メイリオ" panose="020B0604030504040204" pitchFamily="50" charset="-128"/>
              <a:ea typeface="メイリオ" panose="020B0604030504040204" pitchFamily="50" charset="-128"/>
            </a:endParaRPr>
          </a:p>
        </p:txBody>
      </p:sp>
      <p:pic>
        <p:nvPicPr>
          <p:cNvPr id="31" name="図 30"/>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147497" y="4151088"/>
            <a:ext cx="1622558" cy="1102282"/>
          </a:xfrm>
          <a:prstGeom prst="rect">
            <a:avLst/>
          </a:prstGeom>
        </p:spPr>
      </p:pic>
      <p:pic>
        <p:nvPicPr>
          <p:cNvPr id="32" name="図 31"/>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5342975" y="4453585"/>
            <a:ext cx="1752782" cy="757922"/>
          </a:xfrm>
          <a:prstGeom prst="rect">
            <a:avLst/>
          </a:prstGeom>
        </p:spPr>
      </p:pic>
      <p:pic>
        <p:nvPicPr>
          <p:cNvPr id="33" name="図 32"/>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7341114" y="1483551"/>
            <a:ext cx="1464733" cy="1133459"/>
          </a:xfrm>
          <a:prstGeom prst="rect">
            <a:avLst/>
          </a:prstGeom>
        </p:spPr>
      </p:pic>
      <p:sp>
        <p:nvSpPr>
          <p:cNvPr id="34" name="角丸四角形 33"/>
          <p:cNvSpPr/>
          <p:nvPr/>
        </p:nvSpPr>
        <p:spPr bwMode="auto">
          <a:xfrm>
            <a:off x="2833463" y="937805"/>
            <a:ext cx="1262356" cy="340519"/>
          </a:xfrm>
          <a:prstGeom prst="roundRect">
            <a:avLst/>
          </a:prstGeom>
          <a:solidFill>
            <a:srgbClr val="3333FF"/>
          </a:solidFill>
          <a:ln>
            <a:solidFill>
              <a:schemeClr val="tx1"/>
            </a:solidFill>
          </a:ln>
          <a:effectLst/>
          <a:extLst/>
        </p:spPr>
        <p:txBody>
          <a:bodyPr lIns="36000" tIns="0" rIns="36000" bIns="0" rtlCol="0" anchor="ctr">
            <a:spAutoFit/>
          </a:bodyPr>
          <a:lstStyle/>
          <a:p>
            <a:pPr algn="ctr"/>
            <a:r>
              <a:rPr lang="ja-JP" altLang="en-US" sz="2000" dirty="0">
                <a:solidFill>
                  <a:schemeClr val="bg1"/>
                </a:solidFill>
              </a:rPr>
              <a:t>初動</a:t>
            </a:r>
            <a:r>
              <a:rPr lang="ja-JP" altLang="en-US" sz="2000" dirty="0" smtClean="0">
                <a:solidFill>
                  <a:schemeClr val="bg1"/>
                </a:solidFill>
              </a:rPr>
              <a:t>訓練</a:t>
            </a:r>
            <a:endParaRPr kumimoji="1" lang="ja-JP" altLang="en-US" sz="2000" dirty="0">
              <a:solidFill>
                <a:schemeClr val="bg1"/>
              </a:solidFill>
            </a:endParaRPr>
          </a:p>
        </p:txBody>
      </p:sp>
      <p:sp>
        <p:nvSpPr>
          <p:cNvPr id="35" name="角丸四角形 34"/>
          <p:cNvSpPr/>
          <p:nvPr/>
        </p:nvSpPr>
        <p:spPr bwMode="auto">
          <a:xfrm>
            <a:off x="5277559" y="2875172"/>
            <a:ext cx="1752824" cy="340519"/>
          </a:xfrm>
          <a:prstGeom prst="roundRect">
            <a:avLst/>
          </a:prstGeom>
          <a:solidFill>
            <a:srgbClr val="FF66FF"/>
          </a:solidFill>
          <a:ln>
            <a:solidFill>
              <a:schemeClr val="tx1"/>
            </a:solidFill>
          </a:ln>
          <a:effectLst/>
          <a:extLst/>
        </p:spPr>
        <p:txBody>
          <a:bodyPr lIns="36000" tIns="0" rIns="36000" bIns="0" rtlCol="0" anchor="ctr">
            <a:spAutoFit/>
          </a:bodyPr>
          <a:lstStyle/>
          <a:p>
            <a:pPr algn="ctr"/>
            <a:r>
              <a:rPr lang="ja-JP" altLang="en-US" sz="2000" dirty="0" smtClean="0">
                <a:solidFill>
                  <a:schemeClr val="bg1"/>
                </a:solidFill>
              </a:rPr>
              <a:t>非常体制訓練</a:t>
            </a:r>
            <a:endParaRPr kumimoji="1" lang="ja-JP" altLang="en-US" sz="2000" dirty="0">
              <a:solidFill>
                <a:schemeClr val="bg1"/>
              </a:solidFill>
            </a:endParaRPr>
          </a:p>
        </p:txBody>
      </p:sp>
      <p:sp>
        <p:nvSpPr>
          <p:cNvPr id="36" name="角丸四角形 35"/>
          <p:cNvSpPr/>
          <p:nvPr/>
        </p:nvSpPr>
        <p:spPr bwMode="auto">
          <a:xfrm>
            <a:off x="5263705" y="936088"/>
            <a:ext cx="1752824" cy="340519"/>
          </a:xfrm>
          <a:prstGeom prst="roundRect">
            <a:avLst/>
          </a:prstGeom>
          <a:solidFill>
            <a:srgbClr val="00B050"/>
          </a:solidFill>
          <a:ln>
            <a:solidFill>
              <a:schemeClr val="tx1"/>
            </a:solidFill>
          </a:ln>
          <a:effectLst/>
          <a:extLst/>
        </p:spPr>
        <p:txBody>
          <a:bodyPr lIns="36000" tIns="0" rIns="36000" bIns="0" rtlCol="0" anchor="ctr">
            <a:spAutoFit/>
          </a:bodyPr>
          <a:lstStyle/>
          <a:p>
            <a:pPr algn="ctr"/>
            <a:r>
              <a:rPr lang="ja-JP" altLang="en-US" sz="2000" dirty="0" smtClean="0">
                <a:solidFill>
                  <a:schemeClr val="bg1"/>
                </a:solidFill>
              </a:rPr>
              <a:t>避難準備訓練</a:t>
            </a:r>
            <a:endParaRPr kumimoji="1" lang="ja-JP" altLang="en-US" sz="2000" dirty="0">
              <a:solidFill>
                <a:schemeClr val="bg1"/>
              </a:solidFill>
            </a:endParaRPr>
          </a:p>
        </p:txBody>
      </p:sp>
      <p:sp>
        <p:nvSpPr>
          <p:cNvPr id="37" name="角丸四角形 36"/>
          <p:cNvSpPr/>
          <p:nvPr/>
        </p:nvSpPr>
        <p:spPr bwMode="auto">
          <a:xfrm>
            <a:off x="171552" y="936086"/>
            <a:ext cx="2124256" cy="340519"/>
          </a:xfrm>
          <a:prstGeom prst="roundRect">
            <a:avLst/>
          </a:prstGeom>
          <a:solidFill>
            <a:srgbClr val="FFCCCC"/>
          </a:solidFill>
          <a:ln>
            <a:solidFill>
              <a:schemeClr val="tx1"/>
            </a:solidFill>
          </a:ln>
          <a:effectLst/>
          <a:extLst/>
        </p:spPr>
        <p:txBody>
          <a:bodyPr lIns="36000" tIns="0" rIns="36000" bIns="0" rtlCol="0" anchor="ctr">
            <a:spAutoFit/>
          </a:bodyPr>
          <a:lstStyle/>
          <a:p>
            <a:pPr algn="ctr"/>
            <a:r>
              <a:rPr lang="ja-JP" altLang="en-US" sz="2000" dirty="0" smtClean="0"/>
              <a:t>共通訓練</a:t>
            </a:r>
            <a:r>
              <a:rPr lang="en-US" altLang="ja-JP" sz="2000" dirty="0" smtClean="0">
                <a:solidFill>
                  <a:srgbClr val="FF0000"/>
                </a:solidFill>
              </a:rPr>
              <a:t>【</a:t>
            </a:r>
            <a:r>
              <a:rPr lang="ja-JP" altLang="en-US" sz="2000" dirty="0" smtClean="0">
                <a:solidFill>
                  <a:srgbClr val="FF0000"/>
                </a:solidFill>
              </a:rPr>
              <a:t>必須</a:t>
            </a:r>
            <a:r>
              <a:rPr lang="en-US" altLang="ja-JP" sz="2000" dirty="0" smtClean="0">
                <a:solidFill>
                  <a:srgbClr val="FF0000"/>
                </a:solidFill>
              </a:rPr>
              <a:t>】</a:t>
            </a:r>
            <a:endParaRPr kumimoji="1" lang="ja-JP" altLang="en-US" sz="2000" dirty="0">
              <a:solidFill>
                <a:srgbClr val="FF0000"/>
              </a:solidFill>
            </a:endParaRPr>
          </a:p>
        </p:txBody>
      </p:sp>
      <p:sp>
        <p:nvSpPr>
          <p:cNvPr id="38" name="テキスト ボックス 37"/>
          <p:cNvSpPr txBox="1"/>
          <p:nvPr/>
        </p:nvSpPr>
        <p:spPr>
          <a:xfrm>
            <a:off x="2642429" y="537979"/>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61CBF068-688A-4CBE-9FD2-299993C037C6}" type="slidenum">
              <a:rPr lang="en-US" altLang="ja-JP" smtClean="0"/>
              <a:pPr>
                <a:defRPr/>
              </a:pPr>
              <a:t>12</a:t>
            </a:fld>
            <a:endParaRPr lang="en-US" altLang="ja-JP"/>
          </a:p>
        </p:txBody>
      </p:sp>
    </p:spTree>
    <p:extLst>
      <p:ext uri="{BB962C8B-B14F-4D97-AF65-F5344CB8AC3E}">
        <p14:creationId xmlns:p14="http://schemas.microsoft.com/office/powerpoint/2010/main" val="1687198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13</a:t>
            </a:fld>
            <a:endParaRPr lang="en-US" altLang="ja-JP"/>
          </a:p>
        </p:txBody>
      </p:sp>
      <p:sp>
        <p:nvSpPr>
          <p:cNvPr id="10" name="テキスト ボックス 9"/>
          <p:cNvSpPr txBox="1"/>
          <p:nvPr/>
        </p:nvSpPr>
        <p:spPr>
          <a:xfrm>
            <a:off x="1628180" y="2745874"/>
            <a:ext cx="5907386" cy="830997"/>
          </a:xfrm>
          <a:prstGeom prst="rect">
            <a:avLst/>
          </a:prstGeom>
          <a:noFill/>
        </p:spPr>
        <p:txBody>
          <a:bodyPr wrap="none" rtlCol="0">
            <a:spAutoFit/>
          </a:bodyPr>
          <a:lstStyle/>
          <a:p>
            <a:pPr>
              <a:lnSpc>
                <a:spcPct val="150000"/>
              </a:lnSpc>
            </a:pPr>
            <a:r>
              <a:rPr lang="ja-JP" altLang="en-US" sz="3200" dirty="0" smtClean="0">
                <a:solidFill>
                  <a:srgbClr val="4087C8"/>
                </a:solidFill>
                <a:latin typeface="HGP創英角ｺﾞｼｯｸUB"/>
                <a:ea typeface="HGP創英角ｺﾞｼｯｸUB"/>
                <a:cs typeface="+mj-cs"/>
              </a:rPr>
              <a:t>３．</a:t>
            </a:r>
            <a:r>
              <a:rPr lang="zh-TW" altLang="en-US" sz="3200" dirty="0">
                <a:solidFill>
                  <a:srgbClr val="FF0000"/>
                </a:solidFill>
                <a:latin typeface="HGP創英角ｺﾞｼｯｸUB"/>
                <a:ea typeface="HGP創英角ｺﾞｼｯｸUB"/>
                <a:cs typeface="+mj-cs"/>
              </a:rPr>
              <a:t>「共通訓練</a:t>
            </a:r>
            <a:r>
              <a:rPr lang="en-US" altLang="zh-TW" sz="3200" dirty="0">
                <a:solidFill>
                  <a:srgbClr val="FF0000"/>
                </a:solidFill>
                <a:latin typeface="HGP創英角ｺﾞｼｯｸUB"/>
                <a:ea typeface="HGP創英角ｺﾞｼｯｸUB"/>
                <a:cs typeface="+mj-cs"/>
              </a:rPr>
              <a:t>【</a:t>
            </a:r>
            <a:r>
              <a:rPr lang="zh-TW" altLang="en-US" sz="3200" dirty="0">
                <a:solidFill>
                  <a:srgbClr val="FF0000"/>
                </a:solidFill>
                <a:latin typeface="HGP創英角ｺﾞｼｯｸUB"/>
                <a:ea typeface="HGP創英角ｺﾞｼｯｸUB"/>
                <a:cs typeface="+mj-cs"/>
              </a:rPr>
              <a:t>必須</a:t>
            </a:r>
            <a:r>
              <a:rPr lang="en-US" altLang="zh-TW" sz="3200" dirty="0">
                <a:solidFill>
                  <a:srgbClr val="FF0000"/>
                </a:solidFill>
                <a:latin typeface="HGP創英角ｺﾞｼｯｸUB"/>
                <a:ea typeface="HGP創英角ｺﾞｼｯｸUB"/>
                <a:cs typeface="+mj-cs"/>
              </a:rPr>
              <a:t>】</a:t>
            </a:r>
            <a:r>
              <a:rPr lang="zh-TW" altLang="en-US" sz="3200" dirty="0" smtClean="0">
                <a:solidFill>
                  <a:srgbClr val="FF0000"/>
                </a:solidFill>
                <a:latin typeface="HGP創英角ｺﾞｼｯｸUB"/>
                <a:ea typeface="HGP創英角ｺﾞｼｯｸUB"/>
                <a:cs typeface="+mj-cs"/>
              </a:rPr>
              <a:t>」</a:t>
            </a:r>
            <a:r>
              <a:rPr lang="ja-JP" altLang="en-US" sz="3200" dirty="0" smtClean="0">
                <a:solidFill>
                  <a:srgbClr val="4087C8"/>
                </a:solidFill>
                <a:latin typeface="HGP創英角ｺﾞｼｯｸUB"/>
                <a:ea typeface="HGP創英角ｺﾞｼｯｸUB"/>
                <a:cs typeface="+mj-cs"/>
              </a:rPr>
              <a:t>を実施する</a:t>
            </a:r>
            <a:endParaRPr lang="ja-JP" altLang="en-US" sz="3200" dirty="0">
              <a:solidFill>
                <a:srgbClr val="4087C8"/>
              </a:solidFill>
              <a:latin typeface="HGP創英角ｺﾞｼｯｸUB"/>
              <a:ea typeface="HGP創英角ｺﾞｼｯｸUB"/>
              <a:cs typeface="+mj-cs"/>
            </a:endParaRPr>
          </a:p>
        </p:txBody>
      </p:sp>
    </p:spTree>
    <p:extLst>
      <p:ext uri="{BB962C8B-B14F-4D97-AF65-F5344CB8AC3E}">
        <p14:creationId xmlns:p14="http://schemas.microsoft.com/office/powerpoint/2010/main" val="420889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195458" y="2107856"/>
            <a:ext cx="6940768" cy="4531606"/>
          </a:xfrm>
          <a:prstGeom prst="rect">
            <a:avLst/>
          </a:prstGeom>
        </p:spPr>
      </p:pic>
      <p:sp>
        <p:nvSpPr>
          <p:cNvPr id="18435" name="スライド番号プレースホルダー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68207" indent="-180080">
              <a:defRPr kumimoji="1" sz="756">
                <a:solidFill>
                  <a:schemeClr val="tx1"/>
                </a:solidFill>
                <a:latin typeface="ＭＳ Ｐゴシック" panose="020B0600070205080204" pitchFamily="50" charset="-128"/>
                <a:ea typeface="ＭＳ Ｐゴシック" panose="020B0600070205080204" pitchFamily="50" charset="-128"/>
              </a:defRPr>
            </a:lvl2pPr>
            <a:lvl3pPr marL="720319" indent="-144064">
              <a:defRPr kumimoji="1" sz="756">
                <a:solidFill>
                  <a:schemeClr val="tx1"/>
                </a:solidFill>
                <a:latin typeface="ＭＳ Ｐゴシック" panose="020B0600070205080204" pitchFamily="50" charset="-128"/>
                <a:ea typeface="ＭＳ Ｐゴシック" panose="020B0600070205080204" pitchFamily="50" charset="-128"/>
              </a:defRPr>
            </a:lvl3pPr>
            <a:lvl4pPr marL="1008446" indent="-144064">
              <a:defRPr kumimoji="1" sz="756">
                <a:solidFill>
                  <a:schemeClr val="tx1"/>
                </a:solidFill>
                <a:latin typeface="ＭＳ Ｐゴシック" panose="020B0600070205080204" pitchFamily="50" charset="-128"/>
                <a:ea typeface="ＭＳ Ｐゴシック" panose="020B0600070205080204" pitchFamily="50" charset="-128"/>
              </a:defRPr>
            </a:lvl4pPr>
            <a:lvl5pPr marL="1296573" indent="-144064">
              <a:defRPr kumimoji="1" sz="756">
                <a:solidFill>
                  <a:schemeClr val="tx1"/>
                </a:solidFill>
                <a:latin typeface="ＭＳ Ｐゴシック" panose="020B0600070205080204" pitchFamily="50" charset="-128"/>
                <a:ea typeface="ＭＳ Ｐゴシック" panose="020B0600070205080204" pitchFamily="50" charset="-128"/>
              </a:defRPr>
            </a:lvl5pPr>
            <a:lvl6pPr marL="1584701" indent="-144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72828" indent="-144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60956" indent="-144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49083" indent="-144064"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pPr defTabSz="576255" fontAlgn="base">
              <a:spcBef>
                <a:spcPct val="0"/>
              </a:spcBef>
              <a:spcAft>
                <a:spcPct val="0"/>
              </a:spcAft>
            </a:pPr>
            <a:fld id="{89CED0E1-9E40-4CC6-BFAB-29E841F0B869}" type="slidenum">
              <a:rPr lang="en-US" altLang="ja-JP" sz="1260">
                <a:solidFill>
                  <a:srgbClr val="000000"/>
                </a:solidFill>
                <a:latin typeface="Arial" panose="020B0604020202020204" pitchFamily="34" charset="0"/>
              </a:rPr>
              <a:pPr defTabSz="576255" fontAlgn="base">
                <a:spcBef>
                  <a:spcPct val="0"/>
                </a:spcBef>
                <a:spcAft>
                  <a:spcPct val="0"/>
                </a:spcAft>
              </a:pPr>
              <a:t>14</a:t>
            </a:fld>
            <a:endParaRPr lang="en-US" altLang="ja-JP" sz="1260">
              <a:solidFill>
                <a:srgbClr val="000000"/>
              </a:solidFill>
              <a:latin typeface="Arial" panose="020B0604020202020204" pitchFamily="34" charset="0"/>
            </a:endParaRPr>
          </a:p>
        </p:txBody>
      </p:sp>
      <p:sp>
        <p:nvSpPr>
          <p:cNvPr id="5" name="テキスト ボックス 4"/>
          <p:cNvSpPr txBox="1"/>
          <p:nvPr/>
        </p:nvSpPr>
        <p:spPr>
          <a:xfrm>
            <a:off x="208091" y="583792"/>
            <a:ext cx="8231601" cy="1488356"/>
          </a:xfrm>
          <a:prstGeom prst="rect">
            <a:avLst/>
          </a:prstGeom>
          <a:noFill/>
        </p:spPr>
        <p:txBody>
          <a:bodyPr>
            <a:spAutoFit/>
          </a:bodyPr>
          <a:lstStyle/>
          <a:p>
            <a:pPr defTabSz="576255">
              <a:defRPr/>
            </a:pPr>
            <a:r>
              <a:rPr lang="ja-JP" altLang="en-US" sz="2400" dirty="0" smtClean="0">
                <a:solidFill>
                  <a:srgbClr val="0000FF"/>
                </a:solidFill>
                <a:latin typeface="Arial"/>
                <a:ea typeface="ＭＳ Ｐゴシック"/>
              </a:rPr>
              <a:t>◆訓練目標の設定が重要です！</a:t>
            </a:r>
            <a:endParaRPr lang="en-US" altLang="ja-JP" sz="2400" dirty="0">
              <a:solidFill>
                <a:srgbClr val="0000FF"/>
              </a:solidFill>
              <a:latin typeface="Arial"/>
              <a:ea typeface="ＭＳ Ｐゴシック"/>
            </a:endParaRPr>
          </a:p>
          <a:p>
            <a:pPr marL="449263" indent="-177800" defTabSz="576255">
              <a:buFont typeface="Wingdings" panose="05000000000000000000" pitchFamily="2" charset="2"/>
              <a:buChar char="Ø"/>
              <a:defRPr/>
            </a:pPr>
            <a:r>
              <a:rPr lang="ja-JP" altLang="en-US" sz="1668" dirty="0" smtClean="0">
                <a:solidFill>
                  <a:srgbClr val="000000"/>
                </a:solidFill>
                <a:latin typeface="Arial"/>
                <a:ea typeface="ＭＳ Ｐゴシック"/>
              </a:rPr>
              <a:t>避難は想定しているより時間</a:t>
            </a:r>
            <a:r>
              <a:rPr lang="ja-JP" altLang="en-US" sz="1668" dirty="0">
                <a:solidFill>
                  <a:srgbClr val="000000"/>
                </a:solidFill>
                <a:latin typeface="Arial"/>
                <a:ea typeface="ＭＳ Ｐゴシック"/>
              </a:rPr>
              <a:t>がかかります</a:t>
            </a:r>
            <a:r>
              <a:rPr lang="ja-JP" altLang="en-US" sz="1668" dirty="0" smtClean="0">
                <a:solidFill>
                  <a:srgbClr val="000000"/>
                </a:solidFill>
                <a:latin typeface="Arial"/>
                <a:ea typeface="ＭＳ Ｐゴシック"/>
              </a:rPr>
              <a:t>。</a:t>
            </a:r>
            <a:endParaRPr lang="en-US" altLang="ja-JP" sz="1668" dirty="0">
              <a:solidFill>
                <a:srgbClr val="000000"/>
              </a:solidFill>
              <a:latin typeface="Arial"/>
              <a:ea typeface="ＭＳ Ｐゴシック"/>
            </a:endParaRPr>
          </a:p>
          <a:p>
            <a:pPr marL="449263" indent="-177800" defTabSz="576255">
              <a:buFont typeface="Wingdings" panose="05000000000000000000" pitchFamily="2" charset="2"/>
              <a:buChar char="Ø"/>
              <a:defRPr/>
            </a:pPr>
            <a:r>
              <a:rPr lang="ja-JP" altLang="en-US" sz="1668" dirty="0" smtClean="0">
                <a:solidFill>
                  <a:srgbClr val="000000"/>
                </a:solidFill>
                <a:latin typeface="Arial"/>
                <a:ea typeface="ＭＳ Ｐゴシック"/>
              </a:rPr>
              <a:t>訓練目標</a:t>
            </a:r>
            <a:r>
              <a:rPr lang="ja-JP" altLang="en-US" sz="1668" dirty="0">
                <a:solidFill>
                  <a:srgbClr val="000000"/>
                </a:solidFill>
                <a:latin typeface="Arial"/>
                <a:ea typeface="ＭＳ Ｐゴシック"/>
              </a:rPr>
              <a:t>を</a:t>
            </a:r>
            <a:r>
              <a:rPr lang="ja-JP" altLang="en-US" sz="1668" dirty="0" smtClean="0">
                <a:solidFill>
                  <a:srgbClr val="000000"/>
                </a:solidFill>
                <a:latin typeface="Arial"/>
                <a:ea typeface="ＭＳ Ｐゴシック"/>
              </a:rPr>
              <a:t>決め、訓練</a:t>
            </a:r>
            <a:r>
              <a:rPr lang="ja-JP" altLang="en-US" sz="1668" dirty="0">
                <a:solidFill>
                  <a:srgbClr val="000000"/>
                </a:solidFill>
                <a:latin typeface="Arial"/>
                <a:ea typeface="ＭＳ Ｐゴシック"/>
              </a:rPr>
              <a:t>結果を振り返り、避難計画を見直しましょう</a:t>
            </a:r>
            <a:r>
              <a:rPr lang="ja-JP" altLang="en-US" sz="1668" dirty="0" smtClean="0">
                <a:solidFill>
                  <a:srgbClr val="000000"/>
                </a:solidFill>
                <a:latin typeface="Arial"/>
                <a:ea typeface="ＭＳ Ｐゴシック"/>
              </a:rPr>
              <a:t>。</a:t>
            </a:r>
            <a:endParaRPr lang="en-US" altLang="ja-JP" sz="1668" dirty="0" smtClean="0">
              <a:solidFill>
                <a:srgbClr val="000000"/>
              </a:solidFill>
              <a:latin typeface="Arial"/>
              <a:ea typeface="ＭＳ Ｐゴシック"/>
            </a:endParaRPr>
          </a:p>
          <a:p>
            <a:pPr marL="449263" indent="-177800" defTabSz="576255">
              <a:buFont typeface="Wingdings" panose="05000000000000000000" pitchFamily="2" charset="2"/>
              <a:buChar char="Ø"/>
              <a:defRPr/>
            </a:pPr>
            <a:r>
              <a:rPr lang="ja-JP" altLang="en-US" sz="1668" dirty="0" smtClean="0">
                <a:solidFill>
                  <a:srgbClr val="000000"/>
                </a:solidFill>
                <a:latin typeface="Arial"/>
                <a:ea typeface="ＭＳ Ｐゴシック"/>
              </a:rPr>
              <a:t>災害は想定どおりには発生しません。様々な状況をイメージすることが必要です。</a:t>
            </a:r>
            <a:endParaRPr lang="en-US" altLang="ja-JP" sz="1668" dirty="0" smtClean="0">
              <a:solidFill>
                <a:srgbClr val="000000"/>
              </a:solidFill>
              <a:latin typeface="Arial"/>
              <a:ea typeface="ＭＳ Ｐゴシック"/>
            </a:endParaRPr>
          </a:p>
          <a:p>
            <a:pPr marL="449263" indent="-177800" defTabSz="576255">
              <a:buFont typeface="Wingdings" panose="05000000000000000000" pitchFamily="2" charset="2"/>
              <a:buChar char="Ø"/>
              <a:defRPr/>
            </a:pPr>
            <a:r>
              <a:rPr lang="ja-JP" altLang="en-US" sz="1668" dirty="0" smtClean="0">
                <a:solidFill>
                  <a:srgbClr val="000000"/>
                </a:solidFill>
                <a:latin typeface="Arial"/>
                <a:ea typeface="ＭＳ Ｐゴシック"/>
              </a:rPr>
              <a:t>避難訓練では、訓練時間を計測し、訓練後の見直しや工夫が重要です。</a:t>
            </a:r>
            <a:endParaRPr lang="en-US" altLang="ja-JP" sz="1668" dirty="0">
              <a:solidFill>
                <a:srgbClr val="000000"/>
              </a:solidFill>
              <a:latin typeface="Arial"/>
              <a:ea typeface="ＭＳ Ｐゴシック"/>
            </a:endParaRPr>
          </a:p>
        </p:txBody>
      </p:sp>
      <p:sp>
        <p:nvSpPr>
          <p:cNvPr id="6" name="Rectangle 2"/>
          <p:cNvSpPr txBox="1">
            <a:spLocks noChangeArrowheads="1"/>
          </p:cNvSpPr>
          <p:nvPr/>
        </p:nvSpPr>
        <p:spPr>
          <a:xfrm>
            <a:off x="0" y="0"/>
            <a:ext cx="8439692" cy="513449"/>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743405" eaLnBrk="1" hangingPunct="1">
              <a:defRPr/>
            </a:pPr>
            <a:r>
              <a:rPr lang="ja-JP" altLang="en-US" sz="2327" dirty="0" smtClean="0">
                <a:latin typeface="HGP創英角ｺﾞｼｯｸUB"/>
                <a:ea typeface="HGP創英角ｺﾞｼｯｸUB"/>
              </a:rPr>
              <a:t>避難訓練チェックリストの使い方</a:t>
            </a:r>
            <a:endParaRPr lang="ja-JP" altLang="en-US" sz="2327" dirty="0">
              <a:latin typeface="HGP創英角ｺﾞｼｯｸUB"/>
              <a:ea typeface="HGP創英角ｺﾞｼｯｸUB"/>
            </a:endParaRPr>
          </a:p>
        </p:txBody>
      </p:sp>
      <p:grpSp>
        <p:nvGrpSpPr>
          <p:cNvPr id="2" name="グループ化 1"/>
          <p:cNvGrpSpPr/>
          <p:nvPr/>
        </p:nvGrpSpPr>
        <p:grpSpPr>
          <a:xfrm>
            <a:off x="1975625" y="3017223"/>
            <a:ext cx="6297007" cy="3782268"/>
            <a:chOff x="1545556" y="1717467"/>
            <a:chExt cx="6297007" cy="3782268"/>
          </a:xfrm>
        </p:grpSpPr>
        <p:sp>
          <p:nvSpPr>
            <p:cNvPr id="7" name="角丸四角形吹き出し 5"/>
            <p:cNvSpPr>
              <a:spLocks noChangeArrowheads="1"/>
            </p:cNvSpPr>
            <p:nvPr/>
          </p:nvSpPr>
          <p:spPr bwMode="auto">
            <a:xfrm>
              <a:off x="5944721" y="2742646"/>
              <a:ext cx="1897842" cy="433345"/>
            </a:xfrm>
            <a:prstGeom prst="wedgeRoundRectCallout">
              <a:avLst>
                <a:gd name="adj1" fmla="val 24795"/>
                <a:gd name="adj2" fmla="val -192323"/>
                <a:gd name="adj3" fmla="val 16667"/>
              </a:avLst>
            </a:prstGeom>
            <a:solidFill>
              <a:srgbClr val="FFFF00"/>
            </a:solidFill>
            <a:ln w="9525">
              <a:solidFill>
                <a:schemeClr val="tx1"/>
              </a:solidFill>
              <a:miter lim="800000"/>
              <a:headEnd/>
              <a:tailEnd/>
            </a:ln>
          </p:spPr>
          <p:txBody>
            <a:bodyPr wrap="square"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08" dirty="0">
                  <a:solidFill>
                    <a:srgbClr val="000000"/>
                  </a:solidFill>
                </a:rPr>
                <a:t>訓練後に結果（目標達成</a:t>
              </a:r>
              <a:r>
                <a:rPr lang="ja-JP" altLang="en-US" sz="1008" dirty="0" smtClean="0">
                  <a:solidFill>
                    <a:srgbClr val="000000"/>
                  </a:solidFill>
                </a:rPr>
                <a:t>状況）</a:t>
              </a:r>
              <a:endParaRPr lang="en-US" altLang="ja-JP" sz="1008" dirty="0">
                <a:solidFill>
                  <a:srgbClr val="000000"/>
                </a:solidFill>
              </a:endParaRPr>
            </a:p>
            <a:p>
              <a:pPr defTabSz="576255">
                <a:defRPr/>
              </a:pPr>
              <a:r>
                <a:rPr lang="ja-JP" altLang="en-US" sz="1008" dirty="0">
                  <a:solidFill>
                    <a:srgbClr val="000000"/>
                  </a:solidFill>
                </a:rPr>
                <a:t>を</a:t>
              </a:r>
              <a:r>
                <a:rPr lang="ja-JP" altLang="en-US" sz="1008" dirty="0" smtClean="0">
                  <a:solidFill>
                    <a:srgbClr val="000000"/>
                  </a:solidFill>
                </a:rPr>
                <a:t>記入してください。</a:t>
              </a:r>
              <a:endParaRPr lang="ja-JP" altLang="en-US" sz="1008" dirty="0">
                <a:solidFill>
                  <a:srgbClr val="000000"/>
                </a:solidFill>
              </a:endParaRPr>
            </a:p>
          </p:txBody>
        </p:sp>
        <p:sp>
          <p:nvSpPr>
            <p:cNvPr id="10" name="角丸四角形吹き出し 19"/>
            <p:cNvSpPr>
              <a:spLocks noChangeArrowheads="1"/>
            </p:cNvSpPr>
            <p:nvPr/>
          </p:nvSpPr>
          <p:spPr bwMode="auto">
            <a:xfrm>
              <a:off x="4870875" y="1717467"/>
              <a:ext cx="1871694" cy="604953"/>
            </a:xfrm>
            <a:prstGeom prst="wedgeRoundRectCallout">
              <a:avLst>
                <a:gd name="adj1" fmla="val 23573"/>
                <a:gd name="adj2" fmla="val -97110"/>
                <a:gd name="adj3" fmla="val 16667"/>
              </a:avLst>
            </a:prstGeom>
            <a:solidFill>
              <a:srgbClr val="FFFF00"/>
            </a:solidFill>
            <a:ln w="9525">
              <a:solidFill>
                <a:schemeClr val="tx1"/>
              </a:solidFill>
              <a:miter lim="800000"/>
              <a:headEnd/>
              <a:tailEnd/>
            </a:ln>
          </p:spPr>
          <p:txBody>
            <a:bodyPr wrap="square"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08" dirty="0" smtClean="0">
                  <a:solidFill>
                    <a:srgbClr val="000000"/>
                  </a:solidFill>
                </a:rPr>
                <a:t>記載例やヒント集を</a:t>
              </a:r>
              <a:r>
                <a:rPr lang="ja-JP" altLang="en-US" sz="1008" dirty="0">
                  <a:solidFill>
                    <a:srgbClr val="000000"/>
                  </a:solidFill>
                </a:rPr>
                <a:t>参考</a:t>
              </a:r>
              <a:r>
                <a:rPr lang="ja-JP" altLang="en-US" sz="1008" dirty="0" smtClean="0">
                  <a:solidFill>
                    <a:srgbClr val="000000"/>
                  </a:solidFill>
                </a:rPr>
                <a:t>に施設状況に応じた「訓練目標」を設定し、記入してください。</a:t>
              </a:r>
              <a:endParaRPr lang="ja-JP" altLang="en-US" sz="1008" dirty="0">
                <a:solidFill>
                  <a:srgbClr val="000000"/>
                </a:solidFill>
              </a:endParaRPr>
            </a:p>
          </p:txBody>
        </p:sp>
        <p:sp>
          <p:nvSpPr>
            <p:cNvPr id="12" name="角丸四角形吹き出し 19"/>
            <p:cNvSpPr>
              <a:spLocks noChangeArrowheads="1"/>
            </p:cNvSpPr>
            <p:nvPr/>
          </p:nvSpPr>
          <p:spPr bwMode="auto">
            <a:xfrm>
              <a:off x="1545556" y="5237997"/>
              <a:ext cx="3058953" cy="261738"/>
            </a:xfrm>
            <a:prstGeom prst="wedgeRoundRectCallout">
              <a:avLst>
                <a:gd name="adj1" fmla="val -11432"/>
                <a:gd name="adj2" fmla="val -97007"/>
                <a:gd name="adj3" fmla="val 16667"/>
              </a:avLst>
            </a:prstGeom>
            <a:solidFill>
              <a:srgbClr val="FFFF00"/>
            </a:solidFill>
            <a:ln w="9525">
              <a:solidFill>
                <a:schemeClr val="tx1"/>
              </a:solidFill>
              <a:miter lim="800000"/>
              <a:headEnd/>
              <a:tailEnd/>
            </a:ln>
          </p:spPr>
          <p:txBody>
            <a:bodyPr wrap="square"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r>
                <a:rPr lang="ja-JP" altLang="en-US" sz="1008" dirty="0">
                  <a:solidFill>
                    <a:srgbClr val="000000"/>
                  </a:solidFill>
                </a:rPr>
                <a:t>施設独自の訓練項目が</a:t>
              </a:r>
              <a:r>
                <a:rPr lang="ja-JP" altLang="en-US" sz="1008" dirty="0" smtClean="0">
                  <a:solidFill>
                    <a:srgbClr val="000000"/>
                  </a:solidFill>
                </a:rPr>
                <a:t>あれば行を追加してください。</a:t>
              </a:r>
              <a:endParaRPr lang="ja-JP" altLang="en-US" sz="1008" dirty="0">
                <a:solidFill>
                  <a:srgbClr val="000000"/>
                </a:solidFill>
              </a:endParaRPr>
            </a:p>
          </p:txBody>
        </p:sp>
        <p:sp>
          <p:nvSpPr>
            <p:cNvPr id="13" name="角丸四角形吹き出し 5"/>
            <p:cNvSpPr>
              <a:spLocks noChangeArrowheads="1"/>
            </p:cNvSpPr>
            <p:nvPr/>
          </p:nvSpPr>
          <p:spPr bwMode="auto">
            <a:xfrm>
              <a:off x="5944720" y="3800161"/>
              <a:ext cx="1595698" cy="261738"/>
            </a:xfrm>
            <a:prstGeom prst="wedgeRoundRectCallout">
              <a:avLst>
                <a:gd name="adj1" fmla="val 11058"/>
                <a:gd name="adj2" fmla="val -166450"/>
                <a:gd name="adj3" fmla="val 16667"/>
              </a:avLst>
            </a:prstGeom>
            <a:solidFill>
              <a:srgbClr val="FFFF00"/>
            </a:solidFill>
            <a:ln w="9525">
              <a:solidFill>
                <a:schemeClr val="tx1"/>
              </a:solidFill>
              <a:miter lim="800000"/>
              <a:headEnd/>
              <a:tailEnd/>
            </a:ln>
          </p:spPr>
          <p:txBody>
            <a:bodyPr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08" dirty="0">
                  <a:solidFill>
                    <a:srgbClr val="000000"/>
                  </a:solidFill>
                </a:rPr>
                <a:t>訓練の担当者を記入する</a:t>
              </a:r>
            </a:p>
          </p:txBody>
        </p:sp>
      </p:grpSp>
    </p:spTree>
    <p:extLst>
      <p:ext uri="{BB962C8B-B14F-4D97-AF65-F5344CB8AC3E}">
        <p14:creationId xmlns:p14="http://schemas.microsoft.com/office/powerpoint/2010/main" val="2071713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8512" y="-35500"/>
            <a:ext cx="9144000" cy="37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1139825" indent="-4381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755775" indent="-34925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2457450"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3160713"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36179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40751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45323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49895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a:spcBef>
                <a:spcPct val="0"/>
              </a:spcBef>
              <a:buNone/>
            </a:pPr>
            <a:r>
              <a:rPr lang="ja-JP" altLang="en-US" sz="2400" dirty="0" smtClean="0">
                <a:solidFill>
                  <a:srgbClr val="4087C8"/>
                </a:solidFill>
                <a:latin typeface="HGP創英角ｺﾞｼｯｸUB" panose="020B0900000000000000" pitchFamily="50" charset="-128"/>
                <a:ea typeface="HGP創英角ｺﾞｼｯｸUB" panose="020B0900000000000000" pitchFamily="50" charset="-128"/>
              </a:rPr>
              <a:t>避難訓練実施後に振り返りポイント</a:t>
            </a:r>
            <a:endParaRPr lang="ja-JP" altLang="en-US"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p:txBody>
          <a:bodyPr/>
          <a:lstStyle/>
          <a:p>
            <a:pPr>
              <a:defRPr/>
            </a:pPr>
            <a:fld id="{61CBF068-688A-4CBE-9FD2-299993C037C6}" type="slidenum">
              <a:rPr lang="en-US" altLang="ja-JP" smtClean="0"/>
              <a:pPr>
                <a:defRPr/>
              </a:pPr>
              <a:t>15</a:t>
            </a:fld>
            <a:endParaRPr lang="en-US" altLang="ja-JP"/>
          </a:p>
        </p:txBody>
      </p:sp>
      <p:sp>
        <p:nvSpPr>
          <p:cNvPr id="4" name="テキスト ボックス 3"/>
          <p:cNvSpPr txBox="1"/>
          <p:nvPr/>
        </p:nvSpPr>
        <p:spPr>
          <a:xfrm>
            <a:off x="251187" y="749330"/>
            <a:ext cx="8584602" cy="4524315"/>
          </a:xfrm>
          <a:prstGeom prst="rect">
            <a:avLst/>
          </a:prstGeom>
          <a:noFill/>
        </p:spPr>
        <p:txBody>
          <a:bodyPr wrap="square" rtlCol="0">
            <a:spAutoFit/>
          </a:bodyPr>
          <a:lstStyle/>
          <a:p>
            <a:pPr marL="355600" indent="-355600">
              <a:lnSpc>
                <a:spcPct val="150000"/>
              </a:lnSpc>
            </a:pPr>
            <a:r>
              <a:rPr lang="ja-JP" altLang="ja-JP" sz="2400" dirty="0">
                <a:solidFill>
                  <a:srgbClr val="0000FF"/>
                </a:solidFill>
              </a:rPr>
              <a:t>１．設定した「訓練目標」は達成</a:t>
            </a:r>
            <a:r>
              <a:rPr lang="ja-JP" altLang="ja-JP" sz="2400" dirty="0" smtClean="0">
                <a:solidFill>
                  <a:srgbClr val="0000FF"/>
                </a:solidFill>
              </a:rPr>
              <a:t>出来</a:t>
            </a:r>
            <a:r>
              <a:rPr lang="ja-JP" altLang="en-US" sz="2400" dirty="0" smtClean="0">
                <a:solidFill>
                  <a:srgbClr val="0000FF"/>
                </a:solidFill>
              </a:rPr>
              <a:t>ました</a:t>
            </a:r>
            <a:r>
              <a:rPr lang="ja-JP" altLang="ja-JP" sz="2400" dirty="0" smtClean="0">
                <a:solidFill>
                  <a:srgbClr val="0000FF"/>
                </a:solidFill>
              </a:rPr>
              <a:t>か</a:t>
            </a:r>
            <a:r>
              <a:rPr lang="ja-JP" altLang="en-US" sz="2400" dirty="0" smtClean="0">
                <a:solidFill>
                  <a:srgbClr val="0000FF"/>
                </a:solidFill>
              </a:rPr>
              <a:t>？</a:t>
            </a:r>
            <a:endParaRPr lang="ja-JP" altLang="ja-JP" sz="2400" dirty="0">
              <a:solidFill>
                <a:srgbClr val="0000FF"/>
              </a:solidFill>
            </a:endParaRPr>
          </a:p>
          <a:p>
            <a:pPr marL="355600" indent="-355600">
              <a:lnSpc>
                <a:spcPct val="150000"/>
              </a:lnSpc>
            </a:pPr>
            <a:r>
              <a:rPr lang="ja-JP" altLang="ja-JP" sz="2400" dirty="0">
                <a:solidFill>
                  <a:srgbClr val="0000FF"/>
                </a:solidFill>
              </a:rPr>
              <a:t>２．訓練でよかったことや得られたこと</a:t>
            </a:r>
            <a:r>
              <a:rPr lang="ja-JP" altLang="ja-JP" sz="2400" dirty="0" smtClean="0">
                <a:solidFill>
                  <a:srgbClr val="0000FF"/>
                </a:solidFill>
              </a:rPr>
              <a:t>は</a:t>
            </a:r>
            <a:r>
              <a:rPr lang="ja-JP" altLang="en-US" sz="2400" dirty="0" smtClean="0">
                <a:solidFill>
                  <a:srgbClr val="0000FF"/>
                </a:solidFill>
              </a:rPr>
              <a:t>何でしたか？</a:t>
            </a:r>
            <a:endParaRPr lang="ja-JP" altLang="ja-JP" sz="2400" dirty="0">
              <a:solidFill>
                <a:srgbClr val="0000FF"/>
              </a:solidFill>
            </a:endParaRPr>
          </a:p>
          <a:p>
            <a:pPr marL="355600" indent="-355600">
              <a:lnSpc>
                <a:spcPct val="150000"/>
              </a:lnSpc>
            </a:pPr>
            <a:r>
              <a:rPr lang="ja-JP" altLang="ja-JP" sz="2400" dirty="0">
                <a:solidFill>
                  <a:srgbClr val="0000FF"/>
                </a:solidFill>
              </a:rPr>
              <a:t>３．</a:t>
            </a:r>
            <a:r>
              <a:rPr lang="ja-JP" altLang="ja-JP" sz="2400" dirty="0" smtClean="0">
                <a:solidFill>
                  <a:srgbClr val="0000FF"/>
                </a:solidFill>
              </a:rPr>
              <a:t>避難</a:t>
            </a:r>
            <a:r>
              <a:rPr lang="ja-JP" altLang="en-US" sz="2400" dirty="0" smtClean="0">
                <a:solidFill>
                  <a:srgbClr val="0000FF"/>
                </a:solidFill>
              </a:rPr>
              <a:t>にかかった</a:t>
            </a:r>
            <a:r>
              <a:rPr lang="ja-JP" altLang="ja-JP" sz="2400" dirty="0" smtClean="0">
                <a:solidFill>
                  <a:srgbClr val="0000FF"/>
                </a:solidFill>
              </a:rPr>
              <a:t>時間</a:t>
            </a:r>
            <a:r>
              <a:rPr lang="ja-JP" altLang="ja-JP" sz="2400" dirty="0">
                <a:solidFill>
                  <a:srgbClr val="0000FF"/>
                </a:solidFill>
              </a:rPr>
              <a:t>は、事前の見込みの</a:t>
            </a:r>
            <a:r>
              <a:rPr lang="ja-JP" altLang="ja-JP" sz="2400" dirty="0" smtClean="0">
                <a:solidFill>
                  <a:srgbClr val="0000FF"/>
                </a:solidFill>
              </a:rPr>
              <a:t>とおり</a:t>
            </a:r>
            <a:r>
              <a:rPr lang="ja-JP" altLang="en-US" sz="2400" dirty="0" smtClean="0">
                <a:solidFill>
                  <a:srgbClr val="0000FF"/>
                </a:solidFill>
              </a:rPr>
              <a:t>でした</a:t>
            </a:r>
            <a:r>
              <a:rPr lang="ja-JP" altLang="ja-JP" sz="2400" dirty="0" smtClean="0">
                <a:solidFill>
                  <a:srgbClr val="0000FF"/>
                </a:solidFill>
              </a:rPr>
              <a:t>か</a:t>
            </a:r>
            <a:r>
              <a:rPr lang="ja-JP" altLang="en-US" sz="2400" dirty="0" smtClean="0">
                <a:solidFill>
                  <a:srgbClr val="0000FF"/>
                </a:solidFill>
              </a:rPr>
              <a:t>？</a:t>
            </a:r>
            <a:endParaRPr lang="en-US" altLang="ja-JP" sz="2400" dirty="0" smtClean="0">
              <a:solidFill>
                <a:srgbClr val="0000FF"/>
              </a:solidFill>
            </a:endParaRPr>
          </a:p>
          <a:p>
            <a:pPr marL="355600" indent="-355600">
              <a:lnSpc>
                <a:spcPct val="150000"/>
              </a:lnSpc>
            </a:pPr>
            <a:r>
              <a:rPr lang="ja-JP" altLang="en-US" sz="2400" dirty="0">
                <a:solidFill>
                  <a:srgbClr val="0000FF"/>
                </a:solidFill>
              </a:rPr>
              <a:t>　</a:t>
            </a:r>
            <a:r>
              <a:rPr lang="ja-JP" altLang="en-US" sz="2400" dirty="0" smtClean="0">
                <a:solidFill>
                  <a:srgbClr val="0000FF"/>
                </a:solidFill>
              </a:rPr>
              <a:t>　</a:t>
            </a:r>
            <a:r>
              <a:rPr lang="ja-JP" altLang="ja-JP" sz="2400" dirty="0" smtClean="0">
                <a:solidFill>
                  <a:srgbClr val="0000FF"/>
                </a:solidFill>
              </a:rPr>
              <a:t>（</a:t>
            </a:r>
            <a:r>
              <a:rPr lang="ja-JP" altLang="ja-JP" sz="2400" dirty="0">
                <a:solidFill>
                  <a:srgbClr val="0000FF"/>
                </a:solidFill>
              </a:rPr>
              <a:t>見直しをする必要</a:t>
            </a:r>
            <a:r>
              <a:rPr lang="ja-JP" altLang="ja-JP" sz="2400" dirty="0" smtClean="0">
                <a:solidFill>
                  <a:srgbClr val="0000FF"/>
                </a:solidFill>
              </a:rPr>
              <a:t>は</a:t>
            </a:r>
            <a:r>
              <a:rPr lang="ja-JP" altLang="en-US" sz="2400" dirty="0" smtClean="0">
                <a:solidFill>
                  <a:srgbClr val="0000FF"/>
                </a:solidFill>
              </a:rPr>
              <a:t>ありません</a:t>
            </a:r>
            <a:r>
              <a:rPr lang="ja-JP" altLang="ja-JP" sz="2400" dirty="0" smtClean="0">
                <a:solidFill>
                  <a:srgbClr val="0000FF"/>
                </a:solidFill>
              </a:rPr>
              <a:t>か</a:t>
            </a:r>
            <a:r>
              <a:rPr lang="ja-JP" altLang="ja-JP" sz="2400" dirty="0">
                <a:solidFill>
                  <a:srgbClr val="0000FF"/>
                </a:solidFill>
              </a:rPr>
              <a:t>） </a:t>
            </a:r>
            <a:endParaRPr lang="en-US" altLang="ja-JP" sz="2400" dirty="0" smtClean="0">
              <a:solidFill>
                <a:srgbClr val="0000FF"/>
              </a:solidFill>
            </a:endParaRPr>
          </a:p>
          <a:p>
            <a:pPr marL="355600" indent="-355600">
              <a:lnSpc>
                <a:spcPct val="150000"/>
              </a:lnSpc>
            </a:pPr>
            <a:r>
              <a:rPr lang="ja-JP" altLang="en-US" sz="2400" dirty="0" smtClean="0">
                <a:solidFill>
                  <a:srgbClr val="0000FF"/>
                </a:solidFill>
              </a:rPr>
              <a:t>４．改善</a:t>
            </a:r>
            <a:r>
              <a:rPr lang="ja-JP" altLang="en-US" sz="2400" dirty="0">
                <a:solidFill>
                  <a:srgbClr val="0000FF"/>
                </a:solidFill>
              </a:rPr>
              <a:t>が必要な</a:t>
            </a:r>
            <a:r>
              <a:rPr lang="ja-JP" altLang="en-US" sz="2400" dirty="0" smtClean="0">
                <a:solidFill>
                  <a:srgbClr val="0000FF"/>
                </a:solidFill>
              </a:rPr>
              <a:t>施設の体制はありませんでしたか？</a:t>
            </a:r>
            <a:endParaRPr lang="ja-JP" altLang="ja-JP" sz="2400" dirty="0">
              <a:solidFill>
                <a:srgbClr val="0000FF"/>
              </a:solidFill>
            </a:endParaRPr>
          </a:p>
          <a:p>
            <a:pPr marL="355600" indent="-355600">
              <a:lnSpc>
                <a:spcPct val="150000"/>
              </a:lnSpc>
            </a:pPr>
            <a:r>
              <a:rPr lang="ja-JP" altLang="en-US" sz="2400" dirty="0" smtClean="0">
                <a:solidFill>
                  <a:srgbClr val="0000FF"/>
                </a:solidFill>
              </a:rPr>
              <a:t>５</a:t>
            </a:r>
            <a:r>
              <a:rPr lang="ja-JP" altLang="ja-JP" sz="2400" dirty="0" smtClean="0">
                <a:solidFill>
                  <a:srgbClr val="0000FF"/>
                </a:solidFill>
              </a:rPr>
              <a:t>．避難</a:t>
            </a:r>
            <a:r>
              <a:rPr lang="ja-JP" altLang="ja-JP" sz="2400" dirty="0">
                <a:solidFill>
                  <a:srgbClr val="0000FF"/>
                </a:solidFill>
              </a:rPr>
              <a:t>確保計画で見直しや追加が必要な項目</a:t>
            </a:r>
            <a:r>
              <a:rPr lang="ja-JP" altLang="ja-JP" sz="2400" dirty="0" smtClean="0">
                <a:solidFill>
                  <a:srgbClr val="0000FF"/>
                </a:solidFill>
              </a:rPr>
              <a:t>は</a:t>
            </a:r>
            <a:r>
              <a:rPr lang="ja-JP" altLang="en-US" sz="2400" dirty="0" smtClean="0">
                <a:solidFill>
                  <a:srgbClr val="0000FF"/>
                </a:solidFill>
              </a:rPr>
              <a:t>何でしたか？</a:t>
            </a:r>
            <a:endParaRPr lang="ja-JP" altLang="ja-JP" sz="2400" dirty="0">
              <a:solidFill>
                <a:srgbClr val="0000FF"/>
              </a:solidFill>
            </a:endParaRPr>
          </a:p>
          <a:p>
            <a:pPr marL="355600" indent="-355600">
              <a:lnSpc>
                <a:spcPct val="150000"/>
              </a:lnSpc>
            </a:pPr>
            <a:r>
              <a:rPr lang="ja-JP" altLang="en-US" sz="2400" dirty="0" smtClean="0">
                <a:solidFill>
                  <a:srgbClr val="0000FF"/>
                </a:solidFill>
              </a:rPr>
              <a:t>６</a:t>
            </a:r>
            <a:r>
              <a:rPr lang="ja-JP" altLang="ja-JP" sz="2400" dirty="0" smtClean="0">
                <a:solidFill>
                  <a:srgbClr val="0000FF"/>
                </a:solidFill>
              </a:rPr>
              <a:t>．</a:t>
            </a:r>
            <a:r>
              <a:rPr lang="ja-JP" altLang="ja-JP" sz="2400" dirty="0">
                <a:solidFill>
                  <a:srgbClr val="0000FF"/>
                </a:solidFill>
              </a:rPr>
              <a:t>本当に災害が発生しそうになったときに、施設利用者や職員は、助かることが</a:t>
            </a:r>
            <a:r>
              <a:rPr lang="ja-JP" altLang="ja-JP" sz="2400" dirty="0" smtClean="0">
                <a:solidFill>
                  <a:srgbClr val="0000FF"/>
                </a:solidFill>
              </a:rPr>
              <a:t>できそう</a:t>
            </a:r>
            <a:r>
              <a:rPr lang="ja-JP" altLang="en-US" sz="2400" dirty="0" smtClean="0">
                <a:solidFill>
                  <a:srgbClr val="0000FF"/>
                </a:solidFill>
              </a:rPr>
              <a:t>でしょうか？</a:t>
            </a:r>
            <a:endParaRPr kumimoji="1" lang="ja-JP" altLang="en-US" sz="2400" dirty="0">
              <a:solidFill>
                <a:srgbClr val="0000FF"/>
              </a:solidFill>
            </a:endParaRPr>
          </a:p>
        </p:txBody>
      </p:sp>
      <p:sp>
        <p:nvSpPr>
          <p:cNvPr id="5" name="テキスト ボックス 4"/>
          <p:cNvSpPr txBox="1"/>
          <p:nvPr/>
        </p:nvSpPr>
        <p:spPr>
          <a:xfrm>
            <a:off x="2743231" y="5449477"/>
            <a:ext cx="6372257" cy="461665"/>
          </a:xfrm>
          <a:prstGeom prst="rect">
            <a:avLst/>
          </a:prstGeom>
          <a:noFill/>
        </p:spPr>
        <p:txBody>
          <a:bodyPr wrap="none" rtlCol="0">
            <a:spAutoFit/>
          </a:bodyPr>
          <a:lstStyle/>
          <a:p>
            <a:r>
              <a:rPr kumimoji="1" lang="ja-JP" altLang="en-US" sz="2400" dirty="0" smtClean="0">
                <a:solidFill>
                  <a:srgbClr val="FF0000"/>
                </a:solidFill>
              </a:rPr>
              <a:t>⇒訓練参加者全員で振り返りを実施しましょう！</a:t>
            </a:r>
            <a:endParaRPr kumimoji="1" lang="ja-JP" altLang="en-US" sz="2400" dirty="0">
              <a:solidFill>
                <a:srgbClr val="FF0000"/>
              </a:solidFill>
            </a:endParaRPr>
          </a:p>
        </p:txBody>
      </p:sp>
    </p:spTree>
    <p:extLst>
      <p:ext uri="{BB962C8B-B14F-4D97-AF65-F5344CB8AC3E}">
        <p14:creationId xmlns:p14="http://schemas.microsoft.com/office/powerpoint/2010/main" val="2656427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テキスト ボックス 2"/>
          <p:cNvSpPr txBox="1">
            <a:spLocks noChangeArrowheads="1"/>
          </p:cNvSpPr>
          <p:nvPr/>
        </p:nvSpPr>
        <p:spPr bwMode="auto">
          <a:xfrm>
            <a:off x="0" y="119245"/>
            <a:ext cx="9135996" cy="5064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2710" dirty="0">
                <a:solidFill>
                  <a:srgbClr val="FFFFFF"/>
                </a:solidFill>
              </a:rPr>
              <a:t>【</a:t>
            </a:r>
            <a:r>
              <a:rPr lang="ja-JP" altLang="en-US" sz="2710" dirty="0" smtClean="0">
                <a:solidFill>
                  <a:srgbClr val="FFFFFF"/>
                </a:solidFill>
              </a:rPr>
              <a:t>共通訓練</a:t>
            </a:r>
            <a:r>
              <a:rPr lang="en-US" altLang="ja-JP" sz="2710" dirty="0" smtClean="0">
                <a:solidFill>
                  <a:srgbClr val="FFFFFF"/>
                </a:solidFill>
              </a:rPr>
              <a:t>】</a:t>
            </a:r>
            <a:r>
              <a:rPr lang="ja-JP" altLang="en-US" sz="2710" dirty="0">
                <a:solidFill>
                  <a:srgbClr val="FFFFFF"/>
                </a:solidFill>
              </a:rPr>
              <a:t>：</a:t>
            </a:r>
            <a:r>
              <a:rPr lang="ja-JP" altLang="en-US" sz="2206" dirty="0">
                <a:solidFill>
                  <a:srgbClr val="FFFFFF"/>
                </a:solidFill>
              </a:rPr>
              <a:t>防災体制の</a:t>
            </a:r>
            <a:r>
              <a:rPr lang="ja-JP" altLang="en-US" sz="2206" dirty="0" smtClean="0">
                <a:solidFill>
                  <a:srgbClr val="FFFFFF"/>
                </a:solidFill>
              </a:rPr>
              <a:t>確認（１）</a:t>
            </a:r>
            <a:r>
              <a:rPr lang="en-US" altLang="ja-JP" sz="2206" dirty="0">
                <a:solidFill>
                  <a:srgbClr val="FFFFFF"/>
                </a:solidFill>
              </a:rPr>
              <a:t>【</a:t>
            </a:r>
            <a:r>
              <a:rPr lang="ja-JP" altLang="en-US" sz="2206" dirty="0">
                <a:solidFill>
                  <a:srgbClr val="FFFFFF"/>
                </a:solidFill>
              </a:rPr>
              <a:t>情報の収集・報告・判断訓練</a:t>
            </a:r>
            <a:r>
              <a:rPr lang="en-US" altLang="ja-JP" sz="2206" dirty="0">
                <a:solidFill>
                  <a:srgbClr val="FFFFFF"/>
                </a:solidFill>
              </a:rPr>
              <a:t>】</a:t>
            </a:r>
            <a:endParaRPr lang="ja-JP" altLang="en-US" sz="2710" dirty="0">
              <a:solidFill>
                <a:srgbClr val="FFFFFF"/>
              </a:solidFill>
            </a:endParaRPr>
          </a:p>
        </p:txBody>
      </p:sp>
      <p:graphicFrame>
        <p:nvGraphicFramePr>
          <p:cNvPr id="8" name="表 7"/>
          <p:cNvGraphicFramePr>
            <a:graphicFrameLocks noGrp="1"/>
          </p:cNvGraphicFramePr>
          <p:nvPr>
            <p:extLst>
              <p:ext uri="{D42A27DB-BD31-4B8C-83A1-F6EECF244321}">
                <p14:modId xmlns:p14="http://schemas.microsoft.com/office/powerpoint/2010/main" val="433492307"/>
              </p:ext>
            </p:extLst>
          </p:nvPr>
        </p:nvGraphicFramePr>
        <p:xfrm>
          <a:off x="76034" y="822860"/>
          <a:ext cx="8978929" cy="5815006"/>
        </p:xfrm>
        <a:graphic>
          <a:graphicData uri="http://schemas.openxmlformats.org/drawingml/2006/table">
            <a:tbl>
              <a:tblPr/>
              <a:tblGrid>
                <a:gridCol w="776340">
                  <a:extLst>
                    <a:ext uri="{9D8B030D-6E8A-4147-A177-3AD203B41FA5}">
                      <a16:colId xmlns:a16="http://schemas.microsoft.com/office/drawing/2014/main" xmlns="" val="20000"/>
                    </a:ext>
                  </a:extLst>
                </a:gridCol>
                <a:gridCol w="4507561">
                  <a:extLst>
                    <a:ext uri="{9D8B030D-6E8A-4147-A177-3AD203B41FA5}">
                      <a16:colId xmlns:a16="http://schemas.microsoft.com/office/drawing/2014/main" xmlns="" val="20001"/>
                    </a:ext>
                  </a:extLst>
                </a:gridCol>
                <a:gridCol w="2443480">
                  <a:extLst>
                    <a:ext uri="{9D8B030D-6E8A-4147-A177-3AD203B41FA5}">
                      <a16:colId xmlns:a16="http://schemas.microsoft.com/office/drawing/2014/main" xmlns="" val="20002"/>
                    </a:ext>
                  </a:extLst>
                </a:gridCol>
                <a:gridCol w="808354">
                  <a:extLst>
                    <a:ext uri="{9D8B030D-6E8A-4147-A177-3AD203B41FA5}">
                      <a16:colId xmlns:a16="http://schemas.microsoft.com/office/drawing/2014/main" xmlns="" val="20003"/>
                    </a:ext>
                  </a:extLst>
                </a:gridCol>
                <a:gridCol w="443194">
                  <a:extLst>
                    <a:ext uri="{9D8B030D-6E8A-4147-A177-3AD203B41FA5}">
                      <a16:colId xmlns:a16="http://schemas.microsoft.com/office/drawing/2014/main" xmlns="" val="20004"/>
                    </a:ext>
                  </a:extLst>
                </a:gridCol>
              </a:tblGrid>
              <a:tr h="576348">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rgbClr val="FFFFFF"/>
                          </a:solidFill>
                          <a:effectLst/>
                          <a:latin typeface="Arial" charset="0"/>
                          <a:ea typeface="ＭＳ Ｐゴシック" pitchFamily="50" charset="-128"/>
                        </a:rPr>
                        <a:t>実施の有無</a:t>
                      </a: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訓練項目</a:t>
                      </a: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訓練目標</a:t>
                      </a:r>
                      <a:endParaRPr kumimoji="1" lang="en-US" altLang="ja-JP" sz="1500" b="1" i="0" u="none" strike="noStrike" cap="none" normalizeH="0" baseline="0" smtClean="0">
                        <a:ln>
                          <a:noFill/>
                        </a:ln>
                        <a:solidFill>
                          <a:srgbClr val="FFFFFF"/>
                        </a:solidFill>
                        <a:effectLst/>
                        <a:latin typeface="Arial" charset="0"/>
                        <a:ea typeface="ＭＳ Ｐゴシック" pitchFamily="50" charset="-128"/>
                      </a:endParaRPr>
                    </a:p>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smtClean="0">
                          <a:ln>
                            <a:noFill/>
                          </a:ln>
                          <a:solidFill>
                            <a:srgbClr val="FFFFFF"/>
                          </a:solidFill>
                          <a:effectLst/>
                          <a:latin typeface="Arial" charset="0"/>
                          <a:ea typeface="ＭＳ Ｐゴシック" pitchFamily="50" charset="-128"/>
                        </a:rPr>
                        <a:t>記載例を参考に、各施設で設定して下さい</a:t>
                      </a: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担当者</a:t>
                      </a: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結果</a:t>
                      </a: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1677376">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8" marB="26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■訓練開始</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訓練①：気象情報を収集する</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・テレビの</a:t>
                      </a:r>
                      <a:r>
                        <a:rPr kumimoji="1" lang="ja-JP" altLang="en-US" sz="1100" b="0" i="0" u="none" strike="noStrike" cap="none" normalizeH="0" baseline="0" dirty="0" err="1" smtClean="0">
                          <a:ln>
                            <a:noFill/>
                          </a:ln>
                          <a:solidFill>
                            <a:srgbClr val="000000"/>
                          </a:solidFill>
                          <a:effectLst/>
                          <a:latin typeface="Arial" charset="0"/>
                          <a:ea typeface="ＭＳ Ｐゴシック" pitchFamily="50" charset="-128"/>
                        </a:rPr>
                        <a:t>ｄ</a:t>
                      </a:r>
                      <a:r>
                        <a:rPr kumimoji="1" lang="ja-JP" altLang="en-US" sz="1100" b="0" i="0" u="none" strike="noStrike" cap="none" normalizeH="0" baseline="0" dirty="0" smtClean="0">
                          <a:ln>
                            <a:noFill/>
                          </a:ln>
                          <a:solidFill>
                            <a:srgbClr val="000000"/>
                          </a:solidFill>
                          <a:effectLst/>
                          <a:latin typeface="ＭＳ Ｐゴシック" pitchFamily="50" charset="-128"/>
                          <a:ea typeface="ＭＳ Ｐゴシック" pitchFamily="50" charset="-128"/>
                        </a:rPr>
                        <a:t>ボタン（</a:t>
                      </a:r>
                      <a:r>
                        <a:rPr kumimoji="1" lang="en-US" altLang="ja-JP" sz="1100" b="0" i="0" u="none" strike="noStrike" cap="none" normalizeH="0" baseline="0" dirty="0" smtClean="0">
                          <a:ln>
                            <a:noFill/>
                          </a:ln>
                          <a:solidFill>
                            <a:srgbClr val="000000"/>
                          </a:solidFill>
                          <a:effectLst/>
                          <a:latin typeface="ＭＳ Ｐゴシック" pitchFamily="50" charset="-128"/>
                          <a:ea typeface="ＭＳ Ｐゴシック" pitchFamily="50" charset="-128"/>
                        </a:rPr>
                        <a:t>NHK</a:t>
                      </a:r>
                      <a:r>
                        <a:rPr kumimoji="1" lang="ja-JP" altLang="en-US" sz="1100" b="0" i="0" u="none" strike="noStrike" cap="none" normalizeH="0" baseline="0" dirty="0" smtClean="0">
                          <a:ln>
                            <a:noFill/>
                          </a:ln>
                          <a:solidFill>
                            <a:srgbClr val="000000"/>
                          </a:solidFill>
                          <a:effectLst/>
                          <a:latin typeface="ＭＳ Ｐゴシック" pitchFamily="50" charset="-128"/>
                          <a:ea typeface="ＭＳ Ｐゴシック" pitchFamily="50" charset="-128"/>
                        </a:rPr>
                        <a:t>）を確認する</a:t>
                      </a: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・気象庁のホームページを確認する。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・気象台のホームページを確認する。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・防災情報メールを確認する。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・市町村ホームページを確認する。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・ラジオから情報確認する。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98" marB="26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ＭＳ Ｐゴシック" pitchFamily="50" charset="-128"/>
                          <a:ea typeface="ＭＳ Ｐゴシック" pitchFamily="50" charset="-128"/>
                        </a:rPr>
                        <a:t>（例）様式３で整理した気象情報について、操作に迷わず円滑に確認する</a:t>
                      </a:r>
                      <a:endParaRPr kumimoji="1" lang="en-US" altLang="ja-JP" sz="9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p>
                      <a:pPr marL="266700" marR="0" lvl="0" indent="-266700" algn="l" defTabSz="1404938"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marL="57624" marR="57624" marT="26688" marB="26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404938"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4" marR="57624" marT="26688" marB="26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1"/>
                  </a:ext>
                </a:extLst>
              </a:tr>
              <a:tr h="1058060">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8" marB="26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訓練②：河川水位情報を収集する</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・「川の防災情報」を確認する。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・河川事務所の水位情報や</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ライブカメラの情報を確認する。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・防災情報メールを確認する。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98" marB="26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ＭＳ Ｐゴシック" pitchFamily="50" charset="-128"/>
                          <a:ea typeface="ＭＳ Ｐゴシック" pitchFamily="50" charset="-128"/>
                        </a:rPr>
                        <a:t>（例）様式３で整理した洪水予報・河川水位について、操作に迷わずに確認する</a:t>
                      </a:r>
                      <a:endParaRPr kumimoji="1" lang="en-US" altLang="ja-JP" sz="9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p>
                      <a:pPr marL="266700" marR="0" lvl="0" indent="-266700" algn="l" defTabSz="1404938"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marL="57624" marR="57624" marT="26688" marB="26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404938"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4" marR="57624" marT="26688" marB="26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2"/>
                  </a:ext>
                </a:extLst>
              </a:tr>
              <a:tr h="1058060">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8" marB="26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訓練③：責任者に台風や河川水位の情報を報告する</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・台風の影響予測を報告する。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・現状の水位情報を報告する。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98" marB="26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rPr>
                        <a:t>（例）情報収集伝達要員は設定した防災情報を確認後、速やかに責任者に伝える</a:t>
                      </a:r>
                    </a:p>
                  </a:txBody>
                  <a:tcPr marL="57624" marR="57624" marT="26688" marB="26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marL="57624" marR="57624" marT="26688" marB="266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3"/>
                  </a:ext>
                </a:extLst>
              </a:tr>
              <a:tr h="1109659">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Arial" charset="0"/>
                          <a:ea typeface="ＭＳ Ｐゴシック" pitchFamily="50" charset="-128"/>
                        </a:rPr>
                        <a:t>□</a:t>
                      </a:r>
                    </a:p>
                  </a:txBody>
                  <a:tcPr marL="57621" marR="57621"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77800" indent="-1778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訓練④：責任者が「心のスイッチを入れる」判断と</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　　　　　　必要な指示を行う</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・過去の状況、今後の予測情報を</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踏まえ、施設内の防災体制に</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移行するための決断を行う。</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txBody>
                  <a:tcPr marL="57631" marR="57631" marT="26693" marB="26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ＭＳ Ｐゴシック" pitchFamily="50" charset="-128"/>
                          <a:ea typeface="ＭＳ Ｐゴシック" pitchFamily="50" charset="-128"/>
                        </a:rPr>
                        <a:t>（例）職員は様式</a:t>
                      </a:r>
                      <a:r>
                        <a:rPr kumimoji="1" lang="en-US" altLang="ja-JP" sz="900" b="0" i="0" u="none" strike="noStrike" cap="none" normalizeH="0" baseline="0" dirty="0" smtClean="0">
                          <a:ln>
                            <a:noFill/>
                          </a:ln>
                          <a:solidFill>
                            <a:srgbClr val="000000"/>
                          </a:solidFill>
                          <a:effectLst/>
                          <a:latin typeface="ＭＳ Ｐゴシック" pitchFamily="50" charset="-128"/>
                          <a:ea typeface="ＭＳ Ｐゴシック" pitchFamily="50" charset="-128"/>
                        </a:rPr>
                        <a:t>12</a:t>
                      </a:r>
                      <a:r>
                        <a:rPr kumimoji="1" lang="ja-JP" altLang="en-US" sz="900" b="0" i="0" u="none" strike="noStrike" cap="none" normalizeH="0" baseline="0" dirty="0" smtClean="0">
                          <a:ln>
                            <a:noFill/>
                          </a:ln>
                          <a:solidFill>
                            <a:srgbClr val="000000"/>
                          </a:solidFill>
                          <a:effectLst/>
                          <a:latin typeface="ＭＳ Ｐゴシック" pitchFamily="50" charset="-128"/>
                          <a:ea typeface="ＭＳ Ｐゴシック" pitchFamily="50" charset="-128"/>
                        </a:rPr>
                        <a:t>に沿った役割を確認する</a:t>
                      </a:r>
                    </a:p>
                  </a:txBody>
                  <a:tcPr marL="57631" marR="57631"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smtClean="0">
                        <a:ln>
                          <a:noFill/>
                        </a:ln>
                        <a:solidFill>
                          <a:srgbClr val="000000"/>
                        </a:solidFill>
                        <a:effectLst/>
                        <a:latin typeface="Arial" charset="0"/>
                        <a:ea typeface="ＭＳ Ｐゴシック" pitchFamily="50" charset="-128"/>
                      </a:endParaRPr>
                    </a:p>
                  </a:txBody>
                  <a:tcPr marL="57631" marR="57631"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4"/>
                  </a:ext>
                </a:extLst>
              </a:tr>
              <a:tr h="335503">
                <a:tc>
                  <a:txBody>
                    <a:body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Arial" charset="0"/>
                          <a:ea typeface="ＭＳ Ｐゴシック" pitchFamily="50" charset="-128"/>
                        </a:rPr>
                        <a:t>□</a:t>
                      </a:r>
                    </a:p>
                  </a:txBody>
                  <a:tcPr marL="57621" marR="57621"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177800" marR="0" lvl="0" indent="-177800" algn="l" defTabSz="1404938"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txBody>
                  <a:tcPr marL="57631" marR="57631" marT="26693" marB="26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266700" marR="0" lvl="0" indent="-266700"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marL="57631" marR="57631"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smtClean="0">
                        <a:ln>
                          <a:noFill/>
                        </a:ln>
                        <a:solidFill>
                          <a:srgbClr val="000000"/>
                        </a:solidFill>
                        <a:effectLst/>
                        <a:latin typeface="Arial" charset="0"/>
                        <a:ea typeface="ＭＳ Ｐゴシック" pitchFamily="50" charset="-128"/>
                      </a:endParaRPr>
                    </a:p>
                  </a:txBody>
                  <a:tcPr marL="57631" marR="57631"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88" marB="266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pic>
        <p:nvPicPr>
          <p:cNvPr id="1949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004" y="3327891"/>
            <a:ext cx="1827799" cy="76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図 2"/>
          <p:cNvPicPr>
            <a:picLocks noChangeAspect="1"/>
          </p:cNvPicPr>
          <p:nvPr/>
        </p:nvPicPr>
        <p:blipFill>
          <a:blip r:embed="rId3">
            <a:extLst>
              <a:ext uri="{28A0092B-C50C-407E-A947-70E740481C1C}">
                <a14:useLocalDpi xmlns:a14="http://schemas.microsoft.com/office/drawing/2010/main" val="0"/>
              </a:ext>
            </a:extLst>
          </a:blip>
          <a:srcRect b="3479"/>
          <a:stretch>
            <a:fillRect/>
          </a:stretch>
        </p:blipFill>
        <p:spPr bwMode="auto">
          <a:xfrm>
            <a:off x="4148473" y="4453862"/>
            <a:ext cx="1145501" cy="68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1" name="円形吹き出し 59"/>
          <p:cNvSpPr>
            <a:spLocks noChangeArrowheads="1"/>
          </p:cNvSpPr>
          <p:nvPr/>
        </p:nvSpPr>
        <p:spPr bwMode="auto">
          <a:xfrm>
            <a:off x="3271748" y="4537492"/>
            <a:ext cx="796348" cy="517038"/>
          </a:xfrm>
          <a:prstGeom prst="wedgeEllipseCallout">
            <a:avLst>
              <a:gd name="adj1" fmla="val 86250"/>
              <a:gd name="adj2" fmla="val -16134"/>
            </a:avLst>
          </a:prstGeom>
          <a:solidFill>
            <a:schemeClr val="bg1"/>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19502" name="テキスト ボックス 60"/>
          <p:cNvSpPr txBox="1">
            <a:spLocks noChangeArrowheads="1"/>
          </p:cNvSpPr>
          <p:nvPr/>
        </p:nvSpPr>
        <p:spPr bwMode="auto">
          <a:xfrm>
            <a:off x="3295971" y="4615560"/>
            <a:ext cx="747902" cy="36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882" dirty="0">
                <a:solidFill>
                  <a:srgbClr val="000000"/>
                </a:solidFill>
              </a:rPr>
              <a:t>川の水位が</a:t>
            </a:r>
            <a:endParaRPr lang="en-US" altLang="ja-JP" sz="882" dirty="0">
              <a:solidFill>
                <a:srgbClr val="000000"/>
              </a:solidFill>
            </a:endParaRPr>
          </a:p>
          <a:p>
            <a:pPr defTabSz="576255" eaLnBrk="0" fontAlgn="base" hangingPunct="0">
              <a:spcBef>
                <a:spcPct val="0"/>
              </a:spcBef>
              <a:spcAft>
                <a:spcPct val="0"/>
              </a:spcAft>
            </a:pPr>
            <a:r>
              <a:rPr lang="ja-JP" altLang="en-US" sz="882" dirty="0">
                <a:solidFill>
                  <a:srgbClr val="000000"/>
                </a:solidFill>
              </a:rPr>
              <a:t>キケンです</a:t>
            </a:r>
          </a:p>
        </p:txBody>
      </p:sp>
      <p:grpSp>
        <p:nvGrpSpPr>
          <p:cNvPr id="19503" name="グループ化 3"/>
          <p:cNvGrpSpPr>
            <a:grpSpLocks/>
          </p:cNvGrpSpPr>
          <p:nvPr/>
        </p:nvGrpSpPr>
        <p:grpSpPr bwMode="auto">
          <a:xfrm>
            <a:off x="3238075" y="5496795"/>
            <a:ext cx="2055899" cy="684299"/>
            <a:chOff x="3274604" y="5525230"/>
            <a:chExt cx="2055661" cy="738447"/>
          </a:xfrm>
        </p:grpSpPr>
        <p:pic>
          <p:nvPicPr>
            <p:cNvPr id="19505" name="図 67"/>
            <p:cNvPicPr>
              <a:picLocks noChangeAspect="1"/>
            </p:cNvPicPr>
            <p:nvPr/>
          </p:nvPicPr>
          <p:blipFill>
            <a:blip r:embed="rId3">
              <a:extLst>
                <a:ext uri="{28A0092B-C50C-407E-A947-70E740481C1C}">
                  <a14:useLocalDpi xmlns:a14="http://schemas.microsoft.com/office/drawing/2010/main" val="0"/>
                </a:ext>
              </a:extLst>
            </a:blip>
            <a:srcRect b="3479"/>
            <a:stretch>
              <a:fillRect/>
            </a:stretch>
          </p:blipFill>
          <p:spPr bwMode="auto">
            <a:xfrm>
              <a:off x="3274604" y="5525230"/>
              <a:ext cx="1144793" cy="73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6" name="円形吹き出し 65"/>
            <p:cNvSpPr>
              <a:spLocks noChangeArrowheads="1"/>
            </p:cNvSpPr>
            <p:nvPr/>
          </p:nvSpPr>
          <p:spPr bwMode="auto">
            <a:xfrm>
              <a:off x="4362700" y="5711550"/>
              <a:ext cx="914400" cy="491606"/>
            </a:xfrm>
            <a:prstGeom prst="wedgeEllipseCallout">
              <a:avLst>
                <a:gd name="adj1" fmla="val -66051"/>
                <a:gd name="adj2" fmla="val -10181"/>
              </a:avLst>
            </a:prstGeom>
            <a:solidFill>
              <a:schemeClr val="bg1"/>
            </a:solidFill>
            <a:ln w="9525">
              <a:solidFill>
                <a:schemeClr val="tx1"/>
              </a:solidFill>
              <a:miter lim="800000"/>
              <a:headEnd/>
              <a:tailEnd/>
            </a:ln>
          </p:spPr>
          <p:txBody>
            <a:bodyPr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19507" name="テキスト ボックス 66"/>
            <p:cNvSpPr txBox="1">
              <a:spLocks noChangeArrowheads="1"/>
            </p:cNvSpPr>
            <p:nvPr/>
          </p:nvSpPr>
          <p:spPr bwMode="auto">
            <a:xfrm>
              <a:off x="4385885" y="5761050"/>
              <a:ext cx="944380" cy="3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882" dirty="0">
                  <a:solidFill>
                    <a:srgbClr val="000000"/>
                  </a:solidFill>
                </a:rPr>
                <a:t>施設の体制を</a:t>
              </a:r>
              <a:endParaRPr lang="en-US" altLang="ja-JP" sz="882" dirty="0">
                <a:solidFill>
                  <a:srgbClr val="000000"/>
                </a:solidFill>
              </a:endParaRPr>
            </a:p>
            <a:p>
              <a:pPr defTabSz="576255" eaLnBrk="0" fontAlgn="base" hangingPunct="0">
                <a:spcBef>
                  <a:spcPct val="0"/>
                </a:spcBef>
                <a:spcAft>
                  <a:spcPct val="0"/>
                </a:spcAft>
              </a:pPr>
              <a:r>
                <a:rPr lang="ja-JP" altLang="en-US" sz="882" dirty="0">
                  <a:solidFill>
                    <a:srgbClr val="000000"/>
                  </a:solidFill>
                </a:rPr>
                <a:t>整えてください。</a:t>
              </a:r>
            </a:p>
          </p:txBody>
        </p:sp>
      </p:grpSp>
      <p:pic>
        <p:nvPicPr>
          <p:cNvPr id="3" name="図 2"/>
          <p:cNvPicPr>
            <a:picLocks noChangeAspect="1"/>
          </p:cNvPicPr>
          <p:nvPr/>
        </p:nvPicPr>
        <p:blipFill rotWithShape="1">
          <a:blip r:embed="rId4"/>
          <a:srcRect l="5402" t="7481" r="5028" b="21074"/>
          <a:stretch/>
        </p:blipFill>
        <p:spPr>
          <a:xfrm>
            <a:off x="3459231" y="1772754"/>
            <a:ext cx="1847540" cy="1196502"/>
          </a:xfrm>
          <a:prstGeom prst="rect">
            <a:avLst/>
          </a:prstGeom>
        </p:spPr>
      </p:pic>
      <p:sp>
        <p:nvSpPr>
          <p:cNvPr id="19458" name="スライド番号プレースホルダー 1"/>
          <p:cNvSpPr>
            <a:spLocks noGrp="1"/>
          </p:cNvSpPr>
          <p:nvPr>
            <p:ph type="sldNum" sz="quarter" idx="12"/>
          </p:nvPr>
        </p:nvSpPr>
        <p:spPr>
          <a:xfrm>
            <a:off x="7010067" y="6416807"/>
            <a:ext cx="2133933" cy="441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53201" indent="-174077">
              <a:defRPr kumimoji="1" sz="756">
                <a:solidFill>
                  <a:schemeClr val="tx1"/>
                </a:solidFill>
                <a:latin typeface="ＭＳ Ｐゴシック" panose="020B0600070205080204" pitchFamily="50" charset="-128"/>
                <a:ea typeface="ＭＳ Ｐゴシック" panose="020B0600070205080204" pitchFamily="50" charset="-128"/>
              </a:defRPr>
            </a:lvl2pPr>
            <a:lvl3pPr marL="697309" indent="-139062">
              <a:defRPr kumimoji="1" sz="756">
                <a:solidFill>
                  <a:schemeClr val="tx1"/>
                </a:solidFill>
                <a:latin typeface="ＭＳ Ｐゴシック" panose="020B0600070205080204" pitchFamily="50" charset="-128"/>
                <a:ea typeface="ＭＳ Ｐゴシック" panose="020B0600070205080204" pitchFamily="50" charset="-128"/>
              </a:defRPr>
            </a:lvl3pPr>
            <a:lvl4pPr marL="976432" indent="-139062">
              <a:defRPr kumimoji="1" sz="756">
                <a:solidFill>
                  <a:schemeClr val="tx1"/>
                </a:solidFill>
                <a:latin typeface="ＭＳ Ｐゴシック" panose="020B0600070205080204" pitchFamily="50" charset="-128"/>
                <a:ea typeface="ＭＳ Ｐゴシック" panose="020B0600070205080204" pitchFamily="50" charset="-128"/>
              </a:defRPr>
            </a:lvl4pPr>
            <a:lvl5pPr marL="1255556" indent="-139062">
              <a:defRPr kumimoji="1" sz="756">
                <a:solidFill>
                  <a:schemeClr val="tx1"/>
                </a:solidFill>
                <a:latin typeface="ＭＳ Ｐゴシック" panose="020B0600070205080204" pitchFamily="50" charset="-128"/>
                <a:ea typeface="ＭＳ Ｐゴシック" panose="020B0600070205080204" pitchFamily="50" charset="-128"/>
              </a:defRPr>
            </a:lvl5pPr>
            <a:lvl6pPr marL="1543683"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31811"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19938"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08065"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pPr defTabSz="576255" fontAlgn="base">
              <a:spcBef>
                <a:spcPct val="0"/>
              </a:spcBef>
              <a:spcAft>
                <a:spcPct val="0"/>
              </a:spcAft>
            </a:pPr>
            <a:fld id="{B5F88FA6-348A-4C2C-A6A5-ACA99DCC40C9}" type="slidenum">
              <a:rPr lang="en-US" altLang="ja-JP" sz="1323">
                <a:solidFill>
                  <a:srgbClr val="000000"/>
                </a:solidFill>
                <a:latin typeface="Arial" panose="020B0604020202020204" pitchFamily="34" charset="0"/>
              </a:rPr>
              <a:pPr defTabSz="576255" fontAlgn="base">
                <a:spcBef>
                  <a:spcPct val="0"/>
                </a:spcBef>
                <a:spcAft>
                  <a:spcPct val="0"/>
                </a:spcAft>
              </a:pPr>
              <a:t>16</a:t>
            </a:fld>
            <a:endParaRPr lang="en-US" altLang="ja-JP" sz="1323">
              <a:solidFill>
                <a:srgbClr val="000000"/>
              </a:solidFill>
              <a:latin typeface="Arial" panose="020B0604020202020204" pitchFamily="34" charset="0"/>
            </a:endParaRPr>
          </a:p>
        </p:txBody>
      </p:sp>
    </p:spTree>
    <p:extLst>
      <p:ext uri="{BB962C8B-B14F-4D97-AF65-F5344CB8AC3E}">
        <p14:creationId xmlns:p14="http://schemas.microsoft.com/office/powerpoint/2010/main" val="2493922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番号プレースホルダー 1"/>
          <p:cNvSpPr>
            <a:spLocks noGrp="1"/>
          </p:cNvSpPr>
          <p:nvPr>
            <p:ph type="sldNum" sz="quarter" idx="12"/>
          </p:nvPr>
        </p:nvSpPr>
        <p:spPr>
          <a:xfrm>
            <a:off x="7073094" y="6353280"/>
            <a:ext cx="2133934" cy="441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53201" indent="-174077">
              <a:defRPr kumimoji="1" sz="756">
                <a:solidFill>
                  <a:schemeClr val="tx1"/>
                </a:solidFill>
                <a:latin typeface="ＭＳ Ｐゴシック" panose="020B0600070205080204" pitchFamily="50" charset="-128"/>
                <a:ea typeface="ＭＳ Ｐゴシック" panose="020B0600070205080204" pitchFamily="50" charset="-128"/>
              </a:defRPr>
            </a:lvl2pPr>
            <a:lvl3pPr marL="697309" indent="-139062">
              <a:defRPr kumimoji="1" sz="756">
                <a:solidFill>
                  <a:schemeClr val="tx1"/>
                </a:solidFill>
                <a:latin typeface="ＭＳ Ｐゴシック" panose="020B0600070205080204" pitchFamily="50" charset="-128"/>
                <a:ea typeface="ＭＳ Ｐゴシック" panose="020B0600070205080204" pitchFamily="50" charset="-128"/>
              </a:defRPr>
            </a:lvl3pPr>
            <a:lvl4pPr marL="976432" indent="-139062">
              <a:defRPr kumimoji="1" sz="756">
                <a:solidFill>
                  <a:schemeClr val="tx1"/>
                </a:solidFill>
                <a:latin typeface="ＭＳ Ｐゴシック" panose="020B0600070205080204" pitchFamily="50" charset="-128"/>
                <a:ea typeface="ＭＳ Ｐゴシック" panose="020B0600070205080204" pitchFamily="50" charset="-128"/>
              </a:defRPr>
            </a:lvl4pPr>
            <a:lvl5pPr marL="1255556" indent="-139062">
              <a:defRPr kumimoji="1" sz="756">
                <a:solidFill>
                  <a:schemeClr val="tx1"/>
                </a:solidFill>
                <a:latin typeface="ＭＳ Ｐゴシック" panose="020B0600070205080204" pitchFamily="50" charset="-128"/>
                <a:ea typeface="ＭＳ Ｐゴシック" panose="020B0600070205080204" pitchFamily="50" charset="-128"/>
              </a:defRPr>
            </a:lvl5pPr>
            <a:lvl6pPr marL="1543683"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31811"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19938"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08065"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pPr defTabSz="576255" fontAlgn="base">
              <a:spcBef>
                <a:spcPct val="0"/>
              </a:spcBef>
              <a:spcAft>
                <a:spcPct val="0"/>
              </a:spcAft>
            </a:pPr>
            <a:fld id="{3CC12C93-E38C-44E5-BE7B-88105710A885}" type="slidenum">
              <a:rPr lang="en-US" altLang="ja-JP" sz="1323">
                <a:solidFill>
                  <a:srgbClr val="000000"/>
                </a:solidFill>
                <a:latin typeface="Arial" panose="020B0604020202020204" pitchFamily="34" charset="0"/>
              </a:rPr>
              <a:pPr defTabSz="576255" fontAlgn="base">
                <a:spcBef>
                  <a:spcPct val="0"/>
                </a:spcBef>
                <a:spcAft>
                  <a:spcPct val="0"/>
                </a:spcAft>
              </a:pPr>
              <a:t>17</a:t>
            </a:fld>
            <a:endParaRPr lang="en-US" altLang="ja-JP" sz="1323">
              <a:solidFill>
                <a:srgbClr val="000000"/>
              </a:solidFill>
              <a:latin typeface="Arial" panose="020B0604020202020204" pitchFamily="34" charset="0"/>
            </a:endParaRPr>
          </a:p>
        </p:txBody>
      </p:sp>
      <p:sp>
        <p:nvSpPr>
          <p:cNvPr id="20483" name="テキスト ボックス 2"/>
          <p:cNvSpPr txBox="1">
            <a:spLocks noChangeArrowheads="1"/>
          </p:cNvSpPr>
          <p:nvPr/>
        </p:nvSpPr>
        <p:spPr bwMode="auto">
          <a:xfrm>
            <a:off x="0" y="146508"/>
            <a:ext cx="9135996" cy="5064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2710" dirty="0">
                <a:solidFill>
                  <a:srgbClr val="FFFFFF"/>
                </a:solidFill>
              </a:rPr>
              <a:t>【</a:t>
            </a:r>
            <a:r>
              <a:rPr lang="ja-JP" altLang="en-US" sz="2710" dirty="0" smtClean="0">
                <a:solidFill>
                  <a:srgbClr val="FFFFFF"/>
                </a:solidFill>
              </a:rPr>
              <a:t>共通訓練</a:t>
            </a:r>
            <a:r>
              <a:rPr lang="en-US" altLang="ja-JP" sz="2710" dirty="0" smtClean="0">
                <a:solidFill>
                  <a:srgbClr val="FFFFFF"/>
                </a:solidFill>
              </a:rPr>
              <a:t>】</a:t>
            </a:r>
            <a:r>
              <a:rPr lang="ja-JP" altLang="en-US" sz="2710" dirty="0">
                <a:solidFill>
                  <a:srgbClr val="FFFFFF"/>
                </a:solidFill>
              </a:rPr>
              <a:t>：</a:t>
            </a:r>
            <a:r>
              <a:rPr lang="ja-JP" altLang="en-US" sz="2206" dirty="0">
                <a:solidFill>
                  <a:srgbClr val="FFFFFF"/>
                </a:solidFill>
              </a:rPr>
              <a:t>防災体制の確認（２）</a:t>
            </a:r>
            <a:r>
              <a:rPr lang="en-US" altLang="ja-JP" sz="2206" dirty="0">
                <a:solidFill>
                  <a:srgbClr val="FFFFFF"/>
                </a:solidFill>
              </a:rPr>
              <a:t>【</a:t>
            </a:r>
            <a:r>
              <a:rPr lang="ja-JP" altLang="en-US" sz="2206" dirty="0">
                <a:solidFill>
                  <a:srgbClr val="FFFFFF"/>
                </a:solidFill>
              </a:rPr>
              <a:t>情報の収集・報告・判断訓練</a:t>
            </a:r>
            <a:r>
              <a:rPr lang="en-US" altLang="ja-JP" sz="2206" dirty="0">
                <a:solidFill>
                  <a:srgbClr val="FFFFFF"/>
                </a:solidFill>
              </a:rPr>
              <a:t>】</a:t>
            </a:r>
            <a:endParaRPr lang="ja-JP" altLang="en-US" sz="2710" dirty="0">
              <a:solidFill>
                <a:srgbClr val="FFFFFF"/>
              </a:solidFill>
            </a:endParaRPr>
          </a:p>
        </p:txBody>
      </p:sp>
      <p:graphicFrame>
        <p:nvGraphicFramePr>
          <p:cNvPr id="8" name="表 7"/>
          <p:cNvGraphicFramePr>
            <a:graphicFrameLocks noGrp="1"/>
          </p:cNvGraphicFramePr>
          <p:nvPr/>
        </p:nvGraphicFramePr>
        <p:xfrm>
          <a:off x="76034" y="822860"/>
          <a:ext cx="8978929" cy="4974176"/>
        </p:xfrm>
        <a:graphic>
          <a:graphicData uri="http://schemas.openxmlformats.org/drawingml/2006/table">
            <a:tbl>
              <a:tblPr/>
              <a:tblGrid>
                <a:gridCol w="776340">
                  <a:extLst>
                    <a:ext uri="{9D8B030D-6E8A-4147-A177-3AD203B41FA5}">
                      <a16:colId xmlns:a16="http://schemas.microsoft.com/office/drawing/2014/main" xmlns="" val="20000"/>
                    </a:ext>
                  </a:extLst>
                </a:gridCol>
                <a:gridCol w="4447946">
                  <a:extLst>
                    <a:ext uri="{9D8B030D-6E8A-4147-A177-3AD203B41FA5}">
                      <a16:colId xmlns:a16="http://schemas.microsoft.com/office/drawing/2014/main" xmlns="" val="20001"/>
                    </a:ext>
                  </a:extLst>
                </a:gridCol>
                <a:gridCol w="2503095">
                  <a:extLst>
                    <a:ext uri="{9D8B030D-6E8A-4147-A177-3AD203B41FA5}">
                      <a16:colId xmlns:a16="http://schemas.microsoft.com/office/drawing/2014/main" xmlns="" val="20002"/>
                    </a:ext>
                  </a:extLst>
                </a:gridCol>
                <a:gridCol w="808354">
                  <a:extLst>
                    <a:ext uri="{9D8B030D-6E8A-4147-A177-3AD203B41FA5}">
                      <a16:colId xmlns:a16="http://schemas.microsoft.com/office/drawing/2014/main" xmlns="" val="20003"/>
                    </a:ext>
                  </a:extLst>
                </a:gridCol>
                <a:gridCol w="443194">
                  <a:extLst>
                    <a:ext uri="{9D8B030D-6E8A-4147-A177-3AD203B41FA5}">
                      <a16:colId xmlns:a16="http://schemas.microsoft.com/office/drawing/2014/main" xmlns="" val="20004"/>
                    </a:ext>
                  </a:extLst>
                </a:gridCol>
              </a:tblGrid>
              <a:tr h="558169">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rgbClr val="FFFFFF"/>
                          </a:solidFill>
                          <a:effectLst/>
                          <a:latin typeface="Arial" charset="0"/>
                          <a:ea typeface="ＭＳ Ｐゴシック" pitchFamily="50" charset="-128"/>
                        </a:rPr>
                        <a:t>実施の有無</a:t>
                      </a:r>
                    </a:p>
                  </a:txBody>
                  <a:tcPr marL="57624" marR="57624" marT="26687" marB="266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訓練項目</a:t>
                      </a:r>
                    </a:p>
                  </a:txBody>
                  <a:tcPr marL="57624" marR="57624" marT="26687" marB="266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訓練目標</a:t>
                      </a:r>
                      <a:endParaRPr kumimoji="1" lang="en-US" altLang="ja-JP" sz="1500" b="1" i="0" u="none" strike="noStrike" cap="none" normalizeH="0" baseline="0" smtClean="0">
                        <a:ln>
                          <a:noFill/>
                        </a:ln>
                        <a:solidFill>
                          <a:srgbClr val="FFFFFF"/>
                        </a:solidFill>
                        <a:effectLst/>
                        <a:latin typeface="Arial" charset="0"/>
                        <a:ea typeface="ＭＳ Ｐゴシック" pitchFamily="50" charset="-128"/>
                      </a:endParaRPr>
                    </a:p>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smtClean="0">
                          <a:ln>
                            <a:noFill/>
                          </a:ln>
                          <a:solidFill>
                            <a:srgbClr val="FFFFFF"/>
                          </a:solidFill>
                          <a:effectLst/>
                          <a:latin typeface="Arial" charset="0"/>
                          <a:ea typeface="ＭＳ Ｐゴシック" pitchFamily="50" charset="-128"/>
                        </a:rPr>
                        <a:t>記載例を参考に、各施設で設定して下さい</a:t>
                      </a:r>
                    </a:p>
                  </a:txBody>
                  <a:tcPr marL="57624" marR="57624" marT="26687" marB="266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担当者</a:t>
                      </a:r>
                    </a:p>
                  </a:txBody>
                  <a:tcPr marL="57624" marR="57624" marT="26687" marB="266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結果</a:t>
                      </a:r>
                    </a:p>
                  </a:txBody>
                  <a:tcPr marL="57624" marR="57624" marT="26687" marB="266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1419428">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000000"/>
                          </a:solidFill>
                          <a:effectLst/>
                          <a:latin typeface="Arial" charset="0"/>
                          <a:ea typeface="ＭＳ Ｐゴシック" pitchFamily="50" charset="-128"/>
                        </a:rPr>
                        <a:t>□</a:t>
                      </a:r>
                    </a:p>
                  </a:txBody>
                  <a:tcPr marL="57624" marR="57624" marT="26696" marB="266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77800" indent="-1778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訓練⑤：避難準備・高齢者等避難開始などの避難情報を確認し、責任者に報告する</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・市町村ホームページから避難情報を確認する。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・河川の水位情報を確認し、避難判断水位に達し</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a:t>
                      </a:r>
                      <a:r>
                        <a:rPr kumimoji="1" lang="ja-JP" altLang="en-US" sz="1100" b="0" i="0" u="none" strike="noStrike" cap="none" normalizeH="0" baseline="0" dirty="0" err="1" smtClean="0">
                          <a:ln>
                            <a:noFill/>
                          </a:ln>
                          <a:solidFill>
                            <a:srgbClr val="000000"/>
                          </a:solidFill>
                          <a:effectLst/>
                          <a:latin typeface="Arial" charset="0"/>
                          <a:ea typeface="ＭＳ Ｐゴシック" pitchFamily="50" charset="-128"/>
                        </a:rPr>
                        <a:t>て</a:t>
                      </a: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いないか、到達するおそれがないか確認</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（予測）する。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txBody>
                  <a:tcPr marL="57621" marR="57621"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rPr>
                        <a:t>（例）情報収集伝達要員は設定した防災情報を確認後、速やかに責任者に伝える</a:t>
                      </a: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Arial" charset="0"/>
                        <a:ea typeface="ＭＳ Ｐゴシック" pitchFamily="50" charset="-128"/>
                      </a:endParaRPr>
                    </a:p>
                  </a:txBody>
                  <a:tcPr marL="57631" marR="57631" marT="26683" marB="2668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1"/>
                  </a:ext>
                </a:extLst>
              </a:tr>
              <a:tr h="1340356">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6" marB="266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77800" indent="-1778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訓練⑥：責任者が避難開始を判断し、指示を行う</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・気象情報、河川水位情報に応じた対応</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（様式</a:t>
                      </a:r>
                      <a:r>
                        <a:rPr kumimoji="1" lang="en-US" altLang="ja-JP" sz="1100" b="0" i="0" u="none" strike="noStrike" cap="none" normalizeH="0" baseline="0" dirty="0" smtClean="0">
                          <a:ln>
                            <a:noFill/>
                          </a:ln>
                          <a:solidFill>
                            <a:srgbClr val="000000"/>
                          </a:solidFill>
                          <a:effectLst/>
                          <a:latin typeface="Arial" charset="0"/>
                          <a:ea typeface="ＭＳ Ｐゴシック" pitchFamily="50" charset="-128"/>
                        </a:rPr>
                        <a:t>2</a:t>
                      </a: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）の指示を行う</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⇒どのような気象情報、水位情報のとき</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に、どのような対応をすべきか判断・</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指示することが大事です。</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177800" marR="0" lvl="0" indent="-177800"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96" marB="26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rPr>
                        <a:t>（例）避難準備・高齢者等避難開始が発令されたら、職員に避難開始を指示する</a:t>
                      </a: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2"/>
                  </a:ext>
                </a:extLst>
              </a:tr>
              <a:tr h="1129063">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6" marB="266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訓練⑦：施設利用者への説明を行う。</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・避難訓練を行うことについて、利用者の</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状況に応じて、適切な説明を行う。</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⇒移動することを別な表現（散歩など）で</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説明することも工夫の一つです）</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smtClean="0">
                        <a:ln>
                          <a:noFill/>
                        </a:ln>
                        <a:solidFill>
                          <a:srgbClr val="000000"/>
                        </a:solidFill>
                        <a:effectLst/>
                        <a:latin typeface="Arial" charset="0"/>
                        <a:ea typeface="ＭＳ Ｐゴシック" pitchFamily="50" charset="-128"/>
                      </a:endParaRPr>
                    </a:p>
                  </a:txBody>
                  <a:tcPr marL="57624" marR="57624" marT="26696" marB="26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rPr>
                        <a:t>（例）訓練を行うことの説明をわかりやすく説明する</a:t>
                      </a: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3"/>
                  </a:ext>
                </a:extLst>
              </a:tr>
              <a:tr h="527160">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6" marB="266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96" marB="266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266700" indent="-266700"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66700" marR="0" lvl="0" indent="-266700"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7" marB="26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4"/>
                  </a:ext>
                </a:extLst>
              </a:tr>
            </a:tbl>
          </a:graphicData>
        </a:graphic>
      </p:graphicFrame>
      <p:pic>
        <p:nvPicPr>
          <p:cNvPr id="20522" name="図 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769" y="3068843"/>
            <a:ext cx="1194523" cy="74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図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7758" y="4213344"/>
            <a:ext cx="1244544" cy="86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図 215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854" y="1802289"/>
            <a:ext cx="1000438" cy="6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5" name="円形吹き出し 15"/>
          <p:cNvSpPr>
            <a:spLocks noChangeArrowheads="1"/>
          </p:cNvSpPr>
          <p:nvPr/>
        </p:nvSpPr>
        <p:spPr bwMode="auto">
          <a:xfrm>
            <a:off x="3374476" y="2307605"/>
            <a:ext cx="999437" cy="517038"/>
          </a:xfrm>
          <a:prstGeom prst="wedgeEllipseCallout">
            <a:avLst>
              <a:gd name="adj1" fmla="val 56824"/>
              <a:gd name="adj2" fmla="val -94440"/>
            </a:avLst>
          </a:prstGeom>
          <a:solidFill>
            <a:schemeClr val="bg1"/>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20526" name="テキスト ボックス 16"/>
          <p:cNvSpPr txBox="1">
            <a:spLocks noChangeArrowheads="1"/>
          </p:cNvSpPr>
          <p:nvPr/>
        </p:nvSpPr>
        <p:spPr bwMode="auto">
          <a:xfrm>
            <a:off x="3431502" y="2407554"/>
            <a:ext cx="898584" cy="36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882">
                <a:solidFill>
                  <a:srgbClr val="000000"/>
                </a:solidFill>
              </a:rPr>
              <a:t>避難情報が</a:t>
            </a:r>
            <a:endParaRPr lang="en-US" altLang="ja-JP" sz="882">
              <a:solidFill>
                <a:srgbClr val="000000"/>
              </a:solidFill>
            </a:endParaRPr>
          </a:p>
          <a:p>
            <a:pPr defTabSz="576255" eaLnBrk="0" fontAlgn="base" hangingPunct="0">
              <a:spcBef>
                <a:spcPct val="0"/>
              </a:spcBef>
              <a:spcAft>
                <a:spcPct val="0"/>
              </a:spcAft>
            </a:pPr>
            <a:r>
              <a:rPr lang="ja-JP" altLang="en-US" sz="882">
                <a:solidFill>
                  <a:srgbClr val="000000"/>
                </a:solidFill>
              </a:rPr>
              <a:t>発令されました</a:t>
            </a:r>
          </a:p>
        </p:txBody>
      </p:sp>
      <p:sp>
        <p:nvSpPr>
          <p:cNvPr id="20529" name="円形吹き出し 19"/>
          <p:cNvSpPr>
            <a:spLocks noChangeArrowheads="1"/>
          </p:cNvSpPr>
          <p:nvPr/>
        </p:nvSpPr>
        <p:spPr bwMode="auto">
          <a:xfrm>
            <a:off x="3176390" y="3675202"/>
            <a:ext cx="1872819" cy="517038"/>
          </a:xfrm>
          <a:prstGeom prst="wedgeEllipseCallout">
            <a:avLst>
              <a:gd name="adj1" fmla="val 36440"/>
              <a:gd name="adj2" fmla="val -128574"/>
            </a:avLst>
          </a:prstGeom>
          <a:solidFill>
            <a:schemeClr val="bg1"/>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20530" name="テキスト ボックス 20"/>
          <p:cNvSpPr txBox="1">
            <a:spLocks noChangeArrowheads="1"/>
          </p:cNvSpPr>
          <p:nvPr/>
        </p:nvSpPr>
        <p:spPr bwMode="auto">
          <a:xfrm>
            <a:off x="3370475" y="3775153"/>
            <a:ext cx="1601700" cy="36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882">
                <a:solidFill>
                  <a:srgbClr val="000000"/>
                </a:solidFill>
              </a:rPr>
              <a:t>避難を開始しますので、車の</a:t>
            </a:r>
            <a:endParaRPr lang="en-US" altLang="ja-JP" sz="882">
              <a:solidFill>
                <a:srgbClr val="000000"/>
              </a:solidFill>
            </a:endParaRPr>
          </a:p>
          <a:p>
            <a:pPr defTabSz="576255" eaLnBrk="0" fontAlgn="base" hangingPunct="0">
              <a:spcBef>
                <a:spcPct val="0"/>
              </a:spcBef>
              <a:spcAft>
                <a:spcPct val="0"/>
              </a:spcAft>
            </a:pPr>
            <a:r>
              <a:rPr lang="ja-JP" altLang="en-US" sz="882">
                <a:solidFill>
                  <a:srgbClr val="000000"/>
                </a:solidFill>
              </a:rPr>
              <a:t>手配をお願いします。</a:t>
            </a:r>
            <a:endParaRPr lang="en-US" altLang="ja-JP" sz="882">
              <a:solidFill>
                <a:srgbClr val="000000"/>
              </a:solidFill>
            </a:endParaRPr>
          </a:p>
        </p:txBody>
      </p:sp>
      <p:sp>
        <p:nvSpPr>
          <p:cNvPr id="20531" name="円形吹き出し 21"/>
          <p:cNvSpPr>
            <a:spLocks noChangeArrowheads="1"/>
          </p:cNvSpPr>
          <p:nvPr/>
        </p:nvSpPr>
        <p:spPr bwMode="auto">
          <a:xfrm>
            <a:off x="3416495" y="4771682"/>
            <a:ext cx="999437" cy="517038"/>
          </a:xfrm>
          <a:prstGeom prst="wedgeEllipseCallout">
            <a:avLst>
              <a:gd name="adj1" fmla="val 45690"/>
              <a:gd name="adj2" fmla="val -144639"/>
            </a:avLst>
          </a:prstGeom>
          <a:solidFill>
            <a:schemeClr val="bg1"/>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20532" name="テキスト ボックス 22"/>
          <p:cNvSpPr txBox="1">
            <a:spLocks noChangeArrowheads="1"/>
          </p:cNvSpPr>
          <p:nvPr/>
        </p:nvSpPr>
        <p:spPr bwMode="auto">
          <a:xfrm>
            <a:off x="3505534" y="4871632"/>
            <a:ext cx="837670" cy="36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882">
                <a:solidFill>
                  <a:srgbClr val="000000"/>
                </a:solidFill>
              </a:rPr>
              <a:t>避難場所まで</a:t>
            </a:r>
            <a:endParaRPr lang="en-US" altLang="ja-JP" sz="882">
              <a:solidFill>
                <a:srgbClr val="000000"/>
              </a:solidFill>
            </a:endParaRPr>
          </a:p>
          <a:p>
            <a:pPr defTabSz="576255" eaLnBrk="0" fontAlgn="base" hangingPunct="0">
              <a:spcBef>
                <a:spcPct val="0"/>
              </a:spcBef>
              <a:spcAft>
                <a:spcPct val="0"/>
              </a:spcAft>
            </a:pPr>
            <a:r>
              <a:rPr lang="ja-JP" altLang="en-US" sz="882">
                <a:solidFill>
                  <a:srgbClr val="000000"/>
                </a:solidFill>
              </a:rPr>
              <a:t>避難します</a:t>
            </a:r>
          </a:p>
        </p:txBody>
      </p:sp>
      <p:sp>
        <p:nvSpPr>
          <p:cNvPr id="20533" name="角丸四角形 4"/>
          <p:cNvSpPr>
            <a:spLocks noChangeArrowheads="1"/>
          </p:cNvSpPr>
          <p:nvPr/>
        </p:nvSpPr>
        <p:spPr bwMode="auto">
          <a:xfrm>
            <a:off x="116051" y="5846883"/>
            <a:ext cx="8786844" cy="698657"/>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en-US" altLang="ja-JP" sz="1071">
              <a:solidFill>
                <a:srgbClr val="000000"/>
              </a:solidFill>
            </a:endParaRPr>
          </a:p>
          <a:p>
            <a:pPr defTabSz="576255" eaLnBrk="0" fontAlgn="base" hangingPunct="0">
              <a:spcBef>
                <a:spcPct val="0"/>
              </a:spcBef>
              <a:spcAft>
                <a:spcPct val="0"/>
              </a:spcAft>
            </a:pPr>
            <a:endParaRPr lang="ja-JP" altLang="en-US" sz="1071">
              <a:solidFill>
                <a:srgbClr val="000000"/>
              </a:solidFill>
            </a:endParaRPr>
          </a:p>
        </p:txBody>
      </p:sp>
    </p:spTree>
    <p:extLst>
      <p:ext uri="{BB962C8B-B14F-4D97-AF65-F5344CB8AC3E}">
        <p14:creationId xmlns:p14="http://schemas.microsoft.com/office/powerpoint/2010/main" val="1435653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4568" indent="-178450">
              <a:defRPr kumimoji="1" sz="753">
                <a:solidFill>
                  <a:schemeClr val="tx1"/>
                </a:solidFill>
                <a:latin typeface="ＭＳ Ｐゴシック" panose="020B0600070205080204" pitchFamily="50" charset="-128"/>
                <a:ea typeface="ＭＳ Ｐゴシック" panose="020B0600070205080204" pitchFamily="50" charset="-128"/>
              </a:defRPr>
            </a:lvl2pPr>
            <a:lvl3pPr marL="714796" indent="-142561">
              <a:defRPr kumimoji="1" sz="753">
                <a:solidFill>
                  <a:schemeClr val="tx1"/>
                </a:solidFill>
                <a:latin typeface="ＭＳ Ｐゴシック" panose="020B0600070205080204" pitchFamily="50" charset="-128"/>
                <a:ea typeface="ＭＳ Ｐゴシック" panose="020B0600070205080204" pitchFamily="50" charset="-128"/>
              </a:defRPr>
            </a:lvl3pPr>
            <a:lvl4pPr marL="1000914" indent="-142561">
              <a:defRPr kumimoji="1" sz="753">
                <a:solidFill>
                  <a:schemeClr val="tx1"/>
                </a:solidFill>
                <a:latin typeface="ＭＳ Ｐゴシック" panose="020B0600070205080204" pitchFamily="50" charset="-128"/>
                <a:ea typeface="ＭＳ Ｐゴシック" panose="020B0600070205080204" pitchFamily="50" charset="-128"/>
              </a:defRPr>
            </a:lvl4pPr>
            <a:lvl5pPr marL="1287032" indent="-142561">
              <a:defRPr kumimoji="1" sz="753">
                <a:solidFill>
                  <a:schemeClr val="tx1"/>
                </a:solidFill>
                <a:latin typeface="ＭＳ Ｐゴシック" panose="020B0600070205080204" pitchFamily="50" charset="-128"/>
                <a:ea typeface="ＭＳ Ｐゴシック" panose="020B0600070205080204" pitchFamily="50" charset="-128"/>
              </a:defRPr>
            </a:lvl5pPr>
            <a:lvl6pPr marL="1574147"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1261"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48376"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35490"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A0905857-0CA5-409F-B957-26149CD917E8}" type="slidenum">
              <a:rPr lang="en-US" altLang="ja-JP" sz="1319">
                <a:solidFill>
                  <a:srgbClr val="000000"/>
                </a:solidFill>
                <a:latin typeface="Arial" panose="020B0604020202020204" pitchFamily="34" charset="0"/>
              </a:rPr>
              <a:pPr>
                <a:defRPr/>
              </a:pPr>
              <a:t>18</a:t>
            </a:fld>
            <a:endParaRPr lang="en-US" altLang="ja-JP" sz="1319">
              <a:solidFill>
                <a:srgbClr val="000000"/>
              </a:solidFill>
              <a:latin typeface="Arial" panose="020B0604020202020204" pitchFamily="34" charset="0"/>
            </a:endParaRPr>
          </a:p>
        </p:txBody>
      </p:sp>
      <p:sp>
        <p:nvSpPr>
          <p:cNvPr id="2" name="テキスト ボックス 1"/>
          <p:cNvSpPr txBox="1"/>
          <p:nvPr/>
        </p:nvSpPr>
        <p:spPr>
          <a:xfrm>
            <a:off x="368938" y="863208"/>
            <a:ext cx="8398119" cy="3147657"/>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・常に天気やニュース（特に台風時）をチェックするようにしている。</a:t>
            </a:r>
          </a:p>
          <a:p>
            <a:pPr marL="282118" indent="-282118">
              <a:spcBef>
                <a:spcPts val="376"/>
              </a:spcBef>
              <a:defRPr/>
            </a:pPr>
            <a:r>
              <a:rPr lang="ja-JP" altLang="en-US" sz="1752" dirty="0"/>
              <a:t>　・大雨が予想される場合は気象情報</a:t>
            </a:r>
            <a:r>
              <a:rPr lang="ja-JP" altLang="en-US" sz="1752" dirty="0" smtClean="0"/>
              <a:t>を近隣施設と伝え合う</a:t>
            </a:r>
            <a:r>
              <a:rPr lang="ja-JP" altLang="en-US" sz="1752" dirty="0"/>
              <a:t>ようにしている。</a:t>
            </a:r>
            <a:endParaRPr lang="en-US" altLang="ja-JP" sz="1752" dirty="0"/>
          </a:p>
          <a:p>
            <a:pPr marL="282118" indent="-282118">
              <a:spcBef>
                <a:spcPts val="376"/>
              </a:spcBef>
              <a:defRPr/>
            </a:pPr>
            <a:r>
              <a:rPr lang="ja-JP" altLang="en-US" sz="1752" dirty="0"/>
              <a:t>　・インターネットでの情報収集で、ブックマークの登録やデスクトップ上にアイコンを追加するなどにより、簡単にアクセスできるようにしている。</a:t>
            </a:r>
            <a:endParaRPr lang="en-US" altLang="ja-JP" sz="1752" dirty="0"/>
          </a:p>
          <a:p>
            <a:pPr marL="282118" indent="-282118">
              <a:spcBef>
                <a:spcPts val="376"/>
              </a:spcBef>
              <a:defRPr/>
            </a:pPr>
            <a:r>
              <a:rPr lang="ja-JP" altLang="en-US" sz="1752" dirty="0"/>
              <a:t>　・「川の防災情報」のライブカメラ映像を活用している。</a:t>
            </a:r>
            <a:endParaRPr lang="en-US" altLang="ja-JP" sz="1752" dirty="0"/>
          </a:p>
          <a:p>
            <a:pPr marL="282118" indent="-282118">
              <a:spcBef>
                <a:spcPts val="376"/>
              </a:spcBef>
              <a:defRPr/>
            </a:pPr>
            <a:r>
              <a:rPr lang="ja-JP" altLang="en-US" sz="1752" dirty="0"/>
              <a:t>　</a:t>
            </a:r>
            <a:r>
              <a:rPr lang="ja-JP" altLang="en-US" sz="1752" dirty="0" smtClean="0"/>
              <a:t>・</a:t>
            </a:r>
            <a:r>
              <a:rPr lang="ja-JP" altLang="en-US" sz="1752" dirty="0"/>
              <a:t>天気予報確認後、園児の登園を園長が決定し、事前に保護者にメール配信している。</a:t>
            </a:r>
            <a:endParaRPr lang="en-US" altLang="ja-JP" sz="1752" dirty="0"/>
          </a:p>
          <a:p>
            <a:pPr marL="282118" indent="-282118">
              <a:spcBef>
                <a:spcPts val="376"/>
              </a:spcBef>
              <a:defRPr/>
            </a:pPr>
            <a:r>
              <a:rPr lang="ja-JP" altLang="en-US" sz="1752" dirty="0"/>
              <a:t>　・施設独自に、目安となる河川水位を設定している。（事例紹介参照）</a:t>
            </a:r>
            <a:endParaRPr lang="en-US" altLang="ja-JP" sz="1752" dirty="0"/>
          </a:p>
          <a:p>
            <a:pPr marL="282118" indent="-282118">
              <a:spcBef>
                <a:spcPts val="376"/>
              </a:spcBef>
              <a:defRPr/>
            </a:pPr>
            <a:r>
              <a:rPr lang="ja-JP" altLang="en-US" sz="1752" dirty="0"/>
              <a:t>　・停電でテレビや携帯等が使用できない可能性を踏まえて、ラジオやトランシーバー等を準備している。</a:t>
            </a:r>
            <a:endParaRPr lang="en-US" altLang="ja-JP" sz="1752" dirty="0"/>
          </a:p>
        </p:txBody>
      </p:sp>
      <p:graphicFrame>
        <p:nvGraphicFramePr>
          <p:cNvPr id="6" name="表 5"/>
          <p:cNvGraphicFramePr>
            <a:graphicFrameLocks noGrp="1"/>
          </p:cNvGraphicFramePr>
          <p:nvPr>
            <p:extLst>
              <p:ext uri="{D42A27DB-BD31-4B8C-83A1-F6EECF244321}">
                <p14:modId xmlns:p14="http://schemas.microsoft.com/office/powerpoint/2010/main" val="1695857061"/>
              </p:ext>
            </p:extLst>
          </p:nvPr>
        </p:nvGraphicFramePr>
        <p:xfrm>
          <a:off x="429019" y="4233372"/>
          <a:ext cx="8338038" cy="1463919"/>
        </p:xfrm>
        <a:graphic>
          <a:graphicData uri="http://schemas.openxmlformats.org/drawingml/2006/table">
            <a:tbl>
              <a:tblPr firstRow="1" bandRow="1">
                <a:tableStyleId>{21E4AEA4-8DFA-4A89-87EB-49C32662AFE0}</a:tableStyleId>
              </a:tblPr>
              <a:tblGrid>
                <a:gridCol w="8338038"/>
              </a:tblGrid>
              <a:tr h="2738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b="0" kern="1200" dirty="0" smtClean="0">
                          <a:solidFill>
                            <a:schemeClr val="lt1"/>
                          </a:solidFill>
                          <a:latin typeface="HGS創英角ｺﾞｼｯｸUB" panose="020B0900000000000000" pitchFamily="50" charset="-128"/>
                          <a:ea typeface="HGS創英角ｺﾞｼｯｸUB" panose="020B0900000000000000" pitchFamily="50" charset="-128"/>
                          <a:cs typeface="+mn-cs"/>
                        </a:rPr>
                        <a:t>事例：施設独自の水位標を設置して避難判断のタイミングを確認</a:t>
                      </a:r>
                    </a:p>
                  </a:txBody>
                  <a:tcPr marL="22524" marR="22524" marT="22419" marB="22419">
                    <a:lnB w="9525" cap="flat" cmpd="sng" algn="ctr">
                      <a:solidFill>
                        <a:schemeClr val="bg1"/>
                      </a:solidFill>
                      <a:prstDash val="solid"/>
                      <a:round/>
                      <a:headEnd type="none" w="med" len="med"/>
                      <a:tailEnd type="none" w="med" len="med"/>
                    </a:lnB>
                  </a:tcPr>
                </a:tc>
              </a:tr>
              <a:tr h="119003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特別養護老人ホーム</a:t>
                      </a:r>
                      <a:r>
                        <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rPr>
                        <a:t>A</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は、川沿いに施設があるため、市の協力を得て、</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施設前の護岸に水位ラインを引いて、災害対策本部を設置する水位</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a:t>
                      </a:r>
                      <a:r>
                        <a:rPr kumimoji="1" lang="ja-JP" altLang="en-US" sz="1500" u="sng" kern="1200" dirty="0" smtClean="0">
                          <a:solidFill>
                            <a:schemeClr val="accent2">
                              <a:lumMod val="75000"/>
                            </a:schemeClr>
                          </a:solidFill>
                          <a:latin typeface="HGPｺﾞｼｯｸM" panose="020B0600000000000000" pitchFamily="50" charset="-128"/>
                          <a:ea typeface="HGPｺﾞｼｯｸM" panose="020B0600000000000000" pitchFamily="50" charset="-128"/>
                          <a:cs typeface="+mn-cs"/>
                        </a:rPr>
                        <a:t>警戒水位</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）と避難行動の開始水位（</a:t>
                      </a:r>
                      <a:r>
                        <a:rPr kumimoji="1" lang="ja-JP" altLang="en-US" sz="1500" u="sng" kern="1200" dirty="0" smtClean="0">
                          <a:solidFill>
                            <a:srgbClr val="FF0000"/>
                          </a:solidFill>
                          <a:latin typeface="HGPｺﾞｼｯｸM" panose="020B0600000000000000" pitchFamily="50" charset="-128"/>
                          <a:ea typeface="HGPｺﾞｼｯｸM" panose="020B0600000000000000" pitchFamily="50" charset="-128"/>
                          <a:cs typeface="+mn-cs"/>
                        </a:rPr>
                        <a:t>避難判断水位</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）を設定しています。</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平成</a:t>
                      </a:r>
                      <a:r>
                        <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rPr>
                        <a:t>25</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年秋田・岩手豪雨では、この水位標にもとづき避難行動を開始</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した結果、施設利用者全員が無事に安全な場所に避難できました。</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txBody>
                  <a:tcPr marL="22524" marR="946103" marT="22419" marB="22419">
                    <a:lnT w="9525" cap="flat" cmpd="sng" algn="ctr">
                      <a:solidFill>
                        <a:schemeClr val="bg1"/>
                      </a:solidFill>
                      <a:prstDash val="solid"/>
                      <a:round/>
                      <a:headEnd type="none" w="med" len="med"/>
                      <a:tailEnd type="none" w="med" len="med"/>
                    </a:lnT>
                  </a:tcPr>
                </a:tc>
              </a:tr>
            </a:tbl>
          </a:graphicData>
        </a:graphic>
      </p:graphicFrame>
      <p:pic>
        <p:nvPicPr>
          <p:cNvPr id="95244" name="図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1042" y="4321295"/>
            <a:ext cx="1839057" cy="134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p:cNvSpPr txBox="1">
            <a:spLocks noChangeArrowheads="1"/>
          </p:cNvSpPr>
          <p:nvPr/>
        </p:nvSpPr>
        <p:spPr bwMode="auto">
          <a:xfrm>
            <a:off x="0" y="60745"/>
            <a:ext cx="9135996" cy="5064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2710" dirty="0">
                <a:solidFill>
                  <a:srgbClr val="FFFFFF"/>
                </a:solidFill>
              </a:rPr>
              <a:t>【</a:t>
            </a:r>
            <a:r>
              <a:rPr lang="ja-JP" altLang="en-US" sz="2710" dirty="0" smtClean="0">
                <a:solidFill>
                  <a:srgbClr val="FFFFFF"/>
                </a:solidFill>
              </a:rPr>
              <a:t>共通訓練</a:t>
            </a:r>
            <a:r>
              <a:rPr lang="en-US" altLang="ja-JP" sz="2710" dirty="0" smtClean="0">
                <a:solidFill>
                  <a:srgbClr val="FFFFFF"/>
                </a:solidFill>
              </a:rPr>
              <a:t>】</a:t>
            </a:r>
            <a:r>
              <a:rPr lang="ja-JP" altLang="en-US" sz="2710" dirty="0">
                <a:solidFill>
                  <a:srgbClr val="FFFFFF"/>
                </a:solidFill>
              </a:rPr>
              <a:t>：</a:t>
            </a:r>
            <a:r>
              <a:rPr lang="ja-JP" altLang="en-US" sz="2206" dirty="0">
                <a:solidFill>
                  <a:srgbClr val="FFFFFF"/>
                </a:solidFill>
              </a:rPr>
              <a:t>防災体制の確認（２）</a:t>
            </a:r>
            <a:r>
              <a:rPr lang="en-US" altLang="ja-JP" sz="2206" dirty="0">
                <a:solidFill>
                  <a:srgbClr val="FFFFFF"/>
                </a:solidFill>
              </a:rPr>
              <a:t>【</a:t>
            </a:r>
            <a:r>
              <a:rPr lang="ja-JP" altLang="en-US" sz="2206" dirty="0">
                <a:solidFill>
                  <a:srgbClr val="FFFFFF"/>
                </a:solidFill>
              </a:rPr>
              <a:t>情報の収集・報告・判断訓練</a:t>
            </a:r>
            <a:r>
              <a:rPr lang="en-US" altLang="ja-JP" sz="2206" dirty="0">
                <a:solidFill>
                  <a:srgbClr val="FFFFFF"/>
                </a:solidFill>
              </a:rPr>
              <a:t>】</a:t>
            </a:r>
            <a:endParaRPr lang="ja-JP" altLang="en-US" sz="2710" dirty="0">
              <a:solidFill>
                <a:srgbClr val="FFFFFF"/>
              </a:solidFill>
            </a:endParaRPr>
          </a:p>
        </p:txBody>
      </p:sp>
    </p:spTree>
    <p:extLst>
      <p:ext uri="{BB962C8B-B14F-4D97-AF65-F5344CB8AC3E}">
        <p14:creationId xmlns:p14="http://schemas.microsoft.com/office/powerpoint/2010/main" val="3691530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19</a:t>
            </a:fld>
            <a:endParaRPr lang="en-US" altLang="ja-JP"/>
          </a:p>
        </p:txBody>
      </p:sp>
      <p:sp>
        <p:nvSpPr>
          <p:cNvPr id="10" name="テキスト ボックス 9"/>
          <p:cNvSpPr txBox="1"/>
          <p:nvPr/>
        </p:nvSpPr>
        <p:spPr>
          <a:xfrm>
            <a:off x="1941297" y="2801722"/>
            <a:ext cx="5466561" cy="830997"/>
          </a:xfrm>
          <a:prstGeom prst="rect">
            <a:avLst/>
          </a:prstGeom>
          <a:noFill/>
        </p:spPr>
        <p:txBody>
          <a:bodyPr wrap="none" rtlCol="0">
            <a:spAutoFit/>
          </a:bodyPr>
          <a:lstStyle/>
          <a:p>
            <a:pPr>
              <a:lnSpc>
                <a:spcPct val="150000"/>
              </a:lnSpc>
            </a:pPr>
            <a:r>
              <a:rPr lang="ja-JP" altLang="en-US" sz="3200" dirty="0" smtClean="0">
                <a:solidFill>
                  <a:srgbClr val="4087C8"/>
                </a:solidFill>
                <a:latin typeface="HGP創英角ｺﾞｼｯｸUB"/>
                <a:ea typeface="HGP創英角ｺﾞｼｯｸUB"/>
                <a:cs typeface="+mj-cs"/>
              </a:rPr>
              <a:t>４．</a:t>
            </a:r>
            <a:r>
              <a:rPr lang="en-US" altLang="ja-JP" sz="3200" dirty="0" smtClean="0">
                <a:latin typeface="HGP創英角ｺﾞｼｯｸUB"/>
                <a:ea typeface="HGP創英角ｺﾞｼｯｸUB"/>
                <a:cs typeface="+mj-cs"/>
              </a:rPr>
              <a:t>【</a:t>
            </a:r>
            <a:r>
              <a:rPr lang="ja-JP" altLang="en-US" sz="3200" dirty="0" smtClean="0">
                <a:latin typeface="HGP創英角ｺﾞｼｯｸUB"/>
                <a:ea typeface="HGP創英角ｺﾞｼｯｸUB"/>
                <a:cs typeface="+mj-cs"/>
              </a:rPr>
              <a:t>選択編</a:t>
            </a:r>
            <a:r>
              <a:rPr lang="en-US" altLang="zh-TW" sz="3200" dirty="0" smtClean="0">
                <a:latin typeface="HGP創英角ｺﾞｼｯｸUB"/>
                <a:ea typeface="HGP創英角ｺﾞｼｯｸUB"/>
                <a:cs typeface="+mj-cs"/>
              </a:rPr>
              <a:t>】</a:t>
            </a:r>
            <a:r>
              <a:rPr lang="ja-JP" altLang="en-US" sz="3200" dirty="0" smtClean="0">
                <a:solidFill>
                  <a:srgbClr val="4087C8"/>
                </a:solidFill>
                <a:latin typeface="HGP創英角ｺﾞｼｯｸUB"/>
                <a:ea typeface="HGP創英角ｺﾞｼｯｸUB"/>
                <a:cs typeface="+mj-cs"/>
              </a:rPr>
              <a:t>の訓練を実施する</a:t>
            </a:r>
            <a:endParaRPr lang="ja-JP" altLang="en-US" sz="3200" dirty="0">
              <a:solidFill>
                <a:srgbClr val="4087C8"/>
              </a:solidFill>
              <a:latin typeface="HGP創英角ｺﾞｼｯｸUB"/>
              <a:ea typeface="HGP創英角ｺﾞｼｯｸUB"/>
              <a:cs typeface="+mj-cs"/>
            </a:endParaRPr>
          </a:p>
        </p:txBody>
      </p:sp>
    </p:spTree>
    <p:extLst>
      <p:ext uri="{BB962C8B-B14F-4D97-AF65-F5344CB8AC3E}">
        <p14:creationId xmlns:p14="http://schemas.microsoft.com/office/powerpoint/2010/main" val="2725797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2</a:t>
            </a:fld>
            <a:endParaRPr lang="en-US" altLang="ja-JP"/>
          </a:p>
        </p:txBody>
      </p:sp>
      <p:sp>
        <p:nvSpPr>
          <p:cNvPr id="4" name="Rectangle 2"/>
          <p:cNvSpPr txBox="1">
            <a:spLocks noChangeArrowheads="1"/>
          </p:cNvSpPr>
          <p:nvPr/>
        </p:nvSpPr>
        <p:spPr>
          <a:xfrm>
            <a:off x="0" y="-30882"/>
            <a:ext cx="9111986" cy="501219"/>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485" eaLnBrk="1" hangingPunct="1">
              <a:defRPr/>
            </a:pPr>
            <a:r>
              <a:rPr lang="ja-JP" altLang="en-US" sz="2400" dirty="0" smtClean="0">
                <a:latin typeface="HGP創英角ｺﾞｼｯｸUB"/>
                <a:ea typeface="HGP創英角ｺﾞｼｯｸUB"/>
              </a:rPr>
              <a:t>はじめに</a:t>
            </a:r>
            <a:endParaRPr lang="ja-JP" altLang="en-US" sz="2400" dirty="0">
              <a:latin typeface="HGP創英角ｺﾞｼｯｸUB"/>
              <a:ea typeface="HGP創英角ｺﾞｼｯｸUB"/>
            </a:endParaRPr>
          </a:p>
        </p:txBody>
      </p:sp>
      <p:sp>
        <p:nvSpPr>
          <p:cNvPr id="5" name="テキスト ボックス 4"/>
          <p:cNvSpPr txBox="1"/>
          <p:nvPr/>
        </p:nvSpPr>
        <p:spPr>
          <a:xfrm>
            <a:off x="263910" y="799844"/>
            <a:ext cx="8730799" cy="1554272"/>
          </a:xfrm>
          <a:prstGeom prst="rect">
            <a:avLst/>
          </a:prstGeom>
          <a:noFill/>
          <a:ln>
            <a:solidFill>
              <a:schemeClr val="tx1"/>
            </a:solidFill>
          </a:ln>
        </p:spPr>
        <p:txBody>
          <a:bodyPr wrap="square" rtlCol="0">
            <a:spAutoFit/>
          </a:bodyPr>
          <a:lstStyle/>
          <a:p>
            <a:pPr marL="171450" indent="-171450">
              <a:spcBef>
                <a:spcPts val="600"/>
              </a:spcBef>
              <a:buFont typeface="Wingdings" panose="05000000000000000000" pitchFamily="2" charset="2"/>
              <a:buChar char="u"/>
            </a:pPr>
            <a:r>
              <a:rPr lang="ja-JP" altLang="en-US" dirty="0">
                <a:latin typeface="+mn-ea"/>
              </a:rPr>
              <a:t>平成</a:t>
            </a:r>
            <a:r>
              <a:rPr lang="en-US" altLang="ja-JP" dirty="0">
                <a:latin typeface="+mn-ea"/>
              </a:rPr>
              <a:t>29</a:t>
            </a:r>
            <a:r>
              <a:rPr lang="ja-JP" altLang="en-US" dirty="0">
                <a:latin typeface="+mn-ea"/>
              </a:rPr>
              <a:t>年の水防法改正において、浸水想定区域内や土砂災害警戒区域内の要配慮者利用施設（市町村地域防災計画に定められた施設）の管理者等は、「避難確保計画の作成」と「避難訓練の実施」が義務化されています。</a:t>
            </a:r>
          </a:p>
          <a:p>
            <a:pPr marL="171450" indent="-171450">
              <a:spcBef>
                <a:spcPts val="600"/>
              </a:spcBef>
              <a:buFont typeface="Wingdings" panose="05000000000000000000" pitchFamily="2" charset="2"/>
              <a:buChar char="u"/>
            </a:pPr>
            <a:r>
              <a:rPr lang="ja-JP" altLang="en-US" dirty="0">
                <a:latin typeface="+mn-ea"/>
              </a:rPr>
              <a:t>本チェックリストは、「水害を想定した避難訓練」を効果的に実施するために、自治体から施設への資料提供により避難訓練の促進を図ることを目的としております</a:t>
            </a:r>
            <a:r>
              <a:rPr lang="ja-JP" altLang="en-US" dirty="0" smtClean="0">
                <a:latin typeface="+mn-ea"/>
              </a:rPr>
              <a:t>。</a:t>
            </a:r>
            <a:endParaRPr kumimoji="1" lang="ja-JP" altLang="en-US" dirty="0">
              <a:latin typeface="+mn-ea"/>
            </a:endParaRPr>
          </a:p>
        </p:txBody>
      </p:sp>
      <p:sp>
        <p:nvSpPr>
          <p:cNvPr id="6" name="テキスト ボックス 5"/>
          <p:cNvSpPr txBox="1"/>
          <p:nvPr/>
        </p:nvSpPr>
        <p:spPr>
          <a:xfrm>
            <a:off x="263910" y="2748772"/>
            <a:ext cx="8730799" cy="3662541"/>
          </a:xfrm>
          <a:prstGeom prst="rect">
            <a:avLst/>
          </a:prstGeom>
          <a:noFill/>
        </p:spPr>
        <p:txBody>
          <a:bodyPr wrap="square" rtlCol="0">
            <a:spAutoFit/>
          </a:bodyPr>
          <a:lstStyle/>
          <a:p>
            <a:r>
              <a:rPr lang="ja-JP" altLang="en-US" dirty="0"/>
              <a:t>避難訓練チェックリストは、共通訓練</a:t>
            </a:r>
            <a:r>
              <a:rPr lang="en-US" altLang="ja-JP" dirty="0"/>
              <a:t>【</a:t>
            </a:r>
            <a:r>
              <a:rPr lang="ja-JP" altLang="en-US" dirty="0"/>
              <a:t>必須</a:t>
            </a:r>
            <a:r>
              <a:rPr lang="en-US" altLang="ja-JP" dirty="0"/>
              <a:t>】</a:t>
            </a:r>
            <a:r>
              <a:rPr lang="ja-JP" altLang="en-US" dirty="0"/>
              <a:t>と</a:t>
            </a:r>
            <a:r>
              <a:rPr lang="en-US" altLang="ja-JP" dirty="0"/>
              <a:t>【</a:t>
            </a:r>
            <a:r>
              <a:rPr lang="ja-JP" altLang="en-US" dirty="0"/>
              <a:t>選択編</a:t>
            </a:r>
            <a:r>
              <a:rPr lang="en-US" altLang="ja-JP" dirty="0"/>
              <a:t>】</a:t>
            </a:r>
            <a:r>
              <a:rPr lang="ja-JP" altLang="en-US" dirty="0"/>
              <a:t>から構成されています。</a:t>
            </a:r>
          </a:p>
          <a:p>
            <a:pPr>
              <a:spcBef>
                <a:spcPts val="2400"/>
              </a:spcBef>
            </a:pPr>
            <a:r>
              <a:rPr lang="ja-JP" altLang="en-US" dirty="0">
                <a:solidFill>
                  <a:srgbClr val="3333FF"/>
                </a:solidFill>
              </a:rPr>
              <a:t>□共通訓練</a:t>
            </a:r>
            <a:r>
              <a:rPr lang="en-US" altLang="ja-JP" dirty="0">
                <a:solidFill>
                  <a:srgbClr val="3333FF"/>
                </a:solidFill>
              </a:rPr>
              <a:t>【</a:t>
            </a:r>
            <a:r>
              <a:rPr lang="ja-JP" altLang="en-US" dirty="0">
                <a:solidFill>
                  <a:srgbClr val="3333FF"/>
                </a:solidFill>
              </a:rPr>
              <a:t>必須</a:t>
            </a:r>
            <a:r>
              <a:rPr lang="en-US" altLang="ja-JP" dirty="0">
                <a:solidFill>
                  <a:srgbClr val="3333FF"/>
                </a:solidFill>
              </a:rPr>
              <a:t>】</a:t>
            </a:r>
            <a:r>
              <a:rPr lang="ja-JP" altLang="en-US" dirty="0">
                <a:solidFill>
                  <a:srgbClr val="3333FF"/>
                </a:solidFill>
              </a:rPr>
              <a:t>：台風発生以降の情報収集から避難開始の判断までを行う訓練</a:t>
            </a:r>
          </a:p>
          <a:p>
            <a:pPr>
              <a:spcBef>
                <a:spcPts val="1200"/>
              </a:spcBef>
            </a:pPr>
            <a:r>
              <a:rPr lang="ja-JP" altLang="en-US" dirty="0">
                <a:solidFill>
                  <a:srgbClr val="3333FF"/>
                </a:solidFill>
              </a:rPr>
              <a:t>□</a:t>
            </a:r>
            <a:r>
              <a:rPr lang="en-US" altLang="ja-JP" dirty="0">
                <a:solidFill>
                  <a:srgbClr val="3333FF"/>
                </a:solidFill>
              </a:rPr>
              <a:t>【</a:t>
            </a:r>
            <a:r>
              <a:rPr lang="ja-JP" altLang="en-US" dirty="0">
                <a:solidFill>
                  <a:srgbClr val="3333FF"/>
                </a:solidFill>
              </a:rPr>
              <a:t>選択編</a:t>
            </a:r>
            <a:r>
              <a:rPr lang="en-US" altLang="ja-JP" dirty="0">
                <a:solidFill>
                  <a:srgbClr val="3333FF"/>
                </a:solidFill>
              </a:rPr>
              <a:t>】</a:t>
            </a:r>
            <a:r>
              <a:rPr lang="ja-JP" altLang="en-US" dirty="0">
                <a:solidFill>
                  <a:srgbClr val="3333FF"/>
                </a:solidFill>
              </a:rPr>
              <a:t>：避難に関する様々な段階の防災行動の</a:t>
            </a:r>
            <a:r>
              <a:rPr lang="ja-JP" altLang="en-US" dirty="0" smtClean="0">
                <a:solidFill>
                  <a:srgbClr val="3333FF"/>
                </a:solidFill>
              </a:rPr>
              <a:t>訓練　</a:t>
            </a:r>
            <a:endParaRPr lang="ja-JP" altLang="en-US" dirty="0">
              <a:solidFill>
                <a:srgbClr val="3333FF"/>
              </a:solidFill>
            </a:endParaRPr>
          </a:p>
          <a:p>
            <a:pPr marL="269875" indent="-176213">
              <a:spcBef>
                <a:spcPts val="2400"/>
              </a:spcBef>
            </a:pPr>
            <a:r>
              <a:rPr lang="ja-JP" altLang="en-US" dirty="0" smtClean="0"/>
              <a:t>・共通</a:t>
            </a:r>
            <a:r>
              <a:rPr lang="ja-JP" altLang="en-US" dirty="0"/>
              <a:t>訓練</a:t>
            </a:r>
            <a:r>
              <a:rPr lang="en-US" altLang="ja-JP" dirty="0"/>
              <a:t>【</a:t>
            </a:r>
            <a:r>
              <a:rPr lang="ja-JP" altLang="en-US" dirty="0"/>
              <a:t>必須</a:t>
            </a:r>
            <a:r>
              <a:rPr lang="en-US" altLang="ja-JP" dirty="0"/>
              <a:t>】</a:t>
            </a:r>
            <a:r>
              <a:rPr lang="ja-JP" altLang="en-US" dirty="0"/>
              <a:t>は、全施設において大切・必要な判断（避難開始）の訓練として、刻一刻と変化しながら流れてくる気象情報等を確認しながら、「施設にとって適切なタイミング」を考えるためのチェックリストとなっています。</a:t>
            </a:r>
          </a:p>
          <a:p>
            <a:pPr marL="269875" indent="-176213">
              <a:spcBef>
                <a:spcPts val="2400"/>
              </a:spcBef>
            </a:pPr>
            <a:r>
              <a:rPr lang="ja-JP" altLang="en-US" dirty="0" smtClean="0"/>
              <a:t>・</a:t>
            </a:r>
            <a:r>
              <a:rPr lang="en-US" altLang="ja-JP" dirty="0" smtClean="0"/>
              <a:t>【</a:t>
            </a:r>
            <a:r>
              <a:rPr lang="ja-JP" altLang="en-US" dirty="0"/>
              <a:t>選択編</a:t>
            </a:r>
            <a:r>
              <a:rPr lang="en-US" altLang="ja-JP" dirty="0"/>
              <a:t>】</a:t>
            </a:r>
            <a:r>
              <a:rPr lang="ja-JP" altLang="en-US" dirty="0"/>
              <a:t>は、避難の各段階で必要と考えられる様々な防災行動について、例示等も参考に、いざという時の行動を確認するチェックリストとなっています。各施設にとって大切と考えられる項目を選択して取り組めるようにしております</a:t>
            </a:r>
            <a:r>
              <a:rPr lang="ja-JP" altLang="en-US" dirty="0" smtClean="0"/>
              <a:t>。</a:t>
            </a:r>
            <a:endParaRPr lang="ja-JP" altLang="en-US" dirty="0"/>
          </a:p>
        </p:txBody>
      </p:sp>
      <p:sp>
        <p:nvSpPr>
          <p:cNvPr id="7" name="正方形/長方形 6"/>
          <p:cNvSpPr/>
          <p:nvPr/>
        </p:nvSpPr>
        <p:spPr bwMode="auto">
          <a:xfrm>
            <a:off x="263910" y="3284374"/>
            <a:ext cx="8730799" cy="933062"/>
          </a:xfrm>
          <a:prstGeom prst="rect">
            <a:avLst/>
          </a:prstGeom>
          <a:noFill/>
          <a:ln>
            <a:solidFill>
              <a:srgbClr val="0000FF"/>
            </a:solidFill>
          </a:ln>
          <a:effectLst/>
          <a:extLst/>
        </p:spPr>
        <p:txBody>
          <a:bodyPr lIns="128016" tIns="64008" rIns="128016" bIns="64008" rtlCol="0" anchor="ctr">
            <a:spAutoFit/>
          </a:bodyPr>
          <a:lstStyle/>
          <a:p>
            <a:pPr algn="ctr"/>
            <a:endParaRPr kumimoji="1" lang="ja-JP" altLang="en-US" sz="1600" dirty="0"/>
          </a:p>
        </p:txBody>
      </p:sp>
    </p:spTree>
    <p:extLst>
      <p:ext uri="{BB962C8B-B14F-4D97-AF65-F5344CB8AC3E}">
        <p14:creationId xmlns:p14="http://schemas.microsoft.com/office/powerpoint/2010/main" val="3828833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スライド番号プレースホルダー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4568" indent="-178450">
              <a:defRPr kumimoji="1" sz="753">
                <a:solidFill>
                  <a:schemeClr val="tx1"/>
                </a:solidFill>
                <a:latin typeface="ＭＳ Ｐゴシック" panose="020B0600070205080204" pitchFamily="50" charset="-128"/>
                <a:ea typeface="ＭＳ Ｐゴシック" panose="020B0600070205080204" pitchFamily="50" charset="-128"/>
              </a:defRPr>
            </a:lvl2pPr>
            <a:lvl3pPr marL="714796" indent="-142561">
              <a:defRPr kumimoji="1" sz="753">
                <a:solidFill>
                  <a:schemeClr val="tx1"/>
                </a:solidFill>
                <a:latin typeface="ＭＳ Ｐゴシック" panose="020B0600070205080204" pitchFamily="50" charset="-128"/>
                <a:ea typeface="ＭＳ Ｐゴシック" panose="020B0600070205080204" pitchFamily="50" charset="-128"/>
              </a:defRPr>
            </a:lvl3pPr>
            <a:lvl4pPr marL="1000914" indent="-142561">
              <a:defRPr kumimoji="1" sz="753">
                <a:solidFill>
                  <a:schemeClr val="tx1"/>
                </a:solidFill>
                <a:latin typeface="ＭＳ Ｐゴシック" panose="020B0600070205080204" pitchFamily="50" charset="-128"/>
                <a:ea typeface="ＭＳ Ｐゴシック" panose="020B0600070205080204" pitchFamily="50" charset="-128"/>
              </a:defRPr>
            </a:lvl4pPr>
            <a:lvl5pPr marL="1287032" indent="-142561">
              <a:defRPr kumimoji="1" sz="753">
                <a:solidFill>
                  <a:schemeClr val="tx1"/>
                </a:solidFill>
                <a:latin typeface="ＭＳ Ｐゴシック" panose="020B0600070205080204" pitchFamily="50" charset="-128"/>
                <a:ea typeface="ＭＳ Ｐゴシック" panose="020B0600070205080204" pitchFamily="50" charset="-128"/>
              </a:defRPr>
            </a:lvl5pPr>
            <a:lvl6pPr marL="1574147"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1261"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48376"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35490"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3D52B43B-E716-4A1D-9275-809BEF9CC19F}" type="slidenum">
              <a:rPr lang="en-US" altLang="ja-JP" sz="1319">
                <a:solidFill>
                  <a:srgbClr val="000000"/>
                </a:solidFill>
                <a:latin typeface="Arial" panose="020B0604020202020204" pitchFamily="34" charset="0"/>
              </a:rPr>
              <a:pPr>
                <a:defRPr/>
              </a:pPr>
              <a:t>20</a:t>
            </a:fld>
            <a:endParaRPr lang="en-US" altLang="ja-JP" sz="1319">
              <a:solidFill>
                <a:srgbClr val="000000"/>
              </a:solidFill>
              <a:latin typeface="Arial" panose="020B0604020202020204" pitchFamily="34" charset="0"/>
            </a:endParaRPr>
          </a:p>
        </p:txBody>
      </p:sp>
      <p:grpSp>
        <p:nvGrpSpPr>
          <p:cNvPr id="126980" name="グループ化 177"/>
          <p:cNvGrpSpPr>
            <a:grpSpLocks/>
          </p:cNvGrpSpPr>
          <p:nvPr/>
        </p:nvGrpSpPr>
        <p:grpSpPr bwMode="auto">
          <a:xfrm>
            <a:off x="6632005" y="312781"/>
            <a:ext cx="2147929" cy="317988"/>
            <a:chOff x="7405735" y="2506406"/>
            <a:chExt cx="1011780" cy="223975"/>
          </a:xfrm>
        </p:grpSpPr>
        <p:sp>
          <p:nvSpPr>
            <p:cNvPr id="179" name="円形吹き出し 178"/>
            <p:cNvSpPr/>
            <p:nvPr/>
          </p:nvSpPr>
          <p:spPr>
            <a:xfrm>
              <a:off x="7405735" y="2506406"/>
              <a:ext cx="1011780" cy="223975"/>
            </a:xfrm>
            <a:prstGeom prst="wedgeEllipseCallout">
              <a:avLst>
                <a:gd name="adj1" fmla="val 19262"/>
                <a:gd name="adj2" fmla="val 66934"/>
              </a:avLst>
            </a:prstGeom>
            <a:solidFill>
              <a:srgbClr val="FFFF6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2"/>
            </a:p>
          </p:txBody>
        </p:sp>
        <p:sp>
          <p:nvSpPr>
            <p:cNvPr id="136421" name="正方形/長方形 179"/>
            <p:cNvSpPr>
              <a:spLocks noChangeArrowheads="1"/>
            </p:cNvSpPr>
            <p:nvPr/>
          </p:nvSpPr>
          <p:spPr bwMode="auto">
            <a:xfrm>
              <a:off x="7461883" y="2524985"/>
              <a:ext cx="710419" cy="17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defRPr/>
              </a:pPr>
              <a:r>
                <a:rPr lang="ja-JP" altLang="en-US" sz="1012" dirty="0" smtClean="0">
                  <a:solidFill>
                    <a:srgbClr val="000000"/>
                  </a:solidFill>
                  <a:latin typeface="HG丸ｺﾞｼｯｸM-PRO" panose="020F0600000000000000" pitchFamily="50" charset="-128"/>
                  <a:ea typeface="HG丸ｺﾞｼｯｸM-PRO" panose="020F0600000000000000" pitchFamily="50" charset="-128"/>
                </a:rPr>
                <a:t>施設の全員</a:t>
              </a:r>
              <a:r>
                <a:rPr lang="ja-JP" altLang="en-US" sz="1012" dirty="0">
                  <a:solidFill>
                    <a:srgbClr val="000000"/>
                  </a:solidFill>
                  <a:latin typeface="HG丸ｺﾞｼｯｸM-PRO" panose="020F0600000000000000" pitchFamily="50" charset="-128"/>
                  <a:ea typeface="HG丸ｺﾞｼｯｸM-PRO" panose="020F0600000000000000" pitchFamily="50" charset="-128"/>
                </a:rPr>
                <a:t>で考えてみよう！</a:t>
              </a:r>
            </a:p>
          </p:txBody>
        </p:sp>
      </p:grpSp>
      <p:sp>
        <p:nvSpPr>
          <p:cNvPr id="70731" name="テキスト ボックス 4"/>
          <p:cNvSpPr txBox="1">
            <a:spLocks noChangeArrowheads="1"/>
          </p:cNvSpPr>
          <p:nvPr/>
        </p:nvSpPr>
        <p:spPr bwMode="auto">
          <a:xfrm>
            <a:off x="186104" y="754674"/>
            <a:ext cx="8925657" cy="3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spcBef>
                <a:spcPts val="376"/>
              </a:spcBef>
              <a:spcAft>
                <a:spcPts val="376"/>
              </a:spcAft>
              <a:defRPr/>
            </a:pPr>
            <a:r>
              <a:rPr lang="ja-JP" altLang="en-US" sz="1752" dirty="0">
                <a:solidFill>
                  <a:srgbClr val="0000FF"/>
                </a:solidFill>
              </a:rPr>
              <a:t>■各施設において、</a:t>
            </a:r>
            <a:r>
              <a:rPr lang="ja-JP" altLang="en-US" sz="1752" dirty="0">
                <a:solidFill>
                  <a:srgbClr val="FF0000"/>
                </a:solidFill>
              </a:rPr>
              <a:t>どの行動が必要か</a:t>
            </a:r>
            <a:r>
              <a:rPr lang="ja-JP" altLang="en-US" sz="1752" dirty="0">
                <a:solidFill>
                  <a:srgbClr val="0000FF"/>
                </a:solidFill>
              </a:rPr>
              <a:t>、それに</a:t>
            </a:r>
            <a:r>
              <a:rPr lang="ja-JP" altLang="en-US" sz="1752" dirty="0">
                <a:solidFill>
                  <a:srgbClr val="FF0000"/>
                </a:solidFill>
              </a:rPr>
              <a:t>どれくらいの時間がかかるか</a:t>
            </a:r>
            <a:r>
              <a:rPr lang="ja-JP" altLang="en-US" sz="1752" dirty="0">
                <a:solidFill>
                  <a:srgbClr val="0000FF"/>
                </a:solidFill>
              </a:rPr>
              <a:t>考えて下さい。</a:t>
            </a:r>
          </a:p>
        </p:txBody>
      </p:sp>
      <p:pic>
        <p:nvPicPr>
          <p:cNvPr id="126982"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485" y="1254370"/>
            <a:ext cx="8767397" cy="516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4"/>
          <p:cNvSpPr txBox="1">
            <a:spLocks noChangeArrowheads="1"/>
          </p:cNvSpPr>
          <p:nvPr/>
        </p:nvSpPr>
        <p:spPr bwMode="auto">
          <a:xfrm>
            <a:off x="360486" y="6421316"/>
            <a:ext cx="8287404" cy="3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r">
              <a:spcBef>
                <a:spcPts val="376"/>
              </a:spcBef>
              <a:spcAft>
                <a:spcPts val="376"/>
              </a:spcAft>
              <a:defRPr/>
            </a:pPr>
            <a:r>
              <a:rPr lang="ja-JP" altLang="en-US" sz="1752" dirty="0" smtClean="0">
                <a:solidFill>
                  <a:srgbClr val="0000FF"/>
                </a:solidFill>
              </a:rPr>
              <a:t>⇒避難訓練を繰り返すことにより、かかる時間を短縮していきましょう。</a:t>
            </a:r>
            <a:endParaRPr lang="ja-JP" altLang="en-US" sz="1752" dirty="0">
              <a:solidFill>
                <a:srgbClr val="0000FF"/>
              </a:solidFill>
            </a:endParaRPr>
          </a:p>
        </p:txBody>
      </p:sp>
      <p:sp>
        <p:nvSpPr>
          <p:cNvPr id="10" name="Rectangle 2"/>
          <p:cNvSpPr txBox="1">
            <a:spLocks noChangeArrowheads="1"/>
          </p:cNvSpPr>
          <p:nvPr/>
        </p:nvSpPr>
        <p:spPr>
          <a:xfrm>
            <a:off x="0" y="0"/>
            <a:ext cx="5298141" cy="600075"/>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1277938" eaLnBrk="1" hangingPunct="1">
              <a:defRPr/>
            </a:pPr>
            <a:r>
              <a:rPr lang="ja-JP" altLang="en-US" sz="2800" dirty="0">
                <a:cs typeface="+mn-cs"/>
              </a:rPr>
              <a:t>■避難</a:t>
            </a:r>
            <a:r>
              <a:rPr lang="ja-JP" altLang="en-US" sz="2800" dirty="0" smtClean="0">
                <a:cs typeface="+mn-cs"/>
              </a:rPr>
              <a:t>に必要な時間の把握</a:t>
            </a:r>
            <a:endParaRPr lang="ja-JP" altLang="en-US" sz="2800" dirty="0">
              <a:cs typeface="+mn-cs"/>
            </a:endParaRPr>
          </a:p>
        </p:txBody>
      </p:sp>
    </p:spTree>
    <p:extLst>
      <p:ext uri="{BB962C8B-B14F-4D97-AF65-F5344CB8AC3E}">
        <p14:creationId xmlns:p14="http://schemas.microsoft.com/office/powerpoint/2010/main" val="2877771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53201" indent="-174077">
              <a:defRPr kumimoji="1" sz="756">
                <a:solidFill>
                  <a:schemeClr val="tx1"/>
                </a:solidFill>
                <a:latin typeface="ＭＳ Ｐゴシック" panose="020B0600070205080204" pitchFamily="50" charset="-128"/>
                <a:ea typeface="ＭＳ Ｐゴシック" panose="020B0600070205080204" pitchFamily="50" charset="-128"/>
              </a:defRPr>
            </a:lvl2pPr>
            <a:lvl3pPr marL="697309" indent="-139062">
              <a:defRPr kumimoji="1" sz="756">
                <a:solidFill>
                  <a:schemeClr val="tx1"/>
                </a:solidFill>
                <a:latin typeface="ＭＳ Ｐゴシック" panose="020B0600070205080204" pitchFamily="50" charset="-128"/>
                <a:ea typeface="ＭＳ Ｐゴシック" panose="020B0600070205080204" pitchFamily="50" charset="-128"/>
              </a:defRPr>
            </a:lvl3pPr>
            <a:lvl4pPr marL="976432" indent="-139062">
              <a:defRPr kumimoji="1" sz="756">
                <a:solidFill>
                  <a:schemeClr val="tx1"/>
                </a:solidFill>
                <a:latin typeface="ＭＳ Ｐゴシック" panose="020B0600070205080204" pitchFamily="50" charset="-128"/>
                <a:ea typeface="ＭＳ Ｐゴシック" panose="020B0600070205080204" pitchFamily="50" charset="-128"/>
              </a:defRPr>
            </a:lvl4pPr>
            <a:lvl5pPr marL="1255556" indent="-139062">
              <a:defRPr kumimoji="1" sz="756">
                <a:solidFill>
                  <a:schemeClr val="tx1"/>
                </a:solidFill>
                <a:latin typeface="ＭＳ Ｐゴシック" panose="020B0600070205080204" pitchFamily="50" charset="-128"/>
                <a:ea typeface="ＭＳ Ｐゴシック" panose="020B0600070205080204" pitchFamily="50" charset="-128"/>
              </a:defRPr>
            </a:lvl5pPr>
            <a:lvl6pPr marL="1543683"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31811"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19938"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08065"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pPr defTabSz="576255" fontAlgn="base">
              <a:spcBef>
                <a:spcPct val="0"/>
              </a:spcBef>
              <a:spcAft>
                <a:spcPct val="0"/>
              </a:spcAft>
            </a:pPr>
            <a:fld id="{52461665-F8CA-496F-810E-B334975D92B5}" type="slidenum">
              <a:rPr lang="en-US" altLang="ja-JP" sz="1323">
                <a:solidFill>
                  <a:srgbClr val="000000"/>
                </a:solidFill>
                <a:latin typeface="Arial" panose="020B0604020202020204" pitchFamily="34" charset="0"/>
              </a:rPr>
              <a:pPr defTabSz="576255" fontAlgn="base">
                <a:spcBef>
                  <a:spcPct val="0"/>
                </a:spcBef>
                <a:spcAft>
                  <a:spcPct val="0"/>
                </a:spcAft>
              </a:pPr>
              <a:t>21</a:t>
            </a:fld>
            <a:endParaRPr lang="en-US" altLang="ja-JP" sz="1323">
              <a:solidFill>
                <a:srgbClr val="000000"/>
              </a:solidFill>
              <a:latin typeface="Arial" panose="020B0604020202020204" pitchFamily="34" charset="0"/>
            </a:endParaRPr>
          </a:p>
        </p:txBody>
      </p:sp>
      <p:sp>
        <p:nvSpPr>
          <p:cNvPr id="12" name="Rectangle 2"/>
          <p:cNvSpPr txBox="1">
            <a:spLocks noChangeArrowheads="1"/>
          </p:cNvSpPr>
          <p:nvPr/>
        </p:nvSpPr>
        <p:spPr>
          <a:xfrm>
            <a:off x="0" y="0"/>
            <a:ext cx="5298141" cy="600075"/>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1277938" eaLnBrk="1" hangingPunct="1">
              <a:defRPr/>
            </a:pPr>
            <a:r>
              <a:rPr lang="ja-JP" altLang="en-US" sz="2800" dirty="0">
                <a:cs typeface="+mn-cs"/>
              </a:rPr>
              <a:t>■避難における</a:t>
            </a:r>
            <a:r>
              <a:rPr lang="ja-JP" altLang="en-US" sz="2800" dirty="0" smtClean="0">
                <a:cs typeface="+mn-cs"/>
              </a:rPr>
              <a:t>課題把握</a:t>
            </a:r>
            <a:endParaRPr lang="ja-JP" altLang="en-US" sz="2800" dirty="0">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199839451"/>
              </p:ext>
            </p:extLst>
          </p:nvPr>
        </p:nvGraphicFramePr>
        <p:xfrm>
          <a:off x="863411" y="2201083"/>
          <a:ext cx="7682658" cy="3510695"/>
        </p:xfrm>
        <a:graphic>
          <a:graphicData uri="http://schemas.openxmlformats.org/drawingml/2006/table">
            <a:tbl>
              <a:tblPr firstRow="1" bandRow="1">
                <a:tableStyleId>{5940675A-B579-460E-94D1-54222C63F5DA}</a:tableStyleId>
              </a:tblPr>
              <a:tblGrid>
                <a:gridCol w="1295305"/>
                <a:gridCol w="4714173"/>
                <a:gridCol w="1673180"/>
              </a:tblGrid>
              <a:tr h="541551">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対応段階</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marL="91454" marR="91454" marT="45716" marB="45716" anchor="ctr">
                    <a:solidFill>
                      <a:schemeClr val="bg1">
                        <a:lumMod val="85000"/>
                      </a:schemeClr>
                    </a:solidFill>
                  </a:tcPr>
                </a:tc>
                <a:tc>
                  <a:txBody>
                    <a:bodyPr/>
                    <a:lstStyle/>
                    <a:p>
                      <a:pPr algn="ctr"/>
                      <a:r>
                        <a:rPr kumimoji="1" lang="ja-JP" altLang="en-US" sz="1600" dirty="0" smtClean="0">
                          <a:solidFill>
                            <a:schemeClr val="tx1"/>
                          </a:solidFill>
                          <a:latin typeface="ＭＳ Ｐゴシック" panose="020B0600070205080204" pitchFamily="50" charset="-128"/>
                          <a:ea typeface="ＭＳ Ｐゴシック" panose="020B0600070205080204" pitchFamily="50" charset="-128"/>
                        </a:rPr>
                        <a:t>チェック項目</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marL="91454" marR="91454" marT="45716" marB="45716" anchor="ctr">
                    <a:solidFill>
                      <a:schemeClr val="bg1">
                        <a:lumMod val="85000"/>
                      </a:schemeClr>
                    </a:solidFill>
                  </a:tcPr>
                </a:tc>
                <a:tc>
                  <a:txBody>
                    <a:bodyPr/>
                    <a:lstStyle/>
                    <a:p>
                      <a:pPr algn="ctr"/>
                      <a:r>
                        <a:rPr kumimoji="1" lang="ja-JP" altLang="en-US" sz="1600" dirty="0" smtClean="0">
                          <a:latin typeface="ＭＳ Ｐゴシック" panose="020B0600070205080204" pitchFamily="50" charset="-128"/>
                          <a:ea typeface="ＭＳ Ｐゴシック" panose="020B0600070205080204" pitchFamily="50" charset="-128"/>
                        </a:rPr>
                        <a:t>対応の可否</a:t>
                      </a:r>
                      <a:endParaRPr kumimoji="1" lang="en-US" altLang="ja-JP" sz="1600" dirty="0" smtClean="0">
                        <a:latin typeface="ＭＳ Ｐゴシック" panose="020B0600070205080204" pitchFamily="50" charset="-128"/>
                        <a:ea typeface="ＭＳ Ｐゴシック" panose="020B0600070205080204" pitchFamily="50" charset="-128"/>
                      </a:endParaRPr>
                    </a:p>
                    <a:p>
                      <a:pPr algn="ctr"/>
                      <a:r>
                        <a:rPr kumimoji="1" lang="ja-JP" altLang="en-US" sz="1600" dirty="0" smtClean="0">
                          <a:latin typeface="ＭＳ Ｐゴシック" panose="020B0600070205080204" pitchFamily="50" charset="-128"/>
                          <a:ea typeface="ＭＳ Ｐゴシック" panose="020B0600070205080204" pitchFamily="50" charset="-128"/>
                        </a:rPr>
                        <a:t>（○</a:t>
                      </a:r>
                      <a:r>
                        <a:rPr kumimoji="1" lang="en-US" altLang="ja-JP" sz="1600" dirty="0" smtClean="0">
                          <a:latin typeface="ＭＳ Ｐゴシック" panose="020B0600070205080204" pitchFamily="50" charset="-128"/>
                          <a:ea typeface="ＭＳ Ｐゴシック" panose="020B0600070205080204" pitchFamily="50" charset="-128"/>
                        </a:rPr>
                        <a:t>/</a:t>
                      </a:r>
                      <a:r>
                        <a:rPr kumimoji="1" lang="ja-JP" altLang="en-US" sz="1600" dirty="0" smtClean="0">
                          <a:latin typeface="ＭＳ Ｐゴシック" panose="020B0600070205080204" pitchFamily="50" charset="-128"/>
                          <a:ea typeface="ＭＳ Ｐゴシック" panose="020B0600070205080204" pitchFamily="50" charset="-128"/>
                        </a:rPr>
                        <a:t>△を記入）</a:t>
                      </a: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nchor="ctr">
                    <a:solidFill>
                      <a:schemeClr val="bg1">
                        <a:lumMod val="85000"/>
                      </a:schemeClr>
                    </a:solidFill>
                  </a:tcPr>
                </a:tc>
              </a:tr>
              <a:tr h="512734">
                <a:tc rowSpan="2">
                  <a:txBody>
                    <a:bodyPr/>
                    <a:lstStyle/>
                    <a:p>
                      <a:pPr marL="0" marR="0" indent="0" algn="ctr"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0000FF"/>
                          </a:solidFill>
                          <a:latin typeface="ＭＳ Ｐゴシック" panose="020B0600070205080204" pitchFamily="50" charset="-128"/>
                          <a:ea typeface="ＭＳ Ｐゴシック" panose="020B0600070205080204" pitchFamily="50" charset="-128"/>
                        </a:rPr>
                        <a:t>初動訓練</a:t>
                      </a:r>
                      <a:endParaRPr kumimoji="1" lang="ja-JP" altLang="en-US" sz="1600" dirty="0">
                        <a:solidFill>
                          <a:srgbClr val="0000FF"/>
                        </a:solidFill>
                        <a:latin typeface="ＭＳ Ｐゴシック" panose="020B0600070205080204" pitchFamily="50" charset="-128"/>
                        <a:ea typeface="ＭＳ Ｐゴシック" panose="020B0600070205080204" pitchFamily="50" charset="-128"/>
                      </a:endParaRPr>
                    </a:p>
                  </a:txBody>
                  <a:tcPr marL="91454" marR="91454" marT="45716" marB="45716">
                    <a:lnB w="12700" cap="flat" cmpd="sng" algn="ctr">
                      <a:solidFill>
                        <a:schemeClr val="tx1"/>
                      </a:solidFill>
                      <a:prstDash val="solid"/>
                      <a:round/>
                      <a:headEnd type="none" w="med" len="med"/>
                      <a:tailEnd type="none" w="med" len="med"/>
                    </a:lnB>
                  </a:tcP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0000FF"/>
                          </a:solidFill>
                          <a:latin typeface="ＭＳ Ｐゴシック" panose="020B0600070205080204" pitchFamily="50" charset="-128"/>
                          <a:ea typeface="ＭＳ Ｐゴシック" panose="020B0600070205080204" pitchFamily="50" charset="-128"/>
                        </a:rPr>
                        <a:t>①職員参集はできますか　（平日、休日・夜間）</a:t>
                      </a:r>
                      <a:endParaRPr kumimoji="1" lang="en-US" altLang="ja-JP" sz="1600" dirty="0" smtClean="0">
                        <a:solidFill>
                          <a:srgbClr val="0000FF"/>
                        </a:solidFill>
                        <a:latin typeface="ＭＳ Ｐゴシック" panose="020B0600070205080204" pitchFamily="50" charset="-128"/>
                        <a:ea typeface="ＭＳ Ｐゴシック" panose="020B0600070205080204" pitchFamily="50" charset="-128"/>
                      </a:endParaRPr>
                    </a:p>
                  </a:txBody>
                  <a:tcPr marL="91454" marR="91454" marT="45716" marB="45716" anchor="ctr"/>
                </a:tc>
                <a:tc>
                  <a:txBody>
                    <a:bodyPr/>
                    <a:lstStyle/>
                    <a:p>
                      <a:pPr algn="ct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tc>
              </a:tr>
              <a:tr h="514973">
                <a:tc vMerge="1">
                  <a:txBody>
                    <a:bodyPr/>
                    <a:lstStyle/>
                    <a:p>
                      <a:endParaRPr kumimoji="1" lang="ja-JP" altLang="en-US" dirty="0"/>
                    </a:p>
                  </a:txBody>
                  <a:tcP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0000FF"/>
                          </a:solidFill>
                          <a:latin typeface="ＭＳ Ｐゴシック" panose="020B0600070205080204" pitchFamily="50" charset="-128"/>
                          <a:ea typeface="ＭＳ Ｐゴシック" panose="020B0600070205080204" pitchFamily="50" charset="-128"/>
                        </a:rPr>
                        <a:t>②責任者への報告や職員への指示はできますか</a:t>
                      </a:r>
                      <a:endParaRPr kumimoji="1" lang="ja-JP" altLang="en-US" sz="1600" dirty="0">
                        <a:solidFill>
                          <a:srgbClr val="0000FF"/>
                        </a:solidFill>
                        <a:latin typeface="ＭＳ Ｐゴシック" panose="020B0600070205080204" pitchFamily="50" charset="-128"/>
                        <a:ea typeface="ＭＳ Ｐゴシック" panose="020B0600070205080204" pitchFamily="50" charset="-128"/>
                      </a:endParaRPr>
                    </a:p>
                  </a:txBody>
                  <a:tcPr marL="91454" marR="91454" marT="45716" marB="45716"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tc>
              </a:tr>
              <a:tr h="441588">
                <a:tc rowSpan="2">
                  <a:txBody>
                    <a:bodyPr/>
                    <a:lstStyle/>
                    <a:p>
                      <a:pPr algn="ctr"/>
                      <a:r>
                        <a:rPr kumimoji="1" lang="ja-JP" altLang="en-US" sz="1600" dirty="0" smtClean="0">
                          <a:solidFill>
                            <a:srgbClr val="006600"/>
                          </a:solidFill>
                          <a:latin typeface="ＭＳ Ｐゴシック" panose="020B0600070205080204" pitchFamily="50" charset="-128"/>
                          <a:ea typeface="ＭＳ Ｐゴシック" panose="020B0600070205080204" pitchFamily="50" charset="-128"/>
                        </a:rPr>
                        <a:t>避難準備</a:t>
                      </a:r>
                      <a:endParaRPr kumimoji="1" lang="en-US" altLang="ja-JP" sz="1600" dirty="0" smtClean="0">
                        <a:solidFill>
                          <a:srgbClr val="006600"/>
                        </a:solidFill>
                        <a:latin typeface="ＭＳ Ｐゴシック" panose="020B0600070205080204" pitchFamily="50" charset="-128"/>
                        <a:ea typeface="ＭＳ Ｐゴシック" panose="020B0600070205080204" pitchFamily="50" charset="-128"/>
                      </a:endParaRPr>
                    </a:p>
                    <a:p>
                      <a:pPr algn="ctr"/>
                      <a:r>
                        <a:rPr kumimoji="1" lang="ja-JP" altLang="en-US" sz="1600" dirty="0" smtClean="0">
                          <a:solidFill>
                            <a:srgbClr val="006600"/>
                          </a:solidFill>
                          <a:latin typeface="ＭＳ Ｐゴシック" panose="020B0600070205080204" pitchFamily="50" charset="-128"/>
                          <a:ea typeface="ＭＳ Ｐゴシック" panose="020B0600070205080204" pitchFamily="50" charset="-128"/>
                        </a:rPr>
                        <a:t>訓練</a:t>
                      </a:r>
                      <a:endParaRPr kumimoji="1" lang="ja-JP" altLang="en-US" sz="1600" dirty="0">
                        <a:solidFill>
                          <a:srgbClr val="006600"/>
                        </a:solidFill>
                        <a:latin typeface="ＭＳ Ｐゴシック" panose="020B0600070205080204" pitchFamily="50" charset="-128"/>
                        <a:ea typeface="ＭＳ Ｐゴシック" panose="020B0600070205080204" pitchFamily="50" charset="-128"/>
                      </a:endParaRPr>
                    </a:p>
                  </a:txBody>
                  <a:tcPr marL="91454" marR="91454" marT="45716" marB="4571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600" dirty="0" smtClean="0">
                          <a:solidFill>
                            <a:srgbClr val="006600"/>
                          </a:solidFill>
                          <a:latin typeface="ＭＳ Ｐゴシック" panose="020B0600070205080204" pitchFamily="50" charset="-128"/>
                          <a:ea typeface="ＭＳ Ｐゴシック" panose="020B0600070205080204" pitchFamily="50" charset="-128"/>
                        </a:rPr>
                        <a:t>③資器材・備蓄品等の確保できていますか</a:t>
                      </a:r>
                      <a:endParaRPr kumimoji="1" lang="ja-JP" altLang="en-US" sz="1600" dirty="0">
                        <a:solidFill>
                          <a:srgbClr val="006600"/>
                        </a:solidFill>
                        <a:latin typeface="ＭＳ Ｐゴシック" panose="020B0600070205080204" pitchFamily="50" charset="-128"/>
                        <a:ea typeface="ＭＳ Ｐゴシック" panose="020B0600070205080204" pitchFamily="50" charset="-128"/>
                      </a:endParaRPr>
                    </a:p>
                  </a:txBody>
                  <a:tcPr marL="91454" marR="91454"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tc>
              </a:tr>
              <a:tr h="533623">
                <a:tc vMerge="1">
                  <a:txBody>
                    <a:bodyPr/>
                    <a:lstStyle/>
                    <a:p>
                      <a:pPr algn="ctr"/>
                      <a:endParaRPr kumimoji="1" lang="ja-JP" altLang="en-US" sz="2000" dirty="0">
                        <a:solidFill>
                          <a:srgbClr val="00B050"/>
                        </a:solidFill>
                        <a:latin typeface="ＭＳ Ｐゴシック" panose="020B0600070205080204" pitchFamily="50" charset="-128"/>
                        <a:ea typeface="ＭＳ Ｐゴシック" panose="020B0600070205080204" pitchFamily="50" charset="-128"/>
                      </a:endParaRPr>
                    </a:p>
                  </a:txBody>
                  <a:tcPr marL="91454" marR="91454" marT="45713" marB="4571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1463" marR="0" indent="-271463" algn="l"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006600"/>
                          </a:solidFill>
                          <a:latin typeface="ＭＳ Ｐゴシック" panose="020B0600070205080204" pitchFamily="50" charset="-128"/>
                          <a:ea typeface="ＭＳ Ｐゴシック" panose="020B0600070205080204" pitchFamily="50" charset="-128"/>
                        </a:rPr>
                        <a:t>④避難時の服装準備、移動手段の準備</a:t>
                      </a:r>
                      <a:endParaRPr kumimoji="1" lang="en-US" altLang="ja-JP" sz="1600" dirty="0" smtClean="0">
                        <a:solidFill>
                          <a:srgbClr val="006600"/>
                        </a:solidFill>
                        <a:latin typeface="ＭＳ Ｐゴシック" panose="020B0600070205080204" pitchFamily="50" charset="-128"/>
                        <a:ea typeface="ＭＳ Ｐゴシック" panose="020B0600070205080204" pitchFamily="50" charset="-128"/>
                      </a:endParaRPr>
                    </a:p>
                    <a:p>
                      <a:pPr marL="271463" marR="0" indent="-271463" algn="l"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006600"/>
                          </a:solidFill>
                          <a:latin typeface="ＭＳ Ｐゴシック" panose="020B0600070205080204" pitchFamily="50" charset="-128"/>
                          <a:ea typeface="ＭＳ Ｐゴシック" panose="020B0600070205080204" pitchFamily="50" charset="-128"/>
                        </a:rPr>
                        <a:t>　　（車いす・担架、自動車等の確保）はできますか</a:t>
                      </a:r>
                      <a:endParaRPr kumimoji="1" lang="en-US" altLang="ja-JP" sz="1600" dirty="0" smtClean="0">
                        <a:solidFill>
                          <a:srgbClr val="006600"/>
                        </a:solidFill>
                        <a:latin typeface="ＭＳ Ｐゴシック" panose="020B0600070205080204" pitchFamily="50" charset="-128"/>
                        <a:ea typeface="ＭＳ Ｐゴシック" panose="020B0600070205080204" pitchFamily="50" charset="-128"/>
                      </a:endParaRPr>
                    </a:p>
                  </a:txBody>
                  <a:tcPr marL="91454" marR="91454"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tc>
              </a:tr>
              <a:tr h="441588">
                <a:tc rowSpan="2">
                  <a:txBody>
                    <a:bodyPr/>
                    <a:lstStyle/>
                    <a:p>
                      <a:pPr marL="0" marR="0" indent="0" algn="ctr"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FF00FF"/>
                          </a:solidFill>
                          <a:latin typeface="ＭＳ Ｐゴシック" panose="020B0600070205080204" pitchFamily="50" charset="-128"/>
                          <a:ea typeface="ＭＳ Ｐゴシック" panose="020B0600070205080204" pitchFamily="50" charset="-128"/>
                        </a:rPr>
                        <a:t>非常体制</a:t>
                      </a:r>
                      <a:endParaRPr kumimoji="1" lang="en-US" altLang="ja-JP" sz="1600" dirty="0" smtClean="0">
                        <a:solidFill>
                          <a:srgbClr val="FF00FF"/>
                        </a:solidFill>
                        <a:latin typeface="ＭＳ Ｐゴシック" panose="020B0600070205080204" pitchFamily="50" charset="-128"/>
                        <a:ea typeface="ＭＳ Ｐゴシック" panose="020B0600070205080204" pitchFamily="50" charset="-128"/>
                      </a:endParaRPr>
                    </a:p>
                    <a:p>
                      <a:pPr marL="0" marR="0" indent="0" algn="ctr"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FF00FF"/>
                          </a:solidFill>
                          <a:latin typeface="ＭＳ Ｐゴシック" panose="020B0600070205080204" pitchFamily="50" charset="-128"/>
                          <a:ea typeface="ＭＳ Ｐゴシック" panose="020B0600070205080204" pitchFamily="50" charset="-128"/>
                        </a:rPr>
                        <a:t>訓練</a:t>
                      </a:r>
                      <a:endParaRPr kumimoji="1" lang="ja-JP" altLang="en-US" sz="1600" dirty="0">
                        <a:solidFill>
                          <a:srgbClr val="FF00FF"/>
                        </a:solidFill>
                        <a:latin typeface="ＭＳ Ｐゴシック" panose="020B0600070205080204" pitchFamily="50" charset="-128"/>
                        <a:ea typeface="ＭＳ Ｐゴシック" panose="020B0600070205080204" pitchFamily="50" charset="-128"/>
                      </a:endParaRPr>
                    </a:p>
                  </a:txBody>
                  <a:tcPr marL="91454" marR="91454" marT="45716" marB="45716">
                    <a:lnT w="12700" cap="flat" cmpd="sng" algn="ctr">
                      <a:solidFill>
                        <a:schemeClr val="tx1"/>
                      </a:solidFill>
                      <a:prstDash val="solid"/>
                      <a:round/>
                      <a:headEnd type="none" w="med" len="med"/>
                      <a:tailEnd type="none" w="med" len="med"/>
                    </a:lnT>
                  </a:tcPr>
                </a:tc>
                <a:tc>
                  <a:txBody>
                    <a:bodyPr/>
                    <a:lstStyle/>
                    <a:p>
                      <a:r>
                        <a:rPr kumimoji="1" lang="ja-JP" altLang="en-US" sz="1600" dirty="0" smtClean="0">
                          <a:solidFill>
                            <a:srgbClr val="FF00FF"/>
                          </a:solidFill>
                          <a:latin typeface="ＭＳ Ｐゴシック" panose="020B0600070205080204" pitchFamily="50" charset="-128"/>
                          <a:ea typeface="ＭＳ Ｐゴシック" panose="020B0600070205080204" pitchFamily="50" charset="-128"/>
                        </a:rPr>
                        <a:t>⑤施設内の避難誘導・移動はできますか</a:t>
                      </a:r>
                      <a:endParaRPr kumimoji="1" lang="ja-JP" altLang="en-US" sz="1600" dirty="0">
                        <a:solidFill>
                          <a:srgbClr val="FF00FF"/>
                        </a:solidFill>
                        <a:latin typeface="ＭＳ Ｐゴシック" panose="020B0600070205080204" pitchFamily="50" charset="-128"/>
                        <a:ea typeface="ＭＳ Ｐゴシック" panose="020B0600070205080204" pitchFamily="50" charset="-128"/>
                      </a:endParaRPr>
                    </a:p>
                  </a:txBody>
                  <a:tcPr marL="91454" marR="91454" marT="45716" marB="45716" anchor="ctr">
                    <a:lnT w="12700" cap="flat" cmpd="sng" algn="ctr">
                      <a:solidFill>
                        <a:schemeClr val="tx1"/>
                      </a:solidFill>
                      <a:prstDash val="solid"/>
                      <a:round/>
                      <a:headEnd type="none" w="med" len="med"/>
                      <a:tailEnd type="none" w="med" len="med"/>
                    </a:lnT>
                  </a:tcPr>
                </a:tc>
                <a:tc>
                  <a:txBody>
                    <a:bodyPr/>
                    <a:lstStyle/>
                    <a:p>
                      <a:pPr algn="ct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tc>
              </a:tr>
              <a:tr h="441588">
                <a:tc vMerge="1">
                  <a:txBody>
                    <a:bodyPr/>
                    <a:lstStyle/>
                    <a:p>
                      <a:endParaRPr kumimoji="1" lang="ja-JP" altLang="en-US" sz="2000" dirty="0"/>
                    </a:p>
                  </a:txBody>
                  <a:tcP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600" dirty="0" smtClean="0">
                          <a:solidFill>
                            <a:srgbClr val="FF00FF"/>
                          </a:solidFill>
                          <a:latin typeface="ＭＳ Ｐゴシック" panose="020B0600070205080204" pitchFamily="50" charset="-128"/>
                          <a:ea typeface="ＭＳ Ｐゴシック" panose="020B0600070205080204" pitchFamily="50" charset="-128"/>
                        </a:rPr>
                        <a:t>⑥安全な避難先まで移動できますか</a:t>
                      </a:r>
                      <a:endParaRPr kumimoji="1" lang="ja-JP" altLang="en-US" sz="1600" dirty="0">
                        <a:solidFill>
                          <a:srgbClr val="FF00FF"/>
                        </a:solidFill>
                        <a:latin typeface="ＭＳ Ｐゴシック" panose="020B0600070205080204" pitchFamily="50" charset="-128"/>
                        <a:ea typeface="ＭＳ Ｐゴシック" panose="020B0600070205080204" pitchFamily="50" charset="-128"/>
                      </a:endParaRPr>
                    </a:p>
                  </a:txBody>
                  <a:tcPr marL="91454" marR="91454" marT="45716" marB="45716" anchor="ctr"/>
                </a:tc>
                <a:tc>
                  <a:txBody>
                    <a:bodyPr/>
                    <a:lstStyle/>
                    <a:p>
                      <a:pPr algn="ctr"/>
                      <a:endParaRPr kumimoji="1" lang="ja-JP" altLang="en-US" sz="1600" dirty="0">
                        <a:latin typeface="ＭＳ Ｐゴシック" panose="020B0600070205080204" pitchFamily="50" charset="-128"/>
                        <a:ea typeface="ＭＳ Ｐゴシック" panose="020B0600070205080204" pitchFamily="50" charset="-128"/>
                      </a:endParaRPr>
                    </a:p>
                  </a:txBody>
                  <a:tcPr marL="91454" marR="91454" marT="45716" marB="45716"/>
                </a:tc>
              </a:tr>
            </a:tbl>
          </a:graphicData>
        </a:graphic>
      </p:graphicFrame>
      <p:sp>
        <p:nvSpPr>
          <p:cNvPr id="14" name="四角形吹き出し 2"/>
          <p:cNvSpPr>
            <a:spLocks noChangeArrowheads="1"/>
          </p:cNvSpPr>
          <p:nvPr/>
        </p:nvSpPr>
        <p:spPr bwMode="auto">
          <a:xfrm>
            <a:off x="6123332" y="1491716"/>
            <a:ext cx="2863128" cy="621709"/>
          </a:xfrm>
          <a:prstGeom prst="wedgeRectCallout">
            <a:avLst>
              <a:gd name="adj1" fmla="val 31594"/>
              <a:gd name="adj2" fmla="val 31783"/>
            </a:avLst>
          </a:prstGeom>
          <a:solidFill>
            <a:srgbClr val="FFFF00"/>
          </a:solidFill>
          <a:ln w="9525">
            <a:solidFill>
              <a:schemeClr val="tx1"/>
            </a:solidFill>
            <a:miter lim="800000"/>
            <a:headEnd/>
            <a:tailEnd/>
          </a:ln>
        </p:spPr>
        <p:txBody>
          <a:bodyPr wrap="square" lIns="128016" tIns="64008" rIns="128016" bIns="6400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600" dirty="0"/>
              <a:t>【</a:t>
            </a:r>
            <a:r>
              <a:rPr lang="ja-JP" altLang="en-US" sz="1600" dirty="0"/>
              <a:t>十分対応出来る：○</a:t>
            </a:r>
            <a:r>
              <a:rPr lang="en-US" altLang="ja-JP" sz="1600" dirty="0"/>
              <a:t>】</a:t>
            </a:r>
          </a:p>
          <a:p>
            <a:r>
              <a:rPr lang="en-US" altLang="ja-JP" sz="1600" dirty="0"/>
              <a:t>【</a:t>
            </a:r>
            <a:r>
              <a:rPr lang="ja-JP" altLang="en-US" sz="1600" dirty="0"/>
              <a:t>課題があるかもしれない：△</a:t>
            </a:r>
            <a:r>
              <a:rPr lang="en-US" altLang="ja-JP" sz="1600" dirty="0"/>
              <a:t>】</a:t>
            </a:r>
          </a:p>
        </p:txBody>
      </p:sp>
      <p:sp>
        <p:nvSpPr>
          <p:cNvPr id="15" name="テキスト ボックス 14"/>
          <p:cNvSpPr txBox="1"/>
          <p:nvPr/>
        </p:nvSpPr>
        <p:spPr>
          <a:xfrm>
            <a:off x="365031" y="600075"/>
            <a:ext cx="8631052" cy="1169551"/>
          </a:xfrm>
          <a:prstGeom prst="rect">
            <a:avLst/>
          </a:prstGeom>
          <a:extLst/>
        </p:spPr>
        <p:txBody>
          <a:bodyPr wrap="square">
            <a:spAutoFit/>
          </a:bodyPr>
          <a:lstStyle/>
          <a:p>
            <a:pPr marL="361950" indent="-361950" defTabSz="1277938">
              <a:spcBef>
                <a:spcPts val="600"/>
              </a:spcBef>
              <a:spcAft>
                <a:spcPts val="600"/>
              </a:spcAft>
              <a:defRPr/>
            </a:pPr>
            <a:r>
              <a:rPr lang="ja-JP" altLang="en-US" sz="2000" kern="0" dirty="0" smtClean="0"/>
              <a:t>■以下</a:t>
            </a:r>
            <a:r>
              <a:rPr lang="ja-JP" altLang="en-US" sz="2000" kern="0" dirty="0"/>
              <a:t>の項目について、自分の施設は対応可能かをチェックしてみましょう</a:t>
            </a:r>
            <a:r>
              <a:rPr lang="ja-JP" altLang="en-US" sz="2000" kern="0" dirty="0" smtClean="0"/>
              <a:t>。</a:t>
            </a:r>
            <a:endParaRPr lang="en-US" altLang="ja-JP" sz="2000" kern="0" dirty="0" smtClean="0"/>
          </a:p>
          <a:p>
            <a:pPr marL="361950" indent="-361950" defTabSz="1277938">
              <a:spcBef>
                <a:spcPts val="600"/>
              </a:spcBef>
              <a:spcAft>
                <a:spcPts val="600"/>
              </a:spcAft>
              <a:defRPr/>
            </a:pPr>
            <a:r>
              <a:rPr lang="ja-JP" altLang="en-US" sz="2000" kern="0" dirty="0"/>
              <a:t>■</a:t>
            </a:r>
            <a:r>
              <a:rPr lang="ja-JP" altLang="en-US" sz="2000" kern="0" dirty="0" smtClean="0"/>
              <a:t>自施設</a:t>
            </a:r>
            <a:r>
              <a:rPr lang="ja-JP" altLang="en-US" sz="2000" kern="0" dirty="0"/>
              <a:t>の水害時における対応能力を分析し、どのような訓練が必要であるかを踏まえた訓練計画を作成することが重要です。</a:t>
            </a:r>
            <a:endParaRPr lang="en-US" altLang="ja-JP" sz="2000" kern="0" dirty="0"/>
          </a:p>
        </p:txBody>
      </p:sp>
      <p:sp>
        <p:nvSpPr>
          <p:cNvPr id="18" name="四角形吹き出し 17"/>
          <p:cNvSpPr>
            <a:spLocks noChangeArrowheads="1"/>
          </p:cNvSpPr>
          <p:nvPr/>
        </p:nvSpPr>
        <p:spPr bwMode="auto">
          <a:xfrm>
            <a:off x="2138189" y="6014336"/>
            <a:ext cx="6397982" cy="342900"/>
          </a:xfrm>
          <a:prstGeom prst="wedgeRectCallout">
            <a:avLst>
              <a:gd name="adj1" fmla="val 20477"/>
              <a:gd name="adj2" fmla="val -44152"/>
            </a:avLst>
          </a:prstGeom>
          <a:solidFill>
            <a:srgbClr val="FF0000"/>
          </a:solidFill>
          <a:ln w="9525">
            <a:solidFill>
              <a:schemeClr val="tx1"/>
            </a:solidFill>
            <a:miter lim="800000"/>
            <a:headEnd/>
            <a:tailEnd/>
          </a:ln>
        </p:spPr>
        <p:txBody>
          <a:bodyPr wrap="square" lIns="128016" tIns="64008" rIns="128016" bIns="64008" anchor="ctr">
            <a:noAutofit/>
          </a:bodyPr>
          <a:lstStyle/>
          <a:p>
            <a:pPr eaLnBrk="0" fontAlgn="base" hangingPunct="0">
              <a:spcAft>
                <a:spcPts val="0"/>
              </a:spcAft>
            </a:pPr>
            <a:r>
              <a:rPr lang="ja-JP" sz="2000" kern="1200" dirty="0">
                <a:solidFill>
                  <a:schemeClr val="bg1"/>
                </a:solidFill>
                <a:effectLst/>
                <a:latin typeface="ＭＳ Ｐゴシック" panose="020B0600070205080204" pitchFamily="50" charset="-128"/>
                <a:ea typeface="HGSｺﾞｼｯｸM" panose="020B0600000000000000" pitchFamily="50" charset="-128"/>
                <a:cs typeface="Times New Roman" panose="02020603050405020304" pitchFamily="18" charset="0"/>
              </a:rPr>
              <a:t>△の項目は、改善の余地が大きい部分と考えられます</a:t>
            </a:r>
            <a:endParaRPr lang="ja-JP" sz="2000" dirty="0">
              <a:solidFill>
                <a:schemeClr val="bg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下矢印 2"/>
          <p:cNvSpPr/>
          <p:nvPr/>
        </p:nvSpPr>
        <p:spPr bwMode="auto">
          <a:xfrm rot="10800000">
            <a:off x="7541089" y="5718501"/>
            <a:ext cx="376518" cy="295835"/>
          </a:xfrm>
          <a:prstGeom prst="downArrow">
            <a:avLst/>
          </a:prstGeom>
          <a:solidFill>
            <a:srgbClr val="FF0000"/>
          </a:solid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2" name="テキスト ボックス 1"/>
          <p:cNvSpPr txBox="1"/>
          <p:nvPr/>
        </p:nvSpPr>
        <p:spPr>
          <a:xfrm>
            <a:off x="4775699" y="6423125"/>
            <a:ext cx="3841116" cy="369332"/>
          </a:xfrm>
          <a:prstGeom prst="rect">
            <a:avLst/>
          </a:prstGeom>
          <a:noFill/>
        </p:spPr>
        <p:txBody>
          <a:bodyPr wrap="none" rtlCol="0">
            <a:spAutoFit/>
          </a:bodyPr>
          <a:lstStyle/>
          <a:p>
            <a:r>
              <a:rPr kumimoji="1" lang="ja-JP" altLang="en-US" dirty="0" smtClean="0">
                <a:solidFill>
                  <a:srgbClr val="FF0000"/>
                </a:solidFill>
              </a:rPr>
              <a:t>⇒できる訓練から実施してみましょう。</a:t>
            </a:r>
            <a:endParaRPr kumimoji="1" lang="ja-JP" altLang="en-US" dirty="0">
              <a:solidFill>
                <a:srgbClr val="FF0000"/>
              </a:solidFill>
            </a:endParaRPr>
          </a:p>
        </p:txBody>
      </p:sp>
    </p:spTree>
    <p:extLst>
      <p:ext uri="{BB962C8B-B14F-4D97-AF65-F5344CB8AC3E}">
        <p14:creationId xmlns:p14="http://schemas.microsoft.com/office/powerpoint/2010/main" val="3932312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53201" indent="-174077">
              <a:defRPr kumimoji="1" sz="756">
                <a:solidFill>
                  <a:schemeClr val="tx1"/>
                </a:solidFill>
                <a:latin typeface="ＭＳ Ｐゴシック" panose="020B0600070205080204" pitchFamily="50" charset="-128"/>
                <a:ea typeface="ＭＳ Ｐゴシック" panose="020B0600070205080204" pitchFamily="50" charset="-128"/>
              </a:defRPr>
            </a:lvl2pPr>
            <a:lvl3pPr marL="697309" indent="-139062">
              <a:defRPr kumimoji="1" sz="756">
                <a:solidFill>
                  <a:schemeClr val="tx1"/>
                </a:solidFill>
                <a:latin typeface="ＭＳ Ｐゴシック" panose="020B0600070205080204" pitchFamily="50" charset="-128"/>
                <a:ea typeface="ＭＳ Ｐゴシック" panose="020B0600070205080204" pitchFamily="50" charset="-128"/>
              </a:defRPr>
            </a:lvl3pPr>
            <a:lvl4pPr marL="976432" indent="-139062">
              <a:defRPr kumimoji="1" sz="756">
                <a:solidFill>
                  <a:schemeClr val="tx1"/>
                </a:solidFill>
                <a:latin typeface="ＭＳ Ｐゴシック" panose="020B0600070205080204" pitchFamily="50" charset="-128"/>
                <a:ea typeface="ＭＳ Ｐゴシック" panose="020B0600070205080204" pitchFamily="50" charset="-128"/>
              </a:defRPr>
            </a:lvl4pPr>
            <a:lvl5pPr marL="1255556" indent="-139062">
              <a:defRPr kumimoji="1" sz="756">
                <a:solidFill>
                  <a:schemeClr val="tx1"/>
                </a:solidFill>
                <a:latin typeface="ＭＳ Ｐゴシック" panose="020B0600070205080204" pitchFamily="50" charset="-128"/>
                <a:ea typeface="ＭＳ Ｐゴシック" panose="020B0600070205080204" pitchFamily="50" charset="-128"/>
              </a:defRPr>
            </a:lvl5pPr>
            <a:lvl6pPr marL="1543683"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31811"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19938"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08065" indent="-139062"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pPr defTabSz="576255" fontAlgn="base">
              <a:spcBef>
                <a:spcPct val="0"/>
              </a:spcBef>
              <a:spcAft>
                <a:spcPct val="0"/>
              </a:spcAft>
            </a:pPr>
            <a:fld id="{52461665-F8CA-496F-810E-B334975D92B5}" type="slidenum">
              <a:rPr lang="en-US" altLang="ja-JP" sz="1323">
                <a:solidFill>
                  <a:srgbClr val="000000"/>
                </a:solidFill>
                <a:latin typeface="Arial" panose="020B0604020202020204" pitchFamily="34" charset="0"/>
              </a:rPr>
              <a:pPr defTabSz="576255" fontAlgn="base">
                <a:spcBef>
                  <a:spcPct val="0"/>
                </a:spcBef>
                <a:spcAft>
                  <a:spcPct val="0"/>
                </a:spcAft>
              </a:pPr>
              <a:t>22</a:t>
            </a:fld>
            <a:endParaRPr lang="en-US" altLang="ja-JP" sz="1323">
              <a:solidFill>
                <a:srgbClr val="000000"/>
              </a:solidFill>
              <a:latin typeface="Arial" panose="020B0604020202020204" pitchFamily="34" charset="0"/>
            </a:endParaRPr>
          </a:p>
        </p:txBody>
      </p:sp>
      <p:sp>
        <p:nvSpPr>
          <p:cNvPr id="24579" name="テキスト ボックス 2"/>
          <p:cNvSpPr txBox="1">
            <a:spLocks noChangeArrowheads="1"/>
          </p:cNvSpPr>
          <p:nvPr/>
        </p:nvSpPr>
        <p:spPr bwMode="auto">
          <a:xfrm>
            <a:off x="8004" y="254467"/>
            <a:ext cx="9135996" cy="50645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チェックリスト①</a:t>
            </a:r>
            <a:r>
              <a:rPr lang="ja-JP" altLang="en-US" sz="2710" dirty="0">
                <a:solidFill>
                  <a:srgbClr val="FFFFFF"/>
                </a:solidFill>
              </a:rPr>
              <a:t>　初動</a:t>
            </a:r>
            <a:r>
              <a:rPr lang="en-US" altLang="ja-JP" sz="2710" dirty="0">
                <a:solidFill>
                  <a:srgbClr val="FFFFFF"/>
                </a:solidFill>
              </a:rPr>
              <a:t>【</a:t>
            </a:r>
            <a:r>
              <a:rPr lang="ja-JP" altLang="en-US" sz="2710" dirty="0">
                <a:solidFill>
                  <a:srgbClr val="FFFFFF"/>
                </a:solidFill>
              </a:rPr>
              <a:t>職員参集（平日、休日・夜間）</a:t>
            </a:r>
            <a:r>
              <a:rPr lang="en-US" altLang="ja-JP" sz="2710" dirty="0">
                <a:solidFill>
                  <a:srgbClr val="FFFFFF"/>
                </a:solidFill>
              </a:rPr>
              <a:t>】</a:t>
            </a:r>
            <a:endParaRPr lang="ja-JP" altLang="en-US" sz="2710" dirty="0">
              <a:solidFill>
                <a:srgbClr val="FFFFFF"/>
              </a:solidFill>
            </a:endParaRPr>
          </a:p>
        </p:txBody>
      </p:sp>
      <p:sp>
        <p:nvSpPr>
          <p:cNvPr id="24580" name="角丸四角形 4"/>
          <p:cNvSpPr>
            <a:spLocks noChangeArrowheads="1"/>
          </p:cNvSpPr>
          <p:nvPr/>
        </p:nvSpPr>
        <p:spPr bwMode="auto">
          <a:xfrm>
            <a:off x="138060" y="5472020"/>
            <a:ext cx="8600763" cy="1074220"/>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ja-JP" altLang="en-US" sz="1449">
              <a:solidFill>
                <a:srgbClr val="000000"/>
              </a:solidFill>
            </a:endParaRPr>
          </a:p>
        </p:txBody>
      </p:sp>
      <p:graphicFrame>
        <p:nvGraphicFramePr>
          <p:cNvPr id="16" name="表 15"/>
          <p:cNvGraphicFramePr>
            <a:graphicFrameLocks noGrp="1"/>
          </p:cNvGraphicFramePr>
          <p:nvPr>
            <p:extLst/>
          </p:nvPr>
        </p:nvGraphicFramePr>
        <p:xfrm>
          <a:off x="104046" y="2201463"/>
          <a:ext cx="8978928" cy="3064725"/>
        </p:xfrm>
        <a:graphic>
          <a:graphicData uri="http://schemas.openxmlformats.org/drawingml/2006/table">
            <a:tbl>
              <a:tblPr firstRow="1" bandRow="1">
                <a:tableStyleId>{21E4AEA4-8DFA-4A89-87EB-49C32662AFE0}</a:tableStyleId>
              </a:tblPr>
              <a:tblGrid>
                <a:gridCol w="776572">
                  <a:extLst>
                    <a:ext uri="{9D8B030D-6E8A-4147-A177-3AD203B41FA5}">
                      <a16:colId xmlns:a16="http://schemas.microsoft.com/office/drawing/2014/main" xmlns="" val="20000"/>
                    </a:ext>
                  </a:extLst>
                </a:gridCol>
                <a:gridCol w="4447382">
                  <a:extLst>
                    <a:ext uri="{9D8B030D-6E8A-4147-A177-3AD203B41FA5}">
                      <a16:colId xmlns:a16="http://schemas.microsoft.com/office/drawing/2014/main" xmlns="" val="20001"/>
                    </a:ext>
                  </a:extLst>
                </a:gridCol>
                <a:gridCol w="2503316">
                  <a:extLst>
                    <a:ext uri="{9D8B030D-6E8A-4147-A177-3AD203B41FA5}">
                      <a16:colId xmlns:a16="http://schemas.microsoft.com/office/drawing/2014/main" xmlns="" val="20002"/>
                    </a:ext>
                  </a:extLst>
                </a:gridCol>
                <a:gridCol w="807935">
                  <a:extLst>
                    <a:ext uri="{9D8B030D-6E8A-4147-A177-3AD203B41FA5}">
                      <a16:colId xmlns:a16="http://schemas.microsoft.com/office/drawing/2014/main" xmlns="" val="20003"/>
                    </a:ext>
                  </a:extLst>
                </a:gridCol>
                <a:gridCol w="443723">
                  <a:extLst>
                    <a:ext uri="{9D8B030D-6E8A-4147-A177-3AD203B41FA5}">
                      <a16:colId xmlns:a16="http://schemas.microsoft.com/office/drawing/2014/main" xmlns="" val="20004"/>
                    </a:ext>
                  </a:extLst>
                </a:gridCol>
              </a:tblGrid>
              <a:tr h="514391">
                <a:tc>
                  <a:txBody>
                    <a:bodyPr/>
                    <a:lstStyle/>
                    <a:p>
                      <a:pPr algn="ctr"/>
                      <a:r>
                        <a:rPr kumimoji="1" lang="ja-JP" altLang="en-US" sz="1500" dirty="0" smtClean="0"/>
                        <a:t>実施の有無</a:t>
                      </a:r>
                      <a:endParaRPr kumimoji="1" lang="ja-JP" altLang="en-US" sz="1500" dirty="0"/>
                    </a:p>
                  </a:txBody>
                  <a:tcPr marL="57620" marR="57620" marT="26691" marB="26691" anchor="ctr"/>
                </a:tc>
                <a:tc>
                  <a:txBody>
                    <a:bodyPr/>
                    <a:lstStyle/>
                    <a:p>
                      <a:pPr algn="ctr"/>
                      <a:r>
                        <a:rPr kumimoji="1" lang="ja-JP" altLang="en-US" sz="1500" dirty="0" smtClean="0"/>
                        <a:t>訓練項目</a:t>
                      </a:r>
                      <a:endParaRPr kumimoji="1" lang="ja-JP" altLang="en-US" sz="1500" dirty="0"/>
                    </a:p>
                  </a:txBody>
                  <a:tcPr marL="57620" marR="57620" marT="26691" marB="26691" anchor="ctr"/>
                </a:tc>
                <a:tc>
                  <a:txBody>
                    <a:bodyPr/>
                    <a:lstStyle/>
                    <a:p>
                      <a:pPr algn="ctr"/>
                      <a:r>
                        <a:rPr kumimoji="1" lang="ja-JP" altLang="en-US" sz="1500" dirty="0" smtClean="0"/>
                        <a:t>訓練目標</a:t>
                      </a:r>
                      <a:endParaRPr kumimoji="1" lang="en-US" altLang="ja-JP" sz="1500" dirty="0" smtClean="0"/>
                    </a:p>
                    <a:p>
                      <a:pPr algn="ctr"/>
                      <a:r>
                        <a:rPr kumimoji="1" lang="ja-JP" altLang="en-US" sz="900" dirty="0" smtClean="0"/>
                        <a:t>記載例を参考に、各施設で設定して下さい</a:t>
                      </a:r>
                      <a:endParaRPr kumimoji="1" lang="ja-JP" altLang="en-US" sz="900" dirty="0"/>
                    </a:p>
                  </a:txBody>
                  <a:tcPr marL="57620" marR="57620" marT="26691" marB="26691" anchor="ctr"/>
                </a:tc>
                <a:tc>
                  <a:txBody>
                    <a:bodyPr/>
                    <a:lstStyle/>
                    <a:p>
                      <a:pPr algn="ctr"/>
                      <a:r>
                        <a:rPr kumimoji="1" lang="ja-JP" altLang="en-US" sz="1500" dirty="0" smtClean="0"/>
                        <a:t>担当者</a:t>
                      </a:r>
                      <a:endParaRPr kumimoji="1" lang="ja-JP" altLang="en-US" sz="1500" dirty="0"/>
                    </a:p>
                  </a:txBody>
                  <a:tcPr marL="57620" marR="57620" marT="26691" marB="26691" anchor="ctr"/>
                </a:tc>
                <a:tc>
                  <a:txBody>
                    <a:bodyPr/>
                    <a:lstStyle/>
                    <a:p>
                      <a:pPr algn="ctr"/>
                      <a:r>
                        <a:rPr kumimoji="1" lang="ja-JP" altLang="en-US" sz="1500" dirty="0" smtClean="0"/>
                        <a:t>結果</a:t>
                      </a:r>
                      <a:endParaRPr kumimoji="1" lang="ja-JP" altLang="en-US" sz="1500" dirty="0"/>
                    </a:p>
                  </a:txBody>
                  <a:tcPr marL="57620" marR="57620" marT="26691" marB="26691" anchor="ctr"/>
                </a:tc>
                <a:extLst>
                  <a:ext uri="{0D108BD9-81ED-4DB2-BD59-A6C34878D82A}">
                    <a16:rowId xmlns:a16="http://schemas.microsoft.com/office/drawing/2014/main" xmlns="" val="10000"/>
                  </a:ext>
                </a:extLst>
              </a:tr>
              <a:tr h="821747">
                <a:tc>
                  <a:txBody>
                    <a:bodyPr/>
                    <a:lstStyle/>
                    <a:p>
                      <a:pPr algn="ctr"/>
                      <a:r>
                        <a:rPr kumimoji="1" lang="ja-JP" altLang="en-US" sz="1600" dirty="0" smtClean="0"/>
                        <a:t>□</a:t>
                      </a:r>
                      <a:endParaRPr kumimoji="1" lang="ja-JP" altLang="en-US" sz="1600" dirty="0"/>
                    </a:p>
                  </a:txBody>
                  <a:tcPr marL="57620" marR="57620" marT="26700" marB="26700" anchor="ctr"/>
                </a:tc>
                <a:tc>
                  <a:txBody>
                    <a:bodyPr/>
                    <a:lstStyle/>
                    <a:p>
                      <a:pPr marL="0" indent="0"/>
                      <a:r>
                        <a:rPr kumimoji="1" lang="ja-JP" altLang="en-US" sz="1400" dirty="0" smtClean="0"/>
                        <a:t>不在（休暇中等）職員に連絡し、応援を要請する</a:t>
                      </a:r>
                      <a:endParaRPr kumimoji="1" lang="en-US" altLang="ja-JP" sz="1400" dirty="0" smtClean="0"/>
                    </a:p>
                    <a:p>
                      <a:pPr marL="0" indent="0"/>
                      <a:r>
                        <a:rPr kumimoji="1" lang="ja-JP" altLang="en-US" sz="1100" dirty="0" smtClean="0"/>
                        <a:t>　・日中に、夜間・休日を想定した訓練を行う</a:t>
                      </a:r>
                      <a:endParaRPr kumimoji="1" lang="en-US" altLang="ja-JP" sz="1100" dirty="0" smtClean="0"/>
                    </a:p>
                    <a:p>
                      <a:pPr marL="0" indent="0"/>
                      <a:r>
                        <a:rPr kumimoji="1" lang="ja-JP" altLang="en-US" sz="1100" dirty="0" smtClean="0"/>
                        <a:t>　・緊急連絡網を複数パターン用意する</a:t>
                      </a:r>
                      <a:endParaRPr kumimoji="1" lang="en-US" altLang="ja-JP" sz="1100" dirty="0" smtClean="0"/>
                    </a:p>
                    <a:p>
                      <a:pPr marL="0" indent="0"/>
                      <a:endParaRPr kumimoji="1" lang="en-US" altLang="ja-JP" sz="1100" dirty="0" smtClean="0"/>
                    </a:p>
                  </a:txBody>
                  <a:tcPr marL="57621" marR="57621"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dirty="0" smtClean="0"/>
                        <a:t>（例）休暇中等の職員に○分以内に連絡が取れる（様式９の確認）</a:t>
                      </a:r>
                      <a:endParaRPr kumimoji="1" lang="ja-JP" altLang="en-US" sz="900" dirty="0"/>
                    </a:p>
                  </a:txBody>
                  <a:tcPr marL="57621" marR="57621" marT="26689" marB="26689"/>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dirty="0"/>
                    </a:p>
                  </a:txBody>
                  <a:tcPr marL="57626" marR="57626" marT="26686" marB="26686"/>
                </a:tc>
                <a:tc>
                  <a:txBody>
                    <a:bodyPr/>
                    <a:lstStyle/>
                    <a:p>
                      <a:endParaRPr kumimoji="1" lang="ja-JP" altLang="en-US" sz="1400" dirty="0"/>
                    </a:p>
                  </a:txBody>
                  <a:tcPr marL="57620" marR="57620" marT="26691" marB="26691"/>
                </a:tc>
                <a:extLst>
                  <a:ext uri="{0D108BD9-81ED-4DB2-BD59-A6C34878D82A}">
                    <a16:rowId xmlns:a16="http://schemas.microsoft.com/office/drawing/2014/main" xmlns="" val="10001"/>
                  </a:ext>
                </a:extLst>
              </a:tr>
              <a:tr h="821747">
                <a:tc>
                  <a:txBody>
                    <a:bodyPr/>
                    <a:lstStyle/>
                    <a:p>
                      <a:pPr algn="ctr"/>
                      <a:r>
                        <a:rPr kumimoji="1" lang="ja-JP" altLang="en-US" sz="1600" dirty="0" smtClean="0"/>
                        <a:t>□</a:t>
                      </a:r>
                      <a:endParaRPr kumimoji="1" lang="ja-JP" altLang="en-US" sz="1600" dirty="0"/>
                    </a:p>
                  </a:txBody>
                  <a:tcPr marL="57620" marR="57620" marT="26700" marB="26700" anchor="ctr"/>
                </a:tc>
                <a:tc>
                  <a:txBody>
                    <a:bodyPr/>
                    <a:lstStyle/>
                    <a:p>
                      <a:pPr marL="0" indent="0"/>
                      <a:r>
                        <a:rPr kumimoji="1" lang="ja-JP" altLang="en-US" sz="1400" dirty="0" smtClean="0"/>
                        <a:t>全職員に連絡をまわす</a:t>
                      </a:r>
                      <a:endParaRPr kumimoji="1" lang="en-US" altLang="ja-JP" sz="1400" dirty="0" smtClean="0"/>
                    </a:p>
                    <a:p>
                      <a:pPr marL="0" indent="0"/>
                      <a:r>
                        <a:rPr kumimoji="1" lang="ja-JP" altLang="en-US" sz="1100" dirty="0" smtClean="0">
                          <a:latin typeface="+mn-ea"/>
                          <a:ea typeface="+mn-ea"/>
                        </a:rPr>
                        <a:t>　・</a:t>
                      </a:r>
                      <a:r>
                        <a:rPr kumimoji="1" lang="en-US" altLang="ja-JP" sz="1100" dirty="0" smtClean="0">
                          <a:latin typeface="+mn-ea"/>
                          <a:ea typeface="+mn-ea"/>
                        </a:rPr>
                        <a:t>SNS</a:t>
                      </a:r>
                      <a:r>
                        <a:rPr kumimoji="1" lang="ja-JP" altLang="en-US" sz="1100" dirty="0" smtClean="0">
                          <a:latin typeface="+mn-ea"/>
                          <a:ea typeface="+mn-ea"/>
                        </a:rPr>
                        <a:t>グループを活用する</a:t>
                      </a:r>
                      <a:endParaRPr kumimoji="1" lang="en-US" altLang="ja-JP" sz="1100" dirty="0" smtClean="0">
                        <a:latin typeface="+mn-ea"/>
                        <a:ea typeface="+mn-ea"/>
                      </a:endParaRPr>
                    </a:p>
                    <a:p>
                      <a:pPr marL="0" indent="0"/>
                      <a:r>
                        <a:rPr kumimoji="1" lang="ja-JP" altLang="en-US" sz="1100" dirty="0" smtClean="0">
                          <a:latin typeface="+mn-ea"/>
                          <a:ea typeface="+mn-ea"/>
                        </a:rPr>
                        <a:t>　・緊急連絡網を複数パターン用意する</a:t>
                      </a:r>
                      <a:endParaRPr kumimoji="1" lang="en-US" altLang="ja-JP" sz="1100" dirty="0" smtClean="0">
                        <a:latin typeface="+mn-ea"/>
                        <a:ea typeface="+mn-ea"/>
                      </a:endParaRPr>
                    </a:p>
                    <a:p>
                      <a:pPr marL="0" indent="0"/>
                      <a:endParaRPr kumimoji="1" lang="ja-JP" altLang="en-US" sz="1400" dirty="0"/>
                    </a:p>
                  </a:txBody>
                  <a:tcPr marL="57621" marR="57621"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t>（例）休日に、連絡が職員全員に途切れなくまわる（様式９の確認）</a:t>
                      </a:r>
                      <a:endParaRPr kumimoji="1" lang="ja-JP" altLang="en-US" sz="900" kern="1200" dirty="0">
                        <a:solidFill>
                          <a:schemeClr val="dk1"/>
                        </a:solidFill>
                        <a:latin typeface="+mn-lt"/>
                        <a:ea typeface="+mn-ea"/>
                        <a:cs typeface="+mn-cs"/>
                      </a:endParaRPr>
                    </a:p>
                  </a:txBody>
                  <a:tcPr marL="57621" marR="57621" marT="26689" marB="26689"/>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ea"/>
                        <a:ea typeface="+mn-ea"/>
                        <a:cs typeface="+mn-cs"/>
                      </a:endParaRPr>
                    </a:p>
                  </a:txBody>
                  <a:tcPr marL="57620" marR="57620" marT="26691" marB="26691"/>
                </a:tc>
                <a:tc>
                  <a:txBody>
                    <a:bodyPr/>
                    <a:lstStyle/>
                    <a:p>
                      <a:endParaRPr kumimoji="1" lang="ja-JP" altLang="en-US" sz="1400" dirty="0"/>
                    </a:p>
                  </a:txBody>
                  <a:tcPr marL="57620" marR="57620" marT="26691" marB="26691"/>
                </a:tc>
                <a:extLst>
                  <a:ext uri="{0D108BD9-81ED-4DB2-BD59-A6C34878D82A}">
                    <a16:rowId xmlns:a16="http://schemas.microsoft.com/office/drawing/2014/main" xmlns="" val="10002"/>
                  </a:ext>
                </a:extLst>
              </a:tr>
              <a:tr h="900453">
                <a:tc>
                  <a:txBody>
                    <a:bodyPr/>
                    <a:lstStyle/>
                    <a:p>
                      <a:pPr algn="ctr"/>
                      <a:r>
                        <a:rPr kumimoji="1" lang="ja-JP" altLang="en-US" sz="1600" dirty="0" smtClean="0"/>
                        <a:t>□</a:t>
                      </a:r>
                      <a:endParaRPr kumimoji="1" lang="ja-JP" altLang="en-US" sz="1600" dirty="0"/>
                    </a:p>
                  </a:txBody>
                  <a:tcPr marL="57620" marR="57620" marT="26700" marB="26700" anchor="ctr"/>
                </a:tc>
                <a:tc>
                  <a:txBody>
                    <a:bodyPr/>
                    <a:lstStyle/>
                    <a:p>
                      <a:endParaRPr kumimoji="1" lang="en-US" altLang="ja-JP" sz="1400" dirty="0" smtClean="0"/>
                    </a:p>
                    <a:p>
                      <a:endParaRPr kumimoji="1" lang="en-US" altLang="ja-JP" sz="1400" dirty="0" smtClean="0"/>
                    </a:p>
                    <a:p>
                      <a:endParaRPr kumimoji="1" lang="en-US" altLang="ja-JP" sz="1400" dirty="0" smtClean="0"/>
                    </a:p>
                    <a:p>
                      <a:endParaRPr kumimoji="1" lang="ja-JP" altLang="en-US" sz="1400" dirty="0"/>
                    </a:p>
                  </a:txBody>
                  <a:tcPr marL="57620" marR="57620" marT="26700" marB="26700"/>
                </a:tc>
                <a:tc>
                  <a:txBody>
                    <a:bodyPr/>
                    <a:lstStyle/>
                    <a:p>
                      <a:pPr marL="266700" marR="0" indent="-266700"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ea"/>
                        <a:ea typeface="+mn-ea"/>
                        <a:cs typeface="+mn-cs"/>
                      </a:endParaRPr>
                    </a:p>
                  </a:txBody>
                  <a:tcPr marL="57620" marR="57620" marT="26691" marB="26691"/>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0" marR="57620" marT="26691" marB="26691"/>
                </a:tc>
                <a:tc>
                  <a:txBody>
                    <a:bodyPr/>
                    <a:lstStyle/>
                    <a:p>
                      <a:endParaRPr kumimoji="1" lang="ja-JP" altLang="en-US" sz="1400" dirty="0"/>
                    </a:p>
                  </a:txBody>
                  <a:tcPr marL="57620" marR="57620" marT="26691" marB="26691"/>
                </a:tc>
                <a:extLst>
                  <a:ext uri="{0D108BD9-81ED-4DB2-BD59-A6C34878D82A}">
                    <a16:rowId xmlns:a16="http://schemas.microsoft.com/office/drawing/2014/main" xmlns="" val="10003"/>
                  </a:ext>
                </a:extLst>
              </a:tr>
            </a:tbl>
          </a:graphicData>
        </a:graphic>
      </p:graphicFrame>
      <p:sp>
        <p:nvSpPr>
          <p:cNvPr id="17" name="テキスト ボックス 10"/>
          <p:cNvSpPr txBox="1">
            <a:spLocks noChangeArrowheads="1"/>
          </p:cNvSpPr>
          <p:nvPr/>
        </p:nvSpPr>
        <p:spPr bwMode="auto">
          <a:xfrm>
            <a:off x="138061" y="889028"/>
            <a:ext cx="8927905" cy="574421"/>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23717" tIns="44276" rIns="23717" bIns="44276">
            <a:spAutoFit/>
          </a:bodyPr>
          <a:lstStyle>
            <a:lvl1pPr marL="269875" indent="-269875">
              <a:spcBef>
                <a:spcPct val="20000"/>
              </a:spcBef>
              <a:buChar char="•"/>
              <a:defRPr kumimoji="1" sz="4900">
                <a:solidFill>
                  <a:schemeClr val="tx1"/>
                </a:solidFill>
                <a:latin typeface="Arial" charset="0"/>
                <a:ea typeface="ＭＳ Ｐゴシック" pitchFamily="50" charset="-128"/>
              </a:defRPr>
            </a:lvl1pPr>
            <a:lvl2pPr marL="742950" indent="-285750">
              <a:spcBef>
                <a:spcPct val="20000"/>
              </a:spcBef>
              <a:buChar char="–"/>
              <a:defRPr kumimoji="1" sz="4300">
                <a:solidFill>
                  <a:schemeClr val="tx1"/>
                </a:solidFill>
                <a:latin typeface="Arial" charset="0"/>
                <a:ea typeface="ＭＳ Ｐゴシック" pitchFamily="50" charset="-128"/>
              </a:defRPr>
            </a:lvl2pPr>
            <a:lvl3pPr marL="1143000" indent="-228600">
              <a:spcBef>
                <a:spcPct val="20000"/>
              </a:spcBef>
              <a:buChar char="•"/>
              <a:defRPr kumimoji="1" sz="3700">
                <a:solidFill>
                  <a:schemeClr val="tx1"/>
                </a:solidFill>
                <a:latin typeface="Arial" charset="0"/>
                <a:ea typeface="ＭＳ Ｐゴシック" pitchFamily="50" charset="-128"/>
              </a:defRPr>
            </a:lvl3pPr>
            <a:lvl4pPr marL="1600200" indent="-228600">
              <a:spcBef>
                <a:spcPct val="20000"/>
              </a:spcBef>
              <a:buChar char="–"/>
              <a:defRPr kumimoji="1" sz="3100">
                <a:solidFill>
                  <a:schemeClr val="tx1"/>
                </a:solidFill>
                <a:latin typeface="Arial" charset="0"/>
                <a:ea typeface="ＭＳ Ｐゴシック" pitchFamily="50" charset="-128"/>
              </a:defRPr>
            </a:lvl4pPr>
            <a:lvl5pPr marL="2057400" indent="-228600">
              <a:spcBef>
                <a:spcPct val="20000"/>
              </a:spcBef>
              <a:buChar char="»"/>
              <a:defRPr kumimoji="1" sz="31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9pPr>
          </a:lstStyle>
          <a:p>
            <a:pPr marL="1123274" indent="-1123274" defTabSz="576255" eaLnBrk="0" fontAlgn="base" hangingPunct="0">
              <a:spcAft>
                <a:spcPct val="0"/>
              </a:spcAft>
              <a:buNone/>
              <a:defRPr/>
            </a:pP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訓練内容</a:t>
            </a: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：職員参集または待機を判断・指示し、速やかに警戒体制等を確保するために連絡網を活用して適切・迅速な参集訓練を行う。（地震や火災</a:t>
            </a:r>
            <a:r>
              <a:rPr lang="ja-JP" altLang="en-US" sz="1576" dirty="0" smtClean="0">
                <a:solidFill>
                  <a:srgbClr val="000000"/>
                </a:solidFill>
                <a:latin typeface="ＭＳ Ｐゴシック"/>
                <a:ea typeface="ＭＳ Ｐゴシック"/>
              </a:rPr>
              <a:t>訓練用の連絡網</a:t>
            </a:r>
            <a:r>
              <a:rPr lang="ja-JP" altLang="en-US" sz="1576" dirty="0">
                <a:solidFill>
                  <a:srgbClr val="000000"/>
                </a:solidFill>
                <a:latin typeface="ＭＳ Ｐゴシック"/>
                <a:ea typeface="ＭＳ Ｐゴシック"/>
              </a:rPr>
              <a:t>を</a:t>
            </a:r>
            <a:r>
              <a:rPr lang="ja-JP" altLang="en-US" sz="1576" dirty="0" smtClean="0">
                <a:solidFill>
                  <a:srgbClr val="000000"/>
                </a:solidFill>
                <a:latin typeface="ＭＳ Ｐゴシック"/>
                <a:ea typeface="ＭＳ Ｐゴシック"/>
              </a:rPr>
              <a:t>活用可能）</a:t>
            </a:r>
            <a:endParaRPr lang="en-US" altLang="ja-JP" sz="1576" dirty="0">
              <a:solidFill>
                <a:srgbClr val="000000"/>
              </a:solidFill>
              <a:latin typeface="ＭＳ Ｐゴシック"/>
              <a:ea typeface="ＭＳ Ｐゴシック"/>
            </a:endParaRPr>
          </a:p>
        </p:txBody>
      </p:sp>
      <p:sp>
        <p:nvSpPr>
          <p:cNvPr id="24616" name="テキスト ボックス 21"/>
          <p:cNvSpPr txBox="1">
            <a:spLocks noChangeArrowheads="1"/>
          </p:cNvSpPr>
          <p:nvPr/>
        </p:nvSpPr>
        <p:spPr bwMode="auto">
          <a:xfrm>
            <a:off x="1764772" y="1600884"/>
            <a:ext cx="7301194" cy="5159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8553" tIns="44276" rIns="88553" bIns="44276">
            <a:spAutoFit/>
          </a:bodyPr>
          <a:lstStyle>
            <a:lvl1pPr marL="180975" indent="-180975">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114050" indent="-114050" defTabSz="576255" eaLnBrk="0" fontAlgn="base" hangingPunct="0">
              <a:spcBef>
                <a:spcPct val="0"/>
              </a:spcBef>
              <a:spcAft>
                <a:spcPct val="0"/>
              </a:spcAft>
            </a:pPr>
            <a:r>
              <a:rPr lang="ja-JP" altLang="en-US" sz="1386">
                <a:solidFill>
                  <a:srgbClr val="FF0000"/>
                </a:solidFill>
              </a:rPr>
              <a:t>■洪水時は決められた全職員が出勤できるとは限らないため、施設に到着するまでの時間や職員の家庭の事情等を予想して訓練することが重要です。</a:t>
            </a:r>
            <a:endParaRPr lang="ja-JP" altLang="en-US" sz="1386">
              <a:solidFill>
                <a:srgbClr val="000000"/>
              </a:solidFill>
            </a:endParaRPr>
          </a:p>
        </p:txBody>
      </p:sp>
      <p:sp>
        <p:nvSpPr>
          <p:cNvPr id="24617" name="角丸四角形 25"/>
          <p:cNvSpPr>
            <a:spLocks noChangeArrowheads="1"/>
          </p:cNvSpPr>
          <p:nvPr/>
        </p:nvSpPr>
        <p:spPr bwMode="auto">
          <a:xfrm>
            <a:off x="138060" y="1589195"/>
            <a:ext cx="1557682" cy="362526"/>
          </a:xfrm>
          <a:prstGeom prst="roundRect">
            <a:avLst>
              <a:gd name="adj" fmla="val 16667"/>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84341" tIns="42171" rIns="84341" bIns="42171" anchor="ctr">
            <a:spAutoFit/>
          </a:bodyPr>
          <a:lstStyle>
            <a:lvl1pPr>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ctr" defTabSz="576255" eaLnBrk="0" fontAlgn="base" hangingPunct="0">
              <a:spcBef>
                <a:spcPct val="0"/>
              </a:spcBef>
              <a:spcAft>
                <a:spcPct val="0"/>
              </a:spcAft>
              <a:buNone/>
            </a:pPr>
            <a:r>
              <a:rPr lang="ja-JP" altLang="en-US" sz="1576">
                <a:solidFill>
                  <a:srgbClr val="FFFFFF"/>
                </a:solidFill>
                <a:latin typeface="ＭＳ Ｐゴシック" panose="020B0600070205080204" pitchFamily="50" charset="-128"/>
              </a:rPr>
              <a:t>訓練のポイント</a:t>
            </a:r>
          </a:p>
        </p:txBody>
      </p:sp>
      <p:sp>
        <p:nvSpPr>
          <p:cNvPr id="11" name="テキスト ボックス 10"/>
          <p:cNvSpPr txBox="1"/>
          <p:nvPr/>
        </p:nvSpPr>
        <p:spPr>
          <a:xfrm>
            <a:off x="-59964" y="-61174"/>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pic>
        <p:nvPicPr>
          <p:cNvPr id="12" name="図 11"/>
          <p:cNvPicPr>
            <a:picLocks noChangeAspect="1"/>
          </p:cNvPicPr>
          <p:nvPr/>
        </p:nvPicPr>
        <p:blipFill rotWithShape="1">
          <a:blip r:embed="rId2"/>
          <a:srcRect l="7060" t="20895" r="4838" b="19437"/>
          <a:stretch/>
        </p:blipFill>
        <p:spPr>
          <a:xfrm>
            <a:off x="3485407" y="3191020"/>
            <a:ext cx="1733797" cy="1021277"/>
          </a:xfrm>
          <a:prstGeom prst="rect">
            <a:avLst/>
          </a:prstGeom>
        </p:spPr>
      </p:pic>
    </p:spTree>
    <p:extLst>
      <p:ext uri="{BB962C8B-B14F-4D97-AF65-F5344CB8AC3E}">
        <p14:creationId xmlns:p14="http://schemas.microsoft.com/office/powerpoint/2010/main" val="3840902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4568" indent="-178450">
              <a:defRPr kumimoji="1" sz="753">
                <a:solidFill>
                  <a:schemeClr val="tx1"/>
                </a:solidFill>
                <a:latin typeface="ＭＳ Ｐゴシック" panose="020B0600070205080204" pitchFamily="50" charset="-128"/>
                <a:ea typeface="ＭＳ Ｐゴシック" panose="020B0600070205080204" pitchFamily="50" charset="-128"/>
              </a:defRPr>
            </a:lvl2pPr>
            <a:lvl3pPr marL="714796" indent="-142561">
              <a:defRPr kumimoji="1" sz="753">
                <a:solidFill>
                  <a:schemeClr val="tx1"/>
                </a:solidFill>
                <a:latin typeface="ＭＳ Ｐゴシック" panose="020B0600070205080204" pitchFamily="50" charset="-128"/>
                <a:ea typeface="ＭＳ Ｐゴシック" panose="020B0600070205080204" pitchFamily="50" charset="-128"/>
              </a:defRPr>
            </a:lvl3pPr>
            <a:lvl4pPr marL="1000914" indent="-142561">
              <a:defRPr kumimoji="1" sz="753">
                <a:solidFill>
                  <a:schemeClr val="tx1"/>
                </a:solidFill>
                <a:latin typeface="ＭＳ Ｐゴシック" panose="020B0600070205080204" pitchFamily="50" charset="-128"/>
                <a:ea typeface="ＭＳ Ｐゴシック" panose="020B0600070205080204" pitchFamily="50" charset="-128"/>
              </a:defRPr>
            </a:lvl4pPr>
            <a:lvl5pPr marL="1287032" indent="-142561">
              <a:defRPr kumimoji="1" sz="753">
                <a:solidFill>
                  <a:schemeClr val="tx1"/>
                </a:solidFill>
                <a:latin typeface="ＭＳ Ｐゴシック" panose="020B0600070205080204" pitchFamily="50" charset="-128"/>
                <a:ea typeface="ＭＳ Ｐゴシック" panose="020B0600070205080204" pitchFamily="50" charset="-128"/>
              </a:defRPr>
            </a:lvl5pPr>
            <a:lvl6pPr marL="1574147"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1261"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48376"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35490"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F8E9C1B8-C631-4482-840E-3D81A6ADFD5D}" type="slidenum">
              <a:rPr lang="en-US" altLang="ja-JP" sz="1319">
                <a:solidFill>
                  <a:srgbClr val="000000"/>
                </a:solidFill>
                <a:latin typeface="Arial" panose="020B0604020202020204" pitchFamily="34" charset="0"/>
              </a:rPr>
              <a:pPr>
                <a:defRPr/>
              </a:pPr>
              <a:t>23</a:t>
            </a:fld>
            <a:endParaRPr lang="en-US" altLang="ja-JP" sz="1319">
              <a:solidFill>
                <a:srgbClr val="000000"/>
              </a:solidFill>
              <a:latin typeface="Arial" panose="020B0604020202020204" pitchFamily="34" charset="0"/>
            </a:endParaRPr>
          </a:p>
        </p:txBody>
      </p:sp>
      <p:sp>
        <p:nvSpPr>
          <p:cNvPr id="7" name="テキスト ボックス 6"/>
          <p:cNvSpPr txBox="1"/>
          <p:nvPr/>
        </p:nvSpPr>
        <p:spPr>
          <a:xfrm>
            <a:off x="297474" y="1088782"/>
            <a:ext cx="8576896" cy="4482637"/>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・職員の入れ替わりもあるため、緊急連絡網を毎年見直しする。</a:t>
            </a:r>
            <a:endParaRPr lang="en-US" altLang="ja-JP" sz="1752" dirty="0"/>
          </a:p>
          <a:p>
            <a:pPr marL="282118" indent="-282118">
              <a:spcBef>
                <a:spcPts val="376"/>
              </a:spcBef>
              <a:defRPr/>
            </a:pPr>
            <a:r>
              <a:rPr lang="ja-JP" altLang="en-US" sz="1752" dirty="0"/>
              <a:t>　・職員の出勤手段、通勤時間及び連絡方法を把握し、経験者や役職者、機動力のある人や近くに住んでいる等で来所しやすい職員のリストを作成する。</a:t>
            </a:r>
            <a:endParaRPr lang="en-US" altLang="ja-JP" sz="1752" dirty="0"/>
          </a:p>
          <a:p>
            <a:pPr marL="282118" indent="-282118">
              <a:spcBef>
                <a:spcPts val="376"/>
              </a:spcBef>
              <a:defRPr/>
            </a:pPr>
            <a:r>
              <a:rPr lang="ja-JP" altLang="en-US" sz="1752" dirty="0"/>
              <a:t>　・職員緊急連絡先を印刷して日頃から携帯する。</a:t>
            </a:r>
            <a:endParaRPr lang="en-US" altLang="ja-JP" sz="1752" dirty="0"/>
          </a:p>
          <a:p>
            <a:pPr marL="282118" indent="-282118">
              <a:spcBef>
                <a:spcPts val="376"/>
              </a:spcBef>
              <a:defRPr/>
            </a:pPr>
            <a:r>
              <a:rPr lang="ja-JP" altLang="en-US" sz="1752" dirty="0"/>
              <a:t>　・緊急連絡先は、自宅ではなく携帯番号で登録する。</a:t>
            </a:r>
          </a:p>
          <a:p>
            <a:pPr marL="282118" indent="-282118">
              <a:spcBef>
                <a:spcPts val="376"/>
              </a:spcBef>
              <a:defRPr/>
            </a:pPr>
            <a:r>
              <a:rPr lang="ja-JP" altLang="en-US" sz="1752" dirty="0"/>
              <a:t>　・緊急連絡網を複数パターン用意する。</a:t>
            </a:r>
          </a:p>
          <a:p>
            <a:pPr marL="282118" indent="-282118">
              <a:spcBef>
                <a:spcPts val="376"/>
              </a:spcBef>
              <a:defRPr/>
            </a:pPr>
            <a:r>
              <a:rPr lang="ja-JP" altLang="en-US" sz="1752" dirty="0"/>
              <a:t>　・緊急連絡網として</a:t>
            </a:r>
            <a:r>
              <a:rPr lang="ja-JP" altLang="en-US" sz="1752" dirty="0" smtClean="0"/>
              <a:t>、</a:t>
            </a:r>
            <a:r>
              <a:rPr lang="en-US" altLang="ja-JP" sz="1752" dirty="0" smtClean="0"/>
              <a:t>SNS</a:t>
            </a:r>
            <a:r>
              <a:rPr lang="ja-JP" altLang="en-US" sz="1752" dirty="0" smtClean="0"/>
              <a:t>のグループ機能を</a:t>
            </a:r>
            <a:r>
              <a:rPr lang="ja-JP" altLang="en-US" sz="1752" dirty="0"/>
              <a:t>活用する。</a:t>
            </a:r>
            <a:endParaRPr lang="en-US" altLang="ja-JP" sz="1752" dirty="0"/>
          </a:p>
          <a:p>
            <a:pPr marL="282118" indent="-282118">
              <a:spcBef>
                <a:spcPts val="376"/>
              </a:spcBef>
              <a:defRPr/>
            </a:pPr>
            <a:r>
              <a:rPr lang="ja-JP" altLang="en-US" sz="1752" dirty="0"/>
              <a:t>　・悪天候の予想時は、所長、リーダー等が施設に泊まることで対応する。</a:t>
            </a:r>
          </a:p>
          <a:p>
            <a:pPr marL="282118" indent="-282118">
              <a:spcBef>
                <a:spcPts val="376"/>
              </a:spcBef>
              <a:defRPr/>
            </a:pPr>
            <a:r>
              <a:rPr lang="ja-JP" altLang="en-US" sz="1752" dirty="0"/>
              <a:t>　・入居者に対して宿直員数が少ない場合、近隣の経営者宅に連絡するルールとする。</a:t>
            </a:r>
          </a:p>
          <a:p>
            <a:pPr marL="282118" indent="-282118">
              <a:spcBef>
                <a:spcPts val="376"/>
              </a:spcBef>
              <a:defRPr/>
            </a:pPr>
            <a:r>
              <a:rPr lang="ja-JP" altLang="en-US" sz="1752" dirty="0"/>
              <a:t>　</a:t>
            </a:r>
            <a:r>
              <a:rPr lang="ja-JP" altLang="en-US" sz="1752" dirty="0" smtClean="0"/>
              <a:t>・</a:t>
            </a:r>
            <a:r>
              <a:rPr lang="ja-JP" altLang="en-US" sz="1752" dirty="0"/>
              <a:t>災害時に自分や家族と入居者の優先対応に関するルールづくりをする。</a:t>
            </a:r>
            <a:endParaRPr lang="en-US" altLang="ja-JP" sz="1752" dirty="0"/>
          </a:p>
          <a:p>
            <a:pPr marL="282118" indent="-282118">
              <a:spcBef>
                <a:spcPts val="376"/>
              </a:spcBef>
              <a:defRPr/>
            </a:pPr>
            <a:r>
              <a:rPr lang="ja-JP" altLang="en-US" sz="1752" dirty="0"/>
              <a:t>　・日中に、夜間を想定した電話連絡を訓練する。</a:t>
            </a:r>
            <a:endParaRPr lang="en-US" altLang="ja-JP" sz="1752" dirty="0"/>
          </a:p>
          <a:p>
            <a:pPr marL="282118" indent="-282118">
              <a:spcBef>
                <a:spcPts val="376"/>
              </a:spcBef>
              <a:defRPr/>
            </a:pPr>
            <a:r>
              <a:rPr lang="ja-JP" altLang="en-US" sz="1752" dirty="0"/>
              <a:t>　・夜間の少ないスタッフでの避難対応や他スタッフとの連携を訓練する。</a:t>
            </a:r>
            <a:endParaRPr lang="en-US" altLang="ja-JP" sz="1752" dirty="0"/>
          </a:p>
          <a:p>
            <a:pPr marL="282118" indent="-282118">
              <a:spcBef>
                <a:spcPts val="376"/>
              </a:spcBef>
              <a:defRPr/>
            </a:pPr>
            <a:r>
              <a:rPr lang="ja-JP" altLang="en-US" sz="1752" dirty="0"/>
              <a:t>　・訓練で、あえて応答しない職員を設定して、連絡がまわるかどうかを訓練する。</a:t>
            </a:r>
          </a:p>
        </p:txBody>
      </p:sp>
      <p:sp>
        <p:nvSpPr>
          <p:cNvPr id="6" name="テキスト ボックス 2"/>
          <p:cNvSpPr txBox="1">
            <a:spLocks noChangeArrowheads="1"/>
          </p:cNvSpPr>
          <p:nvPr/>
        </p:nvSpPr>
        <p:spPr bwMode="auto">
          <a:xfrm>
            <a:off x="8004" y="288702"/>
            <a:ext cx="9135996" cy="50645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チェックリスト①</a:t>
            </a:r>
            <a:r>
              <a:rPr lang="ja-JP" altLang="en-US" sz="2710" dirty="0">
                <a:solidFill>
                  <a:srgbClr val="FFFFFF"/>
                </a:solidFill>
              </a:rPr>
              <a:t>　初動</a:t>
            </a:r>
            <a:r>
              <a:rPr lang="en-US" altLang="ja-JP" sz="2710" dirty="0">
                <a:solidFill>
                  <a:srgbClr val="FFFFFF"/>
                </a:solidFill>
              </a:rPr>
              <a:t>【</a:t>
            </a:r>
            <a:r>
              <a:rPr lang="ja-JP" altLang="en-US" sz="2710" dirty="0">
                <a:solidFill>
                  <a:srgbClr val="FFFFFF"/>
                </a:solidFill>
              </a:rPr>
              <a:t>職員参集（平日、休日・夜間）</a:t>
            </a:r>
            <a:r>
              <a:rPr lang="en-US" altLang="ja-JP" sz="2710" dirty="0">
                <a:solidFill>
                  <a:srgbClr val="FFFFFF"/>
                </a:solidFill>
              </a:rPr>
              <a:t>】</a:t>
            </a:r>
            <a:endParaRPr lang="ja-JP" altLang="en-US" sz="2710" dirty="0">
              <a:solidFill>
                <a:srgbClr val="FFFFFF"/>
              </a:solidFill>
            </a:endParaRPr>
          </a:p>
        </p:txBody>
      </p:sp>
      <p:sp>
        <p:nvSpPr>
          <p:cNvPr id="5" name="テキスト ボックス 4"/>
          <p:cNvSpPr txBox="1"/>
          <p:nvPr/>
        </p:nvSpPr>
        <p:spPr>
          <a:xfrm>
            <a:off x="-59964" y="-61174"/>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318433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ー 3"/>
          <p:cNvSpPr txBox="1">
            <a:spLocks noGrp="1"/>
          </p:cNvSpPr>
          <p:nvPr/>
        </p:nvSpPr>
        <p:spPr bwMode="auto">
          <a:xfrm>
            <a:off x="7002064" y="6277246"/>
            <a:ext cx="2133933" cy="409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53" tIns="42876" rIns="85753" bIns="42876"/>
          <a:lstStyle>
            <a:lvl1pPr defTabSz="1404938">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defTabSz="1404938">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defTabSz="1404938">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r" defTabSz="885392" fontAlgn="base">
              <a:spcBef>
                <a:spcPct val="0"/>
              </a:spcBef>
              <a:spcAft>
                <a:spcPct val="0"/>
              </a:spcAft>
              <a:buNone/>
            </a:pPr>
            <a:fld id="{1AE7B368-D26E-435C-8836-1560DFF4FC6A}" type="slidenum">
              <a:rPr lang="en-US" altLang="ja-JP" sz="1323">
                <a:solidFill>
                  <a:srgbClr val="000000"/>
                </a:solidFill>
                <a:cs typeface="Arial" panose="020B0604020202020204" pitchFamily="34" charset="0"/>
              </a:rPr>
              <a:pPr algn="r" defTabSz="885392" fontAlgn="base">
                <a:spcBef>
                  <a:spcPct val="0"/>
                </a:spcBef>
                <a:spcAft>
                  <a:spcPct val="0"/>
                </a:spcAft>
                <a:buNone/>
              </a:pPr>
              <a:t>24</a:t>
            </a:fld>
            <a:endParaRPr lang="en-US" altLang="ja-JP" sz="1323">
              <a:solidFill>
                <a:srgbClr val="000000"/>
              </a:solidFill>
              <a:cs typeface="Arial" panose="020B0604020202020204" pitchFamily="34" charset="0"/>
            </a:endParaRPr>
          </a:p>
        </p:txBody>
      </p:sp>
      <p:sp>
        <p:nvSpPr>
          <p:cNvPr id="25603" name="テキスト ボックス 2"/>
          <p:cNvSpPr txBox="1">
            <a:spLocks noChangeArrowheads="1"/>
          </p:cNvSpPr>
          <p:nvPr/>
        </p:nvSpPr>
        <p:spPr bwMode="auto">
          <a:xfrm>
            <a:off x="0" y="288702"/>
            <a:ext cx="9135996" cy="50645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チェックリスト②</a:t>
            </a:r>
            <a:r>
              <a:rPr lang="ja-JP" altLang="en-US" sz="2710" dirty="0">
                <a:solidFill>
                  <a:srgbClr val="FFFFFF"/>
                </a:solidFill>
              </a:rPr>
              <a:t>　初動</a:t>
            </a:r>
            <a:r>
              <a:rPr lang="en-US" altLang="ja-JP" sz="2710" dirty="0">
                <a:solidFill>
                  <a:srgbClr val="FFFFFF"/>
                </a:solidFill>
              </a:rPr>
              <a:t>【</a:t>
            </a:r>
            <a:r>
              <a:rPr lang="ja-JP" altLang="en-US" sz="2710" dirty="0">
                <a:solidFill>
                  <a:srgbClr val="FFFFFF"/>
                </a:solidFill>
              </a:rPr>
              <a:t>情報伝達・指示</a:t>
            </a:r>
            <a:r>
              <a:rPr lang="en-US" altLang="ja-JP" sz="2710" dirty="0">
                <a:solidFill>
                  <a:srgbClr val="FFFFFF"/>
                </a:solidFill>
              </a:rPr>
              <a:t>】</a:t>
            </a:r>
            <a:endParaRPr lang="ja-JP" altLang="en-US" sz="2710" dirty="0">
              <a:solidFill>
                <a:srgbClr val="FFFFFF"/>
              </a:solidFill>
            </a:endParaRPr>
          </a:p>
        </p:txBody>
      </p:sp>
      <p:sp>
        <p:nvSpPr>
          <p:cNvPr id="25604" name="角丸四角形 5"/>
          <p:cNvSpPr>
            <a:spLocks noChangeArrowheads="1"/>
          </p:cNvSpPr>
          <p:nvPr/>
        </p:nvSpPr>
        <p:spPr bwMode="auto">
          <a:xfrm>
            <a:off x="95042" y="5833367"/>
            <a:ext cx="8695804" cy="827486"/>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ja-JP" altLang="en-US" sz="1449">
              <a:solidFill>
                <a:srgbClr val="000000"/>
              </a:solidFill>
            </a:endParaRPr>
          </a:p>
        </p:txBody>
      </p:sp>
      <p:graphicFrame>
        <p:nvGraphicFramePr>
          <p:cNvPr id="9" name="表 8"/>
          <p:cNvGraphicFramePr>
            <a:graphicFrameLocks noGrp="1"/>
          </p:cNvGraphicFramePr>
          <p:nvPr>
            <p:extLst>
              <p:ext uri="{D42A27DB-BD31-4B8C-83A1-F6EECF244321}">
                <p14:modId xmlns:p14="http://schemas.microsoft.com/office/powerpoint/2010/main" val="2106543707"/>
              </p:ext>
            </p:extLst>
          </p:nvPr>
        </p:nvGraphicFramePr>
        <p:xfrm>
          <a:off x="95042" y="2055450"/>
          <a:ext cx="8979928" cy="3570835"/>
        </p:xfrm>
        <a:graphic>
          <a:graphicData uri="http://schemas.openxmlformats.org/drawingml/2006/table">
            <a:tbl>
              <a:tblPr firstRow="1" bandRow="1">
                <a:tableStyleId>{21E4AEA4-8DFA-4A89-87EB-49C32662AFE0}</a:tableStyleId>
              </a:tblPr>
              <a:tblGrid>
                <a:gridCol w="776658">
                  <a:extLst>
                    <a:ext uri="{9D8B030D-6E8A-4147-A177-3AD203B41FA5}">
                      <a16:colId xmlns:a16="http://schemas.microsoft.com/office/drawing/2014/main" xmlns="" val="20000"/>
                    </a:ext>
                  </a:extLst>
                </a:gridCol>
                <a:gridCol w="4447878">
                  <a:extLst>
                    <a:ext uri="{9D8B030D-6E8A-4147-A177-3AD203B41FA5}">
                      <a16:colId xmlns:a16="http://schemas.microsoft.com/office/drawing/2014/main" xmlns="" val="20001"/>
                    </a:ext>
                  </a:extLst>
                </a:gridCol>
                <a:gridCol w="2503595">
                  <a:extLst>
                    <a:ext uri="{9D8B030D-6E8A-4147-A177-3AD203B41FA5}">
                      <a16:colId xmlns:a16="http://schemas.microsoft.com/office/drawing/2014/main" xmlns="" val="20002"/>
                    </a:ext>
                  </a:extLst>
                </a:gridCol>
                <a:gridCol w="808025">
                  <a:extLst>
                    <a:ext uri="{9D8B030D-6E8A-4147-A177-3AD203B41FA5}">
                      <a16:colId xmlns:a16="http://schemas.microsoft.com/office/drawing/2014/main" xmlns="" val="20003"/>
                    </a:ext>
                  </a:extLst>
                </a:gridCol>
                <a:gridCol w="443772">
                  <a:extLst>
                    <a:ext uri="{9D8B030D-6E8A-4147-A177-3AD203B41FA5}">
                      <a16:colId xmlns:a16="http://schemas.microsoft.com/office/drawing/2014/main" xmlns="" val="20004"/>
                    </a:ext>
                  </a:extLst>
                </a:gridCol>
              </a:tblGrid>
              <a:tr h="514410">
                <a:tc>
                  <a:txBody>
                    <a:bodyPr/>
                    <a:lstStyle/>
                    <a:p>
                      <a:pPr algn="ctr"/>
                      <a:r>
                        <a:rPr kumimoji="1" lang="ja-JP" altLang="en-US" sz="1500" dirty="0" smtClean="0"/>
                        <a:t>実施の有無</a:t>
                      </a:r>
                      <a:endParaRPr kumimoji="1" lang="ja-JP" altLang="en-US" sz="1500" dirty="0"/>
                    </a:p>
                  </a:txBody>
                  <a:tcPr marL="57626" marR="57626" marT="26685" marB="26685" anchor="ctr"/>
                </a:tc>
                <a:tc>
                  <a:txBody>
                    <a:bodyPr/>
                    <a:lstStyle/>
                    <a:p>
                      <a:pPr algn="ctr"/>
                      <a:r>
                        <a:rPr kumimoji="1" lang="ja-JP" altLang="en-US" sz="1500" dirty="0" smtClean="0"/>
                        <a:t>訓練項目</a:t>
                      </a:r>
                      <a:endParaRPr kumimoji="1" lang="ja-JP" altLang="en-US" sz="1500" dirty="0"/>
                    </a:p>
                  </a:txBody>
                  <a:tcPr marL="57626" marR="57626" marT="26685" marB="26685" anchor="ctr"/>
                </a:tc>
                <a:tc>
                  <a:txBody>
                    <a:bodyPr/>
                    <a:lstStyle/>
                    <a:p>
                      <a:pPr algn="ctr"/>
                      <a:r>
                        <a:rPr kumimoji="1" lang="ja-JP" altLang="en-US" sz="1500" dirty="0" smtClean="0"/>
                        <a:t>訓練目標</a:t>
                      </a:r>
                      <a:endParaRPr kumimoji="1" lang="en-US" altLang="ja-JP" sz="1500" dirty="0" smtClean="0"/>
                    </a:p>
                    <a:p>
                      <a:pPr algn="ctr"/>
                      <a:r>
                        <a:rPr kumimoji="1" lang="ja-JP" altLang="en-US" sz="900" dirty="0" smtClean="0"/>
                        <a:t>記載例を参考に、各施設で設定して下さい</a:t>
                      </a:r>
                      <a:endParaRPr kumimoji="1" lang="ja-JP" altLang="en-US" sz="900" dirty="0"/>
                    </a:p>
                  </a:txBody>
                  <a:tcPr marL="57626" marR="57626" marT="26685" marB="26685" anchor="ctr"/>
                </a:tc>
                <a:tc>
                  <a:txBody>
                    <a:bodyPr/>
                    <a:lstStyle/>
                    <a:p>
                      <a:pPr algn="ctr"/>
                      <a:r>
                        <a:rPr kumimoji="1" lang="ja-JP" altLang="en-US" sz="1500" dirty="0" smtClean="0"/>
                        <a:t>担当者</a:t>
                      </a:r>
                      <a:endParaRPr kumimoji="1" lang="ja-JP" altLang="en-US" sz="1500" dirty="0"/>
                    </a:p>
                  </a:txBody>
                  <a:tcPr marL="57626" marR="57626" marT="26685" marB="26685" anchor="ctr"/>
                </a:tc>
                <a:tc>
                  <a:txBody>
                    <a:bodyPr/>
                    <a:lstStyle/>
                    <a:p>
                      <a:pPr algn="ctr"/>
                      <a:r>
                        <a:rPr kumimoji="1" lang="ja-JP" altLang="en-US" sz="1500" dirty="0" smtClean="0"/>
                        <a:t>結果</a:t>
                      </a:r>
                      <a:endParaRPr kumimoji="1" lang="ja-JP" altLang="en-US" sz="1500" dirty="0"/>
                    </a:p>
                  </a:txBody>
                  <a:tcPr marL="57626" marR="57626" marT="26685" marB="26685" anchor="ctr"/>
                </a:tc>
                <a:extLst>
                  <a:ext uri="{0D108BD9-81ED-4DB2-BD59-A6C34878D82A}">
                    <a16:rowId xmlns:a16="http://schemas.microsoft.com/office/drawing/2014/main" xmlns="" val="10000"/>
                  </a:ext>
                </a:extLst>
              </a:tr>
              <a:tr h="648889">
                <a:tc>
                  <a:txBody>
                    <a:bodyPr/>
                    <a:lstStyle/>
                    <a:p>
                      <a:pPr algn="ctr"/>
                      <a:r>
                        <a:rPr kumimoji="1" lang="ja-JP" altLang="en-US" sz="1600" dirty="0" smtClean="0"/>
                        <a:t>□</a:t>
                      </a:r>
                      <a:endParaRPr kumimoji="1" lang="ja-JP" altLang="en-US" sz="1600" dirty="0"/>
                    </a:p>
                  </a:txBody>
                  <a:tcPr marL="57626" marR="57626" marT="26695" marB="26695" anchor="ctr"/>
                </a:tc>
                <a:tc>
                  <a:txBody>
                    <a:bodyPr/>
                    <a:lstStyle/>
                    <a:p>
                      <a:pPr marL="0" indent="0" algn="l" defTabSz="1405104" rtl="0" eaLnBrk="1" latinLnBrk="0" hangingPunct="1"/>
                      <a:r>
                        <a:rPr kumimoji="1" lang="ja-JP" altLang="en-US" sz="1400" kern="1200" dirty="0" smtClean="0"/>
                        <a:t>初動体制（職員待機やリーダー等）を決定する</a:t>
                      </a:r>
                      <a:endParaRPr kumimoji="1" lang="en-US" altLang="ja-JP" sz="1400" kern="1200" dirty="0" smtClean="0"/>
                    </a:p>
                    <a:p>
                      <a:pPr marL="0" indent="0" algn="l" defTabSz="1405104" rtl="0" eaLnBrk="1" latinLnBrk="0" hangingPunct="1"/>
                      <a:r>
                        <a:rPr kumimoji="1" lang="ja-JP" altLang="en-US" sz="1100" kern="1200" dirty="0" smtClean="0"/>
                        <a:t>　・一人複数役をこなせるように訓練時にローテーションする。</a:t>
                      </a:r>
                      <a:endParaRPr kumimoji="1" lang="en-US" altLang="ja-JP" sz="1100" kern="1200" dirty="0" smtClean="0">
                        <a:solidFill>
                          <a:schemeClr val="dk1"/>
                        </a:solidFill>
                        <a:latin typeface="+mn-lt"/>
                        <a:ea typeface="+mn-ea"/>
                        <a:cs typeface="+mn-cs"/>
                      </a:endParaRPr>
                    </a:p>
                    <a:p>
                      <a:pPr marL="0" indent="0" algn="l" defTabSz="1405104" rtl="0" eaLnBrk="1" latinLnBrk="0" hangingPunct="1"/>
                      <a:endParaRPr kumimoji="1" lang="ja-JP" altLang="en-US" sz="1400" kern="1200" dirty="0">
                        <a:solidFill>
                          <a:schemeClr val="dk1"/>
                        </a:solidFill>
                        <a:latin typeface="+mn-lt"/>
                        <a:ea typeface="+mn-ea"/>
                        <a:cs typeface="+mn-cs"/>
                      </a:endParaRPr>
                    </a:p>
                  </a:txBody>
                  <a:tcPr marL="57633" marR="57633" marT="26690" marB="26690"/>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dirty="0" smtClean="0"/>
                        <a:t>（例）責任者は参集状況に応じた役割分担を判断し、職員に指示する</a:t>
                      </a:r>
                      <a:endParaRPr kumimoji="1" lang="ja-JP" altLang="en-US" sz="900" dirty="0"/>
                    </a:p>
                  </a:txBody>
                  <a:tcPr marL="57633" marR="57633" marT="26680" marB="26680"/>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dirty="0"/>
                    </a:p>
                  </a:txBody>
                  <a:tcPr marL="57633" marR="57633" marT="26681" marB="26681"/>
                </a:tc>
                <a:tc>
                  <a:txBody>
                    <a:bodyPr/>
                    <a:lstStyle/>
                    <a:p>
                      <a:endParaRPr kumimoji="1" lang="ja-JP" altLang="en-US" sz="1400" dirty="0"/>
                    </a:p>
                  </a:txBody>
                  <a:tcPr marL="57626" marR="57626" marT="26685" marB="26685"/>
                </a:tc>
                <a:extLst>
                  <a:ext uri="{0D108BD9-81ED-4DB2-BD59-A6C34878D82A}">
                    <a16:rowId xmlns:a16="http://schemas.microsoft.com/office/drawing/2014/main" xmlns="" val="10001"/>
                  </a:ext>
                </a:extLst>
              </a:tr>
              <a:tr h="648869">
                <a:tc>
                  <a:txBody>
                    <a:bodyPr/>
                    <a:lstStyle/>
                    <a:p>
                      <a:pPr algn="ctr"/>
                      <a:r>
                        <a:rPr kumimoji="1" lang="ja-JP" altLang="en-US" sz="1600" dirty="0" smtClean="0"/>
                        <a:t>□</a:t>
                      </a:r>
                      <a:endParaRPr kumimoji="1" lang="ja-JP" altLang="en-US" sz="1600" dirty="0"/>
                    </a:p>
                  </a:txBody>
                  <a:tcPr marL="57626" marR="57626" marT="26695" marB="26695" anchor="ct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400" kern="1200" dirty="0" smtClean="0"/>
                        <a:t>通所利用者や外来診療の受入を判断する</a:t>
                      </a:r>
                      <a:endParaRPr kumimoji="1" lang="en-US" altLang="ja-JP" sz="1400" kern="1200" dirty="0" smtClean="0"/>
                    </a:p>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100" kern="1200" dirty="0" smtClean="0">
                          <a:solidFill>
                            <a:schemeClr val="dk1"/>
                          </a:solidFill>
                          <a:latin typeface="+mn-lt"/>
                          <a:ea typeface="+mn-ea"/>
                          <a:cs typeface="+mn-cs"/>
                        </a:rPr>
                        <a:t>　・保護者等への連網を活用し、事前連絡を行う。</a:t>
                      </a:r>
                      <a:endParaRPr kumimoji="1" lang="en-US" altLang="ja-JP" sz="1100" kern="1200" dirty="0" smtClean="0">
                        <a:solidFill>
                          <a:schemeClr val="dk1"/>
                        </a:solidFill>
                        <a:latin typeface="+mn-lt"/>
                        <a:ea typeface="+mn-ea"/>
                        <a:cs typeface="+mn-cs"/>
                      </a:endParaRPr>
                    </a:p>
                    <a:p>
                      <a:pPr marL="0" marR="0" indent="0" algn="l" defTabSz="1405104" rtl="0" eaLnBrk="1" fontAlgn="auto" latinLnBrk="0" hangingPunct="1">
                        <a:lnSpc>
                          <a:spcPct val="100000"/>
                        </a:lnSpc>
                        <a:spcBef>
                          <a:spcPts val="0"/>
                        </a:spcBef>
                        <a:spcAft>
                          <a:spcPts val="0"/>
                        </a:spcAft>
                        <a:buClrTx/>
                        <a:buSzTx/>
                        <a:buFontTx/>
                        <a:buNone/>
                        <a:tabLst/>
                        <a:defRPr/>
                      </a:pPr>
                      <a:endParaRPr lang="en-US" altLang="ja-JP" sz="1400" dirty="0" smtClean="0"/>
                    </a:p>
                  </a:txBody>
                  <a:tcPr marL="57630" marR="57630" marT="26680" marB="26680"/>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dirty="0" smtClean="0"/>
                        <a:t>（例）責任者は通所利用者や外来受入の可否を判断し、職員に対応を指示する</a:t>
                      </a:r>
                      <a:endParaRPr kumimoji="1" lang="ja-JP" altLang="en-US" sz="900" dirty="0"/>
                    </a:p>
                  </a:txBody>
                  <a:tcPr marL="57633" marR="57633" marT="26680" marB="26680"/>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ea"/>
                        <a:ea typeface="+mn-ea"/>
                        <a:cs typeface="+mn-cs"/>
                      </a:endParaRPr>
                    </a:p>
                  </a:txBody>
                  <a:tcPr marL="57626" marR="57626" marT="26685" marB="26685"/>
                </a:tc>
                <a:tc>
                  <a:txBody>
                    <a:bodyPr/>
                    <a:lstStyle/>
                    <a:p>
                      <a:endParaRPr kumimoji="1" lang="ja-JP" altLang="en-US" sz="1400" dirty="0"/>
                    </a:p>
                  </a:txBody>
                  <a:tcPr marL="57626" marR="57626" marT="26685" marB="26685"/>
                </a:tc>
                <a:extLst>
                  <a:ext uri="{0D108BD9-81ED-4DB2-BD59-A6C34878D82A}">
                    <a16:rowId xmlns:a16="http://schemas.microsoft.com/office/drawing/2014/main" xmlns="" val="10002"/>
                  </a:ext>
                </a:extLst>
              </a:tr>
              <a:tr h="629659">
                <a:tc>
                  <a:txBody>
                    <a:bodyPr/>
                    <a:lstStyle/>
                    <a:p>
                      <a:pPr algn="ctr"/>
                      <a:r>
                        <a:rPr kumimoji="1" lang="ja-JP" altLang="en-US" sz="1600" dirty="0" smtClean="0"/>
                        <a:t>□</a:t>
                      </a:r>
                      <a:endParaRPr kumimoji="1" lang="ja-JP" altLang="en-US" sz="1600" dirty="0"/>
                    </a:p>
                  </a:txBody>
                  <a:tcPr marL="57626" marR="57626" marT="26695" marB="26695" anchor="ct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400" kern="1200" dirty="0" smtClean="0">
                          <a:solidFill>
                            <a:schemeClr val="dk1"/>
                          </a:solidFill>
                          <a:latin typeface="+mn-lt"/>
                          <a:ea typeface="+mn-ea"/>
                          <a:cs typeface="+mn-cs"/>
                        </a:rPr>
                        <a:t>早期避難対応の要否を判断する</a:t>
                      </a:r>
                      <a:endParaRPr kumimoji="1" lang="en-US" altLang="ja-JP" sz="1400" kern="1200" dirty="0" smtClean="0">
                        <a:solidFill>
                          <a:schemeClr val="dk1"/>
                        </a:solidFill>
                        <a:latin typeface="+mn-lt"/>
                        <a:ea typeface="+mn-ea"/>
                        <a:cs typeface="+mn-cs"/>
                      </a:endParaRPr>
                    </a:p>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100" kern="1200" dirty="0" smtClean="0">
                          <a:solidFill>
                            <a:schemeClr val="dk1"/>
                          </a:solidFill>
                          <a:latin typeface="+mn-lt"/>
                          <a:ea typeface="+mn-ea"/>
                          <a:cs typeface="+mn-cs"/>
                        </a:rPr>
                        <a:t>　・重篤者など避難に時間を要する利用者の早めの対応を行う。</a:t>
                      </a:r>
                      <a:endParaRPr kumimoji="1" lang="ja-JP" altLang="en-US" sz="1100" kern="1200" dirty="0">
                        <a:solidFill>
                          <a:schemeClr val="dk1"/>
                        </a:solidFill>
                        <a:latin typeface="+mn-lt"/>
                        <a:ea typeface="+mn-ea"/>
                        <a:cs typeface="+mn-cs"/>
                      </a:endParaRPr>
                    </a:p>
                  </a:txBody>
                  <a:tcPr marL="57633" marR="57633" marT="26690" marB="26690"/>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t>（例）早期避難が必要な利用者（体調管理に特に留意が必要な利用者等）の有無を判断し、適切な対応を指示する</a:t>
                      </a:r>
                      <a:endParaRPr kumimoji="1" lang="en-US" altLang="ja-JP" sz="900" kern="1200" dirty="0" smtClean="0"/>
                    </a:p>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en-US" altLang="ja-JP" sz="900" kern="1200" dirty="0" smtClean="0"/>
                    </a:p>
                  </a:txBody>
                  <a:tcPr marL="57633" marR="57633" marT="26680" marB="26680"/>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85" marB="26685"/>
                </a:tc>
                <a:tc>
                  <a:txBody>
                    <a:bodyPr/>
                    <a:lstStyle/>
                    <a:p>
                      <a:endParaRPr kumimoji="1" lang="ja-JP" altLang="en-US" sz="1400" dirty="0"/>
                    </a:p>
                  </a:txBody>
                  <a:tcPr marL="57626" marR="57626" marT="26685" marB="26685"/>
                </a:tc>
                <a:extLst>
                  <a:ext uri="{0D108BD9-81ED-4DB2-BD59-A6C34878D82A}">
                    <a16:rowId xmlns:a16="http://schemas.microsoft.com/office/drawing/2014/main" xmlns="" val="10003"/>
                  </a:ext>
                </a:extLst>
              </a:tr>
              <a:tr h="648898">
                <a:tc>
                  <a:txBody>
                    <a:bodyPr/>
                    <a:lstStyle/>
                    <a:p>
                      <a:pPr algn="ctr"/>
                      <a:r>
                        <a:rPr kumimoji="1" lang="ja-JP" altLang="en-US" sz="1600" dirty="0" smtClean="0"/>
                        <a:t>□</a:t>
                      </a:r>
                      <a:endParaRPr kumimoji="1" lang="ja-JP" altLang="en-US" sz="1600" dirty="0"/>
                    </a:p>
                  </a:txBody>
                  <a:tcPr marL="57626" marR="57626" marT="26695" marB="26695" anchor="ct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400" kern="1200" dirty="0" smtClean="0">
                          <a:solidFill>
                            <a:schemeClr val="dk1"/>
                          </a:solidFill>
                          <a:latin typeface="+mn-lt"/>
                          <a:ea typeface="+mn-ea"/>
                          <a:cs typeface="+mn-cs"/>
                        </a:rPr>
                        <a:t>館内放送の確認</a:t>
                      </a:r>
                      <a:endParaRPr kumimoji="1" lang="en-US" altLang="ja-JP" sz="1400" kern="1200" dirty="0" smtClean="0">
                        <a:solidFill>
                          <a:schemeClr val="dk1"/>
                        </a:solidFill>
                        <a:latin typeface="+mn-lt"/>
                        <a:ea typeface="+mn-ea"/>
                        <a:cs typeface="+mn-cs"/>
                      </a:endParaRPr>
                    </a:p>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1100" kern="1200" dirty="0" smtClean="0">
                          <a:solidFill>
                            <a:schemeClr val="dk1"/>
                          </a:solidFill>
                          <a:latin typeface="+mn-lt"/>
                          <a:ea typeface="+mn-ea"/>
                          <a:cs typeface="+mn-cs"/>
                        </a:rPr>
                        <a:t>　・トイレ、風呂など、管内放送が聞こえない場所がないか確認する。</a:t>
                      </a:r>
                    </a:p>
                    <a:p>
                      <a:pPr marL="0" marR="0" indent="0"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8" marR="57628" marT="26695" marB="26695"/>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dk1"/>
                          </a:solidFill>
                          <a:latin typeface="+mn-lt"/>
                          <a:ea typeface="+mn-ea"/>
                          <a:cs typeface="+mn-cs"/>
                        </a:rPr>
                        <a:t>（例）施設館内放送の動作確認（施設内の</a:t>
                      </a:r>
                      <a:endParaRPr kumimoji="1" lang="en-US" altLang="ja-JP" sz="900" kern="1200" dirty="0" smtClean="0">
                        <a:solidFill>
                          <a:schemeClr val="dk1"/>
                        </a:solidFill>
                        <a:latin typeface="+mn-lt"/>
                        <a:ea typeface="+mn-ea"/>
                        <a:cs typeface="+mn-cs"/>
                      </a:endParaRPr>
                    </a:p>
                    <a:p>
                      <a:pPr marL="0" marR="0" indent="0"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dk1"/>
                          </a:solidFill>
                          <a:latin typeface="+mn-lt"/>
                          <a:ea typeface="+mn-ea"/>
                          <a:cs typeface="+mn-cs"/>
                        </a:rPr>
                        <a:t>　　　聞こえ方に差がないことを確認）</a:t>
                      </a:r>
                    </a:p>
                  </a:txBody>
                  <a:tcPr marL="57628" marR="57628" marT="26684" marB="2668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85" marB="26685"/>
                </a:tc>
                <a:tc>
                  <a:txBody>
                    <a:bodyPr/>
                    <a:lstStyle/>
                    <a:p>
                      <a:endParaRPr kumimoji="1" lang="ja-JP" altLang="en-US" sz="1400" dirty="0"/>
                    </a:p>
                  </a:txBody>
                  <a:tcPr marL="57626" marR="57626" marT="26685" marB="26685"/>
                </a:tc>
                <a:extLst>
                  <a:ext uri="{0D108BD9-81ED-4DB2-BD59-A6C34878D82A}">
                    <a16:rowId xmlns:a16="http://schemas.microsoft.com/office/drawing/2014/main" xmlns="" val="10004"/>
                  </a:ext>
                </a:extLst>
              </a:tr>
              <a:tr h="476835">
                <a:tc>
                  <a:txBody>
                    <a:bodyPr/>
                    <a:lstStyle/>
                    <a:p>
                      <a:pPr algn="ctr"/>
                      <a:r>
                        <a:rPr kumimoji="1" lang="ja-JP" altLang="en-US" sz="1600" dirty="0" smtClean="0"/>
                        <a:t>□</a:t>
                      </a:r>
                      <a:endParaRPr kumimoji="1" lang="ja-JP" altLang="en-US" sz="1600" dirty="0"/>
                    </a:p>
                  </a:txBody>
                  <a:tcPr marL="57626" marR="57626" marT="26695" marB="26695" anchor="ctr"/>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endParaRPr kumimoji="1" lang="en-US" altLang="ja-JP" sz="1400" kern="1200" dirty="0" smtClean="0">
                        <a:solidFill>
                          <a:schemeClr val="dk1"/>
                        </a:solidFill>
                        <a:latin typeface="+mn-lt"/>
                        <a:ea typeface="+mn-ea"/>
                        <a:cs typeface="+mn-cs"/>
                      </a:endParaRPr>
                    </a:p>
                    <a:p>
                      <a:pPr marL="0" marR="0" indent="0"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8" marR="57628" marT="26695" marB="26695"/>
                </a:tc>
                <a:tc>
                  <a:txBody>
                    <a:bodyPr/>
                    <a:lstStyle/>
                    <a:p>
                      <a:pPr marL="0" marR="0" indent="0"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smtClean="0">
                        <a:solidFill>
                          <a:schemeClr val="dk1"/>
                        </a:solidFill>
                        <a:latin typeface="+mn-lt"/>
                        <a:ea typeface="+mn-ea"/>
                        <a:cs typeface="+mn-cs"/>
                      </a:endParaRPr>
                    </a:p>
                  </a:txBody>
                  <a:tcPr marL="57628" marR="57628" marT="26684" marB="2668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85" marB="26685"/>
                </a:tc>
                <a:tc>
                  <a:txBody>
                    <a:bodyPr/>
                    <a:lstStyle/>
                    <a:p>
                      <a:endParaRPr kumimoji="1" lang="ja-JP" altLang="en-US" sz="1400" dirty="0"/>
                    </a:p>
                  </a:txBody>
                  <a:tcPr marL="57626" marR="57626" marT="26685" marB="26685"/>
                </a:tc>
                <a:extLst>
                  <a:ext uri="{0D108BD9-81ED-4DB2-BD59-A6C34878D82A}">
                    <a16:rowId xmlns:a16="http://schemas.microsoft.com/office/drawing/2014/main" xmlns="" val="10005"/>
                  </a:ext>
                </a:extLst>
              </a:tr>
            </a:tbl>
          </a:graphicData>
        </a:graphic>
      </p:graphicFrame>
      <p:sp>
        <p:nvSpPr>
          <p:cNvPr id="10" name="テキスト ボックス 10"/>
          <p:cNvSpPr txBox="1">
            <a:spLocks noChangeArrowheads="1"/>
          </p:cNvSpPr>
          <p:nvPr/>
        </p:nvSpPr>
        <p:spPr bwMode="auto">
          <a:xfrm>
            <a:off x="95042" y="899018"/>
            <a:ext cx="8970924" cy="33191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23717" tIns="44276" rIns="23717" bIns="44276">
            <a:spAutoFit/>
          </a:bodyPr>
          <a:lstStyle>
            <a:lvl1pPr marL="269875" indent="-269875">
              <a:spcBef>
                <a:spcPct val="20000"/>
              </a:spcBef>
              <a:buChar char="•"/>
              <a:defRPr kumimoji="1" sz="4900">
                <a:solidFill>
                  <a:schemeClr val="tx1"/>
                </a:solidFill>
                <a:latin typeface="Arial" charset="0"/>
                <a:ea typeface="ＭＳ Ｐゴシック" pitchFamily="50" charset="-128"/>
              </a:defRPr>
            </a:lvl1pPr>
            <a:lvl2pPr marL="742950" indent="-285750">
              <a:spcBef>
                <a:spcPct val="20000"/>
              </a:spcBef>
              <a:buChar char="–"/>
              <a:defRPr kumimoji="1" sz="4300">
                <a:solidFill>
                  <a:schemeClr val="tx1"/>
                </a:solidFill>
                <a:latin typeface="Arial" charset="0"/>
                <a:ea typeface="ＭＳ Ｐゴシック" pitchFamily="50" charset="-128"/>
              </a:defRPr>
            </a:lvl2pPr>
            <a:lvl3pPr marL="1143000" indent="-228600">
              <a:spcBef>
                <a:spcPct val="20000"/>
              </a:spcBef>
              <a:buChar char="•"/>
              <a:defRPr kumimoji="1" sz="3700">
                <a:solidFill>
                  <a:schemeClr val="tx1"/>
                </a:solidFill>
                <a:latin typeface="Arial" charset="0"/>
                <a:ea typeface="ＭＳ Ｐゴシック" pitchFamily="50" charset="-128"/>
              </a:defRPr>
            </a:lvl3pPr>
            <a:lvl4pPr marL="1600200" indent="-228600">
              <a:spcBef>
                <a:spcPct val="20000"/>
              </a:spcBef>
              <a:buChar char="–"/>
              <a:defRPr kumimoji="1" sz="3100">
                <a:solidFill>
                  <a:schemeClr val="tx1"/>
                </a:solidFill>
                <a:latin typeface="Arial" charset="0"/>
                <a:ea typeface="ＭＳ Ｐゴシック" pitchFamily="50" charset="-128"/>
              </a:defRPr>
            </a:lvl4pPr>
            <a:lvl5pPr marL="2057400" indent="-228600">
              <a:spcBef>
                <a:spcPct val="20000"/>
              </a:spcBef>
              <a:buChar char="»"/>
              <a:defRPr kumimoji="1" sz="31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9pPr>
          </a:lstStyle>
          <a:p>
            <a:pPr marL="1123274" indent="-1123274" defTabSz="576255" eaLnBrk="0" fontAlgn="base" hangingPunct="0">
              <a:spcAft>
                <a:spcPct val="0"/>
              </a:spcAft>
              <a:buNone/>
              <a:defRPr/>
            </a:pP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訓練内容</a:t>
            </a: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：気象情報等の状況にあわせて、各役割内容の確認・指示・対応を行う。</a:t>
            </a:r>
            <a:endParaRPr lang="en-US" altLang="ja-JP" sz="1576" dirty="0">
              <a:solidFill>
                <a:srgbClr val="000000"/>
              </a:solidFill>
              <a:latin typeface="ＭＳ Ｐゴシック"/>
              <a:ea typeface="ＭＳ Ｐゴシック"/>
            </a:endParaRPr>
          </a:p>
        </p:txBody>
      </p:sp>
      <p:sp>
        <p:nvSpPr>
          <p:cNvPr id="25651" name="テキスト ボックス 21"/>
          <p:cNvSpPr txBox="1">
            <a:spLocks noChangeArrowheads="1"/>
          </p:cNvSpPr>
          <p:nvPr/>
        </p:nvSpPr>
        <p:spPr bwMode="auto">
          <a:xfrm>
            <a:off x="1687262" y="1399238"/>
            <a:ext cx="7363221" cy="4965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8553" tIns="44276" rIns="88553" bIns="44276">
            <a:spAutoFit/>
          </a:bodyPr>
          <a:lstStyle>
            <a:lvl1pPr marL="271463" indent="-271463">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171076" indent="-171076" defTabSz="576255" eaLnBrk="0" fontAlgn="base" hangingPunct="0">
              <a:spcBef>
                <a:spcPct val="0"/>
              </a:spcBef>
              <a:spcAft>
                <a:spcPct val="0"/>
              </a:spcAft>
            </a:pPr>
            <a:r>
              <a:rPr lang="ja-JP" altLang="en-US" sz="1323" dirty="0">
                <a:solidFill>
                  <a:srgbClr val="FF0000"/>
                </a:solidFill>
              </a:rPr>
              <a:t>■初動で必要となる取組や体制・役割を理解する。（計画内容を全従業員で理解する⇒職員教育）</a:t>
            </a:r>
            <a:endParaRPr lang="en-US" altLang="ja-JP" sz="1323" dirty="0">
              <a:solidFill>
                <a:srgbClr val="FF0000"/>
              </a:solidFill>
            </a:endParaRPr>
          </a:p>
          <a:p>
            <a:pPr marL="171076" indent="-171076" defTabSz="576255" eaLnBrk="0" fontAlgn="base" hangingPunct="0">
              <a:spcBef>
                <a:spcPct val="0"/>
              </a:spcBef>
              <a:spcAft>
                <a:spcPct val="0"/>
              </a:spcAft>
            </a:pPr>
            <a:r>
              <a:rPr lang="ja-JP" altLang="en-US" sz="1323" dirty="0">
                <a:solidFill>
                  <a:srgbClr val="FF0000"/>
                </a:solidFill>
              </a:rPr>
              <a:t>■管理権限者（代行者）は、報告された情報の職員への伝達と指示する行動をイメージする</a:t>
            </a:r>
            <a:r>
              <a:rPr lang="ja-JP" altLang="en-US" sz="1323" dirty="0" smtClean="0">
                <a:solidFill>
                  <a:srgbClr val="FF0000"/>
                </a:solidFill>
              </a:rPr>
              <a:t>。</a:t>
            </a:r>
            <a:endParaRPr lang="en-US" altLang="ja-JP" sz="1323" dirty="0">
              <a:solidFill>
                <a:srgbClr val="FF0000"/>
              </a:solidFill>
            </a:endParaRPr>
          </a:p>
        </p:txBody>
      </p:sp>
      <p:sp>
        <p:nvSpPr>
          <p:cNvPr id="25652" name="角丸四角形 25"/>
          <p:cNvSpPr>
            <a:spLocks noChangeArrowheads="1"/>
          </p:cNvSpPr>
          <p:nvPr/>
        </p:nvSpPr>
        <p:spPr bwMode="auto">
          <a:xfrm>
            <a:off x="64790" y="1399238"/>
            <a:ext cx="1557681" cy="362526"/>
          </a:xfrm>
          <a:prstGeom prst="roundRect">
            <a:avLst>
              <a:gd name="adj" fmla="val 16667"/>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84341" tIns="42171" rIns="84341" bIns="42171" anchor="ctr">
            <a:spAutoFit/>
          </a:bodyPr>
          <a:lstStyle>
            <a:lvl1pPr>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ctr" defTabSz="576255" eaLnBrk="0" fontAlgn="base" hangingPunct="0">
              <a:spcBef>
                <a:spcPct val="0"/>
              </a:spcBef>
              <a:spcAft>
                <a:spcPct val="0"/>
              </a:spcAft>
              <a:buNone/>
            </a:pPr>
            <a:r>
              <a:rPr lang="ja-JP" altLang="en-US" sz="1576">
                <a:solidFill>
                  <a:srgbClr val="FFFFFF"/>
                </a:solidFill>
                <a:latin typeface="ＭＳ Ｐゴシック" panose="020B0600070205080204" pitchFamily="50" charset="-128"/>
              </a:rPr>
              <a:t>訓練のポイント</a:t>
            </a:r>
          </a:p>
        </p:txBody>
      </p:sp>
      <p:sp>
        <p:nvSpPr>
          <p:cNvPr id="11" name="テキスト ボックス 10"/>
          <p:cNvSpPr txBox="1"/>
          <p:nvPr/>
        </p:nvSpPr>
        <p:spPr>
          <a:xfrm>
            <a:off x="-59964" y="-61174"/>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3861793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4568" indent="-178450">
              <a:defRPr kumimoji="1" sz="753">
                <a:solidFill>
                  <a:schemeClr val="tx1"/>
                </a:solidFill>
                <a:latin typeface="ＭＳ Ｐゴシック" panose="020B0600070205080204" pitchFamily="50" charset="-128"/>
                <a:ea typeface="ＭＳ Ｐゴシック" panose="020B0600070205080204" pitchFamily="50" charset="-128"/>
              </a:defRPr>
            </a:lvl2pPr>
            <a:lvl3pPr marL="714796" indent="-142561">
              <a:defRPr kumimoji="1" sz="753">
                <a:solidFill>
                  <a:schemeClr val="tx1"/>
                </a:solidFill>
                <a:latin typeface="ＭＳ Ｐゴシック" panose="020B0600070205080204" pitchFamily="50" charset="-128"/>
                <a:ea typeface="ＭＳ Ｐゴシック" panose="020B0600070205080204" pitchFamily="50" charset="-128"/>
              </a:defRPr>
            </a:lvl3pPr>
            <a:lvl4pPr marL="1000914" indent="-142561">
              <a:defRPr kumimoji="1" sz="753">
                <a:solidFill>
                  <a:schemeClr val="tx1"/>
                </a:solidFill>
                <a:latin typeface="ＭＳ Ｐゴシック" panose="020B0600070205080204" pitchFamily="50" charset="-128"/>
                <a:ea typeface="ＭＳ Ｐゴシック" panose="020B0600070205080204" pitchFamily="50" charset="-128"/>
              </a:defRPr>
            </a:lvl4pPr>
            <a:lvl5pPr marL="1287032" indent="-142561">
              <a:defRPr kumimoji="1" sz="753">
                <a:solidFill>
                  <a:schemeClr val="tx1"/>
                </a:solidFill>
                <a:latin typeface="ＭＳ Ｐゴシック" panose="020B0600070205080204" pitchFamily="50" charset="-128"/>
                <a:ea typeface="ＭＳ Ｐゴシック" panose="020B0600070205080204" pitchFamily="50" charset="-128"/>
              </a:defRPr>
            </a:lvl5pPr>
            <a:lvl6pPr marL="1574147"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1261"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48376"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35490" indent="-142561"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2D834B9B-3C4C-4199-8BC0-17822E9AA333}" type="slidenum">
              <a:rPr lang="en-US" altLang="ja-JP" sz="1319">
                <a:solidFill>
                  <a:srgbClr val="000000"/>
                </a:solidFill>
                <a:latin typeface="Arial" panose="020B0604020202020204" pitchFamily="34" charset="0"/>
              </a:rPr>
              <a:pPr>
                <a:defRPr/>
              </a:pPr>
              <a:t>25</a:t>
            </a:fld>
            <a:endParaRPr lang="en-US" altLang="ja-JP" sz="1319">
              <a:solidFill>
                <a:srgbClr val="000000"/>
              </a:solidFill>
              <a:latin typeface="Arial" panose="020B0604020202020204" pitchFamily="34" charset="0"/>
            </a:endParaRPr>
          </a:p>
        </p:txBody>
      </p:sp>
      <p:sp>
        <p:nvSpPr>
          <p:cNvPr id="7" name="テキスト ボックス 6"/>
          <p:cNvSpPr txBox="1"/>
          <p:nvPr/>
        </p:nvSpPr>
        <p:spPr>
          <a:xfrm>
            <a:off x="312915" y="1164488"/>
            <a:ext cx="8418634" cy="3250249"/>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・職員のネームプレートに災害時の役割を明記する。</a:t>
            </a:r>
            <a:endParaRPr lang="en-US" altLang="ja-JP" sz="1752" dirty="0"/>
          </a:p>
          <a:p>
            <a:pPr marL="282118" indent="-282118">
              <a:spcBef>
                <a:spcPts val="376"/>
              </a:spcBef>
              <a:defRPr/>
            </a:pPr>
            <a:r>
              <a:rPr lang="ja-JP" altLang="en-US" sz="1752" dirty="0"/>
              <a:t>　・一人数役をこなせるように、役割分担を訓練時にローテーションする。</a:t>
            </a:r>
            <a:endParaRPr lang="en-US" altLang="ja-JP" sz="1752" dirty="0"/>
          </a:p>
          <a:p>
            <a:pPr marL="282118" indent="-282118">
              <a:spcBef>
                <a:spcPts val="376"/>
              </a:spcBef>
              <a:defRPr/>
            </a:pPr>
            <a:r>
              <a:rPr lang="ja-JP" altLang="en-US" sz="1752" dirty="0"/>
              <a:t>　・</a:t>
            </a:r>
            <a:r>
              <a:rPr lang="ja-JP" altLang="en-US" sz="1752" dirty="0" smtClean="0"/>
              <a:t>避難判断</a:t>
            </a:r>
            <a:r>
              <a:rPr lang="ja-JP" altLang="en-US" sz="1752" dirty="0"/>
              <a:t>時に家庭等の協力を得るための協議や説明を実施する。（下記事例参照）</a:t>
            </a:r>
            <a:endParaRPr lang="en-US" altLang="ja-JP" sz="1752" dirty="0"/>
          </a:p>
          <a:p>
            <a:pPr marL="282118" indent="-282118">
              <a:spcBef>
                <a:spcPts val="376"/>
              </a:spcBef>
              <a:defRPr/>
            </a:pPr>
            <a:r>
              <a:rPr lang="ja-JP" altLang="en-US" sz="1752" dirty="0"/>
              <a:t>　・可能な場合、入所者を各家庭に一時帰宅させる。</a:t>
            </a:r>
          </a:p>
          <a:p>
            <a:pPr marL="282118" indent="-282118">
              <a:spcBef>
                <a:spcPts val="376"/>
              </a:spcBef>
              <a:defRPr/>
            </a:pPr>
            <a:r>
              <a:rPr lang="ja-JP" altLang="en-US" sz="1752" dirty="0"/>
              <a:t>　・保護者等への一斉メール配信サービスを利用する。</a:t>
            </a:r>
            <a:endParaRPr lang="en-US" altLang="ja-JP" sz="1752" dirty="0"/>
          </a:p>
          <a:p>
            <a:pPr marL="282118" indent="-282118">
              <a:spcBef>
                <a:spcPts val="376"/>
              </a:spcBef>
              <a:defRPr/>
            </a:pPr>
            <a:r>
              <a:rPr lang="ja-JP" altLang="en-US" sz="1752" dirty="0"/>
              <a:t>　・避難先の情報・写真をご家族へ事前に提供する。</a:t>
            </a:r>
            <a:endParaRPr lang="en-US" altLang="ja-JP" sz="1752" dirty="0"/>
          </a:p>
          <a:p>
            <a:pPr marL="282118" indent="-282118">
              <a:spcBef>
                <a:spcPts val="376"/>
              </a:spcBef>
              <a:defRPr/>
            </a:pPr>
            <a:r>
              <a:rPr lang="ja-JP" altLang="en-US" sz="1752" dirty="0"/>
              <a:t>　・利用者の家族と連絡がとれない場合のため、利用者宅の避難場所を整理する。</a:t>
            </a:r>
            <a:endParaRPr lang="en-US" altLang="ja-JP" sz="1752" dirty="0"/>
          </a:p>
          <a:p>
            <a:pPr marL="282118" indent="-282118">
              <a:spcBef>
                <a:spcPts val="376"/>
              </a:spcBef>
              <a:defRPr/>
            </a:pPr>
            <a:r>
              <a:rPr lang="ja-JP" altLang="en-US" sz="1752" dirty="0"/>
              <a:t>　・緊急連絡手段として、トランシーバーを準備する。</a:t>
            </a:r>
          </a:p>
          <a:p>
            <a:pPr marL="282118" indent="-282118">
              <a:spcBef>
                <a:spcPts val="376"/>
              </a:spcBef>
              <a:defRPr/>
            </a:pPr>
            <a:r>
              <a:rPr lang="ja-JP" altLang="en-US" sz="1752" dirty="0"/>
              <a:t>　・体調の良くない入所者の早期避難などの避難対応を検討する。</a:t>
            </a:r>
          </a:p>
        </p:txBody>
      </p:sp>
      <p:graphicFrame>
        <p:nvGraphicFramePr>
          <p:cNvPr id="9" name="表 8"/>
          <p:cNvGraphicFramePr>
            <a:graphicFrameLocks noGrp="1"/>
          </p:cNvGraphicFramePr>
          <p:nvPr>
            <p:extLst>
              <p:ext uri="{D42A27DB-BD31-4B8C-83A1-F6EECF244321}">
                <p14:modId xmlns:p14="http://schemas.microsoft.com/office/powerpoint/2010/main" val="3167566954"/>
              </p:ext>
            </p:extLst>
          </p:nvPr>
        </p:nvGraphicFramePr>
        <p:xfrm>
          <a:off x="368938" y="4581906"/>
          <a:ext cx="8398119" cy="1512277"/>
        </p:xfrm>
        <a:graphic>
          <a:graphicData uri="http://schemas.openxmlformats.org/drawingml/2006/table">
            <a:tbl>
              <a:tblPr firstRow="1" bandRow="1">
                <a:tableStyleId>{21E4AEA4-8DFA-4A89-87EB-49C32662AFE0}</a:tableStyleId>
              </a:tblPr>
              <a:tblGrid>
                <a:gridCol w="8398119"/>
              </a:tblGrid>
              <a:tr h="30548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b="0" kern="1200" dirty="0" smtClean="0">
                          <a:solidFill>
                            <a:schemeClr val="lt1"/>
                          </a:solidFill>
                          <a:latin typeface="HGS創英角ｺﾞｼｯｸUB" panose="020B0900000000000000" pitchFamily="50" charset="-128"/>
                          <a:ea typeface="HGS創英角ｺﾞｼｯｸUB" panose="020B0900000000000000" pitchFamily="50" charset="-128"/>
                          <a:cs typeface="+mn-cs"/>
                        </a:rPr>
                        <a:t>事例：各種警報への対応に関する保護者の理解促進</a:t>
                      </a:r>
                    </a:p>
                  </a:txBody>
                  <a:tcPr marL="22530" marR="22530" marT="22555" marB="22555">
                    <a:lnB w="9525" cap="flat" cmpd="sng" algn="ctr">
                      <a:solidFill>
                        <a:schemeClr val="bg1"/>
                      </a:solidFill>
                      <a:prstDash val="solid"/>
                      <a:round/>
                      <a:headEnd type="none" w="med" len="med"/>
                      <a:tailEnd type="none" w="med" len="med"/>
                    </a:lnB>
                  </a:tcPr>
                </a:tc>
              </a:tr>
              <a:tr h="1206797">
                <a:tc>
                  <a:txBody>
                    <a:bodyPr/>
                    <a:lstStyle/>
                    <a:p>
                      <a:pPr marL="0" marR="0" indent="0" algn="l" defTabSz="6731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a:t>
                      </a:r>
                      <a:r>
                        <a:rPr kumimoji="1" lang="ja-JP" altLang="en-US" sz="1300" kern="1200" dirty="0" smtClean="0">
                          <a:solidFill>
                            <a:schemeClr val="tx1"/>
                          </a:solidFill>
                          <a:latin typeface="HGPｺﾞｼｯｸM" panose="020B0600000000000000" pitchFamily="50" charset="-128"/>
                          <a:ea typeface="HGPｺﾞｼｯｸM" panose="020B0600000000000000" pitchFamily="50" charset="-128"/>
                          <a:cs typeface="+mn-cs"/>
                        </a:rPr>
                        <a:t>知的障害者の通所施設</a:t>
                      </a:r>
                      <a:r>
                        <a:rPr kumimoji="1" lang="en-US" altLang="ja-JP" sz="1300" kern="1200" dirty="0" smtClean="0">
                          <a:solidFill>
                            <a:schemeClr val="tx1"/>
                          </a:solidFill>
                          <a:latin typeface="HGPｺﾞｼｯｸM" panose="020B0600000000000000" pitchFamily="50" charset="-128"/>
                          <a:ea typeface="HGPｺﾞｼｯｸM" panose="020B0600000000000000" pitchFamily="50" charset="-128"/>
                          <a:cs typeface="+mn-cs"/>
                        </a:rPr>
                        <a:t>B</a:t>
                      </a:r>
                      <a:r>
                        <a:rPr kumimoji="1" lang="ja-JP" altLang="en-US" sz="1300" kern="1200" dirty="0" smtClean="0">
                          <a:solidFill>
                            <a:schemeClr val="tx1"/>
                          </a:solidFill>
                          <a:latin typeface="HGPｺﾞｼｯｸM" panose="020B0600000000000000" pitchFamily="50" charset="-128"/>
                          <a:ea typeface="HGPｺﾞｼｯｸM" panose="020B0600000000000000" pitchFamily="50" charset="-128"/>
                          <a:cs typeface="+mn-cs"/>
                        </a:rPr>
                        <a:t>では、各種警報への対応について保護者の理解を得るため、</a:t>
                      </a:r>
                      <a:endParaRPr kumimoji="1" lang="en-US" altLang="ja-JP" sz="13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73100" rtl="0" eaLnBrk="1" fontAlgn="auto" latinLnBrk="0" hangingPunct="1">
                        <a:lnSpc>
                          <a:spcPct val="100000"/>
                        </a:lnSpc>
                        <a:spcBef>
                          <a:spcPts val="0"/>
                        </a:spcBef>
                        <a:spcAft>
                          <a:spcPts val="0"/>
                        </a:spcAft>
                        <a:buClrTx/>
                        <a:buSzTx/>
                        <a:buFontTx/>
                        <a:buNone/>
                        <a:tabLst/>
                        <a:defRPr/>
                      </a:pPr>
                      <a:r>
                        <a:rPr kumimoji="1" lang="ja-JP" altLang="en-US" sz="1300" kern="1200" dirty="0" smtClean="0">
                          <a:solidFill>
                            <a:schemeClr val="tx1"/>
                          </a:solidFill>
                          <a:latin typeface="HGPｺﾞｼｯｸM" panose="020B0600000000000000" pitchFamily="50" charset="-128"/>
                          <a:ea typeface="HGPｺﾞｼｯｸM" panose="020B0600000000000000" pitchFamily="50" charset="-128"/>
                          <a:cs typeface="+mn-cs"/>
                        </a:rPr>
                        <a:t>月１回の保護者会で確認するとともに、台風等の予報がでた場合は、前日までに各種警</a:t>
                      </a:r>
                      <a:endParaRPr kumimoji="1" lang="en-US" altLang="ja-JP" sz="13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73100" rtl="0" eaLnBrk="1" fontAlgn="auto" latinLnBrk="0" hangingPunct="1">
                        <a:lnSpc>
                          <a:spcPct val="100000"/>
                        </a:lnSpc>
                        <a:spcBef>
                          <a:spcPts val="0"/>
                        </a:spcBef>
                        <a:spcAft>
                          <a:spcPts val="0"/>
                        </a:spcAft>
                        <a:buClrTx/>
                        <a:buSzTx/>
                        <a:buFontTx/>
                        <a:buNone/>
                        <a:tabLst/>
                        <a:defRPr/>
                      </a:pPr>
                      <a:r>
                        <a:rPr kumimoji="1" lang="ja-JP" altLang="en-US" sz="1300" kern="1200" dirty="0" smtClean="0">
                          <a:solidFill>
                            <a:schemeClr val="tx1"/>
                          </a:solidFill>
                          <a:latin typeface="HGPｺﾞｼｯｸM" panose="020B0600000000000000" pitchFamily="50" charset="-128"/>
                          <a:ea typeface="HGPｺﾞｼｯｸM" panose="020B0600000000000000" pitchFamily="50" charset="-128"/>
                          <a:cs typeface="+mn-cs"/>
                        </a:rPr>
                        <a:t>報への対応に関する書類を作成し、保護者に配布するようにしています。また、施設利用</a:t>
                      </a:r>
                      <a:endParaRPr kumimoji="1" lang="en-US" altLang="ja-JP" sz="13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73100" rtl="0" eaLnBrk="1" fontAlgn="auto" latinLnBrk="0" hangingPunct="1">
                        <a:lnSpc>
                          <a:spcPct val="100000"/>
                        </a:lnSpc>
                        <a:spcBef>
                          <a:spcPts val="0"/>
                        </a:spcBef>
                        <a:spcAft>
                          <a:spcPts val="0"/>
                        </a:spcAft>
                        <a:buClrTx/>
                        <a:buSzTx/>
                        <a:buFontTx/>
                        <a:buNone/>
                        <a:tabLst/>
                        <a:defRPr/>
                      </a:pPr>
                      <a:r>
                        <a:rPr kumimoji="1" lang="ja-JP" altLang="en-US" sz="1300" kern="1200" dirty="0" smtClean="0">
                          <a:solidFill>
                            <a:schemeClr val="tx1"/>
                          </a:solidFill>
                          <a:latin typeface="HGPｺﾞｼｯｸM" panose="020B0600000000000000" pitchFamily="50" charset="-128"/>
                          <a:ea typeface="HGPｺﾞｼｯｸM" panose="020B0600000000000000" pitchFamily="50" charset="-128"/>
                          <a:cs typeface="+mn-cs"/>
                        </a:rPr>
                        <a:t>中に警報等が発表された場合には、電話またはメールにて保護者へ連絡するなど、情報</a:t>
                      </a:r>
                      <a:endParaRPr kumimoji="1" lang="en-US" altLang="ja-JP" sz="13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73100" rtl="0" eaLnBrk="1" fontAlgn="auto" latinLnBrk="0" hangingPunct="1">
                        <a:lnSpc>
                          <a:spcPct val="100000"/>
                        </a:lnSpc>
                        <a:spcBef>
                          <a:spcPts val="0"/>
                        </a:spcBef>
                        <a:spcAft>
                          <a:spcPts val="0"/>
                        </a:spcAft>
                        <a:buClrTx/>
                        <a:buSzTx/>
                        <a:buFontTx/>
                        <a:buNone/>
                        <a:tabLst/>
                        <a:defRPr/>
                      </a:pPr>
                      <a:r>
                        <a:rPr kumimoji="1" lang="ja-JP" altLang="en-US" sz="1300" kern="1200" dirty="0" smtClean="0">
                          <a:solidFill>
                            <a:schemeClr val="tx1"/>
                          </a:solidFill>
                          <a:latin typeface="HGPｺﾞｼｯｸM" panose="020B0600000000000000" pitchFamily="50" charset="-128"/>
                          <a:ea typeface="HGPｺﾞｼｯｸM" panose="020B0600000000000000" pitchFamily="50" charset="-128"/>
                          <a:cs typeface="+mn-cs"/>
                        </a:rPr>
                        <a:t>伝達の体制を整えています</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a:t>
                      </a:r>
                    </a:p>
                  </a:txBody>
                  <a:tcPr marL="22530" marR="923628" marT="22555" marB="22555">
                    <a:lnT w="9525" cap="flat" cmpd="sng" algn="ctr">
                      <a:solidFill>
                        <a:schemeClr val="bg1"/>
                      </a:solidFill>
                      <a:prstDash val="solid"/>
                      <a:round/>
                      <a:headEnd type="none" w="med" len="med"/>
                      <a:tailEnd type="none" w="med" len="med"/>
                    </a:lnT>
                  </a:tcPr>
                </a:tc>
              </a:tr>
            </a:tbl>
          </a:graphicData>
        </a:graphic>
      </p:graphicFrame>
      <p:sp>
        <p:nvSpPr>
          <p:cNvPr id="10" name="テキスト ボックス 9"/>
          <p:cNvSpPr txBox="1"/>
          <p:nvPr/>
        </p:nvSpPr>
        <p:spPr>
          <a:xfrm>
            <a:off x="6485453" y="4728445"/>
            <a:ext cx="2184888" cy="1255827"/>
          </a:xfrm>
          <a:prstGeom prst="rect">
            <a:avLst/>
          </a:prstGeom>
          <a:ln w="6350"/>
        </p:spPr>
        <p:style>
          <a:lnRef idx="2">
            <a:schemeClr val="dk1"/>
          </a:lnRef>
          <a:fillRef idx="1">
            <a:schemeClr val="lt1"/>
          </a:fillRef>
          <a:effectRef idx="0">
            <a:schemeClr val="dk1"/>
          </a:effectRef>
          <a:fontRef idx="minor">
            <a:schemeClr val="dk1"/>
          </a:fontRef>
        </p:style>
        <p:txBody>
          <a:bodyPr lIns="22528" tIns="22528" rIns="0" bIns="22528">
            <a:spAutoFit/>
          </a:bodyPr>
          <a:lstStyle/>
          <a:p>
            <a:pPr algn="ctr">
              <a:defRPr/>
            </a:pPr>
            <a:r>
              <a:rPr lang="ja-JP" altLang="en-US" sz="1104" dirty="0">
                <a:latin typeface="ＭＳ Ｐゴシック" panose="020B0600070205080204" pitchFamily="50" charset="-128"/>
              </a:rPr>
              <a:t>各種警報に対する対応</a:t>
            </a:r>
            <a:endParaRPr lang="en-US" altLang="ja-JP" sz="1104" dirty="0">
              <a:latin typeface="ＭＳ Ｐゴシック" panose="020B0600070205080204" pitchFamily="50" charset="-128"/>
            </a:endParaRPr>
          </a:p>
          <a:p>
            <a:pPr>
              <a:defRPr/>
            </a:pPr>
            <a:r>
              <a:rPr lang="ja-JP" altLang="en-US" sz="966" dirty="0">
                <a:latin typeface="ＭＳ Ｐゴシック" panose="020B0600070205080204" pitchFamily="50" charset="-128"/>
              </a:rPr>
              <a:t>○８時前に警報解除された場合</a:t>
            </a:r>
            <a:endParaRPr lang="en-US" altLang="ja-JP" sz="966" dirty="0">
              <a:latin typeface="ＭＳ Ｐゴシック" panose="020B0600070205080204" pitchFamily="50" charset="-128"/>
            </a:endParaRPr>
          </a:p>
          <a:p>
            <a:pPr>
              <a:defRPr/>
            </a:pPr>
            <a:r>
              <a:rPr lang="ja-JP" altLang="en-US" sz="966" dirty="0">
                <a:latin typeface="ＭＳ Ｐゴシック" panose="020B0600070205080204" pitchFamily="50" charset="-128"/>
              </a:rPr>
              <a:t>　⇒通常通り（給食あり）</a:t>
            </a:r>
            <a:endParaRPr lang="en-US" altLang="ja-JP" sz="966" dirty="0">
              <a:latin typeface="ＭＳ Ｐゴシック" panose="020B0600070205080204" pitchFamily="50" charset="-128"/>
            </a:endParaRPr>
          </a:p>
          <a:p>
            <a:pPr>
              <a:defRPr/>
            </a:pPr>
            <a:r>
              <a:rPr lang="ja-JP" altLang="en-US" sz="966" dirty="0">
                <a:latin typeface="ＭＳ Ｐゴシック" panose="020B0600070205080204" pitchFamily="50" charset="-128"/>
              </a:rPr>
              <a:t>○８時～１２時に警報解除された場合</a:t>
            </a:r>
            <a:endParaRPr lang="en-US" altLang="ja-JP" sz="966" dirty="0">
              <a:latin typeface="ＭＳ Ｐゴシック" panose="020B0600070205080204" pitchFamily="50" charset="-128"/>
            </a:endParaRPr>
          </a:p>
          <a:p>
            <a:pPr>
              <a:defRPr/>
            </a:pPr>
            <a:r>
              <a:rPr lang="ja-JP" altLang="en-US" sz="966" dirty="0">
                <a:latin typeface="ＭＳ Ｐゴシック" panose="020B0600070205080204" pitchFamily="50" charset="-128"/>
              </a:rPr>
              <a:t>　⇒解除１時間後から開所（給食なし）</a:t>
            </a:r>
            <a:endParaRPr lang="en-US" altLang="ja-JP" sz="966" dirty="0">
              <a:latin typeface="ＭＳ Ｐゴシック" panose="020B0600070205080204" pitchFamily="50" charset="-128"/>
            </a:endParaRPr>
          </a:p>
          <a:p>
            <a:pPr>
              <a:defRPr/>
            </a:pPr>
            <a:r>
              <a:rPr lang="ja-JP" altLang="en-US" sz="966" dirty="0">
                <a:latin typeface="ＭＳ Ｐゴシック" panose="020B0600070205080204" pitchFamily="50" charset="-128"/>
              </a:rPr>
              <a:t>○１２時以降に警報解除された場合</a:t>
            </a:r>
            <a:endParaRPr lang="en-US" altLang="ja-JP" sz="966" dirty="0">
              <a:latin typeface="ＭＳ Ｐゴシック" panose="020B0600070205080204" pitchFamily="50" charset="-128"/>
            </a:endParaRPr>
          </a:p>
          <a:p>
            <a:pPr>
              <a:defRPr/>
            </a:pPr>
            <a:r>
              <a:rPr lang="ja-JP" altLang="en-US" sz="966" dirty="0">
                <a:latin typeface="ＭＳ Ｐゴシック" panose="020B0600070205080204" pitchFamily="50" charset="-128"/>
              </a:rPr>
              <a:t>　⇒休業</a:t>
            </a:r>
            <a:endParaRPr lang="en-US" altLang="ja-JP" sz="966" dirty="0">
              <a:latin typeface="ＭＳ Ｐゴシック" panose="020B0600070205080204" pitchFamily="50" charset="-128"/>
            </a:endParaRPr>
          </a:p>
          <a:p>
            <a:pPr algn="r">
              <a:defRPr/>
            </a:pPr>
            <a:r>
              <a:rPr lang="ja-JP" altLang="en-US" sz="966" dirty="0">
                <a:latin typeface="ＭＳ Ｐゴシック" panose="020B0600070205080204" pitchFamily="50" charset="-128"/>
              </a:rPr>
              <a:t>連絡先○○○</a:t>
            </a:r>
          </a:p>
        </p:txBody>
      </p:sp>
      <p:sp>
        <p:nvSpPr>
          <p:cNvPr id="11" name="テキスト ボックス 2"/>
          <p:cNvSpPr txBox="1">
            <a:spLocks noChangeArrowheads="1"/>
          </p:cNvSpPr>
          <p:nvPr/>
        </p:nvSpPr>
        <p:spPr bwMode="auto">
          <a:xfrm>
            <a:off x="0" y="288702"/>
            <a:ext cx="9135996" cy="50645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チェックリスト②</a:t>
            </a:r>
            <a:r>
              <a:rPr lang="ja-JP" altLang="en-US" sz="2710" dirty="0">
                <a:solidFill>
                  <a:srgbClr val="FFFFFF"/>
                </a:solidFill>
              </a:rPr>
              <a:t>　初動</a:t>
            </a:r>
            <a:r>
              <a:rPr lang="en-US" altLang="ja-JP" sz="2710" dirty="0">
                <a:solidFill>
                  <a:srgbClr val="FFFFFF"/>
                </a:solidFill>
              </a:rPr>
              <a:t>【</a:t>
            </a:r>
            <a:r>
              <a:rPr lang="ja-JP" altLang="en-US" sz="2710" dirty="0">
                <a:solidFill>
                  <a:srgbClr val="FFFFFF"/>
                </a:solidFill>
              </a:rPr>
              <a:t>情報伝達・指示</a:t>
            </a:r>
            <a:r>
              <a:rPr lang="en-US" altLang="ja-JP" sz="2710" dirty="0">
                <a:solidFill>
                  <a:srgbClr val="FFFFFF"/>
                </a:solidFill>
              </a:rPr>
              <a:t>】</a:t>
            </a:r>
            <a:endParaRPr lang="ja-JP" altLang="en-US" sz="2710" dirty="0">
              <a:solidFill>
                <a:srgbClr val="FFFFFF"/>
              </a:solidFill>
            </a:endParaRPr>
          </a:p>
        </p:txBody>
      </p:sp>
      <p:sp>
        <p:nvSpPr>
          <p:cNvPr id="8" name="テキスト ボックス 7"/>
          <p:cNvSpPr txBox="1"/>
          <p:nvPr/>
        </p:nvSpPr>
        <p:spPr>
          <a:xfrm>
            <a:off x="-59964" y="-70902"/>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1596267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ー 3"/>
          <p:cNvSpPr txBox="1">
            <a:spLocks noGrp="1"/>
          </p:cNvSpPr>
          <p:nvPr/>
        </p:nvSpPr>
        <p:spPr bwMode="auto">
          <a:xfrm>
            <a:off x="7002064" y="6231226"/>
            <a:ext cx="2133933" cy="408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53" tIns="42876" rIns="85753" bIns="42876"/>
          <a:lstStyle>
            <a:lvl1pPr defTabSz="1404938">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defTabSz="1404938">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defTabSz="1404938">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r" defTabSz="885392" fontAlgn="base">
              <a:spcBef>
                <a:spcPct val="0"/>
              </a:spcBef>
              <a:spcAft>
                <a:spcPct val="0"/>
              </a:spcAft>
              <a:buNone/>
            </a:pPr>
            <a:fld id="{748F522A-5041-43BB-9CD6-036A92011C06}" type="slidenum">
              <a:rPr lang="en-US" altLang="ja-JP" sz="1323">
                <a:solidFill>
                  <a:srgbClr val="000000"/>
                </a:solidFill>
                <a:cs typeface="Arial" panose="020B0604020202020204" pitchFamily="34" charset="0"/>
              </a:rPr>
              <a:pPr algn="r" defTabSz="885392" fontAlgn="base">
                <a:spcBef>
                  <a:spcPct val="0"/>
                </a:spcBef>
                <a:spcAft>
                  <a:spcPct val="0"/>
                </a:spcAft>
                <a:buNone/>
              </a:pPr>
              <a:t>26</a:t>
            </a:fld>
            <a:endParaRPr lang="en-US" altLang="ja-JP" sz="1323">
              <a:solidFill>
                <a:srgbClr val="000000"/>
              </a:solidFill>
              <a:cs typeface="Arial" panose="020B0604020202020204" pitchFamily="34" charset="0"/>
            </a:endParaRPr>
          </a:p>
        </p:txBody>
      </p:sp>
      <p:sp>
        <p:nvSpPr>
          <p:cNvPr id="27651" name="角丸四角形 7"/>
          <p:cNvSpPr>
            <a:spLocks noChangeArrowheads="1"/>
          </p:cNvSpPr>
          <p:nvPr/>
        </p:nvSpPr>
        <p:spPr bwMode="auto">
          <a:xfrm>
            <a:off x="122053" y="5444007"/>
            <a:ext cx="8573751" cy="1074220"/>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ja-JP" altLang="en-US" sz="1449">
              <a:solidFill>
                <a:srgbClr val="000000"/>
              </a:solidFill>
            </a:endParaRPr>
          </a:p>
        </p:txBody>
      </p:sp>
      <p:sp>
        <p:nvSpPr>
          <p:cNvPr id="27652" name="テキスト ボックス 2"/>
          <p:cNvSpPr txBox="1">
            <a:spLocks noChangeArrowheads="1"/>
          </p:cNvSpPr>
          <p:nvPr/>
        </p:nvSpPr>
        <p:spPr bwMode="auto">
          <a:xfrm>
            <a:off x="0" y="270243"/>
            <a:ext cx="9135996" cy="5064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チェックリスト③</a:t>
            </a:r>
            <a:r>
              <a:rPr lang="ja-JP" altLang="en-US" sz="2710" dirty="0">
                <a:solidFill>
                  <a:srgbClr val="FFFFFF"/>
                </a:solidFill>
              </a:rPr>
              <a:t>　避難準備　</a:t>
            </a:r>
            <a:r>
              <a:rPr lang="en-US" altLang="ja-JP" sz="2710" dirty="0">
                <a:solidFill>
                  <a:srgbClr val="FFFFFF"/>
                </a:solidFill>
              </a:rPr>
              <a:t>【</a:t>
            </a:r>
            <a:r>
              <a:rPr lang="ja-JP" altLang="en-US" sz="2710" dirty="0">
                <a:solidFill>
                  <a:srgbClr val="FFFFFF"/>
                </a:solidFill>
              </a:rPr>
              <a:t>資器材・備蓄品等の準備</a:t>
            </a:r>
            <a:r>
              <a:rPr lang="en-US" altLang="ja-JP" sz="2710" dirty="0">
                <a:solidFill>
                  <a:srgbClr val="FFFFFF"/>
                </a:solidFill>
              </a:rPr>
              <a:t>】</a:t>
            </a:r>
          </a:p>
        </p:txBody>
      </p:sp>
      <p:graphicFrame>
        <p:nvGraphicFramePr>
          <p:cNvPr id="35" name="表 34"/>
          <p:cNvGraphicFramePr>
            <a:graphicFrameLocks noGrp="1"/>
          </p:cNvGraphicFramePr>
          <p:nvPr/>
        </p:nvGraphicFramePr>
        <p:xfrm>
          <a:off x="95042" y="2079410"/>
          <a:ext cx="8979928" cy="3244119"/>
        </p:xfrm>
        <a:graphic>
          <a:graphicData uri="http://schemas.openxmlformats.org/drawingml/2006/table">
            <a:tbl>
              <a:tblPr firstRow="1" bandRow="1">
                <a:tableStyleId>{21E4AEA4-8DFA-4A89-87EB-49C32662AFE0}</a:tableStyleId>
              </a:tblPr>
              <a:tblGrid>
                <a:gridCol w="776658">
                  <a:extLst>
                    <a:ext uri="{9D8B030D-6E8A-4147-A177-3AD203B41FA5}">
                      <a16:colId xmlns:a16="http://schemas.microsoft.com/office/drawing/2014/main" xmlns="" val="20000"/>
                    </a:ext>
                  </a:extLst>
                </a:gridCol>
                <a:gridCol w="4447878">
                  <a:extLst>
                    <a:ext uri="{9D8B030D-6E8A-4147-A177-3AD203B41FA5}">
                      <a16:colId xmlns:a16="http://schemas.microsoft.com/office/drawing/2014/main" xmlns="" val="20001"/>
                    </a:ext>
                  </a:extLst>
                </a:gridCol>
                <a:gridCol w="2503595">
                  <a:extLst>
                    <a:ext uri="{9D8B030D-6E8A-4147-A177-3AD203B41FA5}">
                      <a16:colId xmlns:a16="http://schemas.microsoft.com/office/drawing/2014/main" xmlns="" val="20002"/>
                    </a:ext>
                  </a:extLst>
                </a:gridCol>
                <a:gridCol w="808025">
                  <a:extLst>
                    <a:ext uri="{9D8B030D-6E8A-4147-A177-3AD203B41FA5}">
                      <a16:colId xmlns:a16="http://schemas.microsoft.com/office/drawing/2014/main" xmlns="" val="20003"/>
                    </a:ext>
                  </a:extLst>
                </a:gridCol>
                <a:gridCol w="443772">
                  <a:extLst>
                    <a:ext uri="{9D8B030D-6E8A-4147-A177-3AD203B41FA5}">
                      <a16:colId xmlns:a16="http://schemas.microsoft.com/office/drawing/2014/main" xmlns="" val="20004"/>
                    </a:ext>
                  </a:extLst>
                </a:gridCol>
              </a:tblGrid>
              <a:tr h="514442">
                <a:tc>
                  <a:txBody>
                    <a:bodyPr/>
                    <a:lstStyle/>
                    <a:p>
                      <a:pPr algn="ctr"/>
                      <a:r>
                        <a:rPr kumimoji="1" lang="ja-JP" altLang="en-US" sz="1500" dirty="0" smtClean="0"/>
                        <a:t>実施の有無</a:t>
                      </a:r>
                      <a:endParaRPr kumimoji="1" lang="ja-JP" altLang="en-US" sz="1500" dirty="0"/>
                    </a:p>
                  </a:txBody>
                  <a:tcPr marL="57626" marR="57626" marT="26689" marB="26689" anchor="ctr"/>
                </a:tc>
                <a:tc>
                  <a:txBody>
                    <a:bodyPr/>
                    <a:lstStyle/>
                    <a:p>
                      <a:pPr algn="ctr"/>
                      <a:r>
                        <a:rPr kumimoji="1" lang="ja-JP" altLang="en-US" sz="1500" dirty="0" smtClean="0"/>
                        <a:t>訓練項目</a:t>
                      </a:r>
                      <a:endParaRPr kumimoji="1" lang="ja-JP" altLang="en-US" sz="1500" dirty="0"/>
                    </a:p>
                  </a:txBody>
                  <a:tcPr marL="57626" marR="57626" marT="26689" marB="26689" anchor="ctr"/>
                </a:tc>
                <a:tc>
                  <a:txBody>
                    <a:bodyPr/>
                    <a:lstStyle/>
                    <a:p>
                      <a:pPr algn="ctr"/>
                      <a:r>
                        <a:rPr kumimoji="1" lang="ja-JP" altLang="en-US" sz="1500" dirty="0" smtClean="0"/>
                        <a:t>訓練目標</a:t>
                      </a:r>
                      <a:endParaRPr kumimoji="1" lang="en-US" altLang="ja-JP" sz="1500" dirty="0" smtClean="0"/>
                    </a:p>
                    <a:p>
                      <a:pPr algn="ctr"/>
                      <a:r>
                        <a:rPr kumimoji="1" lang="ja-JP" altLang="en-US" sz="900" dirty="0" smtClean="0"/>
                        <a:t>記載例を参考に、各施設で設定して下さい</a:t>
                      </a:r>
                      <a:endParaRPr kumimoji="1" lang="ja-JP" altLang="en-US" sz="900" dirty="0"/>
                    </a:p>
                  </a:txBody>
                  <a:tcPr marL="57626" marR="57626" marT="26689" marB="26689" anchor="ctr"/>
                </a:tc>
                <a:tc>
                  <a:txBody>
                    <a:bodyPr/>
                    <a:lstStyle/>
                    <a:p>
                      <a:pPr algn="ctr"/>
                      <a:r>
                        <a:rPr kumimoji="1" lang="ja-JP" altLang="en-US" sz="1500" dirty="0" smtClean="0"/>
                        <a:t>担当者</a:t>
                      </a:r>
                      <a:endParaRPr kumimoji="1" lang="ja-JP" altLang="en-US" sz="1500" dirty="0"/>
                    </a:p>
                  </a:txBody>
                  <a:tcPr marL="57626" marR="57626" marT="26689" marB="26689" anchor="ctr"/>
                </a:tc>
                <a:tc>
                  <a:txBody>
                    <a:bodyPr/>
                    <a:lstStyle/>
                    <a:p>
                      <a:pPr algn="ctr"/>
                      <a:r>
                        <a:rPr kumimoji="1" lang="ja-JP" altLang="en-US" sz="1500" dirty="0" smtClean="0"/>
                        <a:t>結果</a:t>
                      </a:r>
                      <a:endParaRPr kumimoji="1" lang="ja-JP" altLang="en-US" sz="1500" dirty="0"/>
                    </a:p>
                  </a:txBody>
                  <a:tcPr marL="57626" marR="57626" marT="26689" marB="26689" anchor="ctr"/>
                </a:tc>
                <a:extLst>
                  <a:ext uri="{0D108BD9-81ED-4DB2-BD59-A6C34878D82A}">
                    <a16:rowId xmlns:a16="http://schemas.microsoft.com/office/drawing/2014/main" xmlns="" val="10000"/>
                  </a:ext>
                </a:extLst>
              </a:tr>
              <a:tr h="985132">
                <a:tc>
                  <a:txBody>
                    <a:bodyPr/>
                    <a:lstStyle/>
                    <a:p>
                      <a:pPr algn="ctr"/>
                      <a:r>
                        <a:rPr kumimoji="1" lang="ja-JP" altLang="en-US" sz="1600" dirty="0" smtClean="0"/>
                        <a:t>□</a:t>
                      </a:r>
                      <a:endParaRPr kumimoji="1" lang="ja-JP" altLang="en-US" sz="1600" dirty="0"/>
                    </a:p>
                  </a:txBody>
                  <a:tcPr marL="57626" marR="57626" marT="26698" marB="26698" anchor="ctr"/>
                </a:tc>
                <a:tc>
                  <a:txBody>
                    <a:bodyPr/>
                    <a:lstStyle/>
                    <a:p>
                      <a:pPr marL="0" indent="0"/>
                      <a:r>
                        <a:rPr kumimoji="1" lang="ja-JP" altLang="en-US" sz="1600" dirty="0" smtClean="0"/>
                        <a:t>資器材、備蓄品等の確保</a:t>
                      </a:r>
                      <a:endParaRPr kumimoji="1" lang="en-US" altLang="ja-JP" sz="1600" dirty="0" smtClean="0"/>
                    </a:p>
                    <a:p>
                      <a:pPr marL="0" indent="0"/>
                      <a:r>
                        <a:rPr kumimoji="1" lang="ja-JP" altLang="en-US" sz="1100" dirty="0" smtClean="0"/>
                        <a:t>　・車いす・担架、備蓄品等は日頃から</a:t>
                      </a:r>
                      <a:endParaRPr kumimoji="1" lang="en-US" altLang="ja-JP" sz="1100" dirty="0" smtClean="0"/>
                    </a:p>
                    <a:p>
                      <a:pPr marL="0" indent="0"/>
                      <a:r>
                        <a:rPr kumimoji="1" lang="ja-JP" altLang="en-US" sz="1100" dirty="0" smtClean="0"/>
                        <a:t>　　確認出来る場所に配置する。</a:t>
                      </a:r>
                    </a:p>
                    <a:p>
                      <a:pPr marL="0" indent="0"/>
                      <a:r>
                        <a:rPr kumimoji="1" lang="ja-JP" altLang="en-US" sz="1100" dirty="0" smtClean="0"/>
                        <a:t>　・各居室に非常時持ち出し袋（お薬手帳、</a:t>
                      </a:r>
                      <a:endParaRPr kumimoji="1" lang="en-US" altLang="ja-JP" sz="1100" dirty="0" smtClean="0"/>
                    </a:p>
                    <a:p>
                      <a:pPr marL="0" indent="0"/>
                      <a:r>
                        <a:rPr kumimoji="1" lang="ja-JP" altLang="en-US" sz="1100" dirty="0" smtClean="0"/>
                        <a:t>　　薬など）を配備する。</a:t>
                      </a:r>
                      <a:endParaRPr kumimoji="1" lang="en-US" altLang="ja-JP" sz="1100" dirty="0" smtClean="0"/>
                    </a:p>
                  </a:txBody>
                  <a:tcPr marL="57628" marR="57628"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dirty="0" smtClean="0"/>
                        <a:t>（例）利用者に必要な備蓄品・携行品の種類・量を迅速に確保する</a:t>
                      </a:r>
                      <a:endParaRPr kumimoji="1" lang="en-US" altLang="ja-JP" sz="900" dirty="0" smtClean="0"/>
                    </a:p>
                  </a:txBody>
                  <a:tcPr marL="57628" marR="57628" marT="26688" marB="26688"/>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dirty="0"/>
                    </a:p>
                  </a:txBody>
                  <a:tcPr marL="57633" marR="57633" marT="26684" marB="26684"/>
                </a:tc>
                <a:tc>
                  <a:txBody>
                    <a:bodyPr/>
                    <a:lstStyle/>
                    <a:p>
                      <a:endParaRPr kumimoji="1" lang="ja-JP" altLang="en-US" sz="1400" dirty="0"/>
                    </a:p>
                  </a:txBody>
                  <a:tcPr marL="57626" marR="57626" marT="26689" marB="26689"/>
                </a:tc>
                <a:extLst>
                  <a:ext uri="{0D108BD9-81ED-4DB2-BD59-A6C34878D82A}">
                    <a16:rowId xmlns:a16="http://schemas.microsoft.com/office/drawing/2014/main" xmlns="" val="10001"/>
                  </a:ext>
                </a:extLst>
              </a:tr>
              <a:tr h="639333">
                <a:tc>
                  <a:txBody>
                    <a:bodyPr/>
                    <a:lstStyle/>
                    <a:p>
                      <a:pPr algn="ctr"/>
                      <a:r>
                        <a:rPr kumimoji="1" lang="ja-JP" altLang="en-US" sz="1600" dirty="0" smtClean="0"/>
                        <a:t>□</a:t>
                      </a:r>
                      <a:endParaRPr kumimoji="1" lang="ja-JP" altLang="en-US" sz="1600" dirty="0"/>
                    </a:p>
                  </a:txBody>
                  <a:tcPr marL="57626" marR="57626" marT="26698" marB="26698" anchor="ctr"/>
                </a:tc>
                <a:tc>
                  <a:txBody>
                    <a:bodyPr/>
                    <a:lstStyle/>
                    <a:p>
                      <a:pPr marL="0" indent="0"/>
                      <a:r>
                        <a:rPr kumimoji="1" lang="ja-JP" altLang="en-US" sz="1600" dirty="0" smtClean="0"/>
                        <a:t>資器材・備蓄品等の移動</a:t>
                      </a:r>
                      <a:endParaRPr kumimoji="1" lang="en-US" altLang="ja-JP" sz="1600" dirty="0" smtClean="0"/>
                    </a:p>
                    <a:p>
                      <a:pPr marL="0" indent="0"/>
                      <a:r>
                        <a:rPr kumimoji="1" lang="ja-JP" altLang="en-US" sz="1100" dirty="0" smtClean="0"/>
                        <a:t>　・場所をわかりやすい所に置き、避難の時短</a:t>
                      </a:r>
                      <a:endParaRPr kumimoji="1" lang="en-US" altLang="ja-JP" sz="1100" dirty="0" smtClean="0"/>
                    </a:p>
                    <a:p>
                      <a:pPr marL="0" indent="0"/>
                      <a:r>
                        <a:rPr kumimoji="1" lang="ja-JP" altLang="en-US" sz="1100" dirty="0" smtClean="0"/>
                        <a:t>　　を図る。また、すぐ動かせるようにしておく。</a:t>
                      </a:r>
                      <a:endParaRPr kumimoji="1" lang="ja-JP" altLang="en-US" sz="1100" dirty="0"/>
                    </a:p>
                  </a:txBody>
                  <a:tcPr marL="57628" marR="57628"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t>（例）必要資器材を上層階に○分で（○名で）移動する</a:t>
                      </a:r>
                      <a:endParaRPr kumimoji="1" lang="en-US" altLang="ja-JP" sz="900" kern="1200" dirty="0" smtClean="0"/>
                    </a:p>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dk1"/>
                          </a:solidFill>
                          <a:latin typeface="+mn-lt"/>
                          <a:ea typeface="+mn-ea"/>
                          <a:cs typeface="+mn-cs"/>
                        </a:rPr>
                        <a:t>（例）備蓄品を避難先への搬送用に車に○分で積み込む</a:t>
                      </a:r>
                      <a:endParaRPr kumimoji="1" lang="ja-JP" altLang="en-US" sz="900" kern="1200" dirty="0">
                        <a:solidFill>
                          <a:schemeClr val="dk1"/>
                        </a:solidFill>
                        <a:latin typeface="+mn-lt"/>
                        <a:ea typeface="+mn-ea"/>
                        <a:cs typeface="+mn-cs"/>
                      </a:endParaRPr>
                    </a:p>
                  </a:txBody>
                  <a:tcPr marL="57628" marR="57628" marT="26688" marB="26688"/>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dirty="0"/>
                    </a:p>
                  </a:txBody>
                  <a:tcPr marL="57633" marR="57633" marT="26684" marB="26684"/>
                </a:tc>
                <a:tc>
                  <a:txBody>
                    <a:bodyPr/>
                    <a:lstStyle/>
                    <a:p>
                      <a:endParaRPr kumimoji="1" lang="ja-JP" altLang="en-US" sz="1400" dirty="0"/>
                    </a:p>
                  </a:txBody>
                  <a:tcPr marL="57626" marR="57626" marT="26689" marB="26689"/>
                </a:tc>
                <a:extLst>
                  <a:ext uri="{0D108BD9-81ED-4DB2-BD59-A6C34878D82A}">
                    <a16:rowId xmlns:a16="http://schemas.microsoft.com/office/drawing/2014/main" xmlns="" val="10002"/>
                  </a:ext>
                </a:extLst>
              </a:tr>
              <a:tr h="293534">
                <a:tc>
                  <a:txBody>
                    <a:bodyPr/>
                    <a:lstStyle/>
                    <a:p>
                      <a:pPr algn="ctr"/>
                      <a:r>
                        <a:rPr kumimoji="1" lang="ja-JP" altLang="en-US" sz="1600" dirty="0" smtClean="0"/>
                        <a:t>□</a:t>
                      </a:r>
                      <a:endParaRPr kumimoji="1" lang="ja-JP" altLang="en-US" sz="1600" dirty="0"/>
                    </a:p>
                  </a:txBody>
                  <a:tcPr marL="57626" marR="57626" marT="26698" marB="26698" anchor="ctr"/>
                </a:tc>
                <a:tc>
                  <a:txBody>
                    <a:bodyPr/>
                    <a:lstStyle/>
                    <a:p>
                      <a:pPr marL="0" indent="0"/>
                      <a:r>
                        <a:rPr kumimoji="1" lang="ja-JP" altLang="en-US" sz="1600" dirty="0" smtClean="0"/>
                        <a:t>土嚢や止水板の設置</a:t>
                      </a:r>
                      <a:endParaRPr kumimoji="1" lang="ja-JP" altLang="en-US" sz="1600" dirty="0"/>
                    </a:p>
                  </a:txBody>
                  <a:tcPr marL="57628" marR="57628"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dk1"/>
                          </a:solidFill>
                          <a:latin typeface="+mn-lt"/>
                          <a:ea typeface="+mn-ea"/>
                          <a:cs typeface="+mn-cs"/>
                        </a:rPr>
                        <a:t>（例）玄関に○分で設置する</a:t>
                      </a:r>
                      <a:endParaRPr kumimoji="1" lang="ja-JP" altLang="en-US" sz="900" kern="1200" dirty="0">
                        <a:solidFill>
                          <a:schemeClr val="dk1"/>
                        </a:solidFill>
                        <a:latin typeface="+mn-lt"/>
                        <a:ea typeface="+mn-ea"/>
                        <a:cs typeface="+mn-cs"/>
                      </a:endParaRPr>
                    </a:p>
                  </a:txBody>
                  <a:tcPr marL="57628" marR="57628" marT="26688" marB="26688"/>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ea"/>
                        <a:ea typeface="+mn-ea"/>
                        <a:cs typeface="+mn-cs"/>
                      </a:endParaRPr>
                    </a:p>
                  </a:txBody>
                  <a:tcPr marL="57626" marR="57626" marT="26689" marB="26689"/>
                </a:tc>
                <a:tc>
                  <a:txBody>
                    <a:bodyPr/>
                    <a:lstStyle/>
                    <a:p>
                      <a:endParaRPr kumimoji="1" lang="ja-JP" altLang="en-US" sz="1400" dirty="0"/>
                    </a:p>
                  </a:txBody>
                  <a:tcPr marL="57626" marR="57626" marT="26689" marB="26689"/>
                </a:tc>
                <a:extLst>
                  <a:ext uri="{0D108BD9-81ED-4DB2-BD59-A6C34878D82A}">
                    <a16:rowId xmlns:a16="http://schemas.microsoft.com/office/drawing/2014/main" xmlns="" val="10003"/>
                  </a:ext>
                </a:extLst>
              </a:tr>
              <a:tr h="341542">
                <a:tc>
                  <a:txBody>
                    <a:bodyPr/>
                    <a:lstStyle/>
                    <a:p>
                      <a:pPr algn="ctr"/>
                      <a:r>
                        <a:rPr kumimoji="1" lang="ja-JP" altLang="en-US" sz="1600" dirty="0" smtClean="0"/>
                        <a:t>□</a:t>
                      </a:r>
                      <a:endParaRPr kumimoji="1" lang="ja-JP" altLang="en-US" sz="1600" dirty="0"/>
                    </a:p>
                  </a:txBody>
                  <a:tcPr marL="57626" marR="57626" marT="26698" marB="26698" anchor="ctr"/>
                </a:tc>
                <a:tc>
                  <a:txBody>
                    <a:bodyPr/>
                    <a:lstStyle/>
                    <a:p>
                      <a:pPr marL="0" indent="0"/>
                      <a:r>
                        <a:rPr kumimoji="1" lang="ja-JP" altLang="en-US" sz="1600" dirty="0" smtClean="0"/>
                        <a:t>備蓄品（水・食料）の実食</a:t>
                      </a:r>
                      <a:endParaRPr kumimoji="1" lang="ja-JP" altLang="en-US" sz="1600" dirty="0"/>
                    </a:p>
                  </a:txBody>
                  <a:tcPr marL="57628" marR="57628"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dk1"/>
                          </a:solidFill>
                          <a:latin typeface="+mn-lt"/>
                          <a:ea typeface="+mn-ea"/>
                          <a:cs typeface="+mn-cs"/>
                        </a:rPr>
                        <a:t>（例）災害時用の備蓄食料品の味の確認や食べ方を理解する</a:t>
                      </a:r>
                      <a:endParaRPr kumimoji="1" lang="ja-JP" altLang="en-US" sz="900" kern="1200" dirty="0">
                        <a:solidFill>
                          <a:schemeClr val="dk1"/>
                        </a:solidFill>
                        <a:latin typeface="+mn-lt"/>
                        <a:ea typeface="+mn-ea"/>
                        <a:cs typeface="+mn-cs"/>
                      </a:endParaRPr>
                    </a:p>
                  </a:txBody>
                  <a:tcPr marL="57628" marR="57628" marT="26688" marB="26688"/>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89" marB="26689"/>
                </a:tc>
                <a:tc>
                  <a:txBody>
                    <a:bodyPr/>
                    <a:lstStyle/>
                    <a:p>
                      <a:endParaRPr kumimoji="1" lang="ja-JP" altLang="en-US" sz="1400" dirty="0"/>
                    </a:p>
                  </a:txBody>
                  <a:tcPr marL="57626" marR="57626" marT="26689" marB="26689"/>
                </a:tc>
                <a:extLst>
                  <a:ext uri="{0D108BD9-81ED-4DB2-BD59-A6C34878D82A}">
                    <a16:rowId xmlns:a16="http://schemas.microsoft.com/office/drawing/2014/main" xmlns="" val="10004"/>
                  </a:ext>
                </a:extLst>
              </a:tr>
              <a:tr h="466434">
                <a:tc>
                  <a:txBody>
                    <a:bodyPr/>
                    <a:lstStyle/>
                    <a:p>
                      <a:pPr algn="ctr"/>
                      <a:r>
                        <a:rPr kumimoji="1" lang="ja-JP" altLang="en-US" sz="1600" dirty="0" smtClean="0"/>
                        <a:t>□</a:t>
                      </a:r>
                      <a:endParaRPr kumimoji="1" lang="ja-JP" altLang="en-US" sz="1600" dirty="0"/>
                    </a:p>
                  </a:txBody>
                  <a:tcPr marL="57626" marR="57626" marT="26698" marB="26698" anchor="ctr"/>
                </a:tc>
                <a:tc>
                  <a:txBody>
                    <a:bodyPr/>
                    <a:lstStyle/>
                    <a:p>
                      <a:pPr marL="0" indent="0"/>
                      <a:r>
                        <a:rPr kumimoji="1" lang="ja-JP" altLang="en-US" sz="1600" dirty="0" smtClean="0"/>
                        <a:t>利用者の情報を適切に管理</a:t>
                      </a:r>
                      <a:endParaRPr kumimoji="1" lang="en-US" altLang="ja-JP" sz="1600" dirty="0" smtClean="0"/>
                    </a:p>
                    <a:p>
                      <a:pPr marL="0" indent="0"/>
                      <a:r>
                        <a:rPr kumimoji="1" lang="ja-JP" altLang="en-US" sz="1100" dirty="0" smtClean="0"/>
                        <a:t>　・</a:t>
                      </a:r>
                      <a:r>
                        <a:rPr kumimoji="1" lang="en-US" altLang="ja-JP" sz="1100" dirty="0" smtClean="0"/>
                        <a:t>1</a:t>
                      </a:r>
                      <a:r>
                        <a:rPr kumimoji="1" lang="ja-JP" altLang="en-US" sz="1100" dirty="0" smtClean="0"/>
                        <a:t>・</a:t>
                      </a:r>
                      <a:r>
                        <a:rPr kumimoji="1" lang="en-US" altLang="ja-JP" sz="1100" dirty="0" smtClean="0"/>
                        <a:t>2</a:t>
                      </a:r>
                      <a:r>
                        <a:rPr kumimoji="1" lang="ja-JP" altLang="en-US" sz="1100" dirty="0" smtClean="0"/>
                        <a:t>週間に１度はカルテを出力する。</a:t>
                      </a:r>
                      <a:endParaRPr kumimoji="1" lang="ja-JP" altLang="en-US" sz="1600" dirty="0"/>
                    </a:p>
                  </a:txBody>
                  <a:tcPr marL="57628" marR="57628" marT="26698" marB="26698" anchor="ctr"/>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dk1"/>
                          </a:solidFill>
                          <a:latin typeface="+mn-lt"/>
                          <a:ea typeface="+mn-ea"/>
                          <a:cs typeface="+mn-cs"/>
                        </a:rPr>
                        <a:t>（例）停電時にも利用者の情報が確認できる</a:t>
                      </a:r>
                      <a:endParaRPr kumimoji="1" lang="ja-JP" altLang="en-US" sz="900" kern="1200" dirty="0">
                        <a:solidFill>
                          <a:schemeClr val="dk1"/>
                        </a:solidFill>
                        <a:latin typeface="+mn-lt"/>
                        <a:ea typeface="+mn-ea"/>
                        <a:cs typeface="+mn-cs"/>
                      </a:endParaRPr>
                    </a:p>
                  </a:txBody>
                  <a:tcPr marL="57628" marR="57628" marT="26688" marB="26688"/>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89" marB="26689"/>
                </a:tc>
                <a:tc>
                  <a:txBody>
                    <a:bodyPr/>
                    <a:lstStyle/>
                    <a:p>
                      <a:endParaRPr kumimoji="1" lang="ja-JP" altLang="en-US" sz="1400" dirty="0"/>
                    </a:p>
                  </a:txBody>
                  <a:tcPr marL="57626" marR="57626" marT="26689" marB="26689"/>
                </a:tc>
                <a:extLst>
                  <a:ext uri="{0D108BD9-81ED-4DB2-BD59-A6C34878D82A}">
                    <a16:rowId xmlns:a16="http://schemas.microsoft.com/office/drawing/2014/main" xmlns="" val="10005"/>
                  </a:ext>
                </a:extLst>
              </a:tr>
            </a:tbl>
          </a:graphicData>
        </a:graphic>
      </p:graphicFrame>
      <p:sp>
        <p:nvSpPr>
          <p:cNvPr id="27698" name="テキスト ボックス 23"/>
          <p:cNvSpPr txBox="1">
            <a:spLocks noChangeArrowheads="1"/>
          </p:cNvSpPr>
          <p:nvPr/>
        </p:nvSpPr>
        <p:spPr bwMode="auto">
          <a:xfrm>
            <a:off x="1766773" y="1294901"/>
            <a:ext cx="7308197" cy="7001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8553" tIns="44276" rIns="88553" bIns="44276">
            <a:spAutoFit/>
          </a:bodyPr>
          <a:lstStyle>
            <a:lvl1pPr marL="342900" indent="-342900">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216096" indent="-216096" defTabSz="576255" eaLnBrk="0" fontAlgn="base" hangingPunct="0">
              <a:spcBef>
                <a:spcPct val="0"/>
              </a:spcBef>
              <a:spcAft>
                <a:spcPct val="0"/>
              </a:spcAft>
              <a:buFont typeface="Wingdings" panose="05000000000000000000" pitchFamily="2" charset="2"/>
              <a:buChar char="n"/>
            </a:pPr>
            <a:r>
              <a:rPr lang="ja-JP" altLang="en-US" sz="1323" dirty="0">
                <a:solidFill>
                  <a:srgbClr val="FF0000"/>
                </a:solidFill>
              </a:rPr>
              <a:t>水害時に使用可能な保管場所や状態にあるかを確認する。</a:t>
            </a:r>
            <a:endParaRPr lang="en-US" altLang="ja-JP" sz="1323" dirty="0">
              <a:solidFill>
                <a:srgbClr val="FF0000"/>
              </a:solidFill>
            </a:endParaRPr>
          </a:p>
          <a:p>
            <a:pPr marL="216096" indent="-216096" defTabSz="576255" eaLnBrk="0" fontAlgn="base" hangingPunct="0">
              <a:spcBef>
                <a:spcPct val="0"/>
              </a:spcBef>
              <a:spcAft>
                <a:spcPct val="0"/>
              </a:spcAft>
              <a:buFont typeface="Wingdings" panose="05000000000000000000" pitchFamily="2" charset="2"/>
              <a:buChar char="n"/>
            </a:pPr>
            <a:r>
              <a:rPr lang="ja-JP" altLang="en-US" sz="1323" dirty="0">
                <a:solidFill>
                  <a:srgbClr val="FF0000"/>
                </a:solidFill>
              </a:rPr>
              <a:t>土のうの作成や止水板の設置など、通常業務で行わない項目は、継続的な避難訓練の対象とし、短時間での対応が可能な体制構築を図る。</a:t>
            </a:r>
          </a:p>
        </p:txBody>
      </p:sp>
      <p:sp>
        <p:nvSpPr>
          <p:cNvPr id="37" name="テキスト ボックス 10"/>
          <p:cNvSpPr txBox="1">
            <a:spLocks noChangeArrowheads="1"/>
          </p:cNvSpPr>
          <p:nvPr/>
        </p:nvSpPr>
        <p:spPr bwMode="auto">
          <a:xfrm>
            <a:off x="122053" y="867946"/>
            <a:ext cx="8952917" cy="33191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23717" tIns="44276" rIns="23717" bIns="44276">
            <a:spAutoFit/>
          </a:bodyPr>
          <a:lstStyle>
            <a:lvl1pPr marL="269875" indent="-269875">
              <a:spcBef>
                <a:spcPct val="20000"/>
              </a:spcBef>
              <a:buChar char="•"/>
              <a:defRPr kumimoji="1" sz="4900">
                <a:solidFill>
                  <a:schemeClr val="tx1"/>
                </a:solidFill>
                <a:latin typeface="Arial" charset="0"/>
                <a:ea typeface="ＭＳ Ｐゴシック" pitchFamily="50" charset="-128"/>
              </a:defRPr>
            </a:lvl1pPr>
            <a:lvl2pPr marL="742950" indent="-285750">
              <a:spcBef>
                <a:spcPct val="20000"/>
              </a:spcBef>
              <a:buChar char="–"/>
              <a:defRPr kumimoji="1" sz="4300">
                <a:solidFill>
                  <a:schemeClr val="tx1"/>
                </a:solidFill>
                <a:latin typeface="Arial" charset="0"/>
                <a:ea typeface="ＭＳ Ｐゴシック" pitchFamily="50" charset="-128"/>
              </a:defRPr>
            </a:lvl2pPr>
            <a:lvl3pPr marL="1143000" indent="-228600">
              <a:spcBef>
                <a:spcPct val="20000"/>
              </a:spcBef>
              <a:buChar char="•"/>
              <a:defRPr kumimoji="1" sz="3700">
                <a:solidFill>
                  <a:schemeClr val="tx1"/>
                </a:solidFill>
                <a:latin typeface="Arial" charset="0"/>
                <a:ea typeface="ＭＳ Ｐゴシック" pitchFamily="50" charset="-128"/>
              </a:defRPr>
            </a:lvl3pPr>
            <a:lvl4pPr marL="1600200" indent="-228600">
              <a:spcBef>
                <a:spcPct val="20000"/>
              </a:spcBef>
              <a:buChar char="–"/>
              <a:defRPr kumimoji="1" sz="3100">
                <a:solidFill>
                  <a:schemeClr val="tx1"/>
                </a:solidFill>
                <a:latin typeface="Arial" charset="0"/>
                <a:ea typeface="ＭＳ Ｐゴシック" pitchFamily="50" charset="-128"/>
              </a:defRPr>
            </a:lvl4pPr>
            <a:lvl5pPr marL="2057400" indent="-228600">
              <a:spcBef>
                <a:spcPct val="20000"/>
              </a:spcBef>
              <a:buChar char="»"/>
              <a:defRPr kumimoji="1" sz="31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9pPr>
          </a:lstStyle>
          <a:p>
            <a:pPr marL="1123274" indent="-1123274" defTabSz="576255" eaLnBrk="0" fontAlgn="base" hangingPunct="0">
              <a:spcAft>
                <a:spcPct val="0"/>
              </a:spcAft>
              <a:buNone/>
              <a:defRPr/>
            </a:pP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訓練内容</a:t>
            </a: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：利用者の配慮事項等に対応</a:t>
            </a:r>
            <a:r>
              <a:rPr lang="ja-JP" altLang="en-US" sz="1576" dirty="0" smtClean="0">
                <a:solidFill>
                  <a:srgbClr val="000000"/>
                </a:solidFill>
                <a:latin typeface="ＭＳ Ｐゴシック"/>
                <a:ea typeface="ＭＳ Ｐゴシック"/>
              </a:rPr>
              <a:t>した資器材等</a:t>
            </a:r>
            <a:r>
              <a:rPr lang="ja-JP" altLang="en-US" sz="1576" dirty="0">
                <a:solidFill>
                  <a:srgbClr val="000000"/>
                </a:solidFill>
                <a:latin typeface="ＭＳ Ｐゴシック"/>
                <a:ea typeface="ＭＳ Ｐゴシック"/>
              </a:rPr>
              <a:t>の配置や設置等の効率化</a:t>
            </a:r>
            <a:endParaRPr lang="en-US" altLang="ja-JP" sz="1576" dirty="0">
              <a:solidFill>
                <a:srgbClr val="000000"/>
              </a:solidFill>
              <a:latin typeface="ＭＳ Ｐゴシック"/>
              <a:ea typeface="ＭＳ Ｐゴシック"/>
            </a:endParaRPr>
          </a:p>
        </p:txBody>
      </p:sp>
      <p:sp>
        <p:nvSpPr>
          <p:cNvPr id="27700" name="角丸四角形 25"/>
          <p:cNvSpPr>
            <a:spLocks noChangeArrowheads="1"/>
          </p:cNvSpPr>
          <p:nvPr/>
        </p:nvSpPr>
        <p:spPr bwMode="auto">
          <a:xfrm>
            <a:off x="122053" y="1272706"/>
            <a:ext cx="1557682" cy="362526"/>
          </a:xfrm>
          <a:prstGeom prst="roundRect">
            <a:avLst>
              <a:gd name="adj" fmla="val 16667"/>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84341" tIns="42171" rIns="84341" bIns="42171" anchor="ctr">
            <a:spAutoFit/>
          </a:bodyPr>
          <a:lstStyle>
            <a:lvl1pPr>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ctr" defTabSz="576255" eaLnBrk="0" fontAlgn="base" hangingPunct="0">
              <a:spcBef>
                <a:spcPct val="0"/>
              </a:spcBef>
              <a:spcAft>
                <a:spcPct val="0"/>
              </a:spcAft>
              <a:buNone/>
            </a:pPr>
            <a:r>
              <a:rPr lang="ja-JP" altLang="en-US" sz="1576">
                <a:solidFill>
                  <a:srgbClr val="FFFFFF"/>
                </a:solidFill>
                <a:latin typeface="ＭＳ Ｐゴシック" panose="020B0600070205080204" pitchFamily="50" charset="-128"/>
              </a:rPr>
              <a:t>訓練のポイント</a:t>
            </a:r>
          </a:p>
        </p:txBody>
      </p:sp>
      <p:pic>
        <p:nvPicPr>
          <p:cNvPr id="27701" name="図 3"/>
          <p:cNvPicPr>
            <a:picLocks noChangeAspect="1"/>
          </p:cNvPicPr>
          <p:nvPr/>
        </p:nvPicPr>
        <p:blipFill>
          <a:blip r:embed="rId3" cstate="print">
            <a:extLst>
              <a:ext uri="{28A0092B-C50C-407E-A947-70E740481C1C}">
                <a14:useLocalDpi xmlns:a14="http://schemas.microsoft.com/office/drawing/2010/main" val="0"/>
              </a:ext>
            </a:extLst>
          </a:blip>
          <a:srcRect t="13773" r="8189"/>
          <a:stretch>
            <a:fillRect/>
          </a:stretch>
        </p:blipFill>
        <p:spPr bwMode="auto">
          <a:xfrm>
            <a:off x="4408929" y="2963797"/>
            <a:ext cx="818358" cy="54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9623" y="2665666"/>
            <a:ext cx="784343" cy="5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59964" y="-51446"/>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pic>
        <p:nvPicPr>
          <p:cNvPr id="13" name="図 12"/>
          <p:cNvPicPr>
            <a:picLocks noChangeAspect="1"/>
          </p:cNvPicPr>
          <p:nvPr/>
        </p:nvPicPr>
        <p:blipFill rotWithShape="1">
          <a:blip r:embed="rId5"/>
          <a:srcRect b="11958"/>
          <a:stretch/>
        </p:blipFill>
        <p:spPr>
          <a:xfrm>
            <a:off x="3853227" y="3676206"/>
            <a:ext cx="1281477" cy="750002"/>
          </a:xfrm>
          <a:prstGeom prst="rect">
            <a:avLst/>
          </a:prstGeom>
        </p:spPr>
      </p:pic>
    </p:spTree>
    <p:extLst>
      <p:ext uri="{BB962C8B-B14F-4D97-AF65-F5344CB8AC3E}">
        <p14:creationId xmlns:p14="http://schemas.microsoft.com/office/powerpoint/2010/main" val="3827874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94189" y="1025769"/>
            <a:ext cx="8398119" cy="3571170"/>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・資器材（車いす・担架など）、備蓄品等は日頃から確認出来る場所に配置する。</a:t>
            </a:r>
            <a:endParaRPr lang="en-US" altLang="ja-JP" sz="1752" dirty="0"/>
          </a:p>
          <a:p>
            <a:pPr marL="282118" indent="-282118">
              <a:spcBef>
                <a:spcPts val="376"/>
              </a:spcBef>
              <a:defRPr/>
            </a:pPr>
            <a:r>
              <a:rPr lang="ja-JP" altLang="en-US" sz="1752" dirty="0"/>
              <a:t>　・各居室に非常時持ち出し袋（お薬手帳、必要な薬など）を配備する。</a:t>
            </a:r>
          </a:p>
          <a:p>
            <a:pPr marL="282118" indent="-282118">
              <a:spcBef>
                <a:spcPts val="376"/>
              </a:spcBef>
              <a:defRPr/>
            </a:pPr>
            <a:r>
              <a:rPr lang="ja-JP" altLang="en-US" sz="1752" dirty="0"/>
              <a:t>　・薬の備蓄と処方薬情報の持ち出しファイルの準備をしている。</a:t>
            </a:r>
            <a:endParaRPr lang="en-US" altLang="ja-JP" sz="1752" dirty="0"/>
          </a:p>
          <a:p>
            <a:pPr marL="282118" indent="-282118">
              <a:spcBef>
                <a:spcPts val="376"/>
              </a:spcBef>
              <a:defRPr/>
            </a:pPr>
            <a:r>
              <a:rPr lang="ja-JP" altLang="en-US" sz="1752" dirty="0"/>
              <a:t>　・避難先に備蓄品を置いてもらえるよう協議する。 （下記事例参照）</a:t>
            </a:r>
          </a:p>
          <a:p>
            <a:pPr marL="282118" indent="-282118">
              <a:spcBef>
                <a:spcPts val="376"/>
              </a:spcBef>
              <a:defRPr/>
            </a:pPr>
            <a:r>
              <a:rPr lang="ja-JP" altLang="en-US" sz="1752" dirty="0"/>
              <a:t>　・数年保管可能な水や食料の備蓄や屋上への飲料水用タンクを設置する。</a:t>
            </a:r>
            <a:endParaRPr lang="en-US" altLang="ja-JP" sz="1752" dirty="0"/>
          </a:p>
          <a:p>
            <a:pPr marL="282118" indent="-282118">
              <a:spcBef>
                <a:spcPts val="376"/>
              </a:spcBef>
              <a:defRPr/>
            </a:pPr>
            <a:r>
              <a:rPr lang="ja-JP" altLang="en-US" sz="1752" dirty="0"/>
              <a:t>　・土のうと運搬用のカートを備蓄する。</a:t>
            </a:r>
          </a:p>
          <a:p>
            <a:pPr marL="282118" indent="-282118">
              <a:spcBef>
                <a:spcPts val="376"/>
              </a:spcBef>
              <a:defRPr/>
            </a:pPr>
            <a:r>
              <a:rPr lang="ja-JP" altLang="en-US" sz="1752" dirty="0"/>
              <a:t>　・カセットコンロや発電機を確保する。発電機は定期的に試運転する。</a:t>
            </a:r>
          </a:p>
          <a:p>
            <a:pPr marL="282118" indent="-282118">
              <a:spcBef>
                <a:spcPts val="376"/>
              </a:spcBef>
              <a:defRPr/>
            </a:pPr>
            <a:r>
              <a:rPr lang="ja-JP" altLang="en-US" sz="1752" dirty="0"/>
              <a:t>　</a:t>
            </a:r>
            <a:r>
              <a:rPr lang="ja-JP" altLang="en-US" sz="1752" dirty="0" smtClean="0"/>
              <a:t>・</a:t>
            </a:r>
            <a:r>
              <a:rPr lang="en-US" altLang="ja-JP" sz="1752" dirty="0" smtClean="0"/>
              <a:t>1</a:t>
            </a:r>
            <a:r>
              <a:rPr lang="ja-JP" altLang="en-US" sz="1752" dirty="0"/>
              <a:t>・</a:t>
            </a:r>
            <a:r>
              <a:rPr lang="en-US" altLang="ja-JP" sz="1752" dirty="0"/>
              <a:t>2</a:t>
            </a:r>
            <a:r>
              <a:rPr lang="ja-JP" altLang="en-US" sz="1752" dirty="0"/>
              <a:t>週間に１度はカルテを出力する。</a:t>
            </a:r>
            <a:endParaRPr lang="en-US" altLang="ja-JP" sz="1752" dirty="0"/>
          </a:p>
          <a:p>
            <a:pPr marL="282118" indent="-282118">
              <a:spcBef>
                <a:spcPts val="376"/>
              </a:spcBef>
              <a:defRPr/>
            </a:pPr>
            <a:r>
              <a:rPr lang="ja-JP" altLang="en-US" sz="1752" dirty="0"/>
              <a:t>　・トイレ、風呂など、管内放送が聞こえない場所がないか確認する。</a:t>
            </a:r>
            <a:endParaRPr lang="en-US" altLang="ja-JP" sz="1752" dirty="0"/>
          </a:p>
          <a:p>
            <a:pPr marL="282118" indent="-282118">
              <a:spcBef>
                <a:spcPts val="376"/>
              </a:spcBef>
              <a:defRPr/>
            </a:pPr>
            <a:r>
              <a:rPr lang="ja-JP" altLang="en-US" sz="1752" dirty="0"/>
              <a:t>　・備蓄品を使用期限前におやつとして実食している。</a:t>
            </a:r>
            <a:endParaRPr lang="en-US" altLang="ja-JP" sz="1752" dirty="0"/>
          </a:p>
        </p:txBody>
      </p:sp>
      <p:graphicFrame>
        <p:nvGraphicFramePr>
          <p:cNvPr id="8" name="表 7"/>
          <p:cNvGraphicFramePr>
            <a:graphicFrameLocks noGrp="1"/>
          </p:cNvGraphicFramePr>
          <p:nvPr/>
        </p:nvGraphicFramePr>
        <p:xfrm>
          <a:off x="394189" y="4848959"/>
          <a:ext cx="8398119" cy="1005253"/>
        </p:xfrm>
        <a:graphic>
          <a:graphicData uri="http://schemas.openxmlformats.org/drawingml/2006/table">
            <a:tbl>
              <a:tblPr firstRow="1" bandRow="1">
                <a:tableStyleId>{21E4AEA4-8DFA-4A89-87EB-49C32662AFE0}</a:tableStyleId>
              </a:tblPr>
              <a:tblGrid>
                <a:gridCol w="8398119"/>
              </a:tblGrid>
              <a:tr h="27388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b="0" kern="1200" dirty="0" smtClean="0">
                          <a:solidFill>
                            <a:schemeClr val="lt1"/>
                          </a:solidFill>
                          <a:latin typeface="HGS創英角ｺﾞｼｯｸUB" panose="020B0900000000000000" pitchFamily="50" charset="-128"/>
                          <a:ea typeface="HGS創英角ｺﾞｼｯｸUB" panose="020B0900000000000000" pitchFamily="50" charset="-128"/>
                          <a:cs typeface="+mn-cs"/>
                        </a:rPr>
                        <a:t>事例：複数の施設間で備蓄品を共有</a:t>
                      </a:r>
                    </a:p>
                  </a:txBody>
                  <a:tcPr marL="22530" marR="22530" marT="22568" marB="22568">
                    <a:lnB w="9525" cap="flat" cmpd="sng" algn="ctr">
                      <a:solidFill>
                        <a:schemeClr val="bg1"/>
                      </a:solidFill>
                      <a:prstDash val="solid"/>
                      <a:round/>
                      <a:headEnd type="none" w="med" len="med"/>
                      <a:tailEnd type="none" w="med" len="med"/>
                    </a:lnB>
                  </a:tcPr>
                </a:tc>
              </a:tr>
              <a:tr h="73137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特別養護老人ホーム</a:t>
                      </a:r>
                      <a:r>
                        <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rPr>
                        <a:t>C</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では、施設の備蓄倉庫とは別に、避難場所にも備蓄品を</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備えています。また、「社会福祉施設災害支援ネットワーク」の体制を地域で構築</a:t>
                      </a:r>
                      <a:endPar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しており、施設間で備蓄品を共有できるような協定を結んでいます。</a:t>
                      </a:r>
                    </a:p>
                  </a:txBody>
                  <a:tcPr marL="22530" marR="968741" marT="22568" marB="22568">
                    <a:lnT w="9525" cap="flat" cmpd="sng" algn="ctr">
                      <a:solidFill>
                        <a:schemeClr val="bg1"/>
                      </a:solidFill>
                      <a:prstDash val="solid"/>
                      <a:round/>
                      <a:headEnd type="none" w="med" len="med"/>
                      <a:tailEnd type="none" w="med" len="med"/>
                    </a:lnT>
                  </a:tcPr>
                </a:tc>
              </a:tr>
            </a:tbl>
          </a:graphicData>
        </a:graphic>
      </p:graphicFrame>
      <p:pic>
        <p:nvPicPr>
          <p:cNvPr id="106508"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2316" y="4906108"/>
            <a:ext cx="1836127" cy="94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3"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D8B35E1F-4845-4C0C-839A-7BD9ABC90218}" type="slidenum">
              <a:rPr lang="en-US" altLang="ja-JP" sz="1319">
                <a:solidFill>
                  <a:srgbClr val="000000"/>
                </a:solidFill>
                <a:latin typeface="Arial" panose="020B0604020202020204" pitchFamily="34" charset="0"/>
              </a:rPr>
              <a:pPr>
                <a:defRPr/>
              </a:pPr>
              <a:t>27</a:t>
            </a:fld>
            <a:endParaRPr lang="en-US" altLang="ja-JP" sz="1319">
              <a:solidFill>
                <a:srgbClr val="000000"/>
              </a:solidFill>
              <a:latin typeface="Arial" panose="020B0604020202020204" pitchFamily="34" charset="0"/>
            </a:endParaRPr>
          </a:p>
        </p:txBody>
      </p:sp>
      <p:sp>
        <p:nvSpPr>
          <p:cNvPr id="10" name="テキスト ボックス 2"/>
          <p:cNvSpPr txBox="1">
            <a:spLocks noChangeArrowheads="1"/>
          </p:cNvSpPr>
          <p:nvPr/>
        </p:nvSpPr>
        <p:spPr bwMode="auto">
          <a:xfrm>
            <a:off x="0" y="288702"/>
            <a:ext cx="9135996" cy="5064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チェックリスト③</a:t>
            </a:r>
            <a:r>
              <a:rPr lang="ja-JP" altLang="en-US" sz="2710" dirty="0">
                <a:solidFill>
                  <a:srgbClr val="FFFFFF"/>
                </a:solidFill>
              </a:rPr>
              <a:t>　避難準備　</a:t>
            </a:r>
            <a:r>
              <a:rPr lang="en-US" altLang="ja-JP" sz="2710" dirty="0">
                <a:solidFill>
                  <a:srgbClr val="FFFFFF"/>
                </a:solidFill>
              </a:rPr>
              <a:t>【</a:t>
            </a:r>
            <a:r>
              <a:rPr lang="ja-JP" altLang="en-US" sz="2710" dirty="0">
                <a:solidFill>
                  <a:srgbClr val="FFFFFF"/>
                </a:solidFill>
              </a:rPr>
              <a:t>資器材・備蓄品等の準備</a:t>
            </a:r>
            <a:r>
              <a:rPr lang="en-US" altLang="ja-JP" sz="2710" dirty="0">
                <a:solidFill>
                  <a:srgbClr val="FFFFFF"/>
                </a:solidFill>
              </a:rPr>
              <a:t>】</a:t>
            </a:r>
          </a:p>
        </p:txBody>
      </p:sp>
      <p:sp>
        <p:nvSpPr>
          <p:cNvPr id="9" name="テキスト ボックス 8"/>
          <p:cNvSpPr txBox="1"/>
          <p:nvPr/>
        </p:nvSpPr>
        <p:spPr>
          <a:xfrm>
            <a:off x="-59964" y="-51446"/>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3655380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2"/>
          <p:cNvSpPr txBox="1">
            <a:spLocks noChangeArrowheads="1"/>
          </p:cNvSpPr>
          <p:nvPr/>
        </p:nvSpPr>
        <p:spPr bwMode="auto">
          <a:xfrm>
            <a:off x="0" y="288702"/>
            <a:ext cx="9135996" cy="5064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チェックリスト④</a:t>
            </a:r>
            <a:r>
              <a:rPr lang="ja-JP" altLang="en-US" sz="2710" dirty="0">
                <a:solidFill>
                  <a:srgbClr val="FFFFFF"/>
                </a:solidFill>
              </a:rPr>
              <a:t>　避難準備　</a:t>
            </a:r>
            <a:r>
              <a:rPr lang="en-US" altLang="ja-JP" sz="2710" dirty="0">
                <a:solidFill>
                  <a:srgbClr val="FFFFFF"/>
                </a:solidFill>
              </a:rPr>
              <a:t>【</a:t>
            </a:r>
            <a:r>
              <a:rPr lang="ja-JP" altLang="en-US" sz="2710" dirty="0">
                <a:solidFill>
                  <a:srgbClr val="FFFFFF"/>
                </a:solidFill>
              </a:rPr>
              <a:t>移動に向けた事前準備</a:t>
            </a:r>
            <a:r>
              <a:rPr lang="en-US" altLang="ja-JP" sz="2710" dirty="0">
                <a:solidFill>
                  <a:srgbClr val="FFFFFF"/>
                </a:solidFill>
              </a:rPr>
              <a:t>】</a:t>
            </a:r>
            <a:endParaRPr lang="ja-JP" altLang="en-US" sz="2710" dirty="0">
              <a:solidFill>
                <a:srgbClr val="FFFFFF"/>
              </a:solidFill>
            </a:endParaRPr>
          </a:p>
        </p:txBody>
      </p:sp>
      <p:sp>
        <p:nvSpPr>
          <p:cNvPr id="29699" name="スライド番号プレースホルダー 3"/>
          <p:cNvSpPr txBox="1">
            <a:spLocks noGrp="1"/>
          </p:cNvSpPr>
          <p:nvPr/>
        </p:nvSpPr>
        <p:spPr bwMode="auto">
          <a:xfrm>
            <a:off x="7002064" y="6332270"/>
            <a:ext cx="2133933" cy="408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53" tIns="42876" rIns="85753" bIns="42876"/>
          <a:lstStyle>
            <a:lvl1pPr defTabSz="1404938">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defTabSz="1404938">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defTabSz="1404938">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r" defTabSz="885392" fontAlgn="base">
              <a:spcBef>
                <a:spcPct val="0"/>
              </a:spcBef>
              <a:spcAft>
                <a:spcPct val="0"/>
              </a:spcAft>
              <a:buNone/>
            </a:pPr>
            <a:fld id="{C228C682-373B-43A7-922C-7E812918F99B}" type="slidenum">
              <a:rPr lang="en-US" altLang="ja-JP" sz="1323">
                <a:solidFill>
                  <a:srgbClr val="000000"/>
                </a:solidFill>
                <a:cs typeface="Arial" panose="020B0604020202020204" pitchFamily="34" charset="0"/>
              </a:rPr>
              <a:pPr algn="r" defTabSz="885392" fontAlgn="base">
                <a:spcBef>
                  <a:spcPct val="0"/>
                </a:spcBef>
                <a:spcAft>
                  <a:spcPct val="0"/>
                </a:spcAft>
                <a:buNone/>
              </a:pPr>
              <a:t>28</a:t>
            </a:fld>
            <a:endParaRPr lang="en-US" altLang="ja-JP" sz="1323">
              <a:solidFill>
                <a:srgbClr val="000000"/>
              </a:solidFill>
              <a:cs typeface="Arial" panose="020B0604020202020204" pitchFamily="34" charset="0"/>
            </a:endParaRPr>
          </a:p>
        </p:txBody>
      </p:sp>
      <p:graphicFrame>
        <p:nvGraphicFramePr>
          <p:cNvPr id="43" name="表 42"/>
          <p:cNvGraphicFramePr>
            <a:graphicFrameLocks noGrp="1"/>
          </p:cNvGraphicFramePr>
          <p:nvPr/>
        </p:nvGraphicFramePr>
        <p:xfrm>
          <a:off x="110048" y="1926343"/>
          <a:ext cx="8979929" cy="4036539"/>
        </p:xfrm>
        <a:graphic>
          <a:graphicData uri="http://schemas.openxmlformats.org/drawingml/2006/table">
            <a:tbl>
              <a:tblPr/>
              <a:tblGrid>
                <a:gridCol w="776340">
                  <a:extLst>
                    <a:ext uri="{9D8B030D-6E8A-4147-A177-3AD203B41FA5}">
                      <a16:colId xmlns:a16="http://schemas.microsoft.com/office/drawing/2014/main" xmlns="" val="20000"/>
                    </a:ext>
                  </a:extLst>
                </a:gridCol>
                <a:gridCol w="4447946">
                  <a:extLst>
                    <a:ext uri="{9D8B030D-6E8A-4147-A177-3AD203B41FA5}">
                      <a16:colId xmlns:a16="http://schemas.microsoft.com/office/drawing/2014/main" xmlns="" val="20001"/>
                    </a:ext>
                  </a:extLst>
                </a:gridCol>
                <a:gridCol w="2503095">
                  <a:extLst>
                    <a:ext uri="{9D8B030D-6E8A-4147-A177-3AD203B41FA5}">
                      <a16:colId xmlns:a16="http://schemas.microsoft.com/office/drawing/2014/main" xmlns="" val="20002"/>
                    </a:ext>
                  </a:extLst>
                </a:gridCol>
                <a:gridCol w="808354">
                  <a:extLst>
                    <a:ext uri="{9D8B030D-6E8A-4147-A177-3AD203B41FA5}">
                      <a16:colId xmlns:a16="http://schemas.microsoft.com/office/drawing/2014/main" xmlns="" val="20003"/>
                    </a:ext>
                  </a:extLst>
                </a:gridCol>
                <a:gridCol w="444194">
                  <a:extLst>
                    <a:ext uri="{9D8B030D-6E8A-4147-A177-3AD203B41FA5}">
                      <a16:colId xmlns:a16="http://schemas.microsoft.com/office/drawing/2014/main" xmlns="" val="20004"/>
                    </a:ext>
                  </a:extLst>
                </a:gridCol>
              </a:tblGrid>
              <a:tr h="514369">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rgbClr val="FFFFFF"/>
                          </a:solidFill>
                          <a:effectLst/>
                          <a:latin typeface="Arial" charset="0"/>
                          <a:ea typeface="ＭＳ Ｐゴシック" pitchFamily="50" charset="-128"/>
                        </a:rPr>
                        <a:t>実施の有無</a:t>
                      </a:r>
                    </a:p>
                  </a:txBody>
                  <a:tcPr marL="57624" marR="57624" marT="26684" marB="266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訓練項目</a:t>
                      </a:r>
                    </a:p>
                  </a:txBody>
                  <a:tcPr marL="57624" marR="57624" marT="26684" marB="266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訓練目標</a:t>
                      </a:r>
                      <a:endParaRPr kumimoji="1" lang="en-US" altLang="ja-JP" sz="1500" b="1" i="0" u="none" strike="noStrike" cap="none" normalizeH="0" baseline="0" smtClean="0">
                        <a:ln>
                          <a:noFill/>
                        </a:ln>
                        <a:solidFill>
                          <a:srgbClr val="FFFFFF"/>
                        </a:solidFill>
                        <a:effectLst/>
                        <a:latin typeface="Arial" charset="0"/>
                        <a:ea typeface="ＭＳ Ｐゴシック" pitchFamily="50" charset="-128"/>
                      </a:endParaRPr>
                    </a:p>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smtClean="0">
                          <a:ln>
                            <a:noFill/>
                          </a:ln>
                          <a:solidFill>
                            <a:srgbClr val="FFFFFF"/>
                          </a:solidFill>
                          <a:effectLst/>
                          <a:latin typeface="Arial" charset="0"/>
                          <a:ea typeface="ＭＳ Ｐゴシック" pitchFamily="50" charset="-128"/>
                        </a:rPr>
                        <a:t>記載例を参考に、各施設で設定して下さい</a:t>
                      </a:r>
                    </a:p>
                  </a:txBody>
                  <a:tcPr marL="57624" marR="57624" marT="26684" marB="266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担当者</a:t>
                      </a:r>
                    </a:p>
                  </a:txBody>
                  <a:tcPr marL="57624" marR="57624" marT="26684" marB="266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結果</a:t>
                      </a:r>
                    </a:p>
                  </a:txBody>
                  <a:tcPr marL="57624" marR="57624" marT="26684" marB="2668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437538">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3" marB="266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避難誘導班の体制確認</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・利用者ごとの役割分担を確認する。</a:t>
                      </a:r>
                    </a:p>
                  </a:txBody>
                  <a:tcPr marL="57626" marR="57626" marT="26685" marB="2668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a:t>
                      </a:r>
                      <a:r>
                        <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rPr>
                        <a:t>）避難誘導班の体制と担当ごとの役割分担（様式</a:t>
                      </a:r>
                      <a:r>
                        <a:rPr kumimoji="1" lang="en-US" altLang="ja-JP" sz="900" b="0" i="0" u="none" strike="noStrike" cap="none" normalizeH="0" baseline="0" smtClean="0">
                          <a:ln>
                            <a:noFill/>
                          </a:ln>
                          <a:solidFill>
                            <a:srgbClr val="000000"/>
                          </a:solidFill>
                          <a:effectLst/>
                          <a:latin typeface="ＭＳ Ｐゴシック" pitchFamily="50" charset="-128"/>
                          <a:ea typeface="ＭＳ Ｐゴシック" pitchFamily="50" charset="-128"/>
                        </a:rPr>
                        <a:t>12</a:t>
                      </a:r>
                      <a:r>
                        <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rPr>
                        <a:t>）を確認する</a:t>
                      </a:r>
                      <a:endParaRPr kumimoji="1" lang="en-US" altLang="ja-JP"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6" marR="57626" marT="26676" marB="266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Arial" charset="0"/>
                        <a:ea typeface="ＭＳ Ｐゴシック" pitchFamily="50" charset="-128"/>
                      </a:endParaRPr>
                    </a:p>
                  </a:txBody>
                  <a:tcPr marL="57631" marR="57631" marT="26679" marB="26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1"/>
                  </a:ext>
                </a:extLst>
              </a:tr>
              <a:tr h="437538">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3" marB="266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利用者の所在・状況確認</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・日常の利用者の状況チェックをより短時間で実施する</a:t>
                      </a:r>
                    </a:p>
                  </a:txBody>
                  <a:tcPr marL="57626" marR="57626" marT="26685" marB="2668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（例）利用者の所在や状態、安否状況等を○分で（○名で）確認する</a:t>
                      </a:r>
                    </a:p>
                  </a:txBody>
                  <a:tcPr marL="57626" marR="57626" marT="26676" marB="266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Arial" charset="0"/>
                        <a:ea typeface="ＭＳ Ｐゴシック" pitchFamily="50" charset="-128"/>
                      </a:endParaRPr>
                    </a:p>
                  </a:txBody>
                  <a:tcPr marL="57631" marR="57631" marT="26679" marB="26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2"/>
                  </a:ext>
                </a:extLst>
              </a:tr>
              <a:tr h="1129041">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3" marB="266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利用者の事前準備</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・着替え、車椅子への移動、早めの食事などを行う。</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smtClean="0">
                        <a:ln>
                          <a:noFill/>
                        </a:ln>
                        <a:solidFill>
                          <a:srgbClr val="000000"/>
                        </a:solidFill>
                        <a:effectLst/>
                        <a:latin typeface="Arial" charset="0"/>
                        <a:ea typeface="ＭＳ Ｐゴシック" pitchFamily="50" charset="-128"/>
                      </a:endParaRPr>
                    </a:p>
                  </a:txBody>
                  <a:tcPr marL="57626" marR="57626" marT="26685" marB="2668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（例）利用者の着替えを○分で行う</a:t>
                      </a:r>
                      <a:endParaRPr kumimoji="1" lang="en-US" altLang="ja-JP" sz="900" b="0" i="0" u="none" strike="noStrike" cap="none" normalizeH="0" baseline="0" smtClean="0">
                        <a:ln>
                          <a:noFill/>
                        </a:ln>
                        <a:solidFill>
                          <a:srgbClr val="000000"/>
                        </a:solidFill>
                        <a:effectLst/>
                        <a:latin typeface="Arial" charset="0"/>
                        <a:ea typeface="ＭＳ Ｐゴシック" pitchFamily="50" charset="-128"/>
                      </a:endParaRPr>
                    </a:p>
                  </a:txBody>
                  <a:tcPr marL="57626" marR="57626" marT="26676" marB="266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3"/>
                  </a:ext>
                </a:extLst>
              </a:tr>
              <a:tr h="437538">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3" marB="266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施設内の移動手段の確認</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・各居室に避難経路を貼る。</a:t>
                      </a:r>
                      <a:endParaRPr kumimoji="1" lang="ja-JP" altLang="en-US" sz="1400" b="0" i="0" u="none" strike="noStrike" cap="none" normalizeH="0" baseline="0" dirty="0" smtClean="0">
                        <a:ln>
                          <a:noFill/>
                        </a:ln>
                        <a:solidFill>
                          <a:srgbClr val="000000"/>
                        </a:solidFill>
                        <a:effectLst/>
                        <a:latin typeface="Arial" charset="0"/>
                        <a:ea typeface="ＭＳ Ｐゴシック" pitchFamily="50" charset="-128"/>
                      </a:endParaRPr>
                    </a:p>
                  </a:txBody>
                  <a:tcPr marL="57626" marR="57626" marT="26685" marB="2668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Arial" charset="0"/>
                          <a:ea typeface="ＭＳ Ｐゴシック" pitchFamily="50" charset="-128"/>
                        </a:rPr>
                        <a:t>（例）車いすや担架等の資器材を確保する</a:t>
                      </a:r>
                      <a:endParaRPr kumimoji="1" lang="en-US" altLang="ja-JP" sz="900" b="0" i="0" u="none" strike="noStrike" cap="none" normalizeH="0" baseline="0" dirty="0" smtClean="0">
                        <a:ln>
                          <a:noFill/>
                        </a:ln>
                        <a:solidFill>
                          <a:srgbClr val="000000"/>
                        </a:solidFill>
                        <a:effectLst/>
                        <a:latin typeface="Arial" charset="0"/>
                        <a:ea typeface="ＭＳ Ｐゴシック" pitchFamily="50" charset="-128"/>
                      </a:endParaRPr>
                    </a:p>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smtClean="0">
                          <a:ln>
                            <a:noFill/>
                          </a:ln>
                          <a:solidFill>
                            <a:srgbClr val="000000"/>
                          </a:solidFill>
                          <a:effectLst/>
                          <a:latin typeface="Arial" charset="0"/>
                          <a:ea typeface="ＭＳ Ｐゴシック" pitchFamily="50" charset="-128"/>
                        </a:rPr>
                        <a:t>（例）エレベータの状況や機械室を確認する</a:t>
                      </a:r>
                    </a:p>
                  </a:txBody>
                  <a:tcPr marL="57626" marR="57626" marT="26676" marB="266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4"/>
                  </a:ext>
                </a:extLst>
              </a:tr>
              <a:tr h="783289">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3" marB="266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施設外の移動手段の確認</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・避難車両の乗車割り当て表を作成する。</a:t>
                      </a:r>
                      <a:endParaRPr kumimoji="1" lang="en-US" altLang="ja-JP" sz="11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・避難者の引き取りチェックリストを作成する。</a:t>
                      </a: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・保育園の応援（ボランティア）隊を確保する。</a:t>
                      </a:r>
                    </a:p>
                  </a:txBody>
                  <a:tcPr marL="57626" marR="57626" marT="26685" marB="2668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（例）避難移動用の自動車を必要台数確保する</a:t>
                      </a:r>
                      <a:endParaRPr kumimoji="1" lang="en-US" altLang="ja-JP" sz="900" b="0" i="0" u="none" strike="noStrike" cap="none" normalizeH="0" baseline="0" smtClean="0">
                        <a:ln>
                          <a:noFill/>
                        </a:ln>
                        <a:solidFill>
                          <a:srgbClr val="000000"/>
                        </a:solidFill>
                        <a:effectLst/>
                        <a:latin typeface="Arial" charset="0"/>
                        <a:ea typeface="ＭＳ Ｐゴシック" pitchFamily="50" charset="-128"/>
                      </a:endParaRPr>
                    </a:p>
                  </a:txBody>
                  <a:tcPr marL="57626" marR="57626" marT="26676" marB="266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5"/>
                  </a:ext>
                </a:extLst>
              </a:tr>
              <a:tr h="293492">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93" marB="266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6" marR="57626" marT="26685" marB="2668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smtClean="0">
                        <a:ln>
                          <a:noFill/>
                        </a:ln>
                        <a:solidFill>
                          <a:srgbClr val="000000"/>
                        </a:solidFill>
                        <a:effectLst/>
                        <a:latin typeface="Arial" charset="0"/>
                        <a:ea typeface="ＭＳ Ｐゴシック" pitchFamily="50" charset="-128"/>
                      </a:endParaRPr>
                    </a:p>
                  </a:txBody>
                  <a:tcPr marL="57626" marR="57626" marT="26676" marB="266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84" marB="266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6"/>
                  </a:ext>
                </a:extLst>
              </a:tr>
            </a:tbl>
          </a:graphicData>
        </a:graphic>
      </p:graphicFrame>
      <p:sp>
        <p:nvSpPr>
          <p:cNvPr id="29751" name="テキスト ボックス 23"/>
          <p:cNvSpPr txBox="1">
            <a:spLocks noChangeArrowheads="1"/>
          </p:cNvSpPr>
          <p:nvPr/>
        </p:nvSpPr>
        <p:spPr bwMode="auto">
          <a:xfrm>
            <a:off x="1693741" y="1341761"/>
            <a:ext cx="7372225" cy="4965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8553" tIns="44276" rIns="88553" bIns="44276">
            <a:spAutoFit/>
          </a:bodyPr>
          <a:lstStyle>
            <a:lvl1pPr marL="342900" indent="-342900">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216096" indent="-216096" defTabSz="576255" eaLnBrk="0" fontAlgn="base" hangingPunct="0">
              <a:spcBef>
                <a:spcPct val="0"/>
              </a:spcBef>
              <a:spcAft>
                <a:spcPct val="0"/>
              </a:spcAft>
              <a:buFont typeface="Wingdings" panose="05000000000000000000" pitchFamily="2" charset="2"/>
              <a:buChar char="n"/>
            </a:pPr>
            <a:r>
              <a:rPr lang="ja-JP" altLang="en-US" sz="1323" dirty="0">
                <a:solidFill>
                  <a:srgbClr val="FF0000"/>
                </a:solidFill>
              </a:rPr>
              <a:t>日頃から、携行品の保管や避難用</a:t>
            </a:r>
            <a:r>
              <a:rPr lang="ja-JP" altLang="en-US" sz="1323" dirty="0" smtClean="0">
                <a:solidFill>
                  <a:srgbClr val="FF0000"/>
                </a:solidFill>
              </a:rPr>
              <a:t>の資器材の</a:t>
            </a:r>
            <a:r>
              <a:rPr lang="ja-JP" altLang="en-US" sz="1323" dirty="0">
                <a:solidFill>
                  <a:srgbClr val="FF0000"/>
                </a:solidFill>
              </a:rPr>
              <a:t>設置場所等、災害時の避難準備時間の短縮化や対応の効率化に繋がる工夫を考える。</a:t>
            </a:r>
          </a:p>
        </p:txBody>
      </p:sp>
      <p:sp>
        <p:nvSpPr>
          <p:cNvPr id="45" name="テキスト ボックス 10"/>
          <p:cNvSpPr txBox="1">
            <a:spLocks noChangeArrowheads="1"/>
          </p:cNvSpPr>
          <p:nvPr/>
        </p:nvSpPr>
        <p:spPr bwMode="auto">
          <a:xfrm>
            <a:off x="110048" y="867304"/>
            <a:ext cx="8955918" cy="33191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23717" tIns="44276" rIns="23717" bIns="44276">
            <a:spAutoFit/>
          </a:bodyPr>
          <a:lstStyle>
            <a:lvl1pPr marL="269875" indent="-269875">
              <a:spcBef>
                <a:spcPct val="20000"/>
              </a:spcBef>
              <a:buChar char="•"/>
              <a:defRPr kumimoji="1" sz="4900">
                <a:solidFill>
                  <a:schemeClr val="tx1"/>
                </a:solidFill>
                <a:latin typeface="Arial" charset="0"/>
                <a:ea typeface="ＭＳ Ｐゴシック" pitchFamily="50" charset="-128"/>
              </a:defRPr>
            </a:lvl1pPr>
            <a:lvl2pPr marL="742950" indent="-285750">
              <a:spcBef>
                <a:spcPct val="20000"/>
              </a:spcBef>
              <a:buChar char="–"/>
              <a:defRPr kumimoji="1" sz="4300">
                <a:solidFill>
                  <a:schemeClr val="tx1"/>
                </a:solidFill>
                <a:latin typeface="Arial" charset="0"/>
                <a:ea typeface="ＭＳ Ｐゴシック" pitchFamily="50" charset="-128"/>
              </a:defRPr>
            </a:lvl2pPr>
            <a:lvl3pPr marL="1143000" indent="-228600">
              <a:spcBef>
                <a:spcPct val="20000"/>
              </a:spcBef>
              <a:buChar char="•"/>
              <a:defRPr kumimoji="1" sz="3700">
                <a:solidFill>
                  <a:schemeClr val="tx1"/>
                </a:solidFill>
                <a:latin typeface="Arial" charset="0"/>
                <a:ea typeface="ＭＳ Ｐゴシック" pitchFamily="50" charset="-128"/>
              </a:defRPr>
            </a:lvl3pPr>
            <a:lvl4pPr marL="1600200" indent="-228600">
              <a:spcBef>
                <a:spcPct val="20000"/>
              </a:spcBef>
              <a:buChar char="–"/>
              <a:defRPr kumimoji="1" sz="3100">
                <a:solidFill>
                  <a:schemeClr val="tx1"/>
                </a:solidFill>
                <a:latin typeface="Arial" charset="0"/>
                <a:ea typeface="ＭＳ Ｐゴシック" pitchFamily="50" charset="-128"/>
              </a:defRPr>
            </a:lvl4pPr>
            <a:lvl5pPr marL="2057400" indent="-228600">
              <a:spcBef>
                <a:spcPct val="20000"/>
              </a:spcBef>
              <a:buChar char="»"/>
              <a:defRPr kumimoji="1" sz="31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9pPr>
          </a:lstStyle>
          <a:p>
            <a:pPr marL="1123274" indent="-1123274" defTabSz="576255" eaLnBrk="0" fontAlgn="base" hangingPunct="0">
              <a:spcAft>
                <a:spcPct val="0"/>
              </a:spcAft>
              <a:buNone/>
              <a:defRPr/>
            </a:pP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訓練内容</a:t>
            </a: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：移動手段の確実な準備・確保と、移動開始までを短縮化するための段取りの確認</a:t>
            </a:r>
            <a:endParaRPr lang="en-US" altLang="ja-JP" sz="1576" dirty="0">
              <a:solidFill>
                <a:srgbClr val="000000"/>
              </a:solidFill>
              <a:latin typeface="ＭＳ Ｐゴシック"/>
              <a:ea typeface="ＭＳ Ｐゴシック"/>
            </a:endParaRPr>
          </a:p>
        </p:txBody>
      </p:sp>
      <p:sp>
        <p:nvSpPr>
          <p:cNvPr id="29753" name="角丸四角形 25"/>
          <p:cNvSpPr>
            <a:spLocks noChangeArrowheads="1"/>
          </p:cNvSpPr>
          <p:nvPr/>
        </p:nvSpPr>
        <p:spPr bwMode="auto">
          <a:xfrm>
            <a:off x="110048" y="1345579"/>
            <a:ext cx="1557682" cy="362526"/>
          </a:xfrm>
          <a:prstGeom prst="roundRect">
            <a:avLst>
              <a:gd name="adj" fmla="val 16667"/>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84341" tIns="42171" rIns="84341" bIns="42171" anchor="ctr">
            <a:spAutoFit/>
          </a:bodyPr>
          <a:lstStyle>
            <a:lvl1pPr>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ctr" defTabSz="576255" eaLnBrk="0" fontAlgn="base" hangingPunct="0">
              <a:spcBef>
                <a:spcPct val="0"/>
              </a:spcBef>
              <a:spcAft>
                <a:spcPct val="0"/>
              </a:spcAft>
              <a:buNone/>
            </a:pPr>
            <a:r>
              <a:rPr lang="ja-JP" altLang="en-US" sz="1576">
                <a:solidFill>
                  <a:srgbClr val="FFFFFF"/>
                </a:solidFill>
                <a:latin typeface="ＭＳ Ｐゴシック" panose="020B0600070205080204" pitchFamily="50" charset="-128"/>
              </a:rPr>
              <a:t>訓練のポイント</a:t>
            </a:r>
          </a:p>
        </p:txBody>
      </p:sp>
      <p:sp>
        <p:nvSpPr>
          <p:cNvPr id="29754" name="角丸四角形 7"/>
          <p:cNvSpPr>
            <a:spLocks noChangeArrowheads="1"/>
          </p:cNvSpPr>
          <p:nvPr/>
        </p:nvSpPr>
        <p:spPr bwMode="auto">
          <a:xfrm>
            <a:off x="110048" y="5971864"/>
            <a:ext cx="8573751" cy="580752"/>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ja-JP" altLang="en-US" sz="1449">
              <a:solidFill>
                <a:srgbClr val="000000"/>
              </a:solidFill>
            </a:endParaRPr>
          </a:p>
        </p:txBody>
      </p:sp>
      <p:pic>
        <p:nvPicPr>
          <p:cNvPr id="29755" name="図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739" y="3725130"/>
            <a:ext cx="718314" cy="64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6" name="図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1523" y="3742138"/>
            <a:ext cx="821360" cy="63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7" name="図 215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738" y="4992685"/>
            <a:ext cx="1316576" cy="56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8" name="図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1112" y="3725130"/>
            <a:ext cx="806353" cy="64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p:cNvSpPr txBox="1"/>
          <p:nvPr/>
        </p:nvSpPr>
        <p:spPr>
          <a:xfrm>
            <a:off x="-59964" y="-41718"/>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3902554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94189" y="981808"/>
            <a:ext cx="8398119" cy="3892091"/>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・各部屋に車椅子や懐中電灯を配置する。</a:t>
            </a:r>
          </a:p>
          <a:p>
            <a:pPr marL="282118" indent="-282118">
              <a:spcBef>
                <a:spcPts val="376"/>
              </a:spcBef>
              <a:defRPr/>
            </a:pPr>
            <a:r>
              <a:rPr lang="ja-JP" altLang="en-US" sz="1752" dirty="0"/>
              <a:t>　・車椅子などの場所をわかりやすい所に置き、</a:t>
            </a:r>
            <a:r>
              <a:rPr lang="ja-JP" altLang="en-US" sz="1752" dirty="0" smtClean="0"/>
              <a:t>避難にかかる時間の短縮を</a:t>
            </a:r>
            <a:r>
              <a:rPr lang="ja-JP" altLang="en-US" sz="1752" dirty="0"/>
              <a:t>図る。</a:t>
            </a:r>
          </a:p>
          <a:p>
            <a:pPr marL="282118" indent="-282118">
              <a:spcBef>
                <a:spcPts val="376"/>
              </a:spcBef>
              <a:defRPr/>
            </a:pPr>
            <a:r>
              <a:rPr lang="ja-JP" altLang="en-US" sz="1752" dirty="0"/>
              <a:t>　・各居室に避難経路を貼る。</a:t>
            </a:r>
            <a:endParaRPr lang="en-US" altLang="ja-JP" sz="1752" dirty="0"/>
          </a:p>
          <a:p>
            <a:pPr marL="282118" indent="-282118">
              <a:spcBef>
                <a:spcPts val="376"/>
              </a:spcBef>
              <a:defRPr/>
            </a:pPr>
            <a:r>
              <a:rPr lang="ja-JP" altLang="en-US" sz="1752" dirty="0"/>
              <a:t>　・玄関に全入居者の提供薬剤や携行品のリュック等を設置する。</a:t>
            </a:r>
          </a:p>
          <a:p>
            <a:pPr marL="282118" indent="-282118">
              <a:spcBef>
                <a:spcPts val="376"/>
              </a:spcBef>
              <a:defRPr/>
            </a:pPr>
            <a:r>
              <a:rPr lang="ja-JP" altLang="en-US" sz="1752" dirty="0"/>
              <a:t>　・移動用の車（園バス）を常に置いている。</a:t>
            </a:r>
          </a:p>
          <a:p>
            <a:pPr marL="282118" indent="-282118">
              <a:spcBef>
                <a:spcPts val="376"/>
              </a:spcBef>
              <a:defRPr/>
            </a:pPr>
            <a:r>
              <a:rPr lang="ja-JP" altLang="en-US" sz="1752" dirty="0"/>
              <a:t>　・公用車をあえて車庫にしまわず玄関先に駐車する。</a:t>
            </a:r>
            <a:endParaRPr lang="en-US" altLang="ja-JP" sz="1752" dirty="0"/>
          </a:p>
          <a:p>
            <a:pPr marL="282118" indent="-282118">
              <a:spcBef>
                <a:spcPts val="376"/>
              </a:spcBef>
              <a:defRPr/>
            </a:pPr>
            <a:r>
              <a:rPr lang="ja-JP" altLang="en-US" sz="1752" dirty="0"/>
              <a:t>　・避難車両の乗り込み用の乗車割り当て表を作成する。（事例紹介参照）</a:t>
            </a:r>
            <a:endParaRPr lang="en-US" altLang="ja-JP" sz="1752" dirty="0"/>
          </a:p>
          <a:p>
            <a:pPr marL="282118" indent="-282118">
              <a:spcBef>
                <a:spcPts val="376"/>
              </a:spcBef>
              <a:defRPr/>
            </a:pPr>
            <a:r>
              <a:rPr lang="ja-JP" altLang="en-US" sz="1752" dirty="0"/>
              <a:t>　・ガソリンが半分になったら給油する。</a:t>
            </a:r>
          </a:p>
          <a:p>
            <a:pPr marL="282118" indent="-282118">
              <a:spcBef>
                <a:spcPts val="376"/>
              </a:spcBef>
              <a:defRPr/>
            </a:pPr>
            <a:r>
              <a:rPr lang="ja-JP" altLang="en-US" sz="1752" dirty="0"/>
              <a:t>　・出口に近い場所で作業するようにする。</a:t>
            </a:r>
          </a:p>
          <a:p>
            <a:pPr marL="282118" indent="-282118">
              <a:spcBef>
                <a:spcPts val="376"/>
              </a:spcBef>
              <a:defRPr/>
            </a:pPr>
            <a:r>
              <a:rPr lang="ja-JP" altLang="en-US" sz="1752" dirty="0"/>
              <a:t>　・避難者の引き取りチェックリストを作成する。</a:t>
            </a:r>
            <a:endParaRPr lang="en-US" altLang="ja-JP" sz="1752" dirty="0"/>
          </a:p>
          <a:p>
            <a:pPr marL="282118" indent="-282118">
              <a:spcBef>
                <a:spcPts val="376"/>
              </a:spcBef>
              <a:defRPr/>
            </a:pPr>
            <a:r>
              <a:rPr lang="ja-JP" altLang="en-US" sz="1752" dirty="0"/>
              <a:t>　・保育園の応援（ボランティア）隊を確保する。</a:t>
            </a:r>
            <a:endParaRPr lang="en-US" altLang="ja-JP" sz="1752" dirty="0"/>
          </a:p>
        </p:txBody>
      </p:sp>
      <p:graphicFrame>
        <p:nvGraphicFramePr>
          <p:cNvPr id="9" name="表 8"/>
          <p:cNvGraphicFramePr>
            <a:graphicFrameLocks noGrp="1"/>
          </p:cNvGraphicFramePr>
          <p:nvPr/>
        </p:nvGraphicFramePr>
        <p:xfrm>
          <a:off x="394189" y="5004289"/>
          <a:ext cx="8398119" cy="1233854"/>
        </p:xfrm>
        <a:graphic>
          <a:graphicData uri="http://schemas.openxmlformats.org/drawingml/2006/table">
            <a:tbl>
              <a:tblPr firstRow="1" bandRow="1">
                <a:tableStyleId>{21E4AEA4-8DFA-4A89-87EB-49C32662AFE0}</a:tableStyleId>
              </a:tblPr>
              <a:tblGrid>
                <a:gridCol w="8398119"/>
              </a:tblGrid>
              <a:tr h="273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b="0" kern="1200" dirty="0" smtClean="0">
                          <a:solidFill>
                            <a:schemeClr val="lt1"/>
                          </a:solidFill>
                          <a:latin typeface="HGS創英角ｺﾞｼｯｸUB" panose="020B0900000000000000" pitchFamily="50" charset="-128"/>
                          <a:ea typeface="HGS創英角ｺﾞｼｯｸUB" panose="020B0900000000000000" pitchFamily="50" charset="-128"/>
                          <a:cs typeface="+mn-cs"/>
                        </a:rPr>
                        <a:t>事例：施設利用者の乗車区分の整理による円滑かつ迅速な搬送</a:t>
                      </a:r>
                    </a:p>
                  </a:txBody>
                  <a:tcPr marL="22530" marR="22530" marT="22389" marB="22389">
                    <a:lnB w="9525" cap="flat" cmpd="sng" algn="ctr">
                      <a:solidFill>
                        <a:schemeClr val="bg1"/>
                      </a:solidFill>
                      <a:prstDash val="solid"/>
                      <a:round/>
                      <a:headEnd type="none" w="med" len="med"/>
                      <a:tailEnd type="none" w="med" len="med"/>
                    </a:lnB>
                  </a:tcPr>
                </a:tc>
              </a:tr>
              <a:tr h="960214">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特別養護老人ホーム</a:t>
                      </a:r>
                      <a:r>
                        <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rPr>
                        <a:t>E</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では、施設利用者を避難場所まで車両で移送する際に</a:t>
                      </a:r>
                      <a:r>
                        <a:rPr kumimoji="1" lang="ja-JP" altLang="en-US" sz="1500" kern="1200" dirty="0" smtClean="0">
                          <a:solidFill>
                            <a:srgbClr val="FF0000"/>
                          </a:solidFill>
                          <a:latin typeface="HGPｺﾞｼｯｸM" panose="020B0600000000000000" pitchFamily="50" charset="-128"/>
                          <a:ea typeface="HGPｺﾞｼｯｸM" panose="020B0600000000000000" pitchFamily="50" charset="-128"/>
                          <a:cs typeface="+mn-cs"/>
                        </a:rPr>
                        <a:t>「対応別避難誘導方法一覧表（様式</a:t>
                      </a:r>
                      <a:r>
                        <a:rPr kumimoji="1" lang="en-US" altLang="ja-JP" sz="1500" kern="1200" dirty="0" smtClean="0">
                          <a:solidFill>
                            <a:srgbClr val="FF0000"/>
                          </a:solidFill>
                          <a:latin typeface="HGPｺﾞｼｯｸM" panose="020B0600000000000000" pitchFamily="50" charset="-128"/>
                          <a:ea typeface="HGPｺﾞｼｯｸM" panose="020B0600000000000000" pitchFamily="50" charset="-128"/>
                          <a:cs typeface="+mn-cs"/>
                        </a:rPr>
                        <a:t>11</a:t>
                      </a:r>
                      <a:r>
                        <a:rPr kumimoji="1" lang="ja-JP" altLang="en-US" sz="1500" kern="1200" dirty="0" smtClean="0">
                          <a:solidFill>
                            <a:srgbClr val="FF0000"/>
                          </a:solidFill>
                          <a:latin typeface="HGPｺﾞｼｯｸM" panose="020B0600000000000000" pitchFamily="50" charset="-128"/>
                          <a:ea typeface="HGPｺﾞｼｯｸM" panose="020B0600000000000000" pitchFamily="50" charset="-128"/>
                          <a:cs typeface="+mn-cs"/>
                        </a:rPr>
                        <a:t>）」</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を作成しています。　避難誘導時には、この一覧表にもとづき、施設利用者を「歩行可能」「座位可能」「座位不可」「帰宅」「入院」に区分し、人数を整理したうえで避難誘導要員と搬送車両の割り当てを行い、避難訓練を実施しています。</a:t>
                      </a:r>
                    </a:p>
                  </a:txBody>
                  <a:tcPr marL="22530" marR="22529" marT="22389" marB="22389">
                    <a:lnT w="9525" cap="flat" cmpd="sng" algn="ctr">
                      <a:solidFill>
                        <a:schemeClr val="bg1"/>
                      </a:solidFill>
                      <a:prstDash val="solid"/>
                      <a:round/>
                      <a:headEnd type="none" w="med" len="med"/>
                      <a:tailEnd type="none" w="med" len="med"/>
                    </a:lnT>
                  </a:tcPr>
                </a:tc>
              </a:tr>
            </a:tbl>
          </a:graphicData>
        </a:graphic>
      </p:graphicFrame>
      <p:sp>
        <p:nvSpPr>
          <p:cNvPr id="193550"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787ED87D-243F-456B-BF61-CE5BF672A468}" type="slidenum">
              <a:rPr lang="en-US" altLang="ja-JP" sz="1319">
                <a:solidFill>
                  <a:srgbClr val="000000"/>
                </a:solidFill>
                <a:latin typeface="Arial" panose="020B0604020202020204" pitchFamily="34" charset="0"/>
              </a:rPr>
              <a:pPr>
                <a:defRPr/>
              </a:pPr>
              <a:t>29</a:t>
            </a:fld>
            <a:endParaRPr lang="en-US" altLang="ja-JP" sz="1319">
              <a:solidFill>
                <a:srgbClr val="000000"/>
              </a:solidFill>
              <a:latin typeface="Arial" panose="020B0604020202020204" pitchFamily="34" charset="0"/>
            </a:endParaRPr>
          </a:p>
        </p:txBody>
      </p:sp>
      <p:sp>
        <p:nvSpPr>
          <p:cNvPr id="10" name="テキスト ボックス 2"/>
          <p:cNvSpPr txBox="1">
            <a:spLocks noChangeArrowheads="1"/>
          </p:cNvSpPr>
          <p:nvPr/>
        </p:nvSpPr>
        <p:spPr bwMode="auto">
          <a:xfrm>
            <a:off x="0" y="317656"/>
            <a:ext cx="9135996" cy="5064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チェックリスト④</a:t>
            </a:r>
            <a:r>
              <a:rPr lang="ja-JP" altLang="en-US" sz="2710" dirty="0">
                <a:solidFill>
                  <a:srgbClr val="FFFFFF"/>
                </a:solidFill>
              </a:rPr>
              <a:t>　避難準備　</a:t>
            </a:r>
            <a:r>
              <a:rPr lang="en-US" altLang="ja-JP" sz="2710" dirty="0">
                <a:solidFill>
                  <a:srgbClr val="FFFFFF"/>
                </a:solidFill>
              </a:rPr>
              <a:t>【</a:t>
            </a:r>
            <a:r>
              <a:rPr lang="ja-JP" altLang="en-US" sz="2710" dirty="0">
                <a:solidFill>
                  <a:srgbClr val="FFFFFF"/>
                </a:solidFill>
              </a:rPr>
              <a:t>移動に向けた事前準備</a:t>
            </a:r>
            <a:r>
              <a:rPr lang="en-US" altLang="ja-JP" sz="2710" dirty="0">
                <a:solidFill>
                  <a:srgbClr val="FFFFFF"/>
                </a:solidFill>
              </a:rPr>
              <a:t>】</a:t>
            </a:r>
            <a:endParaRPr lang="ja-JP" altLang="en-US" sz="2710" dirty="0">
              <a:solidFill>
                <a:srgbClr val="FFFFFF"/>
              </a:solidFill>
            </a:endParaRPr>
          </a:p>
        </p:txBody>
      </p:sp>
      <p:sp>
        <p:nvSpPr>
          <p:cNvPr id="6" name="テキスト ボックス 5"/>
          <p:cNvSpPr txBox="1"/>
          <p:nvPr/>
        </p:nvSpPr>
        <p:spPr>
          <a:xfrm>
            <a:off x="-59964" y="-34939"/>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1866044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3</a:t>
            </a:fld>
            <a:endParaRPr lang="en-US" altLang="ja-JP"/>
          </a:p>
        </p:txBody>
      </p:sp>
      <p:sp>
        <p:nvSpPr>
          <p:cNvPr id="4" name="Rectangle 2"/>
          <p:cNvSpPr txBox="1">
            <a:spLocks noChangeArrowheads="1"/>
          </p:cNvSpPr>
          <p:nvPr/>
        </p:nvSpPr>
        <p:spPr>
          <a:xfrm>
            <a:off x="0" y="-30882"/>
            <a:ext cx="9111986" cy="501219"/>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485" eaLnBrk="1" hangingPunct="1">
              <a:defRPr/>
            </a:pPr>
            <a:r>
              <a:rPr lang="ja-JP" altLang="en-US" sz="2400" dirty="0"/>
              <a:t>避難訓練チェックリスト使用時に「大切にして欲しい心構え</a:t>
            </a:r>
            <a:r>
              <a:rPr lang="ja-JP" altLang="en-US" sz="2400" dirty="0" smtClean="0"/>
              <a:t>」</a:t>
            </a:r>
            <a:endParaRPr lang="ja-JP" altLang="en-US" sz="2400" dirty="0">
              <a:latin typeface="HGP創英角ｺﾞｼｯｸUB"/>
              <a:ea typeface="HGP創英角ｺﾞｼｯｸUB"/>
            </a:endParaRPr>
          </a:p>
        </p:txBody>
      </p:sp>
      <p:sp>
        <p:nvSpPr>
          <p:cNvPr id="3" name="テキスト ボックス 2"/>
          <p:cNvSpPr txBox="1"/>
          <p:nvPr/>
        </p:nvSpPr>
        <p:spPr>
          <a:xfrm>
            <a:off x="311750" y="845300"/>
            <a:ext cx="8627030" cy="1754326"/>
          </a:xfrm>
          <a:prstGeom prst="rect">
            <a:avLst/>
          </a:prstGeom>
          <a:noFill/>
          <a:ln>
            <a:solidFill>
              <a:srgbClr val="0000FF"/>
            </a:solidFill>
          </a:ln>
        </p:spPr>
        <p:txBody>
          <a:bodyPr wrap="square" rtlCol="0">
            <a:spAutoFit/>
          </a:bodyPr>
          <a:lstStyle/>
          <a:p>
            <a:pPr>
              <a:lnSpc>
                <a:spcPct val="150000"/>
              </a:lnSpc>
            </a:pPr>
            <a:r>
              <a:rPr lang="ja-JP" altLang="en-US" sz="2400" dirty="0">
                <a:solidFill>
                  <a:srgbClr val="3333FF"/>
                </a:solidFill>
              </a:rPr>
              <a:t>□目標を定めて（目的を意識して）自分達なりに訓練すること</a:t>
            </a:r>
          </a:p>
          <a:p>
            <a:pPr>
              <a:lnSpc>
                <a:spcPct val="150000"/>
              </a:lnSpc>
            </a:pPr>
            <a:r>
              <a:rPr lang="ja-JP" altLang="en-US" sz="2400" dirty="0">
                <a:solidFill>
                  <a:srgbClr val="3333FF"/>
                </a:solidFill>
              </a:rPr>
              <a:t>□災害が起きそうなときの状況をイメージしてみること</a:t>
            </a:r>
          </a:p>
          <a:p>
            <a:pPr>
              <a:lnSpc>
                <a:spcPct val="150000"/>
              </a:lnSpc>
            </a:pPr>
            <a:r>
              <a:rPr lang="ja-JP" altLang="en-US" sz="2400" dirty="0">
                <a:solidFill>
                  <a:srgbClr val="3333FF"/>
                </a:solidFill>
              </a:rPr>
              <a:t>□できることから始める</a:t>
            </a:r>
            <a:r>
              <a:rPr lang="ja-JP" altLang="en-US" sz="2400" dirty="0" smtClean="0">
                <a:solidFill>
                  <a:srgbClr val="3333FF"/>
                </a:solidFill>
              </a:rPr>
              <a:t>こと</a:t>
            </a:r>
            <a:endParaRPr lang="ja-JP" altLang="en-US" sz="2400" dirty="0">
              <a:solidFill>
                <a:srgbClr val="3333FF"/>
              </a:solidFill>
            </a:endParaRPr>
          </a:p>
        </p:txBody>
      </p:sp>
      <p:sp>
        <p:nvSpPr>
          <p:cNvPr id="8" name="テキスト ボックス 7"/>
          <p:cNvSpPr txBox="1"/>
          <p:nvPr/>
        </p:nvSpPr>
        <p:spPr>
          <a:xfrm>
            <a:off x="173205" y="2907402"/>
            <a:ext cx="8765575" cy="2893100"/>
          </a:xfrm>
          <a:prstGeom prst="rect">
            <a:avLst/>
          </a:prstGeom>
          <a:noFill/>
        </p:spPr>
        <p:txBody>
          <a:bodyPr wrap="square" rtlCol="0">
            <a:spAutoFit/>
          </a:bodyPr>
          <a:lstStyle/>
          <a:p>
            <a:pPr marL="285750" indent="-285750">
              <a:spcBef>
                <a:spcPts val="1200"/>
              </a:spcBef>
              <a:buFont typeface="Wingdings" panose="05000000000000000000" pitchFamily="2" charset="2"/>
              <a:buChar char="u"/>
            </a:pPr>
            <a:r>
              <a:rPr lang="ja-JP" altLang="en-US" dirty="0" smtClean="0"/>
              <a:t>チェックリスト</a:t>
            </a:r>
            <a:r>
              <a:rPr lang="ja-JP" altLang="en-US" dirty="0"/>
              <a:t>は、水害時に一般的に想定される状況や必要と考えられる訓練項目についてまとめたものですが、各施設の状況（入所者や職員の状況など）に応じて、自分達なりに訓練することが大切です。</a:t>
            </a:r>
          </a:p>
          <a:p>
            <a:pPr marL="285750" indent="-285750">
              <a:spcBef>
                <a:spcPts val="1200"/>
              </a:spcBef>
              <a:buFont typeface="Wingdings" panose="05000000000000000000" pitchFamily="2" charset="2"/>
              <a:buChar char="u"/>
            </a:pPr>
            <a:r>
              <a:rPr lang="ja-JP" altLang="en-US" dirty="0" smtClean="0"/>
              <a:t>いざ</a:t>
            </a:r>
            <a:r>
              <a:rPr lang="ja-JP" altLang="en-US" dirty="0"/>
              <a:t>というときに冷静な判断が出来る人は多くありません。災害時に発生しそうなことを</a:t>
            </a:r>
            <a:r>
              <a:rPr lang="en-US" altLang="ja-JP" dirty="0"/>
              <a:t>【</a:t>
            </a:r>
            <a:r>
              <a:rPr lang="ja-JP" altLang="en-US" dirty="0"/>
              <a:t>イメージすること</a:t>
            </a:r>
            <a:r>
              <a:rPr lang="en-US" altLang="ja-JP" dirty="0"/>
              <a:t>】</a:t>
            </a:r>
            <a:r>
              <a:rPr lang="ja-JP" altLang="en-US" dirty="0"/>
              <a:t>を意識しながら実施することが重要です。</a:t>
            </a:r>
          </a:p>
          <a:p>
            <a:pPr marL="285750" indent="-285750">
              <a:spcBef>
                <a:spcPts val="1200"/>
              </a:spcBef>
              <a:buFont typeface="Wingdings" panose="05000000000000000000" pitchFamily="2" charset="2"/>
              <a:buChar char="u"/>
            </a:pPr>
            <a:r>
              <a:rPr lang="ja-JP" altLang="en-US" dirty="0" smtClean="0"/>
              <a:t>災害</a:t>
            </a:r>
            <a:r>
              <a:rPr lang="ja-JP" altLang="en-US" dirty="0"/>
              <a:t>時に必要な対応に、「万能な正解」はありません。また、災害は想定どおりには発生してくれません。「できること」と「できないこと」も、実際に確認してみることが大切です</a:t>
            </a:r>
            <a:r>
              <a:rPr lang="ja-JP" altLang="en-US" dirty="0" smtClean="0"/>
              <a:t>。災害</a:t>
            </a:r>
            <a:r>
              <a:rPr lang="ja-JP" altLang="en-US" dirty="0"/>
              <a:t>時に必要な対応に、「万能な正解」はありません。また、災害は想定どおりには発生してくれません。「できること」と「できないこと」も、実際に確認してみることが大切です。</a:t>
            </a:r>
          </a:p>
        </p:txBody>
      </p:sp>
    </p:spTree>
    <p:extLst>
      <p:ext uri="{BB962C8B-B14F-4D97-AF65-F5344CB8AC3E}">
        <p14:creationId xmlns:p14="http://schemas.microsoft.com/office/powerpoint/2010/main" val="2166559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番号プレースホルダー 3"/>
          <p:cNvSpPr txBox="1">
            <a:spLocks noGrp="1"/>
          </p:cNvSpPr>
          <p:nvPr/>
        </p:nvSpPr>
        <p:spPr bwMode="auto">
          <a:xfrm>
            <a:off x="7002064" y="6324267"/>
            <a:ext cx="2133933" cy="409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53" tIns="42876" rIns="85753" bIns="42876"/>
          <a:lstStyle>
            <a:lvl1pPr defTabSz="1404938">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defTabSz="1404938">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defTabSz="1404938">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r" defTabSz="885392" fontAlgn="base">
              <a:spcBef>
                <a:spcPct val="0"/>
              </a:spcBef>
              <a:spcAft>
                <a:spcPct val="0"/>
              </a:spcAft>
              <a:buNone/>
            </a:pPr>
            <a:fld id="{05F7AD03-9B60-4702-9D63-B7E896F41866}" type="slidenum">
              <a:rPr lang="en-US" altLang="ja-JP" sz="1323">
                <a:solidFill>
                  <a:srgbClr val="000000"/>
                </a:solidFill>
                <a:cs typeface="Arial" panose="020B0604020202020204" pitchFamily="34" charset="0"/>
              </a:rPr>
              <a:pPr algn="r" defTabSz="885392" fontAlgn="base">
                <a:spcBef>
                  <a:spcPct val="0"/>
                </a:spcBef>
                <a:spcAft>
                  <a:spcPct val="0"/>
                </a:spcAft>
                <a:buNone/>
              </a:pPr>
              <a:t>30</a:t>
            </a:fld>
            <a:endParaRPr lang="en-US" altLang="ja-JP" sz="1323">
              <a:solidFill>
                <a:srgbClr val="000000"/>
              </a:solidFill>
              <a:cs typeface="Arial" panose="020B0604020202020204" pitchFamily="34" charset="0"/>
            </a:endParaRPr>
          </a:p>
        </p:txBody>
      </p:sp>
      <p:sp>
        <p:nvSpPr>
          <p:cNvPr id="31747" name="テキスト ボックス 2"/>
          <p:cNvSpPr txBox="1">
            <a:spLocks noChangeArrowheads="1"/>
          </p:cNvSpPr>
          <p:nvPr/>
        </p:nvSpPr>
        <p:spPr bwMode="auto">
          <a:xfrm>
            <a:off x="0" y="288702"/>
            <a:ext cx="9135996" cy="5064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チェックリスト⑤</a:t>
            </a:r>
            <a:r>
              <a:rPr lang="ja-JP" altLang="en-US" sz="2710" dirty="0">
                <a:solidFill>
                  <a:srgbClr val="FFFFFF"/>
                </a:solidFill>
              </a:rPr>
              <a:t>　非常体制</a:t>
            </a:r>
            <a:r>
              <a:rPr lang="en-US" altLang="ja-JP" sz="2710" dirty="0">
                <a:solidFill>
                  <a:srgbClr val="FFFFFF"/>
                </a:solidFill>
              </a:rPr>
              <a:t>【</a:t>
            </a:r>
            <a:r>
              <a:rPr lang="ja-JP" altLang="en-US" sz="2710" dirty="0">
                <a:solidFill>
                  <a:srgbClr val="FFFFFF"/>
                </a:solidFill>
              </a:rPr>
              <a:t>施設内の避難誘導</a:t>
            </a:r>
            <a:r>
              <a:rPr lang="en-US" altLang="ja-JP" sz="2710" dirty="0">
                <a:solidFill>
                  <a:srgbClr val="FFFFFF"/>
                </a:solidFill>
              </a:rPr>
              <a:t>】</a:t>
            </a:r>
            <a:endParaRPr lang="ja-JP" altLang="en-US" sz="2710" dirty="0">
              <a:solidFill>
                <a:srgbClr val="FFFFFF"/>
              </a:solidFill>
            </a:endParaRPr>
          </a:p>
        </p:txBody>
      </p:sp>
      <p:graphicFrame>
        <p:nvGraphicFramePr>
          <p:cNvPr id="24" name="表 23"/>
          <p:cNvGraphicFramePr>
            <a:graphicFrameLocks noGrp="1"/>
          </p:cNvGraphicFramePr>
          <p:nvPr>
            <p:extLst>
              <p:ext uri="{D42A27DB-BD31-4B8C-83A1-F6EECF244321}">
                <p14:modId xmlns:p14="http://schemas.microsoft.com/office/powerpoint/2010/main" val="1196569705"/>
              </p:ext>
            </p:extLst>
          </p:nvPr>
        </p:nvGraphicFramePr>
        <p:xfrm>
          <a:off x="66029" y="2357531"/>
          <a:ext cx="8979928" cy="3037483"/>
        </p:xfrm>
        <a:graphic>
          <a:graphicData uri="http://schemas.openxmlformats.org/drawingml/2006/table">
            <a:tbl>
              <a:tblPr firstRow="1" bandRow="1">
                <a:tableStyleId>{21E4AEA4-8DFA-4A89-87EB-49C32662AFE0}</a:tableStyleId>
              </a:tblPr>
              <a:tblGrid>
                <a:gridCol w="776658">
                  <a:extLst>
                    <a:ext uri="{9D8B030D-6E8A-4147-A177-3AD203B41FA5}">
                      <a16:colId xmlns:a16="http://schemas.microsoft.com/office/drawing/2014/main" xmlns="" val="20000"/>
                    </a:ext>
                  </a:extLst>
                </a:gridCol>
                <a:gridCol w="4447878">
                  <a:extLst>
                    <a:ext uri="{9D8B030D-6E8A-4147-A177-3AD203B41FA5}">
                      <a16:colId xmlns:a16="http://schemas.microsoft.com/office/drawing/2014/main" xmlns="" val="20001"/>
                    </a:ext>
                  </a:extLst>
                </a:gridCol>
                <a:gridCol w="2503595">
                  <a:extLst>
                    <a:ext uri="{9D8B030D-6E8A-4147-A177-3AD203B41FA5}">
                      <a16:colId xmlns:a16="http://schemas.microsoft.com/office/drawing/2014/main" xmlns="" val="20002"/>
                    </a:ext>
                  </a:extLst>
                </a:gridCol>
                <a:gridCol w="808025">
                  <a:extLst>
                    <a:ext uri="{9D8B030D-6E8A-4147-A177-3AD203B41FA5}">
                      <a16:colId xmlns:a16="http://schemas.microsoft.com/office/drawing/2014/main" xmlns="" val="20003"/>
                    </a:ext>
                  </a:extLst>
                </a:gridCol>
                <a:gridCol w="443772">
                  <a:extLst>
                    <a:ext uri="{9D8B030D-6E8A-4147-A177-3AD203B41FA5}">
                      <a16:colId xmlns:a16="http://schemas.microsoft.com/office/drawing/2014/main" xmlns="" val="20004"/>
                    </a:ext>
                  </a:extLst>
                </a:gridCol>
              </a:tblGrid>
              <a:tr h="514439">
                <a:tc>
                  <a:txBody>
                    <a:bodyPr/>
                    <a:lstStyle/>
                    <a:p>
                      <a:pPr algn="ctr"/>
                      <a:r>
                        <a:rPr kumimoji="1" lang="ja-JP" altLang="en-US" sz="1500" dirty="0" smtClean="0"/>
                        <a:t>実施の有無</a:t>
                      </a:r>
                      <a:endParaRPr kumimoji="1" lang="ja-JP" altLang="en-US" sz="1500" dirty="0"/>
                    </a:p>
                  </a:txBody>
                  <a:tcPr marL="57626" marR="57626" marT="26693" marB="26693" anchor="ctr"/>
                </a:tc>
                <a:tc>
                  <a:txBody>
                    <a:bodyPr/>
                    <a:lstStyle/>
                    <a:p>
                      <a:pPr algn="ctr"/>
                      <a:r>
                        <a:rPr kumimoji="1" lang="ja-JP" altLang="en-US" sz="1500" dirty="0" smtClean="0"/>
                        <a:t>訓練項目</a:t>
                      </a:r>
                      <a:endParaRPr kumimoji="1" lang="ja-JP" altLang="en-US" sz="1500" dirty="0"/>
                    </a:p>
                  </a:txBody>
                  <a:tcPr marL="57626" marR="57626" marT="26693" marB="26693" anchor="ctr"/>
                </a:tc>
                <a:tc>
                  <a:txBody>
                    <a:bodyPr/>
                    <a:lstStyle/>
                    <a:p>
                      <a:pPr algn="ctr"/>
                      <a:r>
                        <a:rPr kumimoji="1" lang="ja-JP" altLang="en-US" sz="1500" dirty="0" smtClean="0"/>
                        <a:t>訓練目標</a:t>
                      </a:r>
                      <a:endParaRPr kumimoji="1" lang="en-US" altLang="ja-JP" sz="1500" dirty="0" smtClean="0"/>
                    </a:p>
                    <a:p>
                      <a:pPr algn="ctr"/>
                      <a:r>
                        <a:rPr kumimoji="1" lang="ja-JP" altLang="en-US" sz="900" dirty="0" smtClean="0"/>
                        <a:t>記載例を参考に、各施設で設定して下さい</a:t>
                      </a:r>
                      <a:endParaRPr kumimoji="1" lang="ja-JP" altLang="en-US" sz="900" dirty="0"/>
                    </a:p>
                  </a:txBody>
                  <a:tcPr marL="57626" marR="57626" marT="26693" marB="26693" anchor="ctr"/>
                </a:tc>
                <a:tc>
                  <a:txBody>
                    <a:bodyPr/>
                    <a:lstStyle/>
                    <a:p>
                      <a:pPr algn="ctr"/>
                      <a:r>
                        <a:rPr kumimoji="1" lang="ja-JP" altLang="en-US" sz="1500" dirty="0" smtClean="0"/>
                        <a:t>担当者</a:t>
                      </a:r>
                      <a:endParaRPr kumimoji="1" lang="ja-JP" altLang="en-US" sz="1500" dirty="0"/>
                    </a:p>
                  </a:txBody>
                  <a:tcPr marL="57626" marR="57626" marT="26693" marB="26693" anchor="ctr"/>
                </a:tc>
                <a:tc>
                  <a:txBody>
                    <a:bodyPr/>
                    <a:lstStyle/>
                    <a:p>
                      <a:pPr algn="ctr"/>
                      <a:r>
                        <a:rPr kumimoji="1" lang="ja-JP" altLang="en-US" sz="1500" dirty="0" smtClean="0"/>
                        <a:t>結果</a:t>
                      </a:r>
                      <a:endParaRPr kumimoji="1" lang="ja-JP" altLang="en-US" sz="1500" dirty="0"/>
                    </a:p>
                  </a:txBody>
                  <a:tcPr marL="57626" marR="57626" marT="26693" marB="26693" anchor="ctr"/>
                </a:tc>
                <a:extLst>
                  <a:ext uri="{0D108BD9-81ED-4DB2-BD59-A6C34878D82A}">
                    <a16:rowId xmlns:a16="http://schemas.microsoft.com/office/drawing/2014/main" xmlns="" val="10000"/>
                  </a:ext>
                </a:extLst>
              </a:tr>
              <a:tr h="437639">
                <a:tc>
                  <a:txBody>
                    <a:bodyPr/>
                    <a:lstStyle/>
                    <a:p>
                      <a:pPr algn="ctr"/>
                      <a:r>
                        <a:rPr kumimoji="1" lang="ja-JP" altLang="en-US" sz="1600" dirty="0" smtClean="0"/>
                        <a:t>□</a:t>
                      </a:r>
                      <a:endParaRPr kumimoji="1" lang="ja-JP" altLang="en-US" sz="1600" dirty="0"/>
                    </a:p>
                  </a:txBody>
                  <a:tcPr marL="57626" marR="57626" marT="26703" marB="26703" anchor="ctr"/>
                </a:tc>
                <a:tc>
                  <a:txBody>
                    <a:bodyPr/>
                    <a:lstStyle/>
                    <a:p>
                      <a:r>
                        <a:rPr kumimoji="1" lang="ja-JP" altLang="en-US" sz="1400" dirty="0" smtClean="0"/>
                        <a:t>避難先の選択</a:t>
                      </a:r>
                      <a:endParaRPr kumimoji="1" lang="en-US" altLang="ja-JP" sz="1400" dirty="0" smtClean="0"/>
                    </a:p>
                    <a:p>
                      <a:r>
                        <a:rPr kumimoji="1" lang="ja-JP" altLang="en-US" sz="1100" dirty="0" smtClean="0"/>
                        <a:t>　・施設内の避難スペースを迅速に確保できるようにする。</a:t>
                      </a:r>
                      <a:endParaRPr kumimoji="1" lang="ja-JP" altLang="en-US" sz="1100" dirty="0"/>
                    </a:p>
                  </a:txBody>
                  <a:tcPr marL="57633" marR="57633" marT="26714" marB="2671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t>（例）避難先（施設内の上層階か施設外か）を迅速に判断し、周知する</a:t>
                      </a:r>
                      <a:endParaRPr kumimoji="1" lang="en-US" altLang="ja-JP" sz="900" kern="1200" dirty="0" smtClean="0">
                        <a:solidFill>
                          <a:schemeClr val="dk1"/>
                        </a:solidFill>
                        <a:latin typeface="+mn-lt"/>
                        <a:ea typeface="+mn-ea"/>
                        <a:cs typeface="+mn-cs"/>
                      </a:endParaRPr>
                    </a:p>
                  </a:txBody>
                  <a:tcPr marL="57633" marR="57633" marT="26704" marB="2670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dirty="0"/>
                    </a:p>
                  </a:txBody>
                  <a:tcPr marL="57633" marR="57633" marT="26689" marB="26689"/>
                </a:tc>
                <a:tc>
                  <a:txBody>
                    <a:bodyPr/>
                    <a:lstStyle/>
                    <a:p>
                      <a:endParaRPr kumimoji="1" lang="ja-JP" altLang="en-US" sz="1400" dirty="0"/>
                    </a:p>
                  </a:txBody>
                  <a:tcPr marL="57626" marR="57626" marT="26693" marB="26693"/>
                </a:tc>
                <a:extLst>
                  <a:ext uri="{0D108BD9-81ED-4DB2-BD59-A6C34878D82A}">
                    <a16:rowId xmlns:a16="http://schemas.microsoft.com/office/drawing/2014/main" xmlns="" val="10001"/>
                  </a:ext>
                </a:extLst>
              </a:tr>
              <a:tr h="1167640">
                <a:tc>
                  <a:txBody>
                    <a:bodyPr/>
                    <a:lstStyle/>
                    <a:p>
                      <a:pPr algn="ctr"/>
                      <a:r>
                        <a:rPr kumimoji="1" lang="ja-JP" altLang="en-US" sz="1600" dirty="0" smtClean="0"/>
                        <a:t>□</a:t>
                      </a:r>
                      <a:endParaRPr kumimoji="1" lang="ja-JP" altLang="en-US" sz="1600" dirty="0"/>
                    </a:p>
                  </a:txBody>
                  <a:tcPr marL="57626" marR="57626" marT="26703" marB="26703" anchor="ctr"/>
                </a:tc>
                <a:tc>
                  <a:txBody>
                    <a:bodyPr/>
                    <a:lstStyle/>
                    <a:p>
                      <a:pPr marL="271463" indent="-271463" algn="l" defTabSz="1405104" rtl="0" eaLnBrk="1" latinLnBrk="0" hangingPunct="1"/>
                      <a:r>
                        <a:rPr kumimoji="1" lang="ja-JP" altLang="en-US" sz="1400" kern="1200" dirty="0" smtClean="0"/>
                        <a:t>施設内における避難移動</a:t>
                      </a:r>
                      <a:endParaRPr kumimoji="1" lang="en-US" altLang="ja-JP" sz="1400" kern="1200" dirty="0" smtClean="0">
                        <a:solidFill>
                          <a:schemeClr val="tx1"/>
                        </a:solidFill>
                        <a:latin typeface="+mn-lt"/>
                        <a:ea typeface="+mn-ea"/>
                        <a:cs typeface="+mn-cs"/>
                      </a:endParaRPr>
                    </a:p>
                    <a:p>
                      <a:pPr marL="271463" indent="-271463" algn="l" defTabSz="1405104" rtl="0" eaLnBrk="1" latinLnBrk="0" hangingPunct="1"/>
                      <a:r>
                        <a:rPr kumimoji="1" lang="ja-JP" altLang="en-US" sz="1400" kern="1200" dirty="0" smtClean="0"/>
                        <a:t>（玄関まで</a:t>
                      </a:r>
                      <a:r>
                        <a:rPr kumimoji="1" lang="en-US" altLang="ja-JP" sz="1400" kern="1200" dirty="0" smtClean="0"/>
                        <a:t>/</a:t>
                      </a:r>
                      <a:r>
                        <a:rPr kumimoji="1" lang="ja-JP" altLang="en-US" sz="1400" kern="1200" dirty="0" smtClean="0"/>
                        <a:t>上層避難）</a:t>
                      </a:r>
                      <a:endParaRPr kumimoji="1" lang="en-US" altLang="ja-JP" sz="1400" kern="1200" dirty="0" smtClean="0"/>
                    </a:p>
                    <a:p>
                      <a:pPr marL="271463" indent="-271463" algn="l" defTabSz="1405104" rtl="0" eaLnBrk="1" latinLnBrk="0" hangingPunct="1"/>
                      <a:r>
                        <a:rPr kumimoji="1" lang="ja-JP" altLang="en-US" sz="1100" kern="1200" dirty="0" smtClean="0">
                          <a:latin typeface="+mn-ea"/>
                          <a:ea typeface="+mn-ea"/>
                        </a:rPr>
                        <a:t>　・</a:t>
                      </a:r>
                      <a:r>
                        <a:rPr kumimoji="1" lang="en-US" altLang="ja-JP" sz="1100" kern="1200" dirty="0" smtClean="0">
                          <a:latin typeface="+mn-ea"/>
                          <a:ea typeface="+mn-ea"/>
                        </a:rPr>
                        <a:t>1</a:t>
                      </a:r>
                      <a:r>
                        <a:rPr kumimoji="1" lang="ja-JP" altLang="en-US" sz="1100" kern="1200" dirty="0" smtClean="0">
                          <a:latin typeface="+mn-ea"/>
                          <a:ea typeface="+mn-ea"/>
                        </a:rPr>
                        <a:t>階から</a:t>
                      </a:r>
                      <a:r>
                        <a:rPr kumimoji="1" lang="en-US" altLang="ja-JP" sz="1100" kern="1200" dirty="0" smtClean="0">
                          <a:latin typeface="+mn-ea"/>
                          <a:ea typeface="+mn-ea"/>
                        </a:rPr>
                        <a:t>2</a:t>
                      </a:r>
                      <a:r>
                        <a:rPr kumimoji="1" lang="ja-JP" altLang="en-US" sz="1100" kern="1200" dirty="0" smtClean="0">
                          <a:latin typeface="+mn-ea"/>
                          <a:ea typeface="+mn-ea"/>
                        </a:rPr>
                        <a:t>階への避難訓練を実施する。</a:t>
                      </a:r>
                      <a:endParaRPr kumimoji="1" lang="en-US" altLang="ja-JP" sz="1100" kern="1200" dirty="0" smtClean="0">
                        <a:latin typeface="+mn-ea"/>
                        <a:ea typeface="+mn-ea"/>
                      </a:endParaRPr>
                    </a:p>
                    <a:p>
                      <a:pPr marL="271463" indent="-271463" algn="l" defTabSz="1405104" rtl="0" eaLnBrk="1" latinLnBrk="0" hangingPunct="1"/>
                      <a:r>
                        <a:rPr kumimoji="1" lang="ja-JP" altLang="en-US" sz="1100" kern="1200" dirty="0" smtClean="0">
                          <a:latin typeface="+mn-ea"/>
                          <a:ea typeface="+mn-ea"/>
                        </a:rPr>
                        <a:t>　・職員が利用者の代役となり、患者の</a:t>
                      </a:r>
                      <a:endParaRPr kumimoji="1" lang="en-US" altLang="ja-JP" sz="1100" kern="1200" dirty="0" smtClean="0">
                        <a:latin typeface="+mn-ea"/>
                        <a:ea typeface="+mn-ea"/>
                      </a:endParaRPr>
                    </a:p>
                    <a:p>
                      <a:pPr marL="271463" indent="-271463" algn="l" defTabSz="1405104" rtl="0" eaLnBrk="1" latinLnBrk="0" hangingPunct="1"/>
                      <a:r>
                        <a:rPr kumimoji="1" lang="ja-JP" altLang="en-US" sz="1100" kern="1200" dirty="0" smtClean="0">
                          <a:latin typeface="+mn-ea"/>
                          <a:ea typeface="+mn-ea"/>
                        </a:rPr>
                        <a:t>　　負担がないように実施する。</a:t>
                      </a:r>
                    </a:p>
                    <a:p>
                      <a:pPr marL="271463" indent="-271463" algn="l" defTabSz="1405104" rtl="0" eaLnBrk="1" latinLnBrk="0" hangingPunct="1"/>
                      <a:r>
                        <a:rPr kumimoji="1" lang="ja-JP" altLang="en-US" sz="1100" kern="1200" dirty="0" smtClean="0">
                          <a:latin typeface="+mn-ea"/>
                          <a:ea typeface="+mn-ea"/>
                        </a:rPr>
                        <a:t>　・夜間訓練を夜勤者１人で行い、深夜の避難計画を作成する。</a:t>
                      </a:r>
                      <a:endParaRPr kumimoji="1" lang="en-US" altLang="ja-JP" sz="1400" kern="1200" dirty="0" smtClean="0"/>
                    </a:p>
                  </a:txBody>
                  <a:tcPr marL="57633" marR="57633" marT="26714" marB="2671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dirty="0" smtClean="0"/>
                        <a:t>（例）施設内の移動を○分内で完了する</a:t>
                      </a:r>
                      <a:endParaRPr kumimoji="1" lang="en-US" altLang="ja-JP" sz="900" dirty="0" smtClean="0"/>
                    </a:p>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（例）エレベータを利用せずに階段を利用して上層階の避難場所に移動する</a:t>
                      </a:r>
                      <a:endParaRPr kumimoji="1" lang="ja-JP" altLang="en-US" sz="900" dirty="0">
                        <a:solidFill>
                          <a:schemeClr val="tx1"/>
                        </a:solidFill>
                      </a:endParaRPr>
                    </a:p>
                  </a:txBody>
                  <a:tcPr marL="57633" marR="57633" marT="26704" marB="2670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ea"/>
                        <a:ea typeface="+mn-ea"/>
                        <a:cs typeface="+mn-cs"/>
                      </a:endParaRPr>
                    </a:p>
                  </a:txBody>
                  <a:tcPr marL="57626" marR="57626" marT="26693" marB="26693"/>
                </a:tc>
                <a:tc>
                  <a:txBody>
                    <a:bodyPr/>
                    <a:lstStyle/>
                    <a:p>
                      <a:endParaRPr kumimoji="1" lang="ja-JP" altLang="en-US" sz="1400" dirty="0"/>
                    </a:p>
                  </a:txBody>
                  <a:tcPr marL="57626" marR="57626" marT="26693" marB="26693"/>
                </a:tc>
                <a:extLst>
                  <a:ext uri="{0D108BD9-81ED-4DB2-BD59-A6C34878D82A}">
                    <a16:rowId xmlns:a16="http://schemas.microsoft.com/office/drawing/2014/main" xmlns="" val="10002"/>
                  </a:ext>
                </a:extLst>
              </a:tr>
              <a:tr h="437639">
                <a:tc>
                  <a:txBody>
                    <a:bodyPr/>
                    <a:lstStyle/>
                    <a:p>
                      <a:pPr algn="ctr"/>
                      <a:r>
                        <a:rPr kumimoji="1" lang="ja-JP" altLang="en-US" sz="1600" dirty="0" smtClean="0"/>
                        <a:t>□</a:t>
                      </a:r>
                      <a:endParaRPr kumimoji="1" lang="ja-JP" altLang="en-US" sz="1600" dirty="0"/>
                    </a:p>
                  </a:txBody>
                  <a:tcPr marL="57626" marR="57626" marT="26703" marB="26703" anchor="ctr"/>
                </a:tc>
                <a:tc>
                  <a:txBody>
                    <a:bodyPr/>
                    <a:lstStyle/>
                    <a:p>
                      <a:pPr marL="271463" marR="0" indent="-271463" algn="l" defTabSz="1405104" rtl="0" eaLnBrk="1" fontAlgn="auto" latinLnBrk="0" hangingPunct="1">
                        <a:lnSpc>
                          <a:spcPct val="100000"/>
                        </a:lnSpc>
                        <a:spcBef>
                          <a:spcPts val="0"/>
                        </a:spcBef>
                        <a:spcAft>
                          <a:spcPts val="0"/>
                        </a:spcAft>
                        <a:buClrTx/>
                        <a:buSzTx/>
                        <a:buFontTx/>
                        <a:buNone/>
                        <a:tabLst/>
                        <a:defRPr/>
                      </a:pPr>
                      <a:r>
                        <a:rPr lang="ja-JP" altLang="en-US" sz="1400" dirty="0" smtClean="0"/>
                        <a:t>利用者の心身の健康管理</a:t>
                      </a:r>
                      <a:endParaRPr lang="en-US" altLang="ja-JP" sz="1400" dirty="0" smtClean="0"/>
                    </a:p>
                    <a:p>
                      <a:pPr marL="271463" marR="0" indent="-271463" algn="l" defTabSz="1405104" rtl="0" eaLnBrk="1" fontAlgn="auto" latinLnBrk="0" hangingPunct="1">
                        <a:lnSpc>
                          <a:spcPct val="100000"/>
                        </a:lnSpc>
                        <a:spcBef>
                          <a:spcPts val="0"/>
                        </a:spcBef>
                        <a:spcAft>
                          <a:spcPts val="0"/>
                        </a:spcAft>
                        <a:buClrTx/>
                        <a:buSzTx/>
                        <a:buFontTx/>
                        <a:buNone/>
                        <a:tabLst/>
                        <a:defRPr/>
                      </a:pPr>
                      <a:r>
                        <a:rPr lang="ja-JP" altLang="en-US" sz="1100" dirty="0" smtClean="0">
                          <a:latin typeface="+mn-ea"/>
                          <a:ea typeface="+mn-ea"/>
                        </a:rPr>
                        <a:t>　・利用者ごとの配慮事項を確認する。</a:t>
                      </a:r>
                      <a:endParaRPr lang="en-US" altLang="ja-JP" sz="1100" dirty="0" smtClean="0">
                        <a:latin typeface="+mn-ea"/>
                        <a:ea typeface="+mn-ea"/>
                      </a:endParaRPr>
                    </a:p>
                  </a:txBody>
                  <a:tcPr marL="57633" marR="57633" marT="26714" marB="2671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r>
                        <a:rPr kumimoji="1" lang="ja-JP" altLang="en-US" sz="900" kern="1200" dirty="0" smtClean="0"/>
                        <a:t>（例）移動中や施設内の避難場所で、利用者の状態を確認する体制を確認する</a:t>
                      </a:r>
                      <a:endParaRPr kumimoji="1" lang="ja-JP" altLang="en-US" sz="900" kern="1200" dirty="0">
                        <a:solidFill>
                          <a:schemeClr val="tx1"/>
                        </a:solidFill>
                        <a:latin typeface="+mn-lt"/>
                        <a:ea typeface="+mn-ea"/>
                        <a:cs typeface="+mn-cs"/>
                      </a:endParaRPr>
                    </a:p>
                  </a:txBody>
                  <a:tcPr marL="57633" marR="57633" marT="26704" marB="26704"/>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93" marB="26693"/>
                </a:tc>
                <a:tc>
                  <a:txBody>
                    <a:bodyPr/>
                    <a:lstStyle/>
                    <a:p>
                      <a:endParaRPr kumimoji="1" lang="ja-JP" altLang="en-US" sz="1400" dirty="0"/>
                    </a:p>
                  </a:txBody>
                  <a:tcPr marL="57626" marR="57626" marT="26693" marB="26693"/>
                </a:tc>
                <a:extLst>
                  <a:ext uri="{0D108BD9-81ED-4DB2-BD59-A6C34878D82A}">
                    <a16:rowId xmlns:a16="http://schemas.microsoft.com/office/drawing/2014/main" xmlns="" val="10003"/>
                  </a:ext>
                </a:extLst>
              </a:tr>
              <a:tr h="476971">
                <a:tc>
                  <a:txBody>
                    <a:bodyPr/>
                    <a:lstStyle/>
                    <a:p>
                      <a:pPr algn="ctr"/>
                      <a:r>
                        <a:rPr kumimoji="1" lang="ja-JP" altLang="en-US" sz="1600" dirty="0" smtClean="0"/>
                        <a:t>□</a:t>
                      </a:r>
                      <a:endParaRPr kumimoji="1" lang="ja-JP" altLang="en-US" sz="1600" dirty="0"/>
                    </a:p>
                  </a:txBody>
                  <a:tcPr marL="57626" marR="57626" marT="26703" marB="26703" anchor="ctr"/>
                </a:tc>
                <a:tc>
                  <a:txBody>
                    <a:bodyPr/>
                    <a:lstStyle/>
                    <a:p>
                      <a:endParaRPr kumimoji="1" lang="en-US" altLang="ja-JP" sz="1400" dirty="0" smtClean="0"/>
                    </a:p>
                    <a:p>
                      <a:endParaRPr kumimoji="1" lang="en-US" altLang="ja-JP" sz="1400" dirty="0" smtClean="0"/>
                    </a:p>
                  </a:txBody>
                  <a:tcPr marL="57626" marR="57626" marT="26703" marB="26703"/>
                </a:tc>
                <a:tc>
                  <a:txBody>
                    <a:bodyPr/>
                    <a:lstStyle/>
                    <a:p>
                      <a:pPr marL="266700" marR="0" indent="-266700" algn="l" defTabSz="1405104"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ea"/>
                        <a:ea typeface="+mn-ea"/>
                        <a:cs typeface="+mn-cs"/>
                      </a:endParaRPr>
                    </a:p>
                  </a:txBody>
                  <a:tcPr marL="57626" marR="57626" marT="26693" marB="26693"/>
                </a:tc>
                <a:tc>
                  <a:txBody>
                    <a:bodyPr/>
                    <a:lstStyle/>
                    <a:p>
                      <a:pPr marL="185738" marR="0" indent="-185738" algn="l" defTabSz="1405104"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latin typeface="+mn-lt"/>
                        <a:ea typeface="+mn-ea"/>
                        <a:cs typeface="+mn-cs"/>
                      </a:endParaRPr>
                    </a:p>
                  </a:txBody>
                  <a:tcPr marL="57626" marR="57626" marT="26693" marB="26693"/>
                </a:tc>
                <a:tc>
                  <a:txBody>
                    <a:bodyPr/>
                    <a:lstStyle/>
                    <a:p>
                      <a:endParaRPr kumimoji="1" lang="ja-JP" altLang="en-US" sz="1400" dirty="0"/>
                    </a:p>
                  </a:txBody>
                  <a:tcPr marL="57626" marR="57626" marT="26693" marB="26693"/>
                </a:tc>
                <a:extLst>
                  <a:ext uri="{0D108BD9-81ED-4DB2-BD59-A6C34878D82A}">
                    <a16:rowId xmlns:a16="http://schemas.microsoft.com/office/drawing/2014/main" xmlns="" val="10004"/>
                  </a:ext>
                </a:extLst>
              </a:tr>
            </a:tbl>
          </a:graphicData>
        </a:graphic>
      </p:graphicFrame>
      <p:sp>
        <p:nvSpPr>
          <p:cNvPr id="25" name="テキスト ボックス 10"/>
          <p:cNvSpPr txBox="1">
            <a:spLocks noChangeArrowheads="1"/>
          </p:cNvSpPr>
          <p:nvPr/>
        </p:nvSpPr>
        <p:spPr bwMode="auto">
          <a:xfrm>
            <a:off x="66029" y="891641"/>
            <a:ext cx="8931907" cy="574421"/>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23717" tIns="44276" rIns="23717" bIns="44276">
            <a:spAutoFit/>
          </a:bodyPr>
          <a:lstStyle>
            <a:lvl1pPr marL="269875" indent="-269875">
              <a:spcBef>
                <a:spcPct val="20000"/>
              </a:spcBef>
              <a:buChar char="•"/>
              <a:defRPr kumimoji="1" sz="4900">
                <a:solidFill>
                  <a:schemeClr val="tx1"/>
                </a:solidFill>
                <a:latin typeface="Arial" charset="0"/>
                <a:ea typeface="ＭＳ Ｐゴシック" pitchFamily="50" charset="-128"/>
              </a:defRPr>
            </a:lvl1pPr>
            <a:lvl2pPr marL="742950" indent="-285750">
              <a:spcBef>
                <a:spcPct val="20000"/>
              </a:spcBef>
              <a:buChar char="–"/>
              <a:defRPr kumimoji="1" sz="4300">
                <a:solidFill>
                  <a:schemeClr val="tx1"/>
                </a:solidFill>
                <a:latin typeface="Arial" charset="0"/>
                <a:ea typeface="ＭＳ Ｐゴシック" pitchFamily="50" charset="-128"/>
              </a:defRPr>
            </a:lvl2pPr>
            <a:lvl3pPr marL="1143000" indent="-228600">
              <a:spcBef>
                <a:spcPct val="20000"/>
              </a:spcBef>
              <a:buChar char="•"/>
              <a:defRPr kumimoji="1" sz="3700">
                <a:solidFill>
                  <a:schemeClr val="tx1"/>
                </a:solidFill>
                <a:latin typeface="Arial" charset="0"/>
                <a:ea typeface="ＭＳ Ｐゴシック" pitchFamily="50" charset="-128"/>
              </a:defRPr>
            </a:lvl3pPr>
            <a:lvl4pPr marL="1600200" indent="-228600">
              <a:spcBef>
                <a:spcPct val="20000"/>
              </a:spcBef>
              <a:buChar char="–"/>
              <a:defRPr kumimoji="1" sz="3100">
                <a:solidFill>
                  <a:schemeClr val="tx1"/>
                </a:solidFill>
                <a:latin typeface="Arial" charset="0"/>
                <a:ea typeface="ＭＳ Ｐゴシック" pitchFamily="50" charset="-128"/>
              </a:defRPr>
            </a:lvl4pPr>
            <a:lvl5pPr marL="2057400" indent="-228600">
              <a:spcBef>
                <a:spcPct val="20000"/>
              </a:spcBef>
              <a:buChar char="»"/>
              <a:defRPr kumimoji="1" sz="31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9pPr>
          </a:lstStyle>
          <a:p>
            <a:pPr marL="1123274" indent="-1123274" defTabSz="576255" eaLnBrk="0" fontAlgn="base" hangingPunct="0">
              <a:spcAft>
                <a:spcPct val="0"/>
              </a:spcAft>
              <a:buNone/>
              <a:defRPr/>
            </a:pP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訓練内容</a:t>
            </a: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：避難誘導班の責任者は、利用者の避難における配慮事項及び優先度を考慮し、避難誘導班担当者、他の従業員、支援者等への適切な指示を行う。</a:t>
            </a:r>
            <a:endParaRPr lang="en-US" altLang="ja-JP" sz="1576" dirty="0">
              <a:solidFill>
                <a:srgbClr val="000000"/>
              </a:solidFill>
              <a:latin typeface="ＭＳ Ｐゴシック"/>
              <a:ea typeface="ＭＳ Ｐゴシック"/>
            </a:endParaRPr>
          </a:p>
        </p:txBody>
      </p:sp>
      <p:sp>
        <p:nvSpPr>
          <p:cNvPr id="31788" name="角丸四角形 25"/>
          <p:cNvSpPr>
            <a:spLocks noChangeArrowheads="1"/>
          </p:cNvSpPr>
          <p:nvPr/>
        </p:nvSpPr>
        <p:spPr bwMode="auto">
          <a:xfrm>
            <a:off x="66029" y="1570677"/>
            <a:ext cx="1557682" cy="362526"/>
          </a:xfrm>
          <a:prstGeom prst="roundRect">
            <a:avLst>
              <a:gd name="adj" fmla="val 16667"/>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84341" tIns="42171" rIns="84341" bIns="42171" anchor="ctr">
            <a:spAutoFit/>
          </a:bodyPr>
          <a:lstStyle>
            <a:lvl1pPr>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ctr" defTabSz="576255" eaLnBrk="0" fontAlgn="base" hangingPunct="0">
              <a:spcBef>
                <a:spcPct val="0"/>
              </a:spcBef>
              <a:spcAft>
                <a:spcPct val="0"/>
              </a:spcAft>
              <a:buNone/>
            </a:pPr>
            <a:r>
              <a:rPr lang="ja-JP" altLang="en-US" sz="1576">
                <a:solidFill>
                  <a:srgbClr val="FFFFFF"/>
                </a:solidFill>
                <a:latin typeface="ＭＳ Ｐゴシック" panose="020B0600070205080204" pitchFamily="50" charset="-128"/>
              </a:rPr>
              <a:t>訓練のポイント</a:t>
            </a:r>
          </a:p>
        </p:txBody>
      </p:sp>
      <p:sp>
        <p:nvSpPr>
          <p:cNvPr id="31789" name="テキスト ボックス 21"/>
          <p:cNvSpPr txBox="1">
            <a:spLocks noChangeArrowheads="1"/>
          </p:cNvSpPr>
          <p:nvPr/>
        </p:nvSpPr>
        <p:spPr bwMode="auto">
          <a:xfrm>
            <a:off x="1680735" y="1577865"/>
            <a:ext cx="7317201" cy="7001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8553" tIns="44276" rIns="88553" bIns="44276">
            <a:spAutoFit/>
          </a:bodyPr>
          <a:lstStyle>
            <a:lvl1pPr marL="271463" indent="-271463">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171076" indent="-171076" defTabSz="576255" eaLnBrk="0" fontAlgn="base" hangingPunct="0">
              <a:spcBef>
                <a:spcPct val="0"/>
              </a:spcBef>
              <a:spcAft>
                <a:spcPct val="0"/>
              </a:spcAft>
            </a:pPr>
            <a:r>
              <a:rPr lang="ja-JP" altLang="en-US" sz="1323">
                <a:solidFill>
                  <a:srgbClr val="FF0000"/>
                </a:solidFill>
              </a:rPr>
              <a:t>■地震・火災等の訓練を参考に、施設利用者の移動時の配慮事項を確認する。</a:t>
            </a:r>
            <a:endParaRPr lang="en-US" altLang="ja-JP" sz="1323">
              <a:solidFill>
                <a:srgbClr val="FF0000"/>
              </a:solidFill>
            </a:endParaRPr>
          </a:p>
          <a:p>
            <a:pPr marL="171076" indent="-171076" defTabSz="576255" eaLnBrk="0" fontAlgn="base" hangingPunct="0">
              <a:spcBef>
                <a:spcPct val="0"/>
              </a:spcBef>
              <a:spcAft>
                <a:spcPct val="0"/>
              </a:spcAft>
            </a:pPr>
            <a:r>
              <a:rPr lang="ja-JP" altLang="en-US" sz="1323">
                <a:solidFill>
                  <a:srgbClr val="FF0000"/>
                </a:solidFill>
              </a:rPr>
              <a:t>■避難生活が長期化する可能性も念頭に、避難先の環境を確認する。</a:t>
            </a:r>
            <a:endParaRPr lang="en-US" altLang="ja-JP" sz="1323">
              <a:solidFill>
                <a:srgbClr val="FF0000"/>
              </a:solidFill>
            </a:endParaRPr>
          </a:p>
          <a:p>
            <a:pPr marL="171076" indent="-171076" defTabSz="576255" eaLnBrk="0" fontAlgn="base" hangingPunct="0">
              <a:spcBef>
                <a:spcPct val="0"/>
              </a:spcBef>
              <a:spcAft>
                <a:spcPct val="0"/>
              </a:spcAft>
            </a:pPr>
            <a:r>
              <a:rPr lang="ja-JP" altLang="en-US" sz="1323">
                <a:solidFill>
                  <a:srgbClr val="FF0000"/>
                </a:solidFill>
              </a:rPr>
              <a:t>■停電等により、施設内の環境も変わる可能性があることも配慮して訓練する。</a:t>
            </a:r>
            <a:endParaRPr lang="ja-JP" altLang="en-US" sz="1323">
              <a:solidFill>
                <a:srgbClr val="000000"/>
              </a:solidFill>
            </a:endParaRPr>
          </a:p>
        </p:txBody>
      </p:sp>
      <p:sp>
        <p:nvSpPr>
          <p:cNvPr id="31790" name="角丸四角形 5"/>
          <p:cNvSpPr>
            <a:spLocks noChangeArrowheads="1"/>
          </p:cNvSpPr>
          <p:nvPr/>
        </p:nvSpPr>
        <p:spPr bwMode="auto">
          <a:xfrm>
            <a:off x="66029" y="5429000"/>
            <a:ext cx="8694804" cy="1074220"/>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en-US" altLang="ja-JP" sz="1449">
              <a:solidFill>
                <a:srgbClr val="000000"/>
              </a:solidFill>
            </a:endParaRPr>
          </a:p>
          <a:p>
            <a:pPr defTabSz="576255" eaLnBrk="0" fontAlgn="base" hangingPunct="0">
              <a:spcBef>
                <a:spcPct val="0"/>
              </a:spcBef>
              <a:spcAft>
                <a:spcPct val="0"/>
              </a:spcAft>
            </a:pPr>
            <a:endParaRPr lang="ja-JP" altLang="en-US" sz="1449">
              <a:solidFill>
                <a:srgbClr val="000000"/>
              </a:solidFill>
            </a:endParaRPr>
          </a:p>
        </p:txBody>
      </p:sp>
      <p:pic>
        <p:nvPicPr>
          <p:cNvPr id="31791" name="図 215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8557" y="3523042"/>
            <a:ext cx="973426" cy="66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2" name="図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7998" y="3476021"/>
            <a:ext cx="692303" cy="73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59964" y="-49261"/>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4250831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94189" y="1081454"/>
            <a:ext cx="8398119" cy="3250249"/>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a:t>
            </a:r>
            <a:r>
              <a:rPr lang="en-US" altLang="ja-JP" sz="1752" dirty="0"/>
              <a:t>1</a:t>
            </a:r>
            <a:r>
              <a:rPr lang="ja-JP" altLang="en-US" sz="1752" dirty="0"/>
              <a:t>階から</a:t>
            </a:r>
            <a:r>
              <a:rPr lang="en-US" altLang="ja-JP" sz="1752" dirty="0"/>
              <a:t>2</a:t>
            </a:r>
            <a:r>
              <a:rPr lang="ja-JP" altLang="en-US" sz="1752" dirty="0"/>
              <a:t>階への避難訓練を実施する。</a:t>
            </a:r>
          </a:p>
          <a:p>
            <a:pPr marL="282118" indent="-282118">
              <a:spcBef>
                <a:spcPts val="376"/>
              </a:spcBef>
              <a:defRPr/>
            </a:pPr>
            <a:r>
              <a:rPr lang="ja-JP" altLang="en-US" sz="1752" dirty="0"/>
              <a:t>　・避難訓練時に避難に要する時間を計測する。</a:t>
            </a:r>
            <a:endParaRPr lang="en-US" altLang="ja-JP" sz="1752" dirty="0"/>
          </a:p>
          <a:p>
            <a:pPr marL="282118" indent="-282118">
              <a:spcBef>
                <a:spcPts val="376"/>
              </a:spcBef>
              <a:defRPr/>
            </a:pPr>
            <a:r>
              <a:rPr lang="ja-JP" altLang="en-US" sz="1752" dirty="0"/>
              <a:t>　・避難訓練を通して、入居者の方にも避難方法を覚えていただく。</a:t>
            </a:r>
          </a:p>
          <a:p>
            <a:pPr marL="282118" indent="-282118">
              <a:spcBef>
                <a:spcPts val="376"/>
              </a:spcBef>
              <a:defRPr/>
            </a:pPr>
            <a:r>
              <a:rPr lang="ja-JP" altLang="en-US" sz="1752" dirty="0"/>
              <a:t>　・引き渡し訓練を保護者と共に実施している。</a:t>
            </a:r>
            <a:endParaRPr lang="en-US" altLang="ja-JP" sz="1752" dirty="0"/>
          </a:p>
          <a:p>
            <a:pPr marL="282118" indent="-282118">
              <a:spcBef>
                <a:spcPts val="376"/>
              </a:spcBef>
              <a:defRPr/>
            </a:pPr>
            <a:r>
              <a:rPr lang="ja-JP" altLang="en-US" sz="1752" dirty="0"/>
              <a:t>　・夜間の避難訓練を夜勤者１人で行い、深夜の避難計画を作成する。</a:t>
            </a:r>
          </a:p>
          <a:p>
            <a:pPr marL="282118" indent="-282118">
              <a:spcBef>
                <a:spcPts val="376"/>
              </a:spcBef>
              <a:defRPr/>
            </a:pPr>
            <a:r>
              <a:rPr lang="ja-JP" altLang="en-US" sz="1752" dirty="0"/>
              <a:t>　・その日の係によって避難訓練の担当を決める。</a:t>
            </a:r>
            <a:endParaRPr lang="en-US" altLang="ja-JP" sz="1752" dirty="0"/>
          </a:p>
          <a:p>
            <a:pPr marL="282118" indent="-282118">
              <a:spcBef>
                <a:spcPts val="376"/>
              </a:spcBef>
              <a:defRPr/>
            </a:pPr>
            <a:r>
              <a:rPr lang="ja-JP" altLang="en-US" sz="1752" dirty="0"/>
              <a:t>　・地域の避難場所となることで、地域の協力を得るようにする。</a:t>
            </a:r>
            <a:endParaRPr lang="en-US" altLang="ja-JP" sz="1752" dirty="0"/>
          </a:p>
          <a:p>
            <a:pPr marL="282118" indent="-282118">
              <a:spcBef>
                <a:spcPts val="376"/>
              </a:spcBef>
              <a:defRPr/>
            </a:pPr>
            <a:r>
              <a:rPr lang="ja-JP" altLang="en-US" sz="1752" dirty="0"/>
              <a:t>　・訓練で、病院側が患者役をたて、患者の負担がないように実施する。</a:t>
            </a:r>
            <a:endParaRPr lang="en-US" altLang="ja-JP" sz="1752" dirty="0"/>
          </a:p>
          <a:p>
            <a:pPr marL="282118" indent="-282118">
              <a:spcBef>
                <a:spcPts val="376"/>
              </a:spcBef>
              <a:defRPr/>
            </a:pPr>
            <a:r>
              <a:rPr lang="ja-JP" altLang="en-US" sz="1752" dirty="0"/>
              <a:t>　・消防署から避難訓練用</a:t>
            </a:r>
            <a:r>
              <a:rPr lang="en-US" altLang="ja-JP" sz="1752" dirty="0"/>
              <a:t>VTR</a:t>
            </a:r>
            <a:r>
              <a:rPr lang="ja-JP" altLang="en-US" sz="1752" dirty="0"/>
              <a:t>を借用し、「見る訓練」として実施する。</a:t>
            </a:r>
          </a:p>
        </p:txBody>
      </p:sp>
      <p:graphicFrame>
        <p:nvGraphicFramePr>
          <p:cNvPr id="9" name="表 8"/>
          <p:cNvGraphicFramePr>
            <a:graphicFrameLocks noGrp="1"/>
          </p:cNvGraphicFramePr>
          <p:nvPr/>
        </p:nvGraphicFramePr>
        <p:xfrm>
          <a:off x="394189" y="4567604"/>
          <a:ext cx="8398119" cy="778119"/>
        </p:xfrm>
        <a:graphic>
          <a:graphicData uri="http://schemas.openxmlformats.org/drawingml/2006/table">
            <a:tbl>
              <a:tblPr firstRow="1" bandRow="1">
                <a:tableStyleId>{21E4AEA4-8DFA-4A89-87EB-49C32662AFE0}</a:tableStyleId>
              </a:tblPr>
              <a:tblGrid>
                <a:gridCol w="8398119"/>
              </a:tblGrid>
              <a:tr h="274438">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b="0" kern="1200" dirty="0" smtClean="0">
                          <a:solidFill>
                            <a:schemeClr val="lt1"/>
                          </a:solidFill>
                          <a:latin typeface="HGS創英角ｺﾞｼｯｸUB" panose="020B0900000000000000" pitchFamily="50" charset="-128"/>
                          <a:ea typeface="HGS創英角ｺﾞｼｯｸUB" panose="020B0900000000000000" pitchFamily="50" charset="-128"/>
                          <a:cs typeface="+mn-cs"/>
                        </a:rPr>
                        <a:t>事例：法人施設内で連携した避難訓練を実施</a:t>
                      </a:r>
                    </a:p>
                  </a:txBody>
                  <a:tcPr marL="22530" marR="22530" marT="22598" marB="22598">
                    <a:lnB w="9525" cap="flat" cmpd="sng" algn="ctr">
                      <a:solidFill>
                        <a:schemeClr val="bg1"/>
                      </a:solidFill>
                      <a:prstDash val="solid"/>
                      <a:round/>
                      <a:headEnd type="none" w="med" len="med"/>
                      <a:tailEnd type="none" w="med" len="med"/>
                    </a:lnB>
                  </a:tcPr>
                </a:tc>
              </a:tr>
              <a:tr h="50368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特別養護老人ホーム</a:t>
                      </a:r>
                      <a:r>
                        <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rPr>
                        <a:t>E</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では、同じ法人施設を</a:t>
                      </a:r>
                      <a:r>
                        <a:rPr kumimoji="1" lang="en-US" altLang="ja-JP" sz="1500" kern="1200" dirty="0" smtClean="0">
                          <a:solidFill>
                            <a:schemeClr val="tx1"/>
                          </a:solidFill>
                          <a:latin typeface="HGPｺﾞｼｯｸM" panose="020B0600000000000000" pitchFamily="50" charset="-128"/>
                          <a:ea typeface="HGPｺﾞｼｯｸM" panose="020B0600000000000000" pitchFamily="50" charset="-128"/>
                          <a:cs typeface="+mn-cs"/>
                        </a:rPr>
                        <a:t>4</a:t>
                      </a:r>
                      <a:r>
                        <a:rPr kumimoji="1" lang="ja-JP" altLang="en-US" sz="1500" kern="1200" dirty="0" err="1" smtClean="0">
                          <a:solidFill>
                            <a:schemeClr val="tx1"/>
                          </a:solidFill>
                          <a:latin typeface="HGPｺﾞｼｯｸM" panose="020B0600000000000000" pitchFamily="50" charset="-128"/>
                          <a:ea typeface="HGPｺﾞｼｯｸM" panose="020B0600000000000000" pitchFamily="50" charset="-128"/>
                          <a:cs typeface="+mn-cs"/>
                        </a:rPr>
                        <a:t>つの</a:t>
                      </a: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ブロックに分け、ブロックごとに連携した避難訓練を定期的に実施しています。</a:t>
                      </a:r>
                    </a:p>
                  </a:txBody>
                  <a:tcPr marL="22530" marR="22530" marT="22598" marB="22598">
                    <a:lnT w="9525" cap="flat" cmpd="sng" algn="ctr">
                      <a:solidFill>
                        <a:schemeClr val="bg1"/>
                      </a:solidFill>
                      <a:prstDash val="solid"/>
                      <a:round/>
                      <a:headEnd type="none" w="med" len="med"/>
                      <a:tailEnd type="none" w="med" len="med"/>
                    </a:lnT>
                  </a:tcPr>
                </a:tc>
              </a:tr>
            </a:tbl>
          </a:graphicData>
        </a:graphic>
      </p:graphicFrame>
      <p:sp>
        <p:nvSpPr>
          <p:cNvPr id="198670"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447BBF01-30DA-434E-9A9E-7C90E028089A}" type="slidenum">
              <a:rPr lang="en-US" altLang="ja-JP" sz="1319">
                <a:solidFill>
                  <a:srgbClr val="000000"/>
                </a:solidFill>
                <a:latin typeface="Arial" panose="020B0604020202020204" pitchFamily="34" charset="0"/>
              </a:rPr>
              <a:pPr>
                <a:defRPr/>
              </a:pPr>
              <a:t>31</a:t>
            </a:fld>
            <a:endParaRPr lang="en-US" altLang="ja-JP" sz="1319">
              <a:solidFill>
                <a:srgbClr val="000000"/>
              </a:solidFill>
              <a:latin typeface="Arial" panose="020B0604020202020204" pitchFamily="34" charset="0"/>
            </a:endParaRPr>
          </a:p>
        </p:txBody>
      </p:sp>
      <p:sp>
        <p:nvSpPr>
          <p:cNvPr id="7" name="テキスト ボックス 2"/>
          <p:cNvSpPr txBox="1">
            <a:spLocks noChangeArrowheads="1"/>
          </p:cNvSpPr>
          <p:nvPr/>
        </p:nvSpPr>
        <p:spPr bwMode="auto">
          <a:xfrm>
            <a:off x="0" y="288702"/>
            <a:ext cx="9135996" cy="5064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チェックリスト⑤</a:t>
            </a:r>
            <a:r>
              <a:rPr lang="ja-JP" altLang="en-US" sz="2710" dirty="0">
                <a:solidFill>
                  <a:srgbClr val="FFFFFF"/>
                </a:solidFill>
              </a:rPr>
              <a:t>　非常体制</a:t>
            </a:r>
            <a:r>
              <a:rPr lang="en-US" altLang="ja-JP" sz="2710" dirty="0">
                <a:solidFill>
                  <a:srgbClr val="FFFFFF"/>
                </a:solidFill>
              </a:rPr>
              <a:t>【</a:t>
            </a:r>
            <a:r>
              <a:rPr lang="ja-JP" altLang="en-US" sz="2710" dirty="0">
                <a:solidFill>
                  <a:srgbClr val="FFFFFF"/>
                </a:solidFill>
              </a:rPr>
              <a:t>施設内の避難誘導</a:t>
            </a:r>
            <a:r>
              <a:rPr lang="en-US" altLang="ja-JP" sz="2710" dirty="0">
                <a:solidFill>
                  <a:srgbClr val="FFFFFF"/>
                </a:solidFill>
              </a:rPr>
              <a:t>】</a:t>
            </a:r>
            <a:endParaRPr lang="ja-JP" altLang="en-US" sz="2710" dirty="0">
              <a:solidFill>
                <a:srgbClr val="FFFFFF"/>
              </a:solidFill>
            </a:endParaRPr>
          </a:p>
        </p:txBody>
      </p:sp>
      <p:sp>
        <p:nvSpPr>
          <p:cNvPr id="6" name="テキスト ボックス 5"/>
          <p:cNvSpPr txBox="1"/>
          <p:nvPr/>
        </p:nvSpPr>
        <p:spPr>
          <a:xfrm>
            <a:off x="-68431" y="-54395"/>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1437421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ー 3"/>
          <p:cNvSpPr txBox="1">
            <a:spLocks noGrp="1"/>
          </p:cNvSpPr>
          <p:nvPr/>
        </p:nvSpPr>
        <p:spPr bwMode="auto">
          <a:xfrm>
            <a:off x="7030076" y="6316264"/>
            <a:ext cx="2133933" cy="409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53" tIns="42876" rIns="85753" bIns="42876"/>
          <a:lstStyle>
            <a:lvl1pPr defTabSz="1404938">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defTabSz="1404938">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defTabSz="1404938">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defTabSz="1404938">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defTabSz="1404938"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r" defTabSz="885392" fontAlgn="base">
              <a:spcBef>
                <a:spcPct val="0"/>
              </a:spcBef>
              <a:spcAft>
                <a:spcPct val="0"/>
              </a:spcAft>
              <a:buNone/>
            </a:pPr>
            <a:fld id="{F04980B7-3AF8-4A38-B13A-37FCD0251A62}" type="slidenum">
              <a:rPr lang="en-US" altLang="ja-JP" sz="1323">
                <a:solidFill>
                  <a:srgbClr val="000000"/>
                </a:solidFill>
                <a:cs typeface="Arial" panose="020B0604020202020204" pitchFamily="34" charset="0"/>
              </a:rPr>
              <a:pPr algn="r" defTabSz="885392" fontAlgn="base">
                <a:spcBef>
                  <a:spcPct val="0"/>
                </a:spcBef>
                <a:spcAft>
                  <a:spcPct val="0"/>
                </a:spcAft>
                <a:buNone/>
              </a:pPr>
              <a:t>32</a:t>
            </a:fld>
            <a:endParaRPr lang="en-US" altLang="ja-JP" sz="1323">
              <a:solidFill>
                <a:srgbClr val="000000"/>
              </a:solidFill>
              <a:cs typeface="Arial" panose="020B0604020202020204" pitchFamily="34" charset="0"/>
            </a:endParaRPr>
          </a:p>
        </p:txBody>
      </p:sp>
      <p:sp>
        <p:nvSpPr>
          <p:cNvPr id="33795" name="テキスト ボックス 2"/>
          <p:cNvSpPr txBox="1">
            <a:spLocks noChangeArrowheads="1"/>
          </p:cNvSpPr>
          <p:nvPr/>
        </p:nvSpPr>
        <p:spPr bwMode="auto">
          <a:xfrm>
            <a:off x="0" y="300685"/>
            <a:ext cx="9135996" cy="5064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チェックリスト⑥</a:t>
            </a:r>
            <a:r>
              <a:rPr lang="ja-JP" altLang="en-US" sz="2710" dirty="0">
                <a:solidFill>
                  <a:srgbClr val="FFFFFF"/>
                </a:solidFill>
              </a:rPr>
              <a:t>　非常体制</a:t>
            </a:r>
            <a:r>
              <a:rPr lang="en-US" altLang="ja-JP" sz="2710" dirty="0">
                <a:solidFill>
                  <a:srgbClr val="FFFFFF"/>
                </a:solidFill>
              </a:rPr>
              <a:t>【</a:t>
            </a:r>
            <a:r>
              <a:rPr lang="ja-JP" altLang="en-US" sz="2710" dirty="0">
                <a:solidFill>
                  <a:srgbClr val="FFFFFF"/>
                </a:solidFill>
              </a:rPr>
              <a:t>施設外への避難誘導</a:t>
            </a:r>
            <a:r>
              <a:rPr lang="en-US" altLang="ja-JP" sz="2710" dirty="0">
                <a:solidFill>
                  <a:srgbClr val="FFFFFF"/>
                </a:solidFill>
              </a:rPr>
              <a:t>】</a:t>
            </a:r>
            <a:endParaRPr lang="ja-JP" altLang="en-US" sz="2710" dirty="0">
              <a:solidFill>
                <a:srgbClr val="FFFFFF"/>
              </a:solidFill>
            </a:endParaRPr>
          </a:p>
        </p:txBody>
      </p:sp>
      <p:graphicFrame>
        <p:nvGraphicFramePr>
          <p:cNvPr id="56" name="表 55"/>
          <p:cNvGraphicFramePr>
            <a:graphicFrameLocks noGrp="1"/>
          </p:cNvGraphicFramePr>
          <p:nvPr/>
        </p:nvGraphicFramePr>
        <p:xfrm>
          <a:off x="86038" y="2350529"/>
          <a:ext cx="8979928" cy="3546068"/>
        </p:xfrm>
        <a:graphic>
          <a:graphicData uri="http://schemas.openxmlformats.org/drawingml/2006/table">
            <a:tbl>
              <a:tblPr/>
              <a:tblGrid>
                <a:gridCol w="777340">
                  <a:extLst>
                    <a:ext uri="{9D8B030D-6E8A-4147-A177-3AD203B41FA5}">
                      <a16:colId xmlns:a16="http://schemas.microsoft.com/office/drawing/2014/main" xmlns="" val="20000"/>
                    </a:ext>
                  </a:extLst>
                </a:gridCol>
                <a:gridCol w="4446945">
                  <a:extLst>
                    <a:ext uri="{9D8B030D-6E8A-4147-A177-3AD203B41FA5}">
                      <a16:colId xmlns:a16="http://schemas.microsoft.com/office/drawing/2014/main" xmlns="" val="20001"/>
                    </a:ext>
                  </a:extLst>
                </a:gridCol>
                <a:gridCol w="2504096">
                  <a:extLst>
                    <a:ext uri="{9D8B030D-6E8A-4147-A177-3AD203B41FA5}">
                      <a16:colId xmlns:a16="http://schemas.microsoft.com/office/drawing/2014/main" xmlns="" val="20002"/>
                    </a:ext>
                  </a:extLst>
                </a:gridCol>
                <a:gridCol w="807353">
                  <a:extLst>
                    <a:ext uri="{9D8B030D-6E8A-4147-A177-3AD203B41FA5}">
                      <a16:colId xmlns:a16="http://schemas.microsoft.com/office/drawing/2014/main" xmlns="" val="20003"/>
                    </a:ext>
                  </a:extLst>
                </a:gridCol>
                <a:gridCol w="444194">
                  <a:extLst>
                    <a:ext uri="{9D8B030D-6E8A-4147-A177-3AD203B41FA5}">
                      <a16:colId xmlns:a16="http://schemas.microsoft.com/office/drawing/2014/main" xmlns="" val="20004"/>
                    </a:ext>
                  </a:extLst>
                </a:gridCol>
              </a:tblGrid>
              <a:tr h="514334">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smtClean="0">
                          <a:ln>
                            <a:noFill/>
                          </a:ln>
                          <a:solidFill>
                            <a:srgbClr val="FFFFFF"/>
                          </a:solidFill>
                          <a:effectLst/>
                          <a:latin typeface="Arial" charset="0"/>
                          <a:ea typeface="ＭＳ Ｐゴシック" pitchFamily="50" charset="-128"/>
                        </a:rPr>
                        <a:t>実施の有無</a:t>
                      </a:r>
                    </a:p>
                  </a:txBody>
                  <a:tcPr marL="57624" marR="57624" marT="26666" marB="2666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訓練項目</a:t>
                      </a:r>
                    </a:p>
                  </a:txBody>
                  <a:tcPr marL="57624" marR="57624" marT="26666" marB="2666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訓練目標</a:t>
                      </a:r>
                      <a:endParaRPr kumimoji="1" lang="en-US" altLang="ja-JP" sz="1500" b="1" i="0" u="none" strike="noStrike" cap="none" normalizeH="0" baseline="0" smtClean="0">
                        <a:ln>
                          <a:noFill/>
                        </a:ln>
                        <a:solidFill>
                          <a:srgbClr val="FFFFFF"/>
                        </a:solidFill>
                        <a:effectLst/>
                        <a:latin typeface="Arial" charset="0"/>
                        <a:ea typeface="ＭＳ Ｐゴシック" pitchFamily="50" charset="-128"/>
                      </a:endParaRPr>
                    </a:p>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smtClean="0">
                          <a:ln>
                            <a:noFill/>
                          </a:ln>
                          <a:solidFill>
                            <a:srgbClr val="FFFFFF"/>
                          </a:solidFill>
                          <a:effectLst/>
                          <a:latin typeface="Arial" charset="0"/>
                          <a:ea typeface="ＭＳ Ｐゴシック" pitchFamily="50" charset="-128"/>
                        </a:rPr>
                        <a:t>記載例を参考に、各施設で設定して下さい</a:t>
                      </a:r>
                    </a:p>
                  </a:txBody>
                  <a:tcPr marL="57624" marR="57624" marT="26666" marB="2666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担当者</a:t>
                      </a:r>
                    </a:p>
                  </a:txBody>
                  <a:tcPr marL="57624" marR="57624" marT="26666" marB="2666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smtClean="0">
                          <a:ln>
                            <a:noFill/>
                          </a:ln>
                          <a:solidFill>
                            <a:srgbClr val="FFFFFF"/>
                          </a:solidFill>
                          <a:effectLst/>
                          <a:latin typeface="Arial" charset="0"/>
                          <a:ea typeface="ＭＳ Ｐゴシック" pitchFamily="50" charset="-128"/>
                        </a:rPr>
                        <a:t>結果</a:t>
                      </a:r>
                    </a:p>
                  </a:txBody>
                  <a:tcPr marL="57624" marR="57624" marT="26666" marB="2666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437532">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避難先の選択</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・避難先に事前連絡して訓練を実施する。</a:t>
                      </a:r>
                      <a:endParaRPr kumimoji="1" lang="ja-JP" altLang="en-US" sz="1400" b="0" i="0" u="none" strike="noStrike" cap="none" normalizeH="0" baseline="0" dirty="0" smtClean="0">
                        <a:ln>
                          <a:noFill/>
                        </a:ln>
                        <a:solidFill>
                          <a:srgbClr val="000000"/>
                        </a:solidFill>
                        <a:effectLst/>
                        <a:latin typeface="Arial" charset="0"/>
                        <a:ea typeface="ＭＳ Ｐゴシック" pitchFamily="50" charset="-128"/>
                      </a:endParaRPr>
                    </a:p>
                  </a:txBody>
                  <a:tcPr marL="57631" marR="57631" marT="26682" marB="26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（例）責任者は施設外の避難先を決定し、周知する</a:t>
                      </a:r>
                      <a:endParaRPr kumimoji="1" lang="en-US" altLang="ja-JP" sz="900" b="0" i="0" u="none" strike="noStrike" cap="none" normalizeH="0" baseline="0" smtClean="0">
                        <a:ln>
                          <a:noFill/>
                        </a:ln>
                        <a:solidFill>
                          <a:srgbClr val="000000"/>
                        </a:solidFill>
                        <a:effectLst/>
                        <a:latin typeface="Arial" charset="0"/>
                        <a:ea typeface="ＭＳ Ｐゴシック" pitchFamily="50" charset="-128"/>
                      </a:endParaRP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Arial" charset="0"/>
                        <a:ea typeface="ＭＳ Ｐゴシック" pitchFamily="50" charset="-128"/>
                      </a:endParaRPr>
                    </a:p>
                  </a:txBody>
                  <a:tcPr marL="57631" marR="57631" marT="26662" marB="2666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1"/>
                  </a:ext>
                </a:extLst>
              </a:tr>
              <a:tr h="437532">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移動経路・移動手段の決定</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Arial" charset="0"/>
                          <a:ea typeface="ＭＳ Ｐゴシック" pitchFamily="50" charset="-128"/>
                        </a:rPr>
                        <a:t>　・大雨時の状況を踏まえ、避難路・移動手段の事前確認を行う。</a:t>
                      </a:r>
                    </a:p>
                  </a:txBody>
                  <a:tcPr marL="57631" marR="57631" marT="26682" marB="26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（例）状況を踏まえて移動経路と手段を判断し、周知する</a:t>
                      </a:r>
                      <a:endParaRPr kumimoji="1" lang="ja-JP" altLang="en-US" sz="900" b="0" i="0" u="none" strike="noStrike" cap="none" normalizeH="0" baseline="0" smtClean="0">
                        <a:ln>
                          <a:noFill/>
                        </a:ln>
                        <a:solidFill>
                          <a:schemeClr val="tx1"/>
                        </a:solidFill>
                        <a:effectLst/>
                        <a:latin typeface="Arial" charset="0"/>
                        <a:ea typeface="ＭＳ Ｐゴシック" pitchFamily="50" charset="-128"/>
                      </a:endParaRP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rgbClr val="000000"/>
                        </a:solidFill>
                        <a:effectLst/>
                        <a:latin typeface="ＭＳ Ｐゴシック" pitchFamily="50" charset="-128"/>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2"/>
                  </a:ext>
                </a:extLst>
              </a:tr>
              <a:tr h="341472">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71463" indent="-271463"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車両への乗り込み訓練</a:t>
                      </a:r>
                      <a:endParaRPr kumimoji="1" lang="ja-JP" altLang="en-US" sz="1400" b="0" i="0" u="none" strike="noStrike" cap="none" normalizeH="0" baseline="0" dirty="0" smtClean="0">
                        <a:ln>
                          <a:noFill/>
                        </a:ln>
                        <a:solidFill>
                          <a:schemeClr val="tx1"/>
                        </a:solidFill>
                        <a:effectLst/>
                        <a:latin typeface="Arial" charset="0"/>
                        <a:ea typeface="ＭＳ Ｐゴシック" pitchFamily="50" charset="-128"/>
                      </a:endParaRPr>
                    </a:p>
                  </a:txBody>
                  <a:tcPr marL="57631" marR="57631" marT="26682" marB="26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Arial" charset="0"/>
                          <a:ea typeface="ＭＳ Ｐゴシック" pitchFamily="50" charset="-128"/>
                        </a:rPr>
                        <a:t>（例）手配した車両に○分で乗り込む</a:t>
                      </a:r>
                      <a:endParaRPr kumimoji="1" lang="en-US" altLang="ja-JP" sz="900" b="0" i="0" u="none" strike="noStrike" cap="none" normalizeH="0" baseline="0" smtClean="0">
                        <a:ln>
                          <a:noFill/>
                        </a:ln>
                        <a:solidFill>
                          <a:schemeClr val="tx1"/>
                        </a:solidFill>
                        <a:effectLst/>
                        <a:latin typeface="Arial" charset="0"/>
                        <a:ea typeface="ＭＳ Ｐゴシック" pitchFamily="50" charset="-128"/>
                      </a:endParaRPr>
                    </a:p>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Arial" charset="0"/>
                          <a:ea typeface="ＭＳ Ｐゴシック" pitchFamily="50" charset="-128"/>
                        </a:rPr>
                        <a:t>（例）ピストン移送の乗り込み順番を確認する</a:t>
                      </a: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3"/>
                  </a:ext>
                </a:extLst>
              </a:tr>
              <a:tr h="293456">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リフト車両の操作訓練</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57628" marR="57628"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（例）操作可能な従業員数を○名とする</a:t>
                      </a:r>
                      <a:endParaRPr kumimoji="1" lang="ja-JP" altLang="en-US" sz="900" b="0" i="0" u="none" strike="noStrike" cap="none" normalizeH="0" baseline="0" smtClean="0">
                        <a:ln>
                          <a:noFill/>
                        </a:ln>
                        <a:solidFill>
                          <a:schemeClr val="tx1"/>
                        </a:solidFill>
                        <a:effectLst/>
                        <a:latin typeface="Arial" charset="0"/>
                        <a:ea typeface="ＭＳ Ｐゴシック" pitchFamily="50" charset="-128"/>
                      </a:endParaRP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4"/>
                  </a:ext>
                </a:extLst>
              </a:tr>
              <a:tr h="610407">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71463" indent="-271463"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避難場所への避難移動</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Arial" charset="0"/>
                          <a:ea typeface="ＭＳ Ｐゴシック" pitchFamily="50" charset="-128"/>
                        </a:rPr>
                        <a:t>　・隣接しているグループ施設や他施設との避難訓練を実施する。</a:t>
                      </a:r>
                    </a:p>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Arial" charset="0"/>
                          <a:ea typeface="ＭＳ Ｐゴシック" pitchFamily="50" charset="-128"/>
                        </a:rPr>
                        <a:t>　・他地区の施設との相互受け入れに関する協議を行う。</a:t>
                      </a:r>
                      <a:endParaRPr kumimoji="1" lang="ja-JP" altLang="en-US" sz="1400" b="0" i="0" u="none" strike="noStrike" cap="none" normalizeH="0" baseline="0" dirty="0" smtClean="0">
                        <a:ln>
                          <a:noFill/>
                        </a:ln>
                        <a:solidFill>
                          <a:schemeClr val="tx1"/>
                        </a:solidFill>
                        <a:effectLst/>
                        <a:latin typeface="Arial" charset="0"/>
                        <a:ea typeface="ＭＳ Ｐゴシック" pitchFamily="50" charset="-128"/>
                      </a:endParaRPr>
                    </a:p>
                  </a:txBody>
                  <a:tcPr marL="57631" marR="57631" marT="26682" marB="26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（例）施設外の避難先まで、○分で移動する</a:t>
                      </a:r>
                      <a:endParaRPr kumimoji="1" lang="en-US" altLang="ja-JP" sz="900" b="0" i="0" u="none" strike="noStrike" cap="none" normalizeH="0" baseline="0" smtClean="0">
                        <a:ln>
                          <a:noFill/>
                        </a:ln>
                        <a:solidFill>
                          <a:srgbClr val="000000"/>
                        </a:solidFill>
                        <a:effectLst/>
                        <a:latin typeface="Arial" charset="0"/>
                        <a:ea typeface="ＭＳ Ｐゴシック" pitchFamily="50" charset="-128"/>
                      </a:endParaRPr>
                    </a:p>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（例）移動経路上の課題（危険要因等）等と対応を確認する</a:t>
                      </a:r>
                      <a:endParaRPr kumimoji="1" lang="ja-JP" altLang="en-US" sz="900" b="0" i="0" u="none" strike="noStrike" cap="none" normalizeH="0" baseline="0" smtClean="0">
                        <a:ln>
                          <a:noFill/>
                        </a:ln>
                        <a:solidFill>
                          <a:schemeClr val="tx1"/>
                        </a:solidFill>
                        <a:effectLst/>
                        <a:latin typeface="Arial" charset="0"/>
                        <a:ea typeface="ＭＳ Ｐゴシック" pitchFamily="50" charset="-128"/>
                      </a:endParaRP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5"/>
                  </a:ext>
                </a:extLst>
              </a:tr>
              <a:tr h="610407">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271463" indent="-271463"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00"/>
                          </a:solidFill>
                          <a:effectLst/>
                          <a:latin typeface="Arial" charset="0"/>
                          <a:ea typeface="ＭＳ Ｐゴシック" pitchFamily="50" charset="-128"/>
                        </a:rPr>
                        <a:t>利用者の心身の健康管理</a:t>
                      </a:r>
                      <a:endParaRPr kumimoji="1" lang="en-US" altLang="ja-JP" sz="1400" b="0" i="0" u="none" strike="noStrike" cap="none" normalizeH="0" baseline="0" dirty="0" smtClean="0">
                        <a:ln>
                          <a:noFill/>
                        </a:ln>
                        <a:solidFill>
                          <a:srgbClr val="000000"/>
                        </a:solidFill>
                        <a:effectLst/>
                        <a:latin typeface="Arial" charset="0"/>
                        <a:ea typeface="ＭＳ Ｐゴシック" pitchFamily="50" charset="-128"/>
                      </a:endParaRPr>
                    </a:p>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ＭＳ Ｐゴシック" pitchFamily="50" charset="-128"/>
                          <a:ea typeface="ＭＳ Ｐゴシック" pitchFamily="50" charset="-128"/>
                        </a:rPr>
                        <a:t>　・利用者ごとの配慮事項を確認する。</a:t>
                      </a:r>
                    </a:p>
                    <a:p>
                      <a:pPr marL="271463" marR="0" lvl="0" indent="-271463" algn="l" defTabSz="1404938"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rgbClr val="000000"/>
                          </a:solidFill>
                          <a:effectLst/>
                          <a:latin typeface="ＭＳ Ｐゴシック" pitchFamily="50" charset="-128"/>
                          <a:ea typeface="ＭＳ Ｐゴシック" pitchFamily="50" charset="-128"/>
                        </a:rPr>
                        <a:t>　・引き渡し訓練を保護者と共に実施する。</a:t>
                      </a:r>
                      <a:endParaRPr kumimoji="1" lang="ja-JP" altLang="en-US" sz="1400" b="0" i="0" u="none" strike="noStrike" cap="none" normalizeH="0" baseline="0" dirty="0" smtClean="0">
                        <a:ln>
                          <a:noFill/>
                        </a:ln>
                        <a:solidFill>
                          <a:srgbClr val="000000"/>
                        </a:solidFill>
                        <a:effectLst/>
                        <a:latin typeface="Arial" charset="0"/>
                        <a:ea typeface="ＭＳ Ｐゴシック" pitchFamily="50" charset="-128"/>
                      </a:endParaRPr>
                    </a:p>
                  </a:txBody>
                  <a:tcPr marL="57631" marR="57631" marT="26682" marB="26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rgbClr val="000000"/>
                          </a:solidFill>
                          <a:effectLst/>
                          <a:latin typeface="Arial" charset="0"/>
                          <a:ea typeface="ＭＳ Ｐゴシック" pitchFamily="50" charset="-128"/>
                        </a:rPr>
                        <a:t>（例）移動中（車両内等）や避難先で、利用者の状態を確認する体制を確認する</a:t>
                      </a:r>
                      <a:endParaRPr kumimoji="1" lang="ja-JP" altLang="en-US" sz="900" b="0" i="0" u="none" strike="noStrike" cap="none" normalizeH="0" baseline="0" smtClean="0">
                        <a:ln>
                          <a:noFill/>
                        </a:ln>
                        <a:solidFill>
                          <a:schemeClr val="tx1"/>
                        </a:solidFill>
                        <a:effectLst/>
                        <a:latin typeface="Arial" charset="0"/>
                        <a:ea typeface="ＭＳ Ｐゴシック" pitchFamily="50" charset="-128"/>
                      </a:endParaRP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xmlns="" val="10006"/>
                  </a:ext>
                </a:extLst>
              </a:tr>
              <a:tr h="293456">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smtClean="0">
                          <a:ln>
                            <a:noFill/>
                          </a:ln>
                          <a:solidFill>
                            <a:srgbClr val="000000"/>
                          </a:solidFill>
                          <a:effectLst/>
                          <a:latin typeface="Arial" charset="0"/>
                          <a:ea typeface="ＭＳ Ｐゴシック" pitchFamily="50" charset="-128"/>
                        </a:rPr>
                        <a:t>□</a:t>
                      </a:r>
                    </a:p>
                  </a:txBody>
                  <a:tcPr marL="57624" marR="57624" marT="26676" marB="266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271463" indent="-271463"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271463" marR="0" lvl="0" indent="-271463"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chemeClr val="tx1"/>
                        </a:solidFill>
                        <a:effectLst/>
                        <a:latin typeface="Arial" charset="0"/>
                        <a:ea typeface="ＭＳ Ｐゴシック" pitchFamily="50" charset="-128"/>
                      </a:endParaRPr>
                    </a:p>
                  </a:txBody>
                  <a:tcPr marL="57631" marR="57631" marT="26682" marB="26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Arial" charset="0"/>
                        <a:ea typeface="ＭＳ Ｐゴシック" pitchFamily="50" charset="-128"/>
                      </a:endParaRPr>
                    </a:p>
                  </a:txBody>
                  <a:tcPr marL="57631" marR="57631" marT="26673" marB="266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marL="185738" indent="-185738"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185738" marR="0" lvl="0" indent="-185738" algn="l" defTabSz="140493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000000"/>
                        </a:solidFill>
                        <a:effectLst/>
                        <a:latin typeface="Arial" charset="0"/>
                        <a:ea typeface="ＭＳ Ｐゴシック" pitchFamily="50" charset="-128"/>
                      </a:endParaRPr>
                    </a:p>
                  </a:txBody>
                  <a:tcPr marL="57624" marR="57624" marT="26666" marB="266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xmlns="" val="10007"/>
                  </a:ext>
                </a:extLst>
              </a:tr>
            </a:tbl>
          </a:graphicData>
        </a:graphic>
      </p:graphicFrame>
      <p:sp>
        <p:nvSpPr>
          <p:cNvPr id="33853" name="角丸四角形 5"/>
          <p:cNvSpPr>
            <a:spLocks noChangeArrowheads="1"/>
          </p:cNvSpPr>
          <p:nvPr/>
        </p:nvSpPr>
        <p:spPr bwMode="auto">
          <a:xfrm>
            <a:off x="86037" y="5981202"/>
            <a:ext cx="8695804" cy="580752"/>
          </a:xfrm>
          <a:prstGeom prst="roundRect">
            <a:avLst>
              <a:gd name="adj" fmla="val 16667"/>
            </a:avLst>
          </a:prstGeom>
          <a:solidFill>
            <a:schemeClr val="bg1"/>
          </a:solidFill>
          <a:ln w="9525">
            <a:solidFill>
              <a:schemeClr val="tx1"/>
            </a:solidFill>
            <a:round/>
            <a:headEnd/>
            <a:tailEnd/>
          </a:ln>
        </p:spPr>
        <p:txBody>
          <a:bodyPr lIns="78127" tIns="39064" rIns="78127" bIns="39064"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en-US" altLang="ja-JP" sz="1449">
                <a:solidFill>
                  <a:srgbClr val="000000"/>
                </a:solidFill>
              </a:rPr>
              <a:t>【</a:t>
            </a:r>
            <a:r>
              <a:rPr lang="ja-JP" altLang="en-US" sz="1449">
                <a:solidFill>
                  <a:srgbClr val="000000"/>
                </a:solidFill>
              </a:rPr>
              <a:t>訓練時における課題や気づき</a:t>
            </a:r>
            <a:r>
              <a:rPr lang="en-US" altLang="ja-JP" sz="1449">
                <a:solidFill>
                  <a:srgbClr val="000000"/>
                </a:solidFill>
              </a:rPr>
              <a:t>】</a:t>
            </a:r>
          </a:p>
          <a:p>
            <a:pPr defTabSz="576255" eaLnBrk="0" fontAlgn="base" hangingPunct="0">
              <a:spcBef>
                <a:spcPct val="0"/>
              </a:spcBef>
              <a:spcAft>
                <a:spcPct val="0"/>
              </a:spcAft>
            </a:pPr>
            <a:endParaRPr lang="ja-JP" altLang="en-US" sz="1449">
              <a:solidFill>
                <a:srgbClr val="000000"/>
              </a:solidFill>
            </a:endParaRPr>
          </a:p>
        </p:txBody>
      </p:sp>
      <p:sp>
        <p:nvSpPr>
          <p:cNvPr id="58" name="テキスト ボックス 10"/>
          <p:cNvSpPr txBox="1">
            <a:spLocks noChangeArrowheads="1"/>
          </p:cNvSpPr>
          <p:nvPr/>
        </p:nvSpPr>
        <p:spPr bwMode="auto">
          <a:xfrm>
            <a:off x="86038" y="910362"/>
            <a:ext cx="8962921" cy="574421"/>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23717" tIns="44276" rIns="23717" bIns="44276">
            <a:spAutoFit/>
          </a:bodyPr>
          <a:lstStyle>
            <a:lvl1pPr marL="269875" indent="-269875">
              <a:spcBef>
                <a:spcPct val="20000"/>
              </a:spcBef>
              <a:buChar char="•"/>
              <a:defRPr kumimoji="1" sz="4900">
                <a:solidFill>
                  <a:schemeClr val="tx1"/>
                </a:solidFill>
                <a:latin typeface="Arial" charset="0"/>
                <a:ea typeface="ＭＳ Ｐゴシック" pitchFamily="50" charset="-128"/>
              </a:defRPr>
            </a:lvl1pPr>
            <a:lvl2pPr marL="742950" indent="-285750">
              <a:spcBef>
                <a:spcPct val="20000"/>
              </a:spcBef>
              <a:buChar char="–"/>
              <a:defRPr kumimoji="1" sz="4300">
                <a:solidFill>
                  <a:schemeClr val="tx1"/>
                </a:solidFill>
                <a:latin typeface="Arial" charset="0"/>
                <a:ea typeface="ＭＳ Ｐゴシック" pitchFamily="50" charset="-128"/>
              </a:defRPr>
            </a:lvl2pPr>
            <a:lvl3pPr marL="1143000" indent="-228600">
              <a:spcBef>
                <a:spcPct val="20000"/>
              </a:spcBef>
              <a:buChar char="•"/>
              <a:defRPr kumimoji="1" sz="3700">
                <a:solidFill>
                  <a:schemeClr val="tx1"/>
                </a:solidFill>
                <a:latin typeface="Arial" charset="0"/>
                <a:ea typeface="ＭＳ Ｐゴシック" pitchFamily="50" charset="-128"/>
              </a:defRPr>
            </a:lvl3pPr>
            <a:lvl4pPr marL="1600200" indent="-228600">
              <a:spcBef>
                <a:spcPct val="20000"/>
              </a:spcBef>
              <a:buChar char="–"/>
              <a:defRPr kumimoji="1" sz="3100">
                <a:solidFill>
                  <a:schemeClr val="tx1"/>
                </a:solidFill>
                <a:latin typeface="Arial" charset="0"/>
                <a:ea typeface="ＭＳ Ｐゴシック" pitchFamily="50" charset="-128"/>
              </a:defRPr>
            </a:lvl4pPr>
            <a:lvl5pPr marL="2057400" indent="-228600">
              <a:spcBef>
                <a:spcPct val="20000"/>
              </a:spcBef>
              <a:buChar char="»"/>
              <a:defRPr kumimoji="1" sz="31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3100">
                <a:solidFill>
                  <a:schemeClr val="tx1"/>
                </a:solidFill>
                <a:latin typeface="Arial" charset="0"/>
                <a:ea typeface="ＭＳ Ｐゴシック" pitchFamily="50" charset="-128"/>
              </a:defRPr>
            </a:lvl9pPr>
          </a:lstStyle>
          <a:p>
            <a:pPr marL="1123274" indent="-1123274" defTabSz="576255" eaLnBrk="0" fontAlgn="base" hangingPunct="0">
              <a:spcAft>
                <a:spcPct val="0"/>
              </a:spcAft>
              <a:buNone/>
              <a:defRPr/>
            </a:pP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訓練内容</a:t>
            </a:r>
            <a:r>
              <a:rPr lang="en-US" altLang="ja-JP" sz="1576" dirty="0">
                <a:solidFill>
                  <a:srgbClr val="000000"/>
                </a:solidFill>
                <a:latin typeface="ＭＳ Ｐゴシック"/>
                <a:ea typeface="ＭＳ Ｐゴシック"/>
              </a:rPr>
              <a:t>】</a:t>
            </a:r>
            <a:r>
              <a:rPr lang="ja-JP" altLang="en-US" sz="1576" dirty="0">
                <a:solidFill>
                  <a:srgbClr val="000000"/>
                </a:solidFill>
                <a:latin typeface="ＭＳ Ｐゴシック"/>
                <a:ea typeface="ＭＳ Ｐゴシック"/>
              </a:rPr>
              <a:t>：避難誘導班の責任者は、利用者の避難における配慮事項及び優先度を考慮し、避難誘導班担当者、他の従業員、支援者等への適切な指示を行う。</a:t>
            </a:r>
            <a:endParaRPr lang="en-US" altLang="ja-JP" sz="1576" dirty="0">
              <a:solidFill>
                <a:srgbClr val="000000"/>
              </a:solidFill>
              <a:latin typeface="ＭＳ Ｐゴシック"/>
              <a:ea typeface="ＭＳ Ｐゴシック"/>
            </a:endParaRPr>
          </a:p>
        </p:txBody>
      </p:sp>
      <p:sp>
        <p:nvSpPr>
          <p:cNvPr id="33855" name="角丸四角形 25"/>
          <p:cNvSpPr>
            <a:spLocks noChangeArrowheads="1"/>
          </p:cNvSpPr>
          <p:nvPr/>
        </p:nvSpPr>
        <p:spPr bwMode="auto">
          <a:xfrm>
            <a:off x="86037" y="1552506"/>
            <a:ext cx="1557682" cy="362526"/>
          </a:xfrm>
          <a:prstGeom prst="roundRect">
            <a:avLst>
              <a:gd name="adj" fmla="val 16667"/>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84341" tIns="42171" rIns="84341" bIns="42171" anchor="ctr">
            <a:spAutoFit/>
          </a:bodyPr>
          <a:lstStyle>
            <a:lvl1pPr>
              <a:spcBef>
                <a:spcPct val="20000"/>
              </a:spcBef>
              <a:buChar char="•"/>
              <a:defRPr kumimoji="1" sz="4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Arial" panose="020B0604020202020204" pitchFamily="34" charset="0"/>
                <a:ea typeface="ＭＳ Ｐゴシック" panose="020B0600070205080204" pitchFamily="50" charset="-128"/>
              </a:defRPr>
            </a:lvl9pPr>
          </a:lstStyle>
          <a:p>
            <a:pPr algn="ctr" defTabSz="576255" eaLnBrk="0" fontAlgn="base" hangingPunct="0">
              <a:spcBef>
                <a:spcPct val="0"/>
              </a:spcBef>
              <a:spcAft>
                <a:spcPct val="0"/>
              </a:spcAft>
              <a:buNone/>
            </a:pPr>
            <a:r>
              <a:rPr lang="ja-JP" altLang="en-US" sz="1576">
                <a:solidFill>
                  <a:srgbClr val="FFFFFF"/>
                </a:solidFill>
                <a:latin typeface="ＭＳ Ｐゴシック" panose="020B0600070205080204" pitchFamily="50" charset="-128"/>
              </a:rPr>
              <a:t>訓練のポイント</a:t>
            </a:r>
          </a:p>
        </p:txBody>
      </p:sp>
      <p:sp>
        <p:nvSpPr>
          <p:cNvPr id="33856" name="テキスト ボックス 21"/>
          <p:cNvSpPr txBox="1">
            <a:spLocks noChangeArrowheads="1"/>
          </p:cNvSpPr>
          <p:nvPr/>
        </p:nvSpPr>
        <p:spPr bwMode="auto">
          <a:xfrm>
            <a:off x="1680735" y="1566697"/>
            <a:ext cx="7368224" cy="7001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8553" tIns="44276" rIns="88553" bIns="44276">
            <a:spAutoFit/>
          </a:bodyPr>
          <a:lstStyle>
            <a:lvl1pPr marL="271463" indent="-271463">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171076" indent="-171076" defTabSz="576255" eaLnBrk="0" fontAlgn="base" hangingPunct="0">
              <a:spcBef>
                <a:spcPct val="0"/>
              </a:spcBef>
              <a:spcAft>
                <a:spcPct val="0"/>
              </a:spcAft>
            </a:pPr>
            <a:r>
              <a:rPr lang="ja-JP" altLang="en-US" sz="1323">
                <a:solidFill>
                  <a:srgbClr val="FF0000"/>
                </a:solidFill>
              </a:rPr>
              <a:t>■実際の移動には、利用者の負担も大きいことから、職員による代替対応や、平常時の散歩等、訓練による負担の軽減化に留意する。</a:t>
            </a:r>
            <a:endParaRPr lang="en-US" altLang="ja-JP" sz="1323">
              <a:solidFill>
                <a:srgbClr val="FF0000"/>
              </a:solidFill>
            </a:endParaRPr>
          </a:p>
          <a:p>
            <a:pPr marL="171076" indent="-171076" defTabSz="576255" eaLnBrk="0" fontAlgn="base" hangingPunct="0">
              <a:spcBef>
                <a:spcPct val="0"/>
              </a:spcBef>
              <a:spcAft>
                <a:spcPct val="0"/>
              </a:spcAft>
            </a:pPr>
            <a:r>
              <a:rPr lang="ja-JP" altLang="en-US" sz="1323">
                <a:solidFill>
                  <a:srgbClr val="FF0000"/>
                </a:solidFill>
              </a:rPr>
              <a:t>■一斉避難だけではなく、段階的な避難（グループ分け）など、効率的な避難対応を検討する。</a:t>
            </a:r>
            <a:endParaRPr lang="en-US" altLang="ja-JP" sz="1323">
              <a:solidFill>
                <a:srgbClr val="FF0000"/>
              </a:solidFill>
            </a:endParaRPr>
          </a:p>
        </p:txBody>
      </p:sp>
      <p:pic>
        <p:nvPicPr>
          <p:cNvPr id="33857" name="図 2150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5551" y="3767149"/>
            <a:ext cx="819359" cy="5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8" name="図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2940" y="3759145"/>
            <a:ext cx="829362" cy="5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9" name="図 5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8872" y="2878760"/>
            <a:ext cx="983430" cy="6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0" name="図 6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87832" y="4990684"/>
            <a:ext cx="1013444" cy="55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p:cNvSpPr txBox="1"/>
          <p:nvPr/>
        </p:nvSpPr>
        <p:spPr>
          <a:xfrm>
            <a:off x="-59964" y="-29828"/>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3167727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85397" y="990600"/>
            <a:ext cx="8398119" cy="3468578"/>
          </a:xfrm>
          <a:prstGeom prst="rect">
            <a:avLst/>
          </a:prstGeom>
          <a:noFill/>
          <a:ln>
            <a:solidFill>
              <a:schemeClr val="tx1"/>
            </a:solidFill>
          </a:ln>
        </p:spPr>
        <p:txBody>
          <a:bodyPr>
            <a:spAutoFit/>
          </a:bodyPr>
          <a:lstStyle/>
          <a:p>
            <a:pPr>
              <a:spcBef>
                <a:spcPts val="376"/>
              </a:spcBef>
              <a:defRPr/>
            </a:pPr>
            <a:r>
              <a:rPr lang="en-US" altLang="ja-JP" sz="1752" dirty="0"/>
              <a:t>【</a:t>
            </a:r>
            <a:r>
              <a:rPr lang="ja-JP" altLang="en-US" sz="1752" dirty="0"/>
              <a:t>ヒント集</a:t>
            </a:r>
            <a:r>
              <a:rPr lang="en-US" altLang="ja-JP" sz="1752" dirty="0"/>
              <a:t>】</a:t>
            </a:r>
          </a:p>
          <a:p>
            <a:pPr marL="282118" indent="-282118">
              <a:spcBef>
                <a:spcPts val="376"/>
              </a:spcBef>
              <a:defRPr/>
            </a:pPr>
            <a:r>
              <a:rPr lang="ja-JP" altLang="en-US" sz="1752" dirty="0"/>
              <a:t>　・避難先に事前連絡して訓練を実施する。</a:t>
            </a:r>
          </a:p>
          <a:p>
            <a:pPr marL="282118" indent="-282118">
              <a:spcBef>
                <a:spcPts val="376"/>
              </a:spcBef>
              <a:defRPr/>
            </a:pPr>
            <a:r>
              <a:rPr lang="ja-JP" altLang="en-US" sz="1752" dirty="0"/>
              <a:t>　・</a:t>
            </a:r>
            <a:r>
              <a:rPr lang="ja-JP" altLang="ja-JP" sz="1752" dirty="0"/>
              <a:t>第３避難所まで避難経路を歩く避難訓練を行</a:t>
            </a:r>
            <a:r>
              <a:rPr lang="ja-JP" altLang="en-US" sz="1752" dirty="0"/>
              <a:t>う</a:t>
            </a:r>
            <a:r>
              <a:rPr lang="ja-JP" altLang="ja-JP" sz="1752" dirty="0"/>
              <a:t>。</a:t>
            </a:r>
            <a:endParaRPr lang="en-US" altLang="ja-JP" sz="1752" dirty="0"/>
          </a:p>
          <a:p>
            <a:pPr marL="282118" indent="-282118">
              <a:spcBef>
                <a:spcPts val="376"/>
              </a:spcBef>
              <a:defRPr/>
            </a:pPr>
            <a:r>
              <a:rPr lang="ja-JP" altLang="en-US" sz="1752" dirty="0"/>
              <a:t>　・複数の避難所及び避難経路を設定したうえで、大雨時の水位や降雨状況を踏まえた選択判断の“あたり”を事前につける訓練を行う。</a:t>
            </a:r>
            <a:endParaRPr lang="en-US" altLang="ja-JP" sz="1752" dirty="0"/>
          </a:p>
          <a:p>
            <a:pPr marL="282118" indent="-282118">
              <a:spcBef>
                <a:spcPts val="376"/>
              </a:spcBef>
              <a:defRPr/>
            </a:pPr>
            <a:r>
              <a:rPr lang="ja-JP" altLang="en-US" sz="1752" dirty="0"/>
              <a:t>　・到着した順に利用者を車に乗せて避難場所へ移動する</a:t>
            </a:r>
            <a:r>
              <a:rPr lang="ja-JP" altLang="en-US" sz="1752" dirty="0" smtClean="0"/>
              <a:t>訓練を実施</a:t>
            </a:r>
            <a:r>
              <a:rPr lang="ja-JP" altLang="en-US" sz="1752" dirty="0"/>
              <a:t>する。</a:t>
            </a:r>
            <a:endParaRPr lang="en-US" altLang="ja-JP" sz="1752" dirty="0"/>
          </a:p>
          <a:p>
            <a:pPr marL="282118" indent="-282118">
              <a:spcBef>
                <a:spcPts val="376"/>
              </a:spcBef>
              <a:defRPr/>
            </a:pPr>
            <a:r>
              <a:rPr lang="ja-JP" altLang="en-US" sz="1752" dirty="0"/>
              <a:t>　・隣接しているグループ施設や他施設との避難訓練を実施する。</a:t>
            </a:r>
            <a:endParaRPr lang="en-US" altLang="ja-JP" sz="1752" dirty="0"/>
          </a:p>
          <a:p>
            <a:pPr marL="282118" indent="-282118">
              <a:spcBef>
                <a:spcPts val="376"/>
              </a:spcBef>
              <a:defRPr/>
            </a:pPr>
            <a:r>
              <a:rPr lang="ja-JP" altLang="en-US" sz="1752" dirty="0"/>
              <a:t>　・他地区の施設との相互受け入れに関する協議を行う。</a:t>
            </a:r>
            <a:endParaRPr lang="en-US" altLang="ja-JP" sz="1752" dirty="0"/>
          </a:p>
          <a:p>
            <a:pPr marL="282118" indent="-282118">
              <a:spcBef>
                <a:spcPts val="376"/>
              </a:spcBef>
              <a:defRPr/>
            </a:pPr>
            <a:r>
              <a:rPr lang="ja-JP" altLang="en-US" sz="1752" dirty="0"/>
              <a:t>　・隣接する会社等と非常時の避難支援や避難の受け入れに関する協議を行う。</a:t>
            </a:r>
            <a:endParaRPr lang="en-US" altLang="ja-JP" sz="1752" dirty="0"/>
          </a:p>
          <a:p>
            <a:pPr marL="282118" indent="-282118">
              <a:spcBef>
                <a:spcPts val="376"/>
              </a:spcBef>
              <a:defRPr/>
            </a:pPr>
            <a:r>
              <a:rPr lang="ja-JP" altLang="en-US" sz="1752" dirty="0"/>
              <a:t>　・地区の祭りに参加することなどにより、地域とのコミュニケーション強化と災害時の支援ネットワークの構築を図る。</a:t>
            </a:r>
            <a:endParaRPr lang="en-US" altLang="ja-JP" sz="1752" dirty="0"/>
          </a:p>
        </p:txBody>
      </p:sp>
      <p:graphicFrame>
        <p:nvGraphicFramePr>
          <p:cNvPr id="10" name="表 9"/>
          <p:cNvGraphicFramePr>
            <a:graphicFrameLocks noGrp="1"/>
          </p:cNvGraphicFramePr>
          <p:nvPr/>
        </p:nvGraphicFramePr>
        <p:xfrm>
          <a:off x="385397" y="4624754"/>
          <a:ext cx="8398119" cy="1465384"/>
        </p:xfrm>
        <a:graphic>
          <a:graphicData uri="http://schemas.openxmlformats.org/drawingml/2006/table">
            <a:tbl>
              <a:tblPr firstRow="1" bandRow="1">
                <a:tableStyleId>{21E4AEA4-8DFA-4A89-87EB-49C32662AFE0}</a:tableStyleId>
              </a:tblPr>
              <a:tblGrid>
                <a:gridCol w="8398119"/>
              </a:tblGrid>
              <a:tr h="27433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b="0" kern="1200" dirty="0" smtClean="0">
                          <a:solidFill>
                            <a:schemeClr val="lt1"/>
                          </a:solidFill>
                          <a:latin typeface="HGS創英角ｺﾞｼｯｸUB" panose="020B0900000000000000" pitchFamily="50" charset="-128"/>
                          <a:ea typeface="HGS創英角ｺﾞｼｯｸUB" panose="020B0900000000000000" pitchFamily="50" charset="-128"/>
                          <a:cs typeface="+mn-cs"/>
                        </a:rPr>
                        <a:t>事例：日常時から道順や移動時間を確認</a:t>
                      </a:r>
                    </a:p>
                  </a:txBody>
                  <a:tcPr marL="22530" marR="22530" marT="22581" marB="22581">
                    <a:lnB w="9525" cap="flat" cmpd="sng" algn="ctr">
                      <a:solidFill>
                        <a:schemeClr val="bg1"/>
                      </a:solidFill>
                      <a:prstDash val="solid"/>
                      <a:round/>
                      <a:headEnd type="none" w="med" len="med"/>
                      <a:tailEnd type="none" w="med" len="med"/>
                    </a:lnB>
                  </a:tcPr>
                </a:tc>
              </a:tr>
              <a:tr h="119104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知的障害者の通所施設Ｆでは、いざというときに施設利用者が落ち着いて行動できるように、避難経路を散歩コースに設定し、道順や避難場所を確認しています。また、実際に経路を歩くことで、横断が危険な交差点や交通量の多い道路などを把握し、対策を立てています。</a:t>
                      </a: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1500" kern="1200" dirty="0" smtClean="0">
                          <a:solidFill>
                            <a:schemeClr val="tx1"/>
                          </a:solidFill>
                          <a:latin typeface="HGPｺﾞｼｯｸM" panose="020B0600000000000000" pitchFamily="50" charset="-128"/>
                          <a:ea typeface="HGPｺﾞｼｯｸM" panose="020B0600000000000000" pitchFamily="50" charset="-128"/>
                          <a:cs typeface="+mn-cs"/>
                        </a:rPr>
                        <a:t>　さらに、定期的に避難場所に出向き、施設利用者を環境に慣れさせることで、避難時の抵抗感を低減させるようにしています。</a:t>
                      </a:r>
                    </a:p>
                  </a:txBody>
                  <a:tcPr marL="22530" marR="22530" marT="22581" marB="22581">
                    <a:lnT w="9525" cap="flat" cmpd="sng" algn="ctr">
                      <a:solidFill>
                        <a:schemeClr val="bg1"/>
                      </a:solidFill>
                      <a:prstDash val="solid"/>
                      <a:round/>
                      <a:headEnd type="none" w="med" len="med"/>
                      <a:tailEnd type="none" w="med" len="med"/>
                    </a:lnT>
                  </a:tcPr>
                </a:tc>
              </a:tr>
            </a:tbl>
          </a:graphicData>
        </a:graphic>
      </p:graphicFrame>
      <p:sp>
        <p:nvSpPr>
          <p:cNvPr id="202766" name="スライド番号プレースホルダー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039468E8-7045-4C44-A136-E06BD4B6D24B}" type="slidenum">
              <a:rPr lang="en-US" altLang="ja-JP" sz="1319">
                <a:solidFill>
                  <a:srgbClr val="000000"/>
                </a:solidFill>
                <a:latin typeface="Arial" panose="020B0604020202020204" pitchFamily="34" charset="0"/>
              </a:rPr>
              <a:pPr>
                <a:defRPr/>
              </a:pPr>
              <a:t>33</a:t>
            </a:fld>
            <a:endParaRPr lang="en-US" altLang="ja-JP" sz="1319">
              <a:solidFill>
                <a:srgbClr val="000000"/>
              </a:solidFill>
              <a:latin typeface="Arial" panose="020B0604020202020204" pitchFamily="34" charset="0"/>
            </a:endParaRPr>
          </a:p>
        </p:txBody>
      </p:sp>
      <p:sp>
        <p:nvSpPr>
          <p:cNvPr id="7" name="テキスト ボックス 2"/>
          <p:cNvSpPr txBox="1">
            <a:spLocks noChangeArrowheads="1"/>
          </p:cNvSpPr>
          <p:nvPr/>
        </p:nvSpPr>
        <p:spPr bwMode="auto">
          <a:xfrm>
            <a:off x="0" y="317619"/>
            <a:ext cx="9135996" cy="5064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2710" dirty="0" smtClean="0">
                <a:solidFill>
                  <a:srgbClr val="FFFFFF"/>
                </a:solidFill>
              </a:rPr>
              <a:t>チェックリスト⑥</a:t>
            </a:r>
            <a:r>
              <a:rPr lang="ja-JP" altLang="en-US" sz="2710" dirty="0">
                <a:solidFill>
                  <a:srgbClr val="FFFFFF"/>
                </a:solidFill>
              </a:rPr>
              <a:t>　非常体制</a:t>
            </a:r>
            <a:r>
              <a:rPr lang="en-US" altLang="ja-JP" sz="2710" dirty="0">
                <a:solidFill>
                  <a:srgbClr val="FFFFFF"/>
                </a:solidFill>
              </a:rPr>
              <a:t>【</a:t>
            </a:r>
            <a:r>
              <a:rPr lang="ja-JP" altLang="en-US" sz="2710" dirty="0">
                <a:solidFill>
                  <a:srgbClr val="FFFFFF"/>
                </a:solidFill>
              </a:rPr>
              <a:t>施設外への避難誘導</a:t>
            </a:r>
            <a:r>
              <a:rPr lang="en-US" altLang="ja-JP" sz="2710" dirty="0">
                <a:solidFill>
                  <a:srgbClr val="FFFFFF"/>
                </a:solidFill>
              </a:rPr>
              <a:t>】</a:t>
            </a:r>
            <a:endParaRPr lang="ja-JP" altLang="en-US" sz="2710" dirty="0">
              <a:solidFill>
                <a:srgbClr val="FFFFFF"/>
              </a:solidFill>
            </a:endParaRPr>
          </a:p>
        </p:txBody>
      </p:sp>
      <p:sp>
        <p:nvSpPr>
          <p:cNvPr id="6" name="テキスト ボックス 5"/>
          <p:cNvSpPr txBox="1"/>
          <p:nvPr/>
        </p:nvSpPr>
        <p:spPr>
          <a:xfrm>
            <a:off x="-59964" y="-29828"/>
            <a:ext cx="1107996" cy="369332"/>
          </a:xfrm>
          <a:prstGeom prst="rect">
            <a:avLst/>
          </a:prstGeom>
          <a:noFill/>
        </p:spPr>
        <p:txBody>
          <a:bodyPr wrap="none" rtlCol="0">
            <a:spAutoFit/>
          </a:bodyPr>
          <a:lstStyle/>
          <a:p>
            <a:r>
              <a:rPr kumimoji="1" lang="en-US" altLang="ja-JP" dirty="0" smtClean="0"/>
              <a:t>【</a:t>
            </a:r>
            <a:r>
              <a:rPr kumimoji="1" lang="ja-JP" altLang="en-US" dirty="0" smtClean="0"/>
              <a:t>選択編</a:t>
            </a:r>
            <a:r>
              <a:rPr kumimoji="1" lang="en-US" altLang="ja-JP" dirty="0" smtClean="0"/>
              <a:t>】</a:t>
            </a:r>
            <a:endParaRPr kumimoji="1" lang="ja-JP" altLang="en-US" dirty="0"/>
          </a:p>
        </p:txBody>
      </p:sp>
    </p:spTree>
    <p:extLst>
      <p:ext uri="{BB962C8B-B14F-4D97-AF65-F5344CB8AC3E}">
        <p14:creationId xmlns:p14="http://schemas.microsoft.com/office/powerpoint/2010/main" val="423240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34</a:t>
            </a:fld>
            <a:endParaRPr lang="en-US" altLang="ja-JP"/>
          </a:p>
        </p:txBody>
      </p:sp>
      <p:sp>
        <p:nvSpPr>
          <p:cNvPr id="15" name="テキスト ボックス 14"/>
          <p:cNvSpPr txBox="1"/>
          <p:nvPr/>
        </p:nvSpPr>
        <p:spPr>
          <a:xfrm>
            <a:off x="95259" y="1506739"/>
            <a:ext cx="4536007" cy="3797620"/>
          </a:xfrm>
          <a:prstGeom prst="rect">
            <a:avLst/>
          </a:prstGeom>
          <a:solidFill>
            <a:schemeClr val="bg1"/>
          </a:solidFill>
          <a:ln w="3175">
            <a:solidFill>
              <a:srgbClr val="3333FF"/>
            </a:solidFill>
          </a:ln>
        </p:spPr>
        <p:txBody>
          <a:bodyPr wrap="square" rtlCol="0">
            <a:noAutofit/>
          </a:bodyPr>
          <a:lstStyle/>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■合同訓練</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地域の人も一緒に訓練に参加してもらっている</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近隣施設同士で訓練を実施している。</a:t>
            </a: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・小学校や中学校</a:t>
            </a:r>
            <a:r>
              <a:rPr lang="ja-JP" altLang="en-US" sz="1400" dirty="0">
                <a:latin typeface="メイリオ" panose="020B0604030504040204" pitchFamily="50" charset="-128"/>
                <a:ea typeface="メイリオ" panose="020B0604030504040204" pitchFamily="50" charset="-128"/>
              </a:rPr>
              <a:t>と一緒に避難訓練を行って</a:t>
            </a:r>
            <a:r>
              <a:rPr lang="ja-JP" altLang="en-US" sz="1400" dirty="0" smtClean="0">
                <a:latin typeface="メイリオ" panose="020B0604030504040204" pitchFamily="50" charset="-128"/>
                <a:ea typeface="メイリオ" panose="020B0604030504040204" pitchFamily="50" charset="-128"/>
              </a:rPr>
              <a:t>いる</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■他団体との連携</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・地元消防団と連携した訓練を実施している</a:t>
            </a:r>
          </a:p>
          <a:p>
            <a:pPr marL="93663" indent="-93663">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隣接会社が非常時に避難を</a:t>
            </a:r>
            <a:r>
              <a:rPr lang="ja-JP" altLang="en-US" sz="1400" dirty="0" smtClean="0">
                <a:latin typeface="メイリオ" panose="020B0604030504040204" pitchFamily="50" charset="-128"/>
                <a:ea typeface="メイリオ" panose="020B0604030504040204" pitchFamily="50" charset="-128"/>
              </a:rPr>
              <a:t>手伝う約束をしている</a:t>
            </a:r>
            <a:endParaRPr lang="ja-JP" altLang="en-US" sz="1400" dirty="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a:latin typeface="メイリオ" panose="020B0604030504040204" pitchFamily="50" charset="-128"/>
                <a:ea typeface="メイリオ" panose="020B0604030504040204" pitchFamily="50" charset="-128"/>
              </a:rPr>
              <a:t>・自治会と災害協定を結んでいる</a:t>
            </a:r>
          </a:p>
          <a:p>
            <a:pPr marL="93663" indent="-82550">
              <a:spcBef>
                <a:spcPts val="600"/>
              </a:spcBef>
            </a:pPr>
            <a:r>
              <a:rPr lang="ja-JP" altLang="en-US" sz="1400" dirty="0" smtClean="0">
                <a:latin typeface="メイリオ" panose="020B0604030504040204" pitchFamily="50" charset="-128"/>
                <a:ea typeface="メイリオ" panose="020B0604030504040204" pitchFamily="50" charset="-128"/>
              </a:rPr>
              <a:t>・近隣施設への避難訓練の実施（</a:t>
            </a:r>
            <a:r>
              <a:rPr lang="en-US" altLang="ja-JP" sz="1400" dirty="0">
                <a:latin typeface="メイリオ" panose="020B0604030504040204" pitchFamily="50" charset="-128"/>
                <a:ea typeface="メイリオ" panose="020B0604030504040204" pitchFamily="50" charset="-128"/>
              </a:rPr>
              <a:t>RC</a:t>
            </a:r>
            <a:r>
              <a:rPr lang="ja-JP" altLang="en-US" sz="1400" dirty="0">
                <a:latin typeface="メイリオ" panose="020B0604030504040204" pitchFamily="50" charset="-128"/>
                <a:ea typeface="メイリオ" panose="020B0604030504040204" pitchFamily="50" charset="-128"/>
              </a:rPr>
              <a:t>２階以上の建物）</a:t>
            </a:r>
          </a:p>
          <a:p>
            <a:pPr marL="93663" indent="-82550">
              <a:spcBef>
                <a:spcPts val="600"/>
              </a:spcBef>
            </a:pPr>
            <a:r>
              <a:rPr lang="ja-JP" altLang="en-US" sz="1400" dirty="0">
                <a:latin typeface="メイリオ" panose="020B0604030504040204" pitchFamily="50" charset="-128"/>
                <a:ea typeface="メイリオ" panose="020B0604030504040204" pitchFamily="50" charset="-128"/>
              </a:rPr>
              <a:t>・他事業所（同法人）との</a:t>
            </a:r>
            <a:r>
              <a:rPr lang="ja-JP" altLang="en-US" sz="1400" dirty="0" smtClean="0">
                <a:latin typeface="メイリオ" panose="020B0604030504040204" pitchFamily="50" charset="-128"/>
                <a:ea typeface="メイリオ" panose="020B0604030504040204" pitchFamily="50" charset="-128"/>
              </a:rPr>
              <a:t>連携、情報</a:t>
            </a:r>
            <a:r>
              <a:rPr lang="ja-JP" altLang="en-US" sz="1400" dirty="0">
                <a:latin typeface="メイリオ" panose="020B0604030504040204" pitchFamily="50" charset="-128"/>
                <a:ea typeface="メイリオ" panose="020B0604030504040204" pitchFamily="50" charset="-128"/>
              </a:rPr>
              <a:t>交換、</a:t>
            </a:r>
            <a:r>
              <a:rPr lang="ja-JP" altLang="en-US" sz="1400" dirty="0" smtClean="0">
                <a:latin typeface="メイリオ" panose="020B0604030504040204" pitchFamily="50" charset="-128"/>
                <a:ea typeface="メイリオ" panose="020B0604030504040204" pitchFamily="50" charset="-128"/>
              </a:rPr>
              <a:t>相談</a:t>
            </a:r>
            <a:endParaRPr lang="ja-JP" altLang="en-US" sz="1400" dirty="0">
              <a:latin typeface="メイリオ" panose="020B0604030504040204" pitchFamily="50" charset="-128"/>
              <a:ea typeface="メイリオ" panose="020B0604030504040204" pitchFamily="50" charset="-128"/>
            </a:endParaRPr>
          </a:p>
          <a:p>
            <a:pPr marL="93663" indent="-82550">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車での</a:t>
            </a:r>
            <a:r>
              <a:rPr lang="ja-JP" altLang="en-US" sz="1400" dirty="0" smtClean="0">
                <a:latin typeface="メイリオ" panose="020B0604030504040204" pitchFamily="50" charset="-128"/>
                <a:ea typeface="メイリオ" panose="020B0604030504040204" pitchFamily="50" charset="-128"/>
              </a:rPr>
              <a:t>避難の際、バス会社への事前依頼</a:t>
            </a:r>
            <a:endParaRPr lang="ja-JP" altLang="en-US" sz="1400" dirty="0">
              <a:latin typeface="メイリオ" panose="020B0604030504040204" pitchFamily="50" charset="-128"/>
              <a:ea typeface="メイリオ" panose="020B0604030504040204" pitchFamily="50" charset="-128"/>
            </a:endParaRPr>
          </a:p>
          <a:p>
            <a:pPr marL="93663" indent="-82550">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近くの高台にある</a:t>
            </a:r>
            <a:r>
              <a:rPr lang="ja-JP" altLang="en-US" sz="1400" dirty="0" smtClean="0">
                <a:latin typeface="メイリオ" panose="020B0604030504040204" pitchFamily="50" charset="-128"/>
                <a:ea typeface="メイリオ" panose="020B0604030504040204" pitchFamily="50" charset="-128"/>
              </a:rPr>
              <a:t>コンビニの駐車場を避難先とし、</a:t>
            </a: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トイレ</a:t>
            </a:r>
            <a:r>
              <a:rPr lang="ja-JP" altLang="en-US" sz="1400" dirty="0">
                <a:latin typeface="メイリオ" panose="020B0604030504040204" pitchFamily="50" charset="-128"/>
                <a:ea typeface="メイリオ" panose="020B0604030504040204" pitchFamily="50" charset="-128"/>
              </a:rPr>
              <a:t>、水、食料の</a:t>
            </a:r>
            <a:r>
              <a:rPr lang="ja-JP" altLang="en-US" sz="1400" dirty="0" smtClean="0">
                <a:latin typeface="メイリオ" panose="020B0604030504040204" pitchFamily="50" charset="-128"/>
                <a:ea typeface="メイリオ" panose="020B0604030504040204" pitchFamily="50" charset="-128"/>
              </a:rPr>
              <a:t>提供についても依頼</a:t>
            </a:r>
            <a:r>
              <a:rPr lang="ja-JP" altLang="en-US" sz="1400" dirty="0">
                <a:latin typeface="メイリオ" panose="020B0604030504040204" pitchFamily="50" charset="-128"/>
                <a:ea typeface="メイリオ" panose="020B0604030504040204" pitchFamily="50" charset="-128"/>
              </a:rPr>
              <a:t>して</a:t>
            </a:r>
            <a:r>
              <a:rPr lang="ja-JP" altLang="en-US" sz="1400" dirty="0" smtClean="0">
                <a:latin typeface="メイリオ" panose="020B0604030504040204" pitchFamily="50" charset="-128"/>
                <a:ea typeface="メイリオ" panose="020B0604030504040204" pitchFamily="50" charset="-128"/>
              </a:rPr>
              <a:t>いる</a:t>
            </a:r>
            <a:endParaRPr lang="en-US" altLang="ja-JP" sz="14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4715931" y="1506738"/>
            <a:ext cx="4292601" cy="4686620"/>
          </a:xfrm>
          <a:prstGeom prst="rect">
            <a:avLst/>
          </a:prstGeom>
          <a:solidFill>
            <a:schemeClr val="bg1"/>
          </a:solidFill>
          <a:ln w="3175">
            <a:solidFill>
              <a:srgbClr val="3333FF"/>
            </a:solidFill>
          </a:ln>
        </p:spPr>
        <p:txBody>
          <a:bodyPr wrap="square" rtlCol="0">
            <a:noAutofit/>
          </a:bodyPr>
          <a:lstStyle/>
          <a:p>
            <a:pPr marL="85725" indent="-85725">
              <a:spcBef>
                <a:spcPts val="600"/>
              </a:spcBef>
            </a:pPr>
            <a:r>
              <a:rPr lang="ja-JP" altLang="en-US" sz="1400" dirty="0">
                <a:latin typeface="メイリオ" panose="020B0604030504040204" pitchFamily="50" charset="-128"/>
                <a:ea typeface="メイリオ" panose="020B0604030504040204" pitchFamily="50" charset="-128"/>
              </a:rPr>
              <a:t>■地域での協力</a:t>
            </a:r>
            <a:endParaRPr lang="en-US" altLang="ja-JP" sz="1400" dirty="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a:latin typeface="メイリオ" panose="020B0604030504040204" pitchFamily="50" charset="-128"/>
                <a:ea typeface="メイリオ" panose="020B0604030504040204" pitchFamily="50" charset="-128"/>
              </a:rPr>
              <a:t>・回覧板等で近隣の方と情報共有している</a:t>
            </a:r>
            <a:endParaRPr lang="en-US" altLang="ja-JP" sz="1400" dirty="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a:latin typeface="メイリオ" panose="020B0604030504040204" pitchFamily="50" charset="-128"/>
                <a:ea typeface="メイリオ" panose="020B0604030504040204" pitchFamily="50" charset="-128"/>
              </a:rPr>
              <a:t>・地域（町内会）と応援協定を締結</a:t>
            </a:r>
          </a:p>
          <a:p>
            <a:pPr marL="85725" indent="-85725">
              <a:spcBef>
                <a:spcPts val="600"/>
              </a:spcBef>
            </a:pPr>
            <a:r>
              <a:rPr lang="ja-JP" altLang="en-US" sz="1400" dirty="0">
                <a:latin typeface="メイリオ" panose="020B0604030504040204" pitchFamily="50" charset="-128"/>
                <a:ea typeface="メイリオ" panose="020B0604030504040204" pitchFamily="50" charset="-128"/>
              </a:rPr>
              <a:t>・地域の方との連携</a:t>
            </a:r>
            <a:r>
              <a:rPr lang="ja-JP" altLang="en-US" sz="1400" dirty="0" smtClean="0">
                <a:latin typeface="メイリオ" panose="020B0604030504040204" pitchFamily="50" charset="-128"/>
                <a:ea typeface="メイリオ" panose="020B0604030504040204" pitchFamily="50" charset="-128"/>
              </a:rPr>
              <a:t>マニュアル化</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夜間どこから入るか、など）</a:t>
            </a:r>
            <a:endParaRPr lang="en-US" altLang="ja-JP" sz="1400" dirty="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■地元住民との交流</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・施設の状況を知ってもらうための広報をしている</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協力予定の住民との普段</a:t>
            </a:r>
            <a:r>
              <a:rPr lang="ja-JP" altLang="en-US" sz="1400" dirty="0" smtClean="0">
                <a:latin typeface="メイリオ" panose="020B0604030504040204" pitchFamily="50" charset="-128"/>
                <a:ea typeface="メイリオ" panose="020B0604030504040204" pitchFamily="50" charset="-128"/>
              </a:rPr>
              <a:t>からのコミュケーション</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焼肉パーティ－で親睦を深めている</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pPr marL="93663" indent="-93663">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近隣の方にお茶会、コンサートの招待をしている</a:t>
            </a:r>
          </a:p>
          <a:p>
            <a:pPr marL="93663" indent="-82550">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町内会の総会、夏祭りに参加</a:t>
            </a: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オレンジカフェ（認知症カフェ</a:t>
            </a:r>
            <a:r>
              <a:rPr lang="ja-JP" altLang="en-US" sz="1400" dirty="0" smtClean="0">
                <a:latin typeface="メイリオ" panose="020B0604030504040204" pitchFamily="50" charset="-128"/>
                <a:ea typeface="メイリオ" panose="020B0604030504040204" pitchFamily="50" charset="-128"/>
              </a:rPr>
              <a:t>）による情報共有</a:t>
            </a:r>
            <a:endParaRPr lang="ja-JP" altLang="en-US" sz="1400" dirty="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smtClean="0">
                <a:latin typeface="メイリオ" panose="020B0604030504040204" pitchFamily="50" charset="-128"/>
                <a:ea typeface="メイリオ" panose="020B0604030504040204" pitchFamily="50" charset="-128"/>
              </a:rPr>
              <a:t>■その他</a:t>
            </a:r>
            <a:endParaRPr lang="en-US" altLang="ja-JP" sz="1400" dirty="0" smtClean="0">
              <a:latin typeface="メイリオ" panose="020B0604030504040204" pitchFamily="50" charset="-128"/>
              <a:ea typeface="メイリオ" panose="020B0604030504040204" pitchFamily="50" charset="-128"/>
            </a:endParaRPr>
          </a:p>
          <a:p>
            <a:pPr marL="85725" indent="-85725">
              <a:spcBef>
                <a:spcPts val="600"/>
              </a:spcBef>
            </a:pPr>
            <a:r>
              <a:rPr lang="ja-JP" altLang="en-US" sz="1400" dirty="0">
                <a:latin typeface="メイリオ" panose="020B0604030504040204" pitchFamily="50" charset="-128"/>
                <a:ea typeface="メイリオ" panose="020B0604030504040204" pitchFamily="50" charset="-128"/>
              </a:rPr>
              <a:t>・停電時に一人暮らしの方を施設に泊めた</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pPr marL="93663" indent="-82550">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警察の方や消防の方からの講習を受けている</a:t>
            </a:r>
          </a:p>
          <a:p>
            <a:pPr marL="93663" indent="-82550">
              <a:spcBef>
                <a:spcPts val="600"/>
              </a:spcBef>
            </a:pP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ＨＰによる情報</a:t>
            </a:r>
            <a:r>
              <a:rPr lang="ja-JP" altLang="en-US" sz="1400" dirty="0" smtClean="0">
                <a:latin typeface="メイリオ" panose="020B0604030504040204" pitchFamily="50" charset="-128"/>
                <a:ea typeface="メイリオ" panose="020B0604030504040204" pitchFamily="50" charset="-128"/>
              </a:rPr>
              <a:t>提供</a:t>
            </a:r>
            <a:endParaRPr lang="en-US" altLang="ja-JP" sz="1400" dirty="0">
              <a:latin typeface="メイリオ" panose="020B0604030504040204" pitchFamily="50" charset="-128"/>
              <a:ea typeface="メイリオ" panose="020B0604030504040204" pitchFamily="50" charset="-128"/>
            </a:endParaRPr>
          </a:p>
        </p:txBody>
      </p:sp>
      <p:sp>
        <p:nvSpPr>
          <p:cNvPr id="5" name="Rectangle 2"/>
          <p:cNvSpPr>
            <a:spLocks noChangeArrowheads="1"/>
          </p:cNvSpPr>
          <p:nvPr/>
        </p:nvSpPr>
        <p:spPr bwMode="auto">
          <a:xfrm>
            <a:off x="-28512" y="-35500"/>
            <a:ext cx="9144000" cy="37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1139825" indent="-4381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755775" indent="-34925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2457450"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3160713"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36179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40751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45323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49895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a:spcBef>
                <a:spcPct val="0"/>
              </a:spcBef>
              <a:buNone/>
            </a:pPr>
            <a:r>
              <a:rPr lang="en-US" altLang="ja-JP" sz="2269" dirty="0" smtClean="0">
                <a:solidFill>
                  <a:srgbClr val="4087C8"/>
                </a:solidFill>
                <a:latin typeface="HGP創英角ｺﾞｼｯｸUB" panose="020B0900000000000000" pitchFamily="50" charset="-128"/>
                <a:ea typeface="HGP創英角ｺﾞｼｯｸUB" panose="020B0900000000000000" pitchFamily="50" charset="-128"/>
              </a:rPr>
              <a:t>【</a:t>
            </a:r>
            <a:r>
              <a:rPr lang="ja-JP" altLang="en-US" sz="2269" dirty="0" smtClean="0">
                <a:solidFill>
                  <a:srgbClr val="4087C8"/>
                </a:solidFill>
                <a:latin typeface="HGP創英角ｺﾞｼｯｸUB" panose="020B0900000000000000" pitchFamily="50" charset="-128"/>
                <a:ea typeface="HGP創英角ｺﾞｼｯｸUB" panose="020B0900000000000000" pitchFamily="50" charset="-128"/>
              </a:rPr>
              <a:t>参考</a:t>
            </a:r>
            <a:r>
              <a:rPr lang="en-US" altLang="ja-JP" sz="2269" dirty="0" smtClean="0">
                <a:solidFill>
                  <a:srgbClr val="4087C8"/>
                </a:solidFill>
                <a:latin typeface="HGP創英角ｺﾞｼｯｸUB" panose="020B0900000000000000" pitchFamily="50" charset="-128"/>
                <a:ea typeface="HGP創英角ｺﾞｼｯｸUB" panose="020B0900000000000000" pitchFamily="50" charset="-128"/>
              </a:rPr>
              <a:t>】</a:t>
            </a:r>
            <a:r>
              <a:rPr lang="ja-JP" altLang="en-US" sz="2269" dirty="0" smtClean="0">
                <a:solidFill>
                  <a:srgbClr val="4087C8"/>
                </a:solidFill>
                <a:latin typeface="HGP創英角ｺﾞｼｯｸUB" panose="020B0900000000000000" pitchFamily="50" charset="-128"/>
                <a:ea typeface="HGP創英角ｺﾞｼｯｸUB" panose="020B0900000000000000" pitchFamily="50" charset="-128"/>
              </a:rPr>
              <a:t>地域との連携ヒント</a:t>
            </a:r>
            <a:endParaRPr lang="ja-JP" altLang="en-US" sz="2269" dirty="0">
              <a:solidFill>
                <a:srgbClr val="4087C8"/>
              </a:solidFill>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a:blip r:embed="rId2"/>
          <a:stretch>
            <a:fillRect/>
          </a:stretch>
        </p:blipFill>
        <p:spPr>
          <a:xfrm>
            <a:off x="159927" y="5432163"/>
            <a:ext cx="4513671" cy="1397022"/>
          </a:xfrm>
          <a:prstGeom prst="rect">
            <a:avLst/>
          </a:prstGeom>
        </p:spPr>
      </p:pic>
      <p:sp>
        <p:nvSpPr>
          <p:cNvPr id="7" name="テキスト ボックス 69632"/>
          <p:cNvSpPr txBox="1">
            <a:spLocks noChangeArrowheads="1"/>
          </p:cNvSpPr>
          <p:nvPr/>
        </p:nvSpPr>
        <p:spPr bwMode="auto">
          <a:xfrm>
            <a:off x="95259" y="602719"/>
            <a:ext cx="8913273" cy="721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kumimoji="1" sz="800">
                <a:solidFill>
                  <a:schemeClr val="tx1"/>
                </a:solidFill>
                <a:latin typeface="ＭＳ Ｐゴシック" panose="020B0600070205080204" pitchFamily="50" charset="-128"/>
                <a:ea typeface="ＭＳ Ｐゴシック" panose="020B0600070205080204" pitchFamily="50" charset="-128"/>
              </a:defRPr>
            </a:lvl1pPr>
            <a:lvl2pPr>
              <a:defRPr kumimoji="1" sz="800">
                <a:solidFill>
                  <a:schemeClr val="tx1"/>
                </a:solidFill>
                <a:latin typeface="ＭＳ Ｐゴシック" panose="020B0600070205080204" pitchFamily="50" charset="-128"/>
                <a:ea typeface="ＭＳ Ｐゴシック" panose="020B0600070205080204" pitchFamily="50" charset="-128"/>
              </a:defRPr>
            </a:lvl2pPr>
            <a:lvl3pPr>
              <a:defRPr kumimoji="1" sz="800">
                <a:solidFill>
                  <a:schemeClr val="tx1"/>
                </a:solidFill>
                <a:latin typeface="ＭＳ Ｐゴシック" panose="020B0600070205080204" pitchFamily="50" charset="-128"/>
                <a:ea typeface="ＭＳ Ｐゴシック" panose="020B0600070205080204" pitchFamily="50" charset="-128"/>
              </a:defRPr>
            </a:lvl3pPr>
            <a:lvl4pPr>
              <a:defRPr kumimoji="1" sz="800">
                <a:solidFill>
                  <a:schemeClr val="tx1"/>
                </a:solidFill>
                <a:latin typeface="ＭＳ Ｐゴシック" panose="020B0600070205080204" pitchFamily="50" charset="-128"/>
                <a:ea typeface="ＭＳ Ｐゴシック" panose="020B0600070205080204" pitchFamily="50" charset="-128"/>
              </a:defRPr>
            </a:lvl4pPr>
            <a:lvl5pPr>
              <a:defRPr kumimoji="1" sz="800">
                <a:solidFill>
                  <a:schemeClr val="tx1"/>
                </a:solidFill>
                <a:latin typeface="ＭＳ Ｐゴシック" panose="020B0600070205080204" pitchFamily="50" charset="-128"/>
                <a:ea typeface="ＭＳ Ｐゴシック" panose="020B0600070205080204" pitchFamily="50" charset="-128"/>
              </a:defRPr>
            </a:lvl5pPr>
            <a:lvl6pPr marL="17033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1605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26177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074988" indent="582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marL="180080" indent="-180080" defTabSz="576255" eaLnBrk="0" fontAlgn="base" hangingPunct="0">
              <a:lnSpc>
                <a:spcPct val="150000"/>
              </a:lnSpc>
              <a:spcBef>
                <a:spcPct val="0"/>
              </a:spcBef>
              <a:spcAft>
                <a:spcPct val="0"/>
              </a:spcAft>
              <a:buFont typeface="Wingdings" panose="05000000000000000000" pitchFamily="2" charset="2"/>
              <a:buChar char="u"/>
              <a:defRPr/>
            </a:pPr>
            <a:r>
              <a:rPr lang="ja-JP" altLang="en-US" sz="1477" dirty="0" smtClean="0">
                <a:solidFill>
                  <a:srgbClr val="0000FF"/>
                </a:solidFill>
              </a:rPr>
              <a:t>自施設だけの対応力では不足する場合、日頃からの地域との連携が有効となります。</a:t>
            </a:r>
            <a:endParaRPr lang="en-US" altLang="ja-JP" sz="1477" dirty="0" smtClean="0">
              <a:solidFill>
                <a:srgbClr val="0000FF"/>
              </a:solidFill>
            </a:endParaRPr>
          </a:p>
          <a:p>
            <a:pPr marL="180080" indent="-180080" defTabSz="576255" eaLnBrk="0" fontAlgn="base" hangingPunct="0">
              <a:lnSpc>
                <a:spcPct val="150000"/>
              </a:lnSpc>
              <a:spcBef>
                <a:spcPct val="0"/>
              </a:spcBef>
              <a:spcAft>
                <a:spcPct val="0"/>
              </a:spcAft>
              <a:buFont typeface="Wingdings" panose="05000000000000000000" pitchFamily="2" charset="2"/>
              <a:buChar char="u"/>
              <a:defRPr/>
            </a:pPr>
            <a:r>
              <a:rPr lang="ja-JP" altLang="en-US" sz="1477" dirty="0" smtClean="0">
                <a:solidFill>
                  <a:srgbClr val="0000FF"/>
                </a:solidFill>
              </a:rPr>
              <a:t>地域と連携している施設の取組を紹介しますので、参考にしてください。</a:t>
            </a:r>
            <a:endParaRPr lang="en-US" altLang="ja-JP" sz="1477" dirty="0">
              <a:solidFill>
                <a:srgbClr val="0000FF"/>
              </a:solidFill>
            </a:endParaRPr>
          </a:p>
        </p:txBody>
      </p:sp>
    </p:spTree>
    <p:extLst>
      <p:ext uri="{BB962C8B-B14F-4D97-AF65-F5344CB8AC3E}">
        <p14:creationId xmlns:p14="http://schemas.microsoft.com/office/powerpoint/2010/main" val="4061927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35</a:t>
            </a:fld>
            <a:endParaRPr lang="en-US" altLang="ja-JP"/>
          </a:p>
        </p:txBody>
      </p:sp>
      <p:pic>
        <p:nvPicPr>
          <p:cNvPr id="8" name="図 7"/>
          <p:cNvPicPr>
            <a:picLocks noChangeAspect="1"/>
          </p:cNvPicPr>
          <p:nvPr/>
        </p:nvPicPr>
        <p:blipFill>
          <a:blip r:embed="rId2"/>
          <a:stretch>
            <a:fillRect/>
          </a:stretch>
        </p:blipFill>
        <p:spPr>
          <a:xfrm>
            <a:off x="603753" y="575734"/>
            <a:ext cx="3805036" cy="6211027"/>
          </a:xfrm>
          <a:prstGeom prst="rect">
            <a:avLst/>
          </a:prstGeom>
        </p:spPr>
      </p:pic>
      <p:pic>
        <p:nvPicPr>
          <p:cNvPr id="10" name="図 9"/>
          <p:cNvPicPr>
            <a:picLocks noChangeAspect="1"/>
          </p:cNvPicPr>
          <p:nvPr/>
        </p:nvPicPr>
        <p:blipFill>
          <a:blip r:embed="rId3"/>
          <a:stretch>
            <a:fillRect/>
          </a:stretch>
        </p:blipFill>
        <p:spPr>
          <a:xfrm>
            <a:off x="4752420" y="575734"/>
            <a:ext cx="3805036" cy="5410761"/>
          </a:xfrm>
          <a:prstGeom prst="rect">
            <a:avLst/>
          </a:prstGeom>
        </p:spPr>
      </p:pic>
      <p:sp>
        <p:nvSpPr>
          <p:cNvPr id="5" name="Rectangle 2"/>
          <p:cNvSpPr>
            <a:spLocks noChangeArrowheads="1"/>
          </p:cNvSpPr>
          <p:nvPr/>
        </p:nvSpPr>
        <p:spPr bwMode="auto">
          <a:xfrm>
            <a:off x="-28512" y="-35500"/>
            <a:ext cx="9144000" cy="37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1139825" indent="-4381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755775" indent="-34925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2457450"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3160713"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36179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40751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45323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49895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a:spcBef>
                <a:spcPct val="0"/>
              </a:spcBef>
              <a:buNone/>
            </a:pPr>
            <a:r>
              <a:rPr lang="en-US" altLang="ja-JP" sz="2269" dirty="0" smtClean="0">
                <a:solidFill>
                  <a:srgbClr val="4087C8"/>
                </a:solidFill>
                <a:latin typeface="HGP創英角ｺﾞｼｯｸUB" panose="020B0900000000000000" pitchFamily="50" charset="-128"/>
                <a:ea typeface="HGP創英角ｺﾞｼｯｸUB" panose="020B0900000000000000" pitchFamily="50" charset="-128"/>
              </a:rPr>
              <a:t>【</a:t>
            </a:r>
            <a:r>
              <a:rPr lang="ja-JP" altLang="en-US" sz="2269" dirty="0" smtClean="0">
                <a:solidFill>
                  <a:srgbClr val="4087C8"/>
                </a:solidFill>
                <a:latin typeface="HGP創英角ｺﾞｼｯｸUB" panose="020B0900000000000000" pitchFamily="50" charset="-128"/>
                <a:ea typeface="HGP創英角ｺﾞｼｯｸUB" panose="020B0900000000000000" pitchFamily="50" charset="-128"/>
              </a:rPr>
              <a:t>参考</a:t>
            </a:r>
            <a:r>
              <a:rPr lang="en-US" altLang="ja-JP" sz="2269" dirty="0" smtClean="0">
                <a:solidFill>
                  <a:srgbClr val="4087C8"/>
                </a:solidFill>
                <a:latin typeface="HGP創英角ｺﾞｼｯｸUB" panose="020B0900000000000000" pitchFamily="50" charset="-128"/>
                <a:ea typeface="HGP創英角ｺﾞｼｯｸUB" panose="020B0900000000000000" pitchFamily="50" charset="-128"/>
              </a:rPr>
              <a:t>】</a:t>
            </a:r>
            <a:r>
              <a:rPr lang="ja-JP" altLang="en-US" sz="2269" dirty="0" smtClean="0">
                <a:solidFill>
                  <a:srgbClr val="4087C8"/>
                </a:solidFill>
                <a:latin typeface="HGP創英角ｺﾞｼｯｸUB" panose="020B0900000000000000" pitchFamily="50" charset="-128"/>
                <a:ea typeface="HGP創英角ｺﾞｼｯｸUB" panose="020B0900000000000000" pitchFamily="50" charset="-128"/>
              </a:rPr>
              <a:t>地域との連携事例</a:t>
            </a:r>
            <a:endParaRPr lang="ja-JP" altLang="en-US" sz="2269" dirty="0">
              <a:solidFill>
                <a:srgbClr val="4087C8"/>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38024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36</a:t>
            </a:fld>
            <a:endParaRPr lang="en-US" altLang="ja-JP"/>
          </a:p>
        </p:txBody>
      </p:sp>
      <p:sp>
        <p:nvSpPr>
          <p:cNvPr id="10" name="テキスト ボックス 9"/>
          <p:cNvSpPr txBox="1"/>
          <p:nvPr/>
        </p:nvSpPr>
        <p:spPr>
          <a:xfrm>
            <a:off x="2134934" y="2758692"/>
            <a:ext cx="5086649" cy="830997"/>
          </a:xfrm>
          <a:prstGeom prst="rect">
            <a:avLst/>
          </a:prstGeom>
          <a:noFill/>
        </p:spPr>
        <p:txBody>
          <a:bodyPr wrap="none" rtlCol="0">
            <a:spAutoFit/>
          </a:bodyPr>
          <a:lstStyle/>
          <a:p>
            <a:pPr>
              <a:lnSpc>
                <a:spcPct val="150000"/>
              </a:lnSpc>
            </a:pPr>
            <a:r>
              <a:rPr lang="ja-JP" altLang="en-US" sz="3200" dirty="0">
                <a:solidFill>
                  <a:srgbClr val="4087C8"/>
                </a:solidFill>
                <a:latin typeface="HGP創英角ｺﾞｼｯｸUB"/>
                <a:ea typeface="HGP創英角ｺﾞｼｯｸUB"/>
                <a:cs typeface="+mj-cs"/>
              </a:rPr>
              <a:t>５</a:t>
            </a:r>
            <a:r>
              <a:rPr lang="ja-JP" altLang="en-US" sz="3200" dirty="0" smtClean="0">
                <a:solidFill>
                  <a:srgbClr val="4087C8"/>
                </a:solidFill>
                <a:latin typeface="HGP創英角ｺﾞｼｯｸUB"/>
                <a:ea typeface="HGP創英角ｺﾞｼｯｸUB"/>
                <a:cs typeface="+mj-cs"/>
              </a:rPr>
              <a:t>．避難訓練計画を作成する</a:t>
            </a:r>
            <a:endParaRPr lang="ja-JP" altLang="en-US" sz="3200" dirty="0">
              <a:solidFill>
                <a:srgbClr val="4087C8"/>
              </a:solidFill>
              <a:latin typeface="HGP創英角ｺﾞｼｯｸUB"/>
              <a:ea typeface="HGP創英角ｺﾞｼｯｸUB"/>
              <a:cs typeface="+mj-cs"/>
            </a:endParaRPr>
          </a:p>
        </p:txBody>
      </p:sp>
    </p:spTree>
    <p:extLst>
      <p:ext uri="{BB962C8B-B14F-4D97-AF65-F5344CB8AC3E}">
        <p14:creationId xmlns:p14="http://schemas.microsoft.com/office/powerpoint/2010/main" val="13264524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スライド番号プレースホルダー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6">
                <a:solidFill>
                  <a:schemeClr val="tx1"/>
                </a:solidFill>
                <a:latin typeface="ＭＳ Ｐゴシック" panose="020B0600070205080204" pitchFamily="50" charset="-128"/>
                <a:ea typeface="ＭＳ Ｐゴシック" panose="020B0600070205080204" pitchFamily="50" charset="-128"/>
              </a:defRPr>
            </a:lvl1pPr>
            <a:lvl2pPr marL="451200" indent="-173077">
              <a:defRPr kumimoji="1" sz="756">
                <a:solidFill>
                  <a:schemeClr val="tx1"/>
                </a:solidFill>
                <a:latin typeface="ＭＳ Ｐゴシック" panose="020B0600070205080204" pitchFamily="50" charset="-128"/>
                <a:ea typeface="ＭＳ Ｐゴシック" panose="020B0600070205080204" pitchFamily="50" charset="-128"/>
              </a:defRPr>
            </a:lvl2pPr>
            <a:lvl3pPr marL="694307" indent="-138061">
              <a:defRPr kumimoji="1" sz="756">
                <a:solidFill>
                  <a:schemeClr val="tx1"/>
                </a:solidFill>
                <a:latin typeface="ＭＳ Ｐゴシック" panose="020B0600070205080204" pitchFamily="50" charset="-128"/>
                <a:ea typeface="ＭＳ Ｐゴシック" panose="020B0600070205080204" pitchFamily="50" charset="-128"/>
              </a:defRPr>
            </a:lvl3pPr>
            <a:lvl4pPr marL="972430" indent="-138061">
              <a:defRPr kumimoji="1" sz="756">
                <a:solidFill>
                  <a:schemeClr val="tx1"/>
                </a:solidFill>
                <a:latin typeface="ＭＳ Ｐゴシック" panose="020B0600070205080204" pitchFamily="50" charset="-128"/>
                <a:ea typeface="ＭＳ Ｐゴシック" panose="020B0600070205080204" pitchFamily="50" charset="-128"/>
              </a:defRPr>
            </a:lvl4pPr>
            <a:lvl5pPr marL="1250553" indent="-138061">
              <a:defRPr kumimoji="1" sz="756">
                <a:solidFill>
                  <a:schemeClr val="tx1"/>
                </a:solidFill>
                <a:latin typeface="ＭＳ Ｐゴシック" panose="020B0600070205080204" pitchFamily="50" charset="-128"/>
                <a:ea typeface="ＭＳ Ｐゴシック" panose="020B0600070205080204" pitchFamily="50" charset="-128"/>
              </a:defRPr>
            </a:lvl5pPr>
            <a:lvl6pPr marL="1538681" indent="-138061"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6pPr>
            <a:lvl7pPr marL="1826808" indent="-138061"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7pPr>
            <a:lvl8pPr marL="2114935" indent="-138061"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8pPr>
            <a:lvl9pPr marL="2403063" indent="-138061" eaLnBrk="0" fontAlgn="base" hangingPunct="0">
              <a:spcBef>
                <a:spcPct val="0"/>
              </a:spcBef>
              <a:spcAft>
                <a:spcPct val="0"/>
              </a:spcAft>
              <a:defRPr kumimoji="1" sz="756">
                <a:solidFill>
                  <a:schemeClr val="tx1"/>
                </a:solidFill>
                <a:latin typeface="ＭＳ Ｐゴシック" panose="020B0600070205080204" pitchFamily="50" charset="-128"/>
                <a:ea typeface="ＭＳ Ｐゴシック" panose="020B0600070205080204" pitchFamily="50" charset="-128"/>
              </a:defRPr>
            </a:lvl9pPr>
          </a:lstStyle>
          <a:p>
            <a:fld id="{4BADF732-4F66-4C9A-B116-0553D10046C4}" type="slidenum">
              <a:rPr lang="en-US" altLang="ja-JP" sz="1323">
                <a:solidFill>
                  <a:srgbClr val="000000"/>
                </a:solidFill>
                <a:latin typeface="Arial" panose="020B0604020202020204" pitchFamily="34" charset="0"/>
              </a:rPr>
              <a:pPr/>
              <a:t>37</a:t>
            </a:fld>
            <a:endParaRPr lang="en-US" altLang="ja-JP" sz="1323">
              <a:solidFill>
                <a:srgbClr val="000000"/>
              </a:solidFill>
              <a:latin typeface="Arial" panose="020B0604020202020204" pitchFamily="34" charset="0"/>
            </a:endParaRPr>
          </a:p>
        </p:txBody>
      </p:sp>
      <p:sp>
        <p:nvSpPr>
          <p:cNvPr id="4" name="Rectangle 2"/>
          <p:cNvSpPr txBox="1">
            <a:spLocks noChangeArrowheads="1"/>
          </p:cNvSpPr>
          <p:nvPr/>
        </p:nvSpPr>
        <p:spPr>
          <a:xfrm>
            <a:off x="0" y="0"/>
            <a:ext cx="9111986" cy="349153"/>
          </a:xfrm>
          <a:prstGeom prst="rect">
            <a:avLst/>
          </a:prstGeom>
          <a:extLst/>
        </p:spPr>
        <p:txBody>
          <a:bodyPr lIns="88553" tIns="44276" rIns="88553" bIns="44276"/>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777189" eaLnBrk="1" hangingPunct="1">
              <a:defRPr/>
            </a:pPr>
            <a:r>
              <a:rPr lang="ja-JP" altLang="en-US" sz="2458" dirty="0">
                <a:cs typeface="+mn-cs"/>
              </a:rPr>
              <a:t>◆</a:t>
            </a:r>
            <a:r>
              <a:rPr lang="ja-JP" altLang="en-US" sz="2458" dirty="0" smtClean="0">
                <a:cs typeface="+mn-cs"/>
              </a:rPr>
              <a:t>避難訓練の計画書</a:t>
            </a:r>
            <a:endParaRPr lang="ja-JP" altLang="en-US" sz="2458" dirty="0">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3200553198"/>
              </p:ext>
            </p:extLst>
          </p:nvPr>
        </p:nvGraphicFramePr>
        <p:xfrm>
          <a:off x="503852" y="1206837"/>
          <a:ext cx="8287607" cy="3566160"/>
        </p:xfrm>
        <a:graphic>
          <a:graphicData uri="http://schemas.openxmlformats.org/drawingml/2006/table">
            <a:tbl>
              <a:tblPr firstRow="1" bandRow="1">
                <a:tableStyleId>{93296810-A885-4BE3-A3E7-6D5BEEA58F35}</a:tableStyleId>
              </a:tblPr>
              <a:tblGrid>
                <a:gridCol w="1941892"/>
                <a:gridCol w="6345715"/>
              </a:tblGrid>
              <a:tr h="124460">
                <a:tc>
                  <a:txBody>
                    <a:bodyPr/>
                    <a:lstStyle/>
                    <a:p>
                      <a:pPr algn="ctr">
                        <a:lnSpc>
                          <a:spcPts val="1800"/>
                        </a:lnSpc>
                        <a:spcAft>
                          <a:spcPts val="0"/>
                        </a:spcAft>
                      </a:pPr>
                      <a:r>
                        <a:rPr lang="ja-JP" sz="1400" kern="100" dirty="0">
                          <a:effectLst/>
                        </a:rPr>
                        <a:t>実施訓練</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ctr">
                        <a:lnSpc>
                          <a:spcPts val="1800"/>
                        </a:lnSpc>
                        <a:spcAft>
                          <a:spcPts val="0"/>
                        </a:spcAft>
                      </a:pPr>
                      <a:r>
                        <a:rPr lang="ja-JP" sz="1400" kern="100" dirty="0">
                          <a:effectLst/>
                        </a:rPr>
                        <a:t>訓練内容</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339090">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sz="1400" kern="100" dirty="0">
                          <a:effectLst/>
                        </a:rPr>
                        <a:t>：必須</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solidFill>
                      <a:srgbClr val="FFCCFF"/>
                    </a:solidFill>
                  </a:tcPr>
                </a:tc>
                <a:tc>
                  <a:txBody>
                    <a:bodyPr/>
                    <a:lstStyle/>
                    <a:p>
                      <a:pPr algn="l">
                        <a:lnSpc>
                          <a:spcPts val="1800"/>
                        </a:lnSpc>
                        <a:spcAft>
                          <a:spcPts val="0"/>
                        </a:spcAft>
                      </a:pPr>
                      <a:r>
                        <a:rPr lang="ja-JP" altLang="en-US" sz="1400" kern="100" dirty="0" smtClean="0">
                          <a:effectLst/>
                        </a:rPr>
                        <a:t>共通訓練　</a:t>
                      </a:r>
                      <a:r>
                        <a:rPr lang="ja-JP" sz="1400" kern="100" dirty="0" smtClean="0">
                          <a:effectLst/>
                        </a:rPr>
                        <a:t>【防災体制の確認】</a:t>
                      </a:r>
                      <a:r>
                        <a:rPr lang="ja-JP" altLang="en-US" sz="1400" kern="100" dirty="0" smtClean="0">
                          <a:effectLst/>
                        </a:rPr>
                        <a:t>：</a:t>
                      </a:r>
                      <a:endParaRPr lang="en-US" altLang="ja-JP" sz="1400" kern="100" dirty="0" smtClean="0">
                        <a:effectLst/>
                      </a:endParaRPr>
                    </a:p>
                    <a:p>
                      <a:pPr algn="l">
                        <a:lnSpc>
                          <a:spcPts val="1800"/>
                        </a:lnSpc>
                        <a:spcAft>
                          <a:spcPts val="0"/>
                        </a:spcAft>
                      </a:pPr>
                      <a:r>
                        <a:rPr lang="ja-JP" altLang="en-US" sz="1400" kern="100" dirty="0" smtClean="0">
                          <a:effectLst/>
                        </a:rPr>
                        <a:t>　　　　　　　　　</a:t>
                      </a:r>
                      <a:r>
                        <a:rPr lang="ja-JP" sz="1400" kern="100" dirty="0" smtClean="0">
                          <a:effectLst/>
                        </a:rPr>
                        <a:t>気象</a:t>
                      </a:r>
                      <a:r>
                        <a:rPr lang="ja-JP" sz="1400" kern="100" dirty="0">
                          <a:effectLst/>
                        </a:rPr>
                        <a:t>情報等の収集と</a:t>
                      </a:r>
                      <a:r>
                        <a:rPr lang="ja-JP" sz="1400" kern="100" dirty="0" smtClean="0">
                          <a:effectLst/>
                        </a:rPr>
                        <a:t>施設内</a:t>
                      </a:r>
                      <a:r>
                        <a:rPr lang="ja-JP" altLang="en-US" sz="1400" kern="100" dirty="0" smtClean="0">
                          <a:effectLst/>
                        </a:rPr>
                        <a:t>での</a:t>
                      </a:r>
                      <a:r>
                        <a:rPr lang="ja-JP" sz="1400" kern="100" dirty="0" smtClean="0">
                          <a:effectLst/>
                        </a:rPr>
                        <a:t>共有</a:t>
                      </a:r>
                      <a:r>
                        <a:rPr lang="ja-JP" sz="1400" kern="100" dirty="0">
                          <a:effectLst/>
                        </a:rPr>
                        <a:t>、避難判断までの訓練</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solidFill>
                      <a:srgbClr val="FFCCFF"/>
                    </a:solidFill>
                  </a:tcPr>
                </a:tc>
              </a:tr>
              <a:tr h="356235">
                <a:tc>
                  <a:txBody>
                    <a:bodyPr/>
                    <a:lstStyle/>
                    <a:p>
                      <a:pPr algn="ctr">
                        <a:lnSpc>
                          <a:spcPts val="1800"/>
                        </a:lnSpc>
                        <a:spcAft>
                          <a:spcPts val="0"/>
                        </a:spcAft>
                      </a:pPr>
                      <a:r>
                        <a:rPr lang="ja-JP" sz="1400" kern="100" dirty="0">
                          <a:effectLst/>
                        </a:rPr>
                        <a:t>実施する訓練を</a:t>
                      </a:r>
                    </a:p>
                    <a:p>
                      <a:pPr algn="ctr">
                        <a:lnSpc>
                          <a:spcPts val="1800"/>
                        </a:lnSpc>
                        <a:spcAft>
                          <a:spcPts val="0"/>
                        </a:spcAft>
                      </a:pPr>
                      <a:r>
                        <a:rPr lang="ja-JP" sz="1400" kern="100" dirty="0">
                          <a:effectLst/>
                        </a:rPr>
                        <a:t>選択して■に塗る</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dirty="0">
                          <a:effectLst/>
                        </a:rPr>
                        <a:t>選択編Ⅱ：施設ごとに、全部もしくは一部を選択して訓練</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156845">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altLang="en-US" sz="1400" kern="100" dirty="0" smtClean="0">
                          <a:effectLst/>
                        </a:rPr>
                        <a:t>　チェックリスト①</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dirty="0">
                          <a:effectLst/>
                          <a:latin typeface="Century" panose="02040604050505020304" pitchFamily="18" charset="0"/>
                          <a:ea typeface="ＭＳ ゴシック" panose="020B0609070205080204" pitchFamily="49" charset="-128"/>
                          <a:cs typeface="Times New Roman" panose="02020603050405020304" pitchFamily="18" charset="0"/>
                        </a:rPr>
                        <a:t>初動訓練：職員参集</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152400">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altLang="en-US" sz="1400" kern="100" dirty="0" smtClean="0">
                          <a:effectLst/>
                        </a:rPr>
                        <a:t>　チェックリスト②</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a:effectLst/>
                          <a:latin typeface="Century" panose="02040604050505020304" pitchFamily="18" charset="0"/>
                          <a:ea typeface="ＭＳ ゴシック" panose="020B0609070205080204" pitchFamily="49" charset="-128"/>
                          <a:cs typeface="Times New Roman" panose="02020603050405020304" pitchFamily="18" charset="0"/>
                        </a:rPr>
                        <a:t>初動訓練：情報伝達・指示</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0">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altLang="en-US" sz="1400" kern="100" dirty="0" smtClean="0">
                          <a:effectLst/>
                        </a:rPr>
                        <a:t>　チェックリスト③</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dirty="0">
                          <a:effectLst/>
                          <a:latin typeface="Century" panose="02040604050505020304" pitchFamily="18" charset="0"/>
                          <a:ea typeface="ＭＳ ゴシック" panose="020B0609070205080204" pitchFamily="49" charset="-128"/>
                          <a:cs typeface="Times New Roman" panose="02020603050405020304" pitchFamily="18" charset="0"/>
                        </a:rPr>
                        <a:t>避難準備訓練：資器材・備蓄品等の準備</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281305">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altLang="en-US" sz="1400" kern="100" dirty="0" smtClean="0">
                          <a:effectLst/>
                        </a:rPr>
                        <a:t>　チェックリスト④</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a:effectLst/>
                          <a:latin typeface="Century" panose="02040604050505020304" pitchFamily="18" charset="0"/>
                          <a:ea typeface="ＭＳ ゴシック" panose="020B0609070205080204" pitchFamily="49" charset="-128"/>
                          <a:cs typeface="Times New Roman" panose="02020603050405020304" pitchFamily="18" charset="0"/>
                        </a:rPr>
                        <a:t>避難準備訓練：移動に向けた事前準備</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0">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altLang="en-US" sz="1400" kern="100" dirty="0" smtClean="0">
                          <a:effectLst/>
                        </a:rPr>
                        <a:t>　チェックリスト⑤</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a:effectLst/>
                          <a:latin typeface="Century" panose="02040604050505020304" pitchFamily="18" charset="0"/>
                          <a:ea typeface="ＭＳ ゴシック" panose="020B0609070205080204" pitchFamily="49" charset="-128"/>
                          <a:cs typeface="Times New Roman" panose="02020603050405020304" pitchFamily="18" charset="0"/>
                        </a:rPr>
                        <a:t>非常体制訓練：施設内の避難誘導</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r h="0">
                <a:tc>
                  <a:txBody>
                    <a:bodyPr/>
                    <a:lstStyle/>
                    <a:p>
                      <a:pPr algn="l">
                        <a:lnSpc>
                          <a:spcPts val="1800"/>
                        </a:lnSpc>
                        <a:spcAft>
                          <a:spcPts val="0"/>
                        </a:spcAft>
                      </a:pPr>
                      <a:r>
                        <a:rPr lang="ja-JP" altLang="en-US" sz="1400" kern="100" dirty="0" smtClean="0">
                          <a:effectLst/>
                        </a:rPr>
                        <a:t>　</a:t>
                      </a:r>
                      <a:r>
                        <a:rPr lang="ja-JP" sz="1400" kern="100" dirty="0" smtClean="0">
                          <a:effectLst/>
                        </a:rPr>
                        <a:t>□</a:t>
                      </a:r>
                      <a:r>
                        <a:rPr lang="ja-JP" altLang="en-US" sz="1400" kern="100" dirty="0" smtClean="0">
                          <a:effectLst/>
                        </a:rPr>
                        <a:t>　チェックリスト⑥</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c>
                  <a:txBody>
                    <a:bodyPr/>
                    <a:lstStyle/>
                    <a:p>
                      <a:pPr algn="just">
                        <a:lnSpc>
                          <a:spcPts val="1800"/>
                        </a:lnSpc>
                        <a:spcAft>
                          <a:spcPts val="0"/>
                        </a:spcAft>
                      </a:pPr>
                      <a:r>
                        <a:rPr lang="ja-JP" sz="1400" kern="100" dirty="0">
                          <a:effectLst/>
                          <a:latin typeface="Century" panose="02040604050505020304" pitchFamily="18" charset="0"/>
                          <a:ea typeface="ＭＳ ゴシック" panose="020B0609070205080204" pitchFamily="49" charset="-128"/>
                          <a:cs typeface="Times New Roman" panose="02020603050405020304" pitchFamily="18" charset="0"/>
                        </a:rPr>
                        <a:t>非常体制訓練：施設外への避難誘導</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800"/>
                        </a:lnSpc>
                        <a:spcAft>
                          <a:spcPts val="0"/>
                        </a:spcAft>
                      </a:pPr>
                      <a:r>
                        <a:rPr lang="ja-JP" sz="1400" kern="100" dirty="0">
                          <a:effectLst/>
                          <a:latin typeface="Century" panose="02040604050505020304" pitchFamily="18" charset="0"/>
                          <a:ea typeface="ＭＳ ゴシック" panose="020B0609070205080204" pitchFamily="49" charset="-128"/>
                          <a:cs typeface="Times New Roman" panose="02020603050405020304" pitchFamily="18" charset="0"/>
                        </a:rPr>
                        <a:t>　想定されている避難先を記入してください。（　　　　　　　　）</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anchor="ctr"/>
                </a:tc>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269708221"/>
              </p:ext>
            </p:extLst>
          </p:nvPr>
        </p:nvGraphicFramePr>
        <p:xfrm>
          <a:off x="534281" y="4854949"/>
          <a:ext cx="8213112" cy="1866432"/>
        </p:xfrm>
        <a:graphic>
          <a:graphicData uri="http://schemas.openxmlformats.org/drawingml/2006/table">
            <a:tbl>
              <a:tblPr/>
              <a:tblGrid>
                <a:gridCol w="338560"/>
                <a:gridCol w="2807344"/>
                <a:gridCol w="5067208"/>
              </a:tblGrid>
              <a:tr h="145817">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避難先のチェック項目</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対応</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r>
              <a:tr h="527006">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FF"/>
                          </a:solidFill>
                          <a:effectLst/>
                          <a:latin typeface="ＭＳ Ｐゴシック" pitchFamily="50" charset="-128"/>
                          <a:ea typeface="ＭＳ Ｐゴシック" pitchFamily="50" charset="-128"/>
                        </a:rPr>
                        <a:t>□</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smtClean="0">
                          <a:ln>
                            <a:noFill/>
                          </a:ln>
                          <a:solidFill>
                            <a:srgbClr val="0000FF"/>
                          </a:solidFill>
                          <a:effectLst/>
                          <a:latin typeface="ＭＳ Ｐゴシック" pitchFamily="50" charset="-128"/>
                          <a:ea typeface="ＭＳ Ｐゴシック" pitchFamily="50" charset="-128"/>
                        </a:rPr>
                        <a:t>計画している避難先は、</a:t>
                      </a:r>
                      <a:endParaRPr kumimoji="1" lang="en-US" altLang="ja-JP" sz="1400" b="0" i="0" u="none" strike="noStrike" cap="none" normalizeH="0" baseline="0" smtClean="0">
                        <a:ln>
                          <a:noFill/>
                        </a:ln>
                        <a:solidFill>
                          <a:srgbClr val="0000FF"/>
                        </a:solidFill>
                        <a:effectLst/>
                        <a:latin typeface="ＭＳ Ｐゴシック" pitchFamily="50" charset="-128"/>
                        <a:ea typeface="ＭＳ Ｐゴシック" pitchFamily="50" charset="-128"/>
                      </a:endParaRPr>
                    </a:p>
                    <a:p>
                      <a:pPr marL="0" marR="0" lvl="0" indent="0" algn="l"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smtClean="0">
                          <a:ln>
                            <a:noFill/>
                          </a:ln>
                          <a:solidFill>
                            <a:srgbClr val="0000FF"/>
                          </a:solidFill>
                          <a:effectLst/>
                          <a:latin typeface="ＭＳ Ｐゴシック" pitchFamily="50" charset="-128"/>
                          <a:ea typeface="ＭＳ Ｐゴシック" pitchFamily="50" charset="-128"/>
                        </a:rPr>
                        <a:t>避難訓練時に使用できますか？</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□避難先の施設に事前に了解を得られれば使用可能</a:t>
                      </a: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□非常時でなければ使用できない（小学校など）</a:t>
                      </a:r>
                      <a:endParaRPr kumimoji="1" lang="en-US" altLang="ja-JP"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ja-JP" altLang="en-US" sz="1400" b="0" i="1" u="sng" strike="noStrike" cap="none" normalizeH="0" baseline="0" dirty="0" smtClean="0">
                          <a:ln>
                            <a:noFill/>
                          </a:ln>
                          <a:solidFill>
                            <a:srgbClr val="0000FF"/>
                          </a:solidFill>
                          <a:effectLst/>
                          <a:latin typeface="ＭＳ Ｐゴシック" pitchFamily="50" charset="-128"/>
                          <a:ea typeface="ＭＳ Ｐゴシック" pitchFamily="50" charset="-128"/>
                        </a:rPr>
                        <a:t>⇒避難訓練時は施設の入口まで移動したら終わりで結構です。</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2089">
                <a:tc>
                  <a:txBody>
                    <a:bodyPr/>
                    <a:lstStyle>
                      <a:lvl1pPr defTabSz="1404938">
                        <a:spcBef>
                          <a:spcPct val="20000"/>
                        </a:spcBef>
                        <a:defRPr kumimoji="1" sz="4400">
                          <a:solidFill>
                            <a:schemeClr val="tx1"/>
                          </a:solidFill>
                          <a:latin typeface="Arial" charset="0"/>
                          <a:ea typeface="ＭＳ Ｐゴシック" pitchFamily="50" charset="-128"/>
                        </a:defRPr>
                      </a:lvl1pPr>
                      <a:lvl2pPr marL="742950" indent="-285750" defTabSz="1404938">
                        <a:spcBef>
                          <a:spcPct val="20000"/>
                        </a:spcBef>
                        <a:defRPr kumimoji="1" sz="3800">
                          <a:solidFill>
                            <a:schemeClr val="tx1"/>
                          </a:solidFill>
                          <a:latin typeface="Arial" charset="0"/>
                          <a:ea typeface="ＭＳ Ｐゴシック" pitchFamily="50" charset="-128"/>
                        </a:defRPr>
                      </a:lvl2pPr>
                      <a:lvl3pPr marL="1143000" indent="-228600" defTabSz="1404938">
                        <a:spcBef>
                          <a:spcPct val="20000"/>
                        </a:spcBef>
                        <a:defRPr kumimoji="1" sz="3200">
                          <a:solidFill>
                            <a:schemeClr val="tx1"/>
                          </a:solidFill>
                          <a:latin typeface="Arial" charset="0"/>
                          <a:ea typeface="ＭＳ Ｐゴシック" pitchFamily="50" charset="-128"/>
                        </a:defRPr>
                      </a:lvl3pPr>
                      <a:lvl4pPr marL="1600200" indent="-228600" defTabSz="1404938">
                        <a:spcBef>
                          <a:spcPct val="20000"/>
                        </a:spcBef>
                        <a:defRPr kumimoji="1" sz="2600">
                          <a:solidFill>
                            <a:schemeClr val="tx1"/>
                          </a:solidFill>
                          <a:latin typeface="Arial" charset="0"/>
                          <a:ea typeface="ＭＳ Ｐゴシック" pitchFamily="50" charset="-128"/>
                        </a:defRPr>
                      </a:lvl4pPr>
                      <a:lvl5pPr marL="2057400" indent="-228600" defTabSz="1404938">
                        <a:spcBef>
                          <a:spcPct val="20000"/>
                        </a:spcBef>
                        <a:defRPr kumimoji="1" sz="2600">
                          <a:solidFill>
                            <a:schemeClr val="tx1"/>
                          </a:solidFill>
                          <a:latin typeface="Arial" charset="0"/>
                          <a:ea typeface="ＭＳ Ｐゴシック" pitchFamily="50" charset="-128"/>
                        </a:defRPr>
                      </a:lvl5pPr>
                      <a:lvl6pPr marL="25146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40493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ctr" defTabSz="140493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smtClean="0">
                          <a:ln>
                            <a:noFill/>
                          </a:ln>
                          <a:solidFill>
                            <a:srgbClr val="0000FF"/>
                          </a:solidFill>
                          <a:effectLst/>
                          <a:latin typeface="ＭＳ Ｐゴシック" pitchFamily="50" charset="-128"/>
                          <a:ea typeface="ＭＳ Ｐゴシック" pitchFamily="50" charset="-128"/>
                        </a:rPr>
                        <a:t>□</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FF"/>
                          </a:solidFill>
                          <a:effectLst/>
                          <a:latin typeface="ＭＳ Ｐゴシック" pitchFamily="50" charset="-128"/>
                          <a:ea typeface="ＭＳ Ｐゴシック" pitchFamily="50" charset="-128"/>
                        </a:rPr>
                        <a:t>自施設の２階以上に避難する場合、</a:t>
                      </a:r>
                      <a:endParaRPr kumimoji="1" lang="en-US" altLang="ja-JP" sz="1400" b="0" i="0" u="none" strike="noStrike" cap="none" normalizeH="0" baseline="0" dirty="0" smtClean="0">
                        <a:ln>
                          <a:noFill/>
                        </a:ln>
                        <a:solidFill>
                          <a:srgbClr val="0000FF"/>
                        </a:solidFill>
                        <a:effectLst/>
                        <a:latin typeface="ＭＳ Ｐゴシック" pitchFamily="50" charset="-128"/>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rgbClr val="0000FF"/>
                          </a:solidFill>
                          <a:effectLst/>
                          <a:latin typeface="ＭＳ Ｐゴシック" pitchFamily="50" charset="-128"/>
                          <a:ea typeface="ＭＳ Ｐゴシック" pitchFamily="50" charset="-128"/>
                        </a:rPr>
                        <a:t>避難訓練時に使用できますか？</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1398588">
                        <a:spcBef>
                          <a:spcPct val="20000"/>
                        </a:spcBef>
                        <a:defRPr kumimoji="1" sz="4400">
                          <a:solidFill>
                            <a:schemeClr val="tx1"/>
                          </a:solidFill>
                          <a:latin typeface="Arial" charset="0"/>
                          <a:ea typeface="ＭＳ Ｐゴシック" pitchFamily="50" charset="-128"/>
                        </a:defRPr>
                      </a:lvl1pPr>
                      <a:lvl2pPr marL="742950" indent="-285750" defTabSz="1398588">
                        <a:spcBef>
                          <a:spcPct val="20000"/>
                        </a:spcBef>
                        <a:defRPr kumimoji="1" sz="3800">
                          <a:solidFill>
                            <a:schemeClr val="tx1"/>
                          </a:solidFill>
                          <a:latin typeface="Arial" charset="0"/>
                          <a:ea typeface="ＭＳ Ｐゴシック" pitchFamily="50" charset="-128"/>
                        </a:defRPr>
                      </a:lvl2pPr>
                      <a:lvl3pPr marL="1143000" indent="-228600" defTabSz="1398588">
                        <a:spcBef>
                          <a:spcPct val="20000"/>
                        </a:spcBef>
                        <a:defRPr kumimoji="1" sz="3200">
                          <a:solidFill>
                            <a:schemeClr val="tx1"/>
                          </a:solidFill>
                          <a:latin typeface="Arial" charset="0"/>
                          <a:ea typeface="ＭＳ Ｐゴシック" pitchFamily="50" charset="-128"/>
                        </a:defRPr>
                      </a:lvl3pPr>
                      <a:lvl4pPr marL="1600200" indent="-228600" defTabSz="1398588">
                        <a:spcBef>
                          <a:spcPct val="20000"/>
                        </a:spcBef>
                        <a:defRPr kumimoji="1" sz="2600">
                          <a:solidFill>
                            <a:schemeClr val="tx1"/>
                          </a:solidFill>
                          <a:latin typeface="Arial" charset="0"/>
                          <a:ea typeface="ＭＳ Ｐゴシック" pitchFamily="50" charset="-128"/>
                        </a:defRPr>
                      </a:lvl4pPr>
                      <a:lvl5pPr marL="2057400" indent="-228600" defTabSz="1398588">
                        <a:spcBef>
                          <a:spcPct val="20000"/>
                        </a:spcBef>
                        <a:defRPr kumimoji="1" sz="2600">
                          <a:solidFill>
                            <a:schemeClr val="tx1"/>
                          </a:solidFill>
                          <a:latin typeface="Arial" charset="0"/>
                          <a:ea typeface="ＭＳ Ｐゴシック" pitchFamily="50" charset="-128"/>
                        </a:defRPr>
                      </a:lvl5pPr>
                      <a:lvl6pPr marL="25146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6pPr>
                      <a:lvl7pPr marL="29718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7pPr>
                      <a:lvl8pPr marL="34290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8pPr>
                      <a:lvl9pPr marL="3886200" indent="-228600" defTabSz="1398588" eaLnBrk="0" fontAlgn="base" hangingPunct="0">
                        <a:spcBef>
                          <a:spcPct val="20000"/>
                        </a:spcBef>
                        <a:spcAft>
                          <a:spcPct val="0"/>
                        </a:spcAft>
                        <a:defRPr kumimoji="1" sz="2600">
                          <a:solidFill>
                            <a:schemeClr val="tx1"/>
                          </a:solidFill>
                          <a:latin typeface="Arial" charset="0"/>
                          <a:ea typeface="ＭＳ Ｐゴシック" pitchFamily="50"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□常に使用可能な場所</a:t>
                      </a:r>
                      <a:endParaRPr kumimoji="1" lang="en-US" altLang="ja-JP"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□訓練前に片付けを行えば使用可能</a:t>
                      </a:r>
                      <a:endParaRPr kumimoji="1" lang="en-US" altLang="ja-JP"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□平常時には利用者がいる</a:t>
                      </a:r>
                      <a:endParaRPr kumimoji="1" lang="en-US" altLang="ja-JP" sz="14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1398588"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ja-JP" altLang="en-US" sz="1400" b="0" i="1" u="sng" strike="noStrike" cap="none" normalizeH="0" baseline="0" dirty="0" smtClean="0">
                          <a:ln>
                            <a:noFill/>
                          </a:ln>
                          <a:solidFill>
                            <a:srgbClr val="0000FF"/>
                          </a:solidFill>
                          <a:effectLst/>
                          <a:latin typeface="ＭＳ Ｐゴシック" pitchFamily="50" charset="-128"/>
                          <a:ea typeface="ＭＳ Ｐゴシック" pitchFamily="50" charset="-128"/>
                        </a:rPr>
                        <a:t>⇒避難訓練時はその場所まで移動したら終わりで結構です。</a:t>
                      </a:r>
                    </a:p>
                  </a:txBody>
                  <a:tcPr marL="57443" marR="57443" marT="26592" marB="265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 name="テキスト ボックス 12"/>
          <p:cNvSpPr txBox="1"/>
          <p:nvPr/>
        </p:nvSpPr>
        <p:spPr>
          <a:xfrm>
            <a:off x="418642" y="688378"/>
            <a:ext cx="8417689" cy="369332"/>
          </a:xfrm>
          <a:prstGeom prst="rect">
            <a:avLst/>
          </a:prstGeom>
          <a:noFill/>
        </p:spPr>
        <p:txBody>
          <a:bodyPr wrap="none" rtlCol="0">
            <a:spAutoFit/>
          </a:bodyPr>
          <a:lstStyle/>
          <a:p>
            <a:r>
              <a:rPr kumimoji="1" lang="en-US" altLang="ja-JP" dirty="0" smtClean="0"/>
              <a:t>【</a:t>
            </a:r>
            <a:r>
              <a:rPr lang="ja-JP" altLang="en-US" dirty="0" smtClean="0"/>
              <a:t>避難訓練の実施日時</a:t>
            </a:r>
            <a:r>
              <a:rPr kumimoji="1" lang="en-US" altLang="ja-JP" dirty="0" smtClean="0"/>
              <a:t>】</a:t>
            </a:r>
            <a:r>
              <a:rPr kumimoji="1" lang="ja-JP" altLang="en-US" dirty="0" smtClean="0"/>
              <a:t>　　　　　　　　　　　　　　　　　　　　　　令和　　　年　　　月　　　日</a:t>
            </a:r>
            <a:endParaRPr kumimoji="1" lang="ja-JP" altLang="en-US" dirty="0"/>
          </a:p>
        </p:txBody>
      </p:sp>
    </p:spTree>
    <p:extLst>
      <p:ext uri="{BB962C8B-B14F-4D97-AF65-F5344CB8AC3E}">
        <p14:creationId xmlns:p14="http://schemas.microsoft.com/office/powerpoint/2010/main" val="3902708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38</a:t>
            </a:fld>
            <a:endParaRPr lang="en-US" altLang="ja-JP"/>
          </a:p>
        </p:txBody>
      </p:sp>
      <p:sp>
        <p:nvSpPr>
          <p:cNvPr id="10" name="テキスト ボックス 9"/>
          <p:cNvSpPr txBox="1"/>
          <p:nvPr/>
        </p:nvSpPr>
        <p:spPr>
          <a:xfrm>
            <a:off x="1467959" y="2909299"/>
            <a:ext cx="6317755" cy="830997"/>
          </a:xfrm>
          <a:prstGeom prst="rect">
            <a:avLst/>
          </a:prstGeom>
          <a:noFill/>
        </p:spPr>
        <p:txBody>
          <a:bodyPr wrap="none" rtlCol="0">
            <a:spAutoFit/>
          </a:bodyPr>
          <a:lstStyle/>
          <a:p>
            <a:pPr>
              <a:lnSpc>
                <a:spcPct val="150000"/>
              </a:lnSpc>
            </a:pPr>
            <a:r>
              <a:rPr lang="ja-JP" altLang="en-US" sz="3200" dirty="0" smtClean="0">
                <a:solidFill>
                  <a:srgbClr val="4087C8"/>
                </a:solidFill>
                <a:latin typeface="HGP創英角ｺﾞｼｯｸUB"/>
                <a:ea typeface="HGP創英角ｺﾞｼｯｸUB"/>
                <a:cs typeface="+mj-cs"/>
              </a:rPr>
              <a:t>６．避難訓練実施報告書を提出する</a:t>
            </a:r>
            <a:endParaRPr lang="ja-JP" altLang="en-US" sz="3200" dirty="0">
              <a:solidFill>
                <a:srgbClr val="4087C8"/>
              </a:solidFill>
              <a:latin typeface="HGP創英角ｺﾞｼｯｸUB"/>
              <a:ea typeface="HGP創英角ｺﾞｼｯｸUB"/>
              <a:cs typeface="+mj-cs"/>
            </a:endParaRPr>
          </a:p>
        </p:txBody>
      </p:sp>
    </p:spTree>
    <p:extLst>
      <p:ext uri="{BB962C8B-B14F-4D97-AF65-F5344CB8AC3E}">
        <p14:creationId xmlns:p14="http://schemas.microsoft.com/office/powerpoint/2010/main" val="132242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885392">
              <a:spcBef>
                <a:spcPct val="20000"/>
              </a:spcBef>
              <a:buSzPct val="100000"/>
              <a:buChar char="•"/>
              <a:defRPr kumimoji="1" sz="3088">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468207" indent="-180080" defTabSz="885392">
              <a:spcBef>
                <a:spcPct val="20000"/>
              </a:spcBef>
              <a:buSzPct val="100000"/>
              <a:buChar char="–"/>
              <a:defRPr kumimoji="1" sz="271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720319" indent="-144064" defTabSz="885392">
              <a:spcBef>
                <a:spcPct val="20000"/>
              </a:spcBef>
              <a:buSzPct val="100000"/>
              <a:buChar char="•"/>
              <a:defRPr kumimoji="1" sz="2332">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1008446" indent="-144064" defTabSz="885392">
              <a:spcBef>
                <a:spcPct val="20000"/>
              </a:spcBef>
              <a:buSzPct val="100000"/>
              <a:buChar char="–"/>
              <a:defRPr kumimoji="1" sz="1954">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1296573" indent="-144064" defTabSz="885392">
              <a:spcBef>
                <a:spcPct val="20000"/>
              </a:spcBef>
              <a:buSzPct val="100000"/>
              <a:buChar char="»"/>
              <a:defRPr kumimoji="1" sz="1954">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1584701" indent="-144064" defTabSz="885392" eaLnBrk="0" fontAlgn="base" hangingPunct="0">
              <a:spcBef>
                <a:spcPct val="20000"/>
              </a:spcBef>
              <a:spcAft>
                <a:spcPct val="0"/>
              </a:spcAft>
              <a:buSzPct val="100000"/>
              <a:buChar char="»"/>
              <a:defRPr kumimoji="1" sz="1954">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1872828" indent="-144064" defTabSz="885392" eaLnBrk="0" fontAlgn="base" hangingPunct="0">
              <a:spcBef>
                <a:spcPct val="20000"/>
              </a:spcBef>
              <a:spcAft>
                <a:spcPct val="0"/>
              </a:spcAft>
              <a:buSzPct val="100000"/>
              <a:buChar char="»"/>
              <a:defRPr kumimoji="1" sz="1954">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2160956" indent="-144064" defTabSz="885392" eaLnBrk="0" fontAlgn="base" hangingPunct="0">
              <a:spcBef>
                <a:spcPct val="20000"/>
              </a:spcBef>
              <a:spcAft>
                <a:spcPct val="0"/>
              </a:spcAft>
              <a:buSzPct val="100000"/>
              <a:buChar char="»"/>
              <a:defRPr kumimoji="1" sz="1954">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2449083" indent="-144064" defTabSz="885392" eaLnBrk="0" fontAlgn="base" hangingPunct="0">
              <a:spcBef>
                <a:spcPct val="20000"/>
              </a:spcBef>
              <a:spcAft>
                <a:spcPct val="0"/>
              </a:spcAft>
              <a:buSzPct val="100000"/>
              <a:buChar char="»"/>
              <a:defRPr kumimoji="1" sz="1954">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a:spcBef>
                <a:spcPct val="0"/>
              </a:spcBef>
              <a:buFontTx/>
              <a:buNone/>
            </a:pPr>
            <a:fld id="{C7461240-792A-41DA-873E-3C1DAAFAD7E9}" type="slidenum">
              <a:rPr lang="en-US" altLang="ja-JP" sz="1386">
                <a:solidFill>
                  <a:srgbClr val="000000"/>
                </a:solidFill>
              </a:rPr>
              <a:pPr>
                <a:spcBef>
                  <a:spcPct val="0"/>
                </a:spcBef>
                <a:buFontTx/>
                <a:buNone/>
              </a:pPr>
              <a:t>39</a:t>
            </a:fld>
            <a:endParaRPr lang="en-US" altLang="ja-JP" sz="1386" dirty="0">
              <a:solidFill>
                <a:srgbClr val="000000"/>
              </a:solidFill>
            </a:endParaRPr>
          </a:p>
        </p:txBody>
      </p:sp>
      <p:sp>
        <p:nvSpPr>
          <p:cNvPr id="24" name="Rectangle 2"/>
          <p:cNvSpPr>
            <a:spLocks noChangeArrowheads="1"/>
          </p:cNvSpPr>
          <p:nvPr/>
        </p:nvSpPr>
        <p:spPr bwMode="auto">
          <a:xfrm>
            <a:off x="-28512" y="-35500"/>
            <a:ext cx="9144000" cy="37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1139825" indent="-4381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755775" indent="-34925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2457450"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3160713" indent="-34925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36179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40751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45323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4989513" indent="-34925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defTabSz="777189" fontAlgn="base">
              <a:spcBef>
                <a:spcPct val="0"/>
              </a:spcBef>
              <a:spcAft>
                <a:spcPct val="0"/>
              </a:spcAft>
              <a:buNone/>
              <a:defRPr/>
            </a:pPr>
            <a:r>
              <a:rPr lang="ja-JP" altLang="en-US" sz="2269" dirty="0" smtClean="0">
                <a:solidFill>
                  <a:srgbClr val="4087C8"/>
                </a:solidFill>
                <a:latin typeface="HGP創英角ｺﾞｼｯｸUB" panose="020B0900000000000000" pitchFamily="50" charset="-128"/>
                <a:ea typeface="HGP創英角ｺﾞｼｯｸUB" panose="020B0900000000000000" pitchFamily="50" charset="-128"/>
              </a:rPr>
              <a:t>◆</a:t>
            </a:r>
            <a:r>
              <a:rPr lang="ja-JP" altLang="en-US" sz="2458" dirty="0" smtClean="0">
                <a:solidFill>
                  <a:srgbClr val="4087C8"/>
                </a:solidFill>
                <a:latin typeface="+mj-lt"/>
                <a:ea typeface="+mj-ea"/>
                <a:cs typeface="+mn-cs"/>
              </a:rPr>
              <a:t>避難</a:t>
            </a:r>
            <a:r>
              <a:rPr lang="ja-JP" altLang="en-US" sz="2458" dirty="0">
                <a:solidFill>
                  <a:srgbClr val="4087C8"/>
                </a:solidFill>
                <a:latin typeface="+mj-lt"/>
                <a:ea typeface="+mj-ea"/>
                <a:cs typeface="+mn-cs"/>
              </a:rPr>
              <a:t>訓練の実施</a:t>
            </a:r>
            <a:r>
              <a:rPr lang="ja-JP" altLang="en-US" sz="2458" dirty="0" smtClean="0">
                <a:solidFill>
                  <a:srgbClr val="4087C8"/>
                </a:solidFill>
                <a:latin typeface="+mj-lt"/>
                <a:ea typeface="+mj-ea"/>
                <a:cs typeface="+mn-cs"/>
              </a:rPr>
              <a:t>報告書の作成</a:t>
            </a:r>
            <a:endParaRPr lang="ja-JP" altLang="en-US" sz="2458" dirty="0">
              <a:solidFill>
                <a:srgbClr val="4087C8"/>
              </a:solidFill>
              <a:latin typeface="+mj-lt"/>
              <a:ea typeface="+mj-ea"/>
              <a:cs typeface="+mn-cs"/>
            </a:endParaRPr>
          </a:p>
        </p:txBody>
      </p:sp>
      <p:pic>
        <p:nvPicPr>
          <p:cNvPr id="3" name="図 2"/>
          <p:cNvPicPr>
            <a:picLocks noChangeAspect="1"/>
          </p:cNvPicPr>
          <p:nvPr/>
        </p:nvPicPr>
        <p:blipFill rotWithShape="1">
          <a:blip r:embed="rId3"/>
          <a:srcRect t="2093" r="10328"/>
          <a:stretch/>
        </p:blipFill>
        <p:spPr>
          <a:xfrm>
            <a:off x="5128370" y="1642967"/>
            <a:ext cx="3468229" cy="5102739"/>
          </a:xfrm>
          <a:prstGeom prst="rect">
            <a:avLst/>
          </a:prstGeom>
          <a:ln>
            <a:solidFill>
              <a:schemeClr val="tx1"/>
            </a:solidFill>
          </a:ln>
        </p:spPr>
      </p:pic>
      <p:sp>
        <p:nvSpPr>
          <p:cNvPr id="16" name="テキスト ボックス 15"/>
          <p:cNvSpPr txBox="1"/>
          <p:nvPr/>
        </p:nvSpPr>
        <p:spPr>
          <a:xfrm>
            <a:off x="301097" y="642094"/>
            <a:ext cx="8649266" cy="400110"/>
          </a:xfrm>
          <a:prstGeom prst="rect">
            <a:avLst/>
          </a:prstGeom>
          <a:noFill/>
        </p:spPr>
        <p:txBody>
          <a:bodyPr wrap="square">
            <a:spAutoFit/>
          </a:bodyPr>
          <a:lstStyle/>
          <a:p>
            <a:pPr defTabSz="576255">
              <a:defRPr/>
            </a:pPr>
            <a:r>
              <a:rPr lang="ja-JP" altLang="en-US" sz="2000" dirty="0" smtClean="0">
                <a:solidFill>
                  <a:srgbClr val="3333FF"/>
                </a:solidFill>
                <a:latin typeface="Arial"/>
                <a:ea typeface="ＭＳ Ｐゴシック"/>
              </a:rPr>
              <a:t>避難訓練終了後、訓練実施報告書</a:t>
            </a:r>
            <a:r>
              <a:rPr lang="ja-JP" altLang="en-US" sz="2000" dirty="0">
                <a:solidFill>
                  <a:srgbClr val="3333FF"/>
                </a:solidFill>
                <a:latin typeface="Arial"/>
                <a:ea typeface="ＭＳ Ｐゴシック"/>
              </a:rPr>
              <a:t>を作成し</a:t>
            </a:r>
            <a:r>
              <a:rPr lang="ja-JP" altLang="en-US" sz="2000" dirty="0" smtClean="0">
                <a:solidFill>
                  <a:srgbClr val="3333FF"/>
                </a:solidFill>
                <a:latin typeface="Arial"/>
                <a:ea typeface="ＭＳ Ｐゴシック"/>
              </a:rPr>
              <a:t>、市町村へ提出してください。</a:t>
            </a:r>
            <a:endParaRPr lang="en-US" altLang="ja-JP" sz="2000" dirty="0">
              <a:solidFill>
                <a:srgbClr val="3333FF"/>
              </a:solidFill>
              <a:latin typeface="Arial"/>
              <a:ea typeface="ＭＳ Ｐゴシック"/>
            </a:endParaRPr>
          </a:p>
        </p:txBody>
      </p:sp>
      <p:pic>
        <p:nvPicPr>
          <p:cNvPr id="17" name="図 16"/>
          <p:cNvPicPr/>
          <p:nvPr/>
        </p:nvPicPr>
        <p:blipFill>
          <a:blip r:embed="rId4"/>
          <a:stretch>
            <a:fillRect/>
          </a:stretch>
        </p:blipFill>
        <p:spPr>
          <a:xfrm>
            <a:off x="946301" y="1642968"/>
            <a:ext cx="3474440" cy="5078413"/>
          </a:xfrm>
          <a:prstGeom prst="rect">
            <a:avLst/>
          </a:prstGeom>
          <a:ln w="3175">
            <a:solidFill>
              <a:schemeClr val="tx1"/>
            </a:solidFill>
          </a:ln>
        </p:spPr>
      </p:pic>
      <p:sp>
        <p:nvSpPr>
          <p:cNvPr id="6" name="テキスト ボックス 5"/>
          <p:cNvSpPr txBox="1"/>
          <p:nvPr/>
        </p:nvSpPr>
        <p:spPr>
          <a:xfrm>
            <a:off x="828339" y="1273635"/>
            <a:ext cx="877163" cy="369332"/>
          </a:xfrm>
          <a:prstGeom prst="rect">
            <a:avLst/>
          </a:prstGeom>
          <a:noFill/>
        </p:spPr>
        <p:txBody>
          <a:bodyPr wrap="none" rtlCol="0">
            <a:spAutoFit/>
          </a:bodyPr>
          <a:lstStyle/>
          <a:p>
            <a:r>
              <a:rPr kumimoji="1" lang="en-US" altLang="ja-JP" dirty="0" smtClean="0"/>
              <a:t>【</a:t>
            </a:r>
            <a:r>
              <a:rPr kumimoji="1" lang="ja-JP" altLang="en-US" dirty="0" smtClean="0"/>
              <a:t>様式</a:t>
            </a:r>
            <a:r>
              <a:rPr kumimoji="1" lang="en-US" altLang="ja-JP" dirty="0" smtClean="0"/>
              <a:t>】</a:t>
            </a:r>
            <a:endParaRPr kumimoji="1" lang="ja-JP" altLang="en-US" dirty="0"/>
          </a:p>
        </p:txBody>
      </p:sp>
      <p:sp>
        <p:nvSpPr>
          <p:cNvPr id="19" name="テキスト ボックス 18"/>
          <p:cNvSpPr txBox="1"/>
          <p:nvPr/>
        </p:nvSpPr>
        <p:spPr>
          <a:xfrm>
            <a:off x="4907280" y="1273635"/>
            <a:ext cx="1107996" cy="369332"/>
          </a:xfrm>
          <a:prstGeom prst="rect">
            <a:avLst/>
          </a:prstGeom>
          <a:noFill/>
        </p:spPr>
        <p:txBody>
          <a:bodyPr wrap="none" rtlCol="0">
            <a:spAutoFit/>
          </a:bodyPr>
          <a:lstStyle/>
          <a:p>
            <a:r>
              <a:rPr kumimoji="1" lang="en-US" altLang="ja-JP" dirty="0" smtClean="0"/>
              <a:t>【</a:t>
            </a:r>
            <a:r>
              <a:rPr kumimoji="1" lang="ja-JP" altLang="en-US" dirty="0" smtClean="0"/>
              <a:t>記載例</a:t>
            </a:r>
            <a:r>
              <a:rPr kumimoji="1" lang="en-US" altLang="ja-JP" dirty="0" smtClean="0"/>
              <a:t>】</a:t>
            </a:r>
            <a:endParaRPr kumimoji="1" lang="ja-JP" altLang="en-US" dirty="0"/>
          </a:p>
        </p:txBody>
      </p:sp>
    </p:spTree>
    <p:extLst>
      <p:ext uri="{BB962C8B-B14F-4D97-AF65-F5344CB8AC3E}">
        <p14:creationId xmlns:p14="http://schemas.microsoft.com/office/powerpoint/2010/main" val="261183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4</a:t>
            </a:fld>
            <a:endParaRPr lang="en-US" altLang="ja-JP"/>
          </a:p>
        </p:txBody>
      </p:sp>
      <p:sp>
        <p:nvSpPr>
          <p:cNvPr id="4" name="テキスト ボックス 3"/>
          <p:cNvSpPr txBox="1"/>
          <p:nvPr/>
        </p:nvSpPr>
        <p:spPr>
          <a:xfrm>
            <a:off x="1394020" y="1504285"/>
            <a:ext cx="6937180" cy="4524315"/>
          </a:xfrm>
          <a:prstGeom prst="rect">
            <a:avLst/>
          </a:prstGeom>
          <a:noFill/>
        </p:spPr>
        <p:txBody>
          <a:bodyPr wrap="square" rtlCol="0">
            <a:spAutoFit/>
          </a:bodyPr>
          <a:lstStyle/>
          <a:p>
            <a:pPr marL="457200" indent="-457200">
              <a:buFont typeface="+mj-lt"/>
              <a:buAutoNum type="arabicPeriod"/>
            </a:pPr>
            <a:r>
              <a:rPr lang="ja-JP" altLang="en-US" sz="2400" dirty="0" smtClean="0">
                <a:solidFill>
                  <a:srgbClr val="4087C8"/>
                </a:solidFill>
                <a:latin typeface="HGP創英角ｺﾞｼｯｸUB"/>
                <a:ea typeface="HGP創英角ｺﾞｼｯｸUB"/>
                <a:cs typeface="+mj-cs"/>
              </a:rPr>
              <a:t>段階的</a:t>
            </a:r>
            <a:r>
              <a:rPr lang="ja-JP" altLang="en-US" sz="2400" dirty="0">
                <a:solidFill>
                  <a:srgbClr val="4087C8"/>
                </a:solidFill>
                <a:latin typeface="HGP創英角ｺﾞｼｯｸUB"/>
                <a:ea typeface="HGP創英角ｺﾞｼｯｸUB"/>
                <a:cs typeface="+mj-cs"/>
              </a:rPr>
              <a:t>に発表される防災情報</a:t>
            </a:r>
            <a:r>
              <a:rPr lang="ja-JP" altLang="en-US" sz="2400" dirty="0" smtClean="0">
                <a:solidFill>
                  <a:srgbClr val="4087C8"/>
                </a:solidFill>
                <a:latin typeface="HGP創英角ｺﾞｼｯｸUB"/>
                <a:ea typeface="HGP創英角ｺﾞｼｯｸUB"/>
                <a:cs typeface="+mj-cs"/>
              </a:rPr>
              <a:t>と</a:t>
            </a:r>
            <a:r>
              <a:rPr lang="en-US" altLang="ja-JP" sz="2400" dirty="0" smtClean="0">
                <a:solidFill>
                  <a:srgbClr val="4087C8"/>
                </a:solidFill>
                <a:latin typeface="HGP創英角ｺﾞｼｯｸUB"/>
                <a:ea typeface="HGP創英角ｺﾞｼｯｸUB"/>
                <a:cs typeface="+mj-cs"/>
              </a:rPr>
              <a:t>『</a:t>
            </a:r>
            <a:r>
              <a:rPr lang="ja-JP" altLang="en-US" sz="2400" dirty="0">
                <a:solidFill>
                  <a:srgbClr val="4087C8"/>
                </a:solidFill>
                <a:latin typeface="HGP創英角ｺﾞｼｯｸUB"/>
                <a:ea typeface="HGP創英角ｺﾞｼｯｸUB"/>
                <a:cs typeface="+mj-cs"/>
              </a:rPr>
              <a:t>要配慮者利用施設の主な行動</a:t>
            </a:r>
            <a:r>
              <a:rPr lang="en-US" altLang="ja-JP" sz="2400" dirty="0">
                <a:solidFill>
                  <a:srgbClr val="4087C8"/>
                </a:solidFill>
                <a:latin typeface="HGP創英角ｺﾞｼｯｸUB"/>
                <a:ea typeface="HGP創英角ｺﾞｼｯｸUB"/>
                <a:cs typeface="+mj-cs"/>
              </a:rPr>
              <a:t>』</a:t>
            </a:r>
            <a:r>
              <a:rPr lang="ja-JP" altLang="en-US" sz="2400" dirty="0" smtClean="0">
                <a:solidFill>
                  <a:srgbClr val="4087C8"/>
                </a:solidFill>
                <a:latin typeface="HGP創英角ｺﾞｼｯｸUB"/>
                <a:ea typeface="HGP創英角ｺﾞｼｯｸUB"/>
                <a:cs typeface="+mj-cs"/>
              </a:rPr>
              <a:t>をイメージ</a:t>
            </a:r>
            <a:r>
              <a:rPr lang="ja-JP" altLang="en-US" sz="2400" dirty="0">
                <a:solidFill>
                  <a:srgbClr val="4087C8"/>
                </a:solidFill>
                <a:latin typeface="HGP創英角ｺﾞｼｯｸUB"/>
                <a:ea typeface="HGP創英角ｺﾞｼｯｸUB"/>
                <a:cs typeface="+mj-cs"/>
              </a:rPr>
              <a:t>してみましょう</a:t>
            </a:r>
            <a:r>
              <a:rPr lang="ja-JP" altLang="en-US" sz="2400" dirty="0" smtClean="0">
                <a:solidFill>
                  <a:srgbClr val="4087C8"/>
                </a:solidFill>
                <a:latin typeface="HGP創英角ｺﾞｼｯｸUB"/>
                <a:ea typeface="HGP創英角ｺﾞｼｯｸUB"/>
                <a:cs typeface="+mj-cs"/>
              </a:rPr>
              <a:t>。</a:t>
            </a:r>
            <a:endParaRPr lang="en-US" altLang="ja-JP" sz="2400" dirty="0" smtClean="0">
              <a:solidFill>
                <a:srgbClr val="4087C8"/>
              </a:solidFill>
              <a:latin typeface="HGP創英角ｺﾞｼｯｸUB"/>
              <a:ea typeface="HGP創英角ｺﾞｼｯｸUB"/>
              <a:cs typeface="+mj-cs"/>
            </a:endParaRPr>
          </a:p>
          <a:p>
            <a:pPr marL="457200" indent="-457200">
              <a:lnSpc>
                <a:spcPct val="200000"/>
              </a:lnSpc>
              <a:buFont typeface="+mj-lt"/>
              <a:buAutoNum type="arabicPeriod"/>
            </a:pPr>
            <a:r>
              <a:rPr lang="ja-JP" altLang="en-US" sz="2400" dirty="0" smtClean="0">
                <a:solidFill>
                  <a:srgbClr val="4087C8"/>
                </a:solidFill>
                <a:latin typeface="HGP創英角ｺﾞｼｯｸUB"/>
                <a:ea typeface="HGP創英角ｺﾞｼｯｸUB"/>
                <a:cs typeface="+mj-cs"/>
              </a:rPr>
              <a:t>避難訓練の内容</a:t>
            </a:r>
            <a:r>
              <a:rPr lang="ja-JP" altLang="en-US" sz="2400" dirty="0">
                <a:solidFill>
                  <a:srgbClr val="4087C8"/>
                </a:solidFill>
                <a:latin typeface="HGP創英角ｺﾞｼｯｸUB"/>
                <a:ea typeface="HGP創英角ｺﾞｼｯｸUB"/>
                <a:cs typeface="+mj-cs"/>
              </a:rPr>
              <a:t>を</a:t>
            </a:r>
            <a:r>
              <a:rPr lang="ja-JP" altLang="en-US" sz="2400" dirty="0" smtClean="0">
                <a:solidFill>
                  <a:srgbClr val="4087C8"/>
                </a:solidFill>
                <a:latin typeface="HGP創英角ｺﾞｼｯｸUB"/>
                <a:ea typeface="HGP創英角ｺﾞｼｯｸUB"/>
                <a:cs typeface="+mj-cs"/>
              </a:rPr>
              <a:t>知る</a:t>
            </a:r>
            <a:endParaRPr lang="en-US" altLang="ja-JP" sz="2400" dirty="0" smtClean="0">
              <a:solidFill>
                <a:srgbClr val="4087C8"/>
              </a:solidFill>
              <a:latin typeface="HGP創英角ｺﾞｼｯｸUB"/>
              <a:ea typeface="HGP創英角ｺﾞｼｯｸUB"/>
              <a:cs typeface="+mj-cs"/>
            </a:endParaRPr>
          </a:p>
          <a:p>
            <a:pPr marL="457200" indent="-457200">
              <a:lnSpc>
                <a:spcPct val="200000"/>
              </a:lnSpc>
              <a:buFont typeface="+mj-lt"/>
              <a:buAutoNum type="arabicPeriod"/>
            </a:pPr>
            <a:r>
              <a:rPr lang="ja-JP" altLang="en-US" sz="2400" dirty="0" smtClean="0">
                <a:solidFill>
                  <a:srgbClr val="4087C8"/>
                </a:solidFill>
                <a:latin typeface="HGP創英角ｺﾞｼｯｸUB"/>
                <a:ea typeface="HGP創英角ｺﾞｼｯｸUB"/>
                <a:cs typeface="+mj-cs"/>
              </a:rPr>
              <a:t>「</a:t>
            </a:r>
            <a:r>
              <a:rPr lang="ja-JP" altLang="en-US" sz="2400" dirty="0">
                <a:solidFill>
                  <a:srgbClr val="4087C8"/>
                </a:solidFill>
                <a:latin typeface="HGP創英角ｺﾞｼｯｸUB"/>
                <a:ea typeface="HGP創英角ｺﾞｼｯｸUB"/>
                <a:cs typeface="+mj-cs"/>
              </a:rPr>
              <a:t>共通訓練</a:t>
            </a:r>
            <a:r>
              <a:rPr lang="en-US" altLang="ja-JP" sz="2400" dirty="0">
                <a:solidFill>
                  <a:srgbClr val="4087C8"/>
                </a:solidFill>
                <a:latin typeface="HGP創英角ｺﾞｼｯｸUB"/>
                <a:ea typeface="HGP創英角ｺﾞｼｯｸUB"/>
                <a:cs typeface="+mj-cs"/>
              </a:rPr>
              <a:t>【</a:t>
            </a:r>
            <a:r>
              <a:rPr lang="ja-JP" altLang="en-US" sz="2400" dirty="0">
                <a:solidFill>
                  <a:srgbClr val="4087C8"/>
                </a:solidFill>
                <a:latin typeface="HGP創英角ｺﾞｼｯｸUB"/>
                <a:ea typeface="HGP創英角ｺﾞｼｯｸUB"/>
                <a:cs typeface="+mj-cs"/>
              </a:rPr>
              <a:t>必須</a:t>
            </a:r>
            <a:r>
              <a:rPr lang="en-US" altLang="ja-JP" sz="2400" dirty="0">
                <a:solidFill>
                  <a:srgbClr val="4087C8"/>
                </a:solidFill>
                <a:latin typeface="HGP創英角ｺﾞｼｯｸUB"/>
                <a:ea typeface="HGP創英角ｺﾞｼｯｸUB"/>
                <a:cs typeface="+mj-cs"/>
              </a:rPr>
              <a:t>】</a:t>
            </a:r>
            <a:r>
              <a:rPr lang="ja-JP" altLang="en-US" sz="2400" dirty="0">
                <a:solidFill>
                  <a:srgbClr val="4087C8"/>
                </a:solidFill>
                <a:latin typeface="HGP創英角ｺﾞｼｯｸUB"/>
                <a:ea typeface="HGP創英角ｺﾞｼｯｸUB"/>
                <a:cs typeface="+mj-cs"/>
              </a:rPr>
              <a:t>」を実施</a:t>
            </a:r>
            <a:r>
              <a:rPr lang="ja-JP" altLang="en-US" sz="2400" dirty="0" smtClean="0">
                <a:solidFill>
                  <a:srgbClr val="4087C8"/>
                </a:solidFill>
                <a:latin typeface="HGP創英角ｺﾞｼｯｸUB"/>
                <a:ea typeface="HGP創英角ｺﾞｼｯｸUB"/>
                <a:cs typeface="+mj-cs"/>
              </a:rPr>
              <a:t>する</a:t>
            </a:r>
            <a:endParaRPr lang="en-US" altLang="ja-JP" sz="2400" dirty="0" smtClean="0">
              <a:solidFill>
                <a:srgbClr val="4087C8"/>
              </a:solidFill>
              <a:latin typeface="HGP創英角ｺﾞｼｯｸUB"/>
              <a:ea typeface="HGP創英角ｺﾞｼｯｸUB"/>
              <a:cs typeface="+mj-cs"/>
            </a:endParaRPr>
          </a:p>
          <a:p>
            <a:pPr marL="457200" indent="-457200">
              <a:lnSpc>
                <a:spcPct val="200000"/>
              </a:lnSpc>
              <a:buFont typeface="+mj-lt"/>
              <a:buAutoNum type="arabicPeriod"/>
            </a:pPr>
            <a:r>
              <a:rPr lang="ja-JP" altLang="en-US" sz="2400" dirty="0">
                <a:solidFill>
                  <a:srgbClr val="4087C8"/>
                </a:solidFill>
                <a:latin typeface="HGP創英角ｺﾞｼｯｸUB"/>
                <a:ea typeface="HGP創英角ｺﾞｼｯｸUB"/>
                <a:cs typeface="+mj-cs"/>
              </a:rPr>
              <a:t>「</a:t>
            </a:r>
            <a:r>
              <a:rPr lang="ja-JP" altLang="en-US" sz="2400" dirty="0" smtClean="0">
                <a:solidFill>
                  <a:srgbClr val="4087C8"/>
                </a:solidFill>
                <a:latin typeface="HGP創英角ｺﾞｼｯｸUB"/>
                <a:ea typeface="HGP創英角ｺﾞｼｯｸUB"/>
                <a:cs typeface="+mj-cs"/>
              </a:rPr>
              <a:t>選択編」の訓練を</a:t>
            </a:r>
            <a:r>
              <a:rPr lang="ja-JP" altLang="en-US" sz="2400" dirty="0">
                <a:solidFill>
                  <a:srgbClr val="4087C8"/>
                </a:solidFill>
                <a:latin typeface="HGP創英角ｺﾞｼｯｸUB"/>
                <a:ea typeface="HGP創英角ｺﾞｼｯｸUB"/>
                <a:cs typeface="+mj-cs"/>
              </a:rPr>
              <a:t>実施する</a:t>
            </a:r>
          </a:p>
          <a:p>
            <a:pPr marL="457200" indent="-457200">
              <a:lnSpc>
                <a:spcPct val="200000"/>
              </a:lnSpc>
              <a:buFont typeface="+mj-lt"/>
              <a:buAutoNum type="arabicPeriod"/>
            </a:pPr>
            <a:r>
              <a:rPr lang="ja-JP" altLang="en-US" sz="2400" dirty="0" smtClean="0">
                <a:solidFill>
                  <a:srgbClr val="4087C8"/>
                </a:solidFill>
                <a:latin typeface="HGP創英角ｺﾞｼｯｸUB"/>
                <a:ea typeface="HGP創英角ｺﾞｼｯｸUB"/>
                <a:cs typeface="+mj-cs"/>
              </a:rPr>
              <a:t>避難</a:t>
            </a:r>
            <a:r>
              <a:rPr lang="ja-JP" altLang="en-US" sz="2400" dirty="0">
                <a:solidFill>
                  <a:srgbClr val="4087C8"/>
                </a:solidFill>
                <a:latin typeface="HGP創英角ｺﾞｼｯｸUB"/>
                <a:ea typeface="HGP創英角ｺﾞｼｯｸUB"/>
                <a:cs typeface="+mj-cs"/>
              </a:rPr>
              <a:t>訓練計画を作成する</a:t>
            </a:r>
          </a:p>
          <a:p>
            <a:pPr marL="457200" indent="-457200">
              <a:lnSpc>
                <a:spcPct val="200000"/>
              </a:lnSpc>
              <a:buFont typeface="+mj-lt"/>
              <a:buAutoNum type="arabicPeriod"/>
            </a:pPr>
            <a:r>
              <a:rPr lang="ja-JP" altLang="en-US" sz="2400" dirty="0" smtClean="0">
                <a:solidFill>
                  <a:srgbClr val="4087C8"/>
                </a:solidFill>
                <a:latin typeface="HGP創英角ｺﾞｼｯｸUB"/>
                <a:ea typeface="HGP創英角ｺﾞｼｯｸUB"/>
                <a:cs typeface="+mj-cs"/>
              </a:rPr>
              <a:t>避難訓練実施報告書を提出する</a:t>
            </a:r>
            <a:endParaRPr lang="ja-JP" altLang="en-US" sz="2400" dirty="0">
              <a:solidFill>
                <a:srgbClr val="4087C8"/>
              </a:solidFill>
              <a:latin typeface="HGP創英角ｺﾞｼｯｸUB"/>
              <a:ea typeface="HGP創英角ｺﾞｼｯｸUB"/>
              <a:cs typeface="+mj-cs"/>
            </a:endParaRPr>
          </a:p>
        </p:txBody>
      </p:sp>
    </p:spTree>
    <p:extLst>
      <p:ext uri="{BB962C8B-B14F-4D97-AF65-F5344CB8AC3E}">
        <p14:creationId xmlns:p14="http://schemas.microsoft.com/office/powerpoint/2010/main" val="3848572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576255" fontAlgn="base">
              <a:spcBef>
                <a:spcPct val="0"/>
              </a:spcBef>
              <a:spcAft>
                <a:spcPct val="0"/>
              </a:spcAft>
              <a:defRPr/>
            </a:pPr>
            <a:fld id="{96FA859E-2DA5-4EE7-B397-7A1DD1CDD2A7}" type="slidenum">
              <a:rPr lang="en-US" altLang="ja-JP" smtClean="0"/>
              <a:pPr defTabSz="576255" fontAlgn="base">
                <a:spcBef>
                  <a:spcPct val="0"/>
                </a:spcBef>
                <a:spcAft>
                  <a:spcPct val="0"/>
                </a:spcAft>
                <a:defRPr/>
              </a:pPr>
              <a:t>5</a:t>
            </a:fld>
            <a:endParaRPr lang="en-US" altLang="ja-JP"/>
          </a:p>
        </p:txBody>
      </p:sp>
      <p:sp>
        <p:nvSpPr>
          <p:cNvPr id="10" name="テキスト ボックス 9"/>
          <p:cNvSpPr txBox="1"/>
          <p:nvPr/>
        </p:nvSpPr>
        <p:spPr>
          <a:xfrm>
            <a:off x="174110" y="800167"/>
            <a:ext cx="6766596" cy="2308324"/>
          </a:xfrm>
          <a:prstGeom prst="rect">
            <a:avLst/>
          </a:prstGeom>
          <a:noFill/>
        </p:spPr>
        <p:txBody>
          <a:bodyPr wrap="none" rtlCol="0">
            <a:spAutoFit/>
          </a:bodyPr>
          <a:lstStyle/>
          <a:p>
            <a:pPr>
              <a:lnSpc>
                <a:spcPct val="150000"/>
              </a:lnSpc>
            </a:pPr>
            <a:r>
              <a:rPr lang="ja-JP" altLang="en-US" sz="3200" dirty="0" smtClean="0">
                <a:solidFill>
                  <a:srgbClr val="4087C8"/>
                </a:solidFill>
                <a:latin typeface="HGP創英角ｺﾞｼｯｸUB"/>
                <a:ea typeface="HGP創英角ｺﾞｼｯｸUB"/>
                <a:cs typeface="+mj-cs"/>
              </a:rPr>
              <a:t>１．</a:t>
            </a:r>
            <a:r>
              <a:rPr lang="ja-JP" altLang="en-US" sz="3200" dirty="0" smtClean="0">
                <a:solidFill>
                  <a:srgbClr val="3333FF"/>
                </a:solidFill>
                <a:latin typeface="HGP創英角ｺﾞｼｯｸUB"/>
                <a:ea typeface="HGP創英角ｺﾞｼｯｸUB"/>
                <a:cs typeface="+mj-cs"/>
              </a:rPr>
              <a:t>段階的</a:t>
            </a:r>
            <a:r>
              <a:rPr lang="ja-JP" altLang="en-US" sz="3200" dirty="0">
                <a:solidFill>
                  <a:srgbClr val="3333FF"/>
                </a:solidFill>
                <a:latin typeface="HGP創英角ｺﾞｼｯｸUB"/>
                <a:ea typeface="HGP創英角ｺﾞｼｯｸUB"/>
                <a:cs typeface="+mj-cs"/>
              </a:rPr>
              <a:t>に発表される防災情報</a:t>
            </a:r>
            <a:r>
              <a:rPr lang="ja-JP" altLang="en-US" sz="3200" dirty="0" smtClean="0">
                <a:solidFill>
                  <a:srgbClr val="4087C8"/>
                </a:solidFill>
                <a:latin typeface="HGP創英角ｺﾞｼｯｸUB"/>
                <a:ea typeface="HGP創英角ｺﾞｼｯｸUB"/>
                <a:cs typeface="+mj-cs"/>
              </a:rPr>
              <a:t>と</a:t>
            </a:r>
            <a:endParaRPr lang="en-US" altLang="ja-JP" sz="3200" dirty="0" smtClean="0">
              <a:solidFill>
                <a:srgbClr val="4087C8"/>
              </a:solidFill>
              <a:latin typeface="HGP創英角ｺﾞｼｯｸUB"/>
              <a:ea typeface="HGP創英角ｺﾞｼｯｸUB"/>
              <a:cs typeface="+mj-cs"/>
            </a:endParaRPr>
          </a:p>
          <a:p>
            <a:pPr>
              <a:lnSpc>
                <a:spcPct val="150000"/>
              </a:lnSpc>
            </a:pPr>
            <a:r>
              <a:rPr lang="ja-JP" altLang="en-US" sz="3200" dirty="0">
                <a:solidFill>
                  <a:srgbClr val="4087C8"/>
                </a:solidFill>
                <a:latin typeface="HGP創英角ｺﾞｼｯｸUB"/>
                <a:ea typeface="HGP創英角ｺﾞｼｯｸUB"/>
                <a:cs typeface="+mj-cs"/>
              </a:rPr>
              <a:t>　</a:t>
            </a:r>
            <a:r>
              <a:rPr lang="ja-JP" altLang="en-US" sz="3200" dirty="0" smtClean="0">
                <a:solidFill>
                  <a:srgbClr val="4087C8"/>
                </a:solidFill>
                <a:latin typeface="HGP創英角ｺﾞｼｯｸUB"/>
                <a:ea typeface="HGP創英角ｺﾞｼｯｸUB"/>
                <a:cs typeface="+mj-cs"/>
              </a:rPr>
              <a:t>　</a:t>
            </a:r>
            <a:r>
              <a:rPr lang="en-US" altLang="ja-JP" sz="3200" dirty="0" smtClean="0">
                <a:solidFill>
                  <a:srgbClr val="FF0000"/>
                </a:solidFill>
                <a:latin typeface="HGP創英角ｺﾞｼｯｸUB"/>
                <a:ea typeface="HGP創英角ｺﾞｼｯｸUB"/>
                <a:cs typeface="+mj-cs"/>
              </a:rPr>
              <a:t>『</a:t>
            </a:r>
            <a:r>
              <a:rPr lang="ja-JP" altLang="en-US" sz="3200" dirty="0" smtClean="0">
                <a:solidFill>
                  <a:srgbClr val="FF0000"/>
                </a:solidFill>
                <a:latin typeface="HGP創英角ｺﾞｼｯｸUB"/>
                <a:ea typeface="HGP創英角ｺﾞｼｯｸUB"/>
                <a:cs typeface="+mj-cs"/>
              </a:rPr>
              <a:t>要配慮者</a:t>
            </a:r>
            <a:r>
              <a:rPr lang="ja-JP" altLang="en-US" sz="3200" dirty="0">
                <a:solidFill>
                  <a:srgbClr val="FF0000"/>
                </a:solidFill>
                <a:latin typeface="HGP創英角ｺﾞｼｯｸUB"/>
                <a:ea typeface="HGP創英角ｺﾞｼｯｸUB"/>
                <a:cs typeface="+mj-cs"/>
              </a:rPr>
              <a:t>利用施設の主な</a:t>
            </a:r>
            <a:r>
              <a:rPr lang="ja-JP" altLang="en-US" sz="3200" dirty="0" smtClean="0">
                <a:solidFill>
                  <a:srgbClr val="FF0000"/>
                </a:solidFill>
                <a:latin typeface="HGP創英角ｺﾞｼｯｸUB"/>
                <a:ea typeface="HGP創英角ｺﾞｼｯｸUB"/>
                <a:cs typeface="+mj-cs"/>
              </a:rPr>
              <a:t>行動</a:t>
            </a:r>
            <a:r>
              <a:rPr lang="en-US" altLang="ja-JP" sz="3200" dirty="0" smtClean="0">
                <a:solidFill>
                  <a:srgbClr val="FF0000"/>
                </a:solidFill>
                <a:latin typeface="HGP創英角ｺﾞｼｯｸUB"/>
                <a:ea typeface="HGP創英角ｺﾞｼｯｸUB"/>
                <a:cs typeface="+mj-cs"/>
              </a:rPr>
              <a:t>』</a:t>
            </a:r>
            <a:r>
              <a:rPr lang="ja-JP" altLang="en-US" sz="3200" dirty="0" smtClean="0">
                <a:solidFill>
                  <a:srgbClr val="4087C8"/>
                </a:solidFill>
                <a:latin typeface="HGP創英角ｺﾞｼｯｸUB"/>
                <a:ea typeface="HGP創英角ｺﾞｼｯｸUB"/>
                <a:cs typeface="+mj-cs"/>
              </a:rPr>
              <a:t>を</a:t>
            </a:r>
            <a:endParaRPr lang="en-US" altLang="ja-JP" sz="3200" dirty="0" smtClean="0">
              <a:solidFill>
                <a:srgbClr val="4087C8"/>
              </a:solidFill>
              <a:latin typeface="HGP創英角ｺﾞｼｯｸUB"/>
              <a:ea typeface="HGP創英角ｺﾞｼｯｸUB"/>
              <a:cs typeface="+mj-cs"/>
            </a:endParaRPr>
          </a:p>
          <a:p>
            <a:pPr>
              <a:lnSpc>
                <a:spcPct val="150000"/>
              </a:lnSpc>
            </a:pPr>
            <a:r>
              <a:rPr lang="ja-JP" altLang="en-US" sz="3200" dirty="0">
                <a:solidFill>
                  <a:srgbClr val="4087C8"/>
                </a:solidFill>
                <a:latin typeface="HGP創英角ｺﾞｼｯｸUB"/>
                <a:ea typeface="HGP創英角ｺﾞｼｯｸUB"/>
                <a:cs typeface="+mj-cs"/>
              </a:rPr>
              <a:t>　</a:t>
            </a:r>
            <a:r>
              <a:rPr lang="ja-JP" altLang="en-US" sz="3200" dirty="0" smtClean="0">
                <a:solidFill>
                  <a:srgbClr val="4087C8"/>
                </a:solidFill>
                <a:latin typeface="HGP創英角ｺﾞｼｯｸUB"/>
                <a:ea typeface="HGP創英角ｺﾞｼｯｸUB"/>
                <a:cs typeface="+mj-cs"/>
              </a:rPr>
              <a:t>　イメージしてみましょう。</a:t>
            </a:r>
            <a:endParaRPr lang="ja-JP" altLang="en-US" sz="3200" dirty="0">
              <a:solidFill>
                <a:srgbClr val="4087C8"/>
              </a:solidFill>
              <a:latin typeface="HGP創英角ｺﾞｼｯｸUB"/>
              <a:ea typeface="HGP創英角ｺﾞｼｯｸUB"/>
              <a:cs typeface="+mj-cs"/>
            </a:endParaRPr>
          </a:p>
        </p:txBody>
      </p:sp>
      <p:grpSp>
        <p:nvGrpSpPr>
          <p:cNvPr id="4" name="グループ化 3"/>
          <p:cNvGrpSpPr/>
          <p:nvPr/>
        </p:nvGrpSpPr>
        <p:grpSpPr>
          <a:xfrm>
            <a:off x="1321258" y="3457936"/>
            <a:ext cx="6893882" cy="1447193"/>
            <a:chOff x="1552167" y="3523070"/>
            <a:chExt cx="6893882" cy="1447193"/>
          </a:xfrm>
        </p:grpSpPr>
        <p:grpSp>
          <p:nvGrpSpPr>
            <p:cNvPr id="11" name="グループ化 10"/>
            <p:cNvGrpSpPr/>
            <p:nvPr/>
          </p:nvGrpSpPr>
          <p:grpSpPr>
            <a:xfrm>
              <a:off x="1552167" y="3535509"/>
              <a:ext cx="1107996" cy="1262265"/>
              <a:chOff x="733959" y="5482471"/>
              <a:chExt cx="1107996" cy="1262265"/>
            </a:xfrm>
          </p:grpSpPr>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22" y="5482471"/>
                <a:ext cx="1065478" cy="824127"/>
              </a:xfrm>
              <a:prstGeom prst="rect">
                <a:avLst/>
              </a:prstGeom>
            </p:spPr>
          </p:pic>
          <p:sp>
            <p:nvSpPr>
              <p:cNvPr id="13" name="テキスト ボックス 12"/>
              <p:cNvSpPr txBox="1"/>
              <p:nvPr/>
            </p:nvSpPr>
            <p:spPr>
              <a:xfrm>
                <a:off x="733959" y="6375404"/>
                <a:ext cx="1107996"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情報収集</a:t>
                </a:r>
                <a:endParaRPr kumimoji="1" lang="ja-JP" altLang="en-US" dirty="0">
                  <a:latin typeface="メイリオ" panose="020B0604030504040204" pitchFamily="50" charset="-128"/>
                  <a:ea typeface="メイリオ" panose="020B0604030504040204" pitchFamily="50" charset="-128"/>
                </a:endParaRPr>
              </a:p>
            </p:txBody>
          </p:sp>
        </p:grpSp>
        <p:grpSp>
          <p:nvGrpSpPr>
            <p:cNvPr id="14" name="グループ化 13"/>
            <p:cNvGrpSpPr/>
            <p:nvPr/>
          </p:nvGrpSpPr>
          <p:grpSpPr>
            <a:xfrm>
              <a:off x="2888071" y="3540218"/>
              <a:ext cx="1800493" cy="1430045"/>
              <a:chOff x="2069863" y="5487180"/>
              <a:chExt cx="1800493" cy="1430045"/>
            </a:xfrm>
          </p:grpSpPr>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969" y="5487180"/>
                <a:ext cx="1116637" cy="839609"/>
              </a:xfrm>
              <a:prstGeom prst="rect">
                <a:avLst/>
              </a:prstGeom>
            </p:spPr>
          </p:pic>
          <p:sp>
            <p:nvSpPr>
              <p:cNvPr id="16" name="テキスト ボックス 15"/>
              <p:cNvSpPr txBox="1"/>
              <p:nvPr/>
            </p:nvSpPr>
            <p:spPr>
              <a:xfrm>
                <a:off x="2069863" y="6270894"/>
                <a:ext cx="1800493" cy="646331"/>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心のスイッチ</a:t>
                </a:r>
                <a:endParaRPr kumimoji="1"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⇒防災モード</a:t>
                </a:r>
                <a:endParaRPr kumimoji="1" lang="ja-JP" altLang="en-US" dirty="0">
                  <a:latin typeface="メイリオ" panose="020B0604030504040204" pitchFamily="50" charset="-128"/>
                  <a:ea typeface="メイリオ" panose="020B0604030504040204" pitchFamily="50" charset="-128"/>
                </a:endParaRPr>
              </a:p>
            </p:txBody>
          </p:sp>
        </p:grpSp>
        <p:grpSp>
          <p:nvGrpSpPr>
            <p:cNvPr id="17" name="グループ化 16"/>
            <p:cNvGrpSpPr/>
            <p:nvPr/>
          </p:nvGrpSpPr>
          <p:grpSpPr>
            <a:xfrm>
              <a:off x="4133717" y="3557317"/>
              <a:ext cx="2185047" cy="1308857"/>
              <a:chOff x="3315509" y="5504279"/>
              <a:chExt cx="2185047" cy="1308857"/>
            </a:xfrm>
          </p:grpSpPr>
          <p:sp>
            <p:nvSpPr>
              <p:cNvPr id="18" name="右矢印 17"/>
              <p:cNvSpPr/>
              <p:nvPr/>
            </p:nvSpPr>
            <p:spPr bwMode="auto">
              <a:xfrm>
                <a:off x="3315509" y="5754190"/>
                <a:ext cx="379513" cy="442240"/>
              </a:xfrm>
              <a:prstGeom prst="rightArrow">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19" name="テキスト ボックス 18"/>
              <p:cNvSpPr txBox="1"/>
              <p:nvPr/>
            </p:nvSpPr>
            <p:spPr>
              <a:xfrm>
                <a:off x="4031945" y="6443804"/>
                <a:ext cx="1107996" cy="369332"/>
              </a:xfrm>
              <a:prstGeom prst="rect">
                <a:avLst/>
              </a:prstGeom>
              <a:solidFill>
                <a:schemeClr val="bg1"/>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避難開始</a:t>
                </a:r>
                <a:endParaRPr kumimoji="1" lang="ja-JP" altLang="en-US" dirty="0">
                  <a:latin typeface="メイリオ" panose="020B0604030504040204" pitchFamily="50" charset="-128"/>
                  <a:ea typeface="メイリオ" panose="020B0604030504040204" pitchFamily="50" charset="-128"/>
                </a:endParaRP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28574" y="5504279"/>
                <a:ext cx="1771982" cy="991052"/>
              </a:xfrm>
              <a:prstGeom prst="rect">
                <a:avLst/>
              </a:prstGeom>
            </p:spPr>
          </p:pic>
        </p:grpSp>
        <p:grpSp>
          <p:nvGrpSpPr>
            <p:cNvPr id="21" name="グループ化 20"/>
            <p:cNvGrpSpPr/>
            <p:nvPr/>
          </p:nvGrpSpPr>
          <p:grpSpPr>
            <a:xfrm>
              <a:off x="6460014" y="3523070"/>
              <a:ext cx="1986035" cy="1415924"/>
              <a:chOff x="5641195" y="5479639"/>
              <a:chExt cx="1986035" cy="1415924"/>
            </a:xfrm>
          </p:grpSpPr>
          <p:sp>
            <p:nvSpPr>
              <p:cNvPr id="22" name="テキスト ボックス 21"/>
              <p:cNvSpPr txBox="1"/>
              <p:nvPr/>
            </p:nvSpPr>
            <p:spPr>
              <a:xfrm>
                <a:off x="6519234" y="6526231"/>
                <a:ext cx="1107996"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避難完了</a:t>
                </a:r>
                <a:endParaRPr kumimoji="1" lang="ja-JP" altLang="en-US" dirty="0">
                  <a:latin typeface="メイリオ" panose="020B0604030504040204" pitchFamily="50" charset="-128"/>
                  <a:ea typeface="メイリオ" panose="020B0604030504040204" pitchFamily="50" charset="-128"/>
                </a:endParaRPr>
              </a:p>
            </p:txBody>
          </p:sp>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6861" y="5479639"/>
                <a:ext cx="1659667" cy="1066550"/>
              </a:xfrm>
              <a:prstGeom prst="rect">
                <a:avLst/>
              </a:prstGeom>
            </p:spPr>
          </p:pic>
          <p:sp>
            <p:nvSpPr>
              <p:cNvPr id="24" name="右矢印 23"/>
              <p:cNvSpPr/>
              <p:nvPr/>
            </p:nvSpPr>
            <p:spPr bwMode="auto">
              <a:xfrm>
                <a:off x="5641195" y="5792324"/>
                <a:ext cx="379513" cy="442240"/>
              </a:xfrm>
              <a:prstGeom prst="rightArrow">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grpSp>
      <p:sp>
        <p:nvSpPr>
          <p:cNvPr id="5" name="テキスト ボックス 4"/>
          <p:cNvSpPr txBox="1"/>
          <p:nvPr/>
        </p:nvSpPr>
        <p:spPr>
          <a:xfrm>
            <a:off x="980519" y="5193661"/>
            <a:ext cx="7443704" cy="1477328"/>
          </a:xfrm>
          <a:prstGeom prst="rect">
            <a:avLst/>
          </a:prstGeom>
          <a:noFill/>
          <a:ln>
            <a:solidFill>
              <a:srgbClr val="0000FF"/>
            </a:solidFill>
          </a:ln>
        </p:spPr>
        <p:txBody>
          <a:bodyPr wrap="none" rtlCol="0">
            <a:spAutoFit/>
          </a:bodyPr>
          <a:lstStyle/>
          <a:p>
            <a:r>
              <a:rPr lang="en-US" altLang="ja-JP" dirty="0" smtClean="0"/>
              <a:t>『</a:t>
            </a:r>
            <a:r>
              <a:rPr lang="ja-JP" altLang="en-US" dirty="0" smtClean="0"/>
              <a:t>参考動画</a:t>
            </a:r>
            <a:r>
              <a:rPr lang="en-US" altLang="ja-JP" dirty="0" smtClean="0"/>
              <a:t>』</a:t>
            </a:r>
          </a:p>
          <a:p>
            <a:r>
              <a:rPr lang="ja-JP" altLang="en-US" dirty="0" smtClean="0"/>
              <a:t>　</a:t>
            </a:r>
            <a:r>
              <a:rPr lang="en-US" altLang="ja-JP" dirty="0" smtClean="0"/>
              <a:t>MLIT </a:t>
            </a:r>
            <a:r>
              <a:rPr lang="en-US" altLang="ja-JP" dirty="0"/>
              <a:t>channel</a:t>
            </a:r>
            <a:r>
              <a:rPr lang="ja-JP" altLang="en-US" dirty="0"/>
              <a:t>動画「要配慮者利用施設の避難確保計画の作成について</a:t>
            </a:r>
            <a:r>
              <a:rPr lang="ja-JP" altLang="en-US" dirty="0" smtClean="0"/>
              <a:t>」</a:t>
            </a:r>
            <a:endParaRPr lang="en-US" altLang="ja-JP" dirty="0" smtClean="0"/>
          </a:p>
          <a:p>
            <a:endParaRPr lang="en-US" altLang="ja-JP" dirty="0"/>
          </a:p>
          <a:p>
            <a:r>
              <a:rPr lang="ja-JP" altLang="en-US" dirty="0" smtClean="0"/>
              <a:t>　</a:t>
            </a:r>
            <a:r>
              <a:rPr lang="ja-JP" altLang="ja-JP" dirty="0" smtClean="0"/>
              <a:t>【</a:t>
            </a:r>
            <a:r>
              <a:rPr lang="ja-JP" altLang="ja-JP" dirty="0"/>
              <a:t>第３部】避難に必要な時間の把握と避難開始のタイミングの判断（約</a:t>
            </a:r>
            <a:r>
              <a:rPr lang="en-US" altLang="ja-JP" dirty="0"/>
              <a:t>7</a:t>
            </a:r>
            <a:r>
              <a:rPr lang="ja-JP" altLang="ja-JP" dirty="0"/>
              <a:t>分）</a:t>
            </a:r>
          </a:p>
          <a:p>
            <a:pPr algn="r"/>
            <a:r>
              <a:rPr lang="en-US" altLang="ja-JP" u="sng" dirty="0">
                <a:hlinkClick r:id="rId6"/>
              </a:rPr>
              <a:t>https://youtu.be/LOMH0sXbCAY</a:t>
            </a:r>
            <a:endParaRPr kumimoji="1" lang="ja-JP" altLang="en-US" dirty="0"/>
          </a:p>
        </p:txBody>
      </p:sp>
    </p:spTree>
    <p:extLst>
      <p:ext uri="{BB962C8B-B14F-4D97-AF65-F5344CB8AC3E}">
        <p14:creationId xmlns:p14="http://schemas.microsoft.com/office/powerpoint/2010/main" val="126380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a:t>
            </a:fld>
            <a:endParaRPr lang="en-US" altLang="ja-JP"/>
          </a:p>
        </p:txBody>
      </p:sp>
      <p:sp>
        <p:nvSpPr>
          <p:cNvPr id="26" name="テキスト ボックス 25"/>
          <p:cNvSpPr txBox="1"/>
          <p:nvPr/>
        </p:nvSpPr>
        <p:spPr>
          <a:xfrm>
            <a:off x="0" y="-12112"/>
            <a:ext cx="9134199" cy="461665"/>
          </a:xfrm>
          <a:prstGeom prst="rect">
            <a:avLst/>
          </a:prstGeom>
          <a:solidFill>
            <a:srgbClr val="3409E9"/>
          </a:solidFill>
        </p:spPr>
        <p:txBody>
          <a:bodyPr wrap="square" rtlCol="0">
            <a:spAutoFit/>
          </a:bodyPr>
          <a:lstStyle/>
          <a:p>
            <a:r>
              <a:rPr kumimoji="1" lang="ja-JP" altLang="en-US" sz="2400" dirty="0" smtClean="0">
                <a:solidFill>
                  <a:schemeClr val="bg1"/>
                </a:solidFill>
              </a:rPr>
              <a:t>段階的に発表される防災情報と</a:t>
            </a:r>
            <a:r>
              <a:rPr kumimoji="1" lang="en-US" altLang="ja-JP" sz="2400" dirty="0" smtClean="0">
                <a:solidFill>
                  <a:schemeClr val="bg1"/>
                </a:solidFill>
              </a:rPr>
              <a:t>『</a:t>
            </a:r>
            <a:r>
              <a:rPr kumimoji="1" lang="ja-JP" altLang="en-US" sz="2400" dirty="0" smtClean="0">
                <a:solidFill>
                  <a:schemeClr val="bg1"/>
                </a:solidFill>
              </a:rPr>
              <a:t>要配慮者利用施設の主な行動（例）</a:t>
            </a:r>
            <a:r>
              <a:rPr kumimoji="1" lang="en-US" altLang="ja-JP" sz="2400" dirty="0" smtClean="0">
                <a:solidFill>
                  <a:schemeClr val="bg1"/>
                </a:solidFill>
              </a:rPr>
              <a:t>』</a:t>
            </a:r>
            <a:endParaRPr kumimoji="1" lang="ja-JP" altLang="en-US" sz="2400" dirty="0">
              <a:solidFill>
                <a:schemeClr val="bg1"/>
              </a:solidFill>
            </a:endParaRPr>
          </a:p>
        </p:txBody>
      </p:sp>
      <p:grpSp>
        <p:nvGrpSpPr>
          <p:cNvPr id="70" name="グループ化 69"/>
          <p:cNvGrpSpPr/>
          <p:nvPr/>
        </p:nvGrpSpPr>
        <p:grpSpPr>
          <a:xfrm>
            <a:off x="-71479" y="641581"/>
            <a:ext cx="748923" cy="6091502"/>
            <a:chOff x="-71479" y="641581"/>
            <a:chExt cx="748923" cy="6091502"/>
          </a:xfrm>
        </p:grpSpPr>
        <p:sp>
          <p:nvSpPr>
            <p:cNvPr id="24" name="テキスト ボックス 23"/>
            <p:cNvSpPr txBox="1"/>
            <p:nvPr/>
          </p:nvSpPr>
          <p:spPr>
            <a:xfrm>
              <a:off x="-947" y="641581"/>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警戒</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a:solidFill>
                    <a:srgbClr val="FF0000"/>
                  </a:solidFill>
                  <a:latin typeface="メイリオ" panose="020B0604030504040204" pitchFamily="50" charset="-128"/>
                  <a:ea typeface="メイリオ" panose="020B0604030504040204" pitchFamily="50" charset="-128"/>
                </a:rPr>
                <a:t>レベル</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72150" y="1681302"/>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雨の様子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98" name="テキスト ボックス 97"/>
            <p:cNvSpPr txBox="1"/>
            <p:nvPr/>
          </p:nvSpPr>
          <p:spPr>
            <a:xfrm>
              <a:off x="72150" y="3440694"/>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川の様子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105" name="テキスト ボックス 104"/>
            <p:cNvSpPr txBox="1"/>
            <p:nvPr/>
          </p:nvSpPr>
          <p:spPr>
            <a:xfrm>
              <a:off x="-71479" y="2922473"/>
              <a:ext cx="748923"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防災</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気象情報</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77" name="テキスト ボックス 76"/>
            <p:cNvSpPr txBox="1"/>
            <p:nvPr/>
          </p:nvSpPr>
          <p:spPr>
            <a:xfrm>
              <a:off x="0" y="4760900"/>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避難</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smtClean="0">
                  <a:solidFill>
                    <a:srgbClr val="FF0000"/>
                  </a:solidFill>
                  <a:latin typeface="メイリオ" panose="020B0604030504040204" pitchFamily="50" charset="-128"/>
                  <a:ea typeface="メイリオ" panose="020B0604030504040204" pitchFamily="50" charset="-128"/>
                </a:rPr>
                <a:t>情報等</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100" name="テキスト ボックス 99"/>
            <p:cNvSpPr txBox="1"/>
            <p:nvPr/>
          </p:nvSpPr>
          <p:spPr>
            <a:xfrm>
              <a:off x="72150" y="5486588"/>
              <a:ext cx="461665" cy="1246495"/>
            </a:xfrm>
            <a:prstGeom prst="rect">
              <a:avLst/>
            </a:prstGeom>
            <a:noFill/>
          </p:spPr>
          <p:txBody>
            <a:bodyPr vert="eaVert" wrap="none" rtlCol="0">
              <a:spAutoFit/>
            </a:bodyPr>
            <a:lstStyle/>
            <a:p>
              <a:r>
                <a:rPr lang="ja-JP" altLang="en-US" dirty="0" smtClean="0">
                  <a:solidFill>
                    <a:srgbClr val="3409E9"/>
                  </a:solidFill>
                  <a:latin typeface="メイリオ" panose="020B0604030504040204" pitchFamily="50" charset="-128"/>
                  <a:ea typeface="メイリオ" panose="020B0604030504040204" pitchFamily="50" charset="-128"/>
                </a:rPr>
                <a:t>施設の行動</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cxnSp>
          <p:nvCxnSpPr>
            <p:cNvPr id="34" name="直線コネクタ 33"/>
            <p:cNvCxnSpPr/>
            <p:nvPr/>
          </p:nvCxnSpPr>
          <p:spPr>
            <a:xfrm>
              <a:off x="-5619" y="2813765"/>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4689" y="4543181"/>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4689" y="5400594"/>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グループ化 109"/>
          <p:cNvGrpSpPr/>
          <p:nvPr/>
        </p:nvGrpSpPr>
        <p:grpSpPr>
          <a:xfrm>
            <a:off x="7685142" y="541598"/>
            <a:ext cx="1511971" cy="6275591"/>
            <a:chOff x="7685142" y="541598"/>
            <a:chExt cx="1511971" cy="6275591"/>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685" y="568985"/>
              <a:ext cx="1358534" cy="540000"/>
            </a:xfrm>
            <a:prstGeom prst="rect">
              <a:avLst/>
            </a:prstGeom>
          </p:spPr>
        </p:pic>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90" y="541598"/>
              <a:ext cx="541125" cy="666000"/>
            </a:xfrm>
            <a:prstGeom prst="rect">
              <a:avLst/>
            </a:prstGeom>
          </p:spPr>
        </p:pic>
        <p:pic>
          <p:nvPicPr>
            <p:cNvPr id="72" name="図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463" y="1224644"/>
              <a:ext cx="1358534" cy="493611"/>
            </a:xfrm>
            <a:prstGeom prst="rect">
              <a:avLst/>
            </a:prstGeom>
          </p:spPr>
        </p:pic>
        <p:pic>
          <p:nvPicPr>
            <p:cNvPr id="29" name="図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742" y="1300122"/>
              <a:ext cx="1131975" cy="386100"/>
            </a:xfrm>
            <a:prstGeom prst="rect">
              <a:avLst/>
            </a:prstGeom>
          </p:spPr>
        </p:pic>
        <p:pic>
          <p:nvPicPr>
            <p:cNvPr id="87" name="図 8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664" y="2865759"/>
              <a:ext cx="1358534" cy="549616"/>
            </a:xfrm>
            <a:prstGeom prst="rect">
              <a:avLst/>
            </a:prstGeom>
          </p:spPr>
        </p:pic>
        <p:pic>
          <p:nvPicPr>
            <p:cNvPr id="40" name="図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681" y="3000250"/>
              <a:ext cx="1282500" cy="297000"/>
            </a:xfrm>
            <a:prstGeom prst="rect">
              <a:avLst/>
            </a:prstGeom>
          </p:spPr>
        </p:pic>
        <p:grpSp>
          <p:nvGrpSpPr>
            <p:cNvPr id="123" name="グループ化 122"/>
            <p:cNvGrpSpPr/>
            <p:nvPr/>
          </p:nvGrpSpPr>
          <p:grpSpPr>
            <a:xfrm>
              <a:off x="7767808" y="4597584"/>
              <a:ext cx="1358534" cy="757520"/>
              <a:chOff x="7767808" y="4682254"/>
              <a:chExt cx="1358534" cy="757520"/>
            </a:xfrm>
          </p:grpSpPr>
          <p:pic>
            <p:nvPicPr>
              <p:cNvPr id="65" name="図 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808" y="4682254"/>
                <a:ext cx="1358534" cy="757520"/>
              </a:xfrm>
              <a:prstGeom prst="rect">
                <a:avLst/>
              </a:prstGeom>
            </p:spPr>
          </p:pic>
          <p:pic>
            <p:nvPicPr>
              <p:cNvPr id="78" name="図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9386" y="4914608"/>
                <a:ext cx="1282500" cy="297000"/>
              </a:xfrm>
              <a:prstGeom prst="rect">
                <a:avLst/>
              </a:prstGeom>
            </p:spPr>
          </p:pic>
        </p:grpSp>
        <p:sp>
          <p:nvSpPr>
            <p:cNvPr id="55" name="角丸四角形 54"/>
            <p:cNvSpPr/>
            <p:nvPr/>
          </p:nvSpPr>
          <p:spPr bwMode="auto">
            <a:xfrm>
              <a:off x="7768685" y="1165189"/>
              <a:ext cx="1358534" cy="5652000"/>
            </a:xfrm>
            <a:prstGeom prst="roundRect">
              <a:avLst>
                <a:gd name="adj" fmla="val 12036"/>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89" name="テキスト ボックス 88"/>
            <p:cNvSpPr txBox="1"/>
            <p:nvPr/>
          </p:nvSpPr>
          <p:spPr>
            <a:xfrm>
              <a:off x="7892509" y="4209659"/>
              <a:ext cx="1107996" cy="369332"/>
            </a:xfrm>
            <a:prstGeom prst="rect">
              <a:avLst/>
            </a:prstGeom>
            <a:noFill/>
          </p:spPr>
          <p:txBody>
            <a:bodyPr wrap="none" rtlCol="0">
              <a:spAutoFit/>
            </a:bodyPr>
            <a:lstStyle/>
            <a:p>
              <a:r>
                <a:rPr lang="ja-JP" altLang="en-US" dirty="0" smtClean="0">
                  <a:solidFill>
                    <a:srgbClr val="FF0000"/>
                  </a:solidFill>
                  <a:latin typeface="メイリオ" panose="020B0604030504040204" pitchFamily="50" charset="-128"/>
                  <a:ea typeface="メイリオ" panose="020B0604030504040204" pitchFamily="50" charset="-128"/>
                </a:rPr>
                <a:t>氾濫発生</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grpSp>
          <p:nvGrpSpPr>
            <p:cNvPr id="115" name="グループ化 114"/>
            <p:cNvGrpSpPr/>
            <p:nvPr/>
          </p:nvGrpSpPr>
          <p:grpSpPr>
            <a:xfrm>
              <a:off x="7685142" y="1760277"/>
              <a:ext cx="1511971" cy="1007980"/>
              <a:chOff x="7685142" y="1879313"/>
              <a:chExt cx="1511971" cy="1007980"/>
            </a:xfrm>
          </p:grpSpPr>
          <p:pic>
            <p:nvPicPr>
              <p:cNvPr id="90" name="図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5142" y="1879313"/>
                <a:ext cx="1511971" cy="1007980"/>
              </a:xfrm>
              <a:prstGeom prst="rect">
                <a:avLst/>
              </a:prstGeom>
            </p:spPr>
          </p:pic>
          <p:grpSp>
            <p:nvGrpSpPr>
              <p:cNvPr id="114" name="グループ化 113"/>
              <p:cNvGrpSpPr/>
              <p:nvPr/>
            </p:nvGrpSpPr>
            <p:grpSpPr>
              <a:xfrm>
                <a:off x="7810534" y="1937512"/>
                <a:ext cx="1215644" cy="741643"/>
                <a:chOff x="7810534" y="1937512"/>
                <a:chExt cx="1215644" cy="741643"/>
              </a:xfrm>
            </p:grpSpPr>
            <p:sp>
              <p:nvSpPr>
                <p:cNvPr id="43" name="正方形/長方形 42"/>
                <p:cNvSpPr/>
                <p:nvPr/>
              </p:nvSpPr>
              <p:spPr bwMode="auto">
                <a:xfrm>
                  <a:off x="7882031" y="1946060"/>
                  <a:ext cx="1130324" cy="733095"/>
                </a:xfrm>
                <a:prstGeom prst="rect">
                  <a:avLst/>
                </a:prstGeom>
                <a:solidFill>
                  <a:srgbClr val="3366FF"/>
                </a:solid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109" name="正方形/長方形 108"/>
                <p:cNvSpPr/>
                <p:nvPr/>
              </p:nvSpPr>
              <p:spPr bwMode="auto">
                <a:xfrm>
                  <a:off x="8069030" y="2097090"/>
                  <a:ext cx="939514" cy="579328"/>
                </a:xfrm>
                <a:prstGeom prst="rect">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96" name="テキスト ボックス 95"/>
                <p:cNvSpPr txBox="1"/>
                <p:nvPr/>
              </p:nvSpPr>
              <p:spPr>
                <a:xfrm>
                  <a:off x="7810534" y="2052854"/>
                  <a:ext cx="323165" cy="553998"/>
                </a:xfrm>
                <a:prstGeom prst="rect">
                  <a:avLst/>
                </a:prstGeom>
                <a:noFill/>
              </p:spPr>
              <p:txBody>
                <a:bodyPr vert="eaVert" wrap="none" rtlCol="0">
                  <a:spAutoFit/>
                </a:bodyPr>
                <a:lstStyle/>
                <a:p>
                  <a:r>
                    <a:rPr kumimoji="1" lang="ja-JP" altLang="en-US" sz="900" dirty="0" smtClean="0">
                      <a:solidFill>
                        <a:schemeClr val="bg1"/>
                      </a:solidFill>
                    </a:rPr>
                    <a:t>氾濫情報</a:t>
                  </a:r>
                  <a:endParaRPr kumimoji="1" lang="ja-JP" altLang="en-US" sz="900" dirty="0">
                    <a:solidFill>
                      <a:schemeClr val="bg1"/>
                    </a:solidFill>
                  </a:endParaRPr>
                </a:p>
              </p:txBody>
            </p:sp>
            <p:sp>
              <p:nvSpPr>
                <p:cNvPr id="97" name="テキスト ボックス 96"/>
                <p:cNvSpPr txBox="1"/>
                <p:nvPr/>
              </p:nvSpPr>
              <p:spPr>
                <a:xfrm>
                  <a:off x="8028789" y="1937512"/>
                  <a:ext cx="997389" cy="184666"/>
                </a:xfrm>
                <a:prstGeom prst="rect">
                  <a:avLst/>
                </a:prstGeom>
                <a:noFill/>
              </p:spPr>
              <p:txBody>
                <a:bodyPr wrap="none" rtlCol="0">
                  <a:spAutoFit/>
                </a:bodyPr>
                <a:lstStyle/>
                <a:p>
                  <a:r>
                    <a:rPr kumimoji="1" lang="ja-JP" altLang="en-US" sz="600" dirty="0" smtClean="0">
                      <a:solidFill>
                        <a:schemeClr val="bg1"/>
                      </a:solidFill>
                    </a:rPr>
                    <a:t>〇〇川　〇〇市内で氾濫</a:t>
                  </a:r>
                  <a:endParaRPr kumimoji="1" lang="ja-JP" altLang="en-US" sz="600" dirty="0">
                    <a:solidFill>
                      <a:schemeClr val="bg1"/>
                    </a:solidFill>
                  </a:endParaRPr>
                </a:p>
              </p:txBody>
            </p:sp>
            <p:pic>
              <p:nvPicPr>
                <p:cNvPr id="38" name="図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9030" y="2096933"/>
                  <a:ext cx="934890" cy="575107"/>
                </a:xfrm>
                <a:prstGeom prst="rect">
                  <a:avLst/>
                </a:prstGeom>
              </p:spPr>
            </p:pic>
            <p:sp>
              <p:nvSpPr>
                <p:cNvPr id="112" name="テキスト ボックス 111"/>
                <p:cNvSpPr txBox="1"/>
                <p:nvPr/>
              </p:nvSpPr>
              <p:spPr>
                <a:xfrm>
                  <a:off x="8087634" y="2488574"/>
                  <a:ext cx="492122" cy="95120"/>
                </a:xfrm>
                <a:prstGeom prst="rect">
                  <a:avLst/>
                </a:prstGeom>
                <a:solidFill>
                  <a:schemeClr val="bg1"/>
                </a:solidFill>
              </p:spPr>
              <p:txBody>
                <a:bodyPr wrap="none" lIns="0" tIns="18000" rIns="0" bIns="0" rtlCol="0">
                  <a:spAutoFit/>
                </a:bodyPr>
                <a:lstStyle/>
                <a:p>
                  <a:r>
                    <a:rPr kumimoji="1" lang="ja-JP" altLang="en-US" sz="500" b="1" dirty="0" smtClean="0">
                      <a:solidFill>
                        <a:srgbClr val="3409E9"/>
                      </a:solidFill>
                      <a:latin typeface="メイリオ" panose="020B0604030504040204" pitchFamily="50" charset="-128"/>
                      <a:ea typeface="メイリオ" panose="020B0604030504040204" pitchFamily="50" charset="-128"/>
                    </a:rPr>
                    <a:t>きょう午前</a:t>
                  </a:r>
                  <a:r>
                    <a:rPr lang="en-US" altLang="ja-JP" sz="500" b="1" dirty="0" smtClean="0">
                      <a:solidFill>
                        <a:srgbClr val="3409E9"/>
                      </a:solidFill>
                      <a:latin typeface="メイリオ" panose="020B0604030504040204" pitchFamily="50" charset="-128"/>
                      <a:ea typeface="メイリオ" panose="020B0604030504040204" pitchFamily="50" charset="-128"/>
                    </a:rPr>
                    <a:t>7</a:t>
                  </a:r>
                  <a:r>
                    <a:rPr lang="ja-JP" altLang="en-US" sz="500" b="1" dirty="0" smtClean="0">
                      <a:solidFill>
                        <a:srgbClr val="3409E9"/>
                      </a:solidFill>
                      <a:latin typeface="メイリオ" panose="020B0604030504040204" pitchFamily="50" charset="-128"/>
                      <a:ea typeface="メイリオ" panose="020B0604030504040204" pitchFamily="50" charset="-128"/>
                    </a:rPr>
                    <a:t>時半</a:t>
                  </a:r>
                  <a:endParaRPr kumimoji="1" lang="ja-JP" altLang="en-US" sz="500" b="1" dirty="0">
                    <a:solidFill>
                      <a:srgbClr val="3409E9"/>
                    </a:solidFill>
                    <a:latin typeface="メイリオ" panose="020B0604030504040204" pitchFamily="50" charset="-128"/>
                    <a:ea typeface="メイリオ" panose="020B0604030504040204" pitchFamily="50" charset="-128"/>
                  </a:endParaRPr>
                </a:p>
              </p:txBody>
            </p:sp>
            <p:sp>
              <p:nvSpPr>
                <p:cNvPr id="113" name="テキスト ボックス 112"/>
                <p:cNvSpPr txBox="1"/>
                <p:nvPr/>
              </p:nvSpPr>
              <p:spPr>
                <a:xfrm>
                  <a:off x="8087634" y="2568495"/>
                  <a:ext cx="897682" cy="95120"/>
                </a:xfrm>
                <a:prstGeom prst="rect">
                  <a:avLst/>
                </a:prstGeom>
                <a:solidFill>
                  <a:schemeClr val="bg1"/>
                </a:solidFill>
              </p:spPr>
              <p:txBody>
                <a:bodyPr wrap="none" lIns="0" tIns="18000" rIns="0" bIns="0" rtlCol="0">
                  <a:spAutoFit/>
                </a:bodyPr>
                <a:lstStyle/>
                <a:p>
                  <a:r>
                    <a:rPr lang="ja-JP" altLang="en-US" sz="500" b="1" dirty="0" smtClean="0">
                      <a:solidFill>
                        <a:srgbClr val="3409E9"/>
                      </a:solidFill>
                      <a:latin typeface="メイリオ" panose="020B0604030504040204" pitchFamily="50" charset="-128"/>
                      <a:ea typeface="メイリオ" panose="020B0604030504040204" pitchFamily="50" charset="-128"/>
                    </a:rPr>
                    <a:t>〇〇市〇〇左岸付近で</a:t>
                  </a:r>
                  <a:r>
                    <a:rPr lang="ja-JP" altLang="en-US" sz="500" b="1" dirty="0" smtClean="0">
                      <a:solidFill>
                        <a:srgbClr val="FF0000"/>
                      </a:solidFill>
                      <a:latin typeface="メイリオ" panose="020B0604030504040204" pitchFamily="50" charset="-128"/>
                      <a:ea typeface="メイリオ" panose="020B0604030504040204" pitchFamily="50" charset="-128"/>
                    </a:rPr>
                    <a:t>氾濫発生</a:t>
                  </a:r>
                  <a:endParaRPr kumimoji="1" lang="ja-JP" altLang="en-US" sz="500" b="1" dirty="0">
                    <a:solidFill>
                      <a:srgbClr val="FF0000"/>
                    </a:solidFill>
                    <a:latin typeface="メイリオ" panose="020B0604030504040204" pitchFamily="50" charset="-128"/>
                    <a:ea typeface="メイリオ" panose="020B0604030504040204" pitchFamily="50" charset="-128"/>
                  </a:endParaRPr>
                </a:p>
              </p:txBody>
            </p:sp>
          </p:grpSp>
        </p:grpSp>
        <p:pic>
          <p:nvPicPr>
            <p:cNvPr id="116" name="図 11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790961" y="3429554"/>
              <a:ext cx="1276582" cy="774487"/>
            </a:xfrm>
            <a:prstGeom prst="rect">
              <a:avLst/>
            </a:prstGeom>
          </p:spPr>
        </p:pic>
        <p:cxnSp>
          <p:nvCxnSpPr>
            <p:cNvPr id="134" name="直線コネクタ 133"/>
            <p:cNvCxnSpPr/>
            <p:nvPr/>
          </p:nvCxnSpPr>
          <p:spPr>
            <a:xfrm>
              <a:off x="7767808" y="2813765"/>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7768738" y="4543181"/>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7768738" y="5400594"/>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p:nvGrpSpPr>
        <p:grpSpPr>
          <a:xfrm>
            <a:off x="6348721" y="541598"/>
            <a:ext cx="1376236" cy="6275591"/>
            <a:chOff x="6348721" y="541598"/>
            <a:chExt cx="1376236" cy="6275591"/>
          </a:xfrm>
        </p:grpSpPr>
        <p:grpSp>
          <p:nvGrpSpPr>
            <p:cNvPr id="91" name="グループ化 90"/>
            <p:cNvGrpSpPr/>
            <p:nvPr/>
          </p:nvGrpSpPr>
          <p:grpSpPr>
            <a:xfrm>
              <a:off x="6348721" y="541598"/>
              <a:ext cx="1376236" cy="6275591"/>
              <a:chOff x="6348721" y="541598"/>
              <a:chExt cx="1376236" cy="6275591"/>
            </a:xfrm>
          </p:grpSpPr>
          <p:pic>
            <p:nvPicPr>
              <p:cNvPr id="60" name="図 5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402642" y="1838908"/>
                <a:ext cx="1282500" cy="821601"/>
              </a:xfrm>
              <a:prstGeom prst="rect">
                <a:avLst/>
              </a:prstGeom>
            </p:spPr>
          </p:pic>
          <p:pic>
            <p:nvPicPr>
              <p:cNvPr id="9" name="図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645" y="561740"/>
                <a:ext cx="1358534" cy="540000"/>
              </a:xfrm>
              <a:prstGeom prst="rect">
                <a:avLst/>
              </a:prstGeom>
            </p:spPr>
          </p:pic>
          <p:pic>
            <p:nvPicPr>
              <p:cNvPr id="20" name="図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512" y="541598"/>
                <a:ext cx="532800" cy="666000"/>
              </a:xfrm>
              <a:prstGeom prst="rect">
                <a:avLst/>
              </a:prstGeom>
            </p:spPr>
          </p:pic>
          <p:pic>
            <p:nvPicPr>
              <p:cNvPr id="73" name="図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6423" y="1217400"/>
                <a:ext cx="1358534" cy="500856"/>
              </a:xfrm>
              <a:prstGeom prst="rect">
                <a:avLst/>
              </a:prstGeom>
            </p:spPr>
          </p:pic>
          <p:pic>
            <p:nvPicPr>
              <p:cNvPr id="28" name="図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1533" y="1282593"/>
                <a:ext cx="1348313" cy="367200"/>
              </a:xfrm>
              <a:prstGeom prst="rect">
                <a:avLst/>
              </a:prstGeom>
            </p:spPr>
          </p:pic>
          <p:pic>
            <p:nvPicPr>
              <p:cNvPr id="88" name="図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4624" y="2865494"/>
                <a:ext cx="1358534" cy="549616"/>
              </a:xfrm>
              <a:prstGeom prst="rect">
                <a:avLst/>
              </a:prstGeom>
            </p:spPr>
          </p:pic>
          <p:pic>
            <p:nvPicPr>
              <p:cNvPr id="37" name="図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2641" y="3000250"/>
                <a:ext cx="1282500" cy="297000"/>
              </a:xfrm>
              <a:prstGeom prst="rect">
                <a:avLst/>
              </a:prstGeom>
            </p:spPr>
          </p:pic>
          <p:grpSp>
            <p:nvGrpSpPr>
              <p:cNvPr id="122" name="グループ化 121"/>
              <p:cNvGrpSpPr/>
              <p:nvPr/>
            </p:nvGrpSpPr>
            <p:grpSpPr>
              <a:xfrm>
                <a:off x="6348721" y="4585052"/>
                <a:ext cx="1374750" cy="770052"/>
                <a:chOff x="6348721" y="4669722"/>
                <a:chExt cx="1374750" cy="770052"/>
              </a:xfrm>
            </p:grpSpPr>
            <p:pic>
              <p:nvPicPr>
                <p:cNvPr id="66" name="図 6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4625" y="4669722"/>
                  <a:ext cx="1351554" cy="770052"/>
                </a:xfrm>
                <a:prstGeom prst="rect">
                  <a:avLst/>
                </a:prstGeom>
              </p:spPr>
            </p:pic>
            <p:pic>
              <p:nvPicPr>
                <p:cNvPr id="12" name="図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48721" y="4825676"/>
                  <a:ext cx="1374750" cy="489938"/>
                </a:xfrm>
                <a:prstGeom prst="rect">
                  <a:avLst/>
                </a:prstGeom>
              </p:spPr>
            </p:pic>
          </p:grpSp>
          <p:sp>
            <p:nvSpPr>
              <p:cNvPr id="53" name="角丸四角形 52"/>
              <p:cNvSpPr/>
              <p:nvPr/>
            </p:nvSpPr>
            <p:spPr bwMode="auto">
              <a:xfrm>
                <a:off x="6357645" y="1165189"/>
                <a:ext cx="1358534" cy="5652000"/>
              </a:xfrm>
              <a:prstGeom prst="roundRect">
                <a:avLst>
                  <a:gd name="adj" fmla="val 7673"/>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cxnSp>
            <p:nvCxnSpPr>
              <p:cNvPr id="133" name="直線コネクタ 132"/>
              <p:cNvCxnSpPr/>
              <p:nvPr/>
            </p:nvCxnSpPr>
            <p:spPr>
              <a:xfrm>
                <a:off x="6357645" y="2813765"/>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6358575" y="4543181"/>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a:off x="6358575" y="5400594"/>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4" name="図 123"/>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392585" y="3493363"/>
              <a:ext cx="1302611" cy="891154"/>
            </a:xfrm>
            <a:prstGeom prst="rect">
              <a:avLst/>
            </a:prstGeom>
          </p:spPr>
        </p:pic>
      </p:grpSp>
      <p:grpSp>
        <p:nvGrpSpPr>
          <p:cNvPr id="6" name="グループ化 5"/>
          <p:cNvGrpSpPr/>
          <p:nvPr/>
        </p:nvGrpSpPr>
        <p:grpSpPr>
          <a:xfrm>
            <a:off x="4243283" y="541598"/>
            <a:ext cx="2080490" cy="6275591"/>
            <a:chOff x="4243283" y="541598"/>
            <a:chExt cx="2080490" cy="6275591"/>
          </a:xfrm>
        </p:grpSpPr>
        <p:grpSp>
          <p:nvGrpSpPr>
            <p:cNvPr id="81" name="グループ化 80"/>
            <p:cNvGrpSpPr/>
            <p:nvPr/>
          </p:nvGrpSpPr>
          <p:grpSpPr>
            <a:xfrm>
              <a:off x="4243283" y="541598"/>
              <a:ext cx="2080490" cy="6275591"/>
              <a:chOff x="4243283" y="541598"/>
              <a:chExt cx="2080490" cy="6275591"/>
            </a:xfrm>
          </p:grpSpPr>
          <p:pic>
            <p:nvPicPr>
              <p:cNvPr id="62" name="図 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85445" y="1848884"/>
                <a:ext cx="965044" cy="827347"/>
              </a:xfrm>
              <a:prstGeom prst="rect">
                <a:avLst/>
              </a:prstGeom>
            </p:spPr>
          </p:pic>
          <p:pic>
            <p:nvPicPr>
              <p:cNvPr id="64" name="図 6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92650" y="1838909"/>
                <a:ext cx="976678" cy="837322"/>
              </a:xfrm>
              <a:prstGeom prst="rect">
                <a:avLst/>
              </a:prstGeom>
            </p:spPr>
          </p:pic>
          <p:pic>
            <p:nvPicPr>
              <p:cNvPr id="10" name="図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43283" y="558034"/>
                <a:ext cx="2062733" cy="540000"/>
              </a:xfrm>
              <a:prstGeom prst="rect">
                <a:avLst/>
              </a:prstGeom>
            </p:spPr>
          </p:pic>
          <p:pic>
            <p:nvPicPr>
              <p:cNvPr id="21" name="図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12312" y="541598"/>
                <a:ext cx="324675" cy="666000"/>
              </a:xfrm>
              <a:prstGeom prst="rect">
                <a:avLst/>
              </a:prstGeom>
            </p:spPr>
          </p:pic>
          <p:pic>
            <p:nvPicPr>
              <p:cNvPr id="74" name="図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52061" y="1213694"/>
                <a:ext cx="2062733" cy="504562"/>
              </a:xfrm>
              <a:prstGeom prst="rect">
                <a:avLst/>
              </a:prstGeom>
            </p:spPr>
          </p:pic>
          <p:pic>
            <p:nvPicPr>
              <p:cNvPr id="27" name="図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77450" y="1340193"/>
                <a:ext cx="2030400" cy="252000"/>
              </a:xfrm>
              <a:prstGeom prst="rect">
                <a:avLst/>
              </a:prstGeom>
            </p:spPr>
          </p:pic>
          <p:pic>
            <p:nvPicPr>
              <p:cNvPr id="99" name="図 9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50263" y="2854808"/>
                <a:ext cx="2052086" cy="549616"/>
              </a:xfrm>
              <a:prstGeom prst="rect">
                <a:avLst/>
              </a:prstGeom>
            </p:spPr>
          </p:pic>
          <p:pic>
            <p:nvPicPr>
              <p:cNvPr id="36" name="図 3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37003" y="2882125"/>
                <a:ext cx="1289250" cy="533250"/>
              </a:xfrm>
              <a:prstGeom prst="rect">
                <a:avLst/>
              </a:prstGeom>
            </p:spPr>
          </p:pic>
          <p:grpSp>
            <p:nvGrpSpPr>
              <p:cNvPr id="121" name="グループ化 120"/>
              <p:cNvGrpSpPr/>
              <p:nvPr/>
            </p:nvGrpSpPr>
            <p:grpSpPr>
              <a:xfrm>
                <a:off x="4249141" y="4586898"/>
                <a:ext cx="2074632" cy="768206"/>
                <a:chOff x="4249141" y="4671568"/>
                <a:chExt cx="2074632" cy="768206"/>
              </a:xfrm>
            </p:grpSpPr>
            <p:pic>
              <p:nvPicPr>
                <p:cNvPr id="67" name="図 6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49141" y="4671568"/>
                  <a:ext cx="2062733" cy="768206"/>
                </a:xfrm>
                <a:prstGeom prst="rect">
                  <a:avLst/>
                </a:prstGeom>
              </p:spPr>
            </p:pic>
            <p:pic>
              <p:nvPicPr>
                <p:cNvPr id="7" name="図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62435" y="4742821"/>
                  <a:ext cx="2061338" cy="640575"/>
                </a:xfrm>
                <a:prstGeom prst="rect">
                  <a:avLst/>
                </a:prstGeom>
              </p:spPr>
            </p:pic>
          </p:grpSp>
          <p:sp>
            <p:nvSpPr>
              <p:cNvPr id="52" name="角丸四角形 51"/>
              <p:cNvSpPr/>
              <p:nvPr/>
            </p:nvSpPr>
            <p:spPr bwMode="auto">
              <a:xfrm>
                <a:off x="4243283" y="1165189"/>
                <a:ext cx="2062733" cy="5652000"/>
              </a:xfrm>
              <a:prstGeom prst="roundRect">
                <a:avLst>
                  <a:gd name="adj" fmla="val 5247"/>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cxnSp>
            <p:nvCxnSpPr>
              <p:cNvPr id="132" name="直線コネクタ 131"/>
              <p:cNvCxnSpPr/>
              <p:nvPr/>
            </p:nvCxnSpPr>
            <p:spPr>
              <a:xfrm>
                <a:off x="4250263" y="2813765"/>
                <a:ext cx="2054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4244213" y="4543181"/>
                <a:ext cx="2058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4244213" y="5400594"/>
                <a:ext cx="2058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5" name="図 124"/>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4277708" y="3429198"/>
              <a:ext cx="1991620" cy="1058136"/>
            </a:xfrm>
            <a:prstGeom prst="rect">
              <a:avLst/>
            </a:prstGeom>
          </p:spPr>
        </p:pic>
      </p:grpSp>
      <p:grpSp>
        <p:nvGrpSpPr>
          <p:cNvPr id="19" name="グループ化 18"/>
          <p:cNvGrpSpPr/>
          <p:nvPr/>
        </p:nvGrpSpPr>
        <p:grpSpPr>
          <a:xfrm>
            <a:off x="2008083" y="541596"/>
            <a:ext cx="2169109" cy="6275593"/>
            <a:chOff x="2008083" y="541596"/>
            <a:chExt cx="2169109" cy="6275593"/>
          </a:xfrm>
        </p:grpSpPr>
        <p:grpSp>
          <p:nvGrpSpPr>
            <p:cNvPr id="76" name="グループ化 75"/>
            <p:cNvGrpSpPr/>
            <p:nvPr/>
          </p:nvGrpSpPr>
          <p:grpSpPr>
            <a:xfrm>
              <a:off x="2008083" y="541596"/>
              <a:ext cx="2169109" cy="6275593"/>
              <a:chOff x="2008083" y="541596"/>
              <a:chExt cx="2169109" cy="6275593"/>
            </a:xfrm>
          </p:grpSpPr>
          <p:pic>
            <p:nvPicPr>
              <p:cNvPr id="61" name="図 6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88641" y="1842672"/>
                <a:ext cx="976218" cy="836927"/>
              </a:xfrm>
              <a:prstGeom prst="rect">
                <a:avLst/>
              </a:prstGeom>
            </p:spPr>
          </p:pic>
          <p:pic>
            <p:nvPicPr>
              <p:cNvPr id="63" name="図 6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07710" y="1835636"/>
                <a:ext cx="984425" cy="843963"/>
              </a:xfrm>
              <a:prstGeom prst="rect">
                <a:avLst/>
              </a:prstGeom>
            </p:spPr>
          </p:pic>
          <p:pic>
            <p:nvPicPr>
              <p:cNvPr id="15" name="図 1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08083" y="559066"/>
                <a:ext cx="2168232" cy="540000"/>
              </a:xfrm>
              <a:prstGeom prst="rect">
                <a:avLst/>
              </a:prstGeom>
            </p:spPr>
          </p:pic>
          <p:pic>
            <p:nvPicPr>
              <p:cNvPr id="22" name="図 2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25799" y="541596"/>
                <a:ext cx="532800" cy="666000"/>
              </a:xfrm>
              <a:prstGeom prst="rect">
                <a:avLst/>
              </a:prstGeom>
            </p:spPr>
          </p:pic>
          <p:pic>
            <p:nvPicPr>
              <p:cNvPr id="75" name="図 7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23593" y="1215471"/>
                <a:ext cx="2149355" cy="512912"/>
              </a:xfrm>
              <a:prstGeom prst="rect">
                <a:avLst/>
              </a:prstGeom>
            </p:spPr>
          </p:pic>
          <p:pic>
            <p:nvPicPr>
              <p:cNvPr id="25" name="図 2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60894" y="1294912"/>
                <a:ext cx="2084738" cy="342563"/>
              </a:xfrm>
              <a:prstGeom prst="rect">
                <a:avLst/>
              </a:prstGeom>
            </p:spPr>
          </p:pic>
          <p:pic>
            <p:nvPicPr>
              <p:cNvPr id="104" name="図 10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23593" y="2854808"/>
                <a:ext cx="2153598" cy="549616"/>
              </a:xfrm>
              <a:prstGeom prst="rect">
                <a:avLst/>
              </a:prstGeom>
            </p:spPr>
          </p:pic>
          <p:pic>
            <p:nvPicPr>
              <p:cNvPr id="35" name="図 3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64908" y="3000250"/>
                <a:ext cx="1282500" cy="297000"/>
              </a:xfrm>
              <a:prstGeom prst="rect">
                <a:avLst/>
              </a:prstGeom>
            </p:spPr>
          </p:pic>
          <p:grpSp>
            <p:nvGrpSpPr>
              <p:cNvPr id="120" name="グループ化 119"/>
              <p:cNvGrpSpPr/>
              <p:nvPr/>
            </p:nvGrpSpPr>
            <p:grpSpPr>
              <a:xfrm>
                <a:off x="2023594" y="4586320"/>
                <a:ext cx="2153598" cy="767174"/>
                <a:chOff x="2023594" y="4670990"/>
                <a:chExt cx="2153598" cy="767174"/>
              </a:xfrm>
            </p:grpSpPr>
            <p:pic>
              <p:nvPicPr>
                <p:cNvPr id="68" name="図 6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23594" y="4670990"/>
                  <a:ext cx="2153598" cy="767174"/>
                </a:xfrm>
                <a:prstGeom prst="rect">
                  <a:avLst/>
                </a:prstGeom>
              </p:spPr>
            </p:pic>
            <p:pic>
              <p:nvPicPr>
                <p:cNvPr id="11" name="図 1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415899" y="4742821"/>
                  <a:ext cx="1322213" cy="640575"/>
                </a:xfrm>
                <a:prstGeom prst="rect">
                  <a:avLst/>
                </a:prstGeom>
              </p:spPr>
            </p:pic>
          </p:grpSp>
          <p:sp>
            <p:nvSpPr>
              <p:cNvPr id="51" name="角丸四角形 50"/>
              <p:cNvSpPr/>
              <p:nvPr/>
            </p:nvSpPr>
            <p:spPr bwMode="auto">
              <a:xfrm>
                <a:off x="2016861" y="1165189"/>
                <a:ext cx="2159454" cy="5652000"/>
              </a:xfrm>
              <a:prstGeom prst="roundRect">
                <a:avLst>
                  <a:gd name="adj" fmla="val 3679"/>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cxnSp>
            <p:nvCxnSpPr>
              <p:cNvPr id="45" name="直線コネクタ 44"/>
              <p:cNvCxnSpPr/>
              <p:nvPr/>
            </p:nvCxnSpPr>
            <p:spPr>
              <a:xfrm>
                <a:off x="2023593" y="2813765"/>
                <a:ext cx="2149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2024523" y="4543181"/>
                <a:ext cx="2149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2024523" y="5400594"/>
                <a:ext cx="2149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6" name="図 125"/>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2052074" y="3421814"/>
              <a:ext cx="2093558" cy="1065520"/>
            </a:xfrm>
            <a:prstGeom prst="rect">
              <a:avLst/>
            </a:prstGeom>
          </p:spPr>
        </p:pic>
      </p:grpSp>
      <p:grpSp>
        <p:nvGrpSpPr>
          <p:cNvPr id="4" name="グループ化 3"/>
          <p:cNvGrpSpPr/>
          <p:nvPr/>
        </p:nvGrpSpPr>
        <p:grpSpPr>
          <a:xfrm>
            <a:off x="517280" y="541596"/>
            <a:ext cx="1511971" cy="6275593"/>
            <a:chOff x="517280" y="541596"/>
            <a:chExt cx="1511971" cy="6275593"/>
          </a:xfrm>
        </p:grpSpPr>
        <p:grpSp>
          <p:nvGrpSpPr>
            <p:cNvPr id="71" name="グループ化 70"/>
            <p:cNvGrpSpPr/>
            <p:nvPr/>
          </p:nvGrpSpPr>
          <p:grpSpPr>
            <a:xfrm>
              <a:off x="517280" y="541596"/>
              <a:ext cx="1511971" cy="6275593"/>
              <a:chOff x="517280" y="541596"/>
              <a:chExt cx="1511971" cy="6275593"/>
            </a:xfrm>
          </p:grpSpPr>
          <p:sp>
            <p:nvSpPr>
              <p:cNvPr id="16" name="正方形/長方形 15"/>
              <p:cNvSpPr/>
              <p:nvPr/>
            </p:nvSpPr>
            <p:spPr bwMode="auto">
              <a:xfrm>
                <a:off x="611583" y="558032"/>
                <a:ext cx="1306640" cy="540000"/>
              </a:xfrm>
              <a:prstGeom prst="rect">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pic>
            <p:nvPicPr>
              <p:cNvPr id="23" name="図 2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94341" y="541596"/>
                <a:ext cx="541125" cy="666000"/>
              </a:xfrm>
              <a:prstGeom prst="rect">
                <a:avLst/>
              </a:prstGeom>
            </p:spPr>
          </p:pic>
          <p:pic>
            <p:nvPicPr>
              <p:cNvPr id="41" name="図 4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50491" y="4719958"/>
                <a:ext cx="1261125" cy="292050"/>
              </a:xfrm>
              <a:prstGeom prst="rect">
                <a:avLst/>
              </a:prstGeom>
            </p:spPr>
          </p:pic>
          <p:sp>
            <p:nvSpPr>
              <p:cNvPr id="42" name="正方形/長方形 41"/>
              <p:cNvSpPr/>
              <p:nvPr/>
            </p:nvSpPr>
            <p:spPr bwMode="auto">
              <a:xfrm>
                <a:off x="635723" y="4593813"/>
                <a:ext cx="1282500" cy="720000"/>
              </a:xfrm>
              <a:prstGeom prst="rect">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pic>
            <p:nvPicPr>
              <p:cNvPr id="2" name="図 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2704" y="1225941"/>
                <a:ext cx="1261125" cy="520077"/>
              </a:xfrm>
              <a:prstGeom prst="rect">
                <a:avLst/>
              </a:prstGeom>
            </p:spPr>
          </p:pic>
          <p:sp>
            <p:nvSpPr>
              <p:cNvPr id="5" name="角丸四角形 4"/>
              <p:cNvSpPr/>
              <p:nvPr/>
            </p:nvSpPr>
            <p:spPr bwMode="auto">
              <a:xfrm>
                <a:off x="611583" y="1165189"/>
                <a:ext cx="1338943" cy="5652000"/>
              </a:xfrm>
              <a:prstGeom prst="roundRect">
                <a:avLst>
                  <a:gd name="adj" fmla="val 9711"/>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56" name="テキスト ボックス 55"/>
              <p:cNvSpPr txBox="1"/>
              <p:nvPr/>
            </p:nvSpPr>
            <p:spPr>
              <a:xfrm>
                <a:off x="683342" y="5014794"/>
                <a:ext cx="1210588" cy="246221"/>
              </a:xfrm>
              <a:prstGeom prst="rect">
                <a:avLst/>
              </a:prstGeom>
              <a:noFill/>
            </p:spPr>
            <p:txBody>
              <a:bodyPr wrap="none" rtlCol="0">
                <a:spAutoFit/>
              </a:bodyPr>
              <a:lstStyle/>
              <a:p>
                <a:r>
                  <a:rPr kumimoji="1" lang="ja-JP" altLang="en-US" sz="1000" dirty="0" smtClean="0"/>
                  <a:t>（警報級の可能性）</a:t>
                </a:r>
                <a:endParaRPr kumimoji="1" lang="ja-JP" altLang="en-US" sz="1000" dirty="0"/>
              </a:p>
            </p:txBody>
          </p:sp>
          <p:grpSp>
            <p:nvGrpSpPr>
              <p:cNvPr id="95" name="グループ化 94"/>
              <p:cNvGrpSpPr/>
              <p:nvPr/>
            </p:nvGrpSpPr>
            <p:grpSpPr>
              <a:xfrm>
                <a:off x="517280" y="1764840"/>
                <a:ext cx="1511971" cy="1007980"/>
                <a:chOff x="517280" y="1874911"/>
                <a:chExt cx="1511971" cy="1007980"/>
              </a:xfrm>
            </p:grpSpPr>
            <p:grpSp>
              <p:nvGrpSpPr>
                <p:cNvPr id="94" name="グループ化 93"/>
                <p:cNvGrpSpPr/>
                <p:nvPr/>
              </p:nvGrpSpPr>
              <p:grpSpPr>
                <a:xfrm>
                  <a:off x="517280" y="1874911"/>
                  <a:ext cx="1511971" cy="1007980"/>
                  <a:chOff x="517280" y="1874911"/>
                  <a:chExt cx="1511971" cy="1007980"/>
                </a:xfrm>
              </p:grpSpPr>
              <p:pic>
                <p:nvPicPr>
                  <p:cNvPr id="106" name="図 1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 y="1874911"/>
                    <a:ext cx="1511971" cy="1007980"/>
                  </a:xfrm>
                  <a:prstGeom prst="rect">
                    <a:avLst/>
                  </a:prstGeom>
                </p:spPr>
              </p:pic>
              <p:pic>
                <p:nvPicPr>
                  <p:cNvPr id="93" name="図 92"/>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26456" y="2106060"/>
                    <a:ext cx="309039" cy="568854"/>
                  </a:xfrm>
                  <a:prstGeom prst="rect">
                    <a:avLst/>
                  </a:prstGeom>
                </p:spPr>
              </p:pic>
            </p:grpSp>
            <p:pic>
              <p:nvPicPr>
                <p:cNvPr id="92" name="図 91"/>
                <p:cNvPicPr>
                  <a:picLocks noChangeAspect="1"/>
                </p:cNvPicPr>
                <p:nvPr/>
              </p:nvPicPr>
              <p:blipFill rotWithShape="1">
                <a:blip r:embed="rId36" cstate="print">
                  <a:extLst>
                    <a:ext uri="{28A0092B-C50C-407E-A947-70E740481C1C}">
                      <a14:useLocalDpi xmlns:a14="http://schemas.microsoft.com/office/drawing/2010/main" val="0"/>
                    </a:ext>
                  </a:extLst>
                </a:blip>
                <a:srcRect b="23903"/>
                <a:stretch/>
              </p:blipFill>
              <p:spPr>
                <a:xfrm>
                  <a:off x="1459251" y="2056045"/>
                  <a:ext cx="399986" cy="615996"/>
                </a:xfrm>
                <a:prstGeom prst="rect">
                  <a:avLst/>
                </a:prstGeom>
              </p:spPr>
            </p:pic>
          </p:grpSp>
          <p:cxnSp>
            <p:nvCxnSpPr>
              <p:cNvPr id="135" name="直線コネクタ 134"/>
              <p:cNvCxnSpPr/>
              <p:nvPr/>
            </p:nvCxnSpPr>
            <p:spPr>
              <a:xfrm>
                <a:off x="606912" y="2813765"/>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607842" y="4543181"/>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607842" y="5400594"/>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7" name="図 126"/>
            <p:cNvPicPr>
              <a:picLocks noChangeAspect="1"/>
            </p:cNvPicPr>
            <p:nvPr/>
          </p:nvPicPr>
          <p:blipFill rotWithShape="1">
            <a:blip r:embed="rId37" cstate="print">
              <a:extLst>
                <a:ext uri="{28A0092B-C50C-407E-A947-70E740481C1C}">
                  <a14:useLocalDpi xmlns:a14="http://schemas.microsoft.com/office/drawing/2010/main" val="0"/>
                </a:ext>
              </a:extLst>
            </a:blip>
            <a:srcRect/>
            <a:stretch/>
          </p:blipFill>
          <p:spPr>
            <a:xfrm>
              <a:off x="623812" y="3557888"/>
              <a:ext cx="1301548" cy="910517"/>
            </a:xfrm>
            <a:prstGeom prst="rect">
              <a:avLst/>
            </a:prstGeom>
          </p:spPr>
        </p:pic>
      </p:grpSp>
      <p:grpSp>
        <p:nvGrpSpPr>
          <p:cNvPr id="111" name="グループ化 110"/>
          <p:cNvGrpSpPr/>
          <p:nvPr/>
        </p:nvGrpSpPr>
        <p:grpSpPr>
          <a:xfrm>
            <a:off x="785934" y="5429516"/>
            <a:ext cx="1107996" cy="1262265"/>
            <a:chOff x="733959" y="5482471"/>
            <a:chExt cx="1107996" cy="1262265"/>
          </a:xfrm>
        </p:grpSpPr>
        <p:pic>
          <p:nvPicPr>
            <p:cNvPr id="86" name="図 85"/>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43122" y="5482471"/>
              <a:ext cx="1065478" cy="824127"/>
            </a:xfrm>
            <a:prstGeom prst="rect">
              <a:avLst/>
            </a:prstGeom>
          </p:spPr>
        </p:pic>
        <p:sp>
          <p:nvSpPr>
            <p:cNvPr id="14" name="テキスト ボックス 13"/>
            <p:cNvSpPr txBox="1"/>
            <p:nvPr/>
          </p:nvSpPr>
          <p:spPr>
            <a:xfrm>
              <a:off x="733959" y="6375404"/>
              <a:ext cx="1107996"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情報収集</a:t>
              </a:r>
              <a:endParaRPr kumimoji="1" lang="ja-JP" altLang="en-US" dirty="0">
                <a:latin typeface="メイリオ" panose="020B0604030504040204" pitchFamily="50" charset="-128"/>
                <a:ea typeface="メイリオ" panose="020B0604030504040204" pitchFamily="50" charset="-128"/>
              </a:endParaRPr>
            </a:p>
          </p:txBody>
        </p:sp>
      </p:grpSp>
      <p:grpSp>
        <p:nvGrpSpPr>
          <p:cNvPr id="117" name="グループ化 116"/>
          <p:cNvGrpSpPr/>
          <p:nvPr/>
        </p:nvGrpSpPr>
        <p:grpSpPr>
          <a:xfrm>
            <a:off x="2121838" y="5434225"/>
            <a:ext cx="1800493" cy="1430045"/>
            <a:chOff x="2069863" y="5487180"/>
            <a:chExt cx="1800493" cy="1430045"/>
          </a:xfrm>
        </p:grpSpPr>
        <p:pic>
          <p:nvPicPr>
            <p:cNvPr id="85" name="図 8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202969" y="5487180"/>
              <a:ext cx="1116637" cy="839609"/>
            </a:xfrm>
            <a:prstGeom prst="rect">
              <a:avLst/>
            </a:prstGeom>
          </p:spPr>
        </p:pic>
        <p:sp>
          <p:nvSpPr>
            <p:cNvPr id="101" name="テキスト ボックス 100"/>
            <p:cNvSpPr txBox="1"/>
            <p:nvPr/>
          </p:nvSpPr>
          <p:spPr>
            <a:xfrm>
              <a:off x="2069863" y="6270894"/>
              <a:ext cx="1800493" cy="646331"/>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心のスイッチ</a:t>
              </a:r>
              <a:endParaRPr kumimoji="1"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⇒防災モード</a:t>
              </a:r>
              <a:endParaRPr kumimoji="1" lang="ja-JP" altLang="en-US" dirty="0">
                <a:latin typeface="メイリオ" panose="020B0604030504040204" pitchFamily="50" charset="-128"/>
                <a:ea typeface="メイリオ" panose="020B0604030504040204" pitchFamily="50" charset="-128"/>
              </a:endParaRPr>
            </a:p>
          </p:txBody>
        </p:sp>
      </p:grpSp>
      <p:grpSp>
        <p:nvGrpSpPr>
          <p:cNvPr id="118" name="グループ化 117"/>
          <p:cNvGrpSpPr/>
          <p:nvPr/>
        </p:nvGrpSpPr>
        <p:grpSpPr>
          <a:xfrm>
            <a:off x="3367484" y="5451324"/>
            <a:ext cx="2185047" cy="1308857"/>
            <a:chOff x="3315509" y="5504279"/>
            <a:chExt cx="2185047" cy="1308857"/>
          </a:xfrm>
        </p:grpSpPr>
        <p:sp>
          <p:nvSpPr>
            <p:cNvPr id="31" name="右矢印 30"/>
            <p:cNvSpPr/>
            <p:nvPr/>
          </p:nvSpPr>
          <p:spPr bwMode="auto">
            <a:xfrm>
              <a:off x="3315509" y="5754190"/>
              <a:ext cx="379513" cy="442240"/>
            </a:xfrm>
            <a:prstGeom prst="rightArrow">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102" name="テキスト ボックス 101"/>
            <p:cNvSpPr txBox="1"/>
            <p:nvPr/>
          </p:nvSpPr>
          <p:spPr>
            <a:xfrm>
              <a:off x="4031945" y="6443804"/>
              <a:ext cx="1107996" cy="369332"/>
            </a:xfrm>
            <a:prstGeom prst="rect">
              <a:avLst/>
            </a:prstGeom>
            <a:solidFill>
              <a:schemeClr val="bg1"/>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避難開始</a:t>
              </a:r>
              <a:endParaRPr kumimoji="1" lang="ja-JP" altLang="en-US" dirty="0">
                <a:latin typeface="メイリオ" panose="020B0604030504040204" pitchFamily="50" charset="-128"/>
                <a:ea typeface="メイリオ" panose="020B0604030504040204" pitchFamily="50" charset="-128"/>
              </a:endParaRPr>
            </a:p>
          </p:txBody>
        </p:sp>
        <p:pic>
          <p:nvPicPr>
            <p:cNvPr id="83" name="図 8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flipH="1">
              <a:off x="3728574" y="5504279"/>
              <a:ext cx="1771982" cy="991052"/>
            </a:xfrm>
            <a:prstGeom prst="rect">
              <a:avLst/>
            </a:prstGeom>
          </p:spPr>
        </p:pic>
      </p:grpSp>
      <p:grpSp>
        <p:nvGrpSpPr>
          <p:cNvPr id="148" name="グループ化 147"/>
          <p:cNvGrpSpPr/>
          <p:nvPr/>
        </p:nvGrpSpPr>
        <p:grpSpPr>
          <a:xfrm>
            <a:off x="5693781" y="5417077"/>
            <a:ext cx="1986035" cy="1415924"/>
            <a:chOff x="5641195" y="5479639"/>
            <a:chExt cx="1986035" cy="1415924"/>
          </a:xfrm>
        </p:grpSpPr>
        <p:sp>
          <p:nvSpPr>
            <p:cNvPr id="103" name="テキスト ボックス 102"/>
            <p:cNvSpPr txBox="1"/>
            <p:nvPr/>
          </p:nvSpPr>
          <p:spPr>
            <a:xfrm>
              <a:off x="6519234" y="6526231"/>
              <a:ext cx="1107996"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避難完了</a:t>
              </a:r>
              <a:endParaRPr kumimoji="1" lang="ja-JP" altLang="en-US" dirty="0">
                <a:latin typeface="メイリオ" panose="020B0604030504040204" pitchFamily="50" charset="-128"/>
                <a:ea typeface="メイリオ" panose="020B0604030504040204" pitchFamily="50" charset="-128"/>
              </a:endParaRPr>
            </a:p>
          </p:txBody>
        </p:sp>
        <p:pic>
          <p:nvPicPr>
            <p:cNvPr id="84" name="図 8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946861" y="5479639"/>
              <a:ext cx="1659667" cy="1066550"/>
            </a:xfrm>
            <a:prstGeom prst="rect">
              <a:avLst/>
            </a:prstGeom>
          </p:spPr>
        </p:pic>
        <p:sp>
          <p:nvSpPr>
            <p:cNvPr id="80" name="右矢印 79"/>
            <p:cNvSpPr/>
            <p:nvPr/>
          </p:nvSpPr>
          <p:spPr bwMode="auto">
            <a:xfrm>
              <a:off x="5641195" y="5792324"/>
              <a:ext cx="379513" cy="442240"/>
            </a:xfrm>
            <a:prstGeom prst="rightArrow">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spTree>
    <p:extLst>
      <p:ext uri="{BB962C8B-B14F-4D97-AF65-F5344CB8AC3E}">
        <p14:creationId xmlns:p14="http://schemas.microsoft.com/office/powerpoint/2010/main" val="28973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500"/>
                                        <p:tgtEl>
                                          <p:spTgt spid="1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8"/>
                                        </p:tgtEl>
                                        <p:attrNameLst>
                                          <p:attrName>style.visibility</p:attrName>
                                        </p:attrNameLst>
                                      </p:cBhvr>
                                      <p:to>
                                        <p:strVal val="visible"/>
                                      </p:to>
                                    </p:set>
                                    <p:animEffect transition="in" filter="fade">
                                      <p:cBhvr>
                                        <p:cTn id="4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a:t>
            </a:fld>
            <a:endParaRPr lang="en-US" altLang="ja-JP"/>
          </a:p>
        </p:txBody>
      </p:sp>
      <p:grpSp>
        <p:nvGrpSpPr>
          <p:cNvPr id="41" name="グループ化 40"/>
          <p:cNvGrpSpPr/>
          <p:nvPr/>
        </p:nvGrpSpPr>
        <p:grpSpPr>
          <a:xfrm>
            <a:off x="2307663" y="5182862"/>
            <a:ext cx="6605619" cy="1639171"/>
            <a:chOff x="2307663" y="5474269"/>
            <a:chExt cx="6605619" cy="1639171"/>
          </a:xfrm>
        </p:grpSpPr>
        <p:pic>
          <p:nvPicPr>
            <p:cNvPr id="77" name="図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2192" y="5758497"/>
              <a:ext cx="1198388" cy="909886"/>
            </a:xfrm>
            <a:prstGeom prst="rect">
              <a:avLst/>
            </a:prstGeom>
          </p:spPr>
        </p:pic>
        <p:sp>
          <p:nvSpPr>
            <p:cNvPr id="78" name="角丸四角形 77"/>
            <p:cNvSpPr/>
            <p:nvPr/>
          </p:nvSpPr>
          <p:spPr bwMode="auto">
            <a:xfrm>
              <a:off x="2307663" y="5637440"/>
              <a:ext cx="6605619" cy="1476000"/>
            </a:xfrm>
            <a:prstGeom prst="roundRect">
              <a:avLst>
                <a:gd name="adj" fmla="val 11091"/>
              </a:avLst>
            </a:prstGeom>
            <a:noFill/>
            <a:ln w="38100">
              <a:solidFill>
                <a:srgbClr val="FF0000"/>
              </a:solidFill>
            </a:ln>
            <a:effectLst/>
            <a:extLst/>
          </p:spPr>
          <p:txBody>
            <a:bodyPr wrap="square" lIns="128016" tIns="64008" rIns="128016" bIns="64008" rtlCol="0" anchor="ctr">
              <a:spAutoFit/>
            </a:bodyPr>
            <a:lstStyle/>
            <a:p>
              <a:pPr algn="ctr"/>
              <a:endParaRPr kumimoji="1" lang="ja-JP" altLang="en-US" sz="1600" dirty="0"/>
            </a:p>
          </p:txBody>
        </p:sp>
        <p:sp>
          <p:nvSpPr>
            <p:cNvPr id="87" name="テキスト ボックス 86"/>
            <p:cNvSpPr txBox="1"/>
            <p:nvPr/>
          </p:nvSpPr>
          <p:spPr>
            <a:xfrm>
              <a:off x="2474181" y="5474269"/>
              <a:ext cx="2816797" cy="349702"/>
            </a:xfrm>
            <a:prstGeom prst="rect">
              <a:avLst/>
            </a:prstGeom>
            <a:solidFill>
              <a:srgbClr val="FF0000"/>
            </a:solidFill>
          </p:spPr>
          <p:txBody>
            <a:bodyPr wrap="none" tIns="36000" bIns="36000" rtlCol="0">
              <a:spAutoFit/>
            </a:bodyPr>
            <a:lstStyle/>
            <a:p>
              <a:r>
                <a:rPr kumimoji="1" lang="en-US" altLang="ja-JP" dirty="0" smtClean="0">
                  <a:solidFill>
                    <a:schemeClr val="bg1"/>
                  </a:solidFill>
                </a:rPr>
                <a:t>【</a:t>
              </a:r>
              <a:r>
                <a:rPr kumimoji="1" lang="ja-JP" altLang="en-US" dirty="0" smtClean="0">
                  <a:solidFill>
                    <a:schemeClr val="bg1"/>
                  </a:solidFill>
                </a:rPr>
                <a:t>施設の防災イメージ（例）</a:t>
              </a:r>
              <a:r>
                <a:rPr kumimoji="1" lang="en-US" altLang="ja-JP" dirty="0" smtClean="0">
                  <a:solidFill>
                    <a:schemeClr val="bg1"/>
                  </a:solidFill>
                </a:rPr>
                <a:t>】</a:t>
              </a:r>
              <a:endParaRPr kumimoji="1" lang="ja-JP" altLang="en-US" dirty="0">
                <a:solidFill>
                  <a:schemeClr val="bg1"/>
                </a:solidFill>
              </a:endParaRPr>
            </a:p>
          </p:txBody>
        </p:sp>
        <p:sp>
          <p:nvSpPr>
            <p:cNvPr id="99" name="テキスト ボックス 98"/>
            <p:cNvSpPr txBox="1">
              <a:spLocks noChangeArrowheads="1"/>
            </p:cNvSpPr>
            <p:nvPr/>
          </p:nvSpPr>
          <p:spPr bwMode="auto">
            <a:xfrm>
              <a:off x="2474181" y="5788651"/>
              <a:ext cx="4812405" cy="1275815"/>
            </a:xfrm>
            <a:prstGeom prst="rect">
              <a:avLst/>
            </a:prstGeom>
            <a:noFill/>
            <a:ln w="9525">
              <a:noFill/>
              <a:miter lim="800000"/>
              <a:headEnd/>
              <a:tailEnd/>
            </a:ln>
          </p:spPr>
          <p:txBody>
            <a:bodyPr wrap="square" lIns="36000" tIns="44276" rIns="3600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600" dirty="0" smtClean="0">
                  <a:solidFill>
                    <a:srgbClr val="FF0000"/>
                  </a:solidFill>
                  <a:latin typeface="メイリオ" panose="020B0604030504040204" pitchFamily="50" charset="-128"/>
                  <a:ea typeface="メイリオ" panose="020B0604030504040204" pitchFamily="50" charset="-128"/>
                </a:rPr>
                <a:t>◆</a:t>
              </a:r>
              <a:r>
                <a:rPr lang="en-US" altLang="ja-JP" sz="1600" dirty="0" smtClean="0">
                  <a:solidFill>
                    <a:srgbClr val="FF0000"/>
                  </a:solidFill>
                  <a:latin typeface="メイリオ" panose="020B0604030504040204" pitchFamily="50" charset="-128"/>
                  <a:ea typeface="メイリオ" panose="020B0604030504040204" pitchFamily="50" charset="-128"/>
                </a:rPr>
                <a:t>【</a:t>
              </a:r>
              <a:r>
                <a:rPr lang="ja-JP" altLang="en-US" sz="1600" dirty="0" smtClean="0">
                  <a:solidFill>
                    <a:srgbClr val="FF0000"/>
                  </a:solidFill>
                  <a:latin typeface="メイリオ" panose="020B0604030504040204" pitchFamily="50" charset="-128"/>
                  <a:ea typeface="メイリオ" panose="020B0604030504040204" pitchFamily="50" charset="-128"/>
                </a:rPr>
                <a:t>避難確保計画</a:t>
              </a:r>
              <a:r>
                <a:rPr lang="en-US" altLang="ja-JP" sz="1600" dirty="0" smtClean="0">
                  <a:solidFill>
                    <a:srgbClr val="FF0000"/>
                  </a:solidFill>
                  <a:latin typeface="メイリオ" panose="020B0604030504040204" pitchFamily="50" charset="-128"/>
                  <a:ea typeface="メイリオ" panose="020B0604030504040204" pitchFamily="50" charset="-128"/>
                </a:rPr>
                <a:t>】</a:t>
              </a:r>
              <a:r>
                <a:rPr lang="ja-JP" altLang="en-US" sz="1600" dirty="0" smtClean="0">
                  <a:solidFill>
                    <a:srgbClr val="FF0000"/>
                  </a:solidFill>
                  <a:latin typeface="メイリオ" panose="020B0604030504040204" pitchFamily="50" charset="-128"/>
                  <a:ea typeface="メイリオ" panose="020B0604030504040204" pitchFamily="50" charset="-128"/>
                </a:rPr>
                <a:t>の確認</a:t>
              </a:r>
              <a:endParaRPr lang="en-US" altLang="ja-JP" sz="16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600" dirty="0" smtClean="0">
                  <a:solidFill>
                    <a:srgbClr val="FF0000"/>
                  </a:solidFill>
                  <a:latin typeface="メイリオ" panose="020B0604030504040204" pitchFamily="50" charset="-128"/>
                  <a:ea typeface="メイリオ" panose="020B0604030504040204" pitchFamily="50" charset="-128"/>
                </a:rPr>
                <a:t>　・ハザードマップ、避難先、避難経路</a:t>
              </a:r>
              <a:endParaRPr lang="en-US" altLang="ja-JP" sz="16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600" dirty="0">
                  <a:solidFill>
                    <a:srgbClr val="FF0000"/>
                  </a:solidFill>
                  <a:latin typeface="メイリオ" panose="020B0604030504040204" pitchFamily="50" charset="-128"/>
                  <a:ea typeface="メイリオ" panose="020B0604030504040204" pitchFamily="50" charset="-128"/>
                </a:rPr>
                <a:t>　</a:t>
              </a:r>
              <a:r>
                <a:rPr lang="ja-JP" altLang="en-US" sz="1600" dirty="0" smtClean="0">
                  <a:solidFill>
                    <a:srgbClr val="FF0000"/>
                  </a:solidFill>
                  <a:latin typeface="メイリオ" panose="020B0604030504040204" pitchFamily="50" charset="-128"/>
                  <a:ea typeface="メイリオ" panose="020B0604030504040204" pitchFamily="50" charset="-128"/>
                </a:rPr>
                <a:t>・避難行動の目安となる防災気象情報等</a:t>
              </a:r>
              <a:endParaRPr lang="en-US" altLang="ja-JP" sz="16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600" dirty="0">
                  <a:solidFill>
                    <a:srgbClr val="FF0000"/>
                  </a:solidFill>
                  <a:latin typeface="メイリオ" panose="020B0604030504040204" pitchFamily="50" charset="-128"/>
                  <a:ea typeface="メイリオ" panose="020B0604030504040204" pitchFamily="50" charset="-128"/>
                </a:rPr>
                <a:t>　</a:t>
              </a:r>
              <a:r>
                <a:rPr lang="ja-JP" altLang="en-US" sz="1600" dirty="0" smtClean="0">
                  <a:solidFill>
                    <a:srgbClr val="FF0000"/>
                  </a:solidFill>
                  <a:latin typeface="メイリオ" panose="020B0604030504040204" pitchFamily="50" charset="-128"/>
                  <a:ea typeface="メイリオ" panose="020B0604030504040204" pitchFamily="50" charset="-128"/>
                </a:rPr>
                <a:t>・市町村からの避難情報等の伝達方法</a:t>
              </a:r>
              <a:endParaRPr lang="en-US" altLang="ja-JP" sz="16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600" dirty="0" smtClean="0">
                  <a:solidFill>
                    <a:srgbClr val="FF0000"/>
                  </a:solidFill>
                  <a:latin typeface="メイリオ" panose="020B0604030504040204" pitchFamily="50" charset="-128"/>
                  <a:ea typeface="メイリオ" panose="020B0604030504040204" pitchFamily="50" charset="-128"/>
                </a:rPr>
                <a:t>　・役割分担、避難に必要な資器材、備蓄品</a:t>
              </a:r>
              <a:endParaRPr lang="en-US" altLang="ja-JP" dirty="0">
                <a:solidFill>
                  <a:srgbClr val="FF0000"/>
                </a:solidFill>
                <a:latin typeface="メイリオ" panose="020B0604030504040204" pitchFamily="50" charset="-128"/>
                <a:ea typeface="メイリオ" panose="020B0604030504040204" pitchFamily="50" charset="-128"/>
              </a:endParaRPr>
            </a:p>
          </p:txBody>
        </p:sp>
      </p:grpSp>
      <p:sp>
        <p:nvSpPr>
          <p:cNvPr id="54" name="テキスト ボックス 53"/>
          <p:cNvSpPr txBox="1"/>
          <p:nvPr/>
        </p:nvSpPr>
        <p:spPr>
          <a:xfrm>
            <a:off x="0" y="-12112"/>
            <a:ext cx="9134199" cy="461665"/>
          </a:xfrm>
          <a:prstGeom prst="rect">
            <a:avLst/>
          </a:prstGeom>
          <a:solidFill>
            <a:srgbClr val="3409E9"/>
          </a:solidFill>
        </p:spPr>
        <p:txBody>
          <a:bodyPr wrap="square" rtlCol="0">
            <a:spAutoFit/>
          </a:bodyPr>
          <a:lstStyle/>
          <a:p>
            <a:r>
              <a:rPr kumimoji="1" lang="ja-JP" altLang="en-US" sz="2400" dirty="0" smtClean="0">
                <a:solidFill>
                  <a:schemeClr val="bg1"/>
                </a:solidFill>
              </a:rPr>
              <a:t>段階的に発表される防災情報と</a:t>
            </a:r>
            <a:r>
              <a:rPr kumimoji="1" lang="en-US" altLang="ja-JP" sz="2400" dirty="0" smtClean="0">
                <a:solidFill>
                  <a:schemeClr val="bg1"/>
                </a:solidFill>
              </a:rPr>
              <a:t>『</a:t>
            </a:r>
            <a:r>
              <a:rPr kumimoji="1" lang="ja-JP" altLang="en-US" sz="2400" dirty="0" smtClean="0">
                <a:solidFill>
                  <a:schemeClr val="bg1"/>
                </a:solidFill>
              </a:rPr>
              <a:t>要配慮者利用施設の主な行動（例）</a:t>
            </a:r>
            <a:r>
              <a:rPr kumimoji="1" lang="en-US" altLang="ja-JP" sz="2400" dirty="0" smtClean="0">
                <a:solidFill>
                  <a:schemeClr val="bg1"/>
                </a:solidFill>
              </a:rPr>
              <a:t>』</a:t>
            </a:r>
            <a:endParaRPr kumimoji="1" lang="ja-JP" altLang="en-US" sz="2400" dirty="0">
              <a:solidFill>
                <a:schemeClr val="bg1"/>
              </a:solidFill>
            </a:endParaRPr>
          </a:p>
        </p:txBody>
      </p:sp>
      <p:grpSp>
        <p:nvGrpSpPr>
          <p:cNvPr id="42" name="グループ化 41"/>
          <p:cNvGrpSpPr/>
          <p:nvPr/>
        </p:nvGrpSpPr>
        <p:grpSpPr>
          <a:xfrm>
            <a:off x="733959" y="5482471"/>
            <a:ext cx="1107996" cy="1262265"/>
            <a:chOff x="733959" y="5482471"/>
            <a:chExt cx="1107996" cy="1262265"/>
          </a:xfrm>
        </p:grpSpPr>
        <p:pic>
          <p:nvPicPr>
            <p:cNvPr id="43" name="図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22" y="5482471"/>
              <a:ext cx="1065478" cy="824127"/>
            </a:xfrm>
            <a:prstGeom prst="rect">
              <a:avLst/>
            </a:prstGeom>
          </p:spPr>
        </p:pic>
        <p:sp>
          <p:nvSpPr>
            <p:cNvPr id="44" name="テキスト ボックス 43"/>
            <p:cNvSpPr txBox="1"/>
            <p:nvPr/>
          </p:nvSpPr>
          <p:spPr>
            <a:xfrm>
              <a:off x="733959" y="6375404"/>
              <a:ext cx="1107996"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情報収集</a:t>
              </a:r>
              <a:endParaRPr kumimoji="1" lang="ja-JP" altLang="en-US" dirty="0">
                <a:latin typeface="メイリオ" panose="020B0604030504040204" pitchFamily="50" charset="-128"/>
                <a:ea typeface="メイリオ" panose="020B0604030504040204" pitchFamily="50" charset="-128"/>
              </a:endParaRPr>
            </a:p>
          </p:txBody>
        </p:sp>
      </p:grpSp>
      <p:grpSp>
        <p:nvGrpSpPr>
          <p:cNvPr id="45" name="グループ化 44"/>
          <p:cNvGrpSpPr/>
          <p:nvPr/>
        </p:nvGrpSpPr>
        <p:grpSpPr>
          <a:xfrm>
            <a:off x="-71479" y="641581"/>
            <a:ext cx="748923" cy="6091502"/>
            <a:chOff x="-71479" y="641581"/>
            <a:chExt cx="748923" cy="6091502"/>
          </a:xfrm>
        </p:grpSpPr>
        <p:sp>
          <p:nvSpPr>
            <p:cNvPr id="46" name="テキスト ボックス 45"/>
            <p:cNvSpPr txBox="1"/>
            <p:nvPr/>
          </p:nvSpPr>
          <p:spPr>
            <a:xfrm>
              <a:off x="-947" y="641581"/>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警戒</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a:solidFill>
                    <a:srgbClr val="FF0000"/>
                  </a:solidFill>
                  <a:latin typeface="メイリオ" panose="020B0604030504040204" pitchFamily="50" charset="-128"/>
                  <a:ea typeface="メイリオ" panose="020B0604030504040204" pitchFamily="50" charset="-128"/>
                </a:rPr>
                <a:t>レベル</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47" name="テキスト ボックス 46"/>
            <p:cNvSpPr txBox="1"/>
            <p:nvPr/>
          </p:nvSpPr>
          <p:spPr>
            <a:xfrm>
              <a:off x="72150" y="1681302"/>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雨の様子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48" name="テキスト ボックス 47"/>
            <p:cNvSpPr txBox="1"/>
            <p:nvPr/>
          </p:nvSpPr>
          <p:spPr>
            <a:xfrm>
              <a:off x="72150" y="3440694"/>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川の様子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49" name="テキスト ボックス 48"/>
            <p:cNvSpPr txBox="1"/>
            <p:nvPr/>
          </p:nvSpPr>
          <p:spPr>
            <a:xfrm>
              <a:off x="-71479" y="2922473"/>
              <a:ext cx="748923"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防災</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気象情報</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50" name="テキスト ボックス 49"/>
            <p:cNvSpPr txBox="1"/>
            <p:nvPr/>
          </p:nvSpPr>
          <p:spPr>
            <a:xfrm>
              <a:off x="0" y="4760900"/>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避難</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smtClean="0">
                  <a:solidFill>
                    <a:srgbClr val="FF0000"/>
                  </a:solidFill>
                  <a:latin typeface="メイリオ" panose="020B0604030504040204" pitchFamily="50" charset="-128"/>
                  <a:ea typeface="メイリオ" panose="020B0604030504040204" pitchFamily="50" charset="-128"/>
                </a:rPr>
                <a:t>情報等</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51" name="テキスト ボックス 50"/>
            <p:cNvSpPr txBox="1"/>
            <p:nvPr/>
          </p:nvSpPr>
          <p:spPr>
            <a:xfrm>
              <a:off x="72150" y="5486588"/>
              <a:ext cx="461665" cy="1246495"/>
            </a:xfrm>
            <a:prstGeom prst="rect">
              <a:avLst/>
            </a:prstGeom>
            <a:noFill/>
          </p:spPr>
          <p:txBody>
            <a:bodyPr vert="eaVert" wrap="none" rtlCol="0">
              <a:spAutoFit/>
            </a:bodyPr>
            <a:lstStyle/>
            <a:p>
              <a:r>
                <a:rPr lang="ja-JP" altLang="en-US" dirty="0" smtClean="0">
                  <a:solidFill>
                    <a:srgbClr val="3409E9"/>
                  </a:solidFill>
                  <a:latin typeface="メイリオ" panose="020B0604030504040204" pitchFamily="50" charset="-128"/>
                  <a:ea typeface="メイリオ" panose="020B0604030504040204" pitchFamily="50" charset="-128"/>
                </a:rPr>
                <a:t>施設の行動</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cxnSp>
          <p:nvCxnSpPr>
            <p:cNvPr id="52" name="直線コネクタ 51"/>
            <p:cNvCxnSpPr/>
            <p:nvPr/>
          </p:nvCxnSpPr>
          <p:spPr>
            <a:xfrm>
              <a:off x="-5619" y="2813765"/>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4689" y="4543181"/>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4689" y="5400594"/>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p:cNvGrpSpPr/>
          <p:nvPr/>
        </p:nvGrpSpPr>
        <p:grpSpPr>
          <a:xfrm>
            <a:off x="517280" y="541596"/>
            <a:ext cx="1511971" cy="6275593"/>
            <a:chOff x="517280" y="541596"/>
            <a:chExt cx="1511971" cy="6275593"/>
          </a:xfrm>
        </p:grpSpPr>
        <p:sp>
          <p:nvSpPr>
            <p:cNvPr id="57" name="正方形/長方形 56"/>
            <p:cNvSpPr/>
            <p:nvPr/>
          </p:nvSpPr>
          <p:spPr bwMode="auto">
            <a:xfrm>
              <a:off x="611583" y="558032"/>
              <a:ext cx="1306640" cy="540000"/>
            </a:xfrm>
            <a:prstGeom prst="rect">
              <a:avLst/>
            </a:prstGeom>
            <a:solidFill>
              <a:schemeClr val="bg1"/>
            </a:solidFill>
            <a:ln>
              <a:solidFill>
                <a:schemeClr val="tx1"/>
              </a:solidFill>
            </a:ln>
            <a:effectLst/>
            <a:extLst/>
          </p:spPr>
          <p:txBody>
            <a:bodyPr lIns="128016" tIns="64008" rIns="128016" bIns="64008" rtlCol="0" anchor="ctr">
              <a:spAutoFit/>
            </a:bodyPr>
            <a:lstStyle/>
            <a:p>
              <a:pPr algn="ctr"/>
              <a:endParaRPr kumimoji="1" lang="ja-JP" altLang="en-US" sz="1600" dirty="0"/>
            </a:p>
          </p:txBody>
        </p:sp>
        <p:pic>
          <p:nvPicPr>
            <p:cNvPr id="58" name="図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41" y="541596"/>
              <a:ext cx="541125" cy="666000"/>
            </a:xfrm>
            <a:prstGeom prst="rect">
              <a:avLst/>
            </a:prstGeom>
          </p:spPr>
        </p:pic>
        <p:pic>
          <p:nvPicPr>
            <p:cNvPr id="59" name="図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91" y="4719958"/>
              <a:ext cx="1261125" cy="292050"/>
            </a:xfrm>
            <a:prstGeom prst="rect">
              <a:avLst/>
            </a:prstGeom>
          </p:spPr>
        </p:pic>
        <p:sp>
          <p:nvSpPr>
            <p:cNvPr id="60" name="正方形/長方形 59"/>
            <p:cNvSpPr/>
            <p:nvPr/>
          </p:nvSpPr>
          <p:spPr bwMode="auto">
            <a:xfrm>
              <a:off x="635723" y="4593813"/>
              <a:ext cx="1282500" cy="720000"/>
            </a:xfrm>
            <a:prstGeom prst="rect">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pic>
          <p:nvPicPr>
            <p:cNvPr id="62" name="図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704" y="1225941"/>
              <a:ext cx="1261125" cy="520077"/>
            </a:xfrm>
            <a:prstGeom prst="rect">
              <a:avLst/>
            </a:prstGeom>
          </p:spPr>
        </p:pic>
        <p:sp>
          <p:nvSpPr>
            <p:cNvPr id="63" name="角丸四角形 62"/>
            <p:cNvSpPr/>
            <p:nvPr/>
          </p:nvSpPr>
          <p:spPr bwMode="auto">
            <a:xfrm>
              <a:off x="611583" y="1165189"/>
              <a:ext cx="1338943" cy="5652000"/>
            </a:xfrm>
            <a:prstGeom prst="roundRect">
              <a:avLst>
                <a:gd name="adj" fmla="val 9711"/>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sp>
          <p:nvSpPr>
            <p:cNvPr id="64" name="テキスト ボックス 63"/>
            <p:cNvSpPr txBox="1"/>
            <p:nvPr/>
          </p:nvSpPr>
          <p:spPr>
            <a:xfrm>
              <a:off x="683342" y="5014794"/>
              <a:ext cx="1210588" cy="246221"/>
            </a:xfrm>
            <a:prstGeom prst="rect">
              <a:avLst/>
            </a:prstGeom>
            <a:noFill/>
          </p:spPr>
          <p:txBody>
            <a:bodyPr wrap="none" rtlCol="0">
              <a:spAutoFit/>
            </a:bodyPr>
            <a:lstStyle/>
            <a:p>
              <a:r>
                <a:rPr kumimoji="1" lang="ja-JP" altLang="en-US" sz="1000" dirty="0" smtClean="0"/>
                <a:t>（警報級の可能性）</a:t>
              </a:r>
              <a:endParaRPr kumimoji="1" lang="ja-JP" altLang="en-US" sz="1000" dirty="0"/>
            </a:p>
          </p:txBody>
        </p:sp>
        <p:grpSp>
          <p:nvGrpSpPr>
            <p:cNvPr id="65" name="グループ化 64"/>
            <p:cNvGrpSpPr/>
            <p:nvPr/>
          </p:nvGrpSpPr>
          <p:grpSpPr>
            <a:xfrm>
              <a:off x="517280" y="1764840"/>
              <a:ext cx="1511971" cy="1007980"/>
              <a:chOff x="517280" y="1874911"/>
              <a:chExt cx="1511971" cy="1007980"/>
            </a:xfrm>
          </p:grpSpPr>
          <p:grpSp>
            <p:nvGrpSpPr>
              <p:cNvPr id="69" name="グループ化 68"/>
              <p:cNvGrpSpPr/>
              <p:nvPr/>
            </p:nvGrpSpPr>
            <p:grpSpPr>
              <a:xfrm>
                <a:off x="517280" y="1874911"/>
                <a:ext cx="1511971" cy="1007980"/>
                <a:chOff x="517280" y="1874911"/>
                <a:chExt cx="1511971" cy="1007980"/>
              </a:xfrm>
            </p:grpSpPr>
            <p:pic>
              <p:nvPicPr>
                <p:cNvPr id="71" name="図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280" y="1874911"/>
                  <a:ext cx="1511971" cy="1007980"/>
                </a:xfrm>
                <a:prstGeom prst="rect">
                  <a:avLst/>
                </a:prstGeom>
              </p:spPr>
            </p:pic>
            <p:pic>
              <p:nvPicPr>
                <p:cNvPr id="72" name="図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6456" y="2106060"/>
                  <a:ext cx="309039" cy="568854"/>
                </a:xfrm>
                <a:prstGeom prst="rect">
                  <a:avLst/>
                </a:prstGeom>
              </p:spPr>
            </p:pic>
          </p:grpSp>
          <p:pic>
            <p:nvPicPr>
              <p:cNvPr id="70" name="図 69"/>
              <p:cNvPicPr>
                <a:picLocks noChangeAspect="1"/>
              </p:cNvPicPr>
              <p:nvPr/>
            </p:nvPicPr>
            <p:blipFill rotWithShape="1">
              <a:blip r:embed="rId9" cstate="print">
                <a:extLst>
                  <a:ext uri="{28A0092B-C50C-407E-A947-70E740481C1C}">
                    <a14:useLocalDpi xmlns:a14="http://schemas.microsoft.com/office/drawing/2010/main" val="0"/>
                  </a:ext>
                </a:extLst>
              </a:blip>
              <a:srcRect b="23903"/>
              <a:stretch/>
            </p:blipFill>
            <p:spPr>
              <a:xfrm>
                <a:off x="1459251" y="2056045"/>
                <a:ext cx="399986" cy="615996"/>
              </a:xfrm>
              <a:prstGeom prst="rect">
                <a:avLst/>
              </a:prstGeom>
            </p:spPr>
          </p:pic>
        </p:grpSp>
        <p:cxnSp>
          <p:nvCxnSpPr>
            <p:cNvPr id="66" name="直線コネクタ 65"/>
            <p:cNvCxnSpPr/>
            <p:nvPr/>
          </p:nvCxnSpPr>
          <p:spPr>
            <a:xfrm>
              <a:off x="606912" y="2813765"/>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607842" y="4543181"/>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616150" y="5396948"/>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正方形/長方形 4"/>
          <p:cNvSpPr/>
          <p:nvPr/>
        </p:nvSpPr>
        <p:spPr bwMode="auto">
          <a:xfrm>
            <a:off x="604601" y="4537607"/>
            <a:ext cx="1379399" cy="857456"/>
          </a:xfrm>
          <a:prstGeom prst="rect">
            <a:avLst/>
          </a:prstGeom>
          <a:noFill/>
          <a:ln w="57150">
            <a:solidFill>
              <a:srgbClr val="3409E9"/>
            </a:solidFill>
          </a:ln>
          <a:effectLst/>
          <a:extLst/>
        </p:spPr>
        <p:txBody>
          <a:bodyPr lIns="128016" tIns="64008" rIns="128016" bIns="64008" rtlCol="0" anchor="ctr">
            <a:spAutoFit/>
          </a:bodyPr>
          <a:lstStyle/>
          <a:p>
            <a:pPr algn="ctr"/>
            <a:endParaRPr kumimoji="1" lang="ja-JP" altLang="en-US" sz="1600" dirty="0"/>
          </a:p>
        </p:txBody>
      </p:sp>
      <p:pic>
        <p:nvPicPr>
          <p:cNvPr id="73" name="図 7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3" y="3421813"/>
            <a:ext cx="1301548" cy="910517"/>
          </a:xfrm>
          <a:prstGeom prst="rect">
            <a:avLst/>
          </a:prstGeom>
        </p:spPr>
      </p:pic>
      <p:grpSp>
        <p:nvGrpSpPr>
          <p:cNvPr id="6" name="グループ化 5"/>
          <p:cNvGrpSpPr/>
          <p:nvPr/>
        </p:nvGrpSpPr>
        <p:grpSpPr>
          <a:xfrm>
            <a:off x="1964987" y="438683"/>
            <a:ext cx="6950383" cy="4876680"/>
            <a:chOff x="1964987" y="438683"/>
            <a:chExt cx="6950383" cy="4876680"/>
          </a:xfrm>
        </p:grpSpPr>
        <p:sp>
          <p:nvSpPr>
            <p:cNvPr id="2" name="角丸四角形 1"/>
            <p:cNvSpPr/>
            <p:nvPr/>
          </p:nvSpPr>
          <p:spPr bwMode="auto">
            <a:xfrm>
              <a:off x="2333283" y="575043"/>
              <a:ext cx="6582087" cy="4572000"/>
            </a:xfrm>
            <a:prstGeom prst="roundRect">
              <a:avLst>
                <a:gd name="adj" fmla="val 3788"/>
              </a:avLst>
            </a:prstGeom>
            <a:noFill/>
            <a:ln w="38100">
              <a:solidFill>
                <a:srgbClr val="3409E9"/>
              </a:solidFill>
            </a:ln>
            <a:effectLst/>
            <a:extLst/>
          </p:spPr>
          <p:txBody>
            <a:bodyPr wrap="square" lIns="128016" tIns="64008" rIns="128016" bIns="64008" rtlCol="0" anchor="ctr">
              <a:spAutoFit/>
            </a:bodyPr>
            <a:lstStyle/>
            <a:p>
              <a:pPr algn="ctr"/>
              <a:endParaRPr kumimoji="1" lang="ja-JP" altLang="en-US" sz="1600" dirty="0"/>
            </a:p>
          </p:txBody>
        </p:sp>
        <p:sp>
          <p:nvSpPr>
            <p:cNvPr id="7" name="テキスト ボックス 6"/>
            <p:cNvSpPr txBox="1"/>
            <p:nvPr/>
          </p:nvSpPr>
          <p:spPr>
            <a:xfrm>
              <a:off x="2572222" y="474949"/>
              <a:ext cx="2220480" cy="369332"/>
            </a:xfrm>
            <a:prstGeom prst="rect">
              <a:avLst/>
            </a:prstGeom>
            <a:solidFill>
              <a:srgbClr val="3409E9"/>
            </a:solid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入手する防災情報</a:t>
              </a:r>
              <a:r>
                <a:rPr kumimoji="1" lang="en-US" altLang="ja-JP" dirty="0" smtClean="0">
                  <a:solidFill>
                    <a:schemeClr val="bg1"/>
                  </a:solidFill>
                </a:rPr>
                <a:t>】</a:t>
              </a:r>
              <a:endParaRPr kumimoji="1" lang="ja-JP" altLang="en-US" dirty="0">
                <a:solidFill>
                  <a:schemeClr val="bg1"/>
                </a:solidFill>
              </a:endParaRPr>
            </a:p>
          </p:txBody>
        </p:sp>
        <p:sp>
          <p:nvSpPr>
            <p:cNvPr id="11" name="右矢印 10"/>
            <p:cNvSpPr/>
            <p:nvPr/>
          </p:nvSpPr>
          <p:spPr bwMode="auto">
            <a:xfrm>
              <a:off x="1964987" y="4546759"/>
              <a:ext cx="342676" cy="768604"/>
            </a:xfrm>
            <a:prstGeom prst="rightArrow">
              <a:avLst/>
            </a:prstGeom>
            <a:solidFill>
              <a:srgbClr val="3409E9"/>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nvGrpSpPr>
            <p:cNvPr id="20" name="グループ化 19"/>
            <p:cNvGrpSpPr/>
            <p:nvPr/>
          </p:nvGrpSpPr>
          <p:grpSpPr>
            <a:xfrm>
              <a:off x="5090316" y="438683"/>
              <a:ext cx="3534437" cy="587674"/>
              <a:chOff x="2551074" y="1503182"/>
              <a:chExt cx="3534437" cy="587674"/>
            </a:xfrm>
          </p:grpSpPr>
          <p:pic>
            <p:nvPicPr>
              <p:cNvPr id="17" name="図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1074" y="1503182"/>
                <a:ext cx="3534437" cy="587674"/>
              </a:xfrm>
              <a:prstGeom prst="rect">
                <a:avLst/>
              </a:prstGeom>
            </p:spPr>
          </p:pic>
          <p:sp>
            <p:nvSpPr>
              <p:cNvPr id="16" name="テキスト ボックス 15"/>
              <p:cNvSpPr txBox="1"/>
              <p:nvPr/>
            </p:nvSpPr>
            <p:spPr>
              <a:xfrm>
                <a:off x="2996628" y="1579395"/>
                <a:ext cx="1569660" cy="369332"/>
              </a:xfrm>
              <a:prstGeom prst="rect">
                <a:avLst/>
              </a:prstGeom>
              <a:noFill/>
            </p:spPr>
            <p:txBody>
              <a:bodyPr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早期注意情報</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grpSp>
        <p:sp>
          <p:nvSpPr>
            <p:cNvPr id="21" name="テキスト ボックス 20"/>
            <p:cNvSpPr txBox="1"/>
            <p:nvPr/>
          </p:nvSpPr>
          <p:spPr>
            <a:xfrm>
              <a:off x="5635767" y="811955"/>
              <a:ext cx="1980029"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気象庁ホームページ</a:t>
              </a:r>
              <a:endParaRPr kumimoji="1" lang="ja-JP" altLang="en-US" sz="1400"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rotWithShape="1">
            <a:blip r:embed="rId12" cstate="print">
              <a:extLst>
                <a:ext uri="{28A0092B-C50C-407E-A947-70E740481C1C}">
                  <a14:useLocalDpi xmlns:a14="http://schemas.microsoft.com/office/drawing/2010/main" val="0"/>
                </a:ext>
              </a:extLst>
            </a:blip>
            <a:srcRect l="6637" r="6362"/>
            <a:stretch/>
          </p:blipFill>
          <p:spPr>
            <a:xfrm>
              <a:off x="7882290" y="1669449"/>
              <a:ext cx="986319" cy="1133692"/>
            </a:xfrm>
            <a:prstGeom prst="rect">
              <a:avLst/>
            </a:prstGeom>
          </p:spPr>
        </p:pic>
        <p:pic>
          <p:nvPicPr>
            <p:cNvPr id="19" name="図 18"/>
            <p:cNvPicPr>
              <a:picLocks noChangeAspect="1"/>
            </p:cNvPicPr>
            <p:nvPr/>
          </p:nvPicPr>
          <p:blipFill rotWithShape="1">
            <a:blip r:embed="rId13" cstate="print">
              <a:extLst>
                <a:ext uri="{28A0092B-C50C-407E-A947-70E740481C1C}">
                  <a14:useLocalDpi xmlns:a14="http://schemas.microsoft.com/office/drawing/2010/main" val="0"/>
                </a:ext>
              </a:extLst>
            </a:blip>
            <a:srcRect t="2713" b="1622"/>
            <a:stretch/>
          </p:blipFill>
          <p:spPr>
            <a:xfrm>
              <a:off x="2577342" y="2693860"/>
              <a:ext cx="5403593" cy="2391395"/>
            </a:xfrm>
            <a:prstGeom prst="rect">
              <a:avLst/>
            </a:prstGeom>
          </p:spPr>
        </p:pic>
        <p:pic>
          <p:nvPicPr>
            <p:cNvPr id="18" name="図 17"/>
            <p:cNvPicPr>
              <a:picLocks noChangeAspect="1"/>
            </p:cNvPicPr>
            <p:nvPr/>
          </p:nvPicPr>
          <p:blipFill rotWithShape="1">
            <a:blip r:embed="rId14" cstate="print">
              <a:extLst>
                <a:ext uri="{28A0092B-C50C-407E-A947-70E740481C1C}">
                  <a14:useLocalDpi xmlns:a14="http://schemas.microsoft.com/office/drawing/2010/main" val="0"/>
                </a:ext>
              </a:extLst>
            </a:blip>
            <a:srcRect b="3990"/>
            <a:stretch/>
          </p:blipFill>
          <p:spPr>
            <a:xfrm>
              <a:off x="2479681" y="1055063"/>
              <a:ext cx="5385959" cy="1660436"/>
            </a:xfrm>
            <a:prstGeom prst="rect">
              <a:avLst/>
            </a:prstGeom>
          </p:spPr>
        </p:pic>
      </p:grpSp>
    </p:spTree>
    <p:extLst>
      <p:ext uri="{BB962C8B-B14F-4D97-AF65-F5344CB8AC3E}">
        <p14:creationId xmlns:p14="http://schemas.microsoft.com/office/powerpoint/2010/main" val="31742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6006597" y="3233650"/>
            <a:ext cx="2916624" cy="2304497"/>
            <a:chOff x="6006597" y="3233650"/>
            <a:chExt cx="2916624" cy="2304497"/>
          </a:xfrm>
        </p:grpSpPr>
        <p:pic>
          <p:nvPicPr>
            <p:cNvPr id="115" name="図 1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6643253" y="3676044"/>
              <a:ext cx="2279968" cy="1862103"/>
            </a:xfrm>
            <a:prstGeom prst="rect">
              <a:avLst/>
            </a:prstGeom>
          </p:spPr>
        </p:pic>
        <p:sp>
          <p:nvSpPr>
            <p:cNvPr id="97" name="テキスト ボックス 96"/>
            <p:cNvSpPr txBox="1">
              <a:spLocks noChangeArrowheads="1"/>
            </p:cNvSpPr>
            <p:nvPr/>
          </p:nvSpPr>
          <p:spPr bwMode="auto">
            <a:xfrm>
              <a:off x="6006597" y="3233650"/>
              <a:ext cx="2639685" cy="321707"/>
            </a:xfrm>
            <a:prstGeom prst="rect">
              <a:avLst/>
            </a:prstGeom>
            <a:noFill/>
            <a:ln w="9525">
              <a:noFill/>
              <a:miter lim="800000"/>
              <a:headEnd/>
              <a:tailEnd/>
            </a:ln>
          </p:spPr>
          <p:txBody>
            <a:bodyPr wrap="square" lIns="36000" tIns="44276" rIns="3600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◆施設責任者への報告</a:t>
              </a:r>
              <a:endParaRPr lang="en-US" altLang="ja-JP" sz="1400" dirty="0">
                <a:solidFill>
                  <a:srgbClr val="FF0000"/>
                </a:solidFill>
                <a:latin typeface="メイリオ" panose="020B0604030504040204" pitchFamily="50" charset="-128"/>
                <a:ea typeface="メイリオ" panose="020B0604030504040204" pitchFamily="50" charset="-128"/>
              </a:endParaRPr>
            </a:p>
          </p:txBody>
        </p:sp>
      </p:grpSp>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8</a:t>
            </a:fld>
            <a:endParaRPr lang="en-US" altLang="ja-JP"/>
          </a:p>
        </p:txBody>
      </p:sp>
      <p:grpSp>
        <p:nvGrpSpPr>
          <p:cNvPr id="23" name="グループ化 22"/>
          <p:cNvGrpSpPr/>
          <p:nvPr/>
        </p:nvGrpSpPr>
        <p:grpSpPr>
          <a:xfrm>
            <a:off x="5978552" y="3563274"/>
            <a:ext cx="1148779" cy="684000"/>
            <a:chOff x="6575653" y="3534136"/>
            <a:chExt cx="1148779" cy="684000"/>
          </a:xfrm>
        </p:grpSpPr>
        <p:sp>
          <p:nvSpPr>
            <p:cNvPr id="118" name="円形吹き出し 59"/>
            <p:cNvSpPr>
              <a:spLocks noChangeArrowheads="1"/>
            </p:cNvSpPr>
            <p:nvPr/>
          </p:nvSpPr>
          <p:spPr bwMode="auto">
            <a:xfrm>
              <a:off x="6575653" y="3534136"/>
              <a:ext cx="1148779" cy="684000"/>
            </a:xfrm>
            <a:prstGeom prst="wedgeEllipseCallout">
              <a:avLst>
                <a:gd name="adj1" fmla="val 57100"/>
                <a:gd name="adj2" fmla="val 38291"/>
              </a:avLst>
            </a:prstGeom>
            <a:solidFill>
              <a:schemeClr val="bg1"/>
            </a:solidFill>
            <a:ln w="9525">
              <a:solidFill>
                <a:schemeClr val="tx1"/>
              </a:solidFill>
              <a:miter lim="800000"/>
              <a:headEnd/>
              <a:tailEnd/>
            </a:ln>
          </p:spPr>
          <p:txBody>
            <a:bodyPr wrap="square"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119" name="テキスト ボックス 60"/>
            <p:cNvSpPr txBox="1">
              <a:spLocks noChangeArrowheads="1"/>
            </p:cNvSpPr>
            <p:nvPr/>
          </p:nvSpPr>
          <p:spPr bwMode="auto">
            <a:xfrm>
              <a:off x="6611783" y="3658625"/>
              <a:ext cx="1076517" cy="52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400" b="1" dirty="0">
                  <a:solidFill>
                    <a:srgbClr val="3409E9"/>
                  </a:solidFill>
                  <a:latin typeface="メイリオ" panose="020B0604030504040204" pitchFamily="50" charset="-128"/>
                  <a:ea typeface="メイリオ" panose="020B0604030504040204" pitchFamily="50" charset="-128"/>
                </a:rPr>
                <a:t>川の水位が</a:t>
              </a:r>
              <a:endParaRPr lang="en-US" altLang="ja-JP" sz="1400" b="1" dirty="0">
                <a:solidFill>
                  <a:srgbClr val="3409E9"/>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400" b="1" dirty="0">
                  <a:solidFill>
                    <a:srgbClr val="3409E9"/>
                  </a:solidFill>
                  <a:latin typeface="メイリオ" panose="020B0604030504040204" pitchFamily="50" charset="-128"/>
                  <a:ea typeface="メイリオ" panose="020B0604030504040204" pitchFamily="50" charset="-128"/>
                </a:rPr>
                <a:t>キケンです</a:t>
              </a:r>
            </a:p>
          </p:txBody>
        </p:sp>
      </p:grpSp>
      <p:grpSp>
        <p:nvGrpSpPr>
          <p:cNvPr id="24" name="グループ化 23"/>
          <p:cNvGrpSpPr/>
          <p:nvPr/>
        </p:nvGrpSpPr>
        <p:grpSpPr>
          <a:xfrm>
            <a:off x="5961704" y="5174370"/>
            <a:ext cx="3045733" cy="696311"/>
            <a:chOff x="6022041" y="5083069"/>
            <a:chExt cx="3249269" cy="696311"/>
          </a:xfrm>
        </p:grpSpPr>
        <p:sp>
          <p:nvSpPr>
            <p:cNvPr id="120" name="円形吹き出し 65"/>
            <p:cNvSpPr>
              <a:spLocks noChangeArrowheads="1"/>
            </p:cNvSpPr>
            <p:nvPr/>
          </p:nvSpPr>
          <p:spPr bwMode="auto">
            <a:xfrm>
              <a:off x="6022041" y="5083069"/>
              <a:ext cx="3249269" cy="696311"/>
            </a:xfrm>
            <a:prstGeom prst="wedgeEllipseCallout">
              <a:avLst>
                <a:gd name="adj1" fmla="val 19213"/>
                <a:gd name="adj2" fmla="val -99472"/>
              </a:avLst>
            </a:prstGeom>
            <a:solidFill>
              <a:schemeClr val="bg1"/>
            </a:solidFill>
            <a:ln w="9525">
              <a:solidFill>
                <a:schemeClr val="tx1"/>
              </a:solidFill>
              <a:miter lim="800000"/>
              <a:headEnd/>
              <a:tailEnd/>
            </a:ln>
          </p:spPr>
          <p:txBody>
            <a:bodyPr wrap="square"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121" name="テキスト ボックス 66"/>
            <p:cNvSpPr txBox="1">
              <a:spLocks noChangeArrowheads="1"/>
            </p:cNvSpPr>
            <p:nvPr/>
          </p:nvSpPr>
          <p:spPr bwMode="auto">
            <a:xfrm>
              <a:off x="6220644" y="5202645"/>
              <a:ext cx="30426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300" dirty="0">
                  <a:solidFill>
                    <a:srgbClr val="3409E9"/>
                  </a:solidFill>
                  <a:latin typeface="メイリオ" panose="020B0604030504040204" pitchFamily="50" charset="-128"/>
                  <a:ea typeface="メイリオ" panose="020B0604030504040204" pitchFamily="50" charset="-128"/>
                </a:rPr>
                <a:t>施設の体制</a:t>
              </a:r>
              <a:r>
                <a:rPr lang="ja-JP" altLang="en-US" sz="1300" dirty="0" smtClean="0">
                  <a:solidFill>
                    <a:srgbClr val="3409E9"/>
                  </a:solidFill>
                  <a:latin typeface="メイリオ" panose="020B0604030504040204" pitchFamily="50" charset="-128"/>
                  <a:ea typeface="メイリオ" panose="020B0604030504040204" pitchFamily="50" charset="-128"/>
                </a:rPr>
                <a:t>を整えて</a:t>
              </a:r>
              <a:r>
                <a:rPr lang="ja-JP" altLang="en-US" sz="1300" dirty="0">
                  <a:solidFill>
                    <a:srgbClr val="3409E9"/>
                  </a:solidFill>
                  <a:latin typeface="メイリオ" panose="020B0604030504040204" pitchFamily="50" charset="-128"/>
                  <a:ea typeface="メイリオ" panose="020B0604030504040204" pitchFamily="50" charset="-128"/>
                </a:rPr>
                <a:t>ください</a:t>
              </a:r>
              <a:r>
                <a:rPr lang="ja-JP" altLang="en-US" sz="1300" dirty="0" smtClean="0">
                  <a:solidFill>
                    <a:srgbClr val="3409E9"/>
                  </a:solidFill>
                  <a:latin typeface="メイリオ" panose="020B0604030504040204" pitchFamily="50" charset="-128"/>
                  <a:ea typeface="メイリオ" panose="020B0604030504040204" pitchFamily="50" charset="-128"/>
                </a:rPr>
                <a:t>。</a:t>
              </a:r>
              <a:endParaRPr lang="en-US" altLang="ja-JP" sz="1300" dirty="0" smtClean="0">
                <a:solidFill>
                  <a:srgbClr val="3409E9"/>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300" dirty="0" smtClean="0">
                  <a:solidFill>
                    <a:srgbClr val="3409E9"/>
                  </a:solidFill>
                  <a:latin typeface="メイリオ" panose="020B0604030504040204" pitchFamily="50" charset="-128"/>
                  <a:ea typeface="メイリオ" panose="020B0604030504040204" pitchFamily="50" charset="-128"/>
                </a:rPr>
                <a:t>避難のための準備をお願いします。</a:t>
              </a:r>
              <a:endParaRPr lang="ja-JP" altLang="en-US" sz="1300" dirty="0">
                <a:solidFill>
                  <a:srgbClr val="3409E9"/>
                </a:solidFill>
                <a:latin typeface="メイリオ" panose="020B0604030504040204" pitchFamily="50" charset="-128"/>
                <a:ea typeface="メイリオ" panose="020B0604030504040204" pitchFamily="50" charset="-128"/>
              </a:endParaRPr>
            </a:p>
          </p:txBody>
        </p:sp>
      </p:grpSp>
      <p:grpSp>
        <p:nvGrpSpPr>
          <p:cNvPr id="29" name="グループ化 28"/>
          <p:cNvGrpSpPr/>
          <p:nvPr/>
        </p:nvGrpSpPr>
        <p:grpSpPr>
          <a:xfrm>
            <a:off x="2838397" y="464458"/>
            <a:ext cx="2960701" cy="6218824"/>
            <a:chOff x="2838397" y="464458"/>
            <a:chExt cx="2960701" cy="6218824"/>
          </a:xfrm>
        </p:grpSpPr>
        <p:grpSp>
          <p:nvGrpSpPr>
            <p:cNvPr id="28" name="グループ化 27"/>
            <p:cNvGrpSpPr/>
            <p:nvPr/>
          </p:nvGrpSpPr>
          <p:grpSpPr>
            <a:xfrm>
              <a:off x="2838397" y="464458"/>
              <a:ext cx="2960701" cy="6218824"/>
              <a:chOff x="2838397" y="464458"/>
              <a:chExt cx="2960701" cy="6218824"/>
            </a:xfrm>
          </p:grpSpPr>
          <p:sp>
            <p:nvSpPr>
              <p:cNvPr id="122" name="角丸四角形 121"/>
              <p:cNvSpPr/>
              <p:nvPr/>
            </p:nvSpPr>
            <p:spPr bwMode="auto">
              <a:xfrm>
                <a:off x="3231325" y="634800"/>
                <a:ext cx="2567773" cy="6048482"/>
              </a:xfrm>
              <a:prstGeom prst="roundRect">
                <a:avLst>
                  <a:gd name="adj" fmla="val 8448"/>
                </a:avLst>
              </a:prstGeom>
              <a:noFill/>
              <a:ln w="38100">
                <a:solidFill>
                  <a:srgbClr val="3409E9"/>
                </a:solidFill>
              </a:ln>
              <a:effectLst/>
              <a:extLst/>
            </p:spPr>
            <p:txBody>
              <a:bodyPr wrap="square" lIns="128016" tIns="64008" rIns="128016" bIns="64008" rtlCol="0" anchor="ctr">
                <a:spAutoFit/>
              </a:bodyPr>
              <a:lstStyle/>
              <a:p>
                <a:pPr algn="ctr"/>
                <a:endParaRPr kumimoji="1" lang="ja-JP" altLang="en-US" sz="1600" dirty="0"/>
              </a:p>
            </p:txBody>
          </p:sp>
          <p:sp>
            <p:nvSpPr>
              <p:cNvPr id="124" name="テキスト ボックス 123"/>
              <p:cNvSpPr txBox="1"/>
              <p:nvPr/>
            </p:nvSpPr>
            <p:spPr>
              <a:xfrm>
                <a:off x="3612998" y="464458"/>
                <a:ext cx="1800493" cy="369332"/>
              </a:xfrm>
              <a:prstGeom prst="rect">
                <a:avLst/>
              </a:prstGeom>
              <a:solidFill>
                <a:srgbClr val="3409E9"/>
              </a:solid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防災情報入手</a:t>
                </a:r>
                <a:r>
                  <a:rPr kumimoji="1" lang="en-US" altLang="ja-JP" dirty="0" smtClean="0">
                    <a:solidFill>
                      <a:schemeClr val="bg1"/>
                    </a:solidFill>
                  </a:rPr>
                  <a:t>】</a:t>
                </a:r>
                <a:endParaRPr kumimoji="1" lang="ja-JP" altLang="en-US" dirty="0">
                  <a:solidFill>
                    <a:schemeClr val="bg1"/>
                  </a:solidFill>
                </a:endParaRPr>
              </a:p>
            </p:txBody>
          </p:sp>
          <p:sp>
            <p:nvSpPr>
              <p:cNvPr id="57" name="右矢印 56"/>
              <p:cNvSpPr/>
              <p:nvPr/>
            </p:nvSpPr>
            <p:spPr bwMode="auto">
              <a:xfrm>
                <a:off x="2838397" y="2841355"/>
                <a:ext cx="342676" cy="768604"/>
              </a:xfrm>
              <a:prstGeom prst="rightArrow">
                <a:avLst/>
              </a:prstGeom>
              <a:solidFill>
                <a:srgbClr val="3409E9"/>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nvGrpSpPr>
              <p:cNvPr id="4" name="グループ化 3"/>
              <p:cNvGrpSpPr/>
              <p:nvPr/>
            </p:nvGrpSpPr>
            <p:grpSpPr>
              <a:xfrm>
                <a:off x="3267906" y="841966"/>
                <a:ext cx="2490675" cy="511019"/>
                <a:chOff x="2702723" y="1265720"/>
                <a:chExt cx="2490675" cy="511019"/>
              </a:xfrm>
            </p:grpSpPr>
            <p:grpSp>
              <p:nvGrpSpPr>
                <p:cNvPr id="2" name="グループ化 1"/>
                <p:cNvGrpSpPr/>
                <p:nvPr/>
              </p:nvGrpSpPr>
              <p:grpSpPr>
                <a:xfrm>
                  <a:off x="2702723" y="1265720"/>
                  <a:ext cx="2490675" cy="511019"/>
                  <a:chOff x="2702723" y="1265720"/>
                  <a:chExt cx="2490675" cy="511019"/>
                </a:xfrm>
              </p:grpSpPr>
              <p:pic>
                <p:nvPicPr>
                  <p:cNvPr id="60" name="図 5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69718" y="1265720"/>
                    <a:ext cx="2023680" cy="510738"/>
                  </a:xfrm>
                  <a:prstGeom prst="rect">
                    <a:avLst/>
                  </a:prstGeom>
                </p:spPr>
              </p:pic>
              <p:pic>
                <p:nvPicPr>
                  <p:cNvPr id="65" name="図 6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02723" y="1266001"/>
                    <a:ext cx="603656" cy="510738"/>
                  </a:xfrm>
                  <a:prstGeom prst="rect">
                    <a:avLst/>
                  </a:prstGeom>
                </p:spPr>
              </p:pic>
            </p:grpSp>
            <p:sp>
              <p:nvSpPr>
                <p:cNvPr id="62" name="テキスト ボックス 61"/>
                <p:cNvSpPr txBox="1"/>
                <p:nvPr/>
              </p:nvSpPr>
              <p:spPr>
                <a:xfrm>
                  <a:off x="2710194" y="1329469"/>
                  <a:ext cx="1620957" cy="307777"/>
                </a:xfrm>
                <a:prstGeom prst="rect">
                  <a:avLst/>
                </a:prstGeom>
                <a:noFill/>
              </p:spPr>
              <p:txBody>
                <a:bodyPr wrap="none" rtlCol="0">
                  <a:spAutoFit/>
                </a:bodyPr>
                <a:lstStyle/>
                <a:p>
                  <a:r>
                    <a:rPr kumimoji="1" lang="ja-JP" altLang="en-US" sz="1400" dirty="0" smtClean="0">
                      <a:solidFill>
                        <a:srgbClr val="3409E9"/>
                      </a:solidFill>
                      <a:latin typeface="メイリオ" panose="020B0604030504040204" pitchFamily="50" charset="-128"/>
                      <a:ea typeface="メイリオ" panose="020B0604030504040204" pitchFamily="50" charset="-128"/>
                    </a:rPr>
                    <a:t>指定河川洪水予報</a:t>
                  </a:r>
                  <a:endParaRPr kumimoji="1" lang="ja-JP" altLang="en-US" sz="1400" dirty="0">
                    <a:solidFill>
                      <a:srgbClr val="3409E9"/>
                    </a:solidFill>
                    <a:latin typeface="メイリオ" panose="020B0604030504040204" pitchFamily="50" charset="-128"/>
                    <a:ea typeface="メイリオ" panose="020B0604030504040204" pitchFamily="50" charset="-128"/>
                  </a:endParaRPr>
                </a:p>
              </p:txBody>
            </p:sp>
          </p:grpSp>
        </p:grpSp>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t="2743"/>
            <a:stretch/>
          </p:blipFill>
          <p:spPr>
            <a:xfrm>
              <a:off x="3450614" y="1202634"/>
              <a:ext cx="2099078" cy="1457361"/>
            </a:xfrm>
            <a:prstGeom prst="rect">
              <a:avLst/>
            </a:prstGeom>
          </p:spPr>
        </p:pic>
      </p:grpSp>
      <p:grpSp>
        <p:nvGrpSpPr>
          <p:cNvPr id="22" name="グループ化 21"/>
          <p:cNvGrpSpPr/>
          <p:nvPr/>
        </p:nvGrpSpPr>
        <p:grpSpPr>
          <a:xfrm>
            <a:off x="3319897" y="3987284"/>
            <a:ext cx="2281282" cy="332694"/>
            <a:chOff x="3391182" y="3976105"/>
            <a:chExt cx="2281282" cy="332694"/>
          </a:xfrm>
        </p:grpSpPr>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1318" y="3976105"/>
              <a:ext cx="1351146" cy="282085"/>
            </a:xfrm>
            <a:prstGeom prst="rect">
              <a:avLst/>
            </a:prstGeom>
          </p:spPr>
        </p:pic>
        <p:sp>
          <p:nvSpPr>
            <p:cNvPr id="21" name="テキスト ボックス 20"/>
            <p:cNvSpPr txBox="1"/>
            <p:nvPr/>
          </p:nvSpPr>
          <p:spPr>
            <a:xfrm>
              <a:off x="3391182" y="4001022"/>
              <a:ext cx="1082348" cy="307777"/>
            </a:xfrm>
            <a:prstGeom prst="rect">
              <a:avLst/>
            </a:prstGeom>
            <a:noFill/>
          </p:spPr>
          <p:txBody>
            <a:bodyPr wrap="none" rtlCol="0">
              <a:spAutoFit/>
            </a:bodyPr>
            <a:lstStyle/>
            <a:p>
              <a:r>
                <a:rPr lang="ja-JP" altLang="en-US" sz="1400" dirty="0" smtClean="0">
                  <a:latin typeface="メイリオ" panose="020B0604030504040204" pitchFamily="50" charset="-128"/>
                  <a:ea typeface="メイリオ" panose="020B0604030504040204" pitchFamily="50" charset="-128"/>
                </a:rPr>
                <a:t>表の黄色：</a:t>
              </a:r>
              <a:endParaRPr kumimoji="1" lang="ja-JP" altLang="en-US" sz="1400" dirty="0">
                <a:latin typeface="メイリオ" panose="020B0604030504040204" pitchFamily="50" charset="-128"/>
                <a:ea typeface="メイリオ" panose="020B0604030504040204" pitchFamily="50" charset="-128"/>
              </a:endParaRPr>
            </a:p>
          </p:txBody>
        </p:sp>
      </p:grpSp>
      <p:sp>
        <p:nvSpPr>
          <p:cNvPr id="99" name="テキスト ボックス 98"/>
          <p:cNvSpPr txBox="1">
            <a:spLocks noChangeArrowheads="1"/>
          </p:cNvSpPr>
          <p:nvPr/>
        </p:nvSpPr>
        <p:spPr bwMode="auto">
          <a:xfrm>
            <a:off x="6102839" y="5872597"/>
            <a:ext cx="2897090" cy="783372"/>
          </a:xfrm>
          <a:prstGeom prst="rect">
            <a:avLst/>
          </a:prstGeom>
          <a:noFill/>
          <a:ln w="9525">
            <a:noFill/>
            <a:miter lim="800000"/>
            <a:headEnd/>
            <a:tailEnd/>
          </a:ln>
        </p:spPr>
        <p:txBody>
          <a:bodyPr wrap="square" lIns="36000" tIns="44276" rIns="3600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600" dirty="0" smtClean="0">
                <a:solidFill>
                  <a:srgbClr val="FF0000"/>
                </a:solidFill>
                <a:latin typeface="メイリオ" panose="020B0604030504040204" pitchFamily="50" charset="-128"/>
                <a:ea typeface="メイリオ" panose="020B0604030504040204" pitchFamily="50" charset="-128"/>
              </a:rPr>
              <a:t>・前日の休園や休業の判断</a:t>
            </a:r>
            <a:endParaRPr lang="en-US" altLang="ja-JP" sz="16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600" dirty="0" smtClean="0">
                <a:solidFill>
                  <a:srgbClr val="FF0000"/>
                </a:solidFill>
                <a:latin typeface="メイリオ" panose="020B0604030504040204" pitchFamily="50" charset="-128"/>
                <a:ea typeface="メイリオ" panose="020B0604030504040204" pitchFamily="50" charset="-128"/>
              </a:rPr>
              <a:t>・従業員の職員参集</a:t>
            </a:r>
            <a:endParaRPr lang="en-US" altLang="ja-JP" sz="16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600" dirty="0" smtClean="0">
                <a:solidFill>
                  <a:srgbClr val="FF0000"/>
                </a:solidFill>
                <a:latin typeface="メイリオ" panose="020B0604030504040204" pitchFamily="50" charset="-128"/>
                <a:ea typeface="メイリオ" panose="020B0604030504040204" pitchFamily="50" charset="-128"/>
              </a:rPr>
              <a:t>・避難のための準備　など</a:t>
            </a:r>
            <a:endParaRPr lang="en-US" altLang="ja-JP" dirty="0">
              <a:solidFill>
                <a:srgbClr val="FF0000"/>
              </a:solidFill>
              <a:latin typeface="メイリオ" panose="020B0604030504040204" pitchFamily="50" charset="-128"/>
              <a:ea typeface="メイリオ" panose="020B0604030504040204" pitchFamily="50" charset="-128"/>
            </a:endParaRPr>
          </a:p>
        </p:txBody>
      </p:sp>
      <p:sp>
        <p:nvSpPr>
          <p:cNvPr id="110" name="テキスト ボックス 109"/>
          <p:cNvSpPr txBox="1"/>
          <p:nvPr/>
        </p:nvSpPr>
        <p:spPr>
          <a:xfrm>
            <a:off x="0" y="-12112"/>
            <a:ext cx="9134199" cy="461665"/>
          </a:xfrm>
          <a:prstGeom prst="rect">
            <a:avLst/>
          </a:prstGeom>
          <a:solidFill>
            <a:srgbClr val="3409E9"/>
          </a:solidFill>
        </p:spPr>
        <p:txBody>
          <a:bodyPr wrap="square" rtlCol="0">
            <a:spAutoFit/>
          </a:bodyPr>
          <a:lstStyle/>
          <a:p>
            <a:r>
              <a:rPr kumimoji="1" lang="ja-JP" altLang="en-US" sz="2400" dirty="0" smtClean="0">
                <a:solidFill>
                  <a:schemeClr val="bg1"/>
                </a:solidFill>
              </a:rPr>
              <a:t>段階的に発表される防災情報と</a:t>
            </a:r>
            <a:r>
              <a:rPr kumimoji="1" lang="en-US" altLang="ja-JP" sz="2400" dirty="0" smtClean="0">
                <a:solidFill>
                  <a:schemeClr val="bg1"/>
                </a:solidFill>
              </a:rPr>
              <a:t>『</a:t>
            </a:r>
            <a:r>
              <a:rPr kumimoji="1" lang="ja-JP" altLang="en-US" sz="2400" dirty="0" smtClean="0">
                <a:solidFill>
                  <a:schemeClr val="bg1"/>
                </a:solidFill>
              </a:rPr>
              <a:t>要配慮者利用施設の主な行動（例）</a:t>
            </a:r>
            <a:r>
              <a:rPr kumimoji="1" lang="en-US" altLang="ja-JP" sz="2400" dirty="0" smtClean="0">
                <a:solidFill>
                  <a:schemeClr val="bg1"/>
                </a:solidFill>
              </a:rPr>
              <a:t>』</a:t>
            </a:r>
            <a:endParaRPr kumimoji="1" lang="ja-JP" altLang="en-US" sz="2400" dirty="0">
              <a:solidFill>
                <a:schemeClr val="bg1"/>
              </a:solidFill>
            </a:endParaRPr>
          </a:p>
        </p:txBody>
      </p:sp>
      <p:grpSp>
        <p:nvGrpSpPr>
          <p:cNvPr id="8" name="グループ化 7"/>
          <p:cNvGrpSpPr/>
          <p:nvPr/>
        </p:nvGrpSpPr>
        <p:grpSpPr>
          <a:xfrm>
            <a:off x="795337" y="5425059"/>
            <a:ext cx="1800493" cy="1383878"/>
            <a:chOff x="795337" y="5425059"/>
            <a:chExt cx="1800493" cy="1383878"/>
          </a:xfrm>
        </p:grpSpPr>
        <p:pic>
          <p:nvPicPr>
            <p:cNvPr id="86" name="図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443" y="5425059"/>
              <a:ext cx="1116637" cy="839609"/>
            </a:xfrm>
            <a:prstGeom prst="rect">
              <a:avLst/>
            </a:prstGeom>
          </p:spPr>
        </p:pic>
        <p:sp>
          <p:nvSpPr>
            <p:cNvPr id="87" name="テキスト ボックス 86"/>
            <p:cNvSpPr txBox="1"/>
            <p:nvPr/>
          </p:nvSpPr>
          <p:spPr>
            <a:xfrm>
              <a:off x="795337" y="6208773"/>
              <a:ext cx="1800493" cy="600164"/>
            </a:xfrm>
            <a:prstGeom prst="rect">
              <a:avLst/>
            </a:prstGeom>
            <a:noFill/>
          </p:spPr>
          <p:txBody>
            <a:bodyPr wrap="none" tIns="0" rtlCol="0">
              <a:spAutoFit/>
            </a:bodyPr>
            <a:lstStyle/>
            <a:p>
              <a:r>
                <a:rPr kumimoji="1" lang="ja-JP" altLang="en-US" dirty="0" smtClean="0">
                  <a:latin typeface="メイリオ" panose="020B0604030504040204" pitchFamily="50" charset="-128"/>
                  <a:ea typeface="メイリオ" panose="020B0604030504040204" pitchFamily="50" charset="-128"/>
                </a:rPr>
                <a:t>心のスイッチ</a:t>
              </a:r>
              <a:endParaRPr kumimoji="1"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⇒防災モード</a:t>
              </a:r>
              <a:endParaRPr kumimoji="1" lang="ja-JP" altLang="en-US" dirty="0">
                <a:latin typeface="メイリオ" panose="020B0604030504040204" pitchFamily="50" charset="-128"/>
                <a:ea typeface="メイリオ" panose="020B0604030504040204" pitchFamily="50" charset="-128"/>
              </a:endParaRPr>
            </a:p>
          </p:txBody>
        </p:sp>
      </p:grpSp>
      <p:grpSp>
        <p:nvGrpSpPr>
          <p:cNvPr id="88" name="グループ化 87"/>
          <p:cNvGrpSpPr/>
          <p:nvPr/>
        </p:nvGrpSpPr>
        <p:grpSpPr>
          <a:xfrm>
            <a:off x="-71479" y="641581"/>
            <a:ext cx="748923" cy="6091502"/>
            <a:chOff x="-71479" y="641581"/>
            <a:chExt cx="748923" cy="6091502"/>
          </a:xfrm>
        </p:grpSpPr>
        <p:sp>
          <p:nvSpPr>
            <p:cNvPr id="89" name="テキスト ボックス 88"/>
            <p:cNvSpPr txBox="1"/>
            <p:nvPr/>
          </p:nvSpPr>
          <p:spPr>
            <a:xfrm>
              <a:off x="-947" y="641581"/>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警戒</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a:solidFill>
                    <a:srgbClr val="FF0000"/>
                  </a:solidFill>
                  <a:latin typeface="メイリオ" panose="020B0604030504040204" pitchFamily="50" charset="-128"/>
                  <a:ea typeface="メイリオ" panose="020B0604030504040204" pitchFamily="50" charset="-128"/>
                </a:rPr>
                <a:t>レベル</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90" name="テキスト ボックス 89"/>
            <p:cNvSpPr txBox="1"/>
            <p:nvPr/>
          </p:nvSpPr>
          <p:spPr>
            <a:xfrm>
              <a:off x="72150" y="1681302"/>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雨の様子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91" name="テキスト ボックス 90"/>
            <p:cNvSpPr txBox="1"/>
            <p:nvPr/>
          </p:nvSpPr>
          <p:spPr>
            <a:xfrm>
              <a:off x="72150" y="3440694"/>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川の様子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92" name="テキスト ボックス 91"/>
            <p:cNvSpPr txBox="1"/>
            <p:nvPr/>
          </p:nvSpPr>
          <p:spPr>
            <a:xfrm>
              <a:off x="-71479" y="2922473"/>
              <a:ext cx="748923"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防災</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気象情報</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93" name="テキスト ボックス 92"/>
            <p:cNvSpPr txBox="1"/>
            <p:nvPr/>
          </p:nvSpPr>
          <p:spPr>
            <a:xfrm>
              <a:off x="0" y="4760900"/>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避難</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smtClean="0">
                  <a:solidFill>
                    <a:srgbClr val="FF0000"/>
                  </a:solidFill>
                  <a:latin typeface="メイリオ" panose="020B0604030504040204" pitchFamily="50" charset="-128"/>
                  <a:ea typeface="メイリオ" panose="020B0604030504040204" pitchFamily="50" charset="-128"/>
                </a:rPr>
                <a:t>情報等</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94" name="テキスト ボックス 93"/>
            <p:cNvSpPr txBox="1"/>
            <p:nvPr/>
          </p:nvSpPr>
          <p:spPr>
            <a:xfrm>
              <a:off x="72150" y="5486588"/>
              <a:ext cx="461665" cy="1246495"/>
            </a:xfrm>
            <a:prstGeom prst="rect">
              <a:avLst/>
            </a:prstGeom>
            <a:noFill/>
          </p:spPr>
          <p:txBody>
            <a:bodyPr vert="eaVert" wrap="none" rtlCol="0">
              <a:spAutoFit/>
            </a:bodyPr>
            <a:lstStyle/>
            <a:p>
              <a:r>
                <a:rPr lang="ja-JP" altLang="en-US" dirty="0" smtClean="0">
                  <a:solidFill>
                    <a:srgbClr val="3409E9"/>
                  </a:solidFill>
                  <a:latin typeface="メイリオ" panose="020B0604030504040204" pitchFamily="50" charset="-128"/>
                  <a:ea typeface="メイリオ" panose="020B0604030504040204" pitchFamily="50" charset="-128"/>
                </a:rPr>
                <a:t>施設の行動</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cxnSp>
          <p:nvCxnSpPr>
            <p:cNvPr id="96" name="直線コネクタ 95"/>
            <p:cNvCxnSpPr/>
            <p:nvPr/>
          </p:nvCxnSpPr>
          <p:spPr>
            <a:xfrm>
              <a:off x="-5619" y="2813765"/>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4689" y="4543181"/>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4689" y="5400594"/>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 name="図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610" y="1837449"/>
            <a:ext cx="976218" cy="836927"/>
          </a:xfrm>
          <a:prstGeom prst="rect">
            <a:avLst/>
          </a:prstGeom>
        </p:spPr>
      </p:pic>
      <p:pic>
        <p:nvPicPr>
          <p:cNvPr id="103" name="図 1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679" y="1830413"/>
            <a:ext cx="984425" cy="843963"/>
          </a:xfrm>
          <a:prstGeom prst="rect">
            <a:avLst/>
          </a:prstGeom>
        </p:spPr>
      </p:pic>
      <p:pic>
        <p:nvPicPr>
          <p:cNvPr id="104" name="図 10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052" y="553843"/>
            <a:ext cx="2168232" cy="540000"/>
          </a:xfrm>
          <a:prstGeom prst="rect">
            <a:avLst/>
          </a:prstGeom>
        </p:spPr>
      </p:pic>
      <p:pic>
        <p:nvPicPr>
          <p:cNvPr id="105" name="図 10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8768" y="536373"/>
            <a:ext cx="532800" cy="666000"/>
          </a:xfrm>
          <a:prstGeom prst="rect">
            <a:avLst/>
          </a:prstGeom>
        </p:spPr>
      </p:pic>
      <p:pic>
        <p:nvPicPr>
          <p:cNvPr id="106" name="図 10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562" y="1210248"/>
            <a:ext cx="2149355" cy="512912"/>
          </a:xfrm>
          <a:prstGeom prst="rect">
            <a:avLst/>
          </a:prstGeom>
        </p:spPr>
      </p:pic>
      <p:pic>
        <p:nvPicPr>
          <p:cNvPr id="107" name="図 10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863" y="1289689"/>
            <a:ext cx="2084738" cy="342563"/>
          </a:xfrm>
          <a:prstGeom prst="rect">
            <a:avLst/>
          </a:prstGeom>
        </p:spPr>
      </p:pic>
      <p:pic>
        <p:nvPicPr>
          <p:cNvPr id="108" name="図 10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562" y="2849585"/>
            <a:ext cx="2153598" cy="549616"/>
          </a:xfrm>
          <a:prstGeom prst="rect">
            <a:avLst/>
          </a:prstGeom>
        </p:spPr>
      </p:pic>
      <p:pic>
        <p:nvPicPr>
          <p:cNvPr id="109" name="図 10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77" y="2995027"/>
            <a:ext cx="1282500" cy="297000"/>
          </a:xfrm>
          <a:prstGeom prst="rect">
            <a:avLst/>
          </a:prstGeom>
        </p:spPr>
      </p:pic>
      <p:grpSp>
        <p:nvGrpSpPr>
          <p:cNvPr id="111" name="グループ化 110"/>
          <p:cNvGrpSpPr/>
          <p:nvPr/>
        </p:nvGrpSpPr>
        <p:grpSpPr>
          <a:xfrm>
            <a:off x="606563" y="4581097"/>
            <a:ext cx="2153598" cy="767174"/>
            <a:chOff x="2023594" y="4670990"/>
            <a:chExt cx="2153598" cy="767174"/>
          </a:xfrm>
        </p:grpSpPr>
        <p:pic>
          <p:nvPicPr>
            <p:cNvPr id="125" name="図 1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3594" y="4670990"/>
              <a:ext cx="2153598" cy="767174"/>
            </a:xfrm>
            <a:prstGeom prst="rect">
              <a:avLst/>
            </a:prstGeom>
          </p:spPr>
        </p:pic>
        <p:pic>
          <p:nvPicPr>
            <p:cNvPr id="126" name="図 1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5899" y="4742821"/>
              <a:ext cx="1322213" cy="640575"/>
            </a:xfrm>
            <a:prstGeom prst="rect">
              <a:avLst/>
            </a:prstGeom>
          </p:spPr>
        </p:pic>
      </p:grpSp>
      <p:sp>
        <p:nvSpPr>
          <p:cNvPr id="112" name="角丸四角形 111"/>
          <p:cNvSpPr/>
          <p:nvPr/>
        </p:nvSpPr>
        <p:spPr bwMode="auto">
          <a:xfrm>
            <a:off x="599830" y="1159966"/>
            <a:ext cx="2159454" cy="5652000"/>
          </a:xfrm>
          <a:prstGeom prst="roundRect">
            <a:avLst>
              <a:gd name="adj" fmla="val 3679"/>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cxnSp>
        <p:nvCxnSpPr>
          <p:cNvPr id="114" name="直線コネクタ 113"/>
          <p:cNvCxnSpPr/>
          <p:nvPr/>
        </p:nvCxnSpPr>
        <p:spPr>
          <a:xfrm>
            <a:off x="606562" y="2808542"/>
            <a:ext cx="2149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607492" y="4537958"/>
            <a:ext cx="2149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607492" y="5395371"/>
            <a:ext cx="2149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5901045" y="472634"/>
            <a:ext cx="3133596" cy="6210648"/>
            <a:chOff x="5901045" y="472634"/>
            <a:chExt cx="3133596" cy="6210648"/>
          </a:xfrm>
        </p:grpSpPr>
        <p:pic>
          <p:nvPicPr>
            <p:cNvPr id="66" name="図 65"/>
            <p:cNvPicPr>
              <a:picLocks noChangeAspect="1"/>
            </p:cNvPicPr>
            <p:nvPr/>
          </p:nvPicPr>
          <p:blipFill rotWithShape="1">
            <a:blip r:embed="rId15" cstate="print">
              <a:extLst>
                <a:ext uri="{28A0092B-C50C-407E-A947-70E740481C1C}">
                  <a14:useLocalDpi xmlns:a14="http://schemas.microsoft.com/office/drawing/2010/main" val="0"/>
                </a:ext>
              </a:extLst>
            </a:blip>
            <a:srcRect l="-420" r="-8160"/>
            <a:stretch/>
          </p:blipFill>
          <p:spPr>
            <a:xfrm>
              <a:off x="6020029" y="1333416"/>
              <a:ext cx="1653332" cy="924109"/>
            </a:xfrm>
            <a:prstGeom prst="rect">
              <a:avLst/>
            </a:prstGeom>
          </p:spPr>
        </p:pic>
        <p:sp>
          <p:nvSpPr>
            <p:cNvPr id="78" name="テキスト ボックス 77"/>
            <p:cNvSpPr txBox="1">
              <a:spLocks noChangeArrowheads="1"/>
            </p:cNvSpPr>
            <p:nvPr/>
          </p:nvSpPr>
          <p:spPr bwMode="auto">
            <a:xfrm>
              <a:off x="5961704" y="884036"/>
              <a:ext cx="2639685" cy="321707"/>
            </a:xfrm>
            <a:prstGeom prst="rect">
              <a:avLst/>
            </a:prstGeom>
            <a:noFill/>
            <a:ln w="9525">
              <a:noFill/>
              <a:miter lim="800000"/>
              <a:headEnd/>
              <a:tailEnd/>
            </a:ln>
          </p:spPr>
          <p:txBody>
            <a:bodyPr wrap="square" lIns="36000" tIns="44276" rIns="3600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◆雨や水位の情報収集</a:t>
              </a:r>
              <a:endParaRPr lang="en-US" altLang="ja-JP" sz="1400" dirty="0">
                <a:solidFill>
                  <a:srgbClr val="FF0000"/>
                </a:solidFill>
                <a:latin typeface="メイリオ" panose="020B0604030504040204" pitchFamily="50" charset="-128"/>
                <a:ea typeface="メイリオ" panose="020B0604030504040204" pitchFamily="50" charset="-128"/>
              </a:endParaRPr>
            </a:p>
          </p:txBody>
        </p:sp>
        <p:grpSp>
          <p:nvGrpSpPr>
            <p:cNvPr id="32" name="グループ化 31"/>
            <p:cNvGrpSpPr/>
            <p:nvPr/>
          </p:nvGrpSpPr>
          <p:grpSpPr>
            <a:xfrm>
              <a:off x="5901045" y="472634"/>
              <a:ext cx="3133596" cy="6210648"/>
              <a:chOff x="5901045" y="472634"/>
              <a:chExt cx="3133596" cy="6210648"/>
            </a:xfrm>
          </p:grpSpPr>
          <p:sp>
            <p:nvSpPr>
              <p:cNvPr id="123" name="角丸四角形 122"/>
              <p:cNvSpPr/>
              <p:nvPr/>
            </p:nvSpPr>
            <p:spPr bwMode="auto">
              <a:xfrm>
                <a:off x="5901045" y="634800"/>
                <a:ext cx="3133596" cy="6048482"/>
              </a:xfrm>
              <a:prstGeom prst="roundRect">
                <a:avLst>
                  <a:gd name="adj" fmla="val 4843"/>
                </a:avLst>
              </a:prstGeom>
              <a:noFill/>
              <a:ln w="38100">
                <a:solidFill>
                  <a:srgbClr val="FF0000"/>
                </a:solidFill>
              </a:ln>
              <a:effectLst/>
              <a:extLst/>
            </p:spPr>
            <p:txBody>
              <a:bodyPr wrap="square" lIns="128016" tIns="64008" rIns="128016" bIns="64008" rtlCol="0" anchor="ctr">
                <a:spAutoFit/>
              </a:bodyPr>
              <a:lstStyle/>
              <a:p>
                <a:pPr algn="ctr"/>
                <a:endParaRPr kumimoji="1" lang="ja-JP" altLang="en-US" sz="1600" dirty="0"/>
              </a:p>
            </p:txBody>
          </p:sp>
          <p:sp>
            <p:nvSpPr>
              <p:cNvPr id="95" name="テキスト ボックス 94"/>
              <p:cNvSpPr txBox="1"/>
              <p:nvPr/>
            </p:nvSpPr>
            <p:spPr>
              <a:xfrm>
                <a:off x="6026131" y="472634"/>
                <a:ext cx="2816797" cy="369332"/>
              </a:xfrm>
              <a:prstGeom prst="rect">
                <a:avLst/>
              </a:prstGeom>
              <a:solidFill>
                <a:srgbClr val="FF0000"/>
              </a:solid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施設の防災イメージ（例）</a:t>
                </a:r>
                <a:r>
                  <a:rPr kumimoji="1" lang="en-US" altLang="ja-JP" dirty="0" smtClean="0">
                    <a:solidFill>
                      <a:schemeClr val="bg1"/>
                    </a:solidFill>
                  </a:rPr>
                  <a:t>】</a:t>
                </a:r>
                <a:endParaRPr kumimoji="1" lang="ja-JP" altLang="en-US" dirty="0">
                  <a:solidFill>
                    <a:schemeClr val="bg1"/>
                  </a:solidFill>
                </a:endParaRPr>
              </a:p>
            </p:txBody>
          </p:sp>
        </p:grpSp>
        <p:pic>
          <p:nvPicPr>
            <p:cNvPr id="146" name="図 145"/>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6017795" y="2303265"/>
              <a:ext cx="1560002" cy="909231"/>
            </a:xfrm>
            <a:prstGeom prst="rect">
              <a:avLst/>
            </a:prstGeom>
          </p:spPr>
        </p:pic>
      </p:grpSp>
      <p:grpSp>
        <p:nvGrpSpPr>
          <p:cNvPr id="148" name="グループ化 147"/>
          <p:cNvGrpSpPr/>
          <p:nvPr/>
        </p:nvGrpSpPr>
        <p:grpSpPr>
          <a:xfrm>
            <a:off x="7467843" y="1159966"/>
            <a:ext cx="1851345" cy="1256541"/>
            <a:chOff x="4788022" y="3558153"/>
            <a:chExt cx="1851345" cy="1256541"/>
          </a:xfrm>
        </p:grpSpPr>
        <p:sp>
          <p:nvSpPr>
            <p:cNvPr id="149" name="円形吹き出し 59"/>
            <p:cNvSpPr>
              <a:spLocks noChangeArrowheads="1"/>
            </p:cNvSpPr>
            <p:nvPr/>
          </p:nvSpPr>
          <p:spPr bwMode="auto">
            <a:xfrm>
              <a:off x="4788022" y="3558153"/>
              <a:ext cx="1535591" cy="1256541"/>
            </a:xfrm>
            <a:prstGeom prst="wedgeEllipseCallout">
              <a:avLst>
                <a:gd name="adj1" fmla="val -68611"/>
                <a:gd name="adj2" fmla="val 6622"/>
              </a:avLst>
            </a:prstGeom>
            <a:solidFill>
              <a:schemeClr val="bg1"/>
            </a:solidFill>
            <a:ln w="9525">
              <a:solidFill>
                <a:schemeClr val="tx1"/>
              </a:solidFill>
              <a:miter lim="800000"/>
              <a:headEnd/>
              <a:tailEnd/>
            </a:ln>
          </p:spPr>
          <p:txBody>
            <a:bodyPr wrap="square"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eaLnBrk="0" fontAlgn="base" hangingPunct="0">
                <a:spcBef>
                  <a:spcPct val="0"/>
                </a:spcBef>
                <a:spcAft>
                  <a:spcPct val="0"/>
                </a:spcAft>
              </a:pPr>
              <a:endParaRPr lang="ja-JP" altLang="en-US" sz="1576">
                <a:solidFill>
                  <a:srgbClr val="000000"/>
                </a:solidFill>
              </a:endParaRPr>
            </a:p>
          </p:txBody>
        </p:sp>
        <p:sp>
          <p:nvSpPr>
            <p:cNvPr id="150" name="テキスト ボックス 60"/>
            <p:cNvSpPr txBox="1">
              <a:spLocks noChangeArrowheads="1"/>
            </p:cNvSpPr>
            <p:nvPr/>
          </p:nvSpPr>
          <p:spPr bwMode="auto">
            <a:xfrm>
              <a:off x="4909817" y="3699335"/>
              <a:ext cx="1729550" cy="101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dirty="0" smtClean="0">
                  <a:solidFill>
                    <a:srgbClr val="3409E9"/>
                  </a:solidFill>
                  <a:latin typeface="メイリオ" panose="020B0604030504040204" pitchFamily="50" charset="-128"/>
                  <a:ea typeface="メイリオ" panose="020B0604030504040204" pitchFamily="50" charset="-128"/>
                </a:rPr>
                <a:t>氾濫注意水位に</a:t>
              </a:r>
              <a:endParaRPr lang="en-US" altLang="ja-JP" dirty="0" smtClean="0">
                <a:solidFill>
                  <a:srgbClr val="3409E9"/>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dirty="0" smtClean="0">
                  <a:solidFill>
                    <a:srgbClr val="3409E9"/>
                  </a:solidFill>
                  <a:latin typeface="メイリオ" panose="020B0604030504040204" pitchFamily="50" charset="-128"/>
                  <a:ea typeface="メイリオ" panose="020B0604030504040204" pitchFamily="50" charset="-128"/>
                </a:rPr>
                <a:t>到達しているし、</a:t>
              </a:r>
              <a:endParaRPr lang="en-US" altLang="ja-JP" dirty="0" smtClean="0">
                <a:solidFill>
                  <a:srgbClr val="3409E9"/>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dirty="0" smtClean="0">
                  <a:solidFill>
                    <a:srgbClr val="3409E9"/>
                  </a:solidFill>
                  <a:latin typeface="メイリオ" panose="020B0604030504040204" pitchFamily="50" charset="-128"/>
                  <a:ea typeface="メイリオ" panose="020B0604030504040204" pitchFamily="50" charset="-128"/>
                </a:rPr>
                <a:t>雨もやまないので</a:t>
              </a:r>
              <a:endParaRPr lang="en-US" altLang="ja-JP" dirty="0" smtClean="0">
                <a:solidFill>
                  <a:srgbClr val="3409E9"/>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dirty="0" smtClean="0">
                  <a:solidFill>
                    <a:srgbClr val="3409E9"/>
                  </a:solidFill>
                  <a:latin typeface="メイリオ" panose="020B0604030504040204" pitchFamily="50" charset="-128"/>
                  <a:ea typeface="メイリオ" panose="020B0604030504040204" pitchFamily="50" charset="-128"/>
                </a:rPr>
                <a:t>避難判断水位まで</a:t>
              </a:r>
              <a:endParaRPr lang="en-US" altLang="ja-JP" dirty="0" smtClean="0">
                <a:solidFill>
                  <a:srgbClr val="3409E9"/>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dirty="0" smtClean="0">
                  <a:solidFill>
                    <a:srgbClr val="3409E9"/>
                  </a:solidFill>
                  <a:latin typeface="メイリオ" panose="020B0604030504040204" pitchFamily="50" charset="-128"/>
                  <a:ea typeface="メイリオ" panose="020B0604030504040204" pitchFamily="50" charset="-128"/>
                </a:rPr>
                <a:t>すぐ到達しそう。</a:t>
              </a:r>
              <a:endParaRPr lang="ja-JP" altLang="en-US" dirty="0">
                <a:solidFill>
                  <a:srgbClr val="3409E9"/>
                </a:solidFill>
                <a:latin typeface="メイリオ" panose="020B0604030504040204" pitchFamily="50" charset="-128"/>
                <a:ea typeface="メイリオ" panose="020B0604030504040204" pitchFamily="50" charset="-128"/>
              </a:endParaRPr>
            </a:p>
          </p:txBody>
        </p:sp>
      </p:grpSp>
      <p:pic>
        <p:nvPicPr>
          <p:cNvPr id="83" name="図 82"/>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622387" y="3422893"/>
            <a:ext cx="2093558" cy="1065520"/>
          </a:xfrm>
          <a:prstGeom prst="rect">
            <a:avLst/>
          </a:prstGeom>
        </p:spPr>
      </p:pic>
      <p:pic>
        <p:nvPicPr>
          <p:cNvPr id="127" name="図 1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39171" y="2340292"/>
            <a:ext cx="1595470" cy="579917"/>
          </a:xfrm>
          <a:prstGeom prst="rect">
            <a:avLst/>
          </a:prstGeom>
        </p:spPr>
      </p:pic>
      <p:pic>
        <p:nvPicPr>
          <p:cNvPr id="128" name="図 1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67843" y="3553306"/>
            <a:ext cx="1581642" cy="630984"/>
          </a:xfrm>
          <a:prstGeom prst="rect">
            <a:avLst/>
          </a:prstGeom>
        </p:spPr>
      </p:pic>
      <p:grpSp>
        <p:nvGrpSpPr>
          <p:cNvPr id="18" name="グループ化 17"/>
          <p:cNvGrpSpPr/>
          <p:nvPr/>
        </p:nvGrpSpPr>
        <p:grpSpPr>
          <a:xfrm>
            <a:off x="2831412" y="4382850"/>
            <a:ext cx="2934640" cy="2186191"/>
            <a:chOff x="2831412" y="4382850"/>
            <a:chExt cx="2934640" cy="2186191"/>
          </a:xfrm>
        </p:grpSpPr>
        <p:sp>
          <p:nvSpPr>
            <p:cNvPr id="58" name="右矢印 57"/>
            <p:cNvSpPr/>
            <p:nvPr/>
          </p:nvSpPr>
          <p:spPr bwMode="auto">
            <a:xfrm>
              <a:off x="2831412" y="4659351"/>
              <a:ext cx="342676" cy="768604"/>
            </a:xfrm>
            <a:prstGeom prst="rightArrow">
              <a:avLst/>
            </a:prstGeom>
            <a:solidFill>
              <a:srgbClr val="3409E9"/>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nvGrpSpPr>
            <p:cNvPr id="16" name="グループ化 15"/>
            <p:cNvGrpSpPr/>
            <p:nvPr/>
          </p:nvGrpSpPr>
          <p:grpSpPr>
            <a:xfrm>
              <a:off x="3275377" y="4382850"/>
              <a:ext cx="2490675" cy="2186191"/>
              <a:chOff x="3275377" y="4382850"/>
              <a:chExt cx="2490675" cy="2186191"/>
            </a:xfrm>
          </p:grpSpPr>
          <p:pic>
            <p:nvPicPr>
              <p:cNvPr id="10" name="図 9"/>
              <p:cNvPicPr>
                <a:picLocks noChangeAspect="1"/>
              </p:cNvPicPr>
              <p:nvPr/>
            </p:nvPicPr>
            <p:blipFill rotWithShape="1">
              <a:blip r:embed="rId20"/>
              <a:srcRect t="5904"/>
              <a:stretch/>
            </p:blipFill>
            <p:spPr>
              <a:xfrm>
                <a:off x="3325208" y="4762137"/>
                <a:ext cx="2291290" cy="1806904"/>
              </a:xfrm>
              <a:prstGeom prst="rect">
                <a:avLst/>
              </a:prstGeom>
            </p:spPr>
          </p:pic>
          <p:grpSp>
            <p:nvGrpSpPr>
              <p:cNvPr id="67" name="グループ化 66"/>
              <p:cNvGrpSpPr/>
              <p:nvPr/>
            </p:nvGrpSpPr>
            <p:grpSpPr>
              <a:xfrm>
                <a:off x="3275377" y="4382850"/>
                <a:ext cx="2490675" cy="511019"/>
                <a:chOff x="2702723" y="1265720"/>
                <a:chExt cx="2490675" cy="511019"/>
              </a:xfrm>
            </p:grpSpPr>
            <p:grpSp>
              <p:nvGrpSpPr>
                <p:cNvPr id="69" name="グループ化 68"/>
                <p:cNvGrpSpPr/>
                <p:nvPr/>
              </p:nvGrpSpPr>
              <p:grpSpPr>
                <a:xfrm>
                  <a:off x="2702723" y="1265720"/>
                  <a:ext cx="2490675" cy="511019"/>
                  <a:chOff x="2702723" y="1265720"/>
                  <a:chExt cx="2490675" cy="511019"/>
                </a:xfrm>
              </p:grpSpPr>
              <p:pic>
                <p:nvPicPr>
                  <p:cNvPr id="71" name="図 7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69718" y="1265720"/>
                    <a:ext cx="2023680" cy="510738"/>
                  </a:xfrm>
                  <a:prstGeom prst="rect">
                    <a:avLst/>
                  </a:prstGeom>
                </p:spPr>
              </p:pic>
              <p:pic>
                <p:nvPicPr>
                  <p:cNvPr id="72" name="図 7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02723" y="1266001"/>
                    <a:ext cx="603656" cy="510738"/>
                  </a:xfrm>
                  <a:prstGeom prst="rect">
                    <a:avLst/>
                  </a:prstGeom>
                </p:spPr>
              </p:pic>
            </p:grpSp>
            <p:sp>
              <p:nvSpPr>
                <p:cNvPr id="70" name="テキスト ボックス 69"/>
                <p:cNvSpPr txBox="1"/>
                <p:nvPr/>
              </p:nvSpPr>
              <p:spPr>
                <a:xfrm>
                  <a:off x="2732264" y="1347693"/>
                  <a:ext cx="1620957" cy="307777"/>
                </a:xfrm>
                <a:prstGeom prst="rect">
                  <a:avLst/>
                </a:prstGeom>
                <a:noFill/>
              </p:spPr>
              <p:txBody>
                <a:bodyPr wrap="none" rtlCol="0">
                  <a:spAutoFit/>
                </a:bodyPr>
                <a:lstStyle/>
                <a:p>
                  <a:r>
                    <a:rPr kumimoji="1" lang="ja-JP" altLang="en-US" sz="1400" dirty="0" smtClean="0">
                      <a:solidFill>
                        <a:srgbClr val="3409E9"/>
                      </a:solidFill>
                      <a:latin typeface="メイリオ" panose="020B0604030504040204" pitchFamily="50" charset="-128"/>
                      <a:ea typeface="メイリオ" panose="020B0604030504040204" pitchFamily="50" charset="-128"/>
                    </a:rPr>
                    <a:t>気象警報　注意報</a:t>
                  </a:r>
                  <a:endParaRPr kumimoji="1" lang="ja-JP" altLang="en-US" sz="1400" dirty="0">
                    <a:solidFill>
                      <a:srgbClr val="3409E9"/>
                    </a:solidFill>
                    <a:latin typeface="メイリオ" panose="020B0604030504040204" pitchFamily="50" charset="-128"/>
                    <a:ea typeface="メイリオ" panose="020B0604030504040204" pitchFamily="50" charset="-128"/>
                  </a:endParaRPr>
                </a:p>
              </p:txBody>
            </p:sp>
          </p:grpSp>
        </p:grpSp>
      </p:grpSp>
      <p:grpSp>
        <p:nvGrpSpPr>
          <p:cNvPr id="13" name="グループ化 12"/>
          <p:cNvGrpSpPr/>
          <p:nvPr/>
        </p:nvGrpSpPr>
        <p:grpSpPr>
          <a:xfrm>
            <a:off x="3486887" y="2249264"/>
            <a:ext cx="2052714" cy="1641668"/>
            <a:chOff x="3486887" y="2249264"/>
            <a:chExt cx="2052714" cy="1641668"/>
          </a:xfrm>
        </p:grpSpPr>
        <p:pic>
          <p:nvPicPr>
            <p:cNvPr id="11" name="図 10"/>
            <p:cNvPicPr>
              <a:picLocks noChangeAspect="1"/>
            </p:cNvPicPr>
            <p:nvPr/>
          </p:nvPicPr>
          <p:blipFill>
            <a:blip r:embed="rId21"/>
            <a:stretch>
              <a:fillRect/>
            </a:stretch>
          </p:blipFill>
          <p:spPr>
            <a:xfrm>
              <a:off x="3486887" y="2695331"/>
              <a:ext cx="2052714" cy="1195601"/>
            </a:xfrm>
            <a:prstGeom prst="rect">
              <a:avLst/>
            </a:prstGeom>
          </p:spPr>
        </p:pic>
        <p:grpSp>
          <p:nvGrpSpPr>
            <p:cNvPr id="15" name="グループ化 14"/>
            <p:cNvGrpSpPr/>
            <p:nvPr/>
          </p:nvGrpSpPr>
          <p:grpSpPr>
            <a:xfrm>
              <a:off x="4177293" y="2249264"/>
              <a:ext cx="1271796" cy="911291"/>
              <a:chOff x="4141695" y="2173093"/>
              <a:chExt cx="1271925" cy="931852"/>
            </a:xfrm>
          </p:grpSpPr>
          <p:sp>
            <p:nvSpPr>
              <p:cNvPr id="84" name="Freeform 41"/>
              <p:cNvSpPr>
                <a:spLocks/>
              </p:cNvSpPr>
              <p:nvPr/>
            </p:nvSpPr>
            <p:spPr bwMode="gray">
              <a:xfrm rot="21439750" flipV="1">
                <a:off x="4141695" y="2391708"/>
                <a:ext cx="865925" cy="713237"/>
              </a:xfrm>
              <a:custGeom>
                <a:avLst/>
                <a:gdLst>
                  <a:gd name="T0" fmla="*/ 782 w 867"/>
                  <a:gd name="T1" fmla="*/ 0 h 689"/>
                  <a:gd name="T2" fmla="*/ 625 w 867"/>
                  <a:gd name="T3" fmla="*/ 115 h 689"/>
                  <a:gd name="T4" fmla="*/ 692 w 867"/>
                  <a:gd name="T5" fmla="*/ 138 h 689"/>
                  <a:gd name="T6" fmla="*/ 509 w 867"/>
                  <a:gd name="T7" fmla="*/ 426 h 689"/>
                  <a:gd name="T8" fmla="*/ 0 w 867"/>
                  <a:gd name="T9" fmla="*/ 689 h 689"/>
                  <a:gd name="T10" fmla="*/ 529 w 867"/>
                  <a:gd name="T11" fmla="*/ 484 h 689"/>
                  <a:gd name="T12" fmla="*/ 790 w 867"/>
                  <a:gd name="T13" fmla="*/ 173 h 689"/>
                  <a:gd name="T14" fmla="*/ 867 w 867"/>
                  <a:gd name="T15" fmla="*/ 203 h 689"/>
                  <a:gd name="T16" fmla="*/ 782 w 867"/>
                  <a:gd name="T17" fmla="*/ 0 h 6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
                  <a:gd name="T28" fmla="*/ 0 h 689"/>
                  <a:gd name="T29" fmla="*/ 867 w 867"/>
                  <a:gd name="T30" fmla="*/ 689 h 6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 h="689">
                    <a:moveTo>
                      <a:pt x="782" y="0"/>
                    </a:moveTo>
                    <a:lnTo>
                      <a:pt x="625" y="115"/>
                    </a:lnTo>
                    <a:lnTo>
                      <a:pt x="692" y="138"/>
                    </a:lnTo>
                    <a:cubicBezTo>
                      <a:pt x="657" y="248"/>
                      <a:pt x="579" y="368"/>
                      <a:pt x="509" y="426"/>
                    </a:cubicBezTo>
                    <a:cubicBezTo>
                      <a:pt x="438" y="486"/>
                      <a:pt x="241" y="606"/>
                      <a:pt x="0" y="689"/>
                    </a:cubicBezTo>
                    <a:cubicBezTo>
                      <a:pt x="201" y="632"/>
                      <a:pt x="395" y="577"/>
                      <a:pt x="529" y="484"/>
                    </a:cubicBezTo>
                    <a:cubicBezTo>
                      <a:pt x="662" y="390"/>
                      <a:pt x="735" y="290"/>
                      <a:pt x="790" y="173"/>
                    </a:cubicBezTo>
                    <a:lnTo>
                      <a:pt x="867" y="203"/>
                    </a:lnTo>
                    <a:cubicBezTo>
                      <a:pt x="811" y="82"/>
                      <a:pt x="782" y="0"/>
                      <a:pt x="782" y="0"/>
                    </a:cubicBezTo>
                    <a:close/>
                  </a:path>
                </a:pathLst>
              </a:custGeom>
              <a:gradFill rotWithShape="1">
                <a:gsLst>
                  <a:gs pos="0">
                    <a:srgbClr val="FF6600"/>
                  </a:gs>
                  <a:gs pos="100000">
                    <a:srgbClr val="FF6600">
                      <a:gamma/>
                      <a:tint val="57255"/>
                      <a:invGamma/>
                    </a:srgbClr>
                  </a:gs>
                </a:gsLst>
                <a:lin ang="5400000" scaled="1"/>
              </a:gradFill>
              <a:ln>
                <a:noFill/>
              </a:ln>
              <a:effectLst>
                <a:outerShdw dist="28398" dir="3806097"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lgn="l"/>
                <a:endParaRPr lang="ja-JP" altLang="ja-JP" b="0">
                  <a:cs typeface="Arial" charset="0"/>
                </a:endParaRPr>
              </a:p>
            </p:txBody>
          </p:sp>
          <p:sp>
            <p:nvSpPr>
              <p:cNvPr id="14" name="テキスト ボックス 13"/>
              <p:cNvSpPr txBox="1"/>
              <p:nvPr/>
            </p:nvSpPr>
            <p:spPr>
              <a:xfrm>
                <a:off x="4601656" y="2173306"/>
                <a:ext cx="811964" cy="251795"/>
              </a:xfrm>
              <a:prstGeom prst="rect">
                <a:avLst/>
              </a:prstGeom>
              <a:solidFill>
                <a:srgbClr val="3409E9"/>
              </a:solidFill>
            </p:spPr>
            <p:txBody>
              <a:bodyPr wrap="square" lIns="36000" tIns="36000" rIns="36000" bIns="0" rtlCol="0">
                <a:spAutoFit/>
              </a:bodyPr>
              <a:lstStyle/>
              <a:p>
                <a:pPr algn="r"/>
                <a:r>
                  <a:rPr kumimoji="1" lang="ja-JP" altLang="en-US" sz="1400" dirty="0" smtClean="0">
                    <a:solidFill>
                      <a:schemeClr val="bg1"/>
                    </a:solidFill>
                    <a:latin typeface="メイリオ" panose="020B0604030504040204" pitchFamily="50" charset="-128"/>
                    <a:ea typeface="メイリオ" panose="020B0604030504040204" pitchFamily="50" charset="-128"/>
                  </a:rPr>
                  <a:t>クリック</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22" cstate="print">
                <a:extLst>
                  <a:ext uri="{BEBA8EAE-BF5A-486C-A8C5-ECC9F3942E4B}">
                    <a14:imgProps xmlns:a14="http://schemas.microsoft.com/office/drawing/2010/main">
                      <a14:imgLayer r:embed="rId23">
                        <a14:imgEffect>
                          <a14:backgroundRemoval t="585" b="98441" l="1535" r="98465">
                            <a14:foregroundMark x1="97698" y1="5068" x2="97698" y2="5068"/>
                            <a14:foregroundMark x1="98465" y1="5653" x2="98465" y2="5653"/>
                          </a14:backgroundRemoval>
                        </a14:imgEffect>
                      </a14:imgLayer>
                    </a14:imgProps>
                  </a:ext>
                  <a:ext uri="{28A0092B-C50C-407E-A947-70E740481C1C}">
                    <a14:useLocalDpi xmlns:a14="http://schemas.microsoft.com/office/drawing/2010/main" val="0"/>
                  </a:ext>
                </a:extLst>
              </a:blip>
              <a:stretch>
                <a:fillRect/>
              </a:stretch>
            </p:blipFill>
            <p:spPr>
              <a:xfrm rot="14086676" flipH="1">
                <a:off x="4297746" y="2118248"/>
                <a:ext cx="351542" cy="461231"/>
              </a:xfrm>
              <a:prstGeom prst="rect">
                <a:avLst/>
              </a:prstGeom>
            </p:spPr>
          </p:pic>
        </p:grpSp>
      </p:grpSp>
    </p:spTree>
    <p:extLst>
      <p:ext uri="{BB962C8B-B14F-4D97-AF65-F5344CB8AC3E}">
        <p14:creationId xmlns:p14="http://schemas.microsoft.com/office/powerpoint/2010/main" val="253983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500"/>
                                        <p:tgtEl>
                                          <p:spTgt spid="1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47"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500"/>
                                        <p:tgtEl>
                                          <p:spTgt spid="9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fade">
                                      <p:cBhvr>
                                        <p:cTn id="6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9</a:t>
            </a:fld>
            <a:endParaRPr lang="en-US" altLang="ja-JP"/>
          </a:p>
        </p:txBody>
      </p:sp>
      <p:grpSp>
        <p:nvGrpSpPr>
          <p:cNvPr id="9" name="グループ化 8"/>
          <p:cNvGrpSpPr/>
          <p:nvPr/>
        </p:nvGrpSpPr>
        <p:grpSpPr>
          <a:xfrm>
            <a:off x="2758885" y="464458"/>
            <a:ext cx="2988772" cy="6218824"/>
            <a:chOff x="2758885" y="464458"/>
            <a:chExt cx="2988772" cy="6218824"/>
          </a:xfrm>
        </p:grpSpPr>
        <p:sp>
          <p:nvSpPr>
            <p:cNvPr id="55" name="角丸四角形 54"/>
            <p:cNvSpPr/>
            <p:nvPr/>
          </p:nvSpPr>
          <p:spPr bwMode="auto">
            <a:xfrm>
              <a:off x="3151813" y="634800"/>
              <a:ext cx="2595844" cy="6048482"/>
            </a:xfrm>
            <a:prstGeom prst="roundRect">
              <a:avLst>
                <a:gd name="adj" fmla="val 8448"/>
              </a:avLst>
            </a:prstGeom>
            <a:noFill/>
            <a:ln w="38100">
              <a:solidFill>
                <a:srgbClr val="3409E9"/>
              </a:solidFill>
            </a:ln>
            <a:effectLst/>
            <a:extLst/>
          </p:spPr>
          <p:txBody>
            <a:bodyPr wrap="square" lIns="128016" tIns="64008" rIns="128016" bIns="64008" rtlCol="0" anchor="ctr">
              <a:spAutoFit/>
            </a:bodyPr>
            <a:lstStyle/>
            <a:p>
              <a:pPr algn="ctr"/>
              <a:endParaRPr kumimoji="1" lang="ja-JP" altLang="en-US" sz="1600" dirty="0"/>
            </a:p>
          </p:txBody>
        </p:sp>
        <p:sp>
          <p:nvSpPr>
            <p:cNvPr id="56" name="テキスト ボックス 55"/>
            <p:cNvSpPr txBox="1"/>
            <p:nvPr/>
          </p:nvSpPr>
          <p:spPr>
            <a:xfrm>
              <a:off x="3533486" y="464458"/>
              <a:ext cx="1800493" cy="369332"/>
            </a:xfrm>
            <a:prstGeom prst="rect">
              <a:avLst/>
            </a:prstGeom>
            <a:solidFill>
              <a:srgbClr val="3409E9"/>
            </a:solid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防災情報入手</a:t>
              </a:r>
              <a:r>
                <a:rPr kumimoji="1" lang="en-US" altLang="ja-JP" dirty="0" smtClean="0">
                  <a:solidFill>
                    <a:schemeClr val="bg1"/>
                  </a:solidFill>
                </a:rPr>
                <a:t>】</a:t>
              </a:r>
              <a:endParaRPr kumimoji="1" lang="ja-JP" altLang="en-US" dirty="0">
                <a:solidFill>
                  <a:schemeClr val="bg1"/>
                </a:solidFill>
              </a:endParaRPr>
            </a:p>
          </p:txBody>
        </p:sp>
        <p:sp>
          <p:nvSpPr>
            <p:cNvPr id="60" name="右矢印 59"/>
            <p:cNvSpPr/>
            <p:nvPr/>
          </p:nvSpPr>
          <p:spPr bwMode="auto">
            <a:xfrm>
              <a:off x="2758885" y="2841355"/>
              <a:ext cx="342676" cy="768604"/>
            </a:xfrm>
            <a:prstGeom prst="rightArrow">
              <a:avLst/>
            </a:prstGeom>
            <a:solidFill>
              <a:srgbClr val="3409E9"/>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nvGrpSpPr>
            <p:cNvPr id="63" name="グループ化 62"/>
            <p:cNvGrpSpPr/>
            <p:nvPr/>
          </p:nvGrpSpPr>
          <p:grpSpPr>
            <a:xfrm>
              <a:off x="3188394" y="841966"/>
              <a:ext cx="2490675" cy="511019"/>
              <a:chOff x="2702723" y="1265720"/>
              <a:chExt cx="2490675" cy="511019"/>
            </a:xfrm>
          </p:grpSpPr>
          <p:grpSp>
            <p:nvGrpSpPr>
              <p:cNvPr id="68" name="グループ化 67"/>
              <p:cNvGrpSpPr/>
              <p:nvPr/>
            </p:nvGrpSpPr>
            <p:grpSpPr>
              <a:xfrm>
                <a:off x="2702723" y="1265720"/>
                <a:ext cx="2490675" cy="511019"/>
                <a:chOff x="2702723" y="1265720"/>
                <a:chExt cx="2490675" cy="511019"/>
              </a:xfrm>
            </p:grpSpPr>
            <p:pic>
              <p:nvPicPr>
                <p:cNvPr id="71" name="図 7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69718" y="1265720"/>
                  <a:ext cx="2023680" cy="510738"/>
                </a:xfrm>
                <a:prstGeom prst="rect">
                  <a:avLst/>
                </a:prstGeom>
              </p:spPr>
            </p:pic>
            <p:pic>
              <p:nvPicPr>
                <p:cNvPr id="72" name="図 7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02723" y="1266001"/>
                  <a:ext cx="603656" cy="510738"/>
                </a:xfrm>
                <a:prstGeom prst="rect">
                  <a:avLst/>
                </a:prstGeom>
              </p:spPr>
            </p:pic>
          </p:grpSp>
          <p:sp>
            <p:nvSpPr>
              <p:cNvPr id="70" name="テキスト ボックス 69"/>
              <p:cNvSpPr txBox="1"/>
              <p:nvPr/>
            </p:nvSpPr>
            <p:spPr>
              <a:xfrm>
                <a:off x="2710194" y="1329469"/>
                <a:ext cx="1620957" cy="307777"/>
              </a:xfrm>
              <a:prstGeom prst="rect">
                <a:avLst/>
              </a:prstGeom>
              <a:noFill/>
            </p:spPr>
            <p:txBody>
              <a:bodyPr wrap="none" rtlCol="0">
                <a:spAutoFit/>
              </a:bodyPr>
              <a:lstStyle/>
              <a:p>
                <a:r>
                  <a:rPr kumimoji="1" lang="ja-JP" altLang="en-US" sz="1400" dirty="0" smtClean="0">
                    <a:solidFill>
                      <a:srgbClr val="3409E9"/>
                    </a:solidFill>
                    <a:latin typeface="メイリオ" panose="020B0604030504040204" pitchFamily="50" charset="-128"/>
                    <a:ea typeface="メイリオ" panose="020B0604030504040204" pitchFamily="50" charset="-128"/>
                  </a:rPr>
                  <a:t>指定河川洪水予報</a:t>
                </a:r>
                <a:endParaRPr kumimoji="1" lang="ja-JP" altLang="en-US" sz="1400" dirty="0">
                  <a:solidFill>
                    <a:srgbClr val="3409E9"/>
                  </a:solidFill>
                  <a:latin typeface="メイリオ" panose="020B0604030504040204" pitchFamily="50" charset="-128"/>
                  <a:ea typeface="メイリオ" panose="020B0604030504040204" pitchFamily="50" charset="-128"/>
                </a:endParaRPr>
              </a:p>
            </p:txBody>
          </p:sp>
        </p:grpSp>
        <p:pic>
          <p:nvPicPr>
            <p:cNvPr id="97" name="図 96"/>
            <p:cNvPicPr>
              <a:picLocks noChangeAspect="1"/>
            </p:cNvPicPr>
            <p:nvPr/>
          </p:nvPicPr>
          <p:blipFill rotWithShape="1">
            <a:blip r:embed="rId4" cstate="print">
              <a:extLst>
                <a:ext uri="{28A0092B-C50C-407E-A947-70E740481C1C}">
                  <a14:useLocalDpi xmlns:a14="http://schemas.microsoft.com/office/drawing/2010/main" val="0"/>
                </a:ext>
              </a:extLst>
            </a:blip>
            <a:srcRect t="2743"/>
            <a:stretch/>
          </p:blipFill>
          <p:spPr>
            <a:xfrm>
              <a:off x="3356523" y="1206223"/>
              <a:ext cx="2099078" cy="1457361"/>
            </a:xfrm>
            <a:prstGeom prst="rect">
              <a:avLst/>
            </a:prstGeom>
          </p:spPr>
        </p:pic>
      </p:grpSp>
      <p:grpSp>
        <p:nvGrpSpPr>
          <p:cNvPr id="5" name="グループ化 4"/>
          <p:cNvGrpSpPr/>
          <p:nvPr/>
        </p:nvGrpSpPr>
        <p:grpSpPr>
          <a:xfrm>
            <a:off x="3261434" y="3922578"/>
            <a:ext cx="2302541" cy="307777"/>
            <a:chOff x="3195865" y="3965564"/>
            <a:chExt cx="2302541" cy="307777"/>
          </a:xfrm>
        </p:grpSpPr>
        <p:sp>
          <p:nvSpPr>
            <p:cNvPr id="96" name="テキスト ボックス 95"/>
            <p:cNvSpPr txBox="1"/>
            <p:nvPr/>
          </p:nvSpPr>
          <p:spPr>
            <a:xfrm>
              <a:off x="3195865" y="3965564"/>
              <a:ext cx="1082348" cy="307777"/>
            </a:xfrm>
            <a:prstGeom prst="rect">
              <a:avLst/>
            </a:prstGeom>
            <a:noFill/>
          </p:spPr>
          <p:txBody>
            <a:bodyPr wrap="none" rtlCol="0">
              <a:spAutoFit/>
            </a:bodyPr>
            <a:lstStyle/>
            <a:p>
              <a:r>
                <a:rPr lang="ja-JP" altLang="en-US" sz="1400" dirty="0" smtClean="0">
                  <a:latin typeface="メイリオ" panose="020B0604030504040204" pitchFamily="50" charset="-128"/>
                  <a:ea typeface="メイリオ" panose="020B0604030504040204" pitchFamily="50" charset="-128"/>
                </a:rPr>
                <a:t>表の赤色：</a:t>
              </a:r>
              <a:endParaRPr kumimoji="1" lang="ja-JP" altLang="en-US" sz="1400"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0243" y="3974234"/>
              <a:ext cx="1318163" cy="247029"/>
            </a:xfrm>
            <a:prstGeom prst="rect">
              <a:avLst/>
            </a:prstGeom>
          </p:spPr>
        </p:pic>
      </p:grpSp>
      <p:grpSp>
        <p:nvGrpSpPr>
          <p:cNvPr id="12" name="グループ化 11"/>
          <p:cNvGrpSpPr/>
          <p:nvPr/>
        </p:nvGrpSpPr>
        <p:grpSpPr>
          <a:xfrm>
            <a:off x="5847613" y="472634"/>
            <a:ext cx="3178274" cy="6207781"/>
            <a:chOff x="5847613" y="472634"/>
            <a:chExt cx="3178274" cy="6207781"/>
          </a:xfrm>
        </p:grpSpPr>
        <p:pic>
          <p:nvPicPr>
            <p:cNvPr id="57" name="図 5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21222" y="2360549"/>
              <a:ext cx="1498600" cy="844657"/>
            </a:xfrm>
            <a:prstGeom prst="rect">
              <a:avLst/>
            </a:prstGeom>
          </p:spPr>
        </p:pic>
        <p:pic>
          <p:nvPicPr>
            <p:cNvPr id="58" name="図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714711" y="2348574"/>
              <a:ext cx="943527" cy="856632"/>
            </a:xfrm>
            <a:prstGeom prst="rect">
              <a:avLst/>
            </a:prstGeom>
          </p:spPr>
        </p:pic>
        <p:sp>
          <p:nvSpPr>
            <p:cNvPr id="74" name="角丸四角形 73"/>
            <p:cNvSpPr/>
            <p:nvPr/>
          </p:nvSpPr>
          <p:spPr bwMode="auto">
            <a:xfrm>
              <a:off x="5847613" y="631933"/>
              <a:ext cx="3177270" cy="6048482"/>
            </a:xfrm>
            <a:prstGeom prst="roundRect">
              <a:avLst>
                <a:gd name="adj" fmla="val 5918"/>
              </a:avLst>
            </a:prstGeom>
            <a:noFill/>
            <a:ln w="38100">
              <a:solidFill>
                <a:srgbClr val="FF0000"/>
              </a:solidFill>
            </a:ln>
            <a:effectLst/>
            <a:extLst/>
          </p:spPr>
          <p:txBody>
            <a:bodyPr wrap="square" lIns="128016" tIns="64008" rIns="128016" bIns="64008" rtlCol="0" anchor="ctr">
              <a:spAutoFit/>
            </a:bodyPr>
            <a:lstStyle/>
            <a:p>
              <a:pPr algn="ctr"/>
              <a:endParaRPr kumimoji="1" lang="ja-JP" altLang="en-US" sz="1600" dirty="0"/>
            </a:p>
          </p:txBody>
        </p:sp>
        <p:sp>
          <p:nvSpPr>
            <p:cNvPr id="108" name="テキスト ボックス 107"/>
            <p:cNvSpPr txBox="1">
              <a:spLocks noChangeArrowheads="1"/>
            </p:cNvSpPr>
            <p:nvPr/>
          </p:nvSpPr>
          <p:spPr bwMode="auto">
            <a:xfrm>
              <a:off x="5962708" y="874431"/>
              <a:ext cx="3063179" cy="1429703"/>
            </a:xfrm>
            <a:prstGeom prst="rect">
              <a:avLst/>
            </a:prstGeom>
            <a:noFill/>
            <a:ln w="9525">
              <a:noFill/>
              <a:miter lim="800000"/>
              <a:headEnd/>
              <a:tailEnd/>
            </a:ln>
          </p:spPr>
          <p:txBody>
            <a:bodyPr wrap="square" lIns="36000" tIns="44276" rIns="3600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◆施設責任者への報告</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800" dirty="0">
                  <a:solidFill>
                    <a:srgbClr val="FF0000"/>
                  </a:solidFill>
                  <a:latin typeface="メイリオ" panose="020B0604030504040204" pitchFamily="50" charset="-128"/>
                  <a:ea typeface="メイリオ" panose="020B0604030504040204" pitchFamily="50" charset="-128"/>
                </a:rPr>
                <a:t>　</a:t>
              </a:r>
              <a:r>
                <a:rPr lang="ja-JP" altLang="en-US" sz="1800" dirty="0" smtClean="0">
                  <a:solidFill>
                    <a:srgbClr val="FF0000"/>
                  </a:solidFill>
                  <a:latin typeface="メイリオ" panose="020B0604030504040204" pitchFamily="50" charset="-128"/>
                  <a:ea typeface="メイリオ" panose="020B0604030504040204" pitchFamily="50" charset="-128"/>
                </a:rPr>
                <a:t>　　　（氾濫の危険性）</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◆避難判断・避難指示</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◆従業員への説明</a:t>
              </a:r>
              <a:endParaRPr lang="en-US" altLang="ja-JP" sz="1800" dirty="0" smtClean="0">
                <a:solidFill>
                  <a:srgbClr val="FF0000"/>
                </a:solidFill>
                <a:latin typeface="メイリオ" panose="020B0604030504040204" pitchFamily="50" charset="-128"/>
                <a:ea typeface="メイリオ" panose="020B0604030504040204" pitchFamily="50" charset="-128"/>
              </a:endParaRPr>
            </a:p>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◆館内放送（避難開始）</a:t>
              </a:r>
              <a:endParaRPr lang="en-US" altLang="ja-JP" sz="1400" dirty="0">
                <a:solidFill>
                  <a:srgbClr val="FF0000"/>
                </a:solidFill>
                <a:latin typeface="メイリオ" panose="020B0604030504040204" pitchFamily="50" charset="-128"/>
                <a:ea typeface="メイリオ" panose="020B0604030504040204" pitchFamily="50" charset="-128"/>
              </a:endParaRPr>
            </a:p>
          </p:txBody>
        </p:sp>
        <p:sp>
          <p:nvSpPr>
            <p:cNvPr id="109" name="テキスト ボックス 108"/>
            <p:cNvSpPr txBox="1"/>
            <p:nvPr/>
          </p:nvSpPr>
          <p:spPr>
            <a:xfrm>
              <a:off x="6026131" y="472634"/>
              <a:ext cx="2816797" cy="369332"/>
            </a:xfrm>
            <a:prstGeom prst="rect">
              <a:avLst/>
            </a:prstGeom>
            <a:solidFill>
              <a:srgbClr val="FF0000"/>
            </a:solid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施設の防災イメージ（例）</a:t>
              </a:r>
              <a:r>
                <a:rPr kumimoji="1" lang="en-US" altLang="ja-JP" dirty="0" smtClean="0">
                  <a:solidFill>
                    <a:schemeClr val="bg1"/>
                  </a:solidFill>
                </a:rPr>
                <a:t>】</a:t>
              </a:r>
              <a:endParaRPr kumimoji="1" lang="ja-JP" altLang="en-US" dirty="0">
                <a:solidFill>
                  <a:schemeClr val="bg1"/>
                </a:solidFill>
              </a:endParaRPr>
            </a:p>
          </p:txBody>
        </p:sp>
      </p:grpSp>
      <p:grpSp>
        <p:nvGrpSpPr>
          <p:cNvPr id="15" name="グループ化 14"/>
          <p:cNvGrpSpPr/>
          <p:nvPr/>
        </p:nvGrpSpPr>
        <p:grpSpPr>
          <a:xfrm>
            <a:off x="5975906" y="5161951"/>
            <a:ext cx="3062176" cy="1404438"/>
            <a:chOff x="5962708" y="3393059"/>
            <a:chExt cx="3062176" cy="1404438"/>
          </a:xfrm>
        </p:grpSpPr>
        <p:sp>
          <p:nvSpPr>
            <p:cNvPr id="8" name="正方形/長方形 7"/>
            <p:cNvSpPr/>
            <p:nvPr/>
          </p:nvSpPr>
          <p:spPr bwMode="auto">
            <a:xfrm>
              <a:off x="5962708" y="3393059"/>
              <a:ext cx="2935759" cy="298408"/>
            </a:xfrm>
            <a:prstGeom prst="rect">
              <a:avLst/>
            </a:prstGeom>
            <a:solidFill>
              <a:srgbClr val="FFFF00"/>
            </a:solidFill>
            <a:ln>
              <a:noFill/>
            </a:ln>
            <a:effectLst/>
            <a:extLst/>
          </p:spPr>
          <p:txBody>
            <a:bodyPr lIns="128016" tIns="64008" rIns="128016" bIns="64008" rtlCol="0" anchor="ctr">
              <a:spAutoFit/>
            </a:bodyPr>
            <a:lstStyle/>
            <a:p>
              <a:pPr algn="ctr"/>
              <a:endParaRPr kumimoji="1" lang="ja-JP" altLang="en-US" sz="1600" dirty="0"/>
            </a:p>
          </p:txBody>
        </p:sp>
        <p:grpSp>
          <p:nvGrpSpPr>
            <p:cNvPr id="14" name="グループ化 13"/>
            <p:cNvGrpSpPr/>
            <p:nvPr/>
          </p:nvGrpSpPr>
          <p:grpSpPr>
            <a:xfrm>
              <a:off x="5975906" y="3393059"/>
              <a:ext cx="3048978" cy="1404438"/>
              <a:chOff x="5975906" y="3393059"/>
              <a:chExt cx="3048978" cy="1404438"/>
            </a:xfrm>
          </p:grpSpPr>
          <p:pic>
            <p:nvPicPr>
              <p:cNvPr id="111" name="図 1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90087" y="3712586"/>
                <a:ext cx="1021151" cy="1084911"/>
              </a:xfrm>
              <a:prstGeom prst="rect">
                <a:avLst/>
              </a:prstGeom>
            </p:spPr>
          </p:pic>
          <p:pic>
            <p:nvPicPr>
              <p:cNvPr id="113" name="図 11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04391" y="3706409"/>
                <a:ext cx="1188902" cy="1075055"/>
              </a:xfrm>
              <a:prstGeom prst="rect">
                <a:avLst/>
              </a:prstGeom>
            </p:spPr>
          </p:pic>
          <p:sp>
            <p:nvSpPr>
              <p:cNvPr id="115" name="テキスト ボックス 114"/>
              <p:cNvSpPr txBox="1">
                <a:spLocks noChangeArrowheads="1"/>
              </p:cNvSpPr>
              <p:nvPr/>
            </p:nvSpPr>
            <p:spPr bwMode="auto">
              <a:xfrm>
                <a:off x="5975906" y="3393059"/>
                <a:ext cx="3048978" cy="313350"/>
              </a:xfrm>
              <a:prstGeom prst="rect">
                <a:avLst/>
              </a:prstGeom>
              <a:noFill/>
              <a:ln w="9525">
                <a:noFill/>
                <a:miter lim="800000"/>
                <a:headEnd/>
                <a:tailEnd/>
              </a:ln>
            </p:spPr>
            <p:txBody>
              <a:bodyPr wrap="square" lIns="0" tIns="36000" rIns="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◆屋内安全確保（垂直避難）</a:t>
                </a:r>
                <a:endParaRPr lang="en-US" altLang="ja-JP" sz="1400" dirty="0">
                  <a:solidFill>
                    <a:srgbClr val="FF0000"/>
                  </a:solidFill>
                  <a:latin typeface="メイリオ" panose="020B0604030504040204" pitchFamily="50" charset="-128"/>
                  <a:ea typeface="メイリオ" panose="020B0604030504040204" pitchFamily="50" charset="-128"/>
                </a:endParaRPr>
              </a:p>
            </p:txBody>
          </p:sp>
        </p:grpSp>
      </p:grpSp>
      <p:grpSp>
        <p:nvGrpSpPr>
          <p:cNvPr id="16" name="グループ化 15"/>
          <p:cNvGrpSpPr/>
          <p:nvPr/>
        </p:nvGrpSpPr>
        <p:grpSpPr>
          <a:xfrm>
            <a:off x="6010274" y="3404823"/>
            <a:ext cx="2867022" cy="1619698"/>
            <a:chOff x="5975906" y="4923208"/>
            <a:chExt cx="2867022" cy="1619698"/>
          </a:xfrm>
        </p:grpSpPr>
        <p:pic>
          <p:nvPicPr>
            <p:cNvPr id="110" name="図 10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t="28528"/>
            <a:stretch/>
          </p:blipFill>
          <p:spPr>
            <a:xfrm>
              <a:off x="6331128" y="5245123"/>
              <a:ext cx="2276955" cy="1297783"/>
            </a:xfrm>
            <a:prstGeom prst="rect">
              <a:avLst/>
            </a:prstGeom>
          </p:spPr>
        </p:pic>
        <p:sp>
          <p:nvSpPr>
            <p:cNvPr id="116" name="正方形/長方形 115"/>
            <p:cNvSpPr/>
            <p:nvPr/>
          </p:nvSpPr>
          <p:spPr bwMode="auto">
            <a:xfrm>
              <a:off x="5975906" y="4923208"/>
              <a:ext cx="2744761" cy="298408"/>
            </a:xfrm>
            <a:prstGeom prst="rect">
              <a:avLst/>
            </a:prstGeom>
            <a:solidFill>
              <a:srgbClr val="FFFF00"/>
            </a:solidFill>
            <a:ln>
              <a:noFill/>
            </a:ln>
            <a:effectLst/>
            <a:extLst/>
          </p:spPr>
          <p:txBody>
            <a:bodyPr lIns="128016" tIns="64008" rIns="128016" bIns="64008" rtlCol="0" anchor="ctr">
              <a:spAutoFit/>
            </a:bodyPr>
            <a:lstStyle/>
            <a:p>
              <a:pPr algn="ctr"/>
              <a:endParaRPr kumimoji="1" lang="ja-JP" altLang="en-US" sz="1600" dirty="0"/>
            </a:p>
          </p:txBody>
        </p:sp>
        <p:sp>
          <p:nvSpPr>
            <p:cNvPr id="117" name="テキスト ボックス 116"/>
            <p:cNvSpPr txBox="1">
              <a:spLocks noChangeArrowheads="1"/>
            </p:cNvSpPr>
            <p:nvPr/>
          </p:nvSpPr>
          <p:spPr bwMode="auto">
            <a:xfrm>
              <a:off x="5975906" y="4924291"/>
              <a:ext cx="2867022" cy="313350"/>
            </a:xfrm>
            <a:prstGeom prst="rect">
              <a:avLst/>
            </a:prstGeom>
            <a:noFill/>
            <a:ln w="9525">
              <a:noFill/>
              <a:miter lim="800000"/>
              <a:headEnd/>
              <a:tailEnd/>
            </a:ln>
          </p:spPr>
          <p:txBody>
            <a:bodyPr wrap="square" lIns="0" tIns="36000" rIns="0" bIns="0">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eaLnBrk="0" fontAlgn="base" hangingPunct="0">
                <a:spcBef>
                  <a:spcPct val="0"/>
                </a:spcBef>
                <a:spcAft>
                  <a:spcPct val="0"/>
                </a:spcAft>
              </a:pPr>
              <a:r>
                <a:rPr lang="ja-JP" altLang="en-US" sz="1800" dirty="0" smtClean="0">
                  <a:solidFill>
                    <a:srgbClr val="FF0000"/>
                  </a:solidFill>
                  <a:latin typeface="メイリオ" panose="020B0604030504040204" pitchFamily="50" charset="-128"/>
                  <a:ea typeface="メイリオ" panose="020B0604030504040204" pitchFamily="50" charset="-128"/>
                </a:rPr>
                <a:t>◆立退き避難（水平避難）</a:t>
              </a:r>
              <a:endParaRPr lang="en-US" altLang="ja-JP" sz="1400" dirty="0">
                <a:solidFill>
                  <a:srgbClr val="FF0000"/>
                </a:solidFill>
                <a:latin typeface="メイリオ" panose="020B0604030504040204" pitchFamily="50" charset="-128"/>
                <a:ea typeface="メイリオ" panose="020B0604030504040204" pitchFamily="50" charset="-128"/>
              </a:endParaRPr>
            </a:p>
          </p:txBody>
        </p:sp>
      </p:grpSp>
      <p:grpSp>
        <p:nvGrpSpPr>
          <p:cNvPr id="59" name="グループ化 58"/>
          <p:cNvGrpSpPr/>
          <p:nvPr/>
        </p:nvGrpSpPr>
        <p:grpSpPr>
          <a:xfrm>
            <a:off x="8189275" y="2069468"/>
            <a:ext cx="837616" cy="825946"/>
            <a:chOff x="5936835" y="3954262"/>
            <a:chExt cx="879607" cy="895665"/>
          </a:xfrm>
        </p:grpSpPr>
        <p:sp>
          <p:nvSpPr>
            <p:cNvPr id="65" name="爆発 2 64"/>
            <p:cNvSpPr/>
            <p:nvPr/>
          </p:nvSpPr>
          <p:spPr bwMode="auto">
            <a:xfrm>
              <a:off x="5936835" y="3954262"/>
              <a:ext cx="879607" cy="895665"/>
            </a:xfrm>
            <a:prstGeom prst="irregularSeal2">
              <a:avLst/>
            </a:prstGeom>
            <a:solidFill>
              <a:srgbClr val="FFFF00"/>
            </a:solidFill>
            <a:ln>
              <a:solidFill>
                <a:schemeClr val="tx1"/>
              </a:solidFill>
            </a:ln>
            <a:effectLst/>
            <a:extLst/>
          </p:spPr>
          <p:txBody>
            <a:bodyPr wrap="square" lIns="128016" tIns="64008" rIns="128016" bIns="64008" rtlCol="0" anchor="ctr">
              <a:spAutoFit/>
            </a:bodyPr>
            <a:lstStyle/>
            <a:p>
              <a:pPr algn="ctr"/>
              <a:endParaRPr kumimoji="1" lang="ja-JP" altLang="en-US" sz="1600" dirty="0"/>
            </a:p>
          </p:txBody>
        </p:sp>
        <p:sp>
          <p:nvSpPr>
            <p:cNvPr id="66" name="テキスト ボックス 65"/>
            <p:cNvSpPr txBox="1"/>
            <p:nvPr/>
          </p:nvSpPr>
          <p:spPr>
            <a:xfrm>
              <a:off x="6094488" y="4205541"/>
              <a:ext cx="492443" cy="461665"/>
            </a:xfrm>
            <a:prstGeom prst="rect">
              <a:avLst/>
            </a:prstGeom>
            <a:noFill/>
          </p:spPr>
          <p:txBody>
            <a:bodyPr wrap="none" rtlCol="0">
              <a:spAutoFit/>
            </a:bodyPr>
            <a:lstStyle/>
            <a:p>
              <a:r>
                <a:rPr kumimoji="1" lang="ja-JP" altLang="en-US" sz="1200" dirty="0" smtClean="0">
                  <a:solidFill>
                    <a:srgbClr val="FF0000"/>
                  </a:solidFill>
                  <a:latin typeface="メイリオ" panose="020B0604030504040204" pitchFamily="50" charset="-128"/>
                  <a:ea typeface="メイリオ" panose="020B0604030504040204" pitchFamily="50" charset="-128"/>
                </a:rPr>
                <a:t>避難</a:t>
              </a:r>
              <a:endParaRPr kumimoji="1" lang="en-US" altLang="ja-JP" sz="1200" dirty="0" smtClean="0">
                <a:solidFill>
                  <a:srgbClr val="FF0000"/>
                </a:solidFill>
                <a:latin typeface="メイリオ" panose="020B0604030504040204" pitchFamily="50" charset="-128"/>
                <a:ea typeface="メイリオ" panose="020B0604030504040204" pitchFamily="50" charset="-128"/>
              </a:endParaRPr>
            </a:p>
            <a:p>
              <a:r>
                <a:rPr lang="ja-JP" altLang="en-US" sz="1200" dirty="0">
                  <a:solidFill>
                    <a:srgbClr val="FF0000"/>
                  </a:solidFill>
                  <a:latin typeface="メイリオ" panose="020B0604030504040204" pitchFamily="50" charset="-128"/>
                  <a:ea typeface="メイリオ" panose="020B0604030504040204" pitchFamily="50" charset="-128"/>
                </a:rPr>
                <a:t>開始</a:t>
              </a:r>
              <a:endParaRPr kumimoji="1" lang="ja-JP" altLang="en-US" sz="1200" dirty="0">
                <a:solidFill>
                  <a:srgbClr val="FF0000"/>
                </a:solidFill>
                <a:latin typeface="メイリオ" panose="020B0604030504040204" pitchFamily="50" charset="-128"/>
                <a:ea typeface="メイリオ" panose="020B0604030504040204" pitchFamily="50" charset="-128"/>
              </a:endParaRPr>
            </a:p>
          </p:txBody>
        </p:sp>
      </p:grpSp>
      <p:sp>
        <p:nvSpPr>
          <p:cNvPr id="118" name="テキスト ボックス 117"/>
          <p:cNvSpPr txBox="1"/>
          <p:nvPr/>
        </p:nvSpPr>
        <p:spPr>
          <a:xfrm>
            <a:off x="0" y="-12112"/>
            <a:ext cx="9134199" cy="461665"/>
          </a:xfrm>
          <a:prstGeom prst="rect">
            <a:avLst/>
          </a:prstGeom>
          <a:solidFill>
            <a:srgbClr val="3409E9"/>
          </a:solidFill>
        </p:spPr>
        <p:txBody>
          <a:bodyPr wrap="square" rtlCol="0">
            <a:spAutoFit/>
          </a:bodyPr>
          <a:lstStyle/>
          <a:p>
            <a:r>
              <a:rPr kumimoji="1" lang="ja-JP" altLang="en-US" sz="2400" dirty="0" smtClean="0">
                <a:solidFill>
                  <a:schemeClr val="bg1"/>
                </a:solidFill>
              </a:rPr>
              <a:t>段階的に発表される防災情報と</a:t>
            </a:r>
            <a:r>
              <a:rPr kumimoji="1" lang="en-US" altLang="ja-JP" sz="2400" dirty="0" smtClean="0">
                <a:solidFill>
                  <a:schemeClr val="bg1"/>
                </a:solidFill>
              </a:rPr>
              <a:t>『</a:t>
            </a:r>
            <a:r>
              <a:rPr kumimoji="1" lang="ja-JP" altLang="en-US" sz="2400" dirty="0" smtClean="0">
                <a:solidFill>
                  <a:schemeClr val="bg1"/>
                </a:solidFill>
              </a:rPr>
              <a:t>要配慮者利用施設の主な行動（例）</a:t>
            </a:r>
            <a:r>
              <a:rPr kumimoji="1" lang="en-US" altLang="ja-JP" sz="2400" dirty="0" smtClean="0">
                <a:solidFill>
                  <a:schemeClr val="bg1"/>
                </a:solidFill>
              </a:rPr>
              <a:t>』</a:t>
            </a:r>
            <a:endParaRPr kumimoji="1" lang="ja-JP" altLang="en-US" sz="2400" dirty="0">
              <a:solidFill>
                <a:schemeClr val="bg1"/>
              </a:solidFill>
            </a:endParaRPr>
          </a:p>
        </p:txBody>
      </p:sp>
      <p:grpSp>
        <p:nvGrpSpPr>
          <p:cNvPr id="69" name="グループ化 68"/>
          <p:cNvGrpSpPr/>
          <p:nvPr/>
        </p:nvGrpSpPr>
        <p:grpSpPr>
          <a:xfrm>
            <a:off x="-71479" y="641581"/>
            <a:ext cx="748923" cy="6091502"/>
            <a:chOff x="-71479" y="641581"/>
            <a:chExt cx="748923" cy="6091502"/>
          </a:xfrm>
        </p:grpSpPr>
        <p:sp>
          <p:nvSpPr>
            <p:cNvPr id="73" name="テキスト ボックス 72"/>
            <p:cNvSpPr txBox="1"/>
            <p:nvPr/>
          </p:nvSpPr>
          <p:spPr>
            <a:xfrm>
              <a:off x="-947" y="641581"/>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警戒</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a:solidFill>
                    <a:srgbClr val="FF0000"/>
                  </a:solidFill>
                  <a:latin typeface="メイリオ" panose="020B0604030504040204" pitchFamily="50" charset="-128"/>
                  <a:ea typeface="メイリオ" panose="020B0604030504040204" pitchFamily="50" charset="-128"/>
                </a:rPr>
                <a:t>レベル</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75" name="テキスト ボックス 74"/>
            <p:cNvSpPr txBox="1"/>
            <p:nvPr/>
          </p:nvSpPr>
          <p:spPr>
            <a:xfrm>
              <a:off x="72150" y="1681302"/>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雨の様子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76" name="テキスト ボックス 75"/>
            <p:cNvSpPr txBox="1"/>
            <p:nvPr/>
          </p:nvSpPr>
          <p:spPr>
            <a:xfrm>
              <a:off x="72150" y="3440694"/>
              <a:ext cx="461665" cy="1015663"/>
            </a:xfrm>
            <a:prstGeom prst="rect">
              <a:avLst/>
            </a:prstGeom>
            <a:noFill/>
          </p:spPr>
          <p:txBody>
            <a:bodyPr vert="eaVert" wrap="none" rtlCol="0">
              <a:spAutoFit/>
            </a:bodyPr>
            <a:lstStyle/>
            <a:p>
              <a:r>
                <a:rPr kumimoji="1" lang="ja-JP" altLang="en-US" dirty="0" smtClean="0">
                  <a:solidFill>
                    <a:srgbClr val="3409E9"/>
                  </a:solidFill>
                  <a:latin typeface="メイリオ" panose="020B0604030504040204" pitchFamily="50" charset="-128"/>
                  <a:ea typeface="メイリオ" panose="020B0604030504040204" pitchFamily="50" charset="-128"/>
                </a:rPr>
                <a:t>川の様子</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sp>
          <p:nvSpPr>
            <p:cNvPr id="77" name="テキスト ボックス 76"/>
            <p:cNvSpPr txBox="1"/>
            <p:nvPr/>
          </p:nvSpPr>
          <p:spPr>
            <a:xfrm>
              <a:off x="-71479" y="2922473"/>
              <a:ext cx="748923"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防災</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気象情報</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78" name="テキスト ボックス 77"/>
            <p:cNvSpPr txBox="1"/>
            <p:nvPr/>
          </p:nvSpPr>
          <p:spPr>
            <a:xfrm>
              <a:off x="0" y="4760900"/>
              <a:ext cx="607859" cy="430887"/>
            </a:xfrm>
            <a:prstGeom prst="rect">
              <a:avLst/>
            </a:prstGeom>
            <a:noFill/>
          </p:spPr>
          <p:txBody>
            <a:bodyPr wrap="none" rtlCol="0">
              <a:spAutoFit/>
            </a:bodyPr>
            <a:lstStyle/>
            <a:p>
              <a:pPr algn="ctr"/>
              <a:r>
                <a:rPr kumimoji="1" lang="ja-JP" altLang="en-US" sz="1100" dirty="0" smtClean="0">
                  <a:solidFill>
                    <a:srgbClr val="FF0000"/>
                  </a:solidFill>
                  <a:latin typeface="メイリオ" panose="020B0604030504040204" pitchFamily="50" charset="-128"/>
                  <a:ea typeface="メイリオ" panose="020B0604030504040204" pitchFamily="50" charset="-128"/>
                </a:rPr>
                <a:t>避難</a:t>
              </a:r>
              <a:endParaRPr kumimoji="1" lang="en-US" altLang="ja-JP" sz="1100" dirty="0" smtClean="0">
                <a:solidFill>
                  <a:srgbClr val="FF0000"/>
                </a:solidFill>
                <a:latin typeface="メイリオ" panose="020B0604030504040204" pitchFamily="50" charset="-128"/>
                <a:ea typeface="メイリオ" panose="020B0604030504040204" pitchFamily="50" charset="-128"/>
              </a:endParaRPr>
            </a:p>
            <a:p>
              <a:pPr algn="ctr"/>
              <a:r>
                <a:rPr lang="ja-JP" altLang="en-US" sz="1100" dirty="0" smtClean="0">
                  <a:solidFill>
                    <a:srgbClr val="FF0000"/>
                  </a:solidFill>
                  <a:latin typeface="メイリオ" panose="020B0604030504040204" pitchFamily="50" charset="-128"/>
                  <a:ea typeface="メイリオ" panose="020B0604030504040204" pitchFamily="50" charset="-128"/>
                </a:rPr>
                <a:t>情報等</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79" name="テキスト ボックス 78"/>
            <p:cNvSpPr txBox="1"/>
            <p:nvPr/>
          </p:nvSpPr>
          <p:spPr>
            <a:xfrm>
              <a:off x="72150" y="5486588"/>
              <a:ext cx="461665" cy="1246495"/>
            </a:xfrm>
            <a:prstGeom prst="rect">
              <a:avLst/>
            </a:prstGeom>
            <a:noFill/>
          </p:spPr>
          <p:txBody>
            <a:bodyPr vert="eaVert" wrap="none" rtlCol="0">
              <a:spAutoFit/>
            </a:bodyPr>
            <a:lstStyle/>
            <a:p>
              <a:r>
                <a:rPr lang="ja-JP" altLang="en-US" dirty="0" smtClean="0">
                  <a:solidFill>
                    <a:srgbClr val="3409E9"/>
                  </a:solidFill>
                  <a:latin typeface="メイリオ" panose="020B0604030504040204" pitchFamily="50" charset="-128"/>
                  <a:ea typeface="メイリオ" panose="020B0604030504040204" pitchFamily="50" charset="-128"/>
                </a:rPr>
                <a:t>施設の行動</a:t>
              </a:r>
              <a:endParaRPr kumimoji="1" lang="ja-JP" altLang="en-US" dirty="0">
                <a:solidFill>
                  <a:srgbClr val="3409E9"/>
                </a:solidFill>
                <a:latin typeface="メイリオ" panose="020B0604030504040204" pitchFamily="50" charset="-128"/>
                <a:ea typeface="メイリオ" panose="020B0604030504040204" pitchFamily="50" charset="-128"/>
              </a:endParaRPr>
            </a:p>
          </p:txBody>
        </p:sp>
        <p:cxnSp>
          <p:nvCxnSpPr>
            <p:cNvPr id="80" name="直線コネクタ 79"/>
            <p:cNvCxnSpPr/>
            <p:nvPr/>
          </p:nvCxnSpPr>
          <p:spPr>
            <a:xfrm>
              <a:off x="-5619" y="2813765"/>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4689" y="4543181"/>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4689" y="5400594"/>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a:off x="615442" y="541997"/>
            <a:ext cx="2080490" cy="6275591"/>
            <a:chOff x="4243283" y="541598"/>
            <a:chExt cx="2080490" cy="6275591"/>
          </a:xfrm>
        </p:grpSpPr>
        <p:pic>
          <p:nvPicPr>
            <p:cNvPr id="84" name="図 8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85445" y="1848884"/>
              <a:ext cx="965044" cy="827347"/>
            </a:xfrm>
            <a:prstGeom prst="rect">
              <a:avLst/>
            </a:prstGeom>
          </p:spPr>
        </p:pic>
        <p:pic>
          <p:nvPicPr>
            <p:cNvPr id="85" name="図 8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2650" y="1838909"/>
              <a:ext cx="976678" cy="837322"/>
            </a:xfrm>
            <a:prstGeom prst="rect">
              <a:avLst/>
            </a:prstGeom>
          </p:spPr>
        </p:pic>
        <p:pic>
          <p:nvPicPr>
            <p:cNvPr id="86" name="図 8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43283" y="558034"/>
              <a:ext cx="2062733" cy="540000"/>
            </a:xfrm>
            <a:prstGeom prst="rect">
              <a:avLst/>
            </a:prstGeom>
          </p:spPr>
        </p:pic>
        <p:pic>
          <p:nvPicPr>
            <p:cNvPr id="87" name="図 8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2312" y="541598"/>
              <a:ext cx="324675" cy="666000"/>
            </a:xfrm>
            <a:prstGeom prst="rect">
              <a:avLst/>
            </a:prstGeom>
          </p:spPr>
        </p:pic>
        <p:pic>
          <p:nvPicPr>
            <p:cNvPr id="88" name="図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52061" y="1213694"/>
              <a:ext cx="2062733" cy="504562"/>
            </a:xfrm>
            <a:prstGeom prst="rect">
              <a:avLst/>
            </a:prstGeom>
          </p:spPr>
        </p:pic>
        <p:pic>
          <p:nvPicPr>
            <p:cNvPr id="89" name="図 8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7450" y="1340193"/>
              <a:ext cx="2030400" cy="252000"/>
            </a:xfrm>
            <a:prstGeom prst="rect">
              <a:avLst/>
            </a:prstGeom>
          </p:spPr>
        </p:pic>
        <p:pic>
          <p:nvPicPr>
            <p:cNvPr id="90" name="図 8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50263" y="2854808"/>
              <a:ext cx="2052086" cy="549616"/>
            </a:xfrm>
            <a:prstGeom prst="rect">
              <a:avLst/>
            </a:prstGeom>
          </p:spPr>
        </p:pic>
        <p:pic>
          <p:nvPicPr>
            <p:cNvPr id="91" name="図 9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37003" y="2882125"/>
              <a:ext cx="1289250" cy="533250"/>
            </a:xfrm>
            <a:prstGeom prst="rect">
              <a:avLst/>
            </a:prstGeom>
          </p:spPr>
        </p:pic>
        <p:grpSp>
          <p:nvGrpSpPr>
            <p:cNvPr id="92" name="グループ化 91"/>
            <p:cNvGrpSpPr/>
            <p:nvPr/>
          </p:nvGrpSpPr>
          <p:grpSpPr>
            <a:xfrm>
              <a:off x="4249141" y="4586898"/>
              <a:ext cx="2074632" cy="768206"/>
              <a:chOff x="4249141" y="4671568"/>
              <a:chExt cx="2074632" cy="768206"/>
            </a:xfrm>
          </p:grpSpPr>
          <p:pic>
            <p:nvPicPr>
              <p:cNvPr id="102" name="図 10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49141" y="4671568"/>
                <a:ext cx="2062733" cy="768206"/>
              </a:xfrm>
              <a:prstGeom prst="rect">
                <a:avLst/>
              </a:prstGeom>
            </p:spPr>
          </p:pic>
          <p:pic>
            <p:nvPicPr>
              <p:cNvPr id="105" name="図 10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62435" y="4742821"/>
                <a:ext cx="2061338" cy="640575"/>
              </a:xfrm>
              <a:prstGeom prst="rect">
                <a:avLst/>
              </a:prstGeom>
            </p:spPr>
          </p:pic>
        </p:grpSp>
        <p:sp>
          <p:nvSpPr>
            <p:cNvPr id="93" name="角丸四角形 92"/>
            <p:cNvSpPr/>
            <p:nvPr/>
          </p:nvSpPr>
          <p:spPr bwMode="auto">
            <a:xfrm>
              <a:off x="4243283" y="1165189"/>
              <a:ext cx="2062733" cy="5652000"/>
            </a:xfrm>
            <a:prstGeom prst="roundRect">
              <a:avLst>
                <a:gd name="adj" fmla="val 5247"/>
              </a:avLst>
            </a:prstGeom>
            <a:noFill/>
            <a:ln>
              <a:solidFill>
                <a:schemeClr val="tx1"/>
              </a:solidFill>
            </a:ln>
            <a:effectLst/>
            <a:extLst/>
          </p:spPr>
          <p:txBody>
            <a:bodyPr lIns="128016" tIns="64008" rIns="128016" bIns="64008" rtlCol="0" anchor="ctr">
              <a:spAutoFit/>
            </a:bodyPr>
            <a:lstStyle/>
            <a:p>
              <a:pPr algn="ctr"/>
              <a:endParaRPr kumimoji="1" lang="ja-JP" altLang="en-US" sz="1600" dirty="0"/>
            </a:p>
          </p:txBody>
        </p:sp>
        <p:cxnSp>
          <p:nvCxnSpPr>
            <p:cNvPr id="95" name="直線コネクタ 94"/>
            <p:cNvCxnSpPr/>
            <p:nvPr/>
          </p:nvCxnSpPr>
          <p:spPr>
            <a:xfrm>
              <a:off x="4250263" y="2813765"/>
              <a:ext cx="2054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4244213" y="4543181"/>
              <a:ext cx="2058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4244213" y="5400594"/>
              <a:ext cx="2058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グループ化 111"/>
          <p:cNvGrpSpPr/>
          <p:nvPr/>
        </p:nvGrpSpPr>
        <p:grpSpPr>
          <a:xfrm>
            <a:off x="778445" y="5502108"/>
            <a:ext cx="1771982" cy="1308857"/>
            <a:chOff x="3728574" y="5504279"/>
            <a:chExt cx="1771982" cy="1308857"/>
          </a:xfrm>
        </p:grpSpPr>
        <p:sp>
          <p:nvSpPr>
            <p:cNvPr id="119" name="テキスト ボックス 118"/>
            <p:cNvSpPr txBox="1"/>
            <p:nvPr/>
          </p:nvSpPr>
          <p:spPr>
            <a:xfrm>
              <a:off x="4031945" y="6443804"/>
              <a:ext cx="1107996" cy="369332"/>
            </a:xfrm>
            <a:prstGeom prst="rect">
              <a:avLst/>
            </a:prstGeom>
            <a:solidFill>
              <a:schemeClr val="bg1"/>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避難開始</a:t>
              </a:r>
              <a:endParaRPr kumimoji="1" lang="ja-JP" altLang="en-US" dirty="0">
                <a:latin typeface="メイリオ" panose="020B0604030504040204" pitchFamily="50" charset="-128"/>
                <a:ea typeface="メイリオ" panose="020B0604030504040204" pitchFamily="50" charset="-128"/>
              </a:endParaRPr>
            </a:p>
          </p:txBody>
        </p:sp>
        <p:pic>
          <p:nvPicPr>
            <p:cNvPr id="120" name="図 1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3728574" y="5504279"/>
              <a:ext cx="1771982" cy="991052"/>
            </a:xfrm>
            <a:prstGeom prst="rect">
              <a:avLst/>
            </a:prstGeom>
          </p:spPr>
        </p:pic>
      </p:grpSp>
      <p:grpSp>
        <p:nvGrpSpPr>
          <p:cNvPr id="13" name="グループ化 12"/>
          <p:cNvGrpSpPr/>
          <p:nvPr/>
        </p:nvGrpSpPr>
        <p:grpSpPr>
          <a:xfrm>
            <a:off x="2751900" y="4431480"/>
            <a:ext cx="2939532" cy="2182743"/>
            <a:chOff x="2751900" y="4431480"/>
            <a:chExt cx="2939532" cy="2182743"/>
          </a:xfrm>
        </p:grpSpPr>
        <p:sp>
          <p:nvSpPr>
            <p:cNvPr id="61" name="右矢印 60"/>
            <p:cNvSpPr/>
            <p:nvPr/>
          </p:nvSpPr>
          <p:spPr bwMode="auto">
            <a:xfrm>
              <a:off x="2751900" y="4659351"/>
              <a:ext cx="342676" cy="768604"/>
            </a:xfrm>
            <a:prstGeom prst="rightArrow">
              <a:avLst/>
            </a:prstGeom>
            <a:solidFill>
              <a:srgbClr val="3409E9"/>
            </a:solidFill>
            <a:ln>
              <a:solidFill>
                <a:schemeClr val="tx1"/>
              </a:solidFill>
            </a:ln>
            <a:effectLst/>
            <a:extLst/>
          </p:spPr>
          <p:txBody>
            <a:bodyPr lIns="128016" tIns="64008" rIns="128016" bIns="64008" rtlCol="0" anchor="ctr">
              <a:spAutoFit/>
            </a:bodyPr>
            <a:lstStyle/>
            <a:p>
              <a:pPr algn="ctr"/>
              <a:endParaRPr kumimoji="1" lang="ja-JP" altLang="en-US" sz="1600" dirty="0"/>
            </a:p>
          </p:txBody>
        </p:sp>
        <p:grpSp>
          <p:nvGrpSpPr>
            <p:cNvPr id="20" name="グループ化 19"/>
            <p:cNvGrpSpPr/>
            <p:nvPr/>
          </p:nvGrpSpPr>
          <p:grpSpPr>
            <a:xfrm>
              <a:off x="3223595" y="4431480"/>
              <a:ext cx="2467837" cy="2182743"/>
              <a:chOff x="3223595" y="4431480"/>
              <a:chExt cx="2467837" cy="2182743"/>
            </a:xfrm>
          </p:grpSpPr>
          <p:sp>
            <p:nvSpPr>
              <p:cNvPr id="7" name="テキスト ボックス 6"/>
              <p:cNvSpPr txBox="1"/>
              <p:nvPr/>
            </p:nvSpPr>
            <p:spPr>
              <a:xfrm>
                <a:off x="3520790" y="5783226"/>
                <a:ext cx="1794081" cy="830997"/>
              </a:xfrm>
              <a:prstGeom prst="rect">
                <a:avLst/>
              </a:prstGeom>
              <a:noFill/>
            </p:spPr>
            <p:txBody>
              <a:bodyPr wrap="none" rtlCol="0">
                <a:spAutoFit/>
              </a:bodyPr>
              <a:lstStyle/>
              <a:p>
                <a:r>
                  <a:rPr lang="ja-JP" altLang="en-US" sz="1600" dirty="0" smtClean="0">
                    <a:solidFill>
                      <a:srgbClr val="3409E9"/>
                    </a:solidFill>
                  </a:rPr>
                  <a:t>市町村からの</a:t>
                </a:r>
                <a:endParaRPr kumimoji="1" lang="en-US" altLang="ja-JP" sz="1600" dirty="0" smtClean="0">
                  <a:solidFill>
                    <a:srgbClr val="3409E9"/>
                  </a:solidFill>
                </a:endParaRPr>
              </a:p>
              <a:p>
                <a:r>
                  <a:rPr kumimoji="1" lang="ja-JP" altLang="en-US" sz="1600" dirty="0" smtClean="0">
                    <a:solidFill>
                      <a:srgbClr val="3409E9"/>
                    </a:solidFill>
                  </a:rPr>
                  <a:t>　・防災情報メール</a:t>
                </a:r>
                <a:endParaRPr kumimoji="1" lang="en-US" altLang="ja-JP" sz="1600" dirty="0" smtClean="0">
                  <a:solidFill>
                    <a:srgbClr val="3409E9"/>
                  </a:solidFill>
                </a:endParaRPr>
              </a:p>
              <a:p>
                <a:r>
                  <a:rPr lang="ja-JP" altLang="en-US" sz="1600" dirty="0" smtClean="0">
                    <a:solidFill>
                      <a:srgbClr val="3409E9"/>
                    </a:solidFill>
                  </a:rPr>
                  <a:t>　・電話、</a:t>
                </a:r>
                <a:r>
                  <a:rPr lang="en-US" altLang="ja-JP" sz="1600" dirty="0" smtClean="0">
                    <a:solidFill>
                      <a:srgbClr val="3409E9"/>
                    </a:solidFill>
                  </a:rPr>
                  <a:t>fax</a:t>
                </a:r>
                <a:r>
                  <a:rPr lang="ja-JP" altLang="en-US" sz="1600" dirty="0" smtClean="0">
                    <a:solidFill>
                      <a:srgbClr val="3409E9"/>
                    </a:solidFill>
                  </a:rPr>
                  <a:t>　など</a:t>
                </a:r>
                <a:endParaRPr kumimoji="1" lang="ja-JP" altLang="en-US" sz="1600" dirty="0">
                  <a:solidFill>
                    <a:srgbClr val="3409E9"/>
                  </a:solidFill>
                </a:endParaRPr>
              </a:p>
            </p:txBody>
          </p:sp>
          <p:pic>
            <p:nvPicPr>
              <p:cNvPr id="18" name="図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223595" y="4483558"/>
                <a:ext cx="2467837" cy="1287605"/>
              </a:xfrm>
              <a:prstGeom prst="rect">
                <a:avLst/>
              </a:prstGeom>
            </p:spPr>
          </p:pic>
          <p:sp>
            <p:nvSpPr>
              <p:cNvPr id="19" name="テキスト ボックス 18"/>
              <p:cNvSpPr txBox="1"/>
              <p:nvPr/>
            </p:nvSpPr>
            <p:spPr>
              <a:xfrm>
                <a:off x="3440484" y="4431480"/>
                <a:ext cx="2018501" cy="261610"/>
              </a:xfrm>
              <a:prstGeom prst="rect">
                <a:avLst/>
              </a:prstGeom>
              <a:noFill/>
            </p:spPr>
            <p:txBody>
              <a:bodyPr wrap="none" rtlCol="0">
                <a:spAutoFit/>
              </a:bodyPr>
              <a:lstStyle/>
              <a:p>
                <a:r>
                  <a:rPr kumimoji="1" lang="ja-JP" altLang="en-US" sz="1100" dirty="0" smtClean="0">
                    <a:solidFill>
                      <a:srgbClr val="FF0000"/>
                    </a:solidFill>
                    <a:latin typeface="メイリオ" panose="020B0604030504040204" pitchFamily="50" charset="-128"/>
                    <a:ea typeface="メイリオ" panose="020B0604030504040204" pitchFamily="50" charset="-128"/>
                  </a:rPr>
                  <a:t>避難準備・高齢者等避難開始</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grpSp>
      </p:grpSp>
      <p:pic>
        <p:nvPicPr>
          <p:cNvPr id="106" name="図 105"/>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656151" y="3439658"/>
            <a:ext cx="1991620" cy="1058136"/>
          </a:xfrm>
          <a:prstGeom prst="rect">
            <a:avLst/>
          </a:prstGeom>
        </p:spPr>
      </p:pic>
      <p:grpSp>
        <p:nvGrpSpPr>
          <p:cNvPr id="11" name="グループ化 10"/>
          <p:cNvGrpSpPr/>
          <p:nvPr/>
        </p:nvGrpSpPr>
        <p:grpSpPr>
          <a:xfrm>
            <a:off x="3382166" y="2176682"/>
            <a:ext cx="2061057" cy="1651632"/>
            <a:chOff x="3382166" y="2176682"/>
            <a:chExt cx="2061057" cy="1651632"/>
          </a:xfrm>
        </p:grpSpPr>
        <p:pic>
          <p:nvPicPr>
            <p:cNvPr id="6" name="図 5"/>
            <p:cNvPicPr>
              <a:picLocks noChangeAspect="1"/>
            </p:cNvPicPr>
            <p:nvPr/>
          </p:nvPicPr>
          <p:blipFill>
            <a:blip r:embed="rId22"/>
            <a:stretch>
              <a:fillRect/>
            </a:stretch>
          </p:blipFill>
          <p:spPr>
            <a:xfrm>
              <a:off x="3382166" y="2691452"/>
              <a:ext cx="2061057" cy="1136862"/>
            </a:xfrm>
            <a:prstGeom prst="rect">
              <a:avLst/>
            </a:prstGeom>
          </p:spPr>
        </p:pic>
        <p:grpSp>
          <p:nvGrpSpPr>
            <p:cNvPr id="99" name="グループ化 98"/>
            <p:cNvGrpSpPr/>
            <p:nvPr/>
          </p:nvGrpSpPr>
          <p:grpSpPr>
            <a:xfrm>
              <a:off x="4047605" y="2176682"/>
              <a:ext cx="1271796" cy="911291"/>
              <a:chOff x="4141695" y="2173093"/>
              <a:chExt cx="1271925" cy="931852"/>
            </a:xfrm>
          </p:grpSpPr>
          <p:sp>
            <p:nvSpPr>
              <p:cNvPr id="101" name="Freeform 41"/>
              <p:cNvSpPr>
                <a:spLocks/>
              </p:cNvSpPr>
              <p:nvPr/>
            </p:nvSpPr>
            <p:spPr bwMode="gray">
              <a:xfrm rot="21439750" flipV="1">
                <a:off x="4141695" y="2391708"/>
                <a:ext cx="865925" cy="713237"/>
              </a:xfrm>
              <a:custGeom>
                <a:avLst/>
                <a:gdLst>
                  <a:gd name="T0" fmla="*/ 782 w 867"/>
                  <a:gd name="T1" fmla="*/ 0 h 689"/>
                  <a:gd name="T2" fmla="*/ 625 w 867"/>
                  <a:gd name="T3" fmla="*/ 115 h 689"/>
                  <a:gd name="T4" fmla="*/ 692 w 867"/>
                  <a:gd name="T5" fmla="*/ 138 h 689"/>
                  <a:gd name="T6" fmla="*/ 509 w 867"/>
                  <a:gd name="T7" fmla="*/ 426 h 689"/>
                  <a:gd name="T8" fmla="*/ 0 w 867"/>
                  <a:gd name="T9" fmla="*/ 689 h 689"/>
                  <a:gd name="T10" fmla="*/ 529 w 867"/>
                  <a:gd name="T11" fmla="*/ 484 h 689"/>
                  <a:gd name="T12" fmla="*/ 790 w 867"/>
                  <a:gd name="T13" fmla="*/ 173 h 689"/>
                  <a:gd name="T14" fmla="*/ 867 w 867"/>
                  <a:gd name="T15" fmla="*/ 203 h 689"/>
                  <a:gd name="T16" fmla="*/ 782 w 867"/>
                  <a:gd name="T17" fmla="*/ 0 h 6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
                  <a:gd name="T28" fmla="*/ 0 h 689"/>
                  <a:gd name="T29" fmla="*/ 867 w 867"/>
                  <a:gd name="T30" fmla="*/ 689 h 6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 h="689">
                    <a:moveTo>
                      <a:pt x="782" y="0"/>
                    </a:moveTo>
                    <a:lnTo>
                      <a:pt x="625" y="115"/>
                    </a:lnTo>
                    <a:lnTo>
                      <a:pt x="692" y="138"/>
                    </a:lnTo>
                    <a:cubicBezTo>
                      <a:pt x="657" y="248"/>
                      <a:pt x="579" y="368"/>
                      <a:pt x="509" y="426"/>
                    </a:cubicBezTo>
                    <a:cubicBezTo>
                      <a:pt x="438" y="486"/>
                      <a:pt x="241" y="606"/>
                      <a:pt x="0" y="689"/>
                    </a:cubicBezTo>
                    <a:cubicBezTo>
                      <a:pt x="201" y="632"/>
                      <a:pt x="395" y="577"/>
                      <a:pt x="529" y="484"/>
                    </a:cubicBezTo>
                    <a:cubicBezTo>
                      <a:pt x="662" y="390"/>
                      <a:pt x="735" y="290"/>
                      <a:pt x="790" y="173"/>
                    </a:cubicBezTo>
                    <a:lnTo>
                      <a:pt x="867" y="203"/>
                    </a:lnTo>
                    <a:cubicBezTo>
                      <a:pt x="811" y="82"/>
                      <a:pt x="782" y="0"/>
                      <a:pt x="782" y="0"/>
                    </a:cubicBezTo>
                    <a:close/>
                  </a:path>
                </a:pathLst>
              </a:custGeom>
              <a:gradFill rotWithShape="1">
                <a:gsLst>
                  <a:gs pos="0">
                    <a:srgbClr val="FF6600"/>
                  </a:gs>
                  <a:gs pos="100000">
                    <a:srgbClr val="FF6600">
                      <a:gamma/>
                      <a:tint val="57255"/>
                      <a:invGamma/>
                    </a:srgbClr>
                  </a:gs>
                </a:gsLst>
                <a:lin ang="5400000" scaled="1"/>
              </a:gradFill>
              <a:ln>
                <a:noFill/>
              </a:ln>
              <a:effectLst>
                <a:outerShdw dist="28398" dir="3806097"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lgn="l"/>
                <a:endParaRPr lang="ja-JP" altLang="ja-JP" b="0">
                  <a:cs typeface="Arial" charset="0"/>
                </a:endParaRPr>
              </a:p>
            </p:txBody>
          </p:sp>
          <p:sp>
            <p:nvSpPr>
              <p:cNvPr id="103" name="テキスト ボックス 102"/>
              <p:cNvSpPr txBox="1"/>
              <p:nvPr/>
            </p:nvSpPr>
            <p:spPr>
              <a:xfrm>
                <a:off x="4601656" y="2173306"/>
                <a:ext cx="811964" cy="251795"/>
              </a:xfrm>
              <a:prstGeom prst="rect">
                <a:avLst/>
              </a:prstGeom>
              <a:solidFill>
                <a:srgbClr val="3409E9"/>
              </a:solidFill>
            </p:spPr>
            <p:txBody>
              <a:bodyPr wrap="square" lIns="36000" tIns="36000" rIns="36000" bIns="0" rtlCol="0">
                <a:spAutoFit/>
              </a:bodyPr>
              <a:lstStyle/>
              <a:p>
                <a:pPr algn="r"/>
                <a:r>
                  <a:rPr kumimoji="1" lang="ja-JP" altLang="en-US" sz="1400" dirty="0" smtClean="0">
                    <a:solidFill>
                      <a:schemeClr val="bg1"/>
                    </a:solidFill>
                    <a:latin typeface="メイリオ" panose="020B0604030504040204" pitchFamily="50" charset="-128"/>
                    <a:ea typeface="メイリオ" panose="020B0604030504040204" pitchFamily="50" charset="-128"/>
                  </a:rPr>
                  <a:t>クリック</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pic>
            <p:nvPicPr>
              <p:cNvPr id="104" name="図 103"/>
              <p:cNvPicPr>
                <a:picLocks noChangeAspect="1"/>
              </p:cNvPicPr>
              <p:nvPr/>
            </p:nvPicPr>
            <p:blipFill>
              <a:blip r:embed="rId23" cstate="print">
                <a:extLst>
                  <a:ext uri="{BEBA8EAE-BF5A-486C-A8C5-ECC9F3942E4B}">
                    <a14:imgProps xmlns:a14="http://schemas.microsoft.com/office/drawing/2010/main">
                      <a14:imgLayer r:embed="rId24">
                        <a14:imgEffect>
                          <a14:backgroundRemoval t="585" b="98441" l="1535" r="98465">
                            <a14:foregroundMark x1="97698" y1="5068" x2="97698" y2="5068"/>
                            <a14:foregroundMark x1="98465" y1="5653" x2="98465" y2="5653"/>
                          </a14:backgroundRemoval>
                        </a14:imgEffect>
                      </a14:imgLayer>
                    </a14:imgProps>
                  </a:ext>
                  <a:ext uri="{28A0092B-C50C-407E-A947-70E740481C1C}">
                    <a14:useLocalDpi xmlns:a14="http://schemas.microsoft.com/office/drawing/2010/main" val="0"/>
                  </a:ext>
                </a:extLst>
              </a:blip>
              <a:stretch>
                <a:fillRect/>
              </a:stretch>
            </p:blipFill>
            <p:spPr>
              <a:xfrm rot="14086676" flipH="1">
                <a:off x="4297746" y="2118248"/>
                <a:ext cx="351542" cy="461231"/>
              </a:xfrm>
              <a:prstGeom prst="rect">
                <a:avLst/>
              </a:prstGeom>
            </p:spPr>
          </p:pic>
        </p:grpSp>
      </p:grpSp>
    </p:spTree>
    <p:extLst>
      <p:ext uri="{BB962C8B-B14F-4D97-AF65-F5344CB8AC3E}">
        <p14:creationId xmlns:p14="http://schemas.microsoft.com/office/powerpoint/2010/main" val="8533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47" presetClass="entr" presetSubtype="0" fill="hold" nodeType="with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1000"/>
                                        <p:tgtEl>
                                          <p:spTgt spid="112"/>
                                        </p:tgtEl>
                                      </p:cBhvr>
                                    </p:animEffect>
                                    <p:anim calcmode="lin" valueType="num">
                                      <p:cBhvr>
                                        <p:cTn id="36" dur="1000" fill="hold"/>
                                        <p:tgtEl>
                                          <p:spTgt spid="112"/>
                                        </p:tgtEl>
                                        <p:attrNameLst>
                                          <p:attrName>ppt_x</p:attrName>
                                        </p:attrNameLst>
                                      </p:cBhvr>
                                      <p:tavLst>
                                        <p:tav tm="0">
                                          <p:val>
                                            <p:strVal val="#ppt_x"/>
                                          </p:val>
                                        </p:tav>
                                        <p:tav tm="100000">
                                          <p:val>
                                            <p:strVal val="#ppt_x"/>
                                          </p:val>
                                        </p:tav>
                                      </p:tavLst>
                                    </p:anim>
                                    <p:anim calcmode="lin" valueType="num">
                                      <p:cBhvr>
                                        <p:cTn id="37"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solidFill>
            <a:schemeClr val="tx1"/>
          </a:solidFill>
        </a:ln>
        <a:effectLst/>
        <a:extLst/>
      </a:spPr>
      <a:bodyPr lIns="128016" tIns="64008" rIns="128016" bIns="64008" rtlCol="0" anchor="ctr">
        <a:spAutoFit/>
      </a:bodyPr>
      <a:lstStyle>
        <a:defPPr algn="ctr">
          <a:defRPr kumimoji="1" sz="1600" dirty="0"/>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solidFill>
            <a:schemeClr val="tx1"/>
          </a:solidFill>
        </a:ln>
        <a:effectLst/>
        <a:extLst/>
      </a:spPr>
      <a:bodyPr lIns="128016" tIns="64008" rIns="128016" bIns="64008" rtlCol="0" anchor="ctr">
        <a:spAutoFit/>
      </a:bodyPr>
      <a:lstStyle>
        <a:defPPr algn="ctr">
          <a:defRPr kumimoji="1" sz="1600" dirty="0"/>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3398</TotalTime>
  <Words>3936</Words>
  <Application>Microsoft Office PowerPoint</Application>
  <PresentationFormat>画面に合わせる (4:3)</PresentationFormat>
  <Paragraphs>822</Paragraphs>
  <Slides>39</Slides>
  <Notes>11</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39</vt:i4>
      </vt:variant>
    </vt:vector>
  </HeadingPairs>
  <TitlesOfParts>
    <vt:vector size="56" baseType="lpstr">
      <vt:lpstr>HGPｺﾞｼｯｸM</vt:lpstr>
      <vt:lpstr>HGP創英角ｺﾞｼｯｸUB</vt:lpstr>
      <vt:lpstr>HGSｺﾞｼｯｸM</vt:lpstr>
      <vt:lpstr>HGS創英角ｺﾞｼｯｸUB</vt:lpstr>
      <vt:lpstr>HG丸ｺﾞｼｯｸM-PRO</vt:lpstr>
      <vt:lpstr>ＭＳ Ｐゴシック</vt:lpstr>
      <vt:lpstr>ＭＳ Ｐ明朝</vt:lpstr>
      <vt:lpstr>ＭＳ ゴシック</vt:lpstr>
      <vt:lpstr>ＭＳ 明朝</vt:lpstr>
      <vt:lpstr>メイリオ</vt:lpstr>
      <vt:lpstr>Arial</vt:lpstr>
      <vt:lpstr>Calibri</vt:lpstr>
      <vt:lpstr>Century</vt:lpstr>
      <vt:lpstr>Times New Roman</vt:lpstr>
      <vt:lpstr>Wingdings</vt:lpstr>
      <vt:lpstr>2_標準デザイン</vt:lpstr>
      <vt:lpstr>3_標準デザイン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加藤 俊介</dc:creator>
  <cp:lastModifiedBy>J54203</cp:lastModifiedBy>
  <cp:revision>432</cp:revision>
  <cp:lastPrinted>2020-07-01T06:28:01Z</cp:lastPrinted>
  <dcterms:created xsi:type="dcterms:W3CDTF">2019-01-16T11:01:31Z</dcterms:created>
  <dcterms:modified xsi:type="dcterms:W3CDTF">2020-10-18T22:51:28Z</dcterms:modified>
</cp:coreProperties>
</file>