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1.xml" ContentType="application/vnd.openxmlformats-officedocument.theme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ppt/presProps.xml" ContentType="application/vnd.openxmlformats-officedocument.presentationml.presProp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9" r:id="rId4"/>
    <p:sldId id="260" r:id="rId5"/>
    <p:sldId id="267" r:id="rId6"/>
    <p:sldId id="261" r:id="rId7"/>
    <p:sldId id="262" r:id="rId8"/>
    <p:sldId id="268" r:id="rId9"/>
    <p:sldId id="263" r:id="rId10"/>
    <p:sldId id="264" r:id="rId11"/>
    <p:sldId id="265" r:id="rId12"/>
    <p:sldId id="266" r:id="rId13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FB85F"/>
    <a:srgbClr val="50BB6A"/>
    <a:srgbClr val="3189D9"/>
    <a:srgbClr val="1774B5"/>
    <a:srgbClr val="FF99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 showGuides="1">
      <p:cViewPr varScale="1">
        <p:scale>
          <a:sx n="107" d="100"/>
          <a:sy n="107" d="100"/>
        </p:scale>
        <p:origin x="672" y="10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customXml" Target="../customXml/item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20" Type="http://schemas.openxmlformats.org/officeDocument/2006/relationships/customXml" Target="../customXml/item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customXml" Target="../customXml/item2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3078745A-B5B6-7143-F665-25BDD477AE3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222E53B1-C39C-C2C7-FF9E-564F64BD677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97A95D9F-14E5-8901-37BC-5D9D909A97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ADE64129-21A2-1591-A175-0FD53218312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C6A3105-FC30-79CE-D687-7CB0741A92C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346536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8BB7C5D-C9EA-EC98-E75B-CBE7419E4E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19D0DD5B-3494-CEB9-D339-4B6BE9E483D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7CE6E541-5B48-A493-E863-502A74AD80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78DE1E8-6243-5E78-4731-077929BC1D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092D5114-3F45-AB93-32FB-2DEA6AEC3F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791222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79C381BB-3F50-C356-7695-6235D7D20D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776CD315-19F3-2C5F-AE9C-94C86D88E17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3A784B23-AE97-E807-3670-B3CB036E2B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CE93D7BD-0E1A-9DD2-5D85-38A5DB079F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DD5300D4-36C5-627C-A5D7-A87DDD6E48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3941079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48E2326-65EE-2F29-CB6E-DFCE375548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81B10FF8-956E-7FCC-E509-D9A782BA130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66E5DC2A-BAE7-05EA-51D3-FA4D0FD5E7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CFDD3976-CB00-0B2F-55E3-4122F58929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F3F1D429-A635-5DAF-669A-9D8A5A9F61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867DB5B4-349B-5395-BB0C-755E7D01B8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3276273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448655F-BD31-ED2B-B980-7140B86D71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66376FA6-9CF3-A657-2969-3FCE6B1FD6F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71526CC1-181E-5FE3-9D80-E7432E72613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10885CF1-C477-20E3-5D60-3CCC1ADB40A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DB7D6E3B-D83C-8280-6DEB-3A7083DC6E2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D8DCF9E8-3CC6-E958-2BDB-9895A8EBC2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7AAEDDFD-0B64-7440-B533-F41D49AECC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13015D1E-8311-75CB-8870-6332B33764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5541701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A633B342-394C-83AB-F396-697902B9D7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B79E7C07-5CED-27C8-B96A-AEDC5B79BF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05B79698-987C-E386-BE87-F6793FC706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DFCF13B5-3772-44B4-5A46-BAF94BA391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070632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EEC907EC-F2D0-01D5-2D86-875A4E76BDD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FB69A3C8-C38F-B824-EFCF-5D75B94FC5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266974CC-A6F3-61EE-B11E-BC503CA5EA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2370687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CB0CADE1-73C2-E6D0-4DC2-7F945845D1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FB149D90-FA1C-0AF4-BFA6-E4D00D2775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33A67AE8-EB9D-972B-DC84-27ED91334D1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42D8CE05-9BE8-6768-58FE-C999A6080D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C8E22069-1810-96C1-4744-E7B36A577F2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2C19F7D8-4EFF-EC5A-C3E7-C9045F885E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9644553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5D3280D-AC1F-FF18-DA97-BE072BE663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81B880C7-DC1A-40F8-88BC-924C0937990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3207513E-8686-7374-19A2-6CD3241A96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07ED273-B9C6-E5BA-C8B0-8B75344700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A1FEEDA7-AD35-9CEA-714B-458ACDA893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F7765B50-C13B-3501-8D17-CBB01FDF162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614801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FE4CA25D-982B-052E-1CD9-FBE3193344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CF83412B-15B3-A3E5-B042-2478CCB7C00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2BEB24A-E2BC-9332-6699-D10AA82D58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02A113F5-9C28-624A-8FB0-B35BD2D706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771CA522-F386-D4B6-0D24-FBD50D047C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948966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630CE65A-5760-C835-1504-73899E7388F2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F3DA48C9-E090-0967-03B0-DB6967BADC7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980061EB-B2F7-E1D1-B8A5-AFD8398590C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B24F9CDA-3B9F-39FD-4026-07F5A22B09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BF920F32-F0CC-D5DA-159B-9FE6975D7E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04208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C125531D-57BD-E9AD-B7D9-D272EEB29D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18CDA279-DFF5-7208-9D45-EC75447CD4F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687AEBFB-A810-98F7-373C-597426994AE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CB879AE-DB14-4F2C-8037-01EDD294724E}" type="datetimeFigureOut">
              <a:rPr kumimoji="1" lang="ja-JP" altLang="en-US" smtClean="0"/>
              <a:t>2024/3/12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D80A7D05-BA3D-77DD-C0F0-D95FDDAD5E0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E8230A59-35A6-FC59-1421-C3FBAB04BC0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E3CA0B8-4E6A-49D3-8FDC-F17EDCF5352D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35653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13" Type="http://schemas.openxmlformats.org/officeDocument/2006/relationships/image" Target="../media/image23.png"/><Relationship Id="rId3" Type="http://schemas.openxmlformats.org/officeDocument/2006/relationships/image" Target="../media/image14.png"/><Relationship Id="rId7" Type="http://schemas.openxmlformats.org/officeDocument/2006/relationships/image" Target="../media/image18.png"/><Relationship Id="rId12" Type="http://schemas.openxmlformats.org/officeDocument/2006/relationships/image" Target="../media/image22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7.png"/><Relationship Id="rId11" Type="http://schemas.microsoft.com/office/2007/relationships/hdphoto" Target="../media/hdphoto1.wdp"/><Relationship Id="rId5" Type="http://schemas.openxmlformats.org/officeDocument/2006/relationships/image" Target="../media/image16.png"/><Relationship Id="rId10" Type="http://schemas.openxmlformats.org/officeDocument/2006/relationships/image" Target="../media/image21.png"/><Relationship Id="rId4" Type="http://schemas.openxmlformats.org/officeDocument/2006/relationships/image" Target="../media/image15.png"/><Relationship Id="rId9" Type="http://schemas.openxmlformats.org/officeDocument/2006/relationships/image" Target="../media/image20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0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7FF482CD-BE66-962F-739D-CF763C3B6A55}"/>
              </a:ext>
            </a:extLst>
          </p:cNvPr>
          <p:cNvSpPr txBox="1"/>
          <p:nvPr/>
        </p:nvSpPr>
        <p:spPr>
          <a:xfrm>
            <a:off x="3904268" y="6315868"/>
            <a:ext cx="438346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授業用スライド</a:t>
            </a:r>
            <a:endParaRPr kumimoji="1" lang="ja-JP" altLang="en-US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696A57C0-265E-582E-94F1-9C9AC378F24A}"/>
              </a:ext>
            </a:extLst>
          </p:cNvPr>
          <p:cNvSpPr/>
          <p:nvPr/>
        </p:nvSpPr>
        <p:spPr>
          <a:xfrm>
            <a:off x="0" y="0"/>
            <a:ext cx="12192000" cy="5719482"/>
          </a:xfrm>
          <a:prstGeom prst="rect">
            <a:avLst/>
          </a:prstGeom>
          <a:solidFill>
            <a:schemeClr val="tx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ja-JP" altLang="en-US" sz="4800" dirty="0">
                <a:solidFill>
                  <a:schemeClr val="bg1"/>
                </a:solidFill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川にすんでいる いきものについて しろう</a:t>
            </a: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F94EB30F-0359-9322-1883-2FC19A3E2101}"/>
              </a:ext>
            </a:extLst>
          </p:cNvPr>
          <p:cNvSpPr txBox="1"/>
          <p:nvPr/>
        </p:nvSpPr>
        <p:spPr>
          <a:xfrm>
            <a:off x="2738949" y="934206"/>
            <a:ext cx="6714102" cy="715089"/>
          </a:xfrm>
          <a:prstGeom prst="roundRect">
            <a:avLst/>
          </a:prstGeom>
          <a:noFill/>
          <a:ln w="38100"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solidFill>
                  <a:schemeClr val="bg1"/>
                </a:solidFill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１・２年生活科　</a:t>
            </a:r>
            <a:endParaRPr lang="en-US" altLang="ja-JP" dirty="0">
              <a:solidFill>
                <a:schemeClr val="bg1"/>
              </a:solidFill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solidFill>
                  <a:schemeClr val="bg1"/>
                </a:solidFill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「身近な人々、社会及び自然と関わる活動に関する内容⑸⑺」</a:t>
            </a:r>
            <a:endParaRPr kumimoji="1" lang="en-US" altLang="ja-JP" dirty="0">
              <a:solidFill>
                <a:schemeClr val="bg1"/>
              </a:solidFill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75422952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図 4" descr="屋外, 水, 草, 岩 が含まれている画像&#10;&#10;自動的に生成された説明">
            <a:extLst>
              <a:ext uri="{FF2B5EF4-FFF2-40B4-BE49-F238E27FC236}">
                <a16:creationId xmlns:a16="http://schemas.microsoft.com/office/drawing/2014/main" id="{C8321503-91AA-967E-B1C5-E9E3FF6FCAB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658359" y="1102936"/>
            <a:ext cx="6875282" cy="5156462"/>
          </a:xfrm>
          <a:prstGeom prst="rect">
            <a:avLst/>
          </a:prstGeom>
        </p:spPr>
      </p:pic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80DD48D2-A4B3-7515-0D5E-435269499BE2}"/>
              </a:ext>
            </a:extLst>
          </p:cNvPr>
          <p:cNvSpPr txBox="1"/>
          <p:nvPr/>
        </p:nvSpPr>
        <p:spPr>
          <a:xfrm>
            <a:off x="3489581" y="229270"/>
            <a:ext cx="521283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川にはどんないきものがすんでいるのかな？</a:t>
            </a:r>
          </a:p>
        </p:txBody>
      </p:sp>
    </p:spTree>
    <p:extLst>
      <p:ext uri="{BB962C8B-B14F-4D97-AF65-F5344CB8AC3E}">
        <p14:creationId xmlns:p14="http://schemas.microsoft.com/office/powerpoint/2010/main" val="171671472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図 7">
            <a:extLst>
              <a:ext uri="{FF2B5EF4-FFF2-40B4-BE49-F238E27FC236}">
                <a16:creationId xmlns:a16="http://schemas.microsoft.com/office/drawing/2014/main" id="{B55959B9-3805-A8CB-98C2-D4C3DE3292A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7985"/>
          <a:stretch/>
        </p:blipFill>
        <p:spPr>
          <a:xfrm>
            <a:off x="1340223" y="0"/>
            <a:ext cx="10020257" cy="6310402"/>
          </a:xfrm>
          <a:prstGeom prst="rect">
            <a:avLst/>
          </a:prstGeom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7F02123B-D47D-BC63-1F6B-4DF940D278BD}"/>
              </a:ext>
            </a:extLst>
          </p:cNvPr>
          <p:cNvSpPr txBox="1"/>
          <p:nvPr/>
        </p:nvSpPr>
        <p:spPr>
          <a:xfrm>
            <a:off x="2980141" y="125380"/>
            <a:ext cx="6231718" cy="360000"/>
          </a:xfrm>
          <a:prstGeom prst="roundRect">
            <a:avLst>
              <a:gd name="adj" fmla="val 36412"/>
            </a:avLst>
          </a:prstGeom>
          <a:solidFill>
            <a:schemeClr val="bg1"/>
          </a:solidFill>
        </p:spPr>
        <p:txBody>
          <a:bodyPr wrap="square" rtlCol="0" anchor="ctr">
            <a:spAutoFit/>
          </a:bodyPr>
          <a:lstStyle/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川にはどんないきものがすんでいるのか さがしてみよう</a:t>
            </a:r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D0B987B3-9796-D867-BE1D-CCC20858A6E6}"/>
              </a:ext>
            </a:extLst>
          </p:cNvPr>
          <p:cNvSpPr txBox="1"/>
          <p:nvPr/>
        </p:nvSpPr>
        <p:spPr>
          <a:xfrm>
            <a:off x="8044679" y="6357282"/>
            <a:ext cx="3232919" cy="369332"/>
          </a:xfrm>
          <a:prstGeom prst="rect">
            <a:avLst/>
          </a:prstGeom>
          <a:solidFill>
            <a:schemeClr val="bg1"/>
          </a:solidFill>
          <a:ln w="38100">
            <a:solidFill>
              <a:srgbClr val="3189D9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上流（じょうりゅう）</a:t>
            </a: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0392BF94-717B-7D41-03BD-E011118BEFBD}"/>
              </a:ext>
            </a:extLst>
          </p:cNvPr>
          <p:cNvSpPr txBox="1"/>
          <p:nvPr/>
        </p:nvSpPr>
        <p:spPr>
          <a:xfrm>
            <a:off x="4727739" y="6357282"/>
            <a:ext cx="3232919" cy="369332"/>
          </a:xfrm>
          <a:prstGeom prst="rect">
            <a:avLst/>
          </a:prstGeom>
          <a:solidFill>
            <a:schemeClr val="bg1"/>
          </a:solidFill>
          <a:ln w="38100">
            <a:solidFill>
              <a:srgbClr val="50BB6A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中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流（ちゅうりゅう）</a:t>
            </a: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2CA9D952-E1D9-12BD-C4B9-AA9B38C96B35}"/>
              </a:ext>
            </a:extLst>
          </p:cNvPr>
          <p:cNvSpPr txBox="1"/>
          <p:nvPr/>
        </p:nvSpPr>
        <p:spPr>
          <a:xfrm>
            <a:off x="1410798" y="6357282"/>
            <a:ext cx="3232919" cy="369332"/>
          </a:xfrm>
          <a:prstGeom prst="rect">
            <a:avLst/>
          </a:prstGeom>
          <a:solidFill>
            <a:schemeClr val="bg1"/>
          </a:solidFill>
          <a:ln w="38100">
            <a:solidFill>
              <a:srgbClr val="DFB85F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下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流（かりゅう）</a:t>
            </a:r>
          </a:p>
        </p:txBody>
      </p:sp>
    </p:spTree>
    <p:extLst>
      <p:ext uri="{BB962C8B-B14F-4D97-AF65-F5344CB8AC3E}">
        <p14:creationId xmlns:p14="http://schemas.microsoft.com/office/powerpoint/2010/main" val="185172944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BC5038F4-E16D-B9B7-C607-4C8792757783}"/>
              </a:ext>
            </a:extLst>
          </p:cNvPr>
          <p:cNvSpPr txBox="1"/>
          <p:nvPr/>
        </p:nvSpPr>
        <p:spPr>
          <a:xfrm>
            <a:off x="3342587" y="178266"/>
            <a:ext cx="55068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いきもののさがしかた①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タブレットまたはパソコンをつかってさがそう</a:t>
            </a:r>
          </a:p>
        </p:txBody>
      </p:sp>
      <p:pic>
        <p:nvPicPr>
          <p:cNvPr id="6" name="図 5">
            <a:extLst>
              <a:ext uri="{FF2B5EF4-FFF2-40B4-BE49-F238E27FC236}">
                <a16:creationId xmlns:a16="http://schemas.microsoft.com/office/drawing/2014/main" id="{2A2A8ADF-76DA-74F3-938A-81957D06BEC5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570" t="55090" r="68426" b="4134"/>
          <a:stretch/>
        </p:blipFill>
        <p:spPr>
          <a:xfrm>
            <a:off x="716437" y="4213781"/>
            <a:ext cx="3148554" cy="2318994"/>
          </a:xfrm>
          <a:prstGeom prst="rect">
            <a:avLst/>
          </a:prstGeom>
        </p:spPr>
      </p:pic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F5BC0EA3-F524-6FAC-8C65-D7430BC03253}"/>
              </a:ext>
            </a:extLst>
          </p:cNvPr>
          <p:cNvSpPr txBox="1"/>
          <p:nvPr/>
        </p:nvSpPr>
        <p:spPr>
          <a:xfrm>
            <a:off x="202271" y="3924299"/>
            <a:ext cx="3738133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①</a:t>
            </a:r>
            <a:r>
              <a:rPr kumimoji="1" lang="en-US" altLang="ja-JP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QR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コードをよみとる。</a:t>
            </a: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CD247DC3-1FDE-C293-78CC-9AD47A28BCD9}"/>
              </a:ext>
            </a:extLst>
          </p:cNvPr>
          <p:cNvSpPr txBox="1"/>
          <p:nvPr/>
        </p:nvSpPr>
        <p:spPr>
          <a:xfrm>
            <a:off x="4226933" y="3924299"/>
            <a:ext cx="3738133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②あおいがめんがでたら、タップする。</a:t>
            </a:r>
            <a:endParaRPr kumimoji="1" lang="ja-JP" altLang="en-US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19DB27D2-39B8-9C4A-310F-1904088C7A82}"/>
              </a:ext>
            </a:extLst>
          </p:cNvPr>
          <p:cNvSpPr txBox="1"/>
          <p:nvPr/>
        </p:nvSpPr>
        <p:spPr>
          <a:xfrm>
            <a:off x="8411848" y="3924298"/>
            <a:ext cx="3738133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③カメラへのアクセスについて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「許可」のボタンをおす。</a:t>
            </a:r>
          </a:p>
        </p:txBody>
      </p:sp>
      <p:pic>
        <p:nvPicPr>
          <p:cNvPr id="3" name="図 2">
            <a:extLst>
              <a:ext uri="{FF2B5EF4-FFF2-40B4-BE49-F238E27FC236}">
                <a16:creationId xmlns:a16="http://schemas.microsoft.com/office/drawing/2014/main" id="{39A6874F-5143-1AF5-7B7D-18C06E1A8CA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2271" y="1512569"/>
            <a:ext cx="3219659" cy="2285799"/>
          </a:xfrm>
          <a:prstGeom prst="rect">
            <a:avLst/>
          </a:prstGeom>
          <a:noFill/>
          <a:ln>
            <a:noFill/>
          </a:ln>
        </p:spPr>
      </p:pic>
      <p:pic>
        <p:nvPicPr>
          <p:cNvPr id="4" name="図 3">
            <a:extLst>
              <a:ext uri="{FF2B5EF4-FFF2-40B4-BE49-F238E27FC236}">
                <a16:creationId xmlns:a16="http://schemas.microsoft.com/office/drawing/2014/main" id="{E81CF820-55CB-67D9-1B4C-351A65A8946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07059" y="1512570"/>
            <a:ext cx="3211146" cy="2285798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図 4">
            <a:extLst>
              <a:ext uri="{FF2B5EF4-FFF2-40B4-BE49-F238E27FC236}">
                <a16:creationId xmlns:a16="http://schemas.microsoft.com/office/drawing/2014/main" id="{DBD70F9B-C857-E4A6-0522-DF8B82871BC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11848" y="1463039"/>
            <a:ext cx="3138541" cy="228579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5817585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324F20F-F7E2-6D1B-4AC2-9E181152886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図 14">
            <a:extLst>
              <a:ext uri="{FF2B5EF4-FFF2-40B4-BE49-F238E27FC236}">
                <a16:creationId xmlns:a16="http://schemas.microsoft.com/office/drawing/2014/main" id="{825074BC-F100-E9F0-6476-54C1F9F0CCC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570" t="55090" r="68426" b="4134"/>
          <a:stretch/>
        </p:blipFill>
        <p:spPr>
          <a:xfrm>
            <a:off x="8706637" y="4539006"/>
            <a:ext cx="3148554" cy="2318994"/>
          </a:xfrm>
          <a:prstGeom prst="rect">
            <a:avLst/>
          </a:prstGeom>
        </p:spPr>
      </p:pic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71420003-99EC-A258-5E50-461076A396E0}"/>
              </a:ext>
            </a:extLst>
          </p:cNvPr>
          <p:cNvSpPr txBox="1"/>
          <p:nvPr/>
        </p:nvSpPr>
        <p:spPr>
          <a:xfrm>
            <a:off x="3342587" y="178266"/>
            <a:ext cx="55068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いきもののさがしかた②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タブレットまたはパソコンをつかってさがそう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4EE41F37-1410-0EC6-2CAC-87F2DBDCEBFD}"/>
              </a:ext>
            </a:extLst>
          </p:cNvPr>
          <p:cNvSpPr txBox="1"/>
          <p:nvPr/>
        </p:nvSpPr>
        <p:spPr>
          <a:xfrm>
            <a:off x="202271" y="3924299"/>
            <a:ext cx="3738133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④ジャイロへのアクセスについて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「許可」のボタンをおす。</a:t>
            </a: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9EB2DF8F-E5AF-5B1E-FE3E-9031D324B7CB}"/>
              </a:ext>
            </a:extLst>
          </p:cNvPr>
          <p:cNvSpPr txBox="1"/>
          <p:nvPr/>
        </p:nvSpPr>
        <p:spPr>
          <a:xfrm>
            <a:off x="4226933" y="3924299"/>
            <a:ext cx="3738133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⑤「ちゅうい」がひょうじされる。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がめんをタップする。</a:t>
            </a:r>
            <a:endParaRPr kumimoji="1" lang="ja-JP" altLang="en-US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24E76236-2555-748F-877D-0443B8F99B23}"/>
              </a:ext>
            </a:extLst>
          </p:cNvPr>
          <p:cNvSpPr txBox="1"/>
          <p:nvPr/>
        </p:nvSpPr>
        <p:spPr>
          <a:xfrm>
            <a:off x="8411848" y="3924298"/>
            <a:ext cx="3738133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⑥もう１かいさっきの</a:t>
            </a:r>
            <a:r>
              <a:rPr kumimoji="1" lang="en-US" altLang="ja-JP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QR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コードをよみとる。</a:t>
            </a:r>
          </a:p>
        </p:txBody>
      </p:sp>
      <p:pic>
        <p:nvPicPr>
          <p:cNvPr id="11" name="図 10" descr="テキスト&#10;&#10;自動的に生成された説明">
            <a:extLst>
              <a:ext uri="{FF2B5EF4-FFF2-40B4-BE49-F238E27FC236}">
                <a16:creationId xmlns:a16="http://schemas.microsoft.com/office/drawing/2014/main" id="{F0B81AD2-E599-BE57-54D2-E688E01F8B9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2271" y="1463038"/>
            <a:ext cx="3158948" cy="2285797"/>
          </a:xfrm>
          <a:prstGeom prst="rect">
            <a:avLst/>
          </a:prstGeom>
          <a:ln>
            <a:noFill/>
          </a:ln>
        </p:spPr>
      </p:pic>
      <p:pic>
        <p:nvPicPr>
          <p:cNvPr id="13" name="図 12">
            <a:extLst>
              <a:ext uri="{FF2B5EF4-FFF2-40B4-BE49-F238E27FC236}">
                <a16:creationId xmlns:a16="http://schemas.microsoft.com/office/drawing/2014/main" id="{ED8A1EA9-A007-3465-4801-3A3F4B95033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17263" y="1463037"/>
            <a:ext cx="3138541" cy="2285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図 13">
            <a:extLst>
              <a:ext uri="{FF2B5EF4-FFF2-40B4-BE49-F238E27FC236}">
                <a16:creationId xmlns:a16="http://schemas.microsoft.com/office/drawing/2014/main" id="{6FBB9A7F-5B99-38AE-AA68-9183524420A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11848" y="1463037"/>
            <a:ext cx="3138541" cy="2257003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図 2">
            <a:extLst>
              <a:ext uri="{FF2B5EF4-FFF2-40B4-BE49-F238E27FC236}">
                <a16:creationId xmlns:a16="http://schemas.microsoft.com/office/drawing/2014/main" id="{9E8A0FEA-97B0-6A1B-298F-D67C11AF7F0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558093" y="1782502"/>
            <a:ext cx="2672323" cy="18306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427497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7393FFEC-7DDC-9F13-9857-A7247000B0FA}"/>
              </a:ext>
            </a:extLst>
          </p:cNvPr>
          <p:cNvSpPr txBox="1"/>
          <p:nvPr/>
        </p:nvSpPr>
        <p:spPr>
          <a:xfrm>
            <a:off x="3342587" y="178266"/>
            <a:ext cx="55068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いきもののさがしかた③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タブレットまたはパソコンをつかってさがそう</a:t>
            </a: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ED30926C-EB32-96AC-7101-75786DE7E17A}"/>
              </a:ext>
            </a:extLst>
          </p:cNvPr>
          <p:cNvSpPr txBox="1"/>
          <p:nvPr/>
        </p:nvSpPr>
        <p:spPr>
          <a:xfrm>
            <a:off x="282953" y="3924299"/>
            <a:ext cx="3874466" cy="1200329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⑦がめんのなかにいきものが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あらわれる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。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周りを見わたしてさがしてみよう。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FE4BC7C5-2DA1-73B4-725F-5C181E37940A}"/>
              </a:ext>
            </a:extLst>
          </p:cNvPr>
          <p:cNvSpPr txBox="1"/>
          <p:nvPr/>
        </p:nvSpPr>
        <p:spPr>
          <a:xfrm>
            <a:off x="8251596" y="3924299"/>
            <a:ext cx="3738133" cy="646331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⑧いきものがみつかったら、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いきものをタップする。</a:t>
            </a:r>
            <a:endParaRPr kumimoji="1" lang="ja-JP" altLang="en-US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pic>
        <p:nvPicPr>
          <p:cNvPr id="3" name="図 2">
            <a:extLst>
              <a:ext uri="{FF2B5EF4-FFF2-40B4-BE49-F238E27FC236}">
                <a16:creationId xmlns:a16="http://schemas.microsoft.com/office/drawing/2014/main" id="{449AC413-7984-24F4-3969-BB3956DFBA5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2953" y="1496322"/>
            <a:ext cx="3169532" cy="228600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図 7" descr="コンピューターのスクリーンショット&#10;&#10;低い精度で自動的に生成された説明">
            <a:extLst>
              <a:ext uri="{FF2B5EF4-FFF2-40B4-BE49-F238E27FC236}">
                <a16:creationId xmlns:a16="http://schemas.microsoft.com/office/drawing/2014/main" id="{6E397A2B-0272-E9DF-C886-98425F6974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26932" y="1496322"/>
            <a:ext cx="3169532" cy="2273325"/>
          </a:xfrm>
          <a:prstGeom prst="rect">
            <a:avLst/>
          </a:prstGeom>
        </p:spPr>
      </p:pic>
      <p:pic>
        <p:nvPicPr>
          <p:cNvPr id="9" name="図 8">
            <a:extLst>
              <a:ext uri="{FF2B5EF4-FFF2-40B4-BE49-F238E27FC236}">
                <a16:creationId xmlns:a16="http://schemas.microsoft.com/office/drawing/2014/main" id="{C5D2AA27-5650-4C96-132A-1BF4785B809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70911" y="1496321"/>
            <a:ext cx="3169532" cy="2287491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BCD3C5CA-CFA3-BEA1-4A73-2B40553958D1}"/>
              </a:ext>
            </a:extLst>
          </p:cNvPr>
          <p:cNvSpPr txBox="1"/>
          <p:nvPr/>
        </p:nvSpPr>
        <p:spPr>
          <a:xfrm>
            <a:off x="4157419" y="3924299"/>
            <a:ext cx="3877159" cy="92333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kumimoji="1" lang="en-US" altLang="ja-JP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※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スワイプモードに切りかえる場合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左上の「スワイプモード」ボタン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　をおす。</a:t>
            </a:r>
            <a:endParaRPr kumimoji="1" lang="ja-JP" altLang="en-US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90316875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四角形: 角を丸くする 2">
            <a:extLst>
              <a:ext uri="{FF2B5EF4-FFF2-40B4-BE49-F238E27FC236}">
                <a16:creationId xmlns:a16="http://schemas.microsoft.com/office/drawing/2014/main" id="{F5C67F33-F480-6C89-0FAE-40CA70D57907}"/>
              </a:ext>
            </a:extLst>
          </p:cNvPr>
          <p:cNvSpPr/>
          <p:nvPr/>
        </p:nvSpPr>
        <p:spPr>
          <a:xfrm>
            <a:off x="5563459" y="5520355"/>
            <a:ext cx="6441625" cy="842530"/>
          </a:xfrm>
          <a:prstGeom prst="roundRect">
            <a:avLst/>
          </a:prstGeom>
          <a:solidFill>
            <a:srgbClr val="FFFF00">
              <a:alpha val="24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C30B7C03-4097-5165-E19E-1C19534456A0}"/>
              </a:ext>
            </a:extLst>
          </p:cNvPr>
          <p:cNvSpPr txBox="1"/>
          <p:nvPr/>
        </p:nvSpPr>
        <p:spPr>
          <a:xfrm>
            <a:off x="3342587" y="224432"/>
            <a:ext cx="55068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いきもののさがしかた④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タブレットまたはパソコンをつかってさがそう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891C67EA-C46B-E72C-692D-A5AB99A8CA98}"/>
              </a:ext>
            </a:extLst>
          </p:cNvPr>
          <p:cNvSpPr txBox="1"/>
          <p:nvPr/>
        </p:nvSpPr>
        <p:spPr>
          <a:xfrm>
            <a:off x="158628" y="5507463"/>
            <a:ext cx="3738133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⑨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いきものカードがあらわれる。</a:t>
            </a: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61D5F6D7-4DA9-AC6D-F0EB-2FC9858B4531}"/>
              </a:ext>
            </a:extLst>
          </p:cNvPr>
          <p:cNvSpPr txBox="1"/>
          <p:nvPr/>
        </p:nvSpPr>
        <p:spPr>
          <a:xfrm>
            <a:off x="6505200" y="5618454"/>
            <a:ext cx="4487549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「すすむ」や「もどる」ボタンをおして、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いきもののせつめいをよんでみよう。</a:t>
            </a:r>
            <a:endParaRPr kumimoji="1" lang="ja-JP" altLang="en-US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pic>
        <p:nvPicPr>
          <p:cNvPr id="10" name="図 9">
            <a:extLst>
              <a:ext uri="{FF2B5EF4-FFF2-40B4-BE49-F238E27FC236}">
                <a16:creationId xmlns:a16="http://schemas.microsoft.com/office/drawing/2014/main" id="{34D7BE63-4A0A-AB7B-4B91-230870BF28D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3459" y="2466156"/>
            <a:ext cx="1500505" cy="2159635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図 10">
            <a:extLst>
              <a:ext uri="{FF2B5EF4-FFF2-40B4-BE49-F238E27FC236}">
                <a16:creationId xmlns:a16="http://schemas.microsoft.com/office/drawing/2014/main" id="{D3DC5CF4-514A-0EC3-73E4-D0824B88C472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47835" y="2466155"/>
            <a:ext cx="1501140" cy="2159635"/>
          </a:xfrm>
          <a:prstGeom prst="rect">
            <a:avLst/>
          </a:prstGeom>
          <a:noFill/>
          <a:ln>
            <a:noFill/>
          </a:ln>
        </p:spPr>
      </p:pic>
      <p:pic>
        <p:nvPicPr>
          <p:cNvPr id="12" name="図 11">
            <a:extLst>
              <a:ext uri="{FF2B5EF4-FFF2-40B4-BE49-F238E27FC236}">
                <a16:creationId xmlns:a16="http://schemas.microsoft.com/office/drawing/2014/main" id="{D1426E95-E60B-4730-F134-ECCA09E7C77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32846" y="2466155"/>
            <a:ext cx="1501140" cy="2159635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図 12">
            <a:extLst>
              <a:ext uri="{FF2B5EF4-FFF2-40B4-BE49-F238E27FC236}">
                <a16:creationId xmlns:a16="http://schemas.microsoft.com/office/drawing/2014/main" id="{B8746EFA-DBEA-AE16-02C9-DE5B75355BA8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17857" y="2466155"/>
            <a:ext cx="1501140" cy="2159635"/>
          </a:xfrm>
          <a:prstGeom prst="rect">
            <a:avLst/>
          </a:prstGeom>
          <a:noFill/>
          <a:ln>
            <a:noFill/>
          </a:ln>
        </p:spPr>
      </p:pic>
      <p:pic>
        <p:nvPicPr>
          <p:cNvPr id="17" name="図 16">
            <a:extLst>
              <a:ext uri="{FF2B5EF4-FFF2-40B4-BE49-F238E27FC236}">
                <a16:creationId xmlns:a16="http://schemas.microsoft.com/office/drawing/2014/main" id="{70DE49DA-C874-BFC7-0556-B1EBAF0C76D4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407093" y="1949397"/>
            <a:ext cx="1343025" cy="369332"/>
          </a:xfrm>
          <a:prstGeom prst="rect">
            <a:avLst/>
          </a:prstGeom>
        </p:spPr>
      </p:pic>
      <p:sp>
        <p:nvSpPr>
          <p:cNvPr id="18" name="AutoShape 2">
            <a:extLst>
              <a:ext uri="{FF2B5EF4-FFF2-40B4-BE49-F238E27FC236}">
                <a16:creationId xmlns:a16="http://schemas.microsoft.com/office/drawing/2014/main" id="{A19B351F-6A63-F42A-3E47-836D228B9A83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997389" y="3097309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ja-JP" altLang="en-US"/>
          </a:p>
        </p:txBody>
      </p:sp>
      <p:pic>
        <p:nvPicPr>
          <p:cNvPr id="22" name="図 21">
            <a:extLst>
              <a:ext uri="{FF2B5EF4-FFF2-40B4-BE49-F238E27FC236}">
                <a16:creationId xmlns:a16="http://schemas.microsoft.com/office/drawing/2014/main" id="{E4F488C5-F878-2B70-9959-D17EC026D0B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269925" y="4773491"/>
            <a:ext cx="1329865" cy="365713"/>
          </a:xfrm>
          <a:prstGeom prst="rect">
            <a:avLst/>
          </a:prstGeom>
        </p:spPr>
      </p:pic>
      <p:grpSp>
        <p:nvGrpSpPr>
          <p:cNvPr id="29" name="グループ化 28">
            <a:extLst>
              <a:ext uri="{FF2B5EF4-FFF2-40B4-BE49-F238E27FC236}">
                <a16:creationId xmlns:a16="http://schemas.microsoft.com/office/drawing/2014/main" id="{391A26EA-C114-4B70-454C-7A3669ABD9AB}"/>
              </a:ext>
            </a:extLst>
          </p:cNvPr>
          <p:cNvGrpSpPr/>
          <p:nvPr/>
        </p:nvGrpSpPr>
        <p:grpSpPr>
          <a:xfrm>
            <a:off x="158628" y="1618819"/>
            <a:ext cx="4952051" cy="3580714"/>
            <a:chOff x="158628" y="1618819"/>
            <a:chExt cx="4952051" cy="3580714"/>
          </a:xfrm>
        </p:grpSpPr>
        <p:pic>
          <p:nvPicPr>
            <p:cNvPr id="26" name="図 25">
              <a:extLst>
                <a:ext uri="{FF2B5EF4-FFF2-40B4-BE49-F238E27FC236}">
                  <a16:creationId xmlns:a16="http://schemas.microsoft.com/office/drawing/2014/main" id="{96B497DF-7772-A35E-5BEC-6D757F074424}"/>
                </a:ext>
              </a:extLst>
            </p:cNvPr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158628" y="1618819"/>
              <a:ext cx="4952051" cy="3580714"/>
            </a:xfrm>
            <a:prstGeom prst="rect">
              <a:avLst/>
            </a:prstGeom>
          </p:spPr>
        </p:pic>
        <p:pic>
          <p:nvPicPr>
            <p:cNvPr id="9" name="図 8">
              <a:extLst>
                <a:ext uri="{FF2B5EF4-FFF2-40B4-BE49-F238E27FC236}">
                  <a16:creationId xmlns:a16="http://schemas.microsoft.com/office/drawing/2014/main" id="{E842E3AE-9BB3-7787-9D70-4BFD454E6315}"/>
                </a:ext>
              </a:extLst>
            </p:cNvPr>
            <p:cNvPicPr>
              <a:picLocks noChangeAspect="1"/>
            </p:cNvPicPr>
            <p:nvPr/>
          </p:nvPicPr>
          <p:blipFill>
            <a:blip r:embed="rId9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68463" y="2224492"/>
              <a:ext cx="1922534" cy="2765878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" name="図 18">
              <a:extLst>
                <a:ext uri="{FF2B5EF4-FFF2-40B4-BE49-F238E27FC236}">
                  <a16:creationId xmlns:a16="http://schemas.microsoft.com/office/drawing/2014/main" id="{573921C7-D390-38DF-D24E-5ABEC72AC2BA}"/>
                </a:ext>
              </a:extLst>
            </p:cNvPr>
            <p:cNvPicPr>
              <a:picLocks noChangeAspect="1"/>
            </p:cNvPicPr>
            <p:nvPr/>
          </p:nvPicPr>
          <p:blipFill>
            <a:blip r:embed="rId10">
              <a:extLst>
                <a:ext uri="{BEBA8EAE-BF5A-486C-A8C5-ECC9F3942E4B}">
                  <a14:imgProps xmlns:a14="http://schemas.microsoft.com/office/drawing/2010/main">
                    <a14:imgLayer r:embed="rId11">
                      <a14:imgEffect>
                        <a14:brightnessContrast bright="-40000"/>
                      </a14:imgEffect>
                    </a14:imgLayer>
                  </a14:imgProps>
                </a:ext>
              </a:extLst>
            </a:blip>
            <a:stretch>
              <a:fillRect/>
            </a:stretch>
          </p:blipFill>
          <p:spPr>
            <a:xfrm>
              <a:off x="567922" y="4715562"/>
              <a:ext cx="941294" cy="258856"/>
            </a:xfrm>
            <a:prstGeom prst="rect">
              <a:avLst/>
            </a:prstGeom>
          </p:spPr>
        </p:pic>
        <p:pic>
          <p:nvPicPr>
            <p:cNvPr id="14" name="図 13">
              <a:extLst>
                <a:ext uri="{FF2B5EF4-FFF2-40B4-BE49-F238E27FC236}">
                  <a16:creationId xmlns:a16="http://schemas.microsoft.com/office/drawing/2014/main" id="{CB7E3224-6879-70F9-070B-EB1F69DF7113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3722338" y="4715562"/>
              <a:ext cx="941294" cy="258856"/>
            </a:xfrm>
            <a:prstGeom prst="rect">
              <a:avLst/>
            </a:prstGeom>
          </p:spPr>
        </p:pic>
        <p:pic>
          <p:nvPicPr>
            <p:cNvPr id="27" name="図 26">
              <a:extLst>
                <a:ext uri="{FF2B5EF4-FFF2-40B4-BE49-F238E27FC236}">
                  <a16:creationId xmlns:a16="http://schemas.microsoft.com/office/drawing/2014/main" id="{B10C29A0-A459-240C-40D6-0AD7B79B7F53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/>
            <a:stretch>
              <a:fillRect/>
            </a:stretch>
          </p:blipFill>
          <p:spPr>
            <a:xfrm>
              <a:off x="567923" y="2180751"/>
              <a:ext cx="941294" cy="235323"/>
            </a:xfrm>
            <a:prstGeom prst="rect">
              <a:avLst/>
            </a:prstGeom>
          </p:spPr>
        </p:pic>
        <p:pic>
          <p:nvPicPr>
            <p:cNvPr id="28" name="図 27">
              <a:extLst>
                <a:ext uri="{FF2B5EF4-FFF2-40B4-BE49-F238E27FC236}">
                  <a16:creationId xmlns:a16="http://schemas.microsoft.com/office/drawing/2014/main" id="{C85ECEAB-8D8E-67B3-D675-6A506B176C16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3490414" y="2134063"/>
              <a:ext cx="196064" cy="196064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74295970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四角形: 角を丸くする 6">
            <a:extLst>
              <a:ext uri="{FF2B5EF4-FFF2-40B4-BE49-F238E27FC236}">
                <a16:creationId xmlns:a16="http://schemas.microsoft.com/office/drawing/2014/main" id="{C8F96011-CB07-AA02-FFDF-2286948AFE61}"/>
              </a:ext>
            </a:extLst>
          </p:cNvPr>
          <p:cNvSpPr/>
          <p:nvPr/>
        </p:nvSpPr>
        <p:spPr>
          <a:xfrm>
            <a:off x="324577" y="1924362"/>
            <a:ext cx="7273427" cy="582706"/>
          </a:xfrm>
          <a:prstGeom prst="roundRect">
            <a:avLst/>
          </a:prstGeom>
          <a:solidFill>
            <a:srgbClr val="FF99FF">
              <a:alpha val="24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8" name="吹き出し: 角を丸めた四角形 7">
            <a:extLst>
              <a:ext uri="{FF2B5EF4-FFF2-40B4-BE49-F238E27FC236}">
                <a16:creationId xmlns:a16="http://schemas.microsoft.com/office/drawing/2014/main" id="{72C0AF51-2566-0276-7492-222DAF7B117F}"/>
              </a:ext>
            </a:extLst>
          </p:cNvPr>
          <p:cNvSpPr/>
          <p:nvPr/>
        </p:nvSpPr>
        <p:spPr>
          <a:xfrm>
            <a:off x="324577" y="3405769"/>
            <a:ext cx="7952156" cy="1678988"/>
          </a:xfrm>
          <a:prstGeom prst="wedgeRoundRectCallout">
            <a:avLst>
              <a:gd name="adj1" fmla="val 61318"/>
              <a:gd name="adj2" fmla="val -31825"/>
              <a:gd name="adj3" fmla="val 16667"/>
            </a:avLst>
          </a:prstGeom>
          <a:solidFill>
            <a:srgbClr val="FF99FF">
              <a:alpha val="24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四角形: 角を丸くする 5">
            <a:extLst>
              <a:ext uri="{FF2B5EF4-FFF2-40B4-BE49-F238E27FC236}">
                <a16:creationId xmlns:a16="http://schemas.microsoft.com/office/drawing/2014/main" id="{D12B1D2E-CF24-5343-8993-42C10027E042}"/>
              </a:ext>
            </a:extLst>
          </p:cNvPr>
          <p:cNvSpPr/>
          <p:nvPr/>
        </p:nvSpPr>
        <p:spPr>
          <a:xfrm>
            <a:off x="324578" y="1178073"/>
            <a:ext cx="5298141" cy="582706"/>
          </a:xfrm>
          <a:prstGeom prst="roundRect">
            <a:avLst/>
          </a:prstGeom>
          <a:solidFill>
            <a:srgbClr val="FF99FF">
              <a:alpha val="24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B54CA919-FAD3-4BA5-5C5D-CC58844B525B}"/>
              </a:ext>
            </a:extLst>
          </p:cNvPr>
          <p:cNvSpPr txBox="1"/>
          <p:nvPr/>
        </p:nvSpPr>
        <p:spPr>
          <a:xfrm>
            <a:off x="3342587" y="224432"/>
            <a:ext cx="55068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⚠ちゅういすること⚠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タブレットまたはパソコンをつかってさがそう</a:t>
            </a:r>
          </a:p>
        </p:txBody>
      </p:sp>
      <p:pic>
        <p:nvPicPr>
          <p:cNvPr id="5" name="図 4">
            <a:extLst>
              <a:ext uri="{FF2B5EF4-FFF2-40B4-BE49-F238E27FC236}">
                <a16:creationId xmlns:a16="http://schemas.microsoft.com/office/drawing/2014/main" id="{E205B702-FBB0-2C9F-02EF-4701858DCD6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64413" y="2986434"/>
            <a:ext cx="2603010" cy="3730628"/>
          </a:xfrm>
          <a:prstGeom prst="rect">
            <a:avLst/>
          </a:prstGeom>
        </p:spPr>
      </p:pic>
      <p:sp>
        <p:nvSpPr>
          <p:cNvPr id="10" name="四角形: 角を丸くする 9">
            <a:extLst>
              <a:ext uri="{FF2B5EF4-FFF2-40B4-BE49-F238E27FC236}">
                <a16:creationId xmlns:a16="http://schemas.microsoft.com/office/drawing/2014/main" id="{E6936672-4046-DE43-5254-99C6CD179028}"/>
              </a:ext>
            </a:extLst>
          </p:cNvPr>
          <p:cNvSpPr/>
          <p:nvPr/>
        </p:nvSpPr>
        <p:spPr>
          <a:xfrm>
            <a:off x="324576" y="2627357"/>
            <a:ext cx="7273427" cy="582706"/>
          </a:xfrm>
          <a:prstGeom prst="roundRect">
            <a:avLst/>
          </a:prstGeom>
          <a:solidFill>
            <a:srgbClr val="FF99FF">
              <a:alpha val="2400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003C7E5E-882A-71CC-2514-C52B4EF8B792}"/>
              </a:ext>
            </a:extLst>
          </p:cNvPr>
          <p:cNvSpPr txBox="1"/>
          <p:nvPr/>
        </p:nvSpPr>
        <p:spPr>
          <a:xfrm>
            <a:off x="161365" y="1252861"/>
            <a:ext cx="7879976" cy="415498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73050" indent="-139700" algn="l"/>
            <a:r>
              <a:rPr lang="ja-JP" altLang="en-US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・２～３人でひとくみになります。</a:t>
            </a:r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endParaRPr lang="en-US" altLang="ja-JP" sz="2400" kern="100" dirty="0"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r>
              <a:rPr lang="ja-JP" altLang="en-US" sz="2400" kern="100" dirty="0"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・</a:t>
            </a:r>
            <a:r>
              <a:rPr lang="ja-JP" altLang="en-US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タブレットや</a:t>
            </a:r>
            <a:r>
              <a:rPr lang="en-US" altLang="ja-JP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PC</a:t>
            </a:r>
            <a:r>
              <a:rPr lang="ja-JP" altLang="en-US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はりょうてでしっかりもちます。</a:t>
            </a:r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endParaRPr lang="en-US" altLang="ja-JP" sz="2400" kern="100" dirty="0"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/>
            <a:r>
              <a:rPr lang="ja-JP" altLang="ja-JP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・タブレットは</a:t>
            </a:r>
            <a:r>
              <a:rPr lang="ja-JP" altLang="en-US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よこむ</a:t>
            </a:r>
            <a:r>
              <a:rPr lang="ja-JP" altLang="ja-JP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きで</a:t>
            </a:r>
            <a:r>
              <a:rPr lang="ja-JP" altLang="en-US" sz="2400" kern="100" dirty="0"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つかいます</a:t>
            </a:r>
            <a:r>
              <a:rPr lang="ja-JP" altLang="ja-JP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。</a:t>
            </a:r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r>
              <a:rPr lang="ja-JP" altLang="en-US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・ほかのいきものをさがすときは、</a:t>
            </a:r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r>
              <a:rPr lang="ja-JP" altLang="en-US" sz="2400" kern="100" dirty="0"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　①アプリのがめんをとじましょう。</a:t>
            </a:r>
            <a:endParaRPr lang="en-US" altLang="ja-JP" sz="2400" kern="100" dirty="0"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r>
              <a:rPr lang="ja-JP" altLang="en-US" sz="2400" kern="100" dirty="0">
                <a:effectLst/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　②もういちどカメラアプリにしましょう。</a:t>
            </a:r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r>
              <a:rPr lang="ja-JP" altLang="en-US" sz="2400" kern="100" dirty="0">
                <a:latin typeface="UD デジタル 教科書体 NP-B" panose="02020700000000000000" pitchFamily="18" charset="-128"/>
                <a:ea typeface="UD デジタル 教科書体 NP-B" panose="02020700000000000000" pitchFamily="18" charset="-128"/>
                <a:cs typeface="Times New Roman" panose="02020603050405020304" pitchFamily="18" charset="0"/>
              </a:rPr>
              <a:t>　③べつのコードをよみこんでみましょう。</a:t>
            </a:r>
            <a:endParaRPr lang="en-US" altLang="ja-JP" sz="2400" kern="100" dirty="0"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  <a:p>
            <a:pPr marL="273050" indent="-139700" algn="l"/>
            <a:endParaRPr lang="en-US" altLang="ja-JP" sz="2400" kern="100" dirty="0">
              <a:effectLst/>
              <a:latin typeface="UD デジタル 教科書体 NP-B" panose="02020700000000000000" pitchFamily="18" charset="-128"/>
              <a:ea typeface="UD デジタル 教科書体 NP-B" panose="02020700000000000000" pitchFamily="18" charset="-128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9227908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図 3">
            <a:extLst>
              <a:ext uri="{FF2B5EF4-FFF2-40B4-BE49-F238E27FC236}">
                <a16:creationId xmlns:a16="http://schemas.microsoft.com/office/drawing/2014/main" id="{C83EBEA5-0D62-653A-4537-4ED8E7DB1F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70212" y="1065737"/>
            <a:ext cx="8301318" cy="5747066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15B30804-0A27-5747-EF5E-E5072D77A06C}"/>
              </a:ext>
            </a:extLst>
          </p:cNvPr>
          <p:cNvSpPr txBox="1"/>
          <p:nvPr/>
        </p:nvSpPr>
        <p:spPr>
          <a:xfrm>
            <a:off x="2526797" y="160337"/>
            <a:ext cx="5506825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川にはどんないきものがいたかな？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（みつけた</a:t>
            </a:r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いきものを〇でかこもう）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（いきもののなまえがわかったらかきこもう）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pic>
        <p:nvPicPr>
          <p:cNvPr id="3" name="図 2">
            <a:extLst>
              <a:ext uri="{FF2B5EF4-FFF2-40B4-BE49-F238E27FC236}">
                <a16:creationId xmlns:a16="http://schemas.microsoft.com/office/drawing/2014/main" id="{C81B5368-3133-A811-BE44-9A869D27BF8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1081681">
            <a:off x="9706897" y="2796862"/>
            <a:ext cx="2011854" cy="2895851"/>
          </a:xfrm>
          <a:prstGeom prst="rect">
            <a:avLst/>
          </a:prstGeom>
        </p:spPr>
      </p:pic>
      <p:sp>
        <p:nvSpPr>
          <p:cNvPr id="5" name="吹き出し: 円形 4">
            <a:extLst>
              <a:ext uri="{FF2B5EF4-FFF2-40B4-BE49-F238E27FC236}">
                <a16:creationId xmlns:a16="http://schemas.microsoft.com/office/drawing/2014/main" id="{644F95B1-F79C-F8A8-4F78-4FBBB2A48A8C}"/>
              </a:ext>
            </a:extLst>
          </p:cNvPr>
          <p:cNvSpPr/>
          <p:nvPr/>
        </p:nvSpPr>
        <p:spPr>
          <a:xfrm>
            <a:off x="8139951" y="1546017"/>
            <a:ext cx="3603813" cy="941294"/>
          </a:xfrm>
          <a:prstGeom prst="wedgeEllipseCallout">
            <a:avLst>
              <a:gd name="adj1" fmla="val 22717"/>
              <a:gd name="adj2" fmla="val 97738"/>
            </a:avLst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2F32013B-E79A-2004-8CF8-323F5A5F243F}"/>
              </a:ext>
            </a:extLst>
          </p:cNvPr>
          <p:cNvSpPr txBox="1"/>
          <p:nvPr/>
        </p:nvSpPr>
        <p:spPr>
          <a:xfrm>
            <a:off x="8503804" y="1847387"/>
            <a:ext cx="342822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600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どんななまえのいきものかな？</a:t>
            </a:r>
            <a:endParaRPr kumimoji="1" lang="en-US" altLang="ja-JP" sz="1600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390658447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テキスト ボックス 1">
            <a:extLst>
              <a:ext uri="{FF2B5EF4-FFF2-40B4-BE49-F238E27FC236}">
                <a16:creationId xmlns:a16="http://schemas.microsoft.com/office/drawing/2014/main" id="{AD41485E-A115-E159-D2E4-78ADA771FFD1}"/>
              </a:ext>
            </a:extLst>
          </p:cNvPr>
          <p:cNvSpPr txBox="1"/>
          <p:nvPr/>
        </p:nvSpPr>
        <p:spPr>
          <a:xfrm>
            <a:off x="2706091" y="159308"/>
            <a:ext cx="550682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いきものクイズにこたえよう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（クイズの</a:t>
            </a:r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こたえ</a:t>
            </a:r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を□にかこう）</a:t>
            </a:r>
            <a:endParaRPr kumimoji="1"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pic>
        <p:nvPicPr>
          <p:cNvPr id="6" name="図 5">
            <a:extLst>
              <a:ext uri="{FF2B5EF4-FFF2-40B4-BE49-F238E27FC236}">
                <a16:creationId xmlns:a16="http://schemas.microsoft.com/office/drawing/2014/main" id="{E98E728E-1044-750C-4EAF-967C0C206C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081681">
            <a:off x="8245650" y="1281826"/>
            <a:ext cx="2011854" cy="2895851"/>
          </a:xfrm>
          <a:prstGeom prst="rect">
            <a:avLst/>
          </a:prstGeom>
        </p:spPr>
      </p:pic>
      <p:sp>
        <p:nvSpPr>
          <p:cNvPr id="7" name="吹き出し: 円形 6">
            <a:extLst>
              <a:ext uri="{FF2B5EF4-FFF2-40B4-BE49-F238E27FC236}">
                <a16:creationId xmlns:a16="http://schemas.microsoft.com/office/drawing/2014/main" id="{FA1B4631-0903-E445-B100-F4B9A3BF7AAB}"/>
              </a:ext>
            </a:extLst>
          </p:cNvPr>
          <p:cNvSpPr/>
          <p:nvPr/>
        </p:nvSpPr>
        <p:spPr>
          <a:xfrm>
            <a:off x="8453718" y="4314816"/>
            <a:ext cx="3177206" cy="941294"/>
          </a:xfrm>
          <a:prstGeom prst="wedgeEllipseCallout">
            <a:avLst>
              <a:gd name="adj1" fmla="val -18438"/>
              <a:gd name="adj2" fmla="val -83214"/>
            </a:avLst>
          </a:prstGeom>
          <a:solidFill>
            <a:schemeClr val="accent4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F2919820-2337-B4D6-3498-D169E7B9C610}"/>
              </a:ext>
            </a:extLst>
          </p:cNvPr>
          <p:cNvSpPr txBox="1"/>
          <p:nvPr/>
        </p:nvSpPr>
        <p:spPr>
          <a:xfrm>
            <a:off x="8600853" y="4630181"/>
            <a:ext cx="303007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1600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もんだい</a:t>
            </a:r>
            <a:r>
              <a:rPr lang="ja-JP" altLang="en-US" sz="1600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にちょうせんしよう！</a:t>
            </a:r>
            <a:endParaRPr kumimoji="1" lang="en-US" altLang="ja-JP" sz="1600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</p:txBody>
      </p:sp>
      <p:pic>
        <p:nvPicPr>
          <p:cNvPr id="3" name="図 2">
            <a:extLst>
              <a:ext uri="{FF2B5EF4-FFF2-40B4-BE49-F238E27FC236}">
                <a16:creationId xmlns:a16="http://schemas.microsoft.com/office/drawing/2014/main" id="{A9B467B8-045D-F137-6802-2505E490CF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81590" y="984723"/>
            <a:ext cx="3955825" cy="5713969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39012691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図 1">
            <a:extLst>
              <a:ext uri="{FF2B5EF4-FFF2-40B4-BE49-F238E27FC236}">
                <a16:creationId xmlns:a16="http://schemas.microsoft.com/office/drawing/2014/main" id="{6895BFE7-229A-099B-488E-B576F35284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57558" y="1244616"/>
            <a:ext cx="6876884" cy="5157663"/>
          </a:xfrm>
          <a:prstGeom prst="rect">
            <a:avLst/>
          </a:prstGeom>
        </p:spPr>
      </p:pic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1663BAC3-9956-9D9D-A114-FBEC66CC524C}"/>
              </a:ext>
            </a:extLst>
          </p:cNvPr>
          <p:cNvSpPr txBox="1"/>
          <p:nvPr/>
        </p:nvSpPr>
        <p:spPr>
          <a:xfrm>
            <a:off x="2798143" y="203837"/>
            <a:ext cx="659571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川</a:t>
            </a:r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でのいきものさがしをして どんなことがわかったかな？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（こうていやこうえんとくらべてみよう）</a:t>
            </a:r>
          </a:p>
        </p:txBody>
      </p:sp>
      <p:pic>
        <p:nvPicPr>
          <p:cNvPr id="5" name="図 4">
            <a:extLst>
              <a:ext uri="{FF2B5EF4-FFF2-40B4-BE49-F238E27FC236}">
                <a16:creationId xmlns:a16="http://schemas.microsoft.com/office/drawing/2014/main" id="{5232BC92-7666-50A6-5385-62618DC8595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34368" y="2004431"/>
            <a:ext cx="3480119" cy="2789895"/>
          </a:xfrm>
          <a:prstGeom prst="rect">
            <a:avLst/>
          </a:prstGeom>
        </p:spPr>
      </p:pic>
      <p:pic>
        <p:nvPicPr>
          <p:cNvPr id="6" name="図 5">
            <a:extLst>
              <a:ext uri="{FF2B5EF4-FFF2-40B4-BE49-F238E27FC236}">
                <a16:creationId xmlns:a16="http://schemas.microsoft.com/office/drawing/2014/main" id="{D8DD8661-3E72-62D1-4E56-5A605B89268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33014" y="3566548"/>
            <a:ext cx="2592314" cy="20759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5485761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75FF9981-753A-3B1D-5823-E6591A583984}"/>
              </a:ext>
            </a:extLst>
          </p:cNvPr>
          <p:cNvSpPr txBox="1"/>
          <p:nvPr/>
        </p:nvSpPr>
        <p:spPr>
          <a:xfrm>
            <a:off x="2366129" y="229270"/>
            <a:ext cx="746602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じっさいに 川にいってみよう！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川であんぜんにかつどうするためにはどうしたらよいのかな？</a:t>
            </a:r>
            <a:endParaRPr lang="en-US" altLang="ja-JP" dirty="0">
              <a:latin typeface="UD デジタル 教科書体 N-B" panose="02020700000000000000" pitchFamily="17" charset="-128"/>
              <a:ea typeface="UD デジタル 教科書体 N-B" panose="02020700000000000000" pitchFamily="17" charset="-128"/>
            </a:endParaRPr>
          </a:p>
          <a:p>
            <a:pPr algn="ctr"/>
            <a:r>
              <a:rPr kumimoji="1" lang="ja-JP" altLang="en-US" dirty="0">
                <a:latin typeface="UD デジタル 教科書体 N-B" panose="02020700000000000000" pitchFamily="17" charset="-128"/>
                <a:ea typeface="UD デジタル 教科書体 N-B" panose="02020700000000000000" pitchFamily="17" charset="-128"/>
              </a:rPr>
              <a:t>（ライフジャケットをきよう）</a:t>
            </a:r>
          </a:p>
        </p:txBody>
      </p:sp>
      <p:pic>
        <p:nvPicPr>
          <p:cNvPr id="3" name="図 2">
            <a:extLst>
              <a:ext uri="{FF2B5EF4-FFF2-40B4-BE49-F238E27FC236}">
                <a16:creationId xmlns:a16="http://schemas.microsoft.com/office/drawing/2014/main" id="{60062A0A-E3CE-0FB9-CE9E-954004FE990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262967" y="1353602"/>
            <a:ext cx="3666066" cy="52751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289339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ドキュメント" ma:contentTypeID="0x01010026E886295D65B846843D6E9FD0777089" ma:contentTypeVersion="15" ma:contentTypeDescription="新しいドキュメントを作成します。" ma:contentTypeScope="" ma:versionID="2f364a54cbbd03568b49d2ee1adea891">
  <xsd:schema xmlns:xsd="http://www.w3.org/2001/XMLSchema" xmlns:xs="http://www.w3.org/2001/XMLSchema" xmlns:p="http://schemas.microsoft.com/office/2006/metadata/properties" xmlns:ns2="6e5b4c75-30d4-4183-9dda-3c61fa6953da" xmlns:ns3="d75ebc6b-82e9-49c0-ba23-02126364af08" targetNamespace="http://schemas.microsoft.com/office/2006/metadata/properties" ma:root="true" ma:fieldsID="e706eb692ea75e683b80f713d2e27fc4" ns2:_="" ns3:_="">
    <xsd:import namespace="6e5b4c75-30d4-4183-9dda-3c61fa6953da"/>
    <xsd:import namespace="d75ebc6b-82e9-49c0-ba23-02126364af08"/>
    <xsd:element name="properties">
      <xsd:complexType>
        <xsd:sequence>
          <xsd:element name="documentManagement">
            <xsd:complexType>
              <xsd:all>
                <xsd:element ref="ns2:lcf76f155ced4ddcb4097134ff3c332f" minOccurs="0"/>
                <xsd:element ref="ns3:TaxCatchAll" minOccurs="0"/>
                <xsd:element ref="ns2:MediaServiceMetadata" minOccurs="0"/>
                <xsd:element ref="ns2:MediaServiceFastMetadata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ServiceObjectDetectorVersions" minOccurs="0"/>
                <xsd:element ref="ns2:MediaServiceLocation" minOccurs="0"/>
                <xsd:element ref="ns2:MediaLengthInSeconds" minOccurs="0"/>
                <xsd:element ref="ns3:SharedWithUsers" minOccurs="0"/>
                <xsd:element ref="ns3:SharedWithDetail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e5b4c75-30d4-4183-9dda-3c61fa6953da" elementFormDefault="qualified">
    <xsd:import namespace="http://schemas.microsoft.com/office/2006/documentManagement/types"/>
    <xsd:import namespace="http://schemas.microsoft.com/office/infopath/2007/PartnerControls"/>
    <xsd:element name="lcf76f155ced4ddcb4097134ff3c332f" ma:index="9" nillable="true" ma:taxonomy="true" ma:internalName="lcf76f155ced4ddcb4097134ff3c332f" ma:taxonomyFieldName="MediaServiceImageTags" ma:displayName="画像タグ" ma:readOnly="false" ma:fieldId="{5cf76f15-5ced-4ddc-b409-7134ff3c332f}" ma:taxonomyMulti="true" ma:sspId="3bb8ee35-097d-4402-a915-f825f4dd2597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Metadata" ma:index="11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7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Location" ma:index="18" nillable="true" ma:displayName="Location" ma:indexed="true" ma:internalName="MediaServiceLocation" ma:readOnly="true">
      <xsd:simpleType>
        <xsd:restriction base="dms:Text"/>
      </xsd:simpleType>
    </xsd:element>
    <xsd:element name="MediaLengthInSeconds" ma:index="19" nillable="true" ma:displayName="MediaLengthInSeconds" ma:hidden="true" ma:internalName="MediaLengthInSeconds" ma:readOnly="true">
      <xsd:simpleType>
        <xsd:restriction base="dms:Unknown"/>
      </xsd:simpleType>
    </xsd:element>
    <xsd:element name="MediaServiceSearchProperties" ma:index="22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75ebc6b-82e9-49c0-ba23-02126364af08" elementFormDefault="qualified">
    <xsd:import namespace="http://schemas.microsoft.com/office/2006/documentManagement/types"/>
    <xsd:import namespace="http://schemas.microsoft.com/office/infopath/2007/PartnerControls"/>
    <xsd:element name="TaxCatchAll" ma:index="10" nillable="true" ma:displayName="Taxonomy Catch All Column" ma:hidden="true" ma:list="{12fa1204-5e60-40e7-9113-128d13b3e11c}" ma:internalName="TaxCatchAll" ma:showField="CatchAllData" ma:web="d75ebc6b-82e9-49c0-ba23-02126364af08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0" nillable="true" ma:displayName="共有相手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共有相手の詳細情報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コンテンツ タイプ"/>
        <xsd:element ref="dc:title" minOccurs="0" maxOccurs="1" ma:index="4" ma:displayName="タイトル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6e5b4c75-30d4-4183-9dda-3c61fa6953da">
      <Terms xmlns="http://schemas.microsoft.com/office/infopath/2007/PartnerControls"/>
    </lcf76f155ced4ddcb4097134ff3c332f>
    <TaxCatchAll xmlns="d75ebc6b-82e9-49c0-ba23-02126364af08" xsi:nil="true"/>
  </documentManagement>
</p:properties>
</file>

<file path=customXml/itemProps1.xml><?xml version="1.0" encoding="utf-8"?>
<ds:datastoreItem xmlns:ds="http://schemas.openxmlformats.org/officeDocument/2006/customXml" ds:itemID="{F6D8C168-F6E0-4564-A9DE-AD6D9EAD93C1}"/>
</file>

<file path=customXml/itemProps2.xml><?xml version="1.0" encoding="utf-8"?>
<ds:datastoreItem xmlns:ds="http://schemas.openxmlformats.org/officeDocument/2006/customXml" ds:itemID="{9B9637AC-A18B-490D-AADF-E63CC877A33D}"/>
</file>

<file path=customXml/itemProps3.xml><?xml version="1.0" encoding="utf-8"?>
<ds:datastoreItem xmlns:ds="http://schemas.openxmlformats.org/officeDocument/2006/customXml" ds:itemID="{7D8A7528-4CFD-4544-8E9A-8C50CB3F2ACF}"/>
</file>

<file path=docProps/app.xml><?xml version="1.0" encoding="utf-8"?>
<Properties xmlns="http://schemas.openxmlformats.org/officeDocument/2006/extended-properties" xmlns:vt="http://schemas.openxmlformats.org/officeDocument/2006/docPropsVTypes">
  <TotalTime>525</TotalTime>
  <Words>422</Words>
  <Application>Microsoft Office PowerPoint</Application>
  <PresentationFormat>ワイド画面</PresentationFormat>
  <Paragraphs>62</Paragraphs>
  <Slides>12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12</vt:i4>
      </vt:variant>
    </vt:vector>
  </HeadingPairs>
  <TitlesOfParts>
    <vt:vector size="18" baseType="lpstr">
      <vt:lpstr>UD デジタル 教科書体 N-B</vt:lpstr>
      <vt:lpstr>UD デジタル 教科書体 NP-B</vt:lpstr>
      <vt:lpstr>游ゴシック</vt:lpstr>
      <vt:lpstr>游ゴシック Light</vt:lpstr>
      <vt:lpstr>Arial</vt:lpstr>
      <vt:lpstr>Office テーマ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佐藤 友香</dc:creator>
  <cp:lastModifiedBy>佐藤 友香</cp:lastModifiedBy>
  <cp:revision>17</cp:revision>
  <dcterms:created xsi:type="dcterms:W3CDTF">2024-01-09T07:33:55Z</dcterms:created>
  <dcterms:modified xsi:type="dcterms:W3CDTF">2024-03-12T05:25:38Z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0x01010026E886295D65B846843D6E9FD0777089</vt:lpwstr>
  </property>
</Properties>
</file>