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作成要領" id="{8FFBE684-89D4-4055-86DB-04F2185E7743}">
          <p14:sldIdLst>
            <p14:sldId id="256"/>
          </p14:sldIdLst>
        </p14:section>
        <p14:section name="作業用" id="{53A536E0-BC43-4880-A7DE-5519FF74A68B}">
          <p14:sldIdLst>
            <p14:sldId id="25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2C87FE-AFF8-46D0-A8A6-5395E5B04F36}" v="2" dt="2026-02-17T11:54:02.9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2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E02A643-9BB0-4E02-80B2-2C0A5E5D738E}"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577945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02A643-9BB0-4E02-80B2-2C0A5E5D738E}"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641901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02A643-9BB0-4E02-80B2-2C0A5E5D738E}"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343175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02A643-9BB0-4E02-80B2-2C0A5E5D738E}"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4285647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02A643-9BB0-4E02-80B2-2C0A5E5D738E}" type="datetimeFigureOut">
              <a:rPr kumimoji="1" lang="ja-JP" altLang="en-US" smtClean="0"/>
              <a:t>2026/2/17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3131199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E02A643-9BB0-4E02-80B2-2C0A5E5D738E}" type="datetimeFigureOut">
              <a:rPr kumimoji="1" lang="ja-JP" altLang="en-US" smtClean="0"/>
              <a:t>2026/2/17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043467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E02A643-9BB0-4E02-80B2-2C0A5E5D738E}" type="datetimeFigureOut">
              <a:rPr kumimoji="1" lang="ja-JP" altLang="en-US" smtClean="0"/>
              <a:t>2026/2/17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031682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E02A643-9BB0-4E02-80B2-2C0A5E5D738E}" type="datetimeFigureOut">
              <a:rPr kumimoji="1" lang="ja-JP" altLang="en-US" smtClean="0"/>
              <a:t>2026/2/17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3581101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02A643-9BB0-4E02-80B2-2C0A5E5D738E}" type="datetimeFigureOut">
              <a:rPr kumimoji="1" lang="ja-JP" altLang="en-US" smtClean="0"/>
              <a:t>2026/2/17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812787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02A643-9BB0-4E02-80B2-2C0A5E5D738E}" type="datetimeFigureOut">
              <a:rPr kumimoji="1" lang="ja-JP" altLang="en-US" smtClean="0"/>
              <a:t>2026/2/17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2642716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02A643-9BB0-4E02-80B2-2C0A5E5D738E}" type="datetimeFigureOut">
              <a:rPr kumimoji="1" lang="ja-JP" altLang="en-US" smtClean="0"/>
              <a:t>2026/2/17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3199521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E02A643-9BB0-4E02-80B2-2C0A5E5D738E}" type="datetimeFigureOut">
              <a:rPr kumimoji="1" lang="ja-JP" altLang="en-US" smtClean="0"/>
              <a:t>2026/2/17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99D720A-4AD5-4DCF-885F-DE5297996123}" type="slidenum">
              <a:rPr kumimoji="1" lang="ja-JP" altLang="en-US" smtClean="0"/>
              <a:t>‹#›</a:t>
            </a:fld>
            <a:endParaRPr kumimoji="1" lang="ja-JP" altLang="en-US"/>
          </a:p>
        </p:txBody>
      </p:sp>
    </p:spTree>
    <p:extLst>
      <p:ext uri="{BB962C8B-B14F-4D97-AF65-F5344CB8AC3E}">
        <p14:creationId xmlns:p14="http://schemas.microsoft.com/office/powerpoint/2010/main" val="13471243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61A0ABE2-AA3C-55E6-0348-2F0E73578A88}"/>
              </a:ext>
            </a:extLst>
          </p:cNvPr>
          <p:cNvSpPr txBox="1"/>
          <p:nvPr/>
        </p:nvSpPr>
        <p:spPr>
          <a:xfrm>
            <a:off x="116463" y="815565"/>
            <a:ext cx="9673075" cy="920765"/>
          </a:xfrm>
          <a:prstGeom prst="rect">
            <a:avLst/>
          </a:prstGeom>
          <a:noFill/>
        </p:spPr>
        <p:txBody>
          <a:bodyPr wrap="square">
            <a:spAutoFit/>
          </a:bodyPr>
          <a:lstStyle/>
          <a:p>
            <a:pPr>
              <a:spcAft>
                <a:spcPts val="650"/>
              </a:spcAft>
            </a:pPr>
            <a:r>
              <a:rPr lang="ja-JP" altLang="en-US" dirty="0">
                <a:latin typeface="メイリオ" panose="020B0604030504040204" pitchFamily="50" charset="-128"/>
                <a:ea typeface="メイリオ" panose="020B0604030504040204" pitchFamily="50" charset="-128"/>
                <a:cs typeface="Times New Roman" panose="02020603050405020304" pitchFamily="18" charset="0"/>
              </a:rPr>
              <a:t>認定番号：</a:t>
            </a:r>
            <a:r>
              <a:rPr lang="ja-JP" altLang="en-US" dirty="0">
                <a:highlight>
                  <a:srgbClr val="FFFF00"/>
                </a:highlight>
                <a:latin typeface="メイリオ" panose="020B0604030504040204" pitchFamily="50" charset="-128"/>
                <a:ea typeface="メイリオ" panose="020B0604030504040204" pitchFamily="50" charset="-128"/>
                <a:cs typeface="Times New Roman" panose="02020603050405020304" pitchFamily="18" charset="0"/>
              </a:rPr>
              <a:t>○○</a:t>
            </a:r>
            <a:r>
              <a:rPr lang="ja-JP" altLang="en-US" dirty="0">
                <a:latin typeface="メイリオ" panose="020B0604030504040204" pitchFamily="50" charset="-128"/>
                <a:ea typeface="メイリオ" panose="020B0604030504040204" pitchFamily="50" charset="-128"/>
                <a:cs typeface="Times New Roman" panose="02020603050405020304" pitchFamily="18" charset="0"/>
              </a:rPr>
              <a:t>　　サポーター名：</a:t>
            </a:r>
            <a:r>
              <a:rPr lang="ja-JP" altLang="ja-JP" dirty="0">
                <a:latin typeface="メイリオ" panose="020B0604030504040204" pitchFamily="50" charset="-128"/>
                <a:ea typeface="メイリオ" panose="020B0604030504040204" pitchFamily="50" charset="-128"/>
                <a:cs typeface="Times New Roman" panose="02020603050405020304" pitchFamily="18" charset="0"/>
              </a:rPr>
              <a:t>株式会社</a:t>
            </a:r>
            <a:r>
              <a:rPr lang="ja-JP" altLang="en-US" dirty="0">
                <a:highlight>
                  <a:srgbClr val="FFFF00"/>
                </a:highlight>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dirty="0">
              <a:highlight>
                <a:srgbClr val="FFFF00"/>
              </a:highlight>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200" dirty="0">
                <a:latin typeface="メイリオ" panose="020B0604030504040204" pitchFamily="50" charset="-128"/>
                <a:ea typeface="メイリオ" panose="020B0604030504040204" pitchFamily="50" charset="-128"/>
              </a:rPr>
              <a:t>　▶実施内容の分類：</a:t>
            </a:r>
            <a:r>
              <a:rPr lang="ja-JP" altLang="en-US" sz="1200" dirty="0"/>
              <a:t>（７） その他</a:t>
            </a:r>
            <a:r>
              <a:rPr lang="en-US" altLang="ja-JP" sz="1200" dirty="0"/>
              <a:t>､</a:t>
            </a:r>
            <a:r>
              <a:rPr lang="ja-JP" altLang="en-US" sz="1200" dirty="0"/>
              <a:t>流域治水の優良な活動についての周知など流域治水に資すると国土交通省が認める取組</a:t>
            </a:r>
          </a:p>
          <a:p>
            <a:endParaRPr lang="ja-JP" altLang="en-US" dirty="0">
              <a:latin typeface="メイリオ" panose="020B0604030504040204" pitchFamily="50" charset="-128"/>
              <a:ea typeface="メイリオ" panose="020B0604030504040204" pitchFamily="50" charset="-128"/>
            </a:endParaRPr>
          </a:p>
        </p:txBody>
      </p:sp>
      <p:graphicFrame>
        <p:nvGraphicFramePr>
          <p:cNvPr id="6" name="表 5">
            <a:extLst>
              <a:ext uri="{FF2B5EF4-FFF2-40B4-BE49-F238E27FC236}">
                <a16:creationId xmlns:a16="http://schemas.microsoft.com/office/drawing/2014/main" id="{8D08C215-26B4-3D13-BBD7-3783F965C2A3}"/>
              </a:ext>
            </a:extLst>
          </p:cNvPr>
          <p:cNvGraphicFramePr>
            <a:graphicFrameLocks noGrp="1"/>
          </p:cNvGraphicFramePr>
          <p:nvPr>
            <p:extLst>
              <p:ext uri="{D42A27DB-BD31-4B8C-83A1-F6EECF244321}">
                <p14:modId xmlns:p14="http://schemas.microsoft.com/office/powerpoint/2010/main" val="2227836897"/>
              </p:ext>
            </p:extLst>
          </p:nvPr>
        </p:nvGraphicFramePr>
        <p:xfrm>
          <a:off x="116463" y="2089811"/>
          <a:ext cx="9673074" cy="4642848"/>
        </p:xfrm>
        <a:graphic>
          <a:graphicData uri="http://schemas.openxmlformats.org/drawingml/2006/table">
            <a:tbl>
              <a:tblPr firstRow="1" firstCol="1" bandRow="1"/>
              <a:tblGrid>
                <a:gridCol w="624069">
                  <a:extLst>
                    <a:ext uri="{9D8B030D-6E8A-4147-A177-3AD203B41FA5}">
                      <a16:colId xmlns:a16="http://schemas.microsoft.com/office/drawing/2014/main" val="11048032"/>
                    </a:ext>
                  </a:extLst>
                </a:gridCol>
                <a:gridCol w="9049005">
                  <a:extLst>
                    <a:ext uri="{9D8B030D-6E8A-4147-A177-3AD203B41FA5}">
                      <a16:colId xmlns:a16="http://schemas.microsoft.com/office/drawing/2014/main" val="2493918917"/>
                    </a:ext>
                  </a:extLst>
                </a:gridCol>
              </a:tblGrid>
              <a:tr h="4642848">
                <a:tc>
                  <a:txBody>
                    <a:bodyPr/>
                    <a:lstStyle/>
                    <a:p>
                      <a:pPr algn="l">
                        <a:lnSpc>
                          <a:spcPct val="100000"/>
                        </a:lnSpc>
                      </a:pPr>
                      <a:r>
                        <a:rPr lang="ja-JP" altLang="ja-JP" sz="1700" kern="100" dirty="0">
                          <a:effectLst/>
                          <a:latin typeface="Meiryo UI" panose="020B0604030504040204" pitchFamily="50" charset="-128"/>
                          <a:ea typeface="Meiryo UI" panose="020B0604030504040204" pitchFamily="50" charset="-128"/>
                          <a:cs typeface="Times New Roman" panose="02020603050405020304" pitchFamily="18" charset="0"/>
                        </a:rPr>
                        <a:t>取組</a:t>
                      </a:r>
                      <a:endParaRPr lang="en-US" altLang="ja-JP" sz="17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pPr>
                      <a:r>
                        <a:rPr lang="ja-JP" altLang="ja-JP" sz="1700" kern="100" dirty="0">
                          <a:effectLst/>
                          <a:latin typeface="Meiryo UI" panose="020B0604030504040204" pitchFamily="50" charset="-128"/>
                          <a:ea typeface="Meiryo UI" panose="020B0604030504040204" pitchFamily="50" charset="-128"/>
                          <a:cs typeface="Times New Roman" panose="02020603050405020304" pitchFamily="18" charset="0"/>
                        </a:rPr>
                        <a:t>実績</a:t>
                      </a:r>
                    </a:p>
                  </a:txBody>
                  <a:tcPr marL="74295" marR="74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189865" indent="-170180" algn="l">
                        <a:lnSpc>
                          <a:spcPct val="100000"/>
                        </a:lnSpc>
                      </a:pPr>
                      <a:endParaRPr lang="ja-JP" sz="17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74295" marR="74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92762212"/>
                  </a:ext>
                </a:extLst>
              </a:tr>
            </a:tbl>
          </a:graphicData>
        </a:graphic>
      </p:graphicFrame>
      <p:sp>
        <p:nvSpPr>
          <p:cNvPr id="7" name="フリーフォーム: 図形 6">
            <a:extLst>
              <a:ext uri="{FF2B5EF4-FFF2-40B4-BE49-F238E27FC236}">
                <a16:creationId xmlns:a16="http://schemas.microsoft.com/office/drawing/2014/main" id="{BFAA88C3-9097-CDB0-300B-35D3584B09DB}"/>
              </a:ext>
            </a:extLst>
          </p:cNvPr>
          <p:cNvSpPr/>
          <p:nvPr/>
        </p:nvSpPr>
        <p:spPr>
          <a:xfrm>
            <a:off x="4953001" y="1425589"/>
            <a:ext cx="5283200" cy="310742"/>
          </a:xfrm>
          <a:custGeom>
            <a:avLst/>
            <a:gdLst>
              <a:gd name="connsiteX0" fmla="*/ 57150 w 4476750"/>
              <a:gd name="connsiteY0" fmla="*/ 0 h 323850"/>
              <a:gd name="connsiteX1" fmla="*/ 0 w 4476750"/>
              <a:gd name="connsiteY1" fmla="*/ 0 h 323850"/>
              <a:gd name="connsiteX2" fmla="*/ 0 w 4476750"/>
              <a:gd name="connsiteY2" fmla="*/ 323850 h 323850"/>
              <a:gd name="connsiteX3" fmla="*/ 4476750 w 4476750"/>
              <a:gd name="connsiteY3" fmla="*/ 323850 h 323850"/>
            </a:gdLst>
            <a:ahLst/>
            <a:cxnLst>
              <a:cxn ang="0">
                <a:pos x="connsiteX0" y="connsiteY0"/>
              </a:cxn>
              <a:cxn ang="0">
                <a:pos x="connsiteX1" y="connsiteY1"/>
              </a:cxn>
              <a:cxn ang="0">
                <a:pos x="connsiteX2" y="connsiteY2"/>
              </a:cxn>
              <a:cxn ang="0">
                <a:pos x="connsiteX3" y="connsiteY3"/>
              </a:cxn>
            </a:cxnLst>
            <a:rect l="l" t="t" r="r" b="b"/>
            <a:pathLst>
              <a:path w="4476750" h="323850">
                <a:moveTo>
                  <a:pt x="57150" y="0"/>
                </a:moveTo>
                <a:lnTo>
                  <a:pt x="0" y="0"/>
                </a:lnTo>
                <a:lnTo>
                  <a:pt x="0" y="323850"/>
                </a:lnTo>
                <a:lnTo>
                  <a:pt x="4476750" y="323850"/>
                </a:lnTo>
              </a:path>
            </a:pathLst>
          </a:custGeom>
          <a:noFill/>
          <a:ln>
            <a:solidFill>
              <a:srgbClr val="FF0000"/>
            </a:solidFill>
            <a:headEnd type="none" w="med" len="med"/>
            <a:tailEnd type="triangle" w="med" len="med"/>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89BF2A0E-0061-F3AD-BFE9-C78E4D8DD0B8}"/>
              </a:ext>
            </a:extLst>
          </p:cNvPr>
          <p:cNvSpPr txBox="1"/>
          <p:nvPr/>
        </p:nvSpPr>
        <p:spPr>
          <a:xfrm>
            <a:off x="6091464" y="2089811"/>
            <a:ext cx="2535282" cy="275781"/>
          </a:xfrm>
          <a:prstGeom prst="rect">
            <a:avLst/>
          </a:prstGeom>
          <a:noFill/>
          <a:ln>
            <a:noFill/>
          </a:ln>
        </p:spPr>
        <p:txBody>
          <a:bodyPr wrap="square">
            <a:spAutoFit/>
          </a:bodyPr>
          <a:lstStyle/>
          <a:p>
            <a:pPr algn="ctr"/>
            <a:r>
              <a:rPr lang="ja-JP" altLang="en-US" sz="1192" dirty="0">
                <a:highlight>
                  <a:srgbClr val="FFFF00"/>
                </a:highlight>
              </a:rPr>
              <a:t>実施内容から該当する項目を記載</a:t>
            </a:r>
          </a:p>
        </p:txBody>
      </p:sp>
      <p:sp>
        <p:nvSpPr>
          <p:cNvPr id="9" name="フリーフォーム: 図形 8">
            <a:extLst>
              <a:ext uri="{FF2B5EF4-FFF2-40B4-BE49-F238E27FC236}">
                <a16:creationId xmlns:a16="http://schemas.microsoft.com/office/drawing/2014/main" id="{20636424-194A-2C9F-318D-1BBC9C9DD306}"/>
              </a:ext>
            </a:extLst>
          </p:cNvPr>
          <p:cNvSpPr/>
          <p:nvPr/>
        </p:nvSpPr>
        <p:spPr>
          <a:xfrm>
            <a:off x="1785143" y="1425588"/>
            <a:ext cx="6984000" cy="0"/>
          </a:xfrm>
          <a:custGeom>
            <a:avLst/>
            <a:gdLst>
              <a:gd name="connsiteX0" fmla="*/ 0 w 6648450"/>
              <a:gd name="connsiteY0" fmla="*/ 0 h 0"/>
              <a:gd name="connsiteX1" fmla="*/ 6648450 w 6648450"/>
              <a:gd name="connsiteY1" fmla="*/ 0 h 0"/>
            </a:gdLst>
            <a:ahLst/>
            <a:cxnLst>
              <a:cxn ang="0">
                <a:pos x="connsiteX0" y="connsiteY0"/>
              </a:cxn>
              <a:cxn ang="0">
                <a:pos x="connsiteX1" y="connsiteY1"/>
              </a:cxn>
            </a:cxnLst>
            <a:rect l="l" t="t" r="r" b="b"/>
            <a:pathLst>
              <a:path w="6648450">
                <a:moveTo>
                  <a:pt x="0" y="0"/>
                </a:moveTo>
                <a:lnTo>
                  <a:pt x="6648450" y="0"/>
                </a:lnTo>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3042573C-EF6D-3EF2-1ADA-25C666C0AB39}"/>
              </a:ext>
            </a:extLst>
          </p:cNvPr>
          <p:cNvSpPr txBox="1"/>
          <p:nvPr/>
        </p:nvSpPr>
        <p:spPr>
          <a:xfrm>
            <a:off x="1442610" y="3814324"/>
            <a:ext cx="7684614" cy="1200329"/>
          </a:xfrm>
          <a:prstGeom prst="rect">
            <a:avLst/>
          </a:prstGeom>
          <a:noFill/>
          <a:ln>
            <a:noFill/>
          </a:ln>
        </p:spPr>
        <p:txBody>
          <a:bodyPr wrap="square">
            <a:spAutoFit/>
          </a:bodyPr>
          <a:lstStyle/>
          <a:p>
            <a:r>
              <a:rPr lang="en-US" altLang="ja-JP" dirty="0"/>
              <a:t>※</a:t>
            </a:r>
            <a:r>
              <a:rPr lang="ja-JP" altLang="en-US" dirty="0"/>
              <a:t>図や写真の使用可能</a:t>
            </a:r>
            <a:endParaRPr lang="en-US" altLang="ja-JP" dirty="0"/>
          </a:p>
          <a:p>
            <a:r>
              <a:rPr lang="en-US" altLang="ja-JP" dirty="0"/>
              <a:t>※</a:t>
            </a:r>
            <a:r>
              <a:rPr lang="ja-JP" altLang="en-US" dirty="0"/>
              <a:t>企業の</a:t>
            </a:r>
            <a:r>
              <a:rPr lang="en-US" altLang="ja-JP" dirty="0"/>
              <a:t>HP</a:t>
            </a:r>
            <a:r>
              <a:rPr lang="ja-JP" altLang="en-US" dirty="0"/>
              <a:t>のリンクはは取り組みに関するリンクであれば貼り付け</a:t>
            </a:r>
            <a:r>
              <a:rPr lang="en-US" altLang="ja-JP" dirty="0"/>
              <a:t>OK</a:t>
            </a:r>
          </a:p>
          <a:p>
            <a:r>
              <a:rPr lang="en-US" altLang="ja-JP" dirty="0"/>
              <a:t>※</a:t>
            </a:r>
            <a:r>
              <a:rPr lang="ja-JP" altLang="en-US" dirty="0"/>
              <a:t>複数ページの作成可能</a:t>
            </a:r>
            <a:endParaRPr lang="en-US" altLang="ja-JP" dirty="0"/>
          </a:p>
          <a:p>
            <a:r>
              <a:rPr lang="en-US" altLang="ja-JP" dirty="0"/>
              <a:t>※</a:t>
            </a:r>
            <a:r>
              <a:rPr lang="ja-JP" altLang="en-US" dirty="0"/>
              <a:t>スライドサイズは</a:t>
            </a:r>
            <a:r>
              <a:rPr lang="en-US" altLang="ja-JP" dirty="0"/>
              <a:t>『A4</a:t>
            </a:r>
            <a:r>
              <a:rPr lang="ja-JP" altLang="en-US" dirty="0"/>
              <a:t> </a:t>
            </a:r>
            <a:r>
              <a:rPr lang="en-US" altLang="ja-JP" dirty="0"/>
              <a:t>210×297 mm』</a:t>
            </a:r>
            <a:r>
              <a:rPr lang="ja-JP" altLang="en-US" dirty="0"/>
              <a:t>から変更しないでください。</a:t>
            </a:r>
            <a:endParaRPr lang="en-US" altLang="ja-JP" dirty="0"/>
          </a:p>
        </p:txBody>
      </p:sp>
      <p:pic>
        <p:nvPicPr>
          <p:cNvPr id="12" name="図 11">
            <a:extLst>
              <a:ext uri="{FF2B5EF4-FFF2-40B4-BE49-F238E27FC236}">
                <a16:creationId xmlns:a16="http://schemas.microsoft.com/office/drawing/2014/main" id="{EE92E654-E8DF-9163-CBD7-63EED702ADDE}"/>
              </a:ext>
            </a:extLst>
          </p:cNvPr>
          <p:cNvPicPr>
            <a:picLocks noChangeAspect="1"/>
          </p:cNvPicPr>
          <p:nvPr/>
        </p:nvPicPr>
        <p:blipFill>
          <a:blip r:embed="rId2"/>
          <a:stretch>
            <a:fillRect/>
          </a:stretch>
        </p:blipFill>
        <p:spPr>
          <a:xfrm>
            <a:off x="3550014" y="4999188"/>
            <a:ext cx="2228485" cy="1601163"/>
          </a:xfrm>
          <a:prstGeom prst="rect">
            <a:avLst/>
          </a:prstGeom>
        </p:spPr>
      </p:pic>
      <p:sp>
        <p:nvSpPr>
          <p:cNvPr id="13" name="テキスト ボックス 12">
            <a:extLst>
              <a:ext uri="{FF2B5EF4-FFF2-40B4-BE49-F238E27FC236}">
                <a16:creationId xmlns:a16="http://schemas.microsoft.com/office/drawing/2014/main" id="{F2A41442-E69B-3C52-6DA2-F98A37BE5E3C}"/>
              </a:ext>
            </a:extLst>
          </p:cNvPr>
          <p:cNvSpPr txBox="1"/>
          <p:nvPr/>
        </p:nvSpPr>
        <p:spPr>
          <a:xfrm>
            <a:off x="10236201" y="956373"/>
            <a:ext cx="7353300" cy="1559914"/>
          </a:xfrm>
          <a:prstGeom prst="rect">
            <a:avLst/>
          </a:prstGeom>
          <a:noFill/>
          <a:ln>
            <a:solidFill>
              <a:srgbClr val="FF0000"/>
            </a:solidFill>
          </a:ln>
        </p:spPr>
        <p:txBody>
          <a:bodyPr wrap="square">
            <a:spAutoFit/>
          </a:bodyPr>
          <a:lstStyle/>
          <a:p>
            <a:r>
              <a:rPr lang="ja-JP" altLang="en-US" sz="1200" dirty="0"/>
              <a:t>実施内容</a:t>
            </a:r>
            <a:endParaRPr lang="en-US" altLang="ja-JP" sz="1200" dirty="0"/>
          </a:p>
          <a:p>
            <a:r>
              <a:rPr lang="ja-JP" altLang="en-US" sz="1200" dirty="0"/>
              <a:t>（１） 企業等の</a:t>
            </a:r>
            <a:r>
              <a:rPr lang="en-US" altLang="ja-JP" sz="1200" dirty="0"/>
              <a:t>Web </a:t>
            </a:r>
            <a:r>
              <a:rPr lang="ja-JP" altLang="en-US" sz="1200" dirty="0"/>
              <a:t>ページ、</a:t>
            </a:r>
            <a:r>
              <a:rPr lang="en-US" altLang="ja-JP" sz="1200" dirty="0"/>
              <a:t>SNS</a:t>
            </a:r>
            <a:r>
              <a:rPr lang="ja-JP" altLang="en-US" sz="1200" dirty="0"/>
              <a:t>、広報誌、ポスター等への情報掲載</a:t>
            </a:r>
          </a:p>
          <a:p>
            <a:r>
              <a:rPr lang="ja-JP" altLang="en-US" sz="1200" dirty="0"/>
              <a:t>（２） 流域治水に関する広報資料の配布・掲示、アナウンス等</a:t>
            </a:r>
          </a:p>
          <a:p>
            <a:r>
              <a:rPr lang="ja-JP" altLang="en-US" sz="1200" dirty="0"/>
              <a:t>（３） 各種イベント、セミナー、学会、講座、研修等での紹介</a:t>
            </a:r>
          </a:p>
          <a:p>
            <a:r>
              <a:rPr lang="ja-JP" altLang="en-US" sz="1200" dirty="0"/>
              <a:t>（４） 貯留施設の設置など自らの流域治水に資する取組</a:t>
            </a:r>
          </a:p>
          <a:p>
            <a:r>
              <a:rPr lang="ja-JP" altLang="en-US" sz="1200" dirty="0"/>
              <a:t>（５） 流域の上流地域と下流地域の連携を推進する取組</a:t>
            </a:r>
          </a:p>
          <a:p>
            <a:r>
              <a:rPr lang="ja-JP" altLang="en-US" sz="1200" dirty="0"/>
              <a:t>（６） 自治体等との防災協定の締結、避難所としての場所の提供等防災活動への積極的な参加</a:t>
            </a:r>
          </a:p>
          <a:p>
            <a:r>
              <a:rPr lang="ja-JP" altLang="en-US" sz="1200" dirty="0"/>
              <a:t>（７） その他</a:t>
            </a:r>
            <a:r>
              <a:rPr lang="en-US" altLang="ja-JP" sz="1200" dirty="0"/>
              <a:t>､</a:t>
            </a:r>
            <a:r>
              <a:rPr lang="ja-JP" altLang="en-US" sz="1200" dirty="0"/>
              <a:t>流域治水の優良な活動についての周知など流域治水に資すると国土交通省が認める取組</a:t>
            </a:r>
          </a:p>
        </p:txBody>
      </p:sp>
      <p:sp>
        <p:nvSpPr>
          <p:cNvPr id="2" name="タイトル 1">
            <a:extLst>
              <a:ext uri="{FF2B5EF4-FFF2-40B4-BE49-F238E27FC236}">
                <a16:creationId xmlns:a16="http://schemas.microsoft.com/office/drawing/2014/main" id="{7D095675-7AC4-D09C-F17E-CAFCB37F6619}"/>
              </a:ext>
            </a:extLst>
          </p:cNvPr>
          <p:cNvSpPr txBox="1">
            <a:spLocks/>
          </p:cNvSpPr>
          <p:nvPr/>
        </p:nvSpPr>
        <p:spPr bwMode="auto">
          <a:xfrm>
            <a:off x="0" y="0"/>
            <a:ext cx="8385381"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97"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39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592"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789"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167" b="0" i="0" u="none" strike="noStrike" kern="0" cap="none" spc="0" normalizeH="0" baseline="0" noProof="0">
                <a:ln>
                  <a:noFill/>
                </a:ln>
                <a:solidFill>
                  <a:srgbClr val="4087C8"/>
                </a:solidFill>
                <a:effectLst/>
                <a:uLnTx/>
                <a:uFillTx/>
                <a:latin typeface="HGP創英角ｺﾞｼｯｸUB"/>
                <a:ea typeface="HGP創英角ｺﾞｼｯｸUB"/>
                <a:cs typeface="+mj-cs"/>
              </a:rPr>
              <a:t>流域治水オフィシャルサポーター　令和</a:t>
            </a:r>
            <a:r>
              <a:rPr kumimoji="1" lang="ja-JP" altLang="en-US" sz="2167" b="0" i="0" u="none" strike="noStrike" kern="0" cap="none" spc="0" normalizeH="0" baseline="0" noProof="0">
                <a:ln>
                  <a:noFill/>
                </a:ln>
                <a:solidFill>
                  <a:srgbClr val="4087C8"/>
                </a:solidFill>
                <a:effectLst/>
                <a:highlight>
                  <a:srgbClr val="FFFF00"/>
                </a:highlight>
                <a:uLnTx/>
                <a:uFillTx/>
                <a:latin typeface="HGP創英角ｺﾞｼｯｸUB"/>
                <a:ea typeface="HGP創英角ｺﾞｼｯｸUB"/>
                <a:cs typeface="+mj-cs"/>
              </a:rPr>
              <a:t>○</a:t>
            </a:r>
            <a:r>
              <a:rPr kumimoji="1" lang="ja-JP" altLang="en-US" sz="2167" b="0" i="0" u="none" strike="noStrike" kern="0" cap="none" spc="0" normalizeH="0" baseline="0" noProof="0">
                <a:ln>
                  <a:noFill/>
                </a:ln>
                <a:solidFill>
                  <a:srgbClr val="4087C8"/>
                </a:solidFill>
                <a:effectLst/>
                <a:uLnTx/>
                <a:uFillTx/>
                <a:latin typeface="HGP創英角ｺﾞｼｯｸUB"/>
                <a:ea typeface="HGP創英角ｺﾞｼｯｸUB"/>
                <a:cs typeface="+mj-cs"/>
              </a:rPr>
              <a:t>年度取り組み実績</a:t>
            </a:r>
            <a:endParaRPr kumimoji="1" lang="ja-JP" altLang="en-US" sz="1517" b="0" i="0" u="none" strike="noStrike" kern="0" cap="none" spc="0" normalizeH="0" baseline="0" noProof="0" dirty="0">
              <a:ln>
                <a:noFill/>
              </a:ln>
              <a:solidFill>
                <a:srgbClr val="4087C8"/>
              </a:solidFill>
              <a:effectLst/>
              <a:uLnTx/>
              <a:uFillTx/>
              <a:latin typeface="HGP創英角ｺﾞｼｯｸUB"/>
              <a:ea typeface="HGP創英角ｺﾞｼｯｸUB"/>
              <a:cs typeface="+mj-cs"/>
            </a:endParaRPr>
          </a:p>
        </p:txBody>
      </p:sp>
    </p:spTree>
    <p:extLst>
      <p:ext uri="{BB962C8B-B14F-4D97-AF65-F5344CB8AC3E}">
        <p14:creationId xmlns:p14="http://schemas.microsoft.com/office/powerpoint/2010/main" val="2128380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894B5D1C-C0B7-01B1-82B3-FF8230A751F5}"/>
              </a:ext>
            </a:extLst>
          </p:cNvPr>
          <p:cNvGraphicFramePr>
            <a:graphicFrameLocks noGrp="1"/>
          </p:cNvGraphicFramePr>
          <p:nvPr>
            <p:extLst>
              <p:ext uri="{D42A27DB-BD31-4B8C-83A1-F6EECF244321}">
                <p14:modId xmlns:p14="http://schemas.microsoft.com/office/powerpoint/2010/main" val="719147055"/>
              </p:ext>
            </p:extLst>
          </p:nvPr>
        </p:nvGraphicFramePr>
        <p:xfrm>
          <a:off x="116463" y="1595894"/>
          <a:ext cx="9673074" cy="5145474"/>
        </p:xfrm>
        <a:graphic>
          <a:graphicData uri="http://schemas.openxmlformats.org/drawingml/2006/table">
            <a:tbl>
              <a:tblPr firstRow="1" firstCol="1" bandRow="1"/>
              <a:tblGrid>
                <a:gridCol w="624069">
                  <a:extLst>
                    <a:ext uri="{9D8B030D-6E8A-4147-A177-3AD203B41FA5}">
                      <a16:colId xmlns:a16="http://schemas.microsoft.com/office/drawing/2014/main" val="11048032"/>
                    </a:ext>
                  </a:extLst>
                </a:gridCol>
                <a:gridCol w="9049005">
                  <a:extLst>
                    <a:ext uri="{9D8B030D-6E8A-4147-A177-3AD203B41FA5}">
                      <a16:colId xmlns:a16="http://schemas.microsoft.com/office/drawing/2014/main" val="2493918917"/>
                    </a:ext>
                  </a:extLst>
                </a:gridCol>
              </a:tblGrid>
              <a:tr h="5145474">
                <a:tc>
                  <a:txBody>
                    <a:bodyPr/>
                    <a:lstStyle/>
                    <a:p>
                      <a:pPr algn="l">
                        <a:lnSpc>
                          <a:spcPct val="100000"/>
                        </a:lnSpc>
                      </a:pPr>
                      <a:r>
                        <a:rPr lang="ja-JP" altLang="ja-JP" sz="1700" kern="100" dirty="0">
                          <a:effectLst/>
                          <a:latin typeface="Meiryo UI" panose="020B0604030504040204" pitchFamily="50" charset="-128"/>
                          <a:ea typeface="Meiryo UI" panose="020B0604030504040204" pitchFamily="50" charset="-128"/>
                          <a:cs typeface="Times New Roman" panose="02020603050405020304" pitchFamily="18" charset="0"/>
                        </a:rPr>
                        <a:t>取組</a:t>
                      </a:r>
                      <a:endParaRPr lang="en-US" altLang="ja-JP" sz="17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pPr>
                      <a:r>
                        <a:rPr lang="ja-JP" altLang="ja-JP" sz="1700" kern="100" dirty="0">
                          <a:effectLst/>
                          <a:latin typeface="Meiryo UI" panose="020B0604030504040204" pitchFamily="50" charset="-128"/>
                          <a:ea typeface="Meiryo UI" panose="020B0604030504040204" pitchFamily="50" charset="-128"/>
                          <a:cs typeface="Times New Roman" panose="02020603050405020304" pitchFamily="18" charset="0"/>
                        </a:rPr>
                        <a:t>実績</a:t>
                      </a:r>
                    </a:p>
                  </a:txBody>
                  <a:tcPr marL="74295" marR="74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189865" indent="-170180" algn="l">
                        <a:lnSpc>
                          <a:spcPct val="100000"/>
                        </a:lnSpc>
                      </a:pPr>
                      <a:endParaRPr lang="ja-JP" sz="17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74295" marR="742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92762212"/>
                  </a:ext>
                </a:extLst>
              </a:tr>
            </a:tbl>
          </a:graphicData>
        </a:graphic>
      </p:graphicFrame>
      <p:sp>
        <p:nvSpPr>
          <p:cNvPr id="5" name="テキスト ボックス 4">
            <a:extLst>
              <a:ext uri="{FF2B5EF4-FFF2-40B4-BE49-F238E27FC236}">
                <a16:creationId xmlns:a16="http://schemas.microsoft.com/office/drawing/2014/main" id="{B47934EC-E6A1-AF3F-0C25-44DB027D3101}"/>
              </a:ext>
            </a:extLst>
          </p:cNvPr>
          <p:cNvSpPr txBox="1"/>
          <p:nvPr/>
        </p:nvSpPr>
        <p:spPr>
          <a:xfrm>
            <a:off x="116463" y="815565"/>
            <a:ext cx="9673075" cy="643766"/>
          </a:xfrm>
          <a:prstGeom prst="rect">
            <a:avLst/>
          </a:prstGeom>
          <a:noFill/>
        </p:spPr>
        <p:txBody>
          <a:bodyPr wrap="square">
            <a:spAutoFit/>
          </a:bodyPr>
          <a:lstStyle/>
          <a:p>
            <a:pPr>
              <a:spcAft>
                <a:spcPts val="650"/>
              </a:spcAft>
            </a:pPr>
            <a:r>
              <a:rPr lang="ja-JP" altLang="en-US" dirty="0">
                <a:latin typeface="メイリオ" panose="020B0604030504040204" pitchFamily="50" charset="-128"/>
                <a:ea typeface="メイリオ" panose="020B0604030504040204" pitchFamily="50" charset="-128"/>
                <a:cs typeface="Times New Roman" panose="02020603050405020304" pitchFamily="18" charset="0"/>
              </a:rPr>
              <a:t>認定番号：　　　　サポーター名：</a:t>
            </a:r>
            <a:endParaRPr lang="en-US" altLang="ja-JP" dirty="0">
              <a:highlight>
                <a:srgbClr val="FFFF00"/>
              </a:highlight>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200" dirty="0">
                <a:latin typeface="メイリオ" panose="020B0604030504040204" pitchFamily="50" charset="-128"/>
                <a:ea typeface="メイリオ" panose="020B0604030504040204" pitchFamily="50" charset="-128"/>
              </a:rPr>
              <a:t>　▶実施内容の分類：</a:t>
            </a:r>
            <a:endParaRPr lang="ja-JP" altLang="en-US" dirty="0">
              <a:latin typeface="メイリオ" panose="020B0604030504040204" pitchFamily="50" charset="-128"/>
              <a:ea typeface="メイリオ" panose="020B0604030504040204" pitchFamily="50" charset="-128"/>
            </a:endParaRPr>
          </a:p>
        </p:txBody>
      </p:sp>
      <p:sp>
        <p:nvSpPr>
          <p:cNvPr id="6" name="タイトル 1">
            <a:extLst>
              <a:ext uri="{FF2B5EF4-FFF2-40B4-BE49-F238E27FC236}">
                <a16:creationId xmlns:a16="http://schemas.microsoft.com/office/drawing/2014/main" id="{528B3500-331C-2CE0-5450-6B631F63F1CD}"/>
              </a:ext>
            </a:extLst>
          </p:cNvPr>
          <p:cNvSpPr txBox="1">
            <a:spLocks/>
          </p:cNvSpPr>
          <p:nvPr/>
        </p:nvSpPr>
        <p:spPr bwMode="auto">
          <a:xfrm>
            <a:off x="0" y="0"/>
            <a:ext cx="8385381"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197"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395"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592"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789"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167" b="0" i="0" u="none" strike="noStrike" kern="0" cap="none" spc="0" normalizeH="0" baseline="0" noProof="0">
                <a:ln>
                  <a:noFill/>
                </a:ln>
                <a:solidFill>
                  <a:srgbClr val="4087C8"/>
                </a:solidFill>
                <a:effectLst/>
                <a:uLnTx/>
                <a:uFillTx/>
                <a:latin typeface="HGP創英角ｺﾞｼｯｸUB"/>
                <a:ea typeface="HGP創英角ｺﾞｼｯｸUB"/>
                <a:cs typeface="+mj-cs"/>
              </a:rPr>
              <a:t>流域治水オフィシャルサポーター　令和</a:t>
            </a:r>
            <a:r>
              <a:rPr kumimoji="1" lang="ja-JP" altLang="en-US" sz="2167" b="0" i="0" u="none" strike="noStrike" kern="0" cap="none" spc="0" normalizeH="0" baseline="0" noProof="0">
                <a:ln>
                  <a:noFill/>
                </a:ln>
                <a:solidFill>
                  <a:srgbClr val="4087C8"/>
                </a:solidFill>
                <a:effectLst/>
                <a:highlight>
                  <a:srgbClr val="FFFF00"/>
                </a:highlight>
                <a:uLnTx/>
                <a:uFillTx/>
                <a:latin typeface="HGP創英角ｺﾞｼｯｸUB"/>
                <a:ea typeface="HGP創英角ｺﾞｼｯｸUB"/>
                <a:cs typeface="+mj-cs"/>
              </a:rPr>
              <a:t>○</a:t>
            </a:r>
            <a:r>
              <a:rPr kumimoji="1" lang="ja-JP" altLang="en-US" sz="2167" b="0" i="0" u="none" strike="noStrike" kern="0" cap="none" spc="0" normalizeH="0" baseline="0" noProof="0">
                <a:ln>
                  <a:noFill/>
                </a:ln>
                <a:solidFill>
                  <a:srgbClr val="4087C8"/>
                </a:solidFill>
                <a:effectLst/>
                <a:uLnTx/>
                <a:uFillTx/>
                <a:latin typeface="HGP創英角ｺﾞｼｯｸUB"/>
                <a:ea typeface="HGP創英角ｺﾞｼｯｸUB"/>
                <a:cs typeface="+mj-cs"/>
              </a:rPr>
              <a:t>年度取り組み実績</a:t>
            </a:r>
            <a:endParaRPr kumimoji="1" lang="ja-JP" altLang="en-US" sz="1517" b="0" i="0" u="none" strike="noStrike" kern="0" cap="none" spc="0" normalizeH="0" baseline="0" noProof="0" dirty="0">
              <a:ln>
                <a:noFill/>
              </a:ln>
              <a:solidFill>
                <a:srgbClr val="4087C8"/>
              </a:solidFill>
              <a:effectLst/>
              <a:uLnTx/>
              <a:uFillTx/>
              <a:latin typeface="HGP創英角ｺﾞｼｯｸUB"/>
              <a:ea typeface="HGP創英角ｺﾞｼｯｸUB"/>
              <a:cs typeface="+mj-cs"/>
            </a:endParaRPr>
          </a:p>
        </p:txBody>
      </p:sp>
    </p:spTree>
    <p:extLst>
      <p:ext uri="{BB962C8B-B14F-4D97-AF65-F5344CB8AC3E}">
        <p14:creationId xmlns:p14="http://schemas.microsoft.com/office/powerpoint/2010/main" val="403222668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TotalTime>
  <Words>261</Words>
  <Application>Microsoft Office PowerPoint</Application>
  <PresentationFormat>A4 210 x 297 mm</PresentationFormat>
  <Paragraphs>23</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HGP創英角ｺﾞｼｯｸUB</vt:lpstr>
      <vt:lpstr>Meiryo UI</vt:lpstr>
      <vt:lpstr>メイリオ</vt:lpstr>
      <vt:lpstr>Aptos</vt:lpstr>
      <vt:lpstr>Aptos Display</vt:lpstr>
      <vt:lpstr>Arial</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児島 良介</dc:creator>
  <cp:lastModifiedBy>児島 良介</cp:lastModifiedBy>
  <cp:revision>3</cp:revision>
  <dcterms:created xsi:type="dcterms:W3CDTF">2026-02-17T11:53:11Z</dcterms:created>
  <dcterms:modified xsi:type="dcterms:W3CDTF">2026-02-17T12:02:13Z</dcterms:modified>
</cp:coreProperties>
</file>