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85" r:id="rId2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CCECFF"/>
    <a:srgbClr val="007686"/>
    <a:srgbClr val="008582"/>
    <a:srgbClr val="009999"/>
    <a:srgbClr val="FFFF99"/>
    <a:srgbClr val="CCFFFF"/>
    <a:srgbClr val="4087C8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3" autoAdjust="0"/>
    <p:restoredTop sz="91547" autoAdjust="0"/>
  </p:normalViewPr>
  <p:slideViewPr>
    <p:cSldViewPr snapToGrid="0" showGuides="1">
      <p:cViewPr varScale="1">
        <p:scale>
          <a:sx n="101" d="100"/>
          <a:sy n="101" d="100"/>
        </p:scale>
        <p:origin x="324" y="96"/>
      </p:cViewPr>
      <p:guideLst>
        <p:guide orient="horz" pos="3024"/>
        <p:guide pos="4032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1"/>
            <a:ext cx="2950375" cy="498966"/>
          </a:xfrm>
          <a:prstGeom prst="rect">
            <a:avLst/>
          </a:prstGeom>
        </p:spPr>
        <p:txBody>
          <a:bodyPr vert="horz" lIns="91933" tIns="45961" rIns="91933" bIns="4596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8966"/>
          </a:xfrm>
          <a:prstGeom prst="rect">
            <a:avLst/>
          </a:prstGeom>
        </p:spPr>
        <p:txBody>
          <a:bodyPr vert="horz" lIns="91933" tIns="45961" rIns="91933" bIns="45961" rtlCol="0"/>
          <a:lstStyle>
            <a:lvl1pPr algn="r">
              <a:defRPr sz="1300"/>
            </a:lvl1pPr>
          </a:lstStyle>
          <a:p>
            <a:fld id="{3955CD86-5366-4A80-8E87-256210AA1908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3" tIns="45961" rIns="91933" bIns="459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5" y="4783361"/>
            <a:ext cx="5446723" cy="3913364"/>
          </a:xfrm>
          <a:prstGeom prst="rect">
            <a:avLst/>
          </a:prstGeom>
        </p:spPr>
        <p:txBody>
          <a:bodyPr vert="horz" lIns="91933" tIns="45961" rIns="91933" bIns="4596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1" y="9440375"/>
            <a:ext cx="2950375" cy="498966"/>
          </a:xfrm>
          <a:prstGeom prst="rect">
            <a:avLst/>
          </a:prstGeom>
        </p:spPr>
        <p:txBody>
          <a:bodyPr vert="horz" lIns="91933" tIns="45961" rIns="91933" bIns="4596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5"/>
            <a:ext cx="2950374" cy="498966"/>
          </a:xfrm>
          <a:prstGeom prst="rect">
            <a:avLst/>
          </a:prstGeom>
        </p:spPr>
        <p:txBody>
          <a:bodyPr vert="horz" lIns="91933" tIns="45961" rIns="91933" bIns="45961" rtlCol="0" anchor="b"/>
          <a:lstStyle>
            <a:lvl1pPr algn="r">
              <a:defRPr sz="1300"/>
            </a:lvl1pPr>
          </a:lstStyle>
          <a:p>
            <a:fld id="{09429339-997F-4A3F-8FE8-8A331BF28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29339-997F-4A3F-8FE8-8A331BF28C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1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500"/>
            </a:lvl1pPr>
            <a:lvl2pPr marL="478908" indent="0" algn="ctr">
              <a:buNone/>
              <a:defRPr sz="2100"/>
            </a:lvl2pPr>
            <a:lvl3pPr marL="957816" indent="0" algn="ctr">
              <a:buNone/>
              <a:defRPr sz="1900"/>
            </a:lvl3pPr>
            <a:lvl4pPr marL="1436724" indent="0" algn="ctr">
              <a:buNone/>
              <a:defRPr sz="1700"/>
            </a:lvl4pPr>
            <a:lvl5pPr marL="1915631" indent="0" algn="ctr">
              <a:buNone/>
              <a:defRPr sz="1700"/>
            </a:lvl5pPr>
            <a:lvl6pPr marL="2394539" indent="0" algn="ctr">
              <a:buNone/>
              <a:defRPr sz="1700"/>
            </a:lvl6pPr>
            <a:lvl7pPr marL="2873447" indent="0" algn="ctr">
              <a:buNone/>
              <a:defRPr sz="1700"/>
            </a:lvl7pPr>
            <a:lvl8pPr marL="3352355" indent="0" algn="ctr">
              <a:buNone/>
              <a:defRPr sz="1700"/>
            </a:lvl8pPr>
            <a:lvl9pPr marL="3831263" indent="0" algn="ctr">
              <a:buNone/>
              <a:defRPr sz="17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4EE6-4B19-489A-813E-0DD80552A29C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36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2CFD4-335F-480F-B50F-97ED3FB1A36D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E76F-C1FF-4745-AF10-DBB3C8675CA8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B94F-D2CD-481A-BA7E-EB61D716237D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98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89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2F1-DAB1-4768-8209-0088C8AAA68C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56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77A8-B822-4540-8134-AE7B41590E49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E643-5EC6-41C5-8A87-213E870B9D19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E880-BE32-43D6-A2C6-E87C6F6A9BD5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3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077E-8E23-485A-AD7B-C904284C9F14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D878-203C-4510-8681-FF277367DC19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DA9E-5E81-4DC3-A911-3BBF349144A0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68415" tIns="34208" rIns="68415" bIns="34208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68415" tIns="34208" rIns="68415" bIns="34208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5C11-CA66-42E8-BF41-11A7DB8CF8E8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23339" y="6574066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D009FA11-FF96-483E-BBFA-EBB33B900B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2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57816" rtl="0" eaLnBrk="1" latinLnBrk="0" hangingPunct="1">
        <a:lnSpc>
          <a:spcPct val="90000"/>
        </a:lnSpc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454" indent="-239454" algn="l" defTabSz="957816" rtl="0" eaLnBrk="1" latinLnBrk="0" hangingPunct="1">
        <a:lnSpc>
          <a:spcPct val="90000"/>
        </a:lnSpc>
        <a:spcBef>
          <a:spcPts val="1047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8362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91290" y="552498"/>
            <a:ext cx="3706012" cy="6195060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5" name="角丸四角形 274"/>
          <p:cNvSpPr/>
          <p:nvPr/>
        </p:nvSpPr>
        <p:spPr>
          <a:xfrm>
            <a:off x="3919872" y="552500"/>
            <a:ext cx="5904000" cy="3619450"/>
          </a:xfrm>
          <a:prstGeom prst="roundRect">
            <a:avLst>
              <a:gd name="adj" fmla="val 1439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4" name="角丸四角形 293"/>
          <p:cNvSpPr/>
          <p:nvPr/>
        </p:nvSpPr>
        <p:spPr>
          <a:xfrm>
            <a:off x="3918898" y="4303202"/>
            <a:ext cx="5904000" cy="2444356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0" y="9820"/>
            <a:ext cx="9906000" cy="41142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>
            <a:defPPr>
              <a:defRPr lang="ja-JP"/>
            </a:defPPr>
            <a:lvl1pPr algn="ctr">
              <a:defRPr sz="120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800" dirty="0"/>
              <a:t> </a:t>
            </a:r>
            <a:r>
              <a:rPr lang="en-US" altLang="ja-JP" sz="1800" dirty="0"/>
              <a:t>※</a:t>
            </a:r>
            <a:r>
              <a:rPr lang="ja-JP" altLang="en-US" sz="1800" smtClean="0"/>
              <a:t>市町村</a:t>
            </a:r>
            <a:r>
              <a:rPr lang="ja-JP" altLang="en-US" sz="1800" dirty="0" smtClean="0"/>
              <a:t>等の名称を記載</a:t>
            </a:r>
            <a:endParaRPr lang="en-US" altLang="ja-JP" sz="1800" dirty="0"/>
          </a:p>
        </p:txBody>
      </p:sp>
      <p:sp>
        <p:nvSpPr>
          <p:cNvPr id="80" name="角丸四角形 79"/>
          <p:cNvSpPr/>
          <p:nvPr/>
        </p:nvSpPr>
        <p:spPr>
          <a:xfrm>
            <a:off x="196081" y="601517"/>
            <a:ext cx="1083444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</a:t>
            </a:r>
            <a:r>
              <a:rPr lang="ja-JP" altLang="en-US" sz="1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7" name="角丸四角形 276"/>
          <p:cNvSpPr/>
          <p:nvPr/>
        </p:nvSpPr>
        <p:spPr>
          <a:xfrm>
            <a:off x="4035183" y="601517"/>
            <a:ext cx="936514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実験内容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4020340" y="4365107"/>
            <a:ext cx="1188000" cy="26169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ビジネスモデル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97515" y="903808"/>
            <a:ext cx="3636286" cy="1048319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r>
              <a:rPr lang="ja-JP" altLang="en-US" sz="1200" i="1" dirty="0"/>
              <a:t>○　</a:t>
            </a:r>
            <a:r>
              <a:rPr lang="ja-JP" altLang="en-US" sz="1200" i="1" dirty="0" smtClean="0"/>
              <a:t>地域の概況、地域の課題とその要因について、</a:t>
            </a:r>
            <a:endParaRPr lang="en-US" altLang="ja-JP" sz="1200" i="1" dirty="0" smtClean="0"/>
          </a:p>
          <a:p>
            <a:r>
              <a:rPr lang="ja-JP" altLang="en-US" sz="1200" i="1" dirty="0"/>
              <a:t>　</a:t>
            </a:r>
            <a:r>
              <a:rPr lang="ja-JP" altLang="en-US" sz="1200" i="1" dirty="0" smtClean="0"/>
              <a:t>　 図表や写真等を用いて簡潔に記載ください。</a:t>
            </a:r>
            <a:endParaRPr lang="en-US" altLang="ja-JP" sz="1200" i="1" dirty="0" smtClean="0"/>
          </a:p>
        </p:txBody>
      </p:sp>
      <p:sp>
        <p:nvSpPr>
          <p:cNvPr id="189" name="正方形/長方形 188"/>
          <p:cNvSpPr/>
          <p:nvPr/>
        </p:nvSpPr>
        <p:spPr>
          <a:xfrm>
            <a:off x="3963545" y="891380"/>
            <a:ext cx="5859353" cy="737395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r>
              <a:rPr lang="ja-JP" altLang="en-US" sz="1200" i="1" dirty="0" smtClean="0"/>
              <a:t>○　地図を用いて実証</a:t>
            </a:r>
            <a:r>
              <a:rPr lang="ja-JP" altLang="en-US" sz="1200" i="1" dirty="0"/>
              <a:t>実験</a:t>
            </a:r>
            <a:r>
              <a:rPr lang="ja-JP" altLang="en-US" sz="1200" i="1" dirty="0" smtClean="0"/>
              <a:t>の具体的な走行ルート案を図示</a:t>
            </a:r>
            <a:r>
              <a:rPr lang="ja-JP" altLang="ja-JP" sz="1200" i="1" dirty="0" smtClean="0"/>
              <a:t>して</a:t>
            </a:r>
            <a:r>
              <a:rPr lang="ja-JP" altLang="en-US" sz="1200" i="1" dirty="0" smtClean="0"/>
              <a:t>くだ</a:t>
            </a:r>
            <a:r>
              <a:rPr lang="ja-JP" altLang="ja-JP" sz="1200" i="1" dirty="0" smtClean="0"/>
              <a:t>さい</a:t>
            </a:r>
            <a:r>
              <a:rPr lang="ja-JP" altLang="en-US" sz="1200" i="1" dirty="0" smtClean="0"/>
              <a:t>。</a:t>
            </a:r>
            <a:endParaRPr lang="en-US" altLang="ja-JP" sz="1200" i="1" dirty="0" smtClean="0"/>
          </a:p>
          <a:p>
            <a:r>
              <a:rPr lang="ja-JP" altLang="en-US" sz="1200" i="1" dirty="0"/>
              <a:t> </a:t>
            </a:r>
            <a:r>
              <a:rPr lang="ja-JP" altLang="en-US" sz="1200" i="1" dirty="0" smtClean="0"/>
              <a:t>　　交通規制等による専用空間の実施区間空間（一部または全部） についても図示</a:t>
            </a:r>
            <a:endParaRPr lang="en-US" altLang="ja-JP" sz="1200" i="1" dirty="0" smtClean="0"/>
          </a:p>
          <a:p>
            <a:r>
              <a:rPr lang="en-US" altLang="ja-JP" sz="1200" i="1" dirty="0"/>
              <a:t> </a:t>
            </a:r>
            <a:r>
              <a:rPr lang="en-US" altLang="ja-JP" sz="1200" i="1" dirty="0" smtClean="0"/>
              <a:t>      </a:t>
            </a:r>
            <a:r>
              <a:rPr lang="ja-JP" altLang="en-US" sz="1200" i="1" dirty="0" smtClean="0"/>
              <a:t>してください。</a:t>
            </a:r>
            <a:endParaRPr lang="en-US" altLang="ja-JP" sz="1200" i="1" dirty="0" smtClean="0"/>
          </a:p>
        </p:txBody>
      </p:sp>
      <p:sp>
        <p:nvSpPr>
          <p:cNvPr id="200" name="正方形/長方形 199"/>
          <p:cNvSpPr/>
          <p:nvPr/>
        </p:nvSpPr>
        <p:spPr>
          <a:xfrm>
            <a:off x="3948638" y="4600448"/>
            <a:ext cx="5741461" cy="504952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marL="180975" indent="-180975"/>
            <a:r>
              <a:rPr lang="ja-JP" altLang="en-US" sz="1200" i="1" dirty="0" smtClean="0"/>
              <a:t>○　想定している将来のビジネスモデルを簡潔に記載ください。</a:t>
            </a:r>
            <a:endParaRPr lang="en-US" altLang="ja-JP" sz="1200" i="1" dirty="0" smtClean="0"/>
          </a:p>
          <a:p>
            <a:pPr marL="180975" indent="-180975"/>
            <a:r>
              <a:rPr lang="ja-JP" altLang="en-US" sz="1200" i="1" dirty="0" smtClean="0"/>
              <a:t>○　想定している社会実装に向けたロードマップ（バーチャート等）を記載ください。</a:t>
            </a:r>
            <a:endParaRPr lang="en-US" altLang="ja-JP" sz="1200" i="1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6946900" y="5011801"/>
            <a:ext cx="2743200" cy="1680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ロードマップ</a:t>
            </a:r>
            <a:endParaRPr lang="en-US" altLang="ja-JP" dirty="0" smtClean="0">
              <a:solidFill>
                <a:srgbClr val="0066FF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（バーチャート等）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151085" y="1504951"/>
            <a:ext cx="5428343" cy="2518951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ルート</a:t>
            </a:r>
            <a:r>
              <a:rPr lang="ja-JP" altLang="en-US" dirty="0">
                <a:solidFill>
                  <a:srgbClr val="0066FF"/>
                </a:solidFill>
              </a:rPr>
              <a:t>図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74095" y="4023902"/>
            <a:ext cx="3312000" cy="2556000"/>
            <a:chOff x="2654662" y="1942088"/>
            <a:chExt cx="1993910" cy="2151922"/>
          </a:xfrm>
        </p:grpSpPr>
        <p:sp>
          <p:nvSpPr>
            <p:cNvPr id="24" name="正方形/長方形 23"/>
            <p:cNvSpPr/>
            <p:nvPr/>
          </p:nvSpPr>
          <p:spPr>
            <a:xfrm>
              <a:off x="2654662" y="1942088"/>
              <a:ext cx="1993910" cy="2151922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rgbClr val="0066FF"/>
                  </a:solidFill>
                </a:rPr>
                <a:t>写真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4125767" y="3675316"/>
              <a:ext cx="522433" cy="4010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等</a:t>
              </a:r>
              <a:endParaRPr kumimoji="1" lang="ja-JP" altLang="en-US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79831" y="1371599"/>
            <a:ext cx="3312000" cy="2556000"/>
            <a:chOff x="227216" y="1939427"/>
            <a:chExt cx="2354059" cy="2151922"/>
          </a:xfrm>
        </p:grpSpPr>
        <p:sp>
          <p:nvSpPr>
            <p:cNvPr id="23" name="正方形/長方形 22"/>
            <p:cNvSpPr/>
            <p:nvPr/>
          </p:nvSpPr>
          <p:spPr>
            <a:xfrm>
              <a:off x="227216" y="1939427"/>
              <a:ext cx="2354059" cy="2151922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図表</a:t>
              </a:r>
              <a:endParaRPr lang="en-US" altLang="ja-JP" dirty="0" smtClean="0">
                <a:solidFill>
                  <a:srgbClr val="0066FF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058842" y="3675316"/>
              <a:ext cx="522433" cy="4010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等</a:t>
              </a:r>
              <a:endParaRPr kumimoji="1" lang="ja-JP" altLang="en-US" dirty="0">
                <a:solidFill>
                  <a:srgbClr val="0066FF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102898" y="66485"/>
            <a:ext cx="72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様式２</a:t>
            </a:r>
            <a:endParaRPr kumimoji="1" lang="ja-JP" altLang="en-US" sz="1400" dirty="0">
              <a:solidFill>
                <a:srgbClr val="0066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090572" y="5011801"/>
            <a:ext cx="2743200" cy="1680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ビジネスモデル</a:t>
            </a:r>
            <a:endParaRPr lang="en-US" altLang="ja-JP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17661</TotalTime>
  <Words>31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941</cp:revision>
  <cp:lastPrinted>2017-04-13T03:33:54Z</cp:lastPrinted>
  <dcterms:created xsi:type="dcterms:W3CDTF">2015-09-11T12:22:31Z</dcterms:created>
  <dcterms:modified xsi:type="dcterms:W3CDTF">2017-04-19T03:08:10Z</dcterms:modified>
</cp:coreProperties>
</file>