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3"/>
  </p:notesMasterIdLst>
  <p:sldIdLst>
    <p:sldId id="285" r:id="rId2"/>
  </p:sldIdLst>
  <p:sldSz cx="9906000" cy="6858000" type="A4"/>
  <p:notesSz cx="6807200" cy="9939338"/>
  <p:defaultTextStyle>
    <a:defPPr>
      <a:defRPr lang="ja-JP"/>
    </a:defPPr>
    <a:lvl1pPr marL="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1pPr>
    <a:lvl2pPr marL="47882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2pPr>
    <a:lvl3pPr marL="957644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3pPr>
    <a:lvl4pPr marL="1436465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4pPr>
    <a:lvl5pPr marL="1915286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5pPr>
    <a:lvl6pPr marL="2394107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6pPr>
    <a:lvl7pPr marL="2872929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7pPr>
    <a:lvl8pPr marL="3351750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8pPr>
    <a:lvl9pPr marL="3830572" algn="l" defTabSz="957644" rtl="0" eaLnBrk="1" latinLnBrk="0" hangingPunct="1">
      <a:defRPr kumimoji="1" sz="19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24" userDrawn="1">
          <p15:clr>
            <a:srgbClr val="A4A3A4"/>
          </p15:clr>
        </p15:guide>
        <p15:guide id="2" pos="4032">
          <p15:clr>
            <a:srgbClr val="A4A3A4"/>
          </p15:clr>
        </p15:guide>
        <p15:guide id="3" orient="horz" pos="2160">
          <p15:clr>
            <a:srgbClr val="A4A3A4"/>
          </p15:clr>
        </p15:guide>
        <p15:guide id="4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00FF"/>
    <a:srgbClr val="CCECFF"/>
    <a:srgbClr val="007686"/>
    <a:srgbClr val="008582"/>
    <a:srgbClr val="009999"/>
    <a:srgbClr val="FFFF99"/>
    <a:srgbClr val="CCFFFF"/>
    <a:srgbClr val="4087C8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93" autoAdjust="0"/>
    <p:restoredTop sz="91547" autoAdjust="0"/>
  </p:normalViewPr>
  <p:slideViewPr>
    <p:cSldViewPr snapToGrid="0" showGuides="1">
      <p:cViewPr varScale="1">
        <p:scale>
          <a:sx n="101" d="100"/>
          <a:sy n="101" d="100"/>
        </p:scale>
        <p:origin x="324" y="96"/>
      </p:cViewPr>
      <p:guideLst>
        <p:guide orient="horz" pos="3024"/>
        <p:guide pos="4032"/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1" y="1"/>
            <a:ext cx="2950375" cy="498966"/>
          </a:xfrm>
          <a:prstGeom prst="rect">
            <a:avLst/>
          </a:prstGeom>
        </p:spPr>
        <p:txBody>
          <a:bodyPr vert="horz" lIns="91933" tIns="45961" rIns="91933" bIns="45961" rtlCol="0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221" y="1"/>
            <a:ext cx="2950374" cy="498966"/>
          </a:xfrm>
          <a:prstGeom prst="rect">
            <a:avLst/>
          </a:prstGeom>
        </p:spPr>
        <p:txBody>
          <a:bodyPr vert="horz" lIns="91933" tIns="45961" rIns="91933" bIns="45961" rtlCol="0"/>
          <a:lstStyle>
            <a:lvl1pPr algn="r">
              <a:defRPr sz="1300"/>
            </a:lvl1pPr>
          </a:lstStyle>
          <a:p>
            <a:fld id="{3955CD86-5366-4A80-8E87-256210AA1908}" type="datetimeFigureOut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2663" y="1243013"/>
            <a:ext cx="4841875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933" tIns="45961" rIns="91933" bIns="45961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255" y="4783361"/>
            <a:ext cx="5446723" cy="3913364"/>
          </a:xfrm>
          <a:prstGeom prst="rect">
            <a:avLst/>
          </a:prstGeom>
        </p:spPr>
        <p:txBody>
          <a:bodyPr vert="horz" lIns="91933" tIns="45961" rIns="91933" bIns="45961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21" y="9440375"/>
            <a:ext cx="2950375" cy="498966"/>
          </a:xfrm>
          <a:prstGeom prst="rect">
            <a:avLst/>
          </a:prstGeom>
        </p:spPr>
        <p:txBody>
          <a:bodyPr vert="horz" lIns="91933" tIns="45961" rIns="91933" bIns="45961" rtlCol="0" anchor="b"/>
          <a:lstStyle>
            <a:lvl1pPr algn="l">
              <a:defRPr sz="13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221" y="9440375"/>
            <a:ext cx="2950374" cy="498966"/>
          </a:xfrm>
          <a:prstGeom prst="rect">
            <a:avLst/>
          </a:prstGeom>
        </p:spPr>
        <p:txBody>
          <a:bodyPr vert="horz" lIns="91933" tIns="45961" rIns="91933" bIns="45961" rtlCol="0" anchor="b"/>
          <a:lstStyle>
            <a:lvl1pPr algn="r">
              <a:defRPr sz="1300"/>
            </a:lvl1pPr>
          </a:lstStyle>
          <a:p>
            <a:fld id="{09429339-997F-4A3F-8FE8-8A331BF28C9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073386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1pPr>
    <a:lvl2pPr marL="342077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2pPr>
    <a:lvl3pPr marL="684154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3pPr>
    <a:lvl4pPr marL="1026231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4pPr>
    <a:lvl5pPr marL="1368308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5pPr>
    <a:lvl6pPr marL="1710385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6pPr>
    <a:lvl7pPr marL="2052462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7pPr>
    <a:lvl8pPr marL="2394539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8pPr>
    <a:lvl9pPr marL="2736616" algn="l" defTabSz="684154" rtl="0" eaLnBrk="1" latinLnBrk="0" hangingPunct="1">
      <a:defRPr kumimoji="1"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982663" y="1243013"/>
            <a:ext cx="4841875" cy="33528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9429339-997F-4A3F-8FE8-8A331BF28C92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8311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500"/>
            </a:lvl1pPr>
            <a:lvl2pPr marL="478908" indent="0" algn="ctr">
              <a:buNone/>
              <a:defRPr sz="2100"/>
            </a:lvl2pPr>
            <a:lvl3pPr marL="957816" indent="0" algn="ctr">
              <a:buNone/>
              <a:defRPr sz="1900"/>
            </a:lvl3pPr>
            <a:lvl4pPr marL="1436724" indent="0" algn="ctr">
              <a:buNone/>
              <a:defRPr sz="1700"/>
            </a:lvl4pPr>
            <a:lvl5pPr marL="1915631" indent="0" algn="ctr">
              <a:buNone/>
              <a:defRPr sz="1700"/>
            </a:lvl5pPr>
            <a:lvl6pPr marL="2394539" indent="0" algn="ctr">
              <a:buNone/>
              <a:defRPr sz="1700"/>
            </a:lvl6pPr>
            <a:lvl7pPr marL="2873447" indent="0" algn="ctr">
              <a:buNone/>
              <a:defRPr sz="1700"/>
            </a:lvl7pPr>
            <a:lvl8pPr marL="3352355" indent="0" algn="ctr">
              <a:buNone/>
              <a:defRPr sz="1700"/>
            </a:lvl8pPr>
            <a:lvl9pPr marL="3831263" indent="0" algn="ctr">
              <a:buNone/>
              <a:defRPr sz="17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D84EE6-4B19-489A-813E-0DD80552A29C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83655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92CFD4-335F-480F-B50F-97ED3FB1A36D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8479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3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9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EE76F-C1FF-4745-AF10-DBB3C8675CA8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2182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88B94F-D2CD-481A-BA7E-EB61D716237D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19872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39"/>
            <a:ext cx="8543925" cy="2852737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4"/>
            <a:ext cx="8543925" cy="1500187"/>
          </a:xfrm>
        </p:spPr>
        <p:txBody>
          <a:bodyPr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 marL="478908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57816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3pPr>
            <a:lvl4pPr marL="1436724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4pPr>
            <a:lvl5pPr marL="1915631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5pPr>
            <a:lvl6pPr marL="2394539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6pPr>
            <a:lvl7pPr marL="2873447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7pPr>
            <a:lvl8pPr marL="335235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8pPr>
            <a:lvl9pPr marL="3831263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DA2F1-DAB1-4768-8209-0088C8AAA68C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55660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D77A8-B822-4540-8134-AE7B41590E49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19069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7" y="365126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4" y="1681163"/>
            <a:ext cx="4211340" cy="823912"/>
          </a:xfrm>
        </p:spPr>
        <p:txBody>
          <a:bodyPr anchor="b"/>
          <a:lstStyle>
            <a:lvl1pPr marL="0" indent="0">
              <a:buNone/>
              <a:defRPr sz="2500" b="1"/>
            </a:lvl1pPr>
            <a:lvl2pPr marL="478908" indent="0">
              <a:buNone/>
              <a:defRPr sz="2100" b="1"/>
            </a:lvl2pPr>
            <a:lvl3pPr marL="957816" indent="0">
              <a:buNone/>
              <a:defRPr sz="1900" b="1"/>
            </a:lvl3pPr>
            <a:lvl4pPr marL="1436724" indent="0">
              <a:buNone/>
              <a:defRPr sz="1700" b="1"/>
            </a:lvl4pPr>
            <a:lvl5pPr marL="1915631" indent="0">
              <a:buNone/>
              <a:defRPr sz="1700" b="1"/>
            </a:lvl5pPr>
            <a:lvl6pPr marL="2394539" indent="0">
              <a:buNone/>
              <a:defRPr sz="1700" b="1"/>
            </a:lvl6pPr>
            <a:lvl7pPr marL="2873447" indent="0">
              <a:buNone/>
              <a:defRPr sz="1700" b="1"/>
            </a:lvl7pPr>
            <a:lvl8pPr marL="3352355" indent="0">
              <a:buNone/>
              <a:defRPr sz="1700" b="1"/>
            </a:lvl8pPr>
            <a:lvl9pPr marL="3831263" indent="0">
              <a:buNone/>
              <a:defRPr sz="17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4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1E643-5EC6-41C5-8A87-213E870B9D19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4000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F3E880-BE32-43D6-A2C6-E87C6F6A9BD5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333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96077E-8E23-485A-AD7B-C904284C9F14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53968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400"/>
            </a:lvl1pPr>
            <a:lvl2pPr>
              <a:defRPr sz="2900"/>
            </a:lvl2pPr>
            <a:lvl3pPr>
              <a:defRPr sz="25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9D878-203C-4510-8681-FF277367DC19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1399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400"/>
            </a:lvl1pPr>
            <a:lvl2pPr marL="478908" indent="0">
              <a:buNone/>
              <a:defRPr sz="2900"/>
            </a:lvl2pPr>
            <a:lvl3pPr marL="957816" indent="0">
              <a:buNone/>
              <a:defRPr sz="2500"/>
            </a:lvl3pPr>
            <a:lvl4pPr marL="1436724" indent="0">
              <a:buNone/>
              <a:defRPr sz="2100"/>
            </a:lvl4pPr>
            <a:lvl5pPr marL="1915631" indent="0">
              <a:buNone/>
              <a:defRPr sz="2100"/>
            </a:lvl5pPr>
            <a:lvl6pPr marL="2394539" indent="0">
              <a:buNone/>
              <a:defRPr sz="2100"/>
            </a:lvl6pPr>
            <a:lvl7pPr marL="2873447" indent="0">
              <a:buNone/>
              <a:defRPr sz="2100"/>
            </a:lvl7pPr>
            <a:lvl8pPr marL="3352355" indent="0">
              <a:buNone/>
              <a:defRPr sz="2100"/>
            </a:lvl8pPr>
            <a:lvl9pPr marL="3831263" indent="0">
              <a:buNone/>
              <a:defRPr sz="21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700"/>
            </a:lvl1pPr>
            <a:lvl2pPr marL="478908" indent="0">
              <a:buNone/>
              <a:defRPr sz="1500"/>
            </a:lvl2pPr>
            <a:lvl3pPr marL="957816" indent="0">
              <a:buNone/>
              <a:defRPr sz="1300"/>
            </a:lvl3pPr>
            <a:lvl4pPr marL="1436724" indent="0">
              <a:buNone/>
              <a:defRPr sz="1000"/>
            </a:lvl4pPr>
            <a:lvl5pPr marL="1915631" indent="0">
              <a:buNone/>
              <a:defRPr sz="1000"/>
            </a:lvl5pPr>
            <a:lvl6pPr marL="2394539" indent="0">
              <a:buNone/>
              <a:defRPr sz="1000"/>
            </a:lvl6pPr>
            <a:lvl7pPr marL="2873447" indent="0">
              <a:buNone/>
              <a:defRPr sz="1000"/>
            </a:lvl7pPr>
            <a:lvl8pPr marL="3352355" indent="0">
              <a:buNone/>
              <a:defRPr sz="1000"/>
            </a:lvl8pPr>
            <a:lvl9pPr marL="3831263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11DA9E-5E81-4DC3-A911-3BBF349144A0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09FA11-FF96-483E-BBFA-EBB33B900B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90327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68415" tIns="34208" rIns="68415" bIns="34208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68415" tIns="34208" rIns="68415" bIns="34208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B5C11-CA66-42E8-BF41-11A7DB8CF8E8}" type="datetime1">
              <a:rPr kumimoji="1" lang="ja-JP" altLang="en-US" smtClean="0"/>
              <a:t>2017/4/19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23339" y="6574066"/>
            <a:ext cx="2228850" cy="365125"/>
          </a:xfrm>
          <a:prstGeom prst="rect">
            <a:avLst/>
          </a:prstGeom>
        </p:spPr>
        <p:txBody>
          <a:bodyPr vert="horz" lIns="68415" tIns="34208" rIns="68415" bIns="34208" rtlCol="0" anchor="ctr"/>
          <a:lstStyle>
            <a:lvl1pPr algn="r">
              <a:defRPr sz="1300">
                <a:solidFill>
                  <a:schemeClr val="tx1"/>
                </a:solidFill>
              </a:defRPr>
            </a:lvl1pPr>
          </a:lstStyle>
          <a:p>
            <a:fld id="{D009FA11-FF96-483E-BBFA-EBB33B900B07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82564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57816" rtl="0" eaLnBrk="1" latinLnBrk="0" hangingPunct="1">
        <a:lnSpc>
          <a:spcPct val="90000"/>
        </a:lnSpc>
        <a:spcBef>
          <a:spcPct val="0"/>
        </a:spcBef>
        <a:buNone/>
        <a:defRPr kumimoji="1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9454" indent="-239454" algn="l" defTabSz="957816" rtl="0" eaLnBrk="1" latinLnBrk="0" hangingPunct="1">
        <a:lnSpc>
          <a:spcPct val="90000"/>
        </a:lnSpc>
        <a:spcBef>
          <a:spcPts val="1047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718362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197270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7617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155085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633993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112901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91809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0717" indent="-239454" algn="l" defTabSz="957816" rtl="0" eaLnBrk="1" latinLnBrk="0" hangingPunct="1">
        <a:lnSpc>
          <a:spcPct val="90000"/>
        </a:lnSpc>
        <a:spcBef>
          <a:spcPts val="524"/>
        </a:spcBef>
        <a:buFont typeface="Arial" panose="020B0604020202020204" pitchFamily="34" charset="0"/>
        <a:buChar char="•"/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78908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57816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36724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15631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394539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873447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352355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831263" algn="l" defTabSz="957816" rtl="0" eaLnBrk="1" latinLnBrk="0" hangingPunct="1">
        <a:defRPr kumimoji="1"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角丸四角形 16"/>
          <p:cNvSpPr/>
          <p:nvPr/>
        </p:nvSpPr>
        <p:spPr>
          <a:xfrm>
            <a:off x="91290" y="552498"/>
            <a:ext cx="3706012" cy="6195060"/>
          </a:xfrm>
          <a:prstGeom prst="roundRect">
            <a:avLst>
              <a:gd name="adj" fmla="val 2166"/>
            </a:avLst>
          </a:prstGeom>
          <a:solidFill>
            <a:schemeClr val="bg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ja-JP" altLang="en-US" sz="3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5" name="角丸四角形 274"/>
          <p:cNvSpPr/>
          <p:nvPr/>
        </p:nvSpPr>
        <p:spPr>
          <a:xfrm>
            <a:off x="3919872" y="552500"/>
            <a:ext cx="5904000" cy="3619450"/>
          </a:xfrm>
          <a:prstGeom prst="roundRect">
            <a:avLst>
              <a:gd name="adj" fmla="val 1439"/>
            </a:avLst>
          </a:prstGeom>
          <a:solidFill>
            <a:schemeClr val="bg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ja-JP" altLang="en-US" sz="3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94" name="角丸四角形 293"/>
          <p:cNvSpPr/>
          <p:nvPr/>
        </p:nvSpPr>
        <p:spPr>
          <a:xfrm>
            <a:off x="3918898" y="4303202"/>
            <a:ext cx="5904000" cy="2444356"/>
          </a:xfrm>
          <a:prstGeom prst="roundRect">
            <a:avLst>
              <a:gd name="adj" fmla="val 2166"/>
            </a:avLst>
          </a:prstGeom>
          <a:solidFill>
            <a:schemeClr val="bg1"/>
          </a:solidFill>
          <a:ln w="28575">
            <a:solidFill>
              <a:schemeClr val="accent1">
                <a:lumMod val="60000"/>
                <a:lumOff val="40000"/>
              </a:schemeClr>
            </a:solidFill>
          </a:ln>
          <a:effectLst>
            <a:outerShdw blurRad="107950" dist="12700" dir="5400000" algn="ctr">
              <a:srgbClr val="000000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endParaRPr lang="ja-JP" altLang="en-US" sz="3300" dirty="0">
              <a:solidFill>
                <a:schemeClr val="tx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テキスト ボックス 37"/>
          <p:cNvSpPr txBox="1"/>
          <p:nvPr/>
        </p:nvSpPr>
        <p:spPr>
          <a:xfrm>
            <a:off x="0" y="9820"/>
            <a:ext cx="9906000" cy="411429"/>
          </a:xfrm>
          <a:prstGeom prst="rect">
            <a:avLst/>
          </a:prstGeom>
          <a:solidFill>
            <a:srgbClr val="CCEC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>
            <a:defPPr>
              <a:defRPr lang="ja-JP"/>
            </a:defPPr>
            <a:lvl1pPr algn="ctr">
              <a:defRPr sz="120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pPr algn="l"/>
            <a:r>
              <a:rPr lang="ja-JP" altLang="en-US" sz="1800" dirty="0"/>
              <a:t> </a:t>
            </a:r>
            <a:r>
              <a:rPr lang="en-US" altLang="ja-JP" sz="1800" dirty="0"/>
              <a:t>※</a:t>
            </a:r>
            <a:r>
              <a:rPr lang="ja-JP" altLang="en-US" sz="1800" smtClean="0"/>
              <a:t>市町村</a:t>
            </a:r>
            <a:r>
              <a:rPr lang="ja-JP" altLang="en-US" sz="1800" dirty="0" smtClean="0"/>
              <a:t>等の名称を記載</a:t>
            </a:r>
            <a:endParaRPr lang="en-US" altLang="ja-JP" sz="1800" dirty="0"/>
          </a:p>
        </p:txBody>
      </p:sp>
      <p:sp>
        <p:nvSpPr>
          <p:cNvPr id="80" name="角丸四角形 79"/>
          <p:cNvSpPr/>
          <p:nvPr/>
        </p:nvSpPr>
        <p:spPr>
          <a:xfrm>
            <a:off x="196081" y="601517"/>
            <a:ext cx="1083444" cy="262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地域</a:t>
            </a:r>
            <a:r>
              <a:rPr lang="ja-JP" altLang="en-US" sz="13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</a:t>
            </a:r>
            <a:r>
              <a:rPr lang="ja-JP" altLang="en-US" sz="1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課題</a:t>
            </a:r>
            <a:endParaRPr lang="ja-JP" altLang="en-US" sz="13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77" name="角丸四角形 276"/>
          <p:cNvSpPr/>
          <p:nvPr/>
        </p:nvSpPr>
        <p:spPr>
          <a:xfrm>
            <a:off x="4035183" y="601517"/>
            <a:ext cx="936514" cy="262800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実験内容</a:t>
            </a:r>
            <a:endParaRPr lang="ja-JP" altLang="en-US" sz="13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6" name="角丸四角形 185"/>
          <p:cNvSpPr/>
          <p:nvPr/>
        </p:nvSpPr>
        <p:spPr>
          <a:xfrm>
            <a:off x="4020340" y="4365107"/>
            <a:ext cx="1188000" cy="261693"/>
          </a:xfrm>
          <a:prstGeom prst="round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415" tIns="34208" rIns="68415" bIns="34208" rtlCol="0" anchor="ctr"/>
          <a:lstStyle/>
          <a:p>
            <a:pPr algn="ctr"/>
            <a:r>
              <a:rPr lang="ja-JP" altLang="en-US" sz="1300" dirty="0" smtClean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ビジネスモデル</a:t>
            </a:r>
            <a:endParaRPr lang="ja-JP" altLang="en-US" sz="13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88" name="正方形/長方形 187"/>
          <p:cNvSpPr/>
          <p:nvPr/>
        </p:nvSpPr>
        <p:spPr>
          <a:xfrm>
            <a:off x="97515" y="903808"/>
            <a:ext cx="3636286" cy="1048319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ja-JP" altLang="en-US" sz="1200" i="1" dirty="0"/>
              <a:t>○　</a:t>
            </a:r>
            <a:r>
              <a:rPr lang="ja-JP" altLang="en-US" sz="1200" i="1" dirty="0" smtClean="0"/>
              <a:t>地域の概況、地域の課題とその要因について、</a:t>
            </a:r>
            <a:endParaRPr lang="en-US" altLang="ja-JP" sz="1200" i="1" dirty="0" smtClean="0"/>
          </a:p>
          <a:p>
            <a:r>
              <a:rPr lang="ja-JP" altLang="en-US" sz="1200" i="1" dirty="0"/>
              <a:t>　</a:t>
            </a:r>
            <a:r>
              <a:rPr lang="ja-JP" altLang="en-US" sz="1200" i="1" dirty="0" smtClean="0"/>
              <a:t>　 図表や写真等を用いて簡潔に記載ください。</a:t>
            </a:r>
            <a:endParaRPr lang="en-US" altLang="ja-JP" sz="1200" i="1" dirty="0" smtClean="0"/>
          </a:p>
        </p:txBody>
      </p:sp>
      <p:sp>
        <p:nvSpPr>
          <p:cNvPr id="189" name="正方形/長方形 188"/>
          <p:cNvSpPr/>
          <p:nvPr/>
        </p:nvSpPr>
        <p:spPr>
          <a:xfrm>
            <a:off x="3963545" y="891380"/>
            <a:ext cx="5859353" cy="737395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r>
              <a:rPr lang="ja-JP" altLang="en-US" sz="1200" i="1" dirty="0" smtClean="0"/>
              <a:t>○　地図を用いて実証</a:t>
            </a:r>
            <a:r>
              <a:rPr lang="ja-JP" altLang="en-US" sz="1200" i="1" dirty="0"/>
              <a:t>実験</a:t>
            </a:r>
            <a:r>
              <a:rPr lang="ja-JP" altLang="en-US" sz="1200" i="1" dirty="0" smtClean="0"/>
              <a:t>の具体的な走行ルート案を図示</a:t>
            </a:r>
            <a:r>
              <a:rPr lang="ja-JP" altLang="ja-JP" sz="1200" i="1" dirty="0" smtClean="0"/>
              <a:t>して</a:t>
            </a:r>
            <a:r>
              <a:rPr lang="ja-JP" altLang="en-US" sz="1200" i="1" dirty="0" smtClean="0"/>
              <a:t>くだ</a:t>
            </a:r>
            <a:r>
              <a:rPr lang="ja-JP" altLang="ja-JP" sz="1200" i="1" dirty="0" smtClean="0"/>
              <a:t>さい</a:t>
            </a:r>
            <a:r>
              <a:rPr lang="ja-JP" altLang="en-US" sz="1200" i="1" dirty="0" smtClean="0"/>
              <a:t>。</a:t>
            </a:r>
            <a:endParaRPr lang="en-US" altLang="ja-JP" sz="1200" i="1" dirty="0" smtClean="0"/>
          </a:p>
          <a:p>
            <a:r>
              <a:rPr lang="ja-JP" altLang="en-US" sz="1200" i="1" dirty="0"/>
              <a:t> </a:t>
            </a:r>
            <a:r>
              <a:rPr lang="ja-JP" altLang="en-US" sz="1200" i="1" dirty="0" smtClean="0"/>
              <a:t>　　交通規制等による専用空間の実施区間空間（一部または全部） についても図示</a:t>
            </a:r>
            <a:endParaRPr lang="en-US" altLang="ja-JP" sz="1200" i="1" dirty="0" smtClean="0"/>
          </a:p>
          <a:p>
            <a:r>
              <a:rPr lang="en-US" altLang="ja-JP" sz="1200" i="1" dirty="0"/>
              <a:t> </a:t>
            </a:r>
            <a:r>
              <a:rPr lang="en-US" altLang="ja-JP" sz="1200" i="1" dirty="0" smtClean="0"/>
              <a:t>      </a:t>
            </a:r>
            <a:r>
              <a:rPr lang="ja-JP" altLang="en-US" sz="1200" i="1" dirty="0" smtClean="0"/>
              <a:t>してください。</a:t>
            </a:r>
            <a:endParaRPr lang="en-US" altLang="ja-JP" sz="1200" i="1" dirty="0" smtClean="0"/>
          </a:p>
        </p:txBody>
      </p:sp>
      <p:sp>
        <p:nvSpPr>
          <p:cNvPr id="200" name="正方形/長方形 199"/>
          <p:cNvSpPr/>
          <p:nvPr/>
        </p:nvSpPr>
        <p:spPr>
          <a:xfrm>
            <a:off x="3948638" y="4600448"/>
            <a:ext cx="5741461" cy="504952"/>
          </a:xfrm>
          <a:prstGeom prst="rect">
            <a:avLst/>
          </a:prstGeom>
          <a:ln w="19050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t" anchorCtr="0"/>
          <a:lstStyle/>
          <a:p>
            <a:pPr marL="180975" indent="-180975"/>
            <a:r>
              <a:rPr lang="ja-JP" altLang="en-US" sz="1200" i="1" dirty="0" smtClean="0"/>
              <a:t>○　想定している将来のビジネスモデルを簡潔に記載ください。</a:t>
            </a:r>
            <a:endParaRPr lang="en-US" altLang="ja-JP" sz="1200" i="1" dirty="0" smtClean="0"/>
          </a:p>
          <a:p>
            <a:pPr marL="180975" indent="-180975"/>
            <a:r>
              <a:rPr lang="ja-JP" altLang="en-US" sz="1200" i="1" dirty="0" smtClean="0"/>
              <a:t>○　想定している社会実装に向けたロードマップ（バーチャート等）を記載ください。</a:t>
            </a:r>
            <a:endParaRPr lang="en-US" altLang="ja-JP" sz="1200" i="1" dirty="0" smtClean="0"/>
          </a:p>
        </p:txBody>
      </p:sp>
      <p:sp>
        <p:nvSpPr>
          <p:cNvPr id="16" name="正方形/長方形 15"/>
          <p:cNvSpPr/>
          <p:nvPr/>
        </p:nvSpPr>
        <p:spPr>
          <a:xfrm>
            <a:off x="6946900" y="5011801"/>
            <a:ext cx="2743200" cy="1680303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66FF"/>
                </a:solidFill>
              </a:rPr>
              <a:t>ロードマップ</a:t>
            </a:r>
            <a:endParaRPr lang="en-US" altLang="ja-JP" dirty="0" smtClean="0">
              <a:solidFill>
                <a:srgbClr val="0066FF"/>
              </a:solidFill>
            </a:endParaRPr>
          </a:p>
          <a:p>
            <a:pPr algn="ctr"/>
            <a:r>
              <a:rPr lang="ja-JP" altLang="en-US" dirty="0" smtClean="0">
                <a:solidFill>
                  <a:srgbClr val="0066FF"/>
                </a:solidFill>
              </a:rPr>
              <a:t>（バーチャート等）</a:t>
            </a:r>
            <a:endParaRPr lang="en-US" altLang="ja-JP" dirty="0">
              <a:solidFill>
                <a:srgbClr val="0066FF"/>
              </a:solidFill>
            </a:endParaRPr>
          </a:p>
        </p:txBody>
      </p:sp>
      <p:sp>
        <p:nvSpPr>
          <p:cNvPr id="20" name="正方形/長方形 19"/>
          <p:cNvSpPr/>
          <p:nvPr/>
        </p:nvSpPr>
        <p:spPr>
          <a:xfrm>
            <a:off x="4151085" y="1504951"/>
            <a:ext cx="5428343" cy="2518951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66FF"/>
                </a:solidFill>
              </a:rPr>
              <a:t>ルート</a:t>
            </a:r>
            <a:r>
              <a:rPr lang="ja-JP" altLang="en-US" dirty="0">
                <a:solidFill>
                  <a:srgbClr val="0066FF"/>
                </a:solidFill>
              </a:rPr>
              <a:t>図</a:t>
            </a:r>
          </a:p>
        </p:txBody>
      </p:sp>
      <p:grpSp>
        <p:nvGrpSpPr>
          <p:cNvPr id="3" name="グループ化 2"/>
          <p:cNvGrpSpPr/>
          <p:nvPr/>
        </p:nvGrpSpPr>
        <p:grpSpPr>
          <a:xfrm>
            <a:off x="274095" y="4023902"/>
            <a:ext cx="3312000" cy="2556000"/>
            <a:chOff x="2654662" y="1942088"/>
            <a:chExt cx="1993910" cy="2151922"/>
          </a:xfrm>
        </p:grpSpPr>
        <p:sp>
          <p:nvSpPr>
            <p:cNvPr id="24" name="正方形/長方形 23"/>
            <p:cNvSpPr/>
            <p:nvPr/>
          </p:nvSpPr>
          <p:spPr>
            <a:xfrm>
              <a:off x="2654662" y="1942088"/>
              <a:ext cx="1993910" cy="2151922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>
                  <a:solidFill>
                    <a:srgbClr val="0066FF"/>
                  </a:solidFill>
                </a:rPr>
                <a:t>写真</a:t>
              </a:r>
            </a:p>
          </p:txBody>
        </p:sp>
        <p:sp>
          <p:nvSpPr>
            <p:cNvPr id="25" name="正方形/長方形 24"/>
            <p:cNvSpPr/>
            <p:nvPr/>
          </p:nvSpPr>
          <p:spPr>
            <a:xfrm>
              <a:off x="4125767" y="3675316"/>
              <a:ext cx="522433" cy="4010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rgbClr val="0066FF"/>
                  </a:solidFill>
                </a:rPr>
                <a:t>等</a:t>
              </a:r>
              <a:endParaRPr kumimoji="1" lang="ja-JP" altLang="en-US" dirty="0">
                <a:solidFill>
                  <a:srgbClr val="0066FF"/>
                </a:solidFill>
              </a:endParaRPr>
            </a:p>
          </p:txBody>
        </p:sp>
      </p:grpSp>
      <p:grpSp>
        <p:nvGrpSpPr>
          <p:cNvPr id="2" name="グループ化 1"/>
          <p:cNvGrpSpPr/>
          <p:nvPr/>
        </p:nvGrpSpPr>
        <p:grpSpPr>
          <a:xfrm>
            <a:off x="279831" y="1371599"/>
            <a:ext cx="3312000" cy="2556000"/>
            <a:chOff x="227216" y="1939427"/>
            <a:chExt cx="2354059" cy="2151922"/>
          </a:xfrm>
        </p:grpSpPr>
        <p:sp>
          <p:nvSpPr>
            <p:cNvPr id="23" name="正方形/長方形 22"/>
            <p:cNvSpPr/>
            <p:nvPr/>
          </p:nvSpPr>
          <p:spPr>
            <a:xfrm>
              <a:off x="227216" y="1939427"/>
              <a:ext cx="2354059" cy="2151922"/>
            </a:xfrm>
            <a:prstGeom prst="rect">
              <a:avLst/>
            </a:prstGeom>
            <a:solidFill>
              <a:srgbClr val="CCECFF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rgbClr val="0066FF"/>
                  </a:solidFill>
                </a:rPr>
                <a:t>図表</a:t>
              </a:r>
              <a:endParaRPr lang="en-US" altLang="ja-JP" dirty="0" smtClean="0">
                <a:solidFill>
                  <a:srgbClr val="0066FF"/>
                </a:solidFill>
              </a:endParaRPr>
            </a:p>
          </p:txBody>
        </p:sp>
        <p:sp>
          <p:nvSpPr>
            <p:cNvPr id="27" name="正方形/長方形 26"/>
            <p:cNvSpPr/>
            <p:nvPr/>
          </p:nvSpPr>
          <p:spPr>
            <a:xfrm>
              <a:off x="2058842" y="3675316"/>
              <a:ext cx="522433" cy="401062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ja-JP" altLang="en-US" dirty="0" smtClean="0">
                  <a:solidFill>
                    <a:srgbClr val="0066FF"/>
                  </a:solidFill>
                </a:rPr>
                <a:t>等</a:t>
              </a:r>
              <a:endParaRPr kumimoji="1" lang="ja-JP" altLang="en-US" dirty="0">
                <a:solidFill>
                  <a:srgbClr val="0066FF"/>
                </a:solidFill>
              </a:endParaRPr>
            </a:p>
          </p:txBody>
        </p:sp>
      </p:grpSp>
      <p:sp>
        <p:nvSpPr>
          <p:cNvPr id="4" name="テキスト ボックス 3"/>
          <p:cNvSpPr txBox="1"/>
          <p:nvPr/>
        </p:nvSpPr>
        <p:spPr>
          <a:xfrm>
            <a:off x="9102898" y="66485"/>
            <a:ext cx="720000" cy="288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 anchor="ctr" anchorCtr="0">
            <a:spAutoFit/>
          </a:bodyPr>
          <a:lstStyle/>
          <a:p>
            <a:pPr algn="ctr"/>
            <a:r>
              <a:rPr kumimoji="1" lang="ja-JP" altLang="en-US" sz="1400" dirty="0" smtClean="0">
                <a:solidFill>
                  <a:srgbClr val="0066FF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様式２</a:t>
            </a:r>
            <a:endParaRPr kumimoji="1" lang="ja-JP" altLang="en-US" sz="1400" dirty="0">
              <a:solidFill>
                <a:srgbClr val="0066FF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4090572" y="5011801"/>
            <a:ext cx="2743200" cy="1680303"/>
          </a:xfrm>
          <a:prstGeom prst="rect">
            <a:avLst/>
          </a:prstGeom>
          <a:solidFill>
            <a:srgbClr val="CCECF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dirty="0" smtClean="0">
                <a:solidFill>
                  <a:srgbClr val="0066FF"/>
                </a:solidFill>
              </a:rPr>
              <a:t>ビジネスモデル</a:t>
            </a:r>
            <a:endParaRPr lang="en-US" altLang="ja-JP" dirty="0">
              <a:solidFill>
                <a:srgbClr val="0066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3706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17661</TotalTime>
  <Words>31</Words>
  <Application>Microsoft Office PowerPoint</Application>
  <PresentationFormat>A4 210 x 297 mm</PresentationFormat>
  <Paragraphs>21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HGP創英角ｺﾞｼｯｸUB</vt:lpstr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なし</dc:creator>
  <cp:lastModifiedBy>なし</cp:lastModifiedBy>
  <cp:revision>941</cp:revision>
  <cp:lastPrinted>2017-04-13T03:33:54Z</cp:lastPrinted>
  <dcterms:created xsi:type="dcterms:W3CDTF">2015-09-11T12:22:31Z</dcterms:created>
  <dcterms:modified xsi:type="dcterms:W3CDTF">2017-04-19T03:08:10Z</dcterms:modified>
</cp:coreProperties>
</file>