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888" r:id="rId1"/>
  </p:sldMasterIdLst>
  <p:notesMasterIdLst>
    <p:notesMasterId r:id="rId4"/>
  </p:notesMasterIdLst>
  <p:sldIdLst>
    <p:sldId id="344" r:id="rId2"/>
    <p:sldId id="345" r:id="rId3"/>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0BD"/>
    <a:srgbClr val="0000FF"/>
    <a:srgbClr val="000066"/>
    <a:srgbClr val="FF5050"/>
    <a:srgbClr val="FFCC99"/>
    <a:srgbClr val="FFF2E7"/>
    <a:srgbClr val="F6FEE2"/>
    <a:srgbClr val="FFCC66"/>
    <a:srgbClr val="FFFFCC"/>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74" autoAdjust="0"/>
    <p:restoredTop sz="95259" autoAdjust="0"/>
  </p:normalViewPr>
  <p:slideViewPr>
    <p:cSldViewPr snapToGrid="0">
      <p:cViewPr varScale="1">
        <p:scale>
          <a:sx n="74" d="100"/>
          <a:sy n="74" d="100"/>
        </p:scale>
        <p:origin x="1386"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4" y="4"/>
            <a:ext cx="2919413" cy="493713"/>
          </a:xfrm>
          <a:prstGeom prst="rect">
            <a:avLst/>
          </a:prstGeom>
        </p:spPr>
        <p:txBody>
          <a:bodyPr vert="horz" lIns="69310" tIns="34656" rIns="69310" bIns="34656" rtlCol="0"/>
          <a:lstStyle>
            <a:lvl1pPr algn="l">
              <a:defRPr sz="900">
                <a:latin typeface="Arial" charset="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a:xfrm>
            <a:off x="3814763" y="4"/>
            <a:ext cx="2919412" cy="493713"/>
          </a:xfrm>
          <a:prstGeom prst="rect">
            <a:avLst/>
          </a:prstGeom>
        </p:spPr>
        <p:txBody>
          <a:bodyPr vert="horz" lIns="69310" tIns="34656" rIns="69310" bIns="34656" rtlCol="0"/>
          <a:lstStyle>
            <a:lvl1pPr algn="r">
              <a:defRPr sz="900">
                <a:latin typeface="Arial" charset="0"/>
                <a:ea typeface="ＭＳ Ｐゴシック" pitchFamily="50" charset="-128"/>
              </a:defRPr>
            </a:lvl1pPr>
          </a:lstStyle>
          <a:p>
            <a:pPr>
              <a:defRPr/>
            </a:pPr>
            <a:fld id="{1F2F3964-5937-4B2C-A1D3-188B3737E9B8}" type="datetimeFigureOut">
              <a:rPr lang="ja-JP" altLang="en-US"/>
              <a:pPr>
                <a:defRPr/>
              </a:pPr>
              <a:t>2016/7/13</a:t>
            </a:fld>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69310" tIns="34656" rIns="69310" bIns="34656" rtlCol="0" anchor="ctr"/>
          <a:lstStyle/>
          <a:p>
            <a:pPr lvl="0"/>
            <a:endParaRPr lang="ja-JP" altLang="en-US" noProof="0" smtClean="0"/>
          </a:p>
        </p:txBody>
      </p:sp>
      <p:sp>
        <p:nvSpPr>
          <p:cNvPr id="5" name="ノート プレースホルダ 4"/>
          <p:cNvSpPr>
            <a:spLocks noGrp="1"/>
          </p:cNvSpPr>
          <p:nvPr>
            <p:ph type="body" sz="quarter" idx="3"/>
          </p:nvPr>
        </p:nvSpPr>
        <p:spPr>
          <a:xfrm>
            <a:off x="673102" y="4686300"/>
            <a:ext cx="5389563" cy="4440238"/>
          </a:xfrm>
          <a:prstGeom prst="rect">
            <a:avLst/>
          </a:prstGeom>
        </p:spPr>
        <p:txBody>
          <a:bodyPr vert="horz" lIns="69310" tIns="34656" rIns="69310" bIns="34656"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4" y="9371013"/>
            <a:ext cx="2919413" cy="493712"/>
          </a:xfrm>
          <a:prstGeom prst="rect">
            <a:avLst/>
          </a:prstGeom>
        </p:spPr>
        <p:txBody>
          <a:bodyPr vert="horz" lIns="69310" tIns="34656" rIns="69310" bIns="34656" rtlCol="0" anchor="b"/>
          <a:lstStyle>
            <a:lvl1pPr algn="l">
              <a:defRPr sz="900">
                <a:latin typeface="Arial"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69310" tIns="34656" rIns="69310" bIns="34656" rtlCol="0" anchor="b"/>
          <a:lstStyle>
            <a:lvl1pPr algn="r">
              <a:defRPr sz="900">
                <a:latin typeface="Arial" charset="0"/>
                <a:ea typeface="ＭＳ Ｐゴシック" pitchFamily="50" charset="-128"/>
              </a:defRPr>
            </a:lvl1pPr>
          </a:lstStyle>
          <a:p>
            <a:pPr>
              <a:defRPr/>
            </a:pPr>
            <a:fld id="{97FAF1CF-3D13-49C4-AE19-21C775295526}" type="slidenum">
              <a:rPr lang="ja-JP" altLang="en-US"/>
              <a:pPr>
                <a:defRPr/>
              </a:pPr>
              <a:t>‹#›</a:t>
            </a:fld>
            <a:endParaRPr lang="ja-JP" altLang="en-US"/>
          </a:p>
        </p:txBody>
      </p:sp>
    </p:spTree>
    <p:extLst>
      <p:ext uri="{BB962C8B-B14F-4D97-AF65-F5344CB8AC3E}">
        <p14:creationId xmlns:p14="http://schemas.microsoft.com/office/powerpoint/2010/main" val="1740754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97FAF1CF-3D13-49C4-AE19-21C775295526}" type="slidenum">
              <a:rPr lang="ja-JP" altLang="en-US" smtClean="0"/>
              <a:pPr>
                <a:defRPr/>
              </a:pPr>
              <a:t>0</a:t>
            </a:fld>
            <a:endParaRPr lang="ja-JP" altLang="en-US"/>
          </a:p>
        </p:txBody>
      </p:sp>
    </p:spTree>
    <p:extLst>
      <p:ext uri="{BB962C8B-B14F-4D97-AF65-F5344CB8AC3E}">
        <p14:creationId xmlns:p14="http://schemas.microsoft.com/office/powerpoint/2010/main" val="23715202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97FAF1CF-3D13-49C4-AE19-21C775295526}" type="slidenum">
              <a:rPr lang="ja-JP" altLang="en-US" smtClean="0"/>
              <a:pPr>
                <a:defRPr/>
              </a:pPr>
              <a:t>1</a:t>
            </a:fld>
            <a:endParaRPr lang="ja-JP" altLang="en-US"/>
          </a:p>
        </p:txBody>
      </p:sp>
    </p:spTree>
    <p:extLst>
      <p:ext uri="{BB962C8B-B14F-4D97-AF65-F5344CB8AC3E}">
        <p14:creationId xmlns:p14="http://schemas.microsoft.com/office/powerpoint/2010/main" val="33811365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DE5D9C02-4FCD-4201-AC22-958B41DFD246}" type="slidenum">
              <a:rPr lang="en-US" altLang="ja-JP" smtClean="0"/>
              <a:pPr>
                <a:defRPr/>
              </a:pPr>
              <a:t>‹#›</a:t>
            </a:fld>
            <a:endParaRPr lang="en-US" altLang="ja-JP"/>
          </a:p>
        </p:txBody>
      </p:sp>
      <p:pic>
        <p:nvPicPr>
          <p:cNvPr id="7" name="Picture 7" descr="mlit_top"/>
          <p:cNvPicPr>
            <a:picLocks noChangeAspect="1" noChangeArrowheads="1"/>
          </p:cNvPicPr>
          <p:nvPr userDrawn="1"/>
        </p:nvPicPr>
        <p:blipFill>
          <a:blip r:embed="rId2" cstate="print"/>
          <a:srcRect t="62230"/>
          <a:stretch>
            <a:fillRect/>
          </a:stretch>
        </p:blipFill>
        <p:spPr bwMode="auto">
          <a:xfrm>
            <a:off x="0" y="6524627"/>
            <a:ext cx="9144000" cy="333375"/>
          </a:xfrm>
          <a:prstGeom prst="rect">
            <a:avLst/>
          </a:prstGeom>
          <a:noFill/>
          <a:ln w="9525">
            <a:noFill/>
            <a:miter lim="800000"/>
            <a:headEnd/>
            <a:tailEnd/>
          </a:ln>
        </p:spPr>
      </p:pic>
      <p:sp>
        <p:nvSpPr>
          <p:cNvPr id="8" name="Rectangle 9"/>
          <p:cNvSpPr>
            <a:spLocks noChangeArrowheads="1"/>
          </p:cNvSpPr>
          <p:nvPr userDrawn="1"/>
        </p:nvSpPr>
        <p:spPr bwMode="auto">
          <a:xfrm>
            <a:off x="1692276" y="3284540"/>
            <a:ext cx="7451725" cy="73025"/>
          </a:xfrm>
          <a:prstGeom prst="rect">
            <a:avLst/>
          </a:prstGeom>
          <a:solidFill>
            <a:srgbClr val="0066CC"/>
          </a:solidFill>
          <a:ln w="9525">
            <a:noFill/>
            <a:miter lim="800000"/>
            <a:headEnd/>
            <a:tailEnd/>
          </a:ln>
          <a:effectLst/>
        </p:spPr>
        <p:txBody>
          <a:bodyPr wrap="none" anchor="ctr"/>
          <a:lstStyle/>
          <a:p>
            <a:pPr>
              <a:defRPr/>
            </a:pPr>
            <a:endParaRPr lang="ja-JP" altLang="en-US">
              <a:ea typeface="ＭＳ Ｐゴシック" pitchFamily="50" charset="-128"/>
            </a:endParaRPr>
          </a:p>
        </p:txBody>
      </p:sp>
    </p:spTree>
    <p:extLst>
      <p:ext uri="{BB962C8B-B14F-4D97-AF65-F5344CB8AC3E}">
        <p14:creationId xmlns:p14="http://schemas.microsoft.com/office/powerpoint/2010/main" val="387973802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F3ABEAE4-4DB6-4330-8EC2-F6E65378F599}" type="slidenum">
              <a:rPr lang="en-US" altLang="ja-JP" smtClean="0"/>
              <a:pPr>
                <a:defRPr/>
              </a:pPr>
              <a:t>‹#›</a:t>
            </a:fld>
            <a:endParaRPr lang="en-US" altLang="ja-JP" dirty="0"/>
          </a:p>
        </p:txBody>
      </p:sp>
    </p:spTree>
    <p:extLst>
      <p:ext uri="{BB962C8B-B14F-4D97-AF65-F5344CB8AC3E}">
        <p14:creationId xmlns:p14="http://schemas.microsoft.com/office/powerpoint/2010/main" val="2627751439"/>
      </p:ext>
    </p:extLst>
  </p:cSld>
  <p:clrMapOvr>
    <a:masterClrMapping/>
  </p:clrMapOvr>
  <p:timing>
    <p:tnLst>
      <p:par>
        <p:cTn id="1" dur="indefinite" restart="never" nodeType="tmRoot"/>
      </p:par>
    </p:tnLst>
  </p:timing>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6"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1"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F3ABEAE4-4DB6-4330-8EC2-F6E65378F599}" type="slidenum">
              <a:rPr lang="en-US" altLang="ja-JP" smtClean="0"/>
              <a:pPr>
                <a:defRPr/>
              </a:pPr>
              <a:t>‹#›</a:t>
            </a:fld>
            <a:endParaRPr lang="en-US" altLang="ja-JP" dirty="0"/>
          </a:p>
        </p:txBody>
      </p:sp>
    </p:spTree>
    <p:extLst>
      <p:ext uri="{BB962C8B-B14F-4D97-AF65-F5344CB8AC3E}">
        <p14:creationId xmlns:p14="http://schemas.microsoft.com/office/powerpoint/2010/main" val="155195003"/>
      </p:ext>
    </p:extLst>
  </p:cSld>
  <p:clrMapOvr>
    <a:masterClrMapping/>
  </p:clrMapOvr>
  <p:timing>
    <p:tnLst>
      <p:par>
        <p:cTn id="1" dur="indefinite" restart="never" nodeType="tmRoot"/>
      </p:par>
    </p:tnLst>
  </p:timing>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545495"/>
            <a:ext cx="8229600" cy="4525963"/>
          </a:xfrm>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F8AF107-0155-40E2-A25F-2E63289B7CF9}" type="slidenum">
              <a:rPr lang="en-US" altLang="ja-JP"/>
              <a:pPr>
                <a:defRPr/>
              </a:pPr>
              <a:t>‹#›</a:t>
            </a:fld>
            <a:endParaRPr lang="en-US" altLang="ja-JP"/>
          </a:p>
        </p:txBody>
      </p:sp>
    </p:spTree>
    <p:extLst>
      <p:ext uri="{BB962C8B-B14F-4D97-AF65-F5344CB8AC3E}">
        <p14:creationId xmlns:p14="http://schemas.microsoft.com/office/powerpoint/2010/main" val="31819133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F3ABEAE4-4DB6-4330-8EC2-F6E65378F599}" type="slidenum">
              <a:rPr lang="en-US" altLang="ja-JP" smtClean="0"/>
              <a:pPr>
                <a:defRPr/>
              </a:pPr>
              <a:t>‹#›</a:t>
            </a:fld>
            <a:endParaRPr lang="en-US" altLang="ja-JP" dirty="0"/>
          </a:p>
        </p:txBody>
      </p:sp>
    </p:spTree>
    <p:extLst>
      <p:ext uri="{BB962C8B-B14F-4D97-AF65-F5344CB8AC3E}">
        <p14:creationId xmlns:p14="http://schemas.microsoft.com/office/powerpoint/2010/main" val="274263825"/>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41"/>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6"/>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355FBA76-8A27-4D3A-A6FF-0F6C63719F50}" type="slidenum">
              <a:rPr lang="en-US" altLang="ja-JP" smtClean="0"/>
              <a:pPr>
                <a:defRPr/>
              </a:pPr>
              <a:t>‹#›</a:t>
            </a:fld>
            <a:endParaRPr lang="en-US" altLang="ja-JP"/>
          </a:p>
        </p:txBody>
      </p:sp>
    </p:spTree>
    <p:extLst>
      <p:ext uri="{BB962C8B-B14F-4D97-AF65-F5344CB8AC3E}">
        <p14:creationId xmlns:p14="http://schemas.microsoft.com/office/powerpoint/2010/main" val="4141972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886C47F8-F3E4-4A21-AC02-83A386C72D44}" type="slidenum">
              <a:rPr lang="en-US" altLang="ja-JP" smtClean="0"/>
              <a:pPr>
                <a:defRPr/>
              </a:pPr>
              <a:t>‹#›</a:t>
            </a:fld>
            <a:endParaRPr lang="en-US" altLang="ja-JP"/>
          </a:p>
        </p:txBody>
      </p:sp>
    </p:spTree>
    <p:extLst>
      <p:ext uri="{BB962C8B-B14F-4D97-AF65-F5344CB8AC3E}">
        <p14:creationId xmlns:p14="http://schemas.microsoft.com/office/powerpoint/2010/main" val="2173348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8"/>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1"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1"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427C2B86-799A-499F-919E-121FBF664ECC}" type="slidenum">
              <a:rPr lang="en-US" altLang="ja-JP" smtClean="0"/>
              <a:pPr>
                <a:defRPr/>
              </a:pPr>
              <a:t>‹#›</a:t>
            </a:fld>
            <a:endParaRPr lang="en-US" altLang="ja-JP"/>
          </a:p>
        </p:txBody>
      </p:sp>
    </p:spTree>
    <p:extLst>
      <p:ext uri="{BB962C8B-B14F-4D97-AF65-F5344CB8AC3E}">
        <p14:creationId xmlns:p14="http://schemas.microsoft.com/office/powerpoint/2010/main" val="3694498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75BD86CC-7898-4BF9-B89C-E1A1C299FAC2}" type="slidenum">
              <a:rPr lang="en-US" altLang="ja-JP" smtClean="0"/>
              <a:pPr>
                <a:defRPr/>
              </a:pPr>
              <a:t>‹#›</a:t>
            </a:fld>
            <a:endParaRPr lang="en-US" altLang="ja-JP"/>
          </a:p>
        </p:txBody>
      </p:sp>
    </p:spTree>
    <p:extLst>
      <p:ext uri="{BB962C8B-B14F-4D97-AF65-F5344CB8AC3E}">
        <p14:creationId xmlns:p14="http://schemas.microsoft.com/office/powerpoint/2010/main" val="627338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fld id="{E6BE07A0-0801-46E7-A881-4DA5B36A2198}" type="slidenum">
              <a:rPr lang="en-US" altLang="ja-JP" smtClean="0"/>
              <a:pPr>
                <a:defRPr/>
              </a:pPr>
              <a:t>‹#›</a:t>
            </a:fld>
            <a:endParaRPr lang="en-US" altLang="ja-JP"/>
          </a:p>
        </p:txBody>
      </p:sp>
    </p:spTree>
    <p:extLst>
      <p:ext uri="{BB962C8B-B14F-4D97-AF65-F5344CB8AC3E}">
        <p14:creationId xmlns:p14="http://schemas.microsoft.com/office/powerpoint/2010/main" val="3137336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8"/>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F3ABEAE4-4DB6-4330-8EC2-F6E65378F599}" type="slidenum">
              <a:rPr lang="en-US" altLang="ja-JP" smtClean="0"/>
              <a:pPr>
                <a:defRPr/>
              </a:pPr>
              <a:t>‹#›</a:t>
            </a:fld>
            <a:endParaRPr lang="en-US" altLang="ja-JP" dirty="0"/>
          </a:p>
        </p:txBody>
      </p:sp>
    </p:spTree>
    <p:extLst>
      <p:ext uri="{BB962C8B-B14F-4D97-AF65-F5344CB8AC3E}">
        <p14:creationId xmlns:p14="http://schemas.microsoft.com/office/powerpoint/2010/main" val="308264934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8"/>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1A833FCF-FB98-4182-9253-B7540A483AAB}" type="slidenum">
              <a:rPr lang="en-US" altLang="ja-JP" smtClean="0"/>
              <a:pPr>
                <a:defRPr/>
              </a:pPr>
              <a:t>‹#›</a:t>
            </a:fld>
            <a:endParaRPr lang="en-US" altLang="ja-JP"/>
          </a:p>
        </p:txBody>
      </p:sp>
    </p:spTree>
    <p:extLst>
      <p:ext uri="{BB962C8B-B14F-4D97-AF65-F5344CB8AC3E}">
        <p14:creationId xmlns:p14="http://schemas.microsoft.com/office/powerpoint/2010/main" val="304237295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ltLang="ja-JP"/>
          </a:p>
        </p:txBody>
      </p:sp>
      <p:sp>
        <p:nvSpPr>
          <p:cNvPr id="5" name="フッター プレースホルダー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F3ABEAE4-4DB6-4330-8EC2-F6E65378F599}" type="slidenum">
              <a:rPr lang="en-US" altLang="ja-JP" smtClean="0"/>
              <a:pPr>
                <a:defRPr/>
              </a:pPr>
              <a:t>‹#›</a:t>
            </a:fld>
            <a:endParaRPr lang="en-US" altLang="ja-JP" dirty="0"/>
          </a:p>
        </p:txBody>
      </p:sp>
    </p:spTree>
    <p:extLst>
      <p:ext uri="{BB962C8B-B14F-4D97-AF65-F5344CB8AC3E}">
        <p14:creationId xmlns:p14="http://schemas.microsoft.com/office/powerpoint/2010/main" val="3623887417"/>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 id="2147483900" r:id="rId12"/>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324" y="6084"/>
            <a:ext cx="9144000" cy="47597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graphicFrame>
        <p:nvGraphicFramePr>
          <p:cNvPr id="20" name="表 19"/>
          <p:cNvGraphicFramePr>
            <a:graphicFrameLocks noGrp="1"/>
          </p:cNvGraphicFramePr>
          <p:nvPr>
            <p:extLst>
              <p:ext uri="{D42A27DB-BD31-4B8C-83A1-F6EECF244321}">
                <p14:modId xmlns:p14="http://schemas.microsoft.com/office/powerpoint/2010/main" val="1367943320"/>
              </p:ext>
            </p:extLst>
          </p:nvPr>
        </p:nvGraphicFramePr>
        <p:xfrm>
          <a:off x="5640481" y="552348"/>
          <a:ext cx="3471156" cy="1088194"/>
        </p:xfrm>
        <a:graphic>
          <a:graphicData uri="http://schemas.openxmlformats.org/drawingml/2006/table">
            <a:tbl>
              <a:tblPr firstRow="1" bandRow="1">
                <a:tableStyleId>{5940675A-B579-460E-94D1-54222C63F5DA}</a:tableStyleId>
              </a:tblPr>
              <a:tblGrid>
                <a:gridCol w="1157052"/>
                <a:gridCol w="1157052"/>
                <a:gridCol w="1157052"/>
              </a:tblGrid>
              <a:tr h="248516">
                <a:tc>
                  <a:txBody>
                    <a:bodyPr/>
                    <a:lstStyle/>
                    <a:p>
                      <a:pPr algn="ctr"/>
                      <a:r>
                        <a:rPr kumimoji="1" lang="ja-JP" altLang="en-US" sz="1000" b="1" dirty="0" smtClean="0">
                          <a:latin typeface="+mn-ea"/>
                          <a:ea typeface="+mn-ea"/>
                        </a:rPr>
                        <a:t>駅　名</a:t>
                      </a:r>
                      <a:endParaRPr kumimoji="1" lang="ja-JP" altLang="en-US" sz="1000" b="1" dirty="0">
                        <a:latin typeface="+mn-ea"/>
                        <a:ea typeface="+mn-ea"/>
                      </a:endParaRPr>
                    </a:p>
                  </a:txBody>
                  <a:tcPr anchor="ctr">
                    <a:solidFill>
                      <a:schemeClr val="bg2">
                        <a:lumMod val="90000"/>
                      </a:schemeClr>
                    </a:solidFill>
                  </a:tcPr>
                </a:tc>
                <a:tc>
                  <a:txBody>
                    <a:bodyPr/>
                    <a:lstStyle/>
                    <a:p>
                      <a:pPr algn="ctr"/>
                      <a:r>
                        <a:rPr kumimoji="1" lang="ja-JP" altLang="en-US" sz="1000" b="1" dirty="0" smtClean="0">
                          <a:latin typeface="+mn-ea"/>
                          <a:ea typeface="+mn-ea"/>
                        </a:rPr>
                        <a:t>所在地</a:t>
                      </a:r>
                      <a:endParaRPr kumimoji="1" lang="ja-JP" altLang="en-US" sz="1000" b="1" dirty="0">
                        <a:latin typeface="+mn-ea"/>
                        <a:ea typeface="+mn-ea"/>
                      </a:endParaRPr>
                    </a:p>
                  </a:txBody>
                  <a:tcPr anchor="ctr">
                    <a:solidFill>
                      <a:schemeClr val="bg2">
                        <a:lumMod val="90000"/>
                      </a:schemeClr>
                    </a:solidFill>
                  </a:tcPr>
                </a:tc>
                <a:tc>
                  <a:txBody>
                    <a:bodyPr/>
                    <a:lstStyle/>
                    <a:p>
                      <a:pPr algn="ctr"/>
                      <a:r>
                        <a:rPr kumimoji="1" lang="ja-JP" altLang="en-US" sz="1000" b="1" dirty="0" smtClean="0">
                          <a:latin typeface="+mn-ea"/>
                          <a:ea typeface="+mn-ea"/>
                        </a:rPr>
                        <a:t>路　線</a:t>
                      </a:r>
                      <a:endParaRPr kumimoji="1" lang="ja-JP" altLang="en-US" sz="1000" b="1" dirty="0">
                        <a:latin typeface="+mn-ea"/>
                        <a:ea typeface="+mn-ea"/>
                      </a:endParaRPr>
                    </a:p>
                  </a:txBody>
                  <a:tcPr anchor="ctr">
                    <a:solidFill>
                      <a:schemeClr val="bg2">
                        <a:lumMod val="90000"/>
                      </a:schemeClr>
                    </a:solidFill>
                  </a:tcPr>
                </a:tc>
              </a:tr>
              <a:tr h="301796">
                <a:tc>
                  <a:txBody>
                    <a:bodyPr/>
                    <a:lstStyle/>
                    <a:p>
                      <a:pPr algn="ctr"/>
                      <a:r>
                        <a:rPr kumimoji="1" lang="ja-JP" altLang="en-US" sz="1000" i="1" dirty="0" smtClean="0">
                          <a:latin typeface="+mn-ea"/>
                          <a:ea typeface="+mn-ea"/>
                        </a:rPr>
                        <a:t>駅の名称を記入</a:t>
                      </a:r>
                      <a:endParaRPr kumimoji="1" lang="en-US" altLang="ja-JP" sz="1000" i="1" dirty="0" smtClean="0">
                        <a:latin typeface="+mn-ea"/>
                        <a:ea typeface="+mn-ea"/>
                      </a:endParaRPr>
                    </a:p>
                  </a:txBody>
                  <a:tcPr anchor="ctr">
                    <a:solidFill>
                      <a:schemeClr val="bg1"/>
                    </a:solidFill>
                  </a:tcPr>
                </a:tc>
                <a:tc>
                  <a:txBody>
                    <a:bodyPr/>
                    <a:lstStyle/>
                    <a:p>
                      <a:pPr algn="ctr"/>
                      <a:r>
                        <a:rPr kumimoji="1" lang="ja-JP" altLang="en-US" sz="1000" i="1" dirty="0" smtClean="0">
                          <a:latin typeface="+mn-ea"/>
                          <a:ea typeface="+mn-ea"/>
                        </a:rPr>
                        <a:t>例）●●県○○市</a:t>
                      </a:r>
                      <a:endParaRPr kumimoji="1" lang="ja-JP" altLang="en-US" sz="1000" i="1" dirty="0">
                        <a:latin typeface="+mn-ea"/>
                        <a:ea typeface="+mn-ea"/>
                      </a:endParaRPr>
                    </a:p>
                  </a:txBody>
                  <a:tcPr anchor="ctr">
                    <a:solidFill>
                      <a:schemeClr val="bg1"/>
                    </a:solidFill>
                  </a:tcPr>
                </a:tc>
                <a:tc>
                  <a:txBody>
                    <a:bodyPr/>
                    <a:lstStyle/>
                    <a:p>
                      <a:pPr marL="0" indent="0" algn="ctr"/>
                      <a:r>
                        <a:rPr kumimoji="1" lang="ja-JP" altLang="en-US" sz="1000" i="1" dirty="0" smtClean="0">
                          <a:latin typeface="+mn-ea"/>
                          <a:ea typeface="+mn-ea"/>
                        </a:rPr>
                        <a:t>例）国道〇号</a:t>
                      </a:r>
                      <a:endParaRPr kumimoji="1" lang="en-US" altLang="ja-JP" sz="1000" i="1" dirty="0" smtClean="0">
                        <a:latin typeface="+mn-ea"/>
                        <a:ea typeface="+mn-ea"/>
                      </a:endParaRPr>
                    </a:p>
                  </a:txBody>
                  <a:tcPr anchor="ctr">
                    <a:solidFill>
                      <a:schemeClr val="bg1"/>
                    </a:solidFill>
                  </a:tcPr>
                </a:tc>
              </a:tr>
              <a:tr h="248516">
                <a:tc>
                  <a:txBody>
                    <a:bodyPr/>
                    <a:lstStyle/>
                    <a:p>
                      <a:pPr algn="ctr"/>
                      <a:r>
                        <a:rPr kumimoji="1" lang="ja-JP" altLang="en-US" sz="1000" b="1" dirty="0" smtClean="0">
                          <a:latin typeface="+mn-ea"/>
                          <a:ea typeface="+mn-ea"/>
                        </a:rPr>
                        <a:t>種　別</a:t>
                      </a:r>
                      <a:endParaRPr kumimoji="1" lang="ja-JP" altLang="en-US" sz="1000" b="1" dirty="0">
                        <a:latin typeface="+mn-ea"/>
                        <a:ea typeface="+mn-ea"/>
                      </a:endParaRPr>
                    </a:p>
                  </a:txBody>
                  <a:tcPr anchor="ctr">
                    <a:solidFill>
                      <a:schemeClr val="bg2">
                        <a:lumMod val="90000"/>
                      </a:schemeClr>
                    </a:solidFill>
                  </a:tcPr>
                </a:tc>
                <a:tc>
                  <a:txBody>
                    <a:bodyPr/>
                    <a:lstStyle/>
                    <a:p>
                      <a:pPr algn="ctr"/>
                      <a:r>
                        <a:rPr kumimoji="1" lang="ja-JP" altLang="en-US" sz="1000" b="1" dirty="0" smtClean="0">
                          <a:latin typeface="+mn-ea"/>
                          <a:ea typeface="+mn-ea"/>
                        </a:rPr>
                        <a:t>登録年月</a:t>
                      </a:r>
                      <a:endParaRPr kumimoji="1" lang="ja-JP" altLang="en-US" sz="1000" b="1" dirty="0">
                        <a:latin typeface="+mn-ea"/>
                        <a:ea typeface="+mn-ea"/>
                      </a:endParaRPr>
                    </a:p>
                  </a:txBody>
                  <a:tcPr anchor="ctr">
                    <a:solidFill>
                      <a:schemeClr val="bg2">
                        <a:lumMod val="90000"/>
                      </a:schemeClr>
                    </a:solidFill>
                  </a:tcPr>
                </a:tc>
                <a:tc>
                  <a:txBody>
                    <a:bodyPr/>
                    <a:lstStyle/>
                    <a:p>
                      <a:pPr algn="ctr"/>
                      <a:r>
                        <a:rPr kumimoji="1" lang="ja-JP" altLang="en-US" sz="1000" b="1" dirty="0" smtClean="0">
                          <a:latin typeface="+mn-ea"/>
                          <a:ea typeface="+mn-ea"/>
                        </a:rPr>
                        <a:t>開業年月</a:t>
                      </a:r>
                      <a:endParaRPr kumimoji="1" lang="ja-JP" altLang="en-US" sz="1000" b="1" dirty="0">
                        <a:latin typeface="+mn-ea"/>
                        <a:ea typeface="+mn-ea"/>
                      </a:endParaRPr>
                    </a:p>
                  </a:txBody>
                  <a:tcPr anchor="ctr">
                    <a:solidFill>
                      <a:schemeClr val="bg2">
                        <a:lumMod val="90000"/>
                      </a:schemeClr>
                    </a:solidFill>
                  </a:tcPr>
                </a:tc>
              </a:tr>
              <a:tr h="289366">
                <a:tc>
                  <a:txBody>
                    <a:bodyPr/>
                    <a:lstStyle/>
                    <a:p>
                      <a:pPr algn="ctr"/>
                      <a:r>
                        <a:rPr kumimoji="1" lang="ja-JP" altLang="en-US" sz="1000" i="1" dirty="0" smtClean="0">
                          <a:latin typeface="+mn-ea"/>
                          <a:ea typeface="+mn-ea"/>
                        </a:rPr>
                        <a:t>単独型・一体型</a:t>
                      </a:r>
                      <a:endParaRPr kumimoji="1" lang="ja-JP" altLang="en-US" sz="1000" i="1" dirty="0">
                        <a:latin typeface="+mn-ea"/>
                        <a:ea typeface="+mn-ea"/>
                      </a:endParaRPr>
                    </a:p>
                  </a:txBody>
                  <a:tcPr anchor="ctr">
                    <a:solidFill>
                      <a:schemeClr val="bg1"/>
                    </a:solidFill>
                  </a:tcPr>
                </a:tc>
                <a:tc>
                  <a:txBody>
                    <a:bodyPr/>
                    <a:lstStyle/>
                    <a:p>
                      <a:pPr algn="ctr"/>
                      <a:r>
                        <a:rPr kumimoji="1" lang="ja-JP" altLang="en-US" sz="1000" i="1" dirty="0" smtClean="0">
                          <a:latin typeface="+mn-ea"/>
                          <a:ea typeface="+mn-ea"/>
                        </a:rPr>
                        <a:t>和暦で記入</a:t>
                      </a:r>
                      <a:endParaRPr kumimoji="1" lang="ja-JP" altLang="en-US" sz="1000" i="1" dirty="0">
                        <a:latin typeface="+mn-ea"/>
                        <a:ea typeface="+mn-ea"/>
                      </a:endParaRPr>
                    </a:p>
                  </a:txBody>
                  <a:tcPr anchor="ctr">
                    <a:solidFill>
                      <a:schemeClr val="bg1"/>
                    </a:solidFill>
                  </a:tcPr>
                </a:tc>
                <a:tc>
                  <a:txBody>
                    <a:bodyPr/>
                    <a:lstStyle/>
                    <a:p>
                      <a:pPr algn="ctr"/>
                      <a:r>
                        <a:rPr kumimoji="1" lang="ja-JP" altLang="en-US" sz="1000" i="1" dirty="0" smtClean="0">
                          <a:latin typeface="+mn-ea"/>
                          <a:ea typeface="+mn-ea"/>
                        </a:rPr>
                        <a:t>和暦で記入</a:t>
                      </a:r>
                      <a:endParaRPr kumimoji="1" lang="ja-JP" altLang="en-US" sz="1000" i="1" dirty="0">
                        <a:latin typeface="+mn-ea"/>
                        <a:ea typeface="+mn-ea"/>
                      </a:endParaRPr>
                    </a:p>
                  </a:txBody>
                  <a:tcPr anchor="ctr">
                    <a:solidFill>
                      <a:schemeClr val="bg1"/>
                    </a:solidFill>
                  </a:tcPr>
                </a:tc>
              </a:tr>
            </a:tbl>
          </a:graphicData>
        </a:graphic>
      </p:graphicFrame>
      <p:sp>
        <p:nvSpPr>
          <p:cNvPr id="35" name="テキスト ボックス 34"/>
          <p:cNvSpPr txBox="1"/>
          <p:nvPr/>
        </p:nvSpPr>
        <p:spPr>
          <a:xfrm>
            <a:off x="7788295" y="62680"/>
            <a:ext cx="1358029" cy="369332"/>
          </a:xfrm>
          <a:prstGeom prst="rect">
            <a:avLst/>
          </a:prstGeom>
          <a:noFill/>
          <a:ln w="19050">
            <a:noFill/>
          </a:ln>
        </p:spPr>
        <p:txBody>
          <a:bodyPr wrap="square" rtlCol="0">
            <a:spAutoFit/>
          </a:bodyPr>
          <a:lstStyle/>
          <a:p>
            <a:pPr algn="ctr"/>
            <a:r>
              <a:rPr lang="ja-JP" altLang="en-US" b="1" dirty="0" smtClean="0">
                <a:solidFill>
                  <a:schemeClr val="bg1"/>
                </a:solidFill>
              </a:rPr>
              <a:t>（様式２）</a:t>
            </a:r>
            <a:endParaRPr kumimoji="1" lang="ja-JP" altLang="en-US" b="1" dirty="0">
              <a:solidFill>
                <a:schemeClr val="bg1"/>
              </a:solidFill>
            </a:endParaRPr>
          </a:p>
        </p:txBody>
      </p:sp>
      <p:sp>
        <p:nvSpPr>
          <p:cNvPr id="5" name="正方形/長方形 4"/>
          <p:cNvSpPr/>
          <p:nvPr/>
        </p:nvSpPr>
        <p:spPr>
          <a:xfrm>
            <a:off x="-1" y="556959"/>
            <a:ext cx="5547635" cy="1083584"/>
          </a:xfrm>
          <a:prstGeom prst="rect">
            <a:avLst/>
          </a:prstGeom>
          <a:noFill/>
          <a:ln w="25400">
            <a:solidFill>
              <a:srgbClr val="4F80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0" y="918503"/>
            <a:ext cx="5524499" cy="535759"/>
          </a:xfrm>
          <a:prstGeom prst="rect">
            <a:avLst/>
          </a:prstGeom>
          <a:ln w="19050">
            <a:noFill/>
            <a:tailEnd type="arrow"/>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200" i="1" dirty="0" smtClean="0"/>
              <a:t>「道の駅」が設置されている地域の状況、本取組を実施するに至った背景等を簡潔に記載して下さい。</a:t>
            </a:r>
            <a:endParaRPr kumimoji="1" lang="ja-JP" altLang="en-US" sz="1200" i="1" dirty="0"/>
          </a:p>
        </p:txBody>
      </p:sp>
      <p:sp>
        <p:nvSpPr>
          <p:cNvPr id="16" name="正方形/長方形 15"/>
          <p:cNvSpPr/>
          <p:nvPr/>
        </p:nvSpPr>
        <p:spPr>
          <a:xfrm>
            <a:off x="0" y="1694985"/>
            <a:ext cx="5547635" cy="2839693"/>
          </a:xfrm>
          <a:prstGeom prst="rect">
            <a:avLst/>
          </a:prstGeom>
          <a:noFill/>
          <a:ln w="25400">
            <a:solidFill>
              <a:srgbClr val="4F80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0" y="2083837"/>
            <a:ext cx="5524499" cy="1624672"/>
          </a:xfrm>
          <a:prstGeom prst="rect">
            <a:avLst/>
          </a:prstGeom>
          <a:ln w="19050">
            <a:noFill/>
            <a:tailEnd type="arrow"/>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200" i="1" dirty="0" smtClean="0"/>
              <a:t>「道の駅」区域内、あるいは「道の駅」に隣接して、行政サービス施設、</a:t>
            </a:r>
            <a:r>
              <a:rPr lang="ja-JP" altLang="ja-JP" sz="1200" i="1" dirty="0"/>
              <a:t>保育所や託児所など子育てサポート施設</a:t>
            </a:r>
            <a:r>
              <a:rPr lang="ja-JP" altLang="en-US" sz="1200" i="1" dirty="0" smtClean="0"/>
              <a:t>、病院や特別養護老人ホーム、デイサービス施設、コミュニケーション施設等、小さな拠点の形成を目指した住民サービス関連施設が複数立地していることがわかる図及び施設写真を貼付して下さい。</a:t>
            </a:r>
            <a:endParaRPr lang="en-US" altLang="ja-JP" sz="1200" i="1" dirty="0" smtClean="0"/>
          </a:p>
          <a:p>
            <a:endParaRPr lang="en-US" altLang="ja-JP" sz="1200" i="1" dirty="0" smtClean="0"/>
          </a:p>
          <a:p>
            <a:r>
              <a:rPr lang="ja-JP" altLang="en-US" sz="1200" i="1" dirty="0" smtClean="0"/>
              <a:t>また本図上に、移動販売、高齢者の安否確認、デマンドバス・デマンドタクシーの運行、役場機能等</a:t>
            </a:r>
            <a:r>
              <a:rPr lang="ja-JP" altLang="en-US" sz="1200" i="1" dirty="0"/>
              <a:t>、公共の福祉を増進することを目的とした地域</a:t>
            </a:r>
            <a:r>
              <a:rPr lang="ja-JP" altLang="en-US" sz="1200" i="1" dirty="0" smtClean="0"/>
              <a:t>住民へのサービス向上に資する取組がわかる</a:t>
            </a:r>
            <a:r>
              <a:rPr lang="ja-JP" altLang="en-US" sz="1200" i="1" dirty="0"/>
              <a:t>写真を貼付して</a:t>
            </a:r>
            <a:r>
              <a:rPr lang="ja-JP" altLang="en-US" sz="1200" i="1" dirty="0" smtClean="0"/>
              <a:t>下さい。</a:t>
            </a:r>
            <a:endParaRPr lang="en-US" altLang="ja-JP" sz="1200" i="1" dirty="0" smtClean="0"/>
          </a:p>
        </p:txBody>
      </p:sp>
      <p:sp>
        <p:nvSpPr>
          <p:cNvPr id="6" name="テキスト ボックス 5"/>
          <p:cNvSpPr txBox="1"/>
          <p:nvPr/>
        </p:nvSpPr>
        <p:spPr>
          <a:xfrm>
            <a:off x="14968" y="1731152"/>
            <a:ext cx="5128547" cy="276999"/>
          </a:xfrm>
          <a:prstGeom prst="rect">
            <a:avLst/>
          </a:prstGeom>
          <a:noFill/>
        </p:spPr>
        <p:txBody>
          <a:bodyPr wrap="square" rtlCol="0">
            <a:spAutoFit/>
          </a:bodyPr>
          <a:lstStyle/>
          <a:p>
            <a:r>
              <a:rPr kumimoji="1" lang="en-US" altLang="ja-JP" sz="1200" b="1" dirty="0" smtClean="0"/>
              <a:t>【</a:t>
            </a:r>
            <a:r>
              <a:rPr kumimoji="1" lang="ja-JP" altLang="en-US" sz="1200" b="1" dirty="0" smtClean="0"/>
              <a:t>住民サービス関連の施設状況及び住民サービス向上に資する取組状況</a:t>
            </a:r>
            <a:r>
              <a:rPr lang="en-US" altLang="ja-JP" sz="1200" b="1" dirty="0" smtClean="0"/>
              <a:t>】</a:t>
            </a:r>
            <a:endParaRPr kumimoji="1" lang="ja-JP" altLang="en-US" sz="1200" b="1" dirty="0"/>
          </a:p>
        </p:txBody>
      </p:sp>
      <p:sp>
        <p:nvSpPr>
          <p:cNvPr id="23" name="テキスト ボックス 22"/>
          <p:cNvSpPr txBox="1"/>
          <p:nvPr/>
        </p:nvSpPr>
        <p:spPr>
          <a:xfrm>
            <a:off x="4297349" y="4046418"/>
            <a:ext cx="1208203" cy="246221"/>
          </a:xfrm>
          <a:prstGeom prst="rect">
            <a:avLst/>
          </a:prstGeom>
          <a:noFill/>
        </p:spPr>
        <p:txBody>
          <a:bodyPr wrap="square" rtlCol="0">
            <a:spAutoFit/>
          </a:bodyPr>
          <a:lstStyle/>
          <a:p>
            <a:pPr algn="ctr"/>
            <a:r>
              <a:rPr kumimoji="1" lang="ja-JP" altLang="en-US" sz="1000" b="1" dirty="0" smtClean="0"/>
              <a:t>縮尺：○：○○○○</a:t>
            </a:r>
            <a:endParaRPr kumimoji="1" lang="ja-JP" altLang="en-US" sz="1000" b="1" dirty="0"/>
          </a:p>
        </p:txBody>
      </p:sp>
      <p:graphicFrame>
        <p:nvGraphicFramePr>
          <p:cNvPr id="24" name="表 23"/>
          <p:cNvGraphicFramePr>
            <a:graphicFrameLocks noGrp="1"/>
          </p:cNvGraphicFramePr>
          <p:nvPr>
            <p:extLst>
              <p:ext uri="{D42A27DB-BD31-4B8C-83A1-F6EECF244321}">
                <p14:modId xmlns:p14="http://schemas.microsoft.com/office/powerpoint/2010/main" val="1346602772"/>
              </p:ext>
            </p:extLst>
          </p:nvPr>
        </p:nvGraphicFramePr>
        <p:xfrm>
          <a:off x="5642919" y="1725680"/>
          <a:ext cx="3468718" cy="2470619"/>
        </p:xfrm>
        <a:graphic>
          <a:graphicData uri="http://schemas.openxmlformats.org/drawingml/2006/table">
            <a:tbl>
              <a:tblPr firstRow="1" bandRow="1">
                <a:tableStyleId>{5940675A-B579-460E-94D1-54222C63F5DA}</a:tableStyleId>
              </a:tblPr>
              <a:tblGrid>
                <a:gridCol w="1157931"/>
                <a:gridCol w="2310787"/>
              </a:tblGrid>
              <a:tr h="250999">
                <a:tc>
                  <a:txBody>
                    <a:bodyPr/>
                    <a:lstStyle/>
                    <a:p>
                      <a:pPr algn="ctr"/>
                      <a:r>
                        <a:rPr kumimoji="1" lang="ja-JP" altLang="en-US" sz="1000" b="1" dirty="0" smtClean="0"/>
                        <a:t>施設名称</a:t>
                      </a:r>
                      <a:endParaRPr kumimoji="1" lang="ja-JP" altLang="en-US" sz="1000" b="1" dirty="0"/>
                    </a:p>
                  </a:txBody>
                  <a:tcPr anchor="ctr">
                    <a:solidFill>
                      <a:schemeClr val="accent1">
                        <a:lumMod val="60000"/>
                        <a:lumOff val="40000"/>
                      </a:schemeClr>
                    </a:solidFill>
                  </a:tcPr>
                </a:tc>
                <a:tc>
                  <a:txBody>
                    <a:bodyPr/>
                    <a:lstStyle/>
                    <a:p>
                      <a:pPr algn="ctr"/>
                      <a:r>
                        <a:rPr kumimoji="1" lang="ja-JP" altLang="en-US" sz="1000" b="1" dirty="0" smtClean="0"/>
                        <a:t>運営内容</a:t>
                      </a:r>
                      <a:endParaRPr kumimoji="1" lang="ja-JP" altLang="en-US" sz="1000" b="1" dirty="0"/>
                    </a:p>
                  </a:txBody>
                  <a:tcPr anchor="ctr">
                    <a:solidFill>
                      <a:schemeClr val="accent1">
                        <a:lumMod val="60000"/>
                        <a:lumOff val="40000"/>
                      </a:schemeClr>
                    </a:solidFill>
                  </a:tcPr>
                </a:tc>
              </a:tr>
              <a:tr h="247420">
                <a:tc>
                  <a:txBody>
                    <a:bodyPr/>
                    <a:lstStyle/>
                    <a:p>
                      <a:pPr algn="ctr">
                        <a:lnSpc>
                          <a:spcPts val="1200"/>
                        </a:lnSpc>
                      </a:pPr>
                      <a:endParaRPr kumimoji="1" lang="ja-JP" altLang="en-US" sz="1000" dirty="0"/>
                    </a:p>
                  </a:txBody>
                  <a:tcPr anchor="ctr">
                    <a:lnB w="3175" cap="flat" cmpd="sng" algn="ctr">
                      <a:solidFill>
                        <a:schemeClr val="tx1"/>
                      </a:solidFill>
                      <a:prstDash val="solid"/>
                      <a:round/>
                      <a:headEnd type="none" w="med" len="med"/>
                      <a:tailEnd type="none" w="med" len="med"/>
                    </a:lnB>
                  </a:tcPr>
                </a:tc>
                <a:tc rowSpan="2">
                  <a:txBody>
                    <a:bodyPr/>
                    <a:lstStyle/>
                    <a:p>
                      <a:pPr algn="l">
                        <a:lnSpc>
                          <a:spcPts val="1200"/>
                        </a:lnSpc>
                      </a:pPr>
                      <a:endParaRPr kumimoji="1" lang="ja-JP" altLang="en-US" sz="1000" dirty="0"/>
                    </a:p>
                  </a:txBody>
                  <a:tcPr anchor="ctr"/>
                </a:tc>
              </a:tr>
              <a:tr h="247420">
                <a:tc>
                  <a:txBody>
                    <a:bodyPr/>
                    <a:lstStyle/>
                    <a:p>
                      <a:pPr algn="ctr">
                        <a:lnSpc>
                          <a:spcPts val="1200"/>
                        </a:lnSpc>
                      </a:pPr>
                      <a:r>
                        <a:rPr kumimoji="1" lang="ja-JP" altLang="en-US" sz="1000" dirty="0" smtClean="0"/>
                        <a:t>運営年数：●年</a:t>
                      </a:r>
                      <a:endParaRPr kumimoji="1" lang="ja-JP" altLang="en-US" sz="1000" dirty="0"/>
                    </a:p>
                  </a:txBody>
                  <a:tcPr anchor="ctr">
                    <a:lnT w="3175" cap="flat" cmpd="sng" algn="ctr">
                      <a:solidFill>
                        <a:schemeClr val="tx1"/>
                      </a:solidFill>
                      <a:prstDash val="solid"/>
                      <a:round/>
                      <a:headEnd type="none" w="med" len="med"/>
                      <a:tailEnd type="none" w="med" len="med"/>
                    </a:lnT>
                  </a:tcPr>
                </a:tc>
                <a:tc vMerge="1">
                  <a:txBody>
                    <a:bodyPr/>
                    <a:lstStyle/>
                    <a:p>
                      <a:pPr algn="l">
                        <a:lnSpc>
                          <a:spcPts val="1200"/>
                        </a:lnSpc>
                      </a:pPr>
                      <a:endParaRPr kumimoji="1" lang="ja-JP" altLang="en-US" sz="1200" dirty="0"/>
                    </a:p>
                  </a:txBody>
                  <a:tcPr anchor="ctr"/>
                </a:tc>
              </a:tr>
              <a:tr h="247420">
                <a:tc>
                  <a:txBody>
                    <a:bodyPr/>
                    <a:lstStyle/>
                    <a:p>
                      <a:pPr algn="ctr">
                        <a:lnSpc>
                          <a:spcPts val="1200"/>
                        </a:lnSpc>
                      </a:pPr>
                      <a:endParaRPr kumimoji="1" lang="ja-JP" altLang="en-US" sz="1000" dirty="0"/>
                    </a:p>
                  </a:txBody>
                  <a:tcPr anchor="ctr">
                    <a:lnB w="3175" cap="flat" cmpd="sng" algn="ctr">
                      <a:solidFill>
                        <a:schemeClr val="tx1"/>
                      </a:solidFill>
                      <a:prstDash val="solid"/>
                      <a:round/>
                      <a:headEnd type="none" w="med" len="med"/>
                      <a:tailEnd type="none" w="med" len="med"/>
                    </a:lnB>
                  </a:tcPr>
                </a:tc>
                <a:tc rowSpan="2">
                  <a:txBody>
                    <a:bodyPr/>
                    <a:lstStyle/>
                    <a:p>
                      <a:pPr algn="l">
                        <a:lnSpc>
                          <a:spcPts val="1200"/>
                        </a:lnSpc>
                      </a:pPr>
                      <a:endParaRPr kumimoji="1" lang="ja-JP" altLang="en-US" sz="1000" dirty="0"/>
                    </a:p>
                  </a:txBody>
                  <a:tcPr anchor="ctr"/>
                </a:tc>
              </a:tr>
              <a:tr h="247420">
                <a:tc>
                  <a:txBody>
                    <a:bodyPr/>
                    <a:lstStyle/>
                    <a:p>
                      <a:pPr algn="ctr">
                        <a:lnSpc>
                          <a:spcPts val="1200"/>
                        </a:lnSpc>
                      </a:pPr>
                      <a:r>
                        <a:rPr kumimoji="1" lang="ja-JP" altLang="en-US" sz="1000" dirty="0" smtClean="0"/>
                        <a:t>運営年数：●年</a:t>
                      </a:r>
                      <a:endParaRPr kumimoji="1" lang="ja-JP" altLang="en-US" sz="1000" dirty="0"/>
                    </a:p>
                  </a:txBody>
                  <a:tcPr anchor="ctr">
                    <a:lnT w="3175" cap="flat" cmpd="sng" algn="ctr">
                      <a:solidFill>
                        <a:schemeClr val="tx1"/>
                      </a:solidFill>
                      <a:prstDash val="solid"/>
                      <a:round/>
                      <a:headEnd type="none" w="med" len="med"/>
                      <a:tailEnd type="none" w="med" len="med"/>
                    </a:lnT>
                  </a:tcPr>
                </a:tc>
                <a:tc vMerge="1">
                  <a:txBody>
                    <a:bodyPr/>
                    <a:lstStyle/>
                    <a:p>
                      <a:pPr algn="l">
                        <a:lnSpc>
                          <a:spcPts val="1200"/>
                        </a:lnSpc>
                      </a:pPr>
                      <a:endParaRPr kumimoji="1" lang="ja-JP" altLang="en-US" sz="1200" dirty="0"/>
                    </a:p>
                  </a:txBody>
                  <a:tcPr anchor="ctr"/>
                </a:tc>
              </a:tr>
              <a:tr h="247420">
                <a:tc>
                  <a:txBody>
                    <a:bodyPr/>
                    <a:lstStyle/>
                    <a:p>
                      <a:pPr marL="0" marR="0" indent="0" algn="ctr" defTabSz="685800" rtl="0" eaLnBrk="1" fontAlgn="auto" latinLnBrk="0" hangingPunct="1">
                        <a:lnSpc>
                          <a:spcPts val="1200"/>
                        </a:lnSpc>
                        <a:spcBef>
                          <a:spcPts val="0"/>
                        </a:spcBef>
                        <a:spcAft>
                          <a:spcPts val="0"/>
                        </a:spcAft>
                        <a:buClrTx/>
                        <a:buSzTx/>
                        <a:buFontTx/>
                        <a:buNone/>
                        <a:tabLst/>
                        <a:defRPr/>
                      </a:pPr>
                      <a:endParaRPr kumimoji="1" lang="ja-JP" altLang="en-US" sz="1000" dirty="0"/>
                    </a:p>
                  </a:txBody>
                  <a:tcPr anchor="ctr">
                    <a:lnB w="3175" cap="flat" cmpd="sng" algn="ctr">
                      <a:solidFill>
                        <a:schemeClr val="tx1"/>
                      </a:solidFill>
                      <a:prstDash val="solid"/>
                      <a:round/>
                      <a:headEnd type="none" w="med" len="med"/>
                      <a:tailEnd type="none" w="med" len="med"/>
                    </a:lnB>
                  </a:tcPr>
                </a:tc>
                <a:tc rowSpan="2">
                  <a:txBody>
                    <a:bodyPr/>
                    <a:lstStyle/>
                    <a:p>
                      <a:pPr algn="l">
                        <a:lnSpc>
                          <a:spcPts val="1200"/>
                        </a:lnSpc>
                      </a:pPr>
                      <a:endParaRPr kumimoji="1" lang="ja-JP" altLang="en-US" sz="1000" dirty="0"/>
                    </a:p>
                  </a:txBody>
                  <a:tcPr anchor="ctr"/>
                </a:tc>
              </a:tr>
              <a:tr h="247420">
                <a:tc>
                  <a:txBody>
                    <a:bodyPr/>
                    <a:lstStyle/>
                    <a:p>
                      <a:pPr algn="ctr">
                        <a:lnSpc>
                          <a:spcPts val="1200"/>
                        </a:lnSpc>
                      </a:pPr>
                      <a:r>
                        <a:rPr kumimoji="1" lang="ja-JP" altLang="en-US" sz="1000" dirty="0" smtClean="0"/>
                        <a:t>運営年数：●年</a:t>
                      </a:r>
                      <a:endParaRPr kumimoji="1" lang="ja-JP" altLang="en-US" sz="1000" dirty="0"/>
                    </a:p>
                  </a:txBody>
                  <a:tcPr anchor="ctr">
                    <a:lnT w="3175" cap="flat" cmpd="sng" algn="ctr">
                      <a:solidFill>
                        <a:schemeClr val="tx1"/>
                      </a:solidFill>
                      <a:prstDash val="solid"/>
                      <a:round/>
                      <a:headEnd type="none" w="med" len="med"/>
                      <a:tailEnd type="none" w="med" len="med"/>
                    </a:lnT>
                  </a:tcPr>
                </a:tc>
                <a:tc vMerge="1">
                  <a:txBody>
                    <a:bodyPr/>
                    <a:lstStyle/>
                    <a:p>
                      <a:pPr algn="l">
                        <a:lnSpc>
                          <a:spcPts val="1200"/>
                        </a:lnSpc>
                      </a:pPr>
                      <a:endParaRPr kumimoji="1" lang="ja-JP" altLang="en-US" sz="1200" dirty="0"/>
                    </a:p>
                  </a:txBody>
                  <a:tcPr anchor="ctr"/>
                </a:tc>
              </a:tr>
              <a:tr h="247420">
                <a:tc>
                  <a:txBody>
                    <a:bodyPr/>
                    <a:lstStyle/>
                    <a:p>
                      <a:pPr marL="0" marR="0" indent="0" algn="ctr" defTabSz="685800" rtl="0" eaLnBrk="1" fontAlgn="auto" latinLnBrk="0" hangingPunct="1">
                        <a:lnSpc>
                          <a:spcPts val="1200"/>
                        </a:lnSpc>
                        <a:spcBef>
                          <a:spcPts val="0"/>
                        </a:spcBef>
                        <a:spcAft>
                          <a:spcPts val="0"/>
                        </a:spcAft>
                        <a:buClrTx/>
                        <a:buSzTx/>
                        <a:buFontTx/>
                        <a:buNone/>
                        <a:tabLst/>
                        <a:defRPr/>
                      </a:pPr>
                      <a:endParaRPr kumimoji="1" lang="ja-JP" altLang="en-US" sz="1000" dirty="0"/>
                    </a:p>
                  </a:txBody>
                  <a:tcPr anchor="ctr">
                    <a:lnB w="3175" cap="flat" cmpd="sng" algn="ctr">
                      <a:solidFill>
                        <a:schemeClr val="tx1"/>
                      </a:solidFill>
                      <a:prstDash val="solid"/>
                      <a:round/>
                      <a:headEnd type="none" w="med" len="med"/>
                      <a:tailEnd type="none" w="med" len="med"/>
                    </a:lnB>
                  </a:tcPr>
                </a:tc>
                <a:tc rowSpan="2">
                  <a:txBody>
                    <a:bodyPr/>
                    <a:lstStyle/>
                    <a:p>
                      <a:pPr algn="l">
                        <a:lnSpc>
                          <a:spcPts val="1200"/>
                        </a:lnSpc>
                      </a:pPr>
                      <a:endParaRPr kumimoji="1" lang="ja-JP" altLang="en-US" sz="1000" dirty="0"/>
                    </a:p>
                  </a:txBody>
                  <a:tcPr anchor="ctr"/>
                </a:tc>
              </a:tr>
              <a:tr h="123710">
                <a:tc>
                  <a:txBody>
                    <a:bodyPr/>
                    <a:lstStyle/>
                    <a:p>
                      <a:pPr algn="ctr">
                        <a:lnSpc>
                          <a:spcPts val="1200"/>
                        </a:lnSpc>
                      </a:pPr>
                      <a:r>
                        <a:rPr kumimoji="1" lang="ja-JP" altLang="en-US" sz="1000" dirty="0" smtClean="0"/>
                        <a:t>運営年数：●年</a:t>
                      </a:r>
                      <a:endParaRPr kumimoji="1" lang="ja-JP" altLang="en-US" sz="1000" dirty="0"/>
                    </a:p>
                  </a:txBody>
                  <a:tcPr anchor="ctr">
                    <a:lnT w="3175" cap="flat" cmpd="sng" algn="ctr">
                      <a:solidFill>
                        <a:schemeClr val="tx1"/>
                      </a:solidFill>
                      <a:prstDash val="solid"/>
                      <a:round/>
                      <a:headEnd type="none" w="med" len="med"/>
                      <a:tailEnd type="none" w="med" len="med"/>
                    </a:lnT>
                  </a:tcPr>
                </a:tc>
                <a:tc vMerge="1">
                  <a:txBody>
                    <a:bodyPr/>
                    <a:lstStyle/>
                    <a:p>
                      <a:pPr algn="l">
                        <a:lnSpc>
                          <a:spcPts val="1200"/>
                        </a:lnSpc>
                      </a:pPr>
                      <a:endParaRPr kumimoji="1" lang="ja-JP" altLang="en-US" sz="1000" dirty="0"/>
                    </a:p>
                  </a:txBody>
                  <a:tcPr anchor="ctr"/>
                </a:tc>
              </a:tr>
              <a:tr h="123710">
                <a:tc>
                  <a:txBody>
                    <a:bodyPr/>
                    <a:lstStyle/>
                    <a:p>
                      <a:pPr algn="ctr">
                        <a:lnSpc>
                          <a:spcPts val="1200"/>
                        </a:lnSpc>
                      </a:pPr>
                      <a:r>
                        <a:rPr kumimoji="1" lang="ja-JP" altLang="en-US" sz="1000" dirty="0" smtClean="0"/>
                        <a:t>平均運営年数</a:t>
                      </a:r>
                      <a:endParaRPr kumimoji="1" lang="ja-JP" altLang="en-US" sz="1000" dirty="0"/>
                    </a:p>
                  </a:txBody>
                  <a:tcPr anchor="ctr"/>
                </a:tc>
                <a:tc>
                  <a:txBody>
                    <a:bodyPr/>
                    <a:lstStyle/>
                    <a:p>
                      <a:pPr algn="ctr">
                        <a:lnSpc>
                          <a:spcPts val="1200"/>
                        </a:lnSpc>
                      </a:pPr>
                      <a:r>
                        <a:rPr kumimoji="1" lang="ja-JP" altLang="en-US" sz="1000" dirty="0" smtClean="0"/>
                        <a:t>●年●</a:t>
                      </a:r>
                      <a:r>
                        <a:rPr kumimoji="1" lang="ja-JP" altLang="en-US" sz="1000" dirty="0" err="1" smtClean="0"/>
                        <a:t>ヶ</a:t>
                      </a:r>
                      <a:r>
                        <a:rPr kumimoji="1" lang="ja-JP" altLang="en-US" sz="1000" dirty="0" smtClean="0"/>
                        <a:t>月</a:t>
                      </a:r>
                      <a:endParaRPr kumimoji="1" lang="ja-JP" altLang="en-US" sz="1000" dirty="0"/>
                    </a:p>
                  </a:txBody>
                  <a:tcPr anchor="ctr"/>
                </a:tc>
              </a:tr>
            </a:tbl>
          </a:graphicData>
        </a:graphic>
      </p:graphicFrame>
      <p:sp>
        <p:nvSpPr>
          <p:cNvPr id="29" name="テキスト ボックス 28"/>
          <p:cNvSpPr txBox="1"/>
          <p:nvPr/>
        </p:nvSpPr>
        <p:spPr>
          <a:xfrm>
            <a:off x="14964" y="556959"/>
            <a:ext cx="2547261" cy="276999"/>
          </a:xfrm>
          <a:prstGeom prst="rect">
            <a:avLst/>
          </a:prstGeom>
          <a:noFill/>
        </p:spPr>
        <p:txBody>
          <a:bodyPr wrap="square" rtlCol="0">
            <a:spAutoFit/>
          </a:bodyPr>
          <a:lstStyle/>
          <a:p>
            <a:r>
              <a:rPr kumimoji="1" lang="en-US" altLang="ja-JP" sz="1200" b="1" dirty="0" smtClean="0"/>
              <a:t>【</a:t>
            </a:r>
            <a:r>
              <a:rPr kumimoji="1" lang="ja-JP" altLang="en-US" sz="1200" b="1" dirty="0" smtClean="0"/>
              <a:t>地域の概況及び取組実施の背景</a:t>
            </a:r>
            <a:r>
              <a:rPr lang="en-US" altLang="ja-JP" sz="1200" b="1" dirty="0" smtClean="0"/>
              <a:t>】</a:t>
            </a:r>
            <a:endParaRPr kumimoji="1" lang="ja-JP" altLang="en-US" sz="1200" b="1" dirty="0"/>
          </a:p>
        </p:txBody>
      </p:sp>
      <p:sp>
        <p:nvSpPr>
          <p:cNvPr id="30" name="タイトル 1"/>
          <p:cNvSpPr txBox="1">
            <a:spLocks/>
          </p:cNvSpPr>
          <p:nvPr/>
        </p:nvSpPr>
        <p:spPr bwMode="auto">
          <a:xfrm>
            <a:off x="-1" y="59871"/>
            <a:ext cx="7788296" cy="36564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2800">
                <a:solidFill>
                  <a:srgbClr val="4087C8"/>
                </a:solidFill>
                <a:latin typeface="+mj-lt"/>
                <a:ea typeface="+mj-ea"/>
                <a:cs typeface="+mj-cs"/>
              </a:defRPr>
            </a:lvl1pPr>
            <a:lvl2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sz="1600" kern="0" dirty="0" smtClean="0">
                <a:solidFill>
                  <a:schemeClr val="bg1"/>
                </a:solidFill>
              </a:rPr>
              <a:t> </a:t>
            </a:r>
            <a:r>
              <a:rPr lang="ja-JP" altLang="en-US" sz="1600" b="1" kern="0" dirty="0" smtClean="0">
                <a:solidFill>
                  <a:schemeClr val="bg1"/>
                </a:solidFill>
              </a:rPr>
              <a:t>道の駅名称を記入  　　　　　　　　　　　　　　　　　　　　　　　　　　　　　　　　市町村名を記入</a:t>
            </a:r>
            <a:endParaRPr lang="ja-JP" altLang="en-US" sz="1600" b="1" kern="0" dirty="0">
              <a:solidFill>
                <a:schemeClr val="bg1"/>
              </a:solidFill>
            </a:endParaRPr>
          </a:p>
        </p:txBody>
      </p:sp>
      <p:graphicFrame>
        <p:nvGraphicFramePr>
          <p:cNvPr id="18" name="表 17"/>
          <p:cNvGraphicFramePr>
            <a:graphicFrameLocks noGrp="1"/>
          </p:cNvGraphicFramePr>
          <p:nvPr>
            <p:extLst>
              <p:ext uri="{D42A27DB-BD31-4B8C-83A1-F6EECF244321}">
                <p14:modId xmlns:p14="http://schemas.microsoft.com/office/powerpoint/2010/main" val="2352657512"/>
              </p:ext>
            </p:extLst>
          </p:nvPr>
        </p:nvGraphicFramePr>
        <p:xfrm>
          <a:off x="5642919" y="4301657"/>
          <a:ext cx="3468718" cy="2470619"/>
        </p:xfrm>
        <a:graphic>
          <a:graphicData uri="http://schemas.openxmlformats.org/drawingml/2006/table">
            <a:tbl>
              <a:tblPr firstRow="1" bandRow="1">
                <a:tableStyleId>{5940675A-B579-460E-94D1-54222C63F5DA}</a:tableStyleId>
              </a:tblPr>
              <a:tblGrid>
                <a:gridCol w="1157931"/>
                <a:gridCol w="2310787"/>
              </a:tblGrid>
              <a:tr h="250999">
                <a:tc>
                  <a:txBody>
                    <a:bodyPr/>
                    <a:lstStyle/>
                    <a:p>
                      <a:pPr algn="ctr"/>
                      <a:r>
                        <a:rPr kumimoji="1" lang="ja-JP" altLang="en-US" sz="1000" b="1" dirty="0" smtClean="0"/>
                        <a:t>取組名称</a:t>
                      </a:r>
                      <a:endParaRPr kumimoji="1" lang="ja-JP" altLang="en-US" sz="1000" b="1" dirty="0"/>
                    </a:p>
                  </a:txBody>
                  <a:tcPr anchor="ctr">
                    <a:solidFill>
                      <a:schemeClr val="accent1">
                        <a:lumMod val="60000"/>
                        <a:lumOff val="40000"/>
                      </a:schemeClr>
                    </a:solidFill>
                  </a:tcPr>
                </a:tc>
                <a:tc>
                  <a:txBody>
                    <a:bodyPr/>
                    <a:lstStyle/>
                    <a:p>
                      <a:pPr algn="ctr"/>
                      <a:r>
                        <a:rPr kumimoji="1" lang="ja-JP" altLang="en-US" sz="1000" b="1" dirty="0" smtClean="0"/>
                        <a:t>実施内容</a:t>
                      </a:r>
                      <a:endParaRPr kumimoji="1" lang="ja-JP" altLang="en-US" sz="1000" b="1" dirty="0"/>
                    </a:p>
                  </a:txBody>
                  <a:tcPr anchor="ctr">
                    <a:solidFill>
                      <a:schemeClr val="accent1">
                        <a:lumMod val="60000"/>
                        <a:lumOff val="40000"/>
                      </a:schemeClr>
                    </a:solidFill>
                  </a:tcPr>
                </a:tc>
              </a:tr>
              <a:tr h="247420">
                <a:tc>
                  <a:txBody>
                    <a:bodyPr/>
                    <a:lstStyle/>
                    <a:p>
                      <a:pPr algn="ctr">
                        <a:lnSpc>
                          <a:spcPts val="1200"/>
                        </a:lnSpc>
                      </a:pPr>
                      <a:endParaRPr kumimoji="1" lang="ja-JP" altLang="en-US" sz="1000" dirty="0"/>
                    </a:p>
                  </a:txBody>
                  <a:tcPr anchor="ctr">
                    <a:lnB w="3175" cap="flat" cmpd="sng" algn="ctr">
                      <a:solidFill>
                        <a:schemeClr val="tx1"/>
                      </a:solidFill>
                      <a:prstDash val="solid"/>
                      <a:round/>
                      <a:headEnd type="none" w="med" len="med"/>
                      <a:tailEnd type="none" w="med" len="med"/>
                    </a:lnB>
                  </a:tcPr>
                </a:tc>
                <a:tc rowSpan="2">
                  <a:txBody>
                    <a:bodyPr/>
                    <a:lstStyle/>
                    <a:p>
                      <a:pPr algn="l">
                        <a:lnSpc>
                          <a:spcPts val="1200"/>
                        </a:lnSpc>
                      </a:pPr>
                      <a:endParaRPr kumimoji="1" lang="ja-JP" altLang="en-US" sz="1000" dirty="0"/>
                    </a:p>
                  </a:txBody>
                  <a:tcPr anchor="ctr"/>
                </a:tc>
              </a:tr>
              <a:tr h="247420">
                <a:tc>
                  <a:txBody>
                    <a:bodyPr/>
                    <a:lstStyle/>
                    <a:p>
                      <a:pPr algn="ctr">
                        <a:lnSpc>
                          <a:spcPts val="1200"/>
                        </a:lnSpc>
                      </a:pPr>
                      <a:r>
                        <a:rPr kumimoji="1" lang="ja-JP" altLang="en-US" sz="1000" dirty="0" smtClean="0"/>
                        <a:t>実施年数：●年</a:t>
                      </a:r>
                      <a:endParaRPr kumimoji="1" lang="ja-JP" altLang="en-US" sz="1000" dirty="0"/>
                    </a:p>
                  </a:txBody>
                  <a:tcPr anchor="ctr">
                    <a:lnT w="3175" cap="flat" cmpd="sng" algn="ctr">
                      <a:solidFill>
                        <a:schemeClr val="tx1"/>
                      </a:solidFill>
                      <a:prstDash val="solid"/>
                      <a:round/>
                      <a:headEnd type="none" w="med" len="med"/>
                      <a:tailEnd type="none" w="med" len="med"/>
                    </a:lnT>
                  </a:tcPr>
                </a:tc>
                <a:tc vMerge="1">
                  <a:txBody>
                    <a:bodyPr/>
                    <a:lstStyle/>
                    <a:p>
                      <a:pPr algn="l">
                        <a:lnSpc>
                          <a:spcPts val="1200"/>
                        </a:lnSpc>
                      </a:pPr>
                      <a:endParaRPr kumimoji="1" lang="ja-JP" altLang="en-US" sz="1200" dirty="0"/>
                    </a:p>
                  </a:txBody>
                  <a:tcPr anchor="ctr"/>
                </a:tc>
              </a:tr>
              <a:tr h="247420">
                <a:tc>
                  <a:txBody>
                    <a:bodyPr/>
                    <a:lstStyle/>
                    <a:p>
                      <a:pPr algn="ctr">
                        <a:lnSpc>
                          <a:spcPts val="1200"/>
                        </a:lnSpc>
                      </a:pPr>
                      <a:endParaRPr kumimoji="1" lang="ja-JP" altLang="en-US" sz="1000" dirty="0"/>
                    </a:p>
                  </a:txBody>
                  <a:tcPr anchor="ctr">
                    <a:lnB w="3175" cap="flat" cmpd="sng" algn="ctr">
                      <a:solidFill>
                        <a:schemeClr val="tx1"/>
                      </a:solidFill>
                      <a:prstDash val="solid"/>
                      <a:round/>
                      <a:headEnd type="none" w="med" len="med"/>
                      <a:tailEnd type="none" w="med" len="med"/>
                    </a:lnB>
                  </a:tcPr>
                </a:tc>
                <a:tc rowSpan="2">
                  <a:txBody>
                    <a:bodyPr/>
                    <a:lstStyle/>
                    <a:p>
                      <a:pPr algn="l">
                        <a:lnSpc>
                          <a:spcPts val="1200"/>
                        </a:lnSpc>
                      </a:pPr>
                      <a:endParaRPr kumimoji="1" lang="ja-JP" altLang="en-US" sz="1000" dirty="0"/>
                    </a:p>
                  </a:txBody>
                  <a:tcPr anchor="ctr"/>
                </a:tc>
              </a:tr>
              <a:tr h="247420">
                <a:tc>
                  <a:txBody>
                    <a:bodyPr/>
                    <a:lstStyle/>
                    <a:p>
                      <a:pPr algn="ctr">
                        <a:lnSpc>
                          <a:spcPts val="1200"/>
                        </a:lnSpc>
                      </a:pPr>
                      <a:r>
                        <a:rPr kumimoji="1" lang="ja-JP" altLang="en-US" sz="1000" dirty="0" smtClean="0"/>
                        <a:t>実施年数：●年</a:t>
                      </a:r>
                      <a:endParaRPr kumimoji="1" lang="ja-JP" altLang="en-US" sz="1000" dirty="0"/>
                    </a:p>
                  </a:txBody>
                  <a:tcPr anchor="ctr">
                    <a:lnT w="3175" cap="flat" cmpd="sng" algn="ctr">
                      <a:solidFill>
                        <a:schemeClr val="tx1"/>
                      </a:solidFill>
                      <a:prstDash val="solid"/>
                      <a:round/>
                      <a:headEnd type="none" w="med" len="med"/>
                      <a:tailEnd type="none" w="med" len="med"/>
                    </a:lnT>
                  </a:tcPr>
                </a:tc>
                <a:tc vMerge="1">
                  <a:txBody>
                    <a:bodyPr/>
                    <a:lstStyle/>
                    <a:p>
                      <a:pPr algn="l">
                        <a:lnSpc>
                          <a:spcPts val="1200"/>
                        </a:lnSpc>
                      </a:pPr>
                      <a:endParaRPr kumimoji="1" lang="ja-JP" altLang="en-US" sz="1200" dirty="0"/>
                    </a:p>
                  </a:txBody>
                  <a:tcPr anchor="ctr"/>
                </a:tc>
              </a:tr>
              <a:tr h="247420">
                <a:tc>
                  <a:txBody>
                    <a:bodyPr/>
                    <a:lstStyle/>
                    <a:p>
                      <a:pPr marL="0" marR="0" indent="0" algn="ctr" defTabSz="685800" rtl="0" eaLnBrk="1" fontAlgn="auto" latinLnBrk="0" hangingPunct="1">
                        <a:lnSpc>
                          <a:spcPts val="1200"/>
                        </a:lnSpc>
                        <a:spcBef>
                          <a:spcPts val="0"/>
                        </a:spcBef>
                        <a:spcAft>
                          <a:spcPts val="0"/>
                        </a:spcAft>
                        <a:buClrTx/>
                        <a:buSzTx/>
                        <a:buFontTx/>
                        <a:buNone/>
                        <a:tabLst/>
                        <a:defRPr/>
                      </a:pPr>
                      <a:endParaRPr kumimoji="1" lang="ja-JP" altLang="en-US" sz="1000" dirty="0"/>
                    </a:p>
                  </a:txBody>
                  <a:tcPr anchor="ctr">
                    <a:lnB w="3175" cap="flat" cmpd="sng" algn="ctr">
                      <a:solidFill>
                        <a:schemeClr val="tx1"/>
                      </a:solidFill>
                      <a:prstDash val="solid"/>
                      <a:round/>
                      <a:headEnd type="none" w="med" len="med"/>
                      <a:tailEnd type="none" w="med" len="med"/>
                    </a:lnB>
                  </a:tcPr>
                </a:tc>
                <a:tc rowSpan="2">
                  <a:txBody>
                    <a:bodyPr/>
                    <a:lstStyle/>
                    <a:p>
                      <a:pPr algn="l">
                        <a:lnSpc>
                          <a:spcPts val="1200"/>
                        </a:lnSpc>
                      </a:pPr>
                      <a:endParaRPr kumimoji="1" lang="ja-JP" altLang="en-US" sz="1000" dirty="0"/>
                    </a:p>
                  </a:txBody>
                  <a:tcPr anchor="ctr"/>
                </a:tc>
              </a:tr>
              <a:tr h="247420">
                <a:tc>
                  <a:txBody>
                    <a:bodyPr/>
                    <a:lstStyle/>
                    <a:p>
                      <a:pPr algn="ctr">
                        <a:lnSpc>
                          <a:spcPts val="1200"/>
                        </a:lnSpc>
                      </a:pPr>
                      <a:r>
                        <a:rPr kumimoji="1" lang="ja-JP" altLang="en-US" sz="1000" dirty="0" smtClean="0"/>
                        <a:t>実施年数：●年</a:t>
                      </a:r>
                      <a:endParaRPr kumimoji="1" lang="ja-JP" altLang="en-US" sz="1000" dirty="0"/>
                    </a:p>
                  </a:txBody>
                  <a:tcPr anchor="ctr">
                    <a:lnT w="3175" cap="flat" cmpd="sng" algn="ctr">
                      <a:solidFill>
                        <a:schemeClr val="tx1"/>
                      </a:solidFill>
                      <a:prstDash val="solid"/>
                      <a:round/>
                      <a:headEnd type="none" w="med" len="med"/>
                      <a:tailEnd type="none" w="med" len="med"/>
                    </a:lnT>
                  </a:tcPr>
                </a:tc>
                <a:tc vMerge="1">
                  <a:txBody>
                    <a:bodyPr/>
                    <a:lstStyle/>
                    <a:p>
                      <a:pPr algn="l">
                        <a:lnSpc>
                          <a:spcPts val="1200"/>
                        </a:lnSpc>
                      </a:pPr>
                      <a:endParaRPr kumimoji="1" lang="ja-JP" altLang="en-US" sz="1200" dirty="0"/>
                    </a:p>
                  </a:txBody>
                  <a:tcPr anchor="ctr"/>
                </a:tc>
              </a:tr>
              <a:tr h="247420">
                <a:tc>
                  <a:txBody>
                    <a:bodyPr/>
                    <a:lstStyle/>
                    <a:p>
                      <a:pPr marL="0" marR="0" indent="0" algn="ctr" defTabSz="685800" rtl="0" eaLnBrk="1" fontAlgn="auto" latinLnBrk="0" hangingPunct="1">
                        <a:lnSpc>
                          <a:spcPts val="1200"/>
                        </a:lnSpc>
                        <a:spcBef>
                          <a:spcPts val="0"/>
                        </a:spcBef>
                        <a:spcAft>
                          <a:spcPts val="0"/>
                        </a:spcAft>
                        <a:buClrTx/>
                        <a:buSzTx/>
                        <a:buFontTx/>
                        <a:buNone/>
                        <a:tabLst/>
                        <a:defRPr/>
                      </a:pPr>
                      <a:endParaRPr kumimoji="1" lang="ja-JP" altLang="en-US" sz="1000" dirty="0"/>
                    </a:p>
                  </a:txBody>
                  <a:tcPr anchor="ctr">
                    <a:lnB w="3175" cap="flat" cmpd="sng" algn="ctr">
                      <a:solidFill>
                        <a:schemeClr val="tx1"/>
                      </a:solidFill>
                      <a:prstDash val="solid"/>
                      <a:round/>
                      <a:headEnd type="none" w="med" len="med"/>
                      <a:tailEnd type="none" w="med" len="med"/>
                    </a:lnB>
                  </a:tcPr>
                </a:tc>
                <a:tc rowSpan="2">
                  <a:txBody>
                    <a:bodyPr/>
                    <a:lstStyle/>
                    <a:p>
                      <a:pPr algn="l">
                        <a:lnSpc>
                          <a:spcPts val="1200"/>
                        </a:lnSpc>
                      </a:pPr>
                      <a:endParaRPr kumimoji="1" lang="ja-JP" altLang="en-US" sz="1000" dirty="0"/>
                    </a:p>
                  </a:txBody>
                  <a:tcPr anchor="ctr"/>
                </a:tc>
              </a:tr>
              <a:tr h="123710">
                <a:tc>
                  <a:txBody>
                    <a:bodyPr/>
                    <a:lstStyle/>
                    <a:p>
                      <a:pPr algn="ctr">
                        <a:lnSpc>
                          <a:spcPts val="1200"/>
                        </a:lnSpc>
                      </a:pPr>
                      <a:r>
                        <a:rPr kumimoji="1" lang="ja-JP" altLang="en-US" sz="1000" dirty="0" smtClean="0"/>
                        <a:t>実施年数：●年</a:t>
                      </a:r>
                      <a:endParaRPr kumimoji="1" lang="ja-JP" altLang="en-US" sz="1000" dirty="0"/>
                    </a:p>
                  </a:txBody>
                  <a:tcPr anchor="ctr">
                    <a:lnT w="3175" cap="flat" cmpd="sng" algn="ctr">
                      <a:solidFill>
                        <a:schemeClr val="tx1"/>
                      </a:solidFill>
                      <a:prstDash val="solid"/>
                      <a:round/>
                      <a:headEnd type="none" w="med" len="med"/>
                      <a:tailEnd type="none" w="med" len="med"/>
                    </a:lnT>
                  </a:tcPr>
                </a:tc>
                <a:tc vMerge="1">
                  <a:txBody>
                    <a:bodyPr/>
                    <a:lstStyle/>
                    <a:p>
                      <a:pPr algn="l">
                        <a:lnSpc>
                          <a:spcPts val="1200"/>
                        </a:lnSpc>
                      </a:pPr>
                      <a:endParaRPr kumimoji="1" lang="ja-JP" altLang="en-US" sz="1000" dirty="0"/>
                    </a:p>
                  </a:txBody>
                  <a:tcPr anchor="ctr"/>
                </a:tc>
              </a:tr>
              <a:tr h="123710">
                <a:tc>
                  <a:txBody>
                    <a:bodyPr/>
                    <a:lstStyle/>
                    <a:p>
                      <a:pPr algn="ctr">
                        <a:lnSpc>
                          <a:spcPts val="1200"/>
                        </a:lnSpc>
                      </a:pPr>
                      <a:r>
                        <a:rPr kumimoji="1" lang="ja-JP" altLang="en-US" sz="1000" dirty="0" smtClean="0"/>
                        <a:t>平均実施年数</a:t>
                      </a:r>
                      <a:endParaRPr kumimoji="1" lang="ja-JP" altLang="en-US" sz="1000" dirty="0"/>
                    </a:p>
                  </a:txBody>
                  <a:tcPr anchor="ctr"/>
                </a:tc>
                <a:tc>
                  <a:txBody>
                    <a:bodyPr/>
                    <a:lstStyle/>
                    <a:p>
                      <a:pPr algn="ctr">
                        <a:lnSpc>
                          <a:spcPts val="1200"/>
                        </a:lnSpc>
                      </a:pPr>
                      <a:r>
                        <a:rPr kumimoji="1" lang="ja-JP" altLang="en-US" sz="1000" dirty="0" smtClean="0"/>
                        <a:t>●年●</a:t>
                      </a:r>
                      <a:r>
                        <a:rPr kumimoji="1" lang="ja-JP" altLang="en-US" sz="1000" dirty="0" err="1" smtClean="0"/>
                        <a:t>ヶ</a:t>
                      </a:r>
                      <a:r>
                        <a:rPr kumimoji="1" lang="ja-JP" altLang="en-US" sz="1000" dirty="0" smtClean="0"/>
                        <a:t>月</a:t>
                      </a:r>
                      <a:endParaRPr kumimoji="1" lang="ja-JP" altLang="en-US" sz="1000" dirty="0"/>
                    </a:p>
                  </a:txBody>
                  <a:tcPr anchor="ctr"/>
                </a:tc>
              </a:tr>
            </a:tbl>
          </a:graphicData>
        </a:graphic>
      </p:graphicFrame>
      <p:sp>
        <p:nvSpPr>
          <p:cNvPr id="22" name="テキスト ボックス 21"/>
          <p:cNvSpPr txBox="1"/>
          <p:nvPr/>
        </p:nvSpPr>
        <p:spPr>
          <a:xfrm>
            <a:off x="-404119" y="4257802"/>
            <a:ext cx="5547635" cy="246221"/>
          </a:xfrm>
          <a:prstGeom prst="rect">
            <a:avLst/>
          </a:prstGeom>
          <a:noFill/>
        </p:spPr>
        <p:txBody>
          <a:bodyPr wrap="square" rtlCol="0">
            <a:spAutoFit/>
          </a:bodyPr>
          <a:lstStyle/>
          <a:p>
            <a:pPr algn="r"/>
            <a:r>
              <a:rPr kumimoji="1" lang="en-US" altLang="ja-JP" sz="1000" dirty="0" smtClean="0"/>
              <a:t>※</a:t>
            </a:r>
            <a:r>
              <a:rPr kumimoji="1" lang="ja-JP" altLang="en-US" sz="1000" dirty="0" smtClean="0"/>
              <a:t>右表において、立地施設及び取組メニュー欄が不足する場合は行を適宜追加願います。</a:t>
            </a:r>
            <a:endParaRPr kumimoji="1" lang="ja-JP" altLang="en-US" sz="1000" dirty="0"/>
          </a:p>
        </p:txBody>
      </p:sp>
      <p:sp>
        <p:nvSpPr>
          <p:cNvPr id="19" name="テキスト ボックス 18"/>
          <p:cNvSpPr txBox="1"/>
          <p:nvPr/>
        </p:nvSpPr>
        <p:spPr>
          <a:xfrm>
            <a:off x="0" y="4639189"/>
            <a:ext cx="2499636" cy="276999"/>
          </a:xfrm>
          <a:prstGeom prst="rect">
            <a:avLst/>
          </a:prstGeom>
          <a:noFill/>
        </p:spPr>
        <p:txBody>
          <a:bodyPr wrap="square" rtlCol="0">
            <a:spAutoFit/>
          </a:bodyPr>
          <a:lstStyle/>
          <a:p>
            <a:r>
              <a:rPr kumimoji="1" lang="en-US" altLang="ja-JP" sz="1200" b="1" dirty="0" smtClean="0"/>
              <a:t>【</a:t>
            </a:r>
            <a:r>
              <a:rPr kumimoji="1" lang="ja-JP" altLang="en-US" sz="1200" b="1" dirty="0" smtClean="0"/>
              <a:t>取組に関する先駆性又は独創性</a:t>
            </a:r>
            <a:r>
              <a:rPr lang="en-US" altLang="ja-JP" sz="1200" b="1" dirty="0" smtClean="0"/>
              <a:t>】</a:t>
            </a:r>
            <a:endParaRPr kumimoji="1" lang="ja-JP" altLang="en-US" sz="1200" b="1" dirty="0"/>
          </a:p>
        </p:txBody>
      </p:sp>
      <p:sp>
        <p:nvSpPr>
          <p:cNvPr id="21" name="正方形/長方形 20"/>
          <p:cNvSpPr/>
          <p:nvPr/>
        </p:nvSpPr>
        <p:spPr>
          <a:xfrm>
            <a:off x="157153" y="5475365"/>
            <a:ext cx="5191472" cy="1024009"/>
          </a:xfrm>
          <a:prstGeom prst="rect">
            <a:avLst/>
          </a:prstGeom>
          <a:ln w="19050">
            <a:noFill/>
            <a:tailEnd type="arrow"/>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200" i="1" dirty="0" smtClean="0"/>
              <a:t>地域住民へのサービス向上に資する</a:t>
            </a:r>
            <a:r>
              <a:rPr lang="ja-JP" altLang="ja-JP" sz="1200" i="1" dirty="0" smtClean="0"/>
              <a:t>取組</a:t>
            </a:r>
            <a:r>
              <a:rPr lang="ja-JP" altLang="en-US" sz="1200" i="1" dirty="0" smtClean="0"/>
              <a:t>の</a:t>
            </a:r>
            <a:r>
              <a:rPr lang="ja-JP" altLang="ja-JP" sz="1200" i="1" dirty="0" smtClean="0"/>
              <a:t>先駆性</a:t>
            </a:r>
            <a:r>
              <a:rPr lang="ja-JP" altLang="en-US" sz="1200" i="1" dirty="0" smtClean="0"/>
              <a:t>・</a:t>
            </a:r>
            <a:r>
              <a:rPr lang="ja-JP" altLang="ja-JP" sz="1200" i="1" dirty="0" smtClean="0"/>
              <a:t>独創性</a:t>
            </a:r>
            <a:r>
              <a:rPr lang="ja-JP" altLang="ja-JP" sz="1200" i="1" dirty="0"/>
              <a:t>について記載して</a:t>
            </a:r>
            <a:r>
              <a:rPr lang="ja-JP" altLang="ja-JP" sz="1200" i="1" dirty="0" smtClean="0"/>
              <a:t>下さい</a:t>
            </a:r>
            <a:r>
              <a:rPr lang="ja-JP" altLang="en-US" sz="1200" i="1" dirty="0" smtClean="0"/>
              <a:t>。</a:t>
            </a:r>
            <a:endParaRPr lang="en-US" altLang="ja-JP" sz="1200" i="1" dirty="0" smtClean="0"/>
          </a:p>
          <a:p>
            <a:r>
              <a:rPr lang="ja-JP" altLang="ja-JP" sz="1200" i="1" dirty="0" smtClean="0"/>
              <a:t>どの</a:t>
            </a:r>
            <a:r>
              <a:rPr lang="ja-JP" altLang="ja-JP" sz="1200" i="1" dirty="0"/>
              <a:t>ような点が先駆的・独創的か、図表や写真等を活用</a:t>
            </a:r>
            <a:r>
              <a:rPr lang="ja-JP" altLang="ja-JP" sz="1200" i="1" dirty="0" smtClean="0"/>
              <a:t>して</a:t>
            </a:r>
            <a:r>
              <a:rPr lang="ja-JP" altLang="en-US" sz="1200" i="1" dirty="0" smtClean="0"/>
              <a:t>簡潔に</a:t>
            </a:r>
            <a:r>
              <a:rPr lang="ja-JP" altLang="ja-JP" sz="1200" i="1" dirty="0" smtClean="0"/>
              <a:t>説明</a:t>
            </a:r>
            <a:r>
              <a:rPr lang="ja-JP" altLang="en-US" sz="1200" i="1" dirty="0" smtClean="0"/>
              <a:t>願います</a:t>
            </a:r>
            <a:r>
              <a:rPr lang="ja-JP" altLang="ja-JP" sz="1200" i="1" dirty="0" smtClean="0"/>
              <a:t>。</a:t>
            </a:r>
            <a:endParaRPr kumimoji="1" lang="ja-JP" altLang="en-US" sz="1200" i="1" dirty="0"/>
          </a:p>
        </p:txBody>
      </p:sp>
      <p:sp>
        <p:nvSpPr>
          <p:cNvPr id="25" name="正方形/長方形 24"/>
          <p:cNvSpPr/>
          <p:nvPr/>
        </p:nvSpPr>
        <p:spPr>
          <a:xfrm>
            <a:off x="14964" y="4596882"/>
            <a:ext cx="5547635" cy="2261117"/>
          </a:xfrm>
          <a:prstGeom prst="rect">
            <a:avLst/>
          </a:prstGeom>
          <a:noFill/>
          <a:ln w="25400">
            <a:solidFill>
              <a:srgbClr val="4F80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710576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324" y="6084"/>
            <a:ext cx="9144000" cy="47597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graphicFrame>
        <p:nvGraphicFramePr>
          <p:cNvPr id="20" name="表 19"/>
          <p:cNvGraphicFramePr>
            <a:graphicFrameLocks noGrp="1"/>
          </p:cNvGraphicFramePr>
          <p:nvPr>
            <p:extLst/>
          </p:nvPr>
        </p:nvGraphicFramePr>
        <p:xfrm>
          <a:off x="5640481" y="552348"/>
          <a:ext cx="3471156" cy="1088194"/>
        </p:xfrm>
        <a:graphic>
          <a:graphicData uri="http://schemas.openxmlformats.org/drawingml/2006/table">
            <a:tbl>
              <a:tblPr firstRow="1" bandRow="1">
                <a:tableStyleId>{5940675A-B579-460E-94D1-54222C63F5DA}</a:tableStyleId>
              </a:tblPr>
              <a:tblGrid>
                <a:gridCol w="1157052"/>
                <a:gridCol w="1157052"/>
                <a:gridCol w="1157052"/>
              </a:tblGrid>
              <a:tr h="248516">
                <a:tc>
                  <a:txBody>
                    <a:bodyPr/>
                    <a:lstStyle/>
                    <a:p>
                      <a:pPr algn="ctr"/>
                      <a:r>
                        <a:rPr kumimoji="1" lang="ja-JP" altLang="en-US" sz="1000" b="1" dirty="0" smtClean="0">
                          <a:latin typeface="+mn-ea"/>
                          <a:ea typeface="+mn-ea"/>
                        </a:rPr>
                        <a:t>駅　名</a:t>
                      </a:r>
                      <a:endParaRPr kumimoji="1" lang="ja-JP" altLang="en-US" sz="1000" b="1" dirty="0">
                        <a:latin typeface="+mn-ea"/>
                        <a:ea typeface="+mn-ea"/>
                      </a:endParaRPr>
                    </a:p>
                  </a:txBody>
                  <a:tcPr anchor="ctr">
                    <a:solidFill>
                      <a:schemeClr val="bg2">
                        <a:lumMod val="90000"/>
                      </a:schemeClr>
                    </a:solidFill>
                  </a:tcPr>
                </a:tc>
                <a:tc>
                  <a:txBody>
                    <a:bodyPr/>
                    <a:lstStyle/>
                    <a:p>
                      <a:pPr algn="ctr"/>
                      <a:r>
                        <a:rPr kumimoji="1" lang="ja-JP" altLang="en-US" sz="1000" b="1" dirty="0" smtClean="0">
                          <a:latin typeface="+mn-ea"/>
                          <a:ea typeface="+mn-ea"/>
                        </a:rPr>
                        <a:t>所在地</a:t>
                      </a:r>
                      <a:endParaRPr kumimoji="1" lang="ja-JP" altLang="en-US" sz="1000" b="1" dirty="0">
                        <a:latin typeface="+mn-ea"/>
                        <a:ea typeface="+mn-ea"/>
                      </a:endParaRPr>
                    </a:p>
                  </a:txBody>
                  <a:tcPr anchor="ctr">
                    <a:solidFill>
                      <a:schemeClr val="bg2">
                        <a:lumMod val="90000"/>
                      </a:schemeClr>
                    </a:solidFill>
                  </a:tcPr>
                </a:tc>
                <a:tc>
                  <a:txBody>
                    <a:bodyPr/>
                    <a:lstStyle/>
                    <a:p>
                      <a:pPr algn="ctr"/>
                      <a:r>
                        <a:rPr kumimoji="1" lang="ja-JP" altLang="en-US" sz="1000" b="1" dirty="0" smtClean="0">
                          <a:latin typeface="+mn-ea"/>
                          <a:ea typeface="+mn-ea"/>
                        </a:rPr>
                        <a:t>路　線</a:t>
                      </a:r>
                      <a:endParaRPr kumimoji="1" lang="ja-JP" altLang="en-US" sz="1000" b="1" dirty="0">
                        <a:latin typeface="+mn-ea"/>
                        <a:ea typeface="+mn-ea"/>
                      </a:endParaRPr>
                    </a:p>
                  </a:txBody>
                  <a:tcPr anchor="ctr">
                    <a:solidFill>
                      <a:schemeClr val="bg2">
                        <a:lumMod val="90000"/>
                      </a:schemeClr>
                    </a:solidFill>
                  </a:tcPr>
                </a:tc>
              </a:tr>
              <a:tr h="301796">
                <a:tc>
                  <a:txBody>
                    <a:bodyPr/>
                    <a:lstStyle/>
                    <a:p>
                      <a:pPr algn="ctr"/>
                      <a:r>
                        <a:rPr kumimoji="1" lang="ja-JP" altLang="en-US" sz="1000" i="1" dirty="0" smtClean="0">
                          <a:latin typeface="+mn-ea"/>
                          <a:ea typeface="+mn-ea"/>
                        </a:rPr>
                        <a:t>駅の名称を記入</a:t>
                      </a:r>
                      <a:endParaRPr kumimoji="1" lang="en-US" altLang="ja-JP" sz="1000" i="1" dirty="0" smtClean="0">
                        <a:latin typeface="+mn-ea"/>
                        <a:ea typeface="+mn-ea"/>
                      </a:endParaRPr>
                    </a:p>
                  </a:txBody>
                  <a:tcPr anchor="ctr">
                    <a:solidFill>
                      <a:schemeClr val="bg1"/>
                    </a:solidFill>
                  </a:tcPr>
                </a:tc>
                <a:tc>
                  <a:txBody>
                    <a:bodyPr/>
                    <a:lstStyle/>
                    <a:p>
                      <a:pPr algn="ctr"/>
                      <a:r>
                        <a:rPr kumimoji="1" lang="ja-JP" altLang="en-US" sz="1000" i="1" dirty="0" smtClean="0">
                          <a:latin typeface="+mn-ea"/>
                          <a:ea typeface="+mn-ea"/>
                        </a:rPr>
                        <a:t>例）●●県○○市</a:t>
                      </a:r>
                      <a:endParaRPr kumimoji="1" lang="ja-JP" altLang="en-US" sz="1000" i="1" dirty="0">
                        <a:latin typeface="+mn-ea"/>
                        <a:ea typeface="+mn-ea"/>
                      </a:endParaRPr>
                    </a:p>
                  </a:txBody>
                  <a:tcPr anchor="ctr">
                    <a:solidFill>
                      <a:schemeClr val="bg1"/>
                    </a:solidFill>
                  </a:tcPr>
                </a:tc>
                <a:tc>
                  <a:txBody>
                    <a:bodyPr/>
                    <a:lstStyle/>
                    <a:p>
                      <a:pPr marL="0" indent="0" algn="ctr"/>
                      <a:r>
                        <a:rPr kumimoji="1" lang="ja-JP" altLang="en-US" sz="1000" i="1" dirty="0" smtClean="0">
                          <a:latin typeface="+mn-ea"/>
                          <a:ea typeface="+mn-ea"/>
                        </a:rPr>
                        <a:t>例）国道〇号</a:t>
                      </a:r>
                      <a:endParaRPr kumimoji="1" lang="en-US" altLang="ja-JP" sz="1000" i="1" dirty="0" smtClean="0">
                        <a:latin typeface="+mn-ea"/>
                        <a:ea typeface="+mn-ea"/>
                      </a:endParaRPr>
                    </a:p>
                  </a:txBody>
                  <a:tcPr anchor="ctr">
                    <a:solidFill>
                      <a:schemeClr val="bg1"/>
                    </a:solidFill>
                  </a:tcPr>
                </a:tc>
              </a:tr>
              <a:tr h="248516">
                <a:tc>
                  <a:txBody>
                    <a:bodyPr/>
                    <a:lstStyle/>
                    <a:p>
                      <a:pPr algn="ctr"/>
                      <a:r>
                        <a:rPr kumimoji="1" lang="ja-JP" altLang="en-US" sz="1000" b="1" dirty="0" smtClean="0">
                          <a:latin typeface="+mn-ea"/>
                          <a:ea typeface="+mn-ea"/>
                        </a:rPr>
                        <a:t>種　別</a:t>
                      </a:r>
                      <a:endParaRPr kumimoji="1" lang="ja-JP" altLang="en-US" sz="1000" b="1" dirty="0">
                        <a:latin typeface="+mn-ea"/>
                        <a:ea typeface="+mn-ea"/>
                      </a:endParaRPr>
                    </a:p>
                  </a:txBody>
                  <a:tcPr anchor="ctr">
                    <a:solidFill>
                      <a:schemeClr val="bg2">
                        <a:lumMod val="90000"/>
                      </a:schemeClr>
                    </a:solidFill>
                  </a:tcPr>
                </a:tc>
                <a:tc>
                  <a:txBody>
                    <a:bodyPr/>
                    <a:lstStyle/>
                    <a:p>
                      <a:pPr algn="ctr"/>
                      <a:r>
                        <a:rPr kumimoji="1" lang="ja-JP" altLang="en-US" sz="1000" b="1" dirty="0" smtClean="0">
                          <a:latin typeface="+mn-ea"/>
                          <a:ea typeface="+mn-ea"/>
                        </a:rPr>
                        <a:t>登録年月</a:t>
                      </a:r>
                      <a:endParaRPr kumimoji="1" lang="ja-JP" altLang="en-US" sz="1000" b="1" dirty="0">
                        <a:latin typeface="+mn-ea"/>
                        <a:ea typeface="+mn-ea"/>
                      </a:endParaRPr>
                    </a:p>
                  </a:txBody>
                  <a:tcPr anchor="ctr">
                    <a:solidFill>
                      <a:schemeClr val="bg2">
                        <a:lumMod val="90000"/>
                      </a:schemeClr>
                    </a:solidFill>
                  </a:tcPr>
                </a:tc>
                <a:tc>
                  <a:txBody>
                    <a:bodyPr/>
                    <a:lstStyle/>
                    <a:p>
                      <a:pPr algn="ctr"/>
                      <a:r>
                        <a:rPr kumimoji="1" lang="ja-JP" altLang="en-US" sz="1000" b="1" dirty="0" smtClean="0">
                          <a:latin typeface="+mn-ea"/>
                          <a:ea typeface="+mn-ea"/>
                        </a:rPr>
                        <a:t>開業年月</a:t>
                      </a:r>
                      <a:endParaRPr kumimoji="1" lang="ja-JP" altLang="en-US" sz="1000" b="1" dirty="0">
                        <a:latin typeface="+mn-ea"/>
                        <a:ea typeface="+mn-ea"/>
                      </a:endParaRPr>
                    </a:p>
                  </a:txBody>
                  <a:tcPr anchor="ctr">
                    <a:solidFill>
                      <a:schemeClr val="bg2">
                        <a:lumMod val="90000"/>
                      </a:schemeClr>
                    </a:solidFill>
                  </a:tcPr>
                </a:tc>
              </a:tr>
              <a:tr h="289366">
                <a:tc>
                  <a:txBody>
                    <a:bodyPr/>
                    <a:lstStyle/>
                    <a:p>
                      <a:pPr algn="ctr"/>
                      <a:r>
                        <a:rPr kumimoji="1" lang="ja-JP" altLang="en-US" sz="1000" i="1" dirty="0" smtClean="0">
                          <a:latin typeface="+mn-ea"/>
                          <a:ea typeface="+mn-ea"/>
                        </a:rPr>
                        <a:t>単独型・一体型</a:t>
                      </a:r>
                      <a:endParaRPr kumimoji="1" lang="ja-JP" altLang="en-US" sz="1000" i="1" dirty="0">
                        <a:latin typeface="+mn-ea"/>
                        <a:ea typeface="+mn-ea"/>
                      </a:endParaRPr>
                    </a:p>
                  </a:txBody>
                  <a:tcPr anchor="ctr">
                    <a:solidFill>
                      <a:schemeClr val="bg1"/>
                    </a:solidFill>
                  </a:tcPr>
                </a:tc>
                <a:tc>
                  <a:txBody>
                    <a:bodyPr/>
                    <a:lstStyle/>
                    <a:p>
                      <a:pPr algn="ctr"/>
                      <a:r>
                        <a:rPr kumimoji="1" lang="ja-JP" altLang="en-US" sz="1000" i="1" dirty="0" smtClean="0">
                          <a:latin typeface="+mn-ea"/>
                          <a:ea typeface="+mn-ea"/>
                        </a:rPr>
                        <a:t>和暦で記入</a:t>
                      </a:r>
                      <a:endParaRPr kumimoji="1" lang="ja-JP" altLang="en-US" sz="1000" i="1" dirty="0">
                        <a:latin typeface="+mn-ea"/>
                        <a:ea typeface="+mn-ea"/>
                      </a:endParaRPr>
                    </a:p>
                  </a:txBody>
                  <a:tcPr anchor="ctr">
                    <a:solidFill>
                      <a:schemeClr val="bg1"/>
                    </a:solidFill>
                  </a:tcPr>
                </a:tc>
                <a:tc>
                  <a:txBody>
                    <a:bodyPr/>
                    <a:lstStyle/>
                    <a:p>
                      <a:pPr algn="ctr"/>
                      <a:r>
                        <a:rPr kumimoji="1" lang="ja-JP" altLang="en-US" sz="1000" i="1" dirty="0" smtClean="0">
                          <a:latin typeface="+mn-ea"/>
                          <a:ea typeface="+mn-ea"/>
                        </a:rPr>
                        <a:t>和暦で記入</a:t>
                      </a:r>
                      <a:endParaRPr kumimoji="1" lang="ja-JP" altLang="en-US" sz="1000" i="1" dirty="0">
                        <a:latin typeface="+mn-ea"/>
                        <a:ea typeface="+mn-ea"/>
                      </a:endParaRPr>
                    </a:p>
                  </a:txBody>
                  <a:tcPr anchor="ctr">
                    <a:solidFill>
                      <a:schemeClr val="bg1"/>
                    </a:solidFill>
                  </a:tcPr>
                </a:tc>
              </a:tr>
            </a:tbl>
          </a:graphicData>
        </a:graphic>
      </p:graphicFrame>
      <p:sp>
        <p:nvSpPr>
          <p:cNvPr id="35" name="テキスト ボックス 34"/>
          <p:cNvSpPr txBox="1"/>
          <p:nvPr/>
        </p:nvSpPr>
        <p:spPr>
          <a:xfrm>
            <a:off x="7788295" y="62680"/>
            <a:ext cx="1358029" cy="369332"/>
          </a:xfrm>
          <a:prstGeom prst="rect">
            <a:avLst/>
          </a:prstGeom>
          <a:noFill/>
          <a:ln w="19050">
            <a:noFill/>
          </a:ln>
        </p:spPr>
        <p:txBody>
          <a:bodyPr wrap="square" rtlCol="0">
            <a:spAutoFit/>
          </a:bodyPr>
          <a:lstStyle/>
          <a:p>
            <a:pPr algn="ctr"/>
            <a:r>
              <a:rPr lang="ja-JP" altLang="en-US" b="1" dirty="0" smtClean="0">
                <a:solidFill>
                  <a:schemeClr val="bg1"/>
                </a:solidFill>
              </a:rPr>
              <a:t>（様式２）</a:t>
            </a:r>
            <a:endParaRPr kumimoji="1" lang="ja-JP" altLang="en-US" b="1" dirty="0">
              <a:solidFill>
                <a:schemeClr val="bg1"/>
              </a:solidFill>
            </a:endParaRPr>
          </a:p>
        </p:txBody>
      </p:sp>
      <p:sp>
        <p:nvSpPr>
          <p:cNvPr id="5" name="正方形/長方形 4"/>
          <p:cNvSpPr/>
          <p:nvPr/>
        </p:nvSpPr>
        <p:spPr>
          <a:xfrm>
            <a:off x="-1" y="556959"/>
            <a:ext cx="5547635" cy="1083584"/>
          </a:xfrm>
          <a:prstGeom prst="rect">
            <a:avLst/>
          </a:prstGeom>
          <a:noFill/>
          <a:ln w="25400">
            <a:solidFill>
              <a:srgbClr val="4F80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0" y="918503"/>
            <a:ext cx="5524499" cy="535759"/>
          </a:xfrm>
          <a:prstGeom prst="rect">
            <a:avLst/>
          </a:prstGeom>
          <a:ln w="19050">
            <a:noFill/>
            <a:tailEnd type="arrow"/>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200" i="1" dirty="0" smtClean="0"/>
              <a:t>「道の駅」が設置されている地域の状況、本取組を実施するに至った背景等を簡潔に記載して下さい。</a:t>
            </a:r>
            <a:endParaRPr kumimoji="1" lang="ja-JP" altLang="en-US" sz="1200" i="1" dirty="0"/>
          </a:p>
        </p:txBody>
      </p:sp>
      <p:sp>
        <p:nvSpPr>
          <p:cNvPr id="16" name="正方形/長方形 15"/>
          <p:cNvSpPr/>
          <p:nvPr/>
        </p:nvSpPr>
        <p:spPr>
          <a:xfrm>
            <a:off x="0" y="1694985"/>
            <a:ext cx="5547635" cy="3086335"/>
          </a:xfrm>
          <a:prstGeom prst="rect">
            <a:avLst/>
          </a:prstGeom>
          <a:noFill/>
          <a:ln w="25400">
            <a:solidFill>
              <a:srgbClr val="4F80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14969" y="1731152"/>
            <a:ext cx="5547630" cy="276999"/>
          </a:xfrm>
          <a:prstGeom prst="rect">
            <a:avLst/>
          </a:prstGeom>
          <a:noFill/>
        </p:spPr>
        <p:txBody>
          <a:bodyPr wrap="square" rtlCol="0">
            <a:spAutoFit/>
          </a:bodyPr>
          <a:lstStyle/>
          <a:p>
            <a:r>
              <a:rPr kumimoji="1" lang="en-US" altLang="ja-JP" sz="1200" b="1" dirty="0" smtClean="0"/>
              <a:t>【</a:t>
            </a:r>
            <a:r>
              <a:rPr kumimoji="1" lang="ja-JP" altLang="en-US" sz="1200" b="1" dirty="0" smtClean="0"/>
              <a:t>住民サービス関連の施設状況及び住民サービス向上に資する取組状況</a:t>
            </a:r>
            <a:r>
              <a:rPr lang="en-US" altLang="ja-JP" sz="1200" b="1" dirty="0" smtClean="0"/>
              <a:t>】</a:t>
            </a:r>
            <a:endParaRPr kumimoji="1" lang="ja-JP" altLang="en-US" sz="1200" b="1" dirty="0"/>
          </a:p>
        </p:txBody>
      </p:sp>
      <p:sp>
        <p:nvSpPr>
          <p:cNvPr id="23" name="テキスト ボックス 22"/>
          <p:cNvSpPr txBox="1"/>
          <p:nvPr/>
        </p:nvSpPr>
        <p:spPr>
          <a:xfrm>
            <a:off x="4319383" y="4498109"/>
            <a:ext cx="1208203" cy="246221"/>
          </a:xfrm>
          <a:prstGeom prst="rect">
            <a:avLst/>
          </a:prstGeom>
          <a:noFill/>
        </p:spPr>
        <p:txBody>
          <a:bodyPr wrap="square" rtlCol="0">
            <a:spAutoFit/>
          </a:bodyPr>
          <a:lstStyle/>
          <a:p>
            <a:pPr algn="ctr"/>
            <a:r>
              <a:rPr kumimoji="1" lang="ja-JP" altLang="en-US" sz="1000" b="1" dirty="0" smtClean="0"/>
              <a:t>縮尺：○：○○○○</a:t>
            </a:r>
            <a:endParaRPr kumimoji="1" lang="ja-JP" altLang="en-US" sz="1000" b="1" dirty="0"/>
          </a:p>
        </p:txBody>
      </p:sp>
      <p:graphicFrame>
        <p:nvGraphicFramePr>
          <p:cNvPr id="24" name="表 23"/>
          <p:cNvGraphicFramePr>
            <a:graphicFrameLocks noGrp="1"/>
          </p:cNvGraphicFramePr>
          <p:nvPr>
            <p:extLst>
              <p:ext uri="{D42A27DB-BD31-4B8C-83A1-F6EECF244321}">
                <p14:modId xmlns:p14="http://schemas.microsoft.com/office/powerpoint/2010/main" val="2805198360"/>
              </p:ext>
            </p:extLst>
          </p:nvPr>
        </p:nvGraphicFramePr>
        <p:xfrm>
          <a:off x="5642919" y="1725680"/>
          <a:ext cx="3468718" cy="2470619"/>
        </p:xfrm>
        <a:graphic>
          <a:graphicData uri="http://schemas.openxmlformats.org/drawingml/2006/table">
            <a:tbl>
              <a:tblPr firstRow="1" bandRow="1">
                <a:tableStyleId>{5940675A-B579-460E-94D1-54222C63F5DA}</a:tableStyleId>
              </a:tblPr>
              <a:tblGrid>
                <a:gridCol w="1157931"/>
                <a:gridCol w="2310787"/>
              </a:tblGrid>
              <a:tr h="250999">
                <a:tc>
                  <a:txBody>
                    <a:bodyPr/>
                    <a:lstStyle/>
                    <a:p>
                      <a:pPr algn="ctr"/>
                      <a:r>
                        <a:rPr kumimoji="1" lang="ja-JP" altLang="en-US" sz="1000" b="1" dirty="0" smtClean="0"/>
                        <a:t>施設名称</a:t>
                      </a:r>
                      <a:endParaRPr kumimoji="1" lang="ja-JP" altLang="en-US" sz="1000" b="1" dirty="0"/>
                    </a:p>
                  </a:txBody>
                  <a:tcPr anchor="ctr">
                    <a:solidFill>
                      <a:schemeClr val="accent1">
                        <a:lumMod val="60000"/>
                        <a:lumOff val="40000"/>
                      </a:schemeClr>
                    </a:solidFill>
                  </a:tcPr>
                </a:tc>
                <a:tc>
                  <a:txBody>
                    <a:bodyPr/>
                    <a:lstStyle/>
                    <a:p>
                      <a:pPr algn="ctr"/>
                      <a:r>
                        <a:rPr kumimoji="1" lang="ja-JP" altLang="en-US" sz="1000" b="1" dirty="0" smtClean="0"/>
                        <a:t>運営内容</a:t>
                      </a:r>
                      <a:endParaRPr kumimoji="1" lang="ja-JP" altLang="en-US" sz="1000" b="1" dirty="0"/>
                    </a:p>
                  </a:txBody>
                  <a:tcPr anchor="ctr">
                    <a:solidFill>
                      <a:schemeClr val="accent1">
                        <a:lumMod val="60000"/>
                        <a:lumOff val="40000"/>
                      </a:schemeClr>
                    </a:solidFill>
                  </a:tcPr>
                </a:tc>
              </a:tr>
              <a:tr h="247420">
                <a:tc>
                  <a:txBody>
                    <a:bodyPr/>
                    <a:lstStyle/>
                    <a:p>
                      <a:pPr algn="ctr">
                        <a:lnSpc>
                          <a:spcPts val="1200"/>
                        </a:lnSpc>
                      </a:pPr>
                      <a:r>
                        <a:rPr kumimoji="1" lang="ja-JP" altLang="en-US" sz="900" dirty="0" smtClean="0"/>
                        <a:t>行政サービス施設</a:t>
                      </a:r>
                      <a:endParaRPr kumimoji="1" lang="ja-JP" altLang="en-US" sz="900" dirty="0"/>
                    </a:p>
                  </a:txBody>
                  <a:tcPr anchor="ctr">
                    <a:lnB w="3175" cap="flat" cmpd="sng" algn="ctr">
                      <a:solidFill>
                        <a:schemeClr val="tx1"/>
                      </a:solidFill>
                      <a:prstDash val="solid"/>
                      <a:round/>
                      <a:headEnd type="none" w="med" len="med"/>
                      <a:tailEnd type="none" w="med" len="med"/>
                    </a:lnB>
                  </a:tcPr>
                </a:tc>
                <a:tc rowSpan="2">
                  <a:txBody>
                    <a:bodyPr/>
                    <a:lstStyle/>
                    <a:p>
                      <a:pPr algn="l">
                        <a:lnSpc>
                          <a:spcPts val="1200"/>
                        </a:lnSpc>
                      </a:pPr>
                      <a:endParaRPr kumimoji="1" lang="ja-JP" altLang="en-US" sz="1000" dirty="0"/>
                    </a:p>
                  </a:txBody>
                  <a:tcPr anchor="ctr"/>
                </a:tc>
              </a:tr>
              <a:tr h="247420">
                <a:tc>
                  <a:txBody>
                    <a:bodyPr/>
                    <a:lstStyle/>
                    <a:p>
                      <a:pPr algn="ctr">
                        <a:lnSpc>
                          <a:spcPts val="1200"/>
                        </a:lnSpc>
                      </a:pPr>
                      <a:r>
                        <a:rPr kumimoji="1" lang="ja-JP" altLang="en-US" sz="1000" dirty="0" smtClean="0"/>
                        <a:t>運営年数：５年</a:t>
                      </a:r>
                      <a:endParaRPr kumimoji="1" lang="ja-JP" altLang="en-US" sz="1000" dirty="0"/>
                    </a:p>
                  </a:txBody>
                  <a:tcPr anchor="ctr">
                    <a:lnT w="3175" cap="flat" cmpd="sng" algn="ctr">
                      <a:solidFill>
                        <a:schemeClr val="tx1"/>
                      </a:solidFill>
                      <a:prstDash val="solid"/>
                      <a:round/>
                      <a:headEnd type="none" w="med" len="med"/>
                      <a:tailEnd type="none" w="med" len="med"/>
                    </a:lnT>
                  </a:tcPr>
                </a:tc>
                <a:tc vMerge="1">
                  <a:txBody>
                    <a:bodyPr/>
                    <a:lstStyle/>
                    <a:p>
                      <a:pPr algn="l">
                        <a:lnSpc>
                          <a:spcPts val="1200"/>
                        </a:lnSpc>
                      </a:pPr>
                      <a:endParaRPr kumimoji="1" lang="ja-JP" altLang="en-US" sz="1200" dirty="0"/>
                    </a:p>
                  </a:txBody>
                  <a:tcPr anchor="ctr"/>
                </a:tc>
              </a:tr>
              <a:tr h="247420">
                <a:tc>
                  <a:txBody>
                    <a:bodyPr/>
                    <a:lstStyle/>
                    <a:p>
                      <a:pPr algn="ctr">
                        <a:lnSpc>
                          <a:spcPts val="1200"/>
                        </a:lnSpc>
                      </a:pPr>
                      <a:r>
                        <a:rPr kumimoji="1" lang="ja-JP" altLang="en-US" sz="1000" dirty="0" smtClean="0"/>
                        <a:t>保育所</a:t>
                      </a:r>
                      <a:endParaRPr kumimoji="1" lang="ja-JP" altLang="en-US" sz="1000" dirty="0"/>
                    </a:p>
                  </a:txBody>
                  <a:tcPr anchor="ctr">
                    <a:lnB w="3175" cap="flat" cmpd="sng" algn="ctr">
                      <a:solidFill>
                        <a:schemeClr val="tx1"/>
                      </a:solidFill>
                      <a:prstDash val="solid"/>
                      <a:round/>
                      <a:headEnd type="none" w="med" len="med"/>
                      <a:tailEnd type="none" w="med" len="med"/>
                    </a:lnB>
                  </a:tcPr>
                </a:tc>
                <a:tc rowSpan="2">
                  <a:txBody>
                    <a:bodyPr/>
                    <a:lstStyle/>
                    <a:p>
                      <a:pPr algn="l">
                        <a:lnSpc>
                          <a:spcPts val="1200"/>
                        </a:lnSpc>
                      </a:pPr>
                      <a:endParaRPr kumimoji="1" lang="ja-JP" altLang="en-US" sz="1000" dirty="0"/>
                    </a:p>
                  </a:txBody>
                  <a:tcPr anchor="ctr"/>
                </a:tc>
              </a:tr>
              <a:tr h="247420">
                <a:tc>
                  <a:txBody>
                    <a:bodyPr/>
                    <a:lstStyle/>
                    <a:p>
                      <a:pPr algn="ctr">
                        <a:lnSpc>
                          <a:spcPts val="1200"/>
                        </a:lnSpc>
                      </a:pPr>
                      <a:r>
                        <a:rPr kumimoji="1" lang="ja-JP" altLang="en-US" sz="1000" dirty="0" smtClean="0"/>
                        <a:t>運営年数：４年</a:t>
                      </a:r>
                      <a:endParaRPr kumimoji="1" lang="ja-JP" altLang="en-US" sz="1000" dirty="0"/>
                    </a:p>
                  </a:txBody>
                  <a:tcPr anchor="ctr">
                    <a:lnT w="3175" cap="flat" cmpd="sng" algn="ctr">
                      <a:solidFill>
                        <a:schemeClr val="tx1"/>
                      </a:solidFill>
                      <a:prstDash val="solid"/>
                      <a:round/>
                      <a:headEnd type="none" w="med" len="med"/>
                      <a:tailEnd type="none" w="med" len="med"/>
                    </a:lnT>
                  </a:tcPr>
                </a:tc>
                <a:tc vMerge="1">
                  <a:txBody>
                    <a:bodyPr/>
                    <a:lstStyle/>
                    <a:p>
                      <a:pPr algn="l">
                        <a:lnSpc>
                          <a:spcPts val="1200"/>
                        </a:lnSpc>
                      </a:pPr>
                      <a:endParaRPr kumimoji="1" lang="ja-JP" altLang="en-US" sz="1200" dirty="0"/>
                    </a:p>
                  </a:txBody>
                  <a:tcPr anchor="ctr"/>
                </a:tc>
              </a:tr>
              <a:tr h="247420">
                <a:tc>
                  <a:txBody>
                    <a:bodyPr/>
                    <a:lstStyle/>
                    <a:p>
                      <a:pPr marL="0" marR="0" indent="0" algn="ctr" defTabSz="685800" rtl="0" eaLnBrk="1" fontAlgn="auto" latinLnBrk="0" hangingPunct="1">
                        <a:lnSpc>
                          <a:spcPts val="1200"/>
                        </a:lnSpc>
                        <a:spcBef>
                          <a:spcPts val="0"/>
                        </a:spcBef>
                        <a:spcAft>
                          <a:spcPts val="0"/>
                        </a:spcAft>
                        <a:buClrTx/>
                        <a:buSzTx/>
                        <a:buFontTx/>
                        <a:buNone/>
                        <a:tabLst/>
                        <a:defRPr/>
                      </a:pPr>
                      <a:r>
                        <a:rPr kumimoji="1" lang="ja-JP" altLang="en-US" sz="1000" dirty="0" smtClean="0"/>
                        <a:t>病院</a:t>
                      </a:r>
                      <a:endParaRPr kumimoji="1" lang="ja-JP" altLang="en-US" sz="1000" dirty="0"/>
                    </a:p>
                  </a:txBody>
                  <a:tcPr anchor="ctr">
                    <a:lnB w="3175" cap="flat" cmpd="sng" algn="ctr">
                      <a:solidFill>
                        <a:schemeClr val="tx1"/>
                      </a:solidFill>
                      <a:prstDash val="solid"/>
                      <a:round/>
                      <a:headEnd type="none" w="med" len="med"/>
                      <a:tailEnd type="none" w="med" len="med"/>
                    </a:lnB>
                  </a:tcPr>
                </a:tc>
                <a:tc rowSpan="2">
                  <a:txBody>
                    <a:bodyPr/>
                    <a:lstStyle/>
                    <a:p>
                      <a:pPr algn="l">
                        <a:lnSpc>
                          <a:spcPts val="1200"/>
                        </a:lnSpc>
                      </a:pPr>
                      <a:endParaRPr kumimoji="1" lang="ja-JP" altLang="en-US" sz="1000" dirty="0"/>
                    </a:p>
                  </a:txBody>
                  <a:tcPr anchor="ctr"/>
                </a:tc>
              </a:tr>
              <a:tr h="247420">
                <a:tc>
                  <a:txBody>
                    <a:bodyPr/>
                    <a:lstStyle/>
                    <a:p>
                      <a:pPr algn="ctr">
                        <a:lnSpc>
                          <a:spcPts val="1200"/>
                        </a:lnSpc>
                      </a:pPr>
                      <a:r>
                        <a:rPr kumimoji="1" lang="ja-JP" altLang="en-US" sz="1000" dirty="0" smtClean="0"/>
                        <a:t>運営年数：１０年</a:t>
                      </a:r>
                      <a:endParaRPr kumimoji="1" lang="ja-JP" altLang="en-US" sz="1000" dirty="0"/>
                    </a:p>
                  </a:txBody>
                  <a:tcPr anchor="ctr">
                    <a:lnT w="3175" cap="flat" cmpd="sng" algn="ctr">
                      <a:solidFill>
                        <a:schemeClr val="tx1"/>
                      </a:solidFill>
                      <a:prstDash val="solid"/>
                      <a:round/>
                      <a:headEnd type="none" w="med" len="med"/>
                      <a:tailEnd type="none" w="med" len="med"/>
                    </a:lnT>
                  </a:tcPr>
                </a:tc>
                <a:tc vMerge="1">
                  <a:txBody>
                    <a:bodyPr/>
                    <a:lstStyle/>
                    <a:p>
                      <a:pPr algn="l">
                        <a:lnSpc>
                          <a:spcPts val="1200"/>
                        </a:lnSpc>
                      </a:pPr>
                      <a:endParaRPr kumimoji="1" lang="ja-JP" altLang="en-US" sz="1200" dirty="0"/>
                    </a:p>
                  </a:txBody>
                  <a:tcPr anchor="ctr"/>
                </a:tc>
              </a:tr>
              <a:tr h="247420">
                <a:tc>
                  <a:txBody>
                    <a:bodyPr/>
                    <a:lstStyle/>
                    <a:p>
                      <a:pPr marL="0" marR="0" indent="0" algn="ctr" defTabSz="685800" rtl="0" eaLnBrk="1" fontAlgn="auto" latinLnBrk="0" hangingPunct="1">
                        <a:lnSpc>
                          <a:spcPts val="1200"/>
                        </a:lnSpc>
                        <a:spcBef>
                          <a:spcPts val="0"/>
                        </a:spcBef>
                        <a:spcAft>
                          <a:spcPts val="0"/>
                        </a:spcAft>
                        <a:buClrTx/>
                        <a:buSzTx/>
                        <a:buFontTx/>
                        <a:buNone/>
                        <a:tabLst/>
                        <a:defRPr/>
                      </a:pPr>
                      <a:r>
                        <a:rPr kumimoji="1" lang="ja-JP" altLang="en-US" sz="1000" dirty="0" smtClean="0"/>
                        <a:t>老人ホーム</a:t>
                      </a:r>
                      <a:endParaRPr kumimoji="1" lang="ja-JP" altLang="en-US" sz="1000" dirty="0"/>
                    </a:p>
                  </a:txBody>
                  <a:tcPr anchor="ctr">
                    <a:lnB w="3175" cap="flat" cmpd="sng" algn="ctr">
                      <a:solidFill>
                        <a:schemeClr val="tx1"/>
                      </a:solidFill>
                      <a:prstDash val="solid"/>
                      <a:round/>
                      <a:headEnd type="none" w="med" len="med"/>
                      <a:tailEnd type="none" w="med" len="med"/>
                    </a:lnB>
                  </a:tcPr>
                </a:tc>
                <a:tc rowSpan="2">
                  <a:txBody>
                    <a:bodyPr/>
                    <a:lstStyle/>
                    <a:p>
                      <a:pPr algn="l">
                        <a:lnSpc>
                          <a:spcPts val="1200"/>
                        </a:lnSpc>
                      </a:pPr>
                      <a:endParaRPr kumimoji="1" lang="ja-JP" altLang="en-US" sz="1000" dirty="0"/>
                    </a:p>
                  </a:txBody>
                  <a:tcPr anchor="ctr"/>
                </a:tc>
              </a:tr>
              <a:tr h="123710">
                <a:tc>
                  <a:txBody>
                    <a:bodyPr/>
                    <a:lstStyle/>
                    <a:p>
                      <a:pPr algn="ctr">
                        <a:lnSpc>
                          <a:spcPts val="1200"/>
                        </a:lnSpc>
                      </a:pPr>
                      <a:r>
                        <a:rPr kumimoji="1" lang="ja-JP" altLang="en-US" sz="1000" dirty="0" smtClean="0"/>
                        <a:t>運営年数：６年</a:t>
                      </a:r>
                      <a:endParaRPr kumimoji="1" lang="ja-JP" altLang="en-US" sz="1000" dirty="0"/>
                    </a:p>
                  </a:txBody>
                  <a:tcPr anchor="ctr">
                    <a:lnT w="3175" cap="flat" cmpd="sng" algn="ctr">
                      <a:solidFill>
                        <a:schemeClr val="tx1"/>
                      </a:solidFill>
                      <a:prstDash val="solid"/>
                      <a:round/>
                      <a:headEnd type="none" w="med" len="med"/>
                      <a:tailEnd type="none" w="med" len="med"/>
                    </a:lnT>
                  </a:tcPr>
                </a:tc>
                <a:tc vMerge="1">
                  <a:txBody>
                    <a:bodyPr/>
                    <a:lstStyle/>
                    <a:p>
                      <a:pPr algn="l">
                        <a:lnSpc>
                          <a:spcPts val="1200"/>
                        </a:lnSpc>
                      </a:pPr>
                      <a:endParaRPr kumimoji="1" lang="ja-JP" altLang="en-US" sz="1000" dirty="0"/>
                    </a:p>
                  </a:txBody>
                  <a:tcPr anchor="ctr"/>
                </a:tc>
              </a:tr>
              <a:tr h="123710">
                <a:tc>
                  <a:txBody>
                    <a:bodyPr/>
                    <a:lstStyle/>
                    <a:p>
                      <a:pPr algn="ctr">
                        <a:lnSpc>
                          <a:spcPts val="1200"/>
                        </a:lnSpc>
                      </a:pPr>
                      <a:r>
                        <a:rPr kumimoji="1" lang="ja-JP" altLang="en-US" sz="1000" dirty="0" smtClean="0"/>
                        <a:t>平均運営年数</a:t>
                      </a:r>
                      <a:endParaRPr kumimoji="1" lang="ja-JP" altLang="en-US" sz="1000" dirty="0"/>
                    </a:p>
                  </a:txBody>
                  <a:tcPr anchor="ctr"/>
                </a:tc>
                <a:tc>
                  <a:txBody>
                    <a:bodyPr/>
                    <a:lstStyle/>
                    <a:p>
                      <a:pPr algn="ctr">
                        <a:lnSpc>
                          <a:spcPts val="1200"/>
                        </a:lnSpc>
                      </a:pPr>
                      <a:r>
                        <a:rPr kumimoji="1" lang="ja-JP" altLang="en-US" sz="1000" dirty="0" smtClean="0"/>
                        <a:t>６年３ヶ月</a:t>
                      </a:r>
                      <a:endParaRPr kumimoji="1" lang="ja-JP" altLang="en-US" sz="1000" dirty="0"/>
                    </a:p>
                  </a:txBody>
                  <a:tcPr anchor="ctr"/>
                </a:tc>
              </a:tr>
            </a:tbl>
          </a:graphicData>
        </a:graphic>
      </p:graphicFrame>
      <p:sp>
        <p:nvSpPr>
          <p:cNvPr id="29" name="テキスト ボックス 28"/>
          <p:cNvSpPr txBox="1"/>
          <p:nvPr/>
        </p:nvSpPr>
        <p:spPr>
          <a:xfrm>
            <a:off x="14964" y="556959"/>
            <a:ext cx="2547261" cy="276999"/>
          </a:xfrm>
          <a:prstGeom prst="rect">
            <a:avLst/>
          </a:prstGeom>
          <a:noFill/>
        </p:spPr>
        <p:txBody>
          <a:bodyPr wrap="square" rtlCol="0">
            <a:spAutoFit/>
          </a:bodyPr>
          <a:lstStyle/>
          <a:p>
            <a:r>
              <a:rPr kumimoji="1" lang="en-US" altLang="ja-JP" sz="1200" b="1" dirty="0" smtClean="0"/>
              <a:t>【</a:t>
            </a:r>
            <a:r>
              <a:rPr kumimoji="1" lang="ja-JP" altLang="en-US" sz="1200" b="1" dirty="0" smtClean="0"/>
              <a:t>地域の概況及び取組実施の背景</a:t>
            </a:r>
            <a:r>
              <a:rPr lang="en-US" altLang="ja-JP" sz="1200" b="1" dirty="0" smtClean="0"/>
              <a:t>】</a:t>
            </a:r>
            <a:endParaRPr kumimoji="1" lang="ja-JP" altLang="en-US" sz="1200" b="1" dirty="0"/>
          </a:p>
        </p:txBody>
      </p:sp>
      <p:sp>
        <p:nvSpPr>
          <p:cNvPr id="30" name="タイトル 1"/>
          <p:cNvSpPr txBox="1">
            <a:spLocks/>
          </p:cNvSpPr>
          <p:nvPr/>
        </p:nvSpPr>
        <p:spPr bwMode="auto">
          <a:xfrm>
            <a:off x="126999" y="59871"/>
            <a:ext cx="7788296" cy="36564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2800">
                <a:solidFill>
                  <a:srgbClr val="4087C8"/>
                </a:solidFill>
                <a:latin typeface="+mj-lt"/>
                <a:ea typeface="+mj-ea"/>
                <a:cs typeface="+mj-cs"/>
              </a:defRPr>
            </a:lvl1pPr>
            <a:lvl2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sz="1600" b="1" kern="0" dirty="0">
                <a:solidFill>
                  <a:schemeClr val="bg1"/>
                </a:solidFill>
              </a:rPr>
              <a:t>道の駅名称を記入  　　　　　　　　　　　　　　　　　　　　　　　　　　　　　　　　市町村名を記入</a:t>
            </a:r>
          </a:p>
        </p:txBody>
      </p:sp>
      <p:graphicFrame>
        <p:nvGraphicFramePr>
          <p:cNvPr id="18" name="表 17"/>
          <p:cNvGraphicFramePr>
            <a:graphicFrameLocks noGrp="1"/>
          </p:cNvGraphicFramePr>
          <p:nvPr>
            <p:extLst>
              <p:ext uri="{D42A27DB-BD31-4B8C-83A1-F6EECF244321}">
                <p14:modId xmlns:p14="http://schemas.microsoft.com/office/powerpoint/2010/main" val="643336692"/>
              </p:ext>
            </p:extLst>
          </p:nvPr>
        </p:nvGraphicFramePr>
        <p:xfrm>
          <a:off x="5642919" y="4301657"/>
          <a:ext cx="3468718" cy="2470619"/>
        </p:xfrm>
        <a:graphic>
          <a:graphicData uri="http://schemas.openxmlformats.org/drawingml/2006/table">
            <a:tbl>
              <a:tblPr firstRow="1" bandRow="1">
                <a:tableStyleId>{5940675A-B579-460E-94D1-54222C63F5DA}</a:tableStyleId>
              </a:tblPr>
              <a:tblGrid>
                <a:gridCol w="1157931"/>
                <a:gridCol w="2310787"/>
              </a:tblGrid>
              <a:tr h="250999">
                <a:tc>
                  <a:txBody>
                    <a:bodyPr/>
                    <a:lstStyle/>
                    <a:p>
                      <a:pPr algn="ctr"/>
                      <a:r>
                        <a:rPr kumimoji="1" lang="ja-JP" altLang="en-US" sz="1000" b="1" dirty="0" smtClean="0"/>
                        <a:t>取組名称</a:t>
                      </a:r>
                      <a:endParaRPr kumimoji="1" lang="ja-JP" altLang="en-US" sz="1000" b="1" dirty="0"/>
                    </a:p>
                  </a:txBody>
                  <a:tcPr anchor="ctr">
                    <a:solidFill>
                      <a:schemeClr val="accent1">
                        <a:lumMod val="60000"/>
                        <a:lumOff val="40000"/>
                      </a:schemeClr>
                    </a:solidFill>
                  </a:tcPr>
                </a:tc>
                <a:tc>
                  <a:txBody>
                    <a:bodyPr/>
                    <a:lstStyle/>
                    <a:p>
                      <a:pPr algn="ctr"/>
                      <a:r>
                        <a:rPr kumimoji="1" lang="ja-JP" altLang="en-US" sz="1000" b="1" dirty="0" smtClean="0"/>
                        <a:t>実施内容</a:t>
                      </a:r>
                      <a:endParaRPr kumimoji="1" lang="ja-JP" altLang="en-US" sz="1000" b="1" dirty="0"/>
                    </a:p>
                  </a:txBody>
                  <a:tcPr anchor="ctr">
                    <a:solidFill>
                      <a:schemeClr val="accent1">
                        <a:lumMod val="60000"/>
                        <a:lumOff val="40000"/>
                      </a:schemeClr>
                    </a:solidFill>
                  </a:tcPr>
                </a:tc>
              </a:tr>
              <a:tr h="247420">
                <a:tc>
                  <a:txBody>
                    <a:bodyPr/>
                    <a:lstStyle/>
                    <a:p>
                      <a:pPr algn="ctr">
                        <a:lnSpc>
                          <a:spcPts val="1200"/>
                        </a:lnSpc>
                      </a:pPr>
                      <a:r>
                        <a:rPr kumimoji="1" lang="ja-JP" altLang="en-US" sz="1000" dirty="0" smtClean="0"/>
                        <a:t>移動販売</a:t>
                      </a:r>
                      <a:endParaRPr kumimoji="1" lang="ja-JP" altLang="en-US" sz="1000" dirty="0"/>
                    </a:p>
                  </a:txBody>
                  <a:tcPr anchor="ctr">
                    <a:lnB w="3175" cap="flat" cmpd="sng" algn="ctr">
                      <a:solidFill>
                        <a:schemeClr val="tx1"/>
                      </a:solidFill>
                      <a:prstDash val="solid"/>
                      <a:round/>
                      <a:headEnd type="none" w="med" len="med"/>
                      <a:tailEnd type="none" w="med" len="med"/>
                    </a:lnB>
                  </a:tcPr>
                </a:tc>
                <a:tc rowSpan="2">
                  <a:txBody>
                    <a:bodyPr/>
                    <a:lstStyle/>
                    <a:p>
                      <a:pPr algn="l">
                        <a:lnSpc>
                          <a:spcPts val="1200"/>
                        </a:lnSpc>
                      </a:pPr>
                      <a:endParaRPr kumimoji="1" lang="ja-JP" altLang="en-US" sz="1000" dirty="0"/>
                    </a:p>
                  </a:txBody>
                  <a:tcPr anchor="ctr"/>
                </a:tc>
              </a:tr>
              <a:tr h="247420">
                <a:tc>
                  <a:txBody>
                    <a:bodyPr/>
                    <a:lstStyle/>
                    <a:p>
                      <a:pPr algn="ctr">
                        <a:lnSpc>
                          <a:spcPts val="1200"/>
                        </a:lnSpc>
                      </a:pPr>
                      <a:r>
                        <a:rPr kumimoji="1" lang="ja-JP" altLang="en-US" sz="1000" dirty="0" smtClean="0"/>
                        <a:t>実施年数：５年</a:t>
                      </a:r>
                      <a:endParaRPr kumimoji="1" lang="ja-JP" altLang="en-US" sz="1000" dirty="0"/>
                    </a:p>
                  </a:txBody>
                  <a:tcPr anchor="ctr">
                    <a:lnT w="3175" cap="flat" cmpd="sng" algn="ctr">
                      <a:solidFill>
                        <a:schemeClr val="tx1"/>
                      </a:solidFill>
                      <a:prstDash val="solid"/>
                      <a:round/>
                      <a:headEnd type="none" w="med" len="med"/>
                      <a:tailEnd type="none" w="med" len="med"/>
                    </a:lnT>
                  </a:tcPr>
                </a:tc>
                <a:tc vMerge="1">
                  <a:txBody>
                    <a:bodyPr/>
                    <a:lstStyle/>
                    <a:p>
                      <a:pPr algn="l">
                        <a:lnSpc>
                          <a:spcPts val="1200"/>
                        </a:lnSpc>
                      </a:pPr>
                      <a:endParaRPr kumimoji="1" lang="ja-JP" altLang="en-US" sz="1200" dirty="0"/>
                    </a:p>
                  </a:txBody>
                  <a:tcPr anchor="ctr"/>
                </a:tc>
              </a:tr>
              <a:tr h="247420">
                <a:tc>
                  <a:txBody>
                    <a:bodyPr/>
                    <a:lstStyle/>
                    <a:p>
                      <a:pPr algn="ctr">
                        <a:lnSpc>
                          <a:spcPts val="1200"/>
                        </a:lnSpc>
                      </a:pPr>
                      <a:r>
                        <a:rPr kumimoji="1" lang="ja-JP" altLang="en-US" sz="1000" dirty="0" smtClean="0"/>
                        <a:t>高齢者安否確認</a:t>
                      </a:r>
                      <a:endParaRPr kumimoji="1" lang="ja-JP" altLang="en-US" sz="1000" dirty="0"/>
                    </a:p>
                  </a:txBody>
                  <a:tcPr anchor="ctr">
                    <a:lnB w="3175" cap="flat" cmpd="sng" algn="ctr">
                      <a:solidFill>
                        <a:schemeClr val="tx1"/>
                      </a:solidFill>
                      <a:prstDash val="solid"/>
                      <a:round/>
                      <a:headEnd type="none" w="med" len="med"/>
                      <a:tailEnd type="none" w="med" len="med"/>
                    </a:lnB>
                  </a:tcPr>
                </a:tc>
                <a:tc rowSpan="2">
                  <a:txBody>
                    <a:bodyPr/>
                    <a:lstStyle/>
                    <a:p>
                      <a:pPr algn="l">
                        <a:lnSpc>
                          <a:spcPts val="1200"/>
                        </a:lnSpc>
                      </a:pPr>
                      <a:endParaRPr kumimoji="1" lang="ja-JP" altLang="en-US" sz="1000" dirty="0"/>
                    </a:p>
                  </a:txBody>
                  <a:tcPr anchor="ctr"/>
                </a:tc>
              </a:tr>
              <a:tr h="247420">
                <a:tc>
                  <a:txBody>
                    <a:bodyPr/>
                    <a:lstStyle/>
                    <a:p>
                      <a:pPr algn="ctr">
                        <a:lnSpc>
                          <a:spcPts val="1200"/>
                        </a:lnSpc>
                      </a:pPr>
                      <a:r>
                        <a:rPr kumimoji="1" lang="ja-JP" altLang="en-US" sz="1000" dirty="0" smtClean="0"/>
                        <a:t>実施年数：５年</a:t>
                      </a:r>
                      <a:endParaRPr kumimoji="1" lang="ja-JP" altLang="en-US" sz="1000" dirty="0"/>
                    </a:p>
                  </a:txBody>
                  <a:tcPr anchor="ctr">
                    <a:lnT w="3175" cap="flat" cmpd="sng" algn="ctr">
                      <a:solidFill>
                        <a:schemeClr val="tx1"/>
                      </a:solidFill>
                      <a:prstDash val="solid"/>
                      <a:round/>
                      <a:headEnd type="none" w="med" len="med"/>
                      <a:tailEnd type="none" w="med" len="med"/>
                    </a:lnT>
                  </a:tcPr>
                </a:tc>
                <a:tc vMerge="1">
                  <a:txBody>
                    <a:bodyPr/>
                    <a:lstStyle/>
                    <a:p>
                      <a:pPr algn="l">
                        <a:lnSpc>
                          <a:spcPts val="1200"/>
                        </a:lnSpc>
                      </a:pPr>
                      <a:endParaRPr kumimoji="1" lang="ja-JP" altLang="en-US" sz="1200" dirty="0"/>
                    </a:p>
                  </a:txBody>
                  <a:tcPr anchor="ctr"/>
                </a:tc>
              </a:tr>
              <a:tr h="247420">
                <a:tc>
                  <a:txBody>
                    <a:bodyPr/>
                    <a:lstStyle/>
                    <a:p>
                      <a:pPr marL="0" marR="0" indent="0" algn="ctr" defTabSz="685800" rtl="0" eaLnBrk="1" fontAlgn="auto" latinLnBrk="0" hangingPunct="1">
                        <a:lnSpc>
                          <a:spcPts val="1200"/>
                        </a:lnSpc>
                        <a:spcBef>
                          <a:spcPts val="0"/>
                        </a:spcBef>
                        <a:spcAft>
                          <a:spcPts val="0"/>
                        </a:spcAft>
                        <a:buClrTx/>
                        <a:buSzTx/>
                        <a:buFontTx/>
                        <a:buNone/>
                        <a:tabLst/>
                        <a:defRPr/>
                      </a:pPr>
                      <a:r>
                        <a:rPr kumimoji="1" lang="ja-JP" altLang="en-US" sz="1000" dirty="0" smtClean="0"/>
                        <a:t>ディマンドバス</a:t>
                      </a:r>
                      <a:endParaRPr kumimoji="1" lang="ja-JP" altLang="en-US" sz="1000" dirty="0"/>
                    </a:p>
                  </a:txBody>
                  <a:tcPr anchor="ctr">
                    <a:lnB w="3175" cap="flat" cmpd="sng" algn="ctr">
                      <a:solidFill>
                        <a:schemeClr val="tx1"/>
                      </a:solidFill>
                      <a:prstDash val="solid"/>
                      <a:round/>
                      <a:headEnd type="none" w="med" len="med"/>
                      <a:tailEnd type="none" w="med" len="med"/>
                    </a:lnB>
                  </a:tcPr>
                </a:tc>
                <a:tc rowSpan="2">
                  <a:txBody>
                    <a:bodyPr/>
                    <a:lstStyle/>
                    <a:p>
                      <a:pPr algn="l">
                        <a:lnSpc>
                          <a:spcPts val="1200"/>
                        </a:lnSpc>
                      </a:pPr>
                      <a:endParaRPr kumimoji="1" lang="ja-JP" altLang="en-US" sz="1000" dirty="0"/>
                    </a:p>
                  </a:txBody>
                  <a:tcPr anchor="ctr"/>
                </a:tc>
              </a:tr>
              <a:tr h="247420">
                <a:tc>
                  <a:txBody>
                    <a:bodyPr/>
                    <a:lstStyle/>
                    <a:p>
                      <a:pPr algn="ctr">
                        <a:lnSpc>
                          <a:spcPts val="1200"/>
                        </a:lnSpc>
                      </a:pPr>
                      <a:r>
                        <a:rPr kumimoji="1" lang="ja-JP" altLang="en-US" sz="1000" dirty="0" smtClean="0"/>
                        <a:t>実施年数：８年</a:t>
                      </a:r>
                      <a:endParaRPr kumimoji="1" lang="ja-JP" altLang="en-US" sz="1000" dirty="0"/>
                    </a:p>
                  </a:txBody>
                  <a:tcPr anchor="ctr">
                    <a:lnT w="3175" cap="flat" cmpd="sng" algn="ctr">
                      <a:solidFill>
                        <a:schemeClr val="tx1"/>
                      </a:solidFill>
                      <a:prstDash val="solid"/>
                      <a:round/>
                      <a:headEnd type="none" w="med" len="med"/>
                      <a:tailEnd type="none" w="med" len="med"/>
                    </a:lnT>
                  </a:tcPr>
                </a:tc>
                <a:tc vMerge="1">
                  <a:txBody>
                    <a:bodyPr/>
                    <a:lstStyle/>
                    <a:p>
                      <a:pPr algn="l">
                        <a:lnSpc>
                          <a:spcPts val="1200"/>
                        </a:lnSpc>
                      </a:pPr>
                      <a:endParaRPr kumimoji="1" lang="ja-JP" altLang="en-US" sz="1200" dirty="0"/>
                    </a:p>
                  </a:txBody>
                  <a:tcPr anchor="ctr"/>
                </a:tc>
              </a:tr>
              <a:tr h="247420">
                <a:tc>
                  <a:txBody>
                    <a:bodyPr/>
                    <a:lstStyle/>
                    <a:p>
                      <a:pPr marL="0" marR="0" indent="0" algn="ctr" defTabSz="685800" rtl="0" eaLnBrk="1" fontAlgn="auto" latinLnBrk="0" hangingPunct="1">
                        <a:lnSpc>
                          <a:spcPts val="1200"/>
                        </a:lnSpc>
                        <a:spcBef>
                          <a:spcPts val="0"/>
                        </a:spcBef>
                        <a:spcAft>
                          <a:spcPts val="0"/>
                        </a:spcAft>
                        <a:buClrTx/>
                        <a:buSzTx/>
                        <a:buFontTx/>
                        <a:buNone/>
                        <a:tabLst/>
                        <a:defRPr/>
                      </a:pPr>
                      <a:r>
                        <a:rPr kumimoji="1" lang="ja-JP" altLang="en-US" sz="1000" dirty="0" smtClean="0"/>
                        <a:t>役場機能</a:t>
                      </a:r>
                      <a:endParaRPr kumimoji="1" lang="ja-JP" altLang="en-US" sz="1000" dirty="0"/>
                    </a:p>
                  </a:txBody>
                  <a:tcPr anchor="ctr">
                    <a:lnB w="3175" cap="flat" cmpd="sng" algn="ctr">
                      <a:solidFill>
                        <a:schemeClr val="tx1"/>
                      </a:solidFill>
                      <a:prstDash val="solid"/>
                      <a:round/>
                      <a:headEnd type="none" w="med" len="med"/>
                      <a:tailEnd type="none" w="med" len="med"/>
                    </a:lnB>
                  </a:tcPr>
                </a:tc>
                <a:tc rowSpan="2">
                  <a:txBody>
                    <a:bodyPr/>
                    <a:lstStyle/>
                    <a:p>
                      <a:pPr algn="l">
                        <a:lnSpc>
                          <a:spcPts val="1200"/>
                        </a:lnSpc>
                      </a:pPr>
                      <a:endParaRPr kumimoji="1" lang="ja-JP" altLang="en-US" sz="1000" dirty="0"/>
                    </a:p>
                  </a:txBody>
                  <a:tcPr anchor="ctr"/>
                </a:tc>
              </a:tr>
              <a:tr h="123710">
                <a:tc>
                  <a:txBody>
                    <a:bodyPr/>
                    <a:lstStyle/>
                    <a:p>
                      <a:pPr algn="ctr">
                        <a:lnSpc>
                          <a:spcPts val="1200"/>
                        </a:lnSpc>
                      </a:pPr>
                      <a:r>
                        <a:rPr kumimoji="1" lang="ja-JP" altLang="en-US" sz="1000" dirty="0" smtClean="0"/>
                        <a:t>実施年数：６年</a:t>
                      </a:r>
                      <a:endParaRPr kumimoji="1" lang="ja-JP" altLang="en-US" sz="1000" dirty="0"/>
                    </a:p>
                  </a:txBody>
                  <a:tcPr anchor="ctr">
                    <a:lnT w="3175" cap="flat" cmpd="sng" algn="ctr">
                      <a:solidFill>
                        <a:schemeClr val="tx1"/>
                      </a:solidFill>
                      <a:prstDash val="solid"/>
                      <a:round/>
                      <a:headEnd type="none" w="med" len="med"/>
                      <a:tailEnd type="none" w="med" len="med"/>
                    </a:lnT>
                  </a:tcPr>
                </a:tc>
                <a:tc vMerge="1">
                  <a:txBody>
                    <a:bodyPr/>
                    <a:lstStyle/>
                    <a:p>
                      <a:pPr algn="l">
                        <a:lnSpc>
                          <a:spcPts val="1200"/>
                        </a:lnSpc>
                      </a:pPr>
                      <a:endParaRPr kumimoji="1" lang="ja-JP" altLang="en-US" sz="1000" dirty="0"/>
                    </a:p>
                  </a:txBody>
                  <a:tcPr anchor="ctr"/>
                </a:tc>
              </a:tr>
              <a:tr h="123710">
                <a:tc>
                  <a:txBody>
                    <a:bodyPr/>
                    <a:lstStyle/>
                    <a:p>
                      <a:pPr algn="ctr">
                        <a:lnSpc>
                          <a:spcPts val="1200"/>
                        </a:lnSpc>
                      </a:pPr>
                      <a:r>
                        <a:rPr kumimoji="1" lang="ja-JP" altLang="en-US" sz="1000" dirty="0" smtClean="0"/>
                        <a:t>平均実施年数</a:t>
                      </a:r>
                      <a:endParaRPr kumimoji="1" lang="ja-JP" altLang="en-US" sz="1000" dirty="0"/>
                    </a:p>
                  </a:txBody>
                  <a:tcPr anchor="ctr"/>
                </a:tc>
                <a:tc>
                  <a:txBody>
                    <a:bodyPr/>
                    <a:lstStyle/>
                    <a:p>
                      <a:pPr algn="ctr">
                        <a:lnSpc>
                          <a:spcPts val="1200"/>
                        </a:lnSpc>
                      </a:pPr>
                      <a:r>
                        <a:rPr kumimoji="1" lang="ja-JP" altLang="en-US" sz="1000" dirty="0" smtClean="0"/>
                        <a:t>６年</a:t>
                      </a:r>
                      <a:endParaRPr kumimoji="1" lang="ja-JP" altLang="en-US" sz="1000" dirty="0"/>
                    </a:p>
                  </a:txBody>
                  <a:tcPr anchor="ctr"/>
                </a:tc>
              </a:tr>
            </a:tbl>
          </a:graphicData>
        </a:graphic>
      </p:graphicFrame>
      <p:sp>
        <p:nvSpPr>
          <p:cNvPr id="19" name="テキスト ボックス 18"/>
          <p:cNvSpPr txBox="1"/>
          <p:nvPr/>
        </p:nvSpPr>
        <p:spPr>
          <a:xfrm>
            <a:off x="0" y="4947661"/>
            <a:ext cx="2499636" cy="276999"/>
          </a:xfrm>
          <a:prstGeom prst="rect">
            <a:avLst/>
          </a:prstGeom>
          <a:noFill/>
        </p:spPr>
        <p:txBody>
          <a:bodyPr wrap="square" rtlCol="0">
            <a:spAutoFit/>
          </a:bodyPr>
          <a:lstStyle/>
          <a:p>
            <a:r>
              <a:rPr kumimoji="1" lang="en-US" altLang="ja-JP" sz="1200" b="1" dirty="0" smtClean="0"/>
              <a:t>【</a:t>
            </a:r>
            <a:r>
              <a:rPr kumimoji="1" lang="ja-JP" altLang="en-US" sz="1200" b="1" dirty="0" smtClean="0"/>
              <a:t>取組に関する先駆性又は独創性</a:t>
            </a:r>
            <a:r>
              <a:rPr lang="en-US" altLang="ja-JP" sz="1200" b="1" dirty="0" smtClean="0"/>
              <a:t>】</a:t>
            </a:r>
            <a:endParaRPr kumimoji="1" lang="ja-JP" altLang="en-US" sz="1200" b="1" dirty="0"/>
          </a:p>
        </p:txBody>
      </p:sp>
      <p:sp>
        <p:nvSpPr>
          <p:cNvPr id="21" name="正方形/長方形 20"/>
          <p:cNvSpPr/>
          <p:nvPr/>
        </p:nvSpPr>
        <p:spPr>
          <a:xfrm>
            <a:off x="157153" y="5475365"/>
            <a:ext cx="5191472" cy="1024009"/>
          </a:xfrm>
          <a:prstGeom prst="rect">
            <a:avLst/>
          </a:prstGeom>
          <a:ln w="19050">
            <a:noFill/>
            <a:tailEnd type="arrow"/>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200" i="1" dirty="0" smtClean="0"/>
              <a:t>地域住民へのサービス向上に資する取組の</a:t>
            </a:r>
            <a:r>
              <a:rPr lang="ja-JP" altLang="ja-JP" sz="1200" i="1" dirty="0" smtClean="0"/>
              <a:t>先駆性</a:t>
            </a:r>
            <a:r>
              <a:rPr lang="ja-JP" altLang="en-US" sz="1200" i="1" dirty="0" smtClean="0"/>
              <a:t>・</a:t>
            </a:r>
            <a:r>
              <a:rPr lang="ja-JP" altLang="ja-JP" sz="1200" i="1" dirty="0" smtClean="0"/>
              <a:t>独創性</a:t>
            </a:r>
            <a:r>
              <a:rPr lang="ja-JP" altLang="ja-JP" sz="1200" i="1" dirty="0"/>
              <a:t>について記載して</a:t>
            </a:r>
            <a:r>
              <a:rPr lang="ja-JP" altLang="ja-JP" sz="1200" i="1" dirty="0" smtClean="0"/>
              <a:t>下さい</a:t>
            </a:r>
            <a:r>
              <a:rPr lang="ja-JP" altLang="en-US" sz="1200" i="1" dirty="0" smtClean="0"/>
              <a:t>。</a:t>
            </a:r>
            <a:endParaRPr lang="en-US" altLang="ja-JP" sz="1200" i="1" dirty="0" smtClean="0"/>
          </a:p>
          <a:p>
            <a:r>
              <a:rPr lang="ja-JP" altLang="ja-JP" sz="1200" i="1" dirty="0" smtClean="0"/>
              <a:t>どの</a:t>
            </a:r>
            <a:r>
              <a:rPr lang="ja-JP" altLang="ja-JP" sz="1200" i="1" dirty="0"/>
              <a:t>ような点が先駆的・独創的か、図表や写真等を活用</a:t>
            </a:r>
            <a:r>
              <a:rPr lang="ja-JP" altLang="ja-JP" sz="1200" i="1" dirty="0" smtClean="0"/>
              <a:t>して</a:t>
            </a:r>
            <a:r>
              <a:rPr lang="ja-JP" altLang="en-US" sz="1200" i="1" dirty="0" smtClean="0"/>
              <a:t>簡潔に</a:t>
            </a:r>
            <a:r>
              <a:rPr lang="ja-JP" altLang="ja-JP" sz="1200" i="1" dirty="0" smtClean="0"/>
              <a:t>説明</a:t>
            </a:r>
            <a:r>
              <a:rPr lang="ja-JP" altLang="en-US" sz="1200" i="1" dirty="0" smtClean="0"/>
              <a:t>願います</a:t>
            </a:r>
            <a:r>
              <a:rPr lang="ja-JP" altLang="ja-JP" sz="1200" i="1" dirty="0" smtClean="0"/>
              <a:t>。</a:t>
            </a:r>
            <a:endParaRPr kumimoji="1" lang="ja-JP" altLang="en-US" sz="1200" i="1" dirty="0"/>
          </a:p>
        </p:txBody>
      </p:sp>
      <p:sp>
        <p:nvSpPr>
          <p:cNvPr id="25" name="正方形/長方形 24"/>
          <p:cNvSpPr/>
          <p:nvPr/>
        </p:nvSpPr>
        <p:spPr>
          <a:xfrm>
            <a:off x="14964" y="4891489"/>
            <a:ext cx="5547635" cy="1966510"/>
          </a:xfrm>
          <a:prstGeom prst="rect">
            <a:avLst/>
          </a:prstGeom>
          <a:noFill/>
          <a:ln w="25400">
            <a:solidFill>
              <a:srgbClr val="4F80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4052258" y="3143554"/>
            <a:ext cx="3005951" cy="1015663"/>
          </a:xfrm>
          <a:prstGeom prst="rect">
            <a:avLst/>
          </a:prstGeom>
          <a:noFill/>
        </p:spPr>
        <p:txBody>
          <a:bodyPr wrap="none" rtlCol="0">
            <a:spAutoFit/>
          </a:bodyPr>
          <a:lstStyle/>
          <a:p>
            <a:r>
              <a:rPr kumimoji="1" lang="en-US" altLang="ja-JP" sz="6000" dirty="0" smtClean="0">
                <a:solidFill>
                  <a:srgbClr val="FF0000"/>
                </a:solidFill>
              </a:rPr>
              <a:t>(</a:t>
            </a:r>
            <a:r>
              <a:rPr kumimoji="1" lang="ja-JP" altLang="en-US" sz="6000" dirty="0" smtClean="0">
                <a:solidFill>
                  <a:srgbClr val="FF0000"/>
                </a:solidFill>
              </a:rPr>
              <a:t>記入例</a:t>
            </a:r>
            <a:r>
              <a:rPr kumimoji="1" lang="en-US" altLang="ja-JP" sz="6000" dirty="0" smtClean="0">
                <a:solidFill>
                  <a:srgbClr val="FF0000"/>
                </a:solidFill>
              </a:rPr>
              <a:t>)</a:t>
            </a:r>
            <a:endParaRPr kumimoji="1" lang="ja-JP" altLang="en-US" sz="6000" dirty="0">
              <a:solidFill>
                <a:srgbClr val="FF0000"/>
              </a:solidFill>
            </a:endParaRPr>
          </a:p>
        </p:txBody>
      </p:sp>
      <p:sp>
        <p:nvSpPr>
          <p:cNvPr id="4" name="正方形/長方形 3"/>
          <p:cNvSpPr/>
          <p:nvPr/>
        </p:nvSpPr>
        <p:spPr>
          <a:xfrm>
            <a:off x="1619480" y="2115239"/>
            <a:ext cx="2181339" cy="16965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道の駅の位置図</a:t>
            </a:r>
            <a:endParaRPr kumimoji="1" lang="ja-JP" altLang="en-US" dirty="0"/>
          </a:p>
        </p:txBody>
      </p:sp>
      <p:sp>
        <p:nvSpPr>
          <p:cNvPr id="7" name="正方形/長方形 6"/>
          <p:cNvSpPr/>
          <p:nvPr/>
        </p:nvSpPr>
        <p:spPr>
          <a:xfrm>
            <a:off x="198304" y="2071172"/>
            <a:ext cx="1211855" cy="72711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写真</a:t>
            </a:r>
            <a:endParaRPr kumimoji="1" lang="ja-JP" altLang="en-US" dirty="0">
              <a:solidFill>
                <a:schemeClr val="tx1"/>
              </a:solidFill>
            </a:endParaRPr>
          </a:p>
        </p:txBody>
      </p:sp>
      <p:cxnSp>
        <p:nvCxnSpPr>
          <p:cNvPr id="9" name="直線コネクタ 8"/>
          <p:cNvCxnSpPr/>
          <p:nvPr/>
        </p:nvCxnSpPr>
        <p:spPr>
          <a:xfrm flipH="1" flipV="1">
            <a:off x="1399142" y="2434729"/>
            <a:ext cx="925419" cy="4406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54236" y="2038120"/>
            <a:ext cx="978153" cy="215444"/>
          </a:xfrm>
          <a:prstGeom prst="rect">
            <a:avLst/>
          </a:prstGeom>
          <a:noFill/>
        </p:spPr>
        <p:txBody>
          <a:bodyPr wrap="none" rtlCol="0">
            <a:spAutoFit/>
          </a:bodyPr>
          <a:lstStyle/>
          <a:p>
            <a:r>
              <a:rPr kumimoji="1" lang="ja-JP" altLang="en-US" sz="800" dirty="0" smtClean="0"/>
              <a:t>行政サービス施設</a:t>
            </a:r>
            <a:endParaRPr kumimoji="1" lang="ja-JP" altLang="en-US" sz="800" dirty="0"/>
          </a:p>
        </p:txBody>
      </p:sp>
      <p:sp>
        <p:nvSpPr>
          <p:cNvPr id="26" name="正方形/長方形 25"/>
          <p:cNvSpPr/>
          <p:nvPr/>
        </p:nvSpPr>
        <p:spPr>
          <a:xfrm>
            <a:off x="4043190" y="2093205"/>
            <a:ext cx="1211855" cy="72711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写真</a:t>
            </a:r>
            <a:endParaRPr kumimoji="1" lang="ja-JP" altLang="en-US" dirty="0">
              <a:solidFill>
                <a:schemeClr val="tx1"/>
              </a:solidFill>
            </a:endParaRPr>
          </a:p>
        </p:txBody>
      </p:sp>
      <p:sp>
        <p:nvSpPr>
          <p:cNvPr id="27" name="テキスト ボックス 26"/>
          <p:cNvSpPr txBox="1"/>
          <p:nvPr/>
        </p:nvSpPr>
        <p:spPr>
          <a:xfrm>
            <a:off x="4054207" y="2060154"/>
            <a:ext cx="492443" cy="215444"/>
          </a:xfrm>
          <a:prstGeom prst="rect">
            <a:avLst/>
          </a:prstGeom>
          <a:noFill/>
        </p:spPr>
        <p:txBody>
          <a:bodyPr wrap="none" rtlCol="0">
            <a:spAutoFit/>
          </a:bodyPr>
          <a:lstStyle/>
          <a:p>
            <a:r>
              <a:rPr kumimoji="1" lang="ja-JP" altLang="en-US" sz="800" dirty="0" smtClean="0"/>
              <a:t>保育所</a:t>
            </a:r>
            <a:endParaRPr kumimoji="1" lang="ja-JP" altLang="en-US" sz="800" dirty="0"/>
          </a:p>
        </p:txBody>
      </p:sp>
      <p:cxnSp>
        <p:nvCxnSpPr>
          <p:cNvPr id="28" name="直線コネクタ 27"/>
          <p:cNvCxnSpPr/>
          <p:nvPr/>
        </p:nvCxnSpPr>
        <p:spPr>
          <a:xfrm flipV="1">
            <a:off x="3393195" y="2423713"/>
            <a:ext cx="661013" cy="2864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176270" y="3944039"/>
            <a:ext cx="1211855" cy="727113"/>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写真</a:t>
            </a:r>
            <a:endParaRPr kumimoji="1" lang="ja-JP" altLang="en-US" dirty="0">
              <a:solidFill>
                <a:schemeClr val="tx1"/>
              </a:solidFill>
            </a:endParaRPr>
          </a:p>
        </p:txBody>
      </p:sp>
      <p:sp>
        <p:nvSpPr>
          <p:cNvPr id="32" name="テキスト ボックス 31"/>
          <p:cNvSpPr txBox="1"/>
          <p:nvPr/>
        </p:nvSpPr>
        <p:spPr>
          <a:xfrm>
            <a:off x="187286" y="3944038"/>
            <a:ext cx="595035" cy="215444"/>
          </a:xfrm>
          <a:prstGeom prst="rect">
            <a:avLst/>
          </a:prstGeom>
          <a:noFill/>
        </p:spPr>
        <p:txBody>
          <a:bodyPr wrap="none" rtlCol="0">
            <a:spAutoFit/>
          </a:bodyPr>
          <a:lstStyle/>
          <a:p>
            <a:r>
              <a:rPr kumimoji="1" lang="ja-JP" altLang="en-US" sz="800" dirty="0" smtClean="0"/>
              <a:t>移動販売</a:t>
            </a:r>
            <a:endParaRPr kumimoji="1" lang="ja-JP" altLang="en-US" sz="800" dirty="0"/>
          </a:p>
        </p:txBody>
      </p:sp>
      <p:sp>
        <p:nvSpPr>
          <p:cNvPr id="33" name="正方形/長方形 32"/>
          <p:cNvSpPr/>
          <p:nvPr/>
        </p:nvSpPr>
        <p:spPr>
          <a:xfrm>
            <a:off x="1553378" y="3944039"/>
            <a:ext cx="1211855" cy="727113"/>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写真</a:t>
            </a:r>
            <a:endParaRPr kumimoji="1" lang="ja-JP" altLang="en-US" dirty="0">
              <a:solidFill>
                <a:schemeClr val="tx1"/>
              </a:solidFill>
            </a:endParaRPr>
          </a:p>
        </p:txBody>
      </p:sp>
      <p:sp>
        <p:nvSpPr>
          <p:cNvPr id="34" name="テキスト ボックス 33"/>
          <p:cNvSpPr txBox="1"/>
          <p:nvPr/>
        </p:nvSpPr>
        <p:spPr>
          <a:xfrm>
            <a:off x="1564394" y="3944038"/>
            <a:ext cx="732893" cy="215444"/>
          </a:xfrm>
          <a:prstGeom prst="rect">
            <a:avLst/>
          </a:prstGeom>
          <a:noFill/>
        </p:spPr>
        <p:txBody>
          <a:bodyPr wrap="none" rtlCol="0">
            <a:spAutoFit/>
          </a:bodyPr>
          <a:lstStyle/>
          <a:p>
            <a:r>
              <a:rPr lang="ja-JP" altLang="en-US" sz="800" dirty="0" smtClean="0"/>
              <a:t>デマンドバス</a:t>
            </a:r>
            <a:endParaRPr kumimoji="1" lang="ja-JP" altLang="en-US" sz="800" dirty="0"/>
          </a:p>
        </p:txBody>
      </p:sp>
      <p:cxnSp>
        <p:nvCxnSpPr>
          <p:cNvPr id="14" name="直線コネクタ 13"/>
          <p:cNvCxnSpPr/>
          <p:nvPr/>
        </p:nvCxnSpPr>
        <p:spPr>
          <a:xfrm flipV="1">
            <a:off x="1244906" y="3106757"/>
            <a:ext cx="870333" cy="8923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flipV="1">
            <a:off x="2500829" y="3106757"/>
            <a:ext cx="264405" cy="99151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22346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8879</TotalTime>
  <Words>600</Words>
  <Application>Microsoft Office PowerPoint</Application>
  <PresentationFormat>画面に合わせる (4:3)</PresentationFormat>
  <Paragraphs>98</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Arial</vt:lpstr>
      <vt:lpstr>Calibri</vt:lpstr>
      <vt:lpstr>Calibri Light</vt:lpstr>
      <vt:lpstr>Office テーマ</vt:lpstr>
      <vt:lpstr>PowerPoint プレゼンテーション</vt:lpstr>
      <vt:lpstr>PowerPoint プレゼンテーション</vt:lpstr>
    </vt:vector>
  </TitlesOfParts>
  <Company>国土交通省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行政情報システム室</dc:creator>
  <cp:lastModifiedBy>なし</cp:lastModifiedBy>
  <cp:revision>881</cp:revision>
  <cp:lastPrinted>2016-07-09T10:57:10Z</cp:lastPrinted>
  <dcterms:created xsi:type="dcterms:W3CDTF">2007-11-06T12:19:33Z</dcterms:created>
  <dcterms:modified xsi:type="dcterms:W3CDTF">2016-07-13T06:10:53Z</dcterms:modified>
</cp:coreProperties>
</file>