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9906000" cy="6858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530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36BCF-7124-43A1-88B4-E71F7160F1ED}" type="datetimeFigureOut">
              <a:rPr kumimoji="1" lang="ja-JP" altLang="en-US" smtClean="0"/>
              <a:pPr/>
              <a:t>2017/8/4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0A612-4DD6-4659-9E4B-BF50D8535E0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745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B891-972D-48B1-BAE3-C3EA23766E82}" type="datetimeFigureOut">
              <a:rPr kumimoji="1" lang="ja-JP" altLang="en-US" smtClean="0"/>
              <a:pPr/>
              <a:t>2017/8/4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3491-9EF8-4F8F-A839-0322AB42512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B891-972D-48B1-BAE3-C3EA23766E82}" type="datetimeFigureOut">
              <a:rPr kumimoji="1" lang="ja-JP" altLang="en-US" smtClean="0"/>
              <a:pPr/>
              <a:t>2017/8/4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3491-9EF8-4F8F-A839-0322AB42512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B891-972D-48B1-BAE3-C3EA23766E82}" type="datetimeFigureOut">
              <a:rPr kumimoji="1" lang="ja-JP" altLang="en-US" smtClean="0"/>
              <a:pPr/>
              <a:t>2017/8/4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3491-9EF8-4F8F-A839-0322AB42512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B891-972D-48B1-BAE3-C3EA23766E82}" type="datetimeFigureOut">
              <a:rPr kumimoji="1" lang="ja-JP" altLang="en-US" smtClean="0"/>
              <a:pPr/>
              <a:t>2017/8/4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3491-9EF8-4F8F-A839-0322AB42512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B891-972D-48B1-BAE3-C3EA23766E82}" type="datetimeFigureOut">
              <a:rPr kumimoji="1" lang="ja-JP" altLang="en-US" smtClean="0"/>
              <a:pPr/>
              <a:t>2017/8/4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3491-9EF8-4F8F-A839-0322AB42512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B891-972D-48B1-BAE3-C3EA23766E82}" type="datetimeFigureOut">
              <a:rPr kumimoji="1" lang="ja-JP" altLang="en-US" smtClean="0"/>
              <a:pPr/>
              <a:t>2017/8/4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3491-9EF8-4F8F-A839-0322AB42512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B891-972D-48B1-BAE3-C3EA23766E82}" type="datetimeFigureOut">
              <a:rPr kumimoji="1" lang="ja-JP" altLang="en-US" smtClean="0"/>
              <a:pPr/>
              <a:t>2017/8/4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3491-9EF8-4F8F-A839-0322AB42512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B891-972D-48B1-BAE3-C3EA23766E82}" type="datetimeFigureOut">
              <a:rPr kumimoji="1" lang="ja-JP" altLang="en-US" smtClean="0"/>
              <a:pPr/>
              <a:t>2017/8/4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3491-9EF8-4F8F-A839-0322AB42512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B891-972D-48B1-BAE3-C3EA23766E82}" type="datetimeFigureOut">
              <a:rPr kumimoji="1" lang="ja-JP" altLang="en-US" smtClean="0"/>
              <a:pPr/>
              <a:t>2017/8/4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3491-9EF8-4F8F-A839-0322AB42512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B891-972D-48B1-BAE3-C3EA23766E82}" type="datetimeFigureOut">
              <a:rPr kumimoji="1" lang="ja-JP" altLang="en-US" smtClean="0"/>
              <a:pPr/>
              <a:t>2017/8/4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3491-9EF8-4F8F-A839-0322AB42512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B891-972D-48B1-BAE3-C3EA23766E82}" type="datetimeFigureOut">
              <a:rPr kumimoji="1" lang="ja-JP" altLang="en-US" smtClean="0"/>
              <a:pPr/>
              <a:t>2017/8/4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3491-9EF8-4F8F-A839-0322AB42512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2B891-972D-48B1-BAE3-C3EA23766E82}" type="datetimeFigureOut">
              <a:rPr kumimoji="1" lang="ja-JP" altLang="en-US" smtClean="0"/>
              <a:pPr/>
              <a:t>2017/8/4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B3491-9EF8-4F8F-A839-0322AB42512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7"/>
          <p:cNvSpPr>
            <a:spLocks noChangeArrowheads="1"/>
          </p:cNvSpPr>
          <p:nvPr/>
        </p:nvSpPr>
        <p:spPr bwMode="auto">
          <a:xfrm>
            <a:off x="5628444" y="1848933"/>
            <a:ext cx="4184663" cy="229311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0" y="0"/>
            <a:ext cx="9906000" cy="5078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>
                <a:solidFill>
                  <a:schemeClr val="bg1"/>
                </a:solidFill>
                <a:latin typeface="+mn-ea"/>
              </a:rPr>
              <a:t>　　　　　　　　　　　　　</a:t>
            </a:r>
            <a:r>
              <a:rPr lang="ja-JP" altLang="en-US" sz="900" dirty="0" smtClean="0">
                <a:solidFill>
                  <a:schemeClr val="bg1"/>
                </a:solidFill>
                <a:latin typeface="+mn-ea"/>
              </a:rPr>
              <a:t>まるまる　　　　</a:t>
            </a:r>
            <a:r>
              <a:rPr kumimoji="1" lang="ja-JP" altLang="en-US" sz="900" dirty="0" smtClean="0">
                <a:solidFill>
                  <a:schemeClr val="bg1"/>
                </a:solidFill>
                <a:latin typeface="+mn-ea"/>
              </a:rPr>
              <a:t>　</a:t>
            </a:r>
            <a:r>
              <a:rPr lang="ja-JP" altLang="en-US" sz="900" dirty="0" smtClean="0">
                <a:solidFill>
                  <a:schemeClr val="bg1"/>
                </a:solidFill>
                <a:latin typeface="+mn-ea"/>
              </a:rPr>
              <a:t>まるまる　　　まるまる</a:t>
            </a:r>
            <a:endParaRPr kumimoji="1" lang="ja-JP" altLang="en-US" sz="900" dirty="0" smtClean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  <a:latin typeface="+mn-ea"/>
              </a:rPr>
              <a:t>　道の駅「</a:t>
            </a:r>
            <a:r>
              <a:rPr lang="ja-JP" altLang="en-US" dirty="0" smtClean="0">
                <a:solidFill>
                  <a:schemeClr val="bg1"/>
                </a:solidFill>
                <a:latin typeface="+mn-ea"/>
              </a:rPr>
              <a:t>○○</a:t>
            </a:r>
            <a:r>
              <a:rPr kumimoji="1" lang="ja-JP" altLang="en-US" dirty="0" smtClean="0">
                <a:solidFill>
                  <a:schemeClr val="bg1"/>
                </a:solidFill>
                <a:latin typeface="+mn-ea"/>
              </a:rPr>
              <a:t>」　</a:t>
            </a:r>
            <a:r>
              <a:rPr lang="ja-JP" altLang="en-US" sz="1400" dirty="0" smtClean="0">
                <a:solidFill>
                  <a:schemeClr val="bg1"/>
                </a:solidFill>
                <a:latin typeface="+mn-ea"/>
              </a:rPr>
              <a:t>（○○県○○市○○町）</a:t>
            </a:r>
            <a:endParaRPr kumimoji="1" lang="ja-JP" altLang="en-US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0766" y="595227"/>
            <a:ext cx="9742341" cy="10335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177800"/>
            <a:r>
              <a:rPr lang="ja-JP" altLang="en-US" sz="1400" dirty="0" smtClean="0">
                <a:solidFill>
                  <a:schemeClr val="tx1"/>
                </a:solidFill>
              </a:rPr>
              <a:t>○乗継利便性向上の取組を実施するに至った背景</a:t>
            </a:r>
            <a:endParaRPr lang="en-US" altLang="ja-JP" sz="1400" dirty="0" smtClean="0">
              <a:solidFill>
                <a:schemeClr val="tx1"/>
              </a:solidFill>
            </a:endParaRPr>
          </a:p>
          <a:p>
            <a:pPr marL="177800" indent="-177800"/>
            <a:endParaRPr lang="en-US" altLang="ja-JP" sz="1400" dirty="0" smtClean="0">
              <a:solidFill>
                <a:schemeClr val="tx1"/>
              </a:solidFill>
            </a:endParaRPr>
          </a:p>
          <a:p>
            <a:pPr marL="177800" indent="-177800"/>
            <a:r>
              <a:rPr lang="ja-JP" altLang="en-US" sz="1400" dirty="0" smtClean="0">
                <a:solidFill>
                  <a:schemeClr val="tx1"/>
                </a:solidFill>
              </a:rPr>
              <a:t>○乗継利便性向上に資する取組についての先駆性・独創性</a:t>
            </a:r>
            <a:endParaRPr lang="en-US" altLang="ja-JP" sz="1400" dirty="0" smtClean="0">
              <a:solidFill>
                <a:schemeClr val="tx1"/>
              </a:solidFill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70766" y="1679657"/>
            <a:ext cx="2433962" cy="76944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l">
              <a:defRPr/>
            </a:pPr>
            <a:r>
              <a:rPr lang="ja-JP" altLang="en-US" sz="11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○設 置 者</a:t>
            </a:r>
            <a:r>
              <a:rPr lang="ja-JP" altLang="en-US" sz="11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：○○村</a:t>
            </a:r>
            <a:endParaRPr lang="en-US" altLang="ja-JP" sz="1100" dirty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marL="1343025" indent="-1343025" algn="l">
              <a:defRPr/>
            </a:pPr>
            <a:r>
              <a:rPr lang="ja-JP" altLang="en-US" sz="11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○</a:t>
            </a:r>
            <a:r>
              <a:rPr lang="ja-JP" altLang="en-US" sz="11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路 線 名</a:t>
            </a:r>
            <a:r>
              <a:rPr lang="ja-JP" altLang="en-US" sz="11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：一般国道○号</a:t>
            </a:r>
            <a:r>
              <a:rPr lang="en-US" altLang="ja-JP" sz="11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(</a:t>
            </a:r>
            <a:r>
              <a:rPr lang="ja-JP" altLang="en-US" sz="11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○○県</a:t>
            </a:r>
            <a:r>
              <a:rPr lang="en-US" altLang="ja-JP" sz="11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</a:t>
            </a:r>
          </a:p>
          <a:p>
            <a:pPr marL="1343025" indent="-1343025" algn="l">
              <a:defRPr/>
            </a:pPr>
            <a:r>
              <a:rPr lang="ja-JP" altLang="en-US" sz="11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○</a:t>
            </a:r>
            <a:r>
              <a:rPr lang="ja-JP" altLang="en-US" sz="11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整備手法</a:t>
            </a:r>
            <a:r>
              <a:rPr lang="ja-JP" altLang="en-US" sz="11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：単独型</a:t>
            </a:r>
            <a:endParaRPr lang="en-US" altLang="ja-JP" sz="1100" dirty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algn="l">
              <a:defRPr/>
            </a:pPr>
            <a:r>
              <a:rPr lang="ja-JP" altLang="en-US" sz="11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○全体面積：</a:t>
            </a:r>
            <a:r>
              <a:rPr lang="ja-JP" altLang="en-US" sz="11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約○○○㎡</a:t>
            </a:r>
            <a:endParaRPr lang="ja-JP" altLang="en-US" sz="1100" dirty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33" name="テキスト ボックス 29"/>
          <p:cNvSpPr txBox="1">
            <a:spLocks noChangeArrowheads="1"/>
          </p:cNvSpPr>
          <p:nvPr/>
        </p:nvSpPr>
        <p:spPr bwMode="auto">
          <a:xfrm>
            <a:off x="563703" y="4298241"/>
            <a:ext cx="365647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7800" indent="-177800" algn="ctr"/>
            <a:r>
              <a:rPr lang="ja-JP" altLang="en-US" sz="1100" dirty="0" smtClean="0"/>
              <a:t>施設レイアウト図</a:t>
            </a:r>
            <a:endParaRPr lang="ja-JP" altLang="en-US" sz="11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8841432" y="90785"/>
            <a:ext cx="973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bg1"/>
                </a:solidFill>
              </a:rPr>
              <a:t>様式２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47" name="テキスト ボックス 44"/>
          <p:cNvSpPr txBox="1">
            <a:spLocks noChangeArrowheads="1"/>
          </p:cNvSpPr>
          <p:nvPr/>
        </p:nvSpPr>
        <p:spPr bwMode="auto">
          <a:xfrm>
            <a:off x="2598429" y="1738970"/>
            <a:ext cx="282996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7800" indent="-177800" algn="ctr"/>
            <a:r>
              <a:rPr lang="ja-JP" altLang="en-US" sz="1100" dirty="0" smtClean="0">
                <a:latin typeface="ＭＳ ゴシック" pitchFamily="49" charset="-128"/>
                <a:ea typeface="ＭＳ ゴシック" pitchFamily="49" charset="-128"/>
              </a:rPr>
              <a:t>交通ネットワーク図面</a:t>
            </a:r>
            <a:endParaRPr lang="en-US" altLang="ja-JP" sz="11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70767" y="2499955"/>
            <a:ext cx="2433961" cy="1645947"/>
          </a:xfrm>
          <a:prstGeom prst="rect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2555288" y="1679657"/>
            <a:ext cx="2982626" cy="246239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Rectangle 17"/>
          <p:cNvSpPr>
            <a:spLocks noChangeArrowheads="1"/>
          </p:cNvSpPr>
          <p:nvPr/>
        </p:nvSpPr>
        <p:spPr bwMode="auto">
          <a:xfrm>
            <a:off x="70766" y="4262646"/>
            <a:ext cx="5467148" cy="246239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2" name="Text Box 1"/>
          <p:cNvSpPr txBox="1">
            <a:spLocks noChangeArrowheads="1"/>
          </p:cNvSpPr>
          <p:nvPr/>
        </p:nvSpPr>
        <p:spPr bwMode="auto">
          <a:xfrm>
            <a:off x="964557" y="2548581"/>
            <a:ext cx="646379" cy="239032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位置図</a:t>
            </a:r>
            <a:endParaRPr kumimoji="0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1"/>
          <p:cNvSpPr>
            <a:spLocks noChangeArrowheads="1"/>
          </p:cNvSpPr>
          <p:nvPr/>
        </p:nvSpPr>
        <p:spPr bwMode="auto">
          <a:xfrm>
            <a:off x="5997116" y="1679657"/>
            <a:ext cx="3384984" cy="39728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anchor="ctr"/>
          <a:lstStyle/>
          <a:p>
            <a:pPr marL="174625" indent="-174625" algn="ctr" eaLnBrk="0" hangingPunct="0"/>
            <a:r>
              <a:rPr kumimoji="0" lang="ja-JP" altLang="en-US" sz="1200" dirty="0">
                <a:latin typeface="ＭＳ Ｐゴシック" charset="-128"/>
                <a:ea typeface="ＭＳ Ｐゴシック" charset="-128"/>
                <a:cs typeface="Courier New" pitchFamily="49" charset="0"/>
              </a:rPr>
              <a:t>地域住民の</a:t>
            </a:r>
            <a:r>
              <a:rPr kumimoji="0" lang="ja-JP" altLang="en-US" sz="1200" dirty="0" smtClean="0">
                <a:latin typeface="ＭＳ Ｐゴシック" charset="-128"/>
                <a:ea typeface="ＭＳ Ｐゴシック" charset="-128"/>
                <a:cs typeface="Courier New" pitchFamily="49" charset="0"/>
              </a:rPr>
              <a:t>生活の足の確保に資する成果</a:t>
            </a:r>
            <a:endParaRPr kumimoji="0" lang="en-US" altLang="ja-JP" sz="1200" dirty="0">
              <a:latin typeface="ＭＳ Ｐゴシック" charset="-128"/>
              <a:ea typeface="ＭＳ Ｐゴシック" charset="-128"/>
              <a:cs typeface="Courier New" pitchFamily="49" charset="0"/>
            </a:endParaRPr>
          </a:p>
        </p:txBody>
      </p:sp>
      <p:sp>
        <p:nvSpPr>
          <p:cNvPr id="105" name="Rectangle 17"/>
          <p:cNvSpPr>
            <a:spLocks noChangeArrowheads="1"/>
          </p:cNvSpPr>
          <p:nvPr/>
        </p:nvSpPr>
        <p:spPr bwMode="auto">
          <a:xfrm>
            <a:off x="5615716" y="4434228"/>
            <a:ext cx="4184663" cy="229311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Rectangle 1"/>
          <p:cNvSpPr>
            <a:spLocks noChangeArrowheads="1"/>
          </p:cNvSpPr>
          <p:nvPr/>
        </p:nvSpPr>
        <p:spPr bwMode="auto">
          <a:xfrm>
            <a:off x="5984388" y="4264952"/>
            <a:ext cx="3384984" cy="3972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ja-JP" altLang="en-US" sz="1200" dirty="0" smtClean="0"/>
              <a:t>乗継利便性向上に資する取組</a:t>
            </a:r>
            <a:endParaRPr lang="en-US" altLang="ja-JP" sz="1200" dirty="0" smtClean="0"/>
          </a:p>
        </p:txBody>
      </p:sp>
      <p:sp>
        <p:nvSpPr>
          <p:cNvPr id="124" name="大かっこ 123"/>
          <p:cNvSpPr/>
          <p:nvPr/>
        </p:nvSpPr>
        <p:spPr>
          <a:xfrm>
            <a:off x="5880251" y="2548581"/>
            <a:ext cx="3825277" cy="405980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大かっこ 124"/>
          <p:cNvSpPr/>
          <p:nvPr/>
        </p:nvSpPr>
        <p:spPr>
          <a:xfrm>
            <a:off x="5877036" y="3501008"/>
            <a:ext cx="3825277" cy="405980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大かっこ 125"/>
          <p:cNvSpPr/>
          <p:nvPr/>
        </p:nvSpPr>
        <p:spPr>
          <a:xfrm>
            <a:off x="6681193" y="4976321"/>
            <a:ext cx="2973968" cy="683228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大かっこ 126"/>
          <p:cNvSpPr/>
          <p:nvPr/>
        </p:nvSpPr>
        <p:spPr>
          <a:xfrm>
            <a:off x="6697585" y="5871678"/>
            <a:ext cx="2973968" cy="683228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7"/>
          <p:cNvSpPr>
            <a:spLocks noChangeArrowheads="1"/>
          </p:cNvSpPr>
          <p:nvPr/>
        </p:nvSpPr>
        <p:spPr bwMode="auto">
          <a:xfrm>
            <a:off x="5628444" y="1848933"/>
            <a:ext cx="4184663" cy="229311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0" y="0"/>
            <a:ext cx="9906000" cy="5078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>
                <a:solidFill>
                  <a:schemeClr val="bg1"/>
                </a:solidFill>
                <a:latin typeface="+mn-ea"/>
              </a:rPr>
              <a:t>　　　　　　　　　　　　　</a:t>
            </a:r>
            <a:r>
              <a:rPr lang="ja-JP" altLang="en-US" sz="900" dirty="0" smtClean="0">
                <a:solidFill>
                  <a:schemeClr val="bg1"/>
                </a:solidFill>
                <a:latin typeface="+mn-ea"/>
              </a:rPr>
              <a:t>まるまる　　　　</a:t>
            </a:r>
            <a:r>
              <a:rPr kumimoji="1" lang="ja-JP" altLang="en-US" sz="900" dirty="0" smtClean="0">
                <a:solidFill>
                  <a:schemeClr val="bg1"/>
                </a:solidFill>
                <a:latin typeface="+mn-ea"/>
              </a:rPr>
              <a:t>　</a:t>
            </a:r>
            <a:r>
              <a:rPr lang="ja-JP" altLang="en-US" sz="900" dirty="0" smtClean="0">
                <a:solidFill>
                  <a:schemeClr val="bg1"/>
                </a:solidFill>
                <a:latin typeface="+mn-ea"/>
              </a:rPr>
              <a:t>まるまる　　　まるまる</a:t>
            </a:r>
            <a:endParaRPr kumimoji="1" lang="ja-JP" altLang="en-US" sz="900" dirty="0" smtClean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  <a:latin typeface="+mn-ea"/>
              </a:rPr>
              <a:t>　道の駅「</a:t>
            </a:r>
            <a:r>
              <a:rPr lang="ja-JP" altLang="en-US" dirty="0" smtClean="0">
                <a:solidFill>
                  <a:schemeClr val="bg1"/>
                </a:solidFill>
                <a:latin typeface="+mn-ea"/>
              </a:rPr>
              <a:t>○○</a:t>
            </a:r>
            <a:r>
              <a:rPr kumimoji="1" lang="ja-JP" altLang="en-US" dirty="0" smtClean="0">
                <a:solidFill>
                  <a:schemeClr val="bg1"/>
                </a:solidFill>
                <a:latin typeface="+mn-ea"/>
              </a:rPr>
              <a:t>」　</a:t>
            </a:r>
            <a:r>
              <a:rPr lang="ja-JP" altLang="en-US" sz="1400" dirty="0" smtClean="0">
                <a:solidFill>
                  <a:schemeClr val="bg1"/>
                </a:solidFill>
                <a:latin typeface="+mn-ea"/>
              </a:rPr>
              <a:t>（○○県○○市○○町）</a:t>
            </a:r>
            <a:endParaRPr kumimoji="1" lang="ja-JP" altLang="en-US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0766" y="595227"/>
            <a:ext cx="9742341" cy="10335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177800"/>
            <a:r>
              <a:rPr lang="ja-JP" altLang="en-US" sz="1400" dirty="0" smtClean="0">
                <a:solidFill>
                  <a:schemeClr val="tx1"/>
                </a:solidFill>
              </a:rPr>
              <a:t>○乗継利便性向上の取組を実施するに至った背景</a:t>
            </a:r>
            <a:endParaRPr lang="en-US" altLang="ja-JP" sz="1400" dirty="0" smtClean="0">
              <a:solidFill>
                <a:schemeClr val="tx1"/>
              </a:solidFill>
            </a:endParaRPr>
          </a:p>
          <a:p>
            <a:pPr marL="177800" indent="-177800"/>
            <a:endParaRPr lang="en-US" altLang="ja-JP" sz="1400" dirty="0" smtClean="0">
              <a:solidFill>
                <a:schemeClr val="tx1"/>
              </a:solidFill>
            </a:endParaRPr>
          </a:p>
          <a:p>
            <a:pPr marL="177800" indent="-177800"/>
            <a:r>
              <a:rPr lang="ja-JP" altLang="en-US" sz="1400" dirty="0" smtClean="0">
                <a:solidFill>
                  <a:schemeClr val="tx1"/>
                </a:solidFill>
              </a:rPr>
              <a:t>○乗継利便性向上に資する取組についての先駆性・独創性</a:t>
            </a:r>
            <a:endParaRPr lang="en-US" altLang="ja-JP" sz="1400" dirty="0" smtClean="0">
              <a:solidFill>
                <a:schemeClr val="tx1"/>
              </a:solidFill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70766" y="1679657"/>
            <a:ext cx="2433962" cy="76944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l">
              <a:defRPr/>
            </a:pPr>
            <a:r>
              <a:rPr lang="ja-JP" altLang="en-US" sz="11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○設 置 者</a:t>
            </a:r>
            <a:r>
              <a:rPr lang="ja-JP" altLang="en-US" sz="11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：○○村</a:t>
            </a:r>
            <a:endParaRPr lang="en-US" altLang="ja-JP" sz="1100" dirty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marL="1343025" indent="-1343025" algn="l">
              <a:defRPr/>
            </a:pPr>
            <a:r>
              <a:rPr lang="ja-JP" altLang="en-US" sz="11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○</a:t>
            </a:r>
            <a:r>
              <a:rPr lang="ja-JP" altLang="en-US" sz="11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路 線 名</a:t>
            </a:r>
            <a:r>
              <a:rPr lang="ja-JP" altLang="en-US" sz="11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：一般国道○号</a:t>
            </a:r>
            <a:r>
              <a:rPr lang="en-US" altLang="ja-JP" sz="11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(</a:t>
            </a:r>
            <a:r>
              <a:rPr lang="ja-JP" altLang="en-US" sz="11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○○県</a:t>
            </a:r>
            <a:r>
              <a:rPr lang="en-US" altLang="ja-JP" sz="11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</a:t>
            </a:r>
          </a:p>
          <a:p>
            <a:pPr marL="1343025" indent="-1343025" algn="l">
              <a:defRPr/>
            </a:pPr>
            <a:r>
              <a:rPr lang="ja-JP" altLang="en-US" sz="11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○</a:t>
            </a:r>
            <a:r>
              <a:rPr lang="ja-JP" altLang="en-US" sz="11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整備手法</a:t>
            </a:r>
            <a:r>
              <a:rPr lang="ja-JP" altLang="en-US" sz="11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：単独型</a:t>
            </a:r>
            <a:endParaRPr lang="en-US" altLang="ja-JP" sz="1100" dirty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algn="l">
              <a:defRPr/>
            </a:pPr>
            <a:r>
              <a:rPr lang="ja-JP" altLang="en-US" sz="11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○全体面積：</a:t>
            </a:r>
            <a:r>
              <a:rPr lang="ja-JP" altLang="en-US" sz="11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約○○○㎡</a:t>
            </a:r>
            <a:endParaRPr lang="ja-JP" altLang="en-US" sz="1100" dirty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33" name="テキスト ボックス 29"/>
          <p:cNvSpPr txBox="1">
            <a:spLocks noChangeArrowheads="1"/>
          </p:cNvSpPr>
          <p:nvPr/>
        </p:nvSpPr>
        <p:spPr bwMode="auto">
          <a:xfrm>
            <a:off x="563703" y="4298241"/>
            <a:ext cx="3656473" cy="169277"/>
          </a:xfrm>
          <a:prstGeom prst="rect">
            <a:avLst/>
          </a:prstGeom>
          <a:solidFill>
            <a:srgbClr val="FF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7800" indent="-177800"/>
            <a:r>
              <a:rPr lang="ja-JP" altLang="en-US" sz="1100" dirty="0" smtClean="0"/>
              <a:t>乗継利便性向上に資する取組状況がわかる施設レイアウト図</a:t>
            </a:r>
            <a:endParaRPr lang="ja-JP" altLang="en-US" sz="11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8841432" y="90785"/>
            <a:ext cx="973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bg1"/>
                </a:solidFill>
              </a:rPr>
              <a:t>様式２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46" name="テキスト ボックス 45"/>
          <p:cNvSpPr txBox="1">
            <a:spLocks noChangeArrowheads="1"/>
          </p:cNvSpPr>
          <p:nvPr/>
        </p:nvSpPr>
        <p:spPr bwMode="auto">
          <a:xfrm>
            <a:off x="6448746" y="3523689"/>
            <a:ext cx="2475857" cy="338554"/>
          </a:xfrm>
          <a:prstGeom prst="rect">
            <a:avLst/>
          </a:prstGeom>
          <a:solidFill>
            <a:srgbClr val="FF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4625" indent="-174625" eaLnBrk="0" hangingPunct="0"/>
            <a:r>
              <a:rPr lang="ja-JP" altLang="en-US" sz="1100" dirty="0"/>
              <a:t>　</a:t>
            </a:r>
            <a:r>
              <a:rPr lang="ja-JP" altLang="en-US" sz="1100" dirty="0" smtClean="0"/>
              <a:t>・</a:t>
            </a:r>
            <a:r>
              <a:rPr kumimoji="0" lang="ja-JP" altLang="en-US" sz="1100" dirty="0" smtClean="0">
                <a:latin typeface="ＭＳ Ｐゴシック" charset="-128"/>
                <a:ea typeface="ＭＳ Ｐゴシック" charset="-128"/>
                <a:cs typeface="Courier New" pitchFamily="49" charset="0"/>
              </a:rPr>
              <a:t>地域</a:t>
            </a:r>
            <a:r>
              <a:rPr kumimoji="0" lang="ja-JP" altLang="en-US" sz="1100" dirty="0">
                <a:latin typeface="ＭＳ Ｐゴシック" charset="-128"/>
                <a:ea typeface="ＭＳ Ｐゴシック" charset="-128"/>
                <a:cs typeface="Courier New" pitchFamily="49" charset="0"/>
              </a:rPr>
              <a:t>住民の生活の足の確保に資する成果</a:t>
            </a:r>
            <a:r>
              <a:rPr kumimoji="0" lang="ja-JP" altLang="en-US" sz="1100" dirty="0" smtClean="0">
                <a:latin typeface="ＭＳ Ｐゴシック" charset="-128"/>
                <a:ea typeface="ＭＳ Ｐゴシック" charset="-128"/>
                <a:cs typeface="Courier New" pitchFamily="49" charset="0"/>
              </a:rPr>
              <a:t>状況がわかるように記載</a:t>
            </a:r>
            <a:endParaRPr kumimoji="0" lang="en-US" altLang="ja-JP" sz="1100" dirty="0">
              <a:latin typeface="ＭＳ Ｐゴシック" charset="-128"/>
              <a:ea typeface="ＭＳ Ｐゴシック" charset="-128"/>
              <a:cs typeface="Courier New" pitchFamily="49" charset="0"/>
            </a:endParaRPr>
          </a:p>
        </p:txBody>
      </p:sp>
      <p:sp>
        <p:nvSpPr>
          <p:cNvPr id="47" name="テキスト ボックス 44"/>
          <p:cNvSpPr txBox="1">
            <a:spLocks noChangeArrowheads="1"/>
          </p:cNvSpPr>
          <p:nvPr/>
        </p:nvSpPr>
        <p:spPr bwMode="auto">
          <a:xfrm>
            <a:off x="2598429" y="1738970"/>
            <a:ext cx="2829966" cy="338554"/>
          </a:xfrm>
          <a:prstGeom prst="rect">
            <a:avLst/>
          </a:prstGeom>
          <a:solidFill>
            <a:srgbClr val="FF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7800" indent="-177800"/>
            <a:r>
              <a:rPr lang="ja-JP" altLang="en-US" sz="1100" dirty="0" smtClean="0">
                <a:latin typeface="ＭＳ ゴシック" pitchFamily="49" charset="-128"/>
                <a:ea typeface="ＭＳ ゴシック" pitchFamily="49" charset="-128"/>
              </a:rPr>
              <a:t>　幹線</a:t>
            </a:r>
            <a:r>
              <a:rPr lang="ja-JP" altLang="en-US" sz="1100" dirty="0">
                <a:latin typeface="ＭＳ ゴシック" pitchFamily="49" charset="-128"/>
                <a:ea typeface="ＭＳ ゴシック" pitchFamily="49" charset="-128"/>
              </a:rPr>
              <a:t>交通</a:t>
            </a:r>
            <a:r>
              <a:rPr lang="ja-JP" altLang="en-US" sz="1100" dirty="0" smtClean="0">
                <a:latin typeface="ＭＳ ゴシック" pitchFamily="49" charset="-128"/>
                <a:ea typeface="ＭＳ ゴシック" pitchFamily="49" charset="-128"/>
              </a:rPr>
              <a:t>と支線交通が接続拠点となっていることがわかる交通ネットワーク図面</a:t>
            </a:r>
            <a:endParaRPr lang="en-US" altLang="ja-JP" sz="1100" dirty="0">
              <a:latin typeface="ＭＳ ゴシック" pitchFamily="49" charset="-128"/>
              <a:ea typeface="ＭＳ ゴシック" pitchFamily="49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70767" y="2499955"/>
            <a:ext cx="2433961" cy="1645947"/>
            <a:chOff x="6078186" y="439999"/>
            <a:chExt cx="2995609" cy="1514692"/>
          </a:xfrm>
        </p:grpSpPr>
        <p:sp>
          <p:nvSpPr>
            <p:cNvPr id="41" name="正方形/長方形 40"/>
            <p:cNvSpPr/>
            <p:nvPr/>
          </p:nvSpPr>
          <p:spPr>
            <a:xfrm>
              <a:off x="6078186" y="439999"/>
              <a:ext cx="2995609" cy="1514692"/>
            </a:xfrm>
            <a:prstGeom prst="rect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9" name="図 48" descr="画面の領域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4868" y="515191"/>
              <a:ext cx="2388597" cy="1435952"/>
            </a:xfrm>
            <a:prstGeom prst="rect">
              <a:avLst/>
            </a:prstGeom>
          </p:spPr>
        </p:pic>
        <p:pic>
          <p:nvPicPr>
            <p:cNvPr id="50" name="Picture 2" descr="C:\Users\ma514\Desktop\g-minimap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1156" y="1215376"/>
              <a:ext cx="968549" cy="6766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円/楕円 51"/>
            <p:cNvSpPr/>
            <p:nvPr/>
          </p:nvSpPr>
          <p:spPr>
            <a:xfrm rot="2381256">
              <a:off x="7283351" y="987861"/>
              <a:ext cx="63931" cy="110021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正方形/長方形 38"/>
            <p:cNvSpPr>
              <a:spLocks noChangeArrowheads="1"/>
            </p:cNvSpPr>
            <p:nvPr/>
          </p:nvSpPr>
          <p:spPr bwMode="auto">
            <a:xfrm>
              <a:off x="6456052" y="642967"/>
              <a:ext cx="657676" cy="151875"/>
            </a:xfrm>
            <a:prstGeom prst="rect">
              <a:avLst/>
            </a:prstGeom>
            <a:solidFill>
              <a:schemeClr val="lt1"/>
            </a:solidFill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>
              <a:spAutoFit/>
            </a:bodyPr>
            <a:lstStyle/>
            <a:p>
              <a:r>
                <a:rPr lang="ja-JP" altLang="en-US" sz="600" b="1" dirty="0" smtClean="0">
                  <a:solidFill>
                    <a:srgbClr val="FF0000"/>
                  </a:solidFill>
                  <a:latin typeface="ＭＳ ゴシック" pitchFamily="49" charset="-128"/>
                  <a:ea typeface="ＭＳ ゴシック" pitchFamily="49" charset="-128"/>
                </a:rPr>
                <a:t>道の駅○</a:t>
              </a:r>
              <a:r>
                <a:rPr lang="ja-JP" altLang="en-US" sz="600" b="1" dirty="0">
                  <a:solidFill>
                    <a:srgbClr val="FF0000"/>
                  </a:solidFill>
                  <a:latin typeface="ＭＳ ゴシック" pitchFamily="49" charset="-128"/>
                  <a:ea typeface="ＭＳ ゴシック" pitchFamily="49" charset="-128"/>
                </a:rPr>
                <a:t>○○</a:t>
              </a:r>
            </a:p>
          </p:txBody>
        </p:sp>
        <p:cxnSp>
          <p:nvCxnSpPr>
            <p:cNvPr id="54" name="直線矢印コネクタ 53"/>
            <p:cNvCxnSpPr>
              <a:stCxn id="52" idx="2"/>
            </p:cNvCxnSpPr>
            <p:nvPr/>
          </p:nvCxnSpPr>
          <p:spPr>
            <a:xfrm flipH="1" flipV="1">
              <a:off x="7074773" y="789592"/>
              <a:ext cx="215945" cy="233288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テキスト ボックス 55"/>
          <p:cNvSpPr txBox="1">
            <a:spLocks noChangeArrowheads="1"/>
          </p:cNvSpPr>
          <p:nvPr/>
        </p:nvSpPr>
        <p:spPr bwMode="auto">
          <a:xfrm>
            <a:off x="6985562" y="5606842"/>
            <a:ext cx="2408833" cy="507831"/>
          </a:xfrm>
          <a:prstGeom prst="rect">
            <a:avLst/>
          </a:prstGeom>
          <a:solidFill>
            <a:srgbClr val="FF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100" dirty="0" smtClean="0"/>
              <a:t>　・取組内容やそれの成果等記載　</a:t>
            </a:r>
            <a:endParaRPr lang="en-US" altLang="ja-JP" sz="1100" dirty="0" smtClean="0"/>
          </a:p>
          <a:p>
            <a:pPr>
              <a:lnSpc>
                <a:spcPct val="150000"/>
              </a:lnSpc>
            </a:pPr>
            <a:r>
              <a:rPr lang="ja-JP" altLang="en-US" sz="1100" dirty="0" smtClean="0"/>
              <a:t>　・先駆性・独創性がわかるように記載</a:t>
            </a:r>
            <a:endParaRPr lang="en-US" altLang="ja-JP" sz="1100" dirty="0" smtClean="0"/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2555288" y="1679657"/>
            <a:ext cx="2982626" cy="246239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val 16"/>
          <p:cNvSpPr>
            <a:spLocks noChangeArrowheads="1"/>
          </p:cNvSpPr>
          <p:nvPr/>
        </p:nvSpPr>
        <p:spPr bwMode="auto">
          <a:xfrm>
            <a:off x="4438245" y="2263555"/>
            <a:ext cx="1013599" cy="530877"/>
          </a:xfrm>
          <a:prstGeom prst="ellipse">
            <a:avLst/>
          </a:prstGeom>
          <a:solidFill>
            <a:srgbClr val="FFC000">
              <a:alpha val="37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478967" y="2401710"/>
            <a:ext cx="1252519" cy="2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●●地区</a:t>
            </a:r>
            <a:endParaRPr kumimoji="0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318786" y="2413175"/>
            <a:ext cx="1426279" cy="28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●●地区</a:t>
            </a:r>
            <a:endParaRPr kumimoji="0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3340336" y="3717170"/>
            <a:ext cx="841650" cy="2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道の駅〇〇</a:t>
            </a:r>
            <a:endParaRPr kumimoji="0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3656092" y="3499553"/>
            <a:ext cx="199100" cy="214167"/>
          </a:xfrm>
          <a:prstGeom prst="ellipse">
            <a:avLst/>
          </a:prstGeom>
          <a:solidFill>
            <a:srgbClr val="00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674098" y="3671197"/>
            <a:ext cx="662847" cy="28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役場</a:t>
            </a:r>
            <a:endParaRPr kumimoji="0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905084" y="3581212"/>
            <a:ext cx="483821" cy="28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病院</a:t>
            </a:r>
            <a:endParaRPr kumimoji="0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2691676" y="3475233"/>
            <a:ext cx="2736718" cy="234935"/>
          </a:xfrm>
          <a:custGeom>
            <a:avLst/>
            <a:gdLst>
              <a:gd name="T0" fmla="*/ 0 w 5670"/>
              <a:gd name="T1" fmla="*/ 452 h 452"/>
              <a:gd name="T2" fmla="*/ 1425 w 5670"/>
              <a:gd name="T3" fmla="*/ 40 h 452"/>
              <a:gd name="T4" fmla="*/ 5670 w 5670"/>
              <a:gd name="T5" fmla="*/ 213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70" h="452">
                <a:moveTo>
                  <a:pt x="0" y="452"/>
                </a:moveTo>
                <a:cubicBezTo>
                  <a:pt x="240" y="266"/>
                  <a:pt x="480" y="80"/>
                  <a:pt x="1425" y="40"/>
                </a:cubicBezTo>
                <a:cubicBezTo>
                  <a:pt x="2370" y="0"/>
                  <a:pt x="4020" y="106"/>
                  <a:pt x="5670" y="213"/>
                </a:cubicBez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2598428" y="2316814"/>
            <a:ext cx="1013599" cy="530877"/>
          </a:xfrm>
          <a:prstGeom prst="ellipse">
            <a:avLst/>
          </a:prstGeom>
          <a:solidFill>
            <a:srgbClr val="F7CAAC">
              <a:alpha val="37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2880081" y="3581668"/>
            <a:ext cx="119460" cy="128500"/>
          </a:xfrm>
          <a:prstGeom prst="ellipse">
            <a:avLst/>
          </a:prstGeom>
          <a:solidFill>
            <a:srgbClr val="00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4868220" y="3564285"/>
            <a:ext cx="119460" cy="128500"/>
          </a:xfrm>
          <a:prstGeom prst="ellipse">
            <a:avLst/>
          </a:prstGeom>
          <a:solidFill>
            <a:srgbClr val="00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" name="AutoShape 4"/>
          <p:cNvSpPr>
            <a:spLocks noChangeShapeType="1"/>
          </p:cNvSpPr>
          <p:nvPr/>
        </p:nvSpPr>
        <p:spPr bwMode="auto">
          <a:xfrm flipH="1" flipV="1">
            <a:off x="4367157" y="3521182"/>
            <a:ext cx="170016" cy="313686"/>
          </a:xfrm>
          <a:prstGeom prst="straightConnector1">
            <a:avLst/>
          </a:prstGeom>
          <a:noFill/>
          <a:ln w="6350">
            <a:solidFill>
              <a:srgbClr val="00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4220176" y="3834868"/>
            <a:ext cx="755147" cy="28036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路線バス</a:t>
            </a:r>
            <a:endParaRPr kumimoji="0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AutoShape 2"/>
          <p:cNvSpPr>
            <a:spLocks noChangeShapeType="1"/>
          </p:cNvSpPr>
          <p:nvPr/>
        </p:nvSpPr>
        <p:spPr bwMode="auto">
          <a:xfrm>
            <a:off x="3741299" y="2194267"/>
            <a:ext cx="571834" cy="541255"/>
          </a:xfrm>
          <a:prstGeom prst="straightConnector1">
            <a:avLst/>
          </a:prstGeom>
          <a:noFill/>
          <a:ln w="6350">
            <a:solidFill>
              <a:srgbClr val="00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3404016" y="2099544"/>
            <a:ext cx="1218791" cy="25778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コミュニティ</a:t>
            </a:r>
            <a:r>
              <a:rPr kumimoji="0" lang="ja-JP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バス</a:t>
            </a:r>
            <a:endParaRPr kumimoji="0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正方形/長方形 38"/>
          <p:cNvSpPr>
            <a:spLocks noChangeArrowheads="1"/>
          </p:cNvSpPr>
          <p:nvPr/>
        </p:nvSpPr>
        <p:spPr bwMode="auto">
          <a:xfrm>
            <a:off x="5857467" y="2492896"/>
            <a:ext cx="40298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・</a:t>
            </a:r>
            <a:r>
              <a:rPr lang="en-US" altLang="ja-JP" sz="1200" dirty="0" smtClean="0">
                <a:latin typeface="ＭＳ ゴシック" pitchFamily="49" charset="-128"/>
                <a:ea typeface="ＭＳ ゴシック" pitchFamily="49" charset="-128"/>
              </a:rPr>
              <a:t>65</a:t>
            </a:r>
            <a:r>
              <a:rPr lang="ja-JP" altLang="en-US" sz="1200" dirty="0">
                <a:latin typeface="ＭＳ ゴシック" pitchFamily="49" charset="-128"/>
                <a:ea typeface="ＭＳ ゴシック" pitchFamily="49" charset="-128"/>
              </a:rPr>
              <a:t>歳以上</a:t>
            </a:r>
            <a:r>
              <a:rPr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の住民○○名のうち、○○名が利用</a:t>
            </a:r>
            <a:endParaRPr lang="en-US" altLang="ja-JP" sz="1200" dirty="0" smtClean="0"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・免許非保有者の約○割が利用　　　　　　　　など</a:t>
            </a:r>
            <a:endParaRPr lang="en-US" altLang="ja-JP" sz="1200" dirty="0" smtClean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5880251" y="4899533"/>
            <a:ext cx="648072" cy="7952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>
                <a:solidFill>
                  <a:schemeClr val="tx1"/>
                </a:solidFill>
              </a:rPr>
              <a:t>写真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79" name="正方形/長方形 78"/>
          <p:cNvSpPr/>
          <p:nvPr/>
        </p:nvSpPr>
        <p:spPr>
          <a:xfrm>
            <a:off x="5880251" y="5822963"/>
            <a:ext cx="648072" cy="7952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>
                <a:solidFill>
                  <a:schemeClr val="tx1"/>
                </a:solidFill>
              </a:rPr>
              <a:t>写真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81" name="Rectangle 17"/>
          <p:cNvSpPr>
            <a:spLocks noChangeArrowheads="1"/>
          </p:cNvSpPr>
          <p:nvPr/>
        </p:nvSpPr>
        <p:spPr bwMode="auto">
          <a:xfrm>
            <a:off x="70766" y="4262646"/>
            <a:ext cx="5467148" cy="246239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47" y="4494876"/>
            <a:ext cx="3400425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" name="グループ化 43"/>
          <p:cNvGrpSpPr/>
          <p:nvPr/>
        </p:nvGrpSpPr>
        <p:grpSpPr>
          <a:xfrm>
            <a:off x="3908735" y="6199156"/>
            <a:ext cx="897000" cy="355818"/>
            <a:chOff x="3840993" y="4519747"/>
            <a:chExt cx="897000" cy="355818"/>
          </a:xfrm>
        </p:grpSpPr>
        <p:sp>
          <p:nvSpPr>
            <p:cNvPr id="87" name="正方形/長方形 86"/>
            <p:cNvSpPr/>
            <p:nvPr/>
          </p:nvSpPr>
          <p:spPr>
            <a:xfrm>
              <a:off x="3840993" y="4519747"/>
              <a:ext cx="236547" cy="1397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正方形/長方形 87"/>
            <p:cNvSpPr/>
            <p:nvPr/>
          </p:nvSpPr>
          <p:spPr>
            <a:xfrm>
              <a:off x="3840993" y="4735865"/>
              <a:ext cx="236547" cy="1397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テキスト ボックス 88"/>
            <p:cNvSpPr txBox="1"/>
            <p:nvPr/>
          </p:nvSpPr>
          <p:spPr>
            <a:xfrm>
              <a:off x="4160912" y="4519747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900" dirty="0" smtClean="0"/>
                <a:t>道路区域</a:t>
              </a:r>
              <a:endParaRPr kumimoji="1" lang="ja-JP" altLang="en-US" sz="900" dirty="0"/>
            </a:p>
          </p:txBody>
        </p:sp>
        <p:sp>
          <p:nvSpPr>
            <p:cNvPr id="90" name="テキスト ボックス 89"/>
            <p:cNvSpPr txBox="1"/>
            <p:nvPr/>
          </p:nvSpPr>
          <p:spPr>
            <a:xfrm>
              <a:off x="4160912" y="4737066"/>
              <a:ext cx="577081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900" dirty="0" smtClean="0"/>
                <a:t>道の駅区域</a:t>
              </a:r>
              <a:endParaRPr kumimoji="1" lang="ja-JP" altLang="en-US" sz="900" dirty="0"/>
            </a:p>
          </p:txBody>
        </p:sp>
      </p:grpSp>
      <p:sp>
        <p:nvSpPr>
          <p:cNvPr id="92" name="Text Box 1"/>
          <p:cNvSpPr txBox="1">
            <a:spLocks noChangeArrowheads="1"/>
          </p:cNvSpPr>
          <p:nvPr/>
        </p:nvSpPr>
        <p:spPr bwMode="auto">
          <a:xfrm>
            <a:off x="1769250" y="2599477"/>
            <a:ext cx="646379" cy="239032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位置図</a:t>
            </a:r>
            <a:endParaRPr kumimoji="0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101430" y="6307382"/>
            <a:ext cx="389850" cy="1538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" dirty="0" smtClean="0"/>
              <a:t>幹線交通</a:t>
            </a:r>
            <a:endParaRPr kumimoji="1" lang="ja-JP" altLang="en-US" sz="400" dirty="0"/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717230" y="6384326"/>
            <a:ext cx="389850" cy="1538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400" dirty="0"/>
              <a:t>支線</a:t>
            </a:r>
            <a:r>
              <a:rPr kumimoji="1" lang="ja-JP" altLang="en-US" sz="400" dirty="0" smtClean="0"/>
              <a:t>交通</a:t>
            </a:r>
            <a:endParaRPr kumimoji="1" lang="ja-JP" altLang="en-US" sz="400" dirty="0"/>
          </a:p>
        </p:txBody>
      </p:sp>
      <p:sp>
        <p:nvSpPr>
          <p:cNvPr id="13" name="フリーフォーム 12"/>
          <p:cNvSpPr/>
          <p:nvPr/>
        </p:nvSpPr>
        <p:spPr>
          <a:xfrm>
            <a:off x="2600325" y="2724150"/>
            <a:ext cx="1152525" cy="747713"/>
          </a:xfrm>
          <a:custGeom>
            <a:avLst/>
            <a:gdLst>
              <a:gd name="connsiteX0" fmla="*/ 1152525 w 1152525"/>
              <a:gd name="connsiteY0" fmla="*/ 747713 h 747713"/>
              <a:gd name="connsiteX1" fmla="*/ 1085850 w 1152525"/>
              <a:gd name="connsiteY1" fmla="*/ 442913 h 747713"/>
              <a:gd name="connsiteX2" fmla="*/ 852488 w 1152525"/>
              <a:gd name="connsiteY2" fmla="*/ 209550 h 747713"/>
              <a:gd name="connsiteX3" fmla="*/ 452438 w 1152525"/>
              <a:gd name="connsiteY3" fmla="*/ 38100 h 747713"/>
              <a:gd name="connsiteX4" fmla="*/ 0 w 1152525"/>
              <a:gd name="connsiteY4" fmla="*/ 0 h 74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2525" h="747713">
                <a:moveTo>
                  <a:pt x="1152525" y="747713"/>
                </a:moveTo>
                <a:cubicBezTo>
                  <a:pt x="1144190" y="640160"/>
                  <a:pt x="1135856" y="532607"/>
                  <a:pt x="1085850" y="442913"/>
                </a:cubicBezTo>
                <a:cubicBezTo>
                  <a:pt x="1035844" y="353219"/>
                  <a:pt x="958057" y="277019"/>
                  <a:pt x="852488" y="209550"/>
                </a:cubicBezTo>
                <a:cubicBezTo>
                  <a:pt x="746919" y="142081"/>
                  <a:pt x="594519" y="73025"/>
                  <a:pt x="452438" y="38100"/>
                </a:cubicBezTo>
                <a:cubicBezTo>
                  <a:pt x="310357" y="3175"/>
                  <a:pt x="76994" y="4763"/>
                  <a:pt x="0" y="0"/>
                </a:cubicBezTo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/>
          <p:cNvSpPr/>
          <p:nvPr/>
        </p:nvSpPr>
        <p:spPr>
          <a:xfrm>
            <a:off x="3771900" y="2692982"/>
            <a:ext cx="1733550" cy="778881"/>
          </a:xfrm>
          <a:custGeom>
            <a:avLst/>
            <a:gdLst>
              <a:gd name="connsiteX0" fmla="*/ 0 w 1733550"/>
              <a:gd name="connsiteY0" fmla="*/ 778881 h 778881"/>
              <a:gd name="connsiteX1" fmla="*/ 66675 w 1733550"/>
              <a:gd name="connsiteY1" fmla="*/ 393118 h 778881"/>
              <a:gd name="connsiteX2" fmla="*/ 109538 w 1733550"/>
              <a:gd name="connsiteY2" fmla="*/ 164518 h 778881"/>
              <a:gd name="connsiteX3" fmla="*/ 257175 w 1733550"/>
              <a:gd name="connsiteY3" fmla="*/ 78793 h 778881"/>
              <a:gd name="connsiteX4" fmla="*/ 747713 w 1733550"/>
              <a:gd name="connsiteY4" fmla="*/ 21643 h 778881"/>
              <a:gd name="connsiteX5" fmla="*/ 1157288 w 1733550"/>
              <a:gd name="connsiteY5" fmla="*/ 2593 h 778881"/>
              <a:gd name="connsiteX6" fmla="*/ 1504950 w 1733550"/>
              <a:gd name="connsiteY6" fmla="*/ 74031 h 778881"/>
              <a:gd name="connsiteX7" fmla="*/ 1733550 w 1733550"/>
              <a:gd name="connsiteY7" fmla="*/ 88318 h 778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3550" h="778881">
                <a:moveTo>
                  <a:pt x="0" y="778881"/>
                </a:moveTo>
                <a:cubicBezTo>
                  <a:pt x="24209" y="637196"/>
                  <a:pt x="48419" y="495512"/>
                  <a:pt x="66675" y="393118"/>
                </a:cubicBezTo>
                <a:cubicBezTo>
                  <a:pt x="84931" y="290724"/>
                  <a:pt x="77788" y="216905"/>
                  <a:pt x="109538" y="164518"/>
                </a:cubicBezTo>
                <a:cubicBezTo>
                  <a:pt x="141288" y="112131"/>
                  <a:pt x="150813" y="102605"/>
                  <a:pt x="257175" y="78793"/>
                </a:cubicBezTo>
                <a:cubicBezTo>
                  <a:pt x="363537" y="54981"/>
                  <a:pt x="597694" y="34343"/>
                  <a:pt x="747713" y="21643"/>
                </a:cubicBezTo>
                <a:cubicBezTo>
                  <a:pt x="897732" y="8943"/>
                  <a:pt x="1031082" y="-6138"/>
                  <a:pt x="1157288" y="2593"/>
                </a:cubicBezTo>
                <a:cubicBezTo>
                  <a:pt x="1283494" y="11324"/>
                  <a:pt x="1408906" y="59744"/>
                  <a:pt x="1504950" y="74031"/>
                </a:cubicBezTo>
                <a:cubicBezTo>
                  <a:pt x="1600994" y="88318"/>
                  <a:pt x="1667272" y="88318"/>
                  <a:pt x="1733550" y="88318"/>
                </a:cubicBezTo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テキスト ボックス 44"/>
          <p:cNvSpPr txBox="1">
            <a:spLocks noChangeArrowheads="1"/>
          </p:cNvSpPr>
          <p:nvPr/>
        </p:nvSpPr>
        <p:spPr bwMode="auto">
          <a:xfrm>
            <a:off x="4091453" y="2920074"/>
            <a:ext cx="1396543" cy="507831"/>
          </a:xfrm>
          <a:prstGeom prst="rect">
            <a:avLst/>
          </a:prstGeom>
          <a:solidFill>
            <a:srgbClr val="FF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7800" indent="-177800"/>
            <a:r>
              <a:rPr lang="ja-JP" altLang="en-US" sz="1100" dirty="0" smtClean="0">
                <a:latin typeface="ＭＳ ゴシック" pitchFamily="49" charset="-128"/>
                <a:ea typeface="ＭＳ ゴシック" pitchFamily="49" charset="-128"/>
              </a:rPr>
              <a:t>　幹線交通の路線上に住民サービス施設を記載</a:t>
            </a:r>
            <a:endParaRPr lang="en-US" altLang="ja-JP" sz="1100" dirty="0">
              <a:latin typeface="ＭＳ ゴシック" pitchFamily="49" charset="-128"/>
              <a:ea typeface="ＭＳ ゴシック" pitchFamily="49" charset="-128"/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 flipV="1">
            <a:off x="2047430" y="4753723"/>
            <a:ext cx="953913" cy="4451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3000579" y="4669083"/>
            <a:ext cx="498855" cy="1692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500" dirty="0" smtClean="0"/>
              <a:t>バス停上屋</a:t>
            </a:r>
            <a:endParaRPr kumimoji="1" lang="ja-JP" altLang="en-US" sz="500" dirty="0"/>
          </a:p>
        </p:txBody>
      </p:sp>
      <p:cxnSp>
        <p:nvCxnSpPr>
          <p:cNvPr id="95" name="直線コネクタ 94"/>
          <p:cNvCxnSpPr>
            <a:endCxn id="96" idx="1"/>
          </p:cNvCxnSpPr>
          <p:nvPr/>
        </p:nvCxnSpPr>
        <p:spPr>
          <a:xfrm>
            <a:off x="2125165" y="5431149"/>
            <a:ext cx="1091039" cy="2096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テキスト ボックス 95"/>
          <p:cNvSpPr txBox="1"/>
          <p:nvPr/>
        </p:nvSpPr>
        <p:spPr>
          <a:xfrm>
            <a:off x="3216204" y="5556124"/>
            <a:ext cx="550151" cy="1692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500" dirty="0" smtClean="0"/>
              <a:t>待合</a:t>
            </a:r>
            <a:r>
              <a:rPr lang="ja-JP" altLang="en-US" sz="500" dirty="0"/>
              <a:t>スペース</a:t>
            </a:r>
            <a:endParaRPr kumimoji="1" lang="ja-JP" altLang="en-US" sz="500" dirty="0"/>
          </a:p>
        </p:txBody>
      </p:sp>
      <p:sp>
        <p:nvSpPr>
          <p:cNvPr id="97" name="テキスト ボックス 44"/>
          <p:cNvSpPr txBox="1">
            <a:spLocks noChangeArrowheads="1"/>
          </p:cNvSpPr>
          <p:nvPr/>
        </p:nvSpPr>
        <p:spPr bwMode="auto">
          <a:xfrm>
            <a:off x="3968425" y="4823764"/>
            <a:ext cx="1492261" cy="338554"/>
          </a:xfrm>
          <a:prstGeom prst="rect">
            <a:avLst/>
          </a:prstGeom>
          <a:solidFill>
            <a:srgbClr val="FF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7800" indent="-177800"/>
            <a:r>
              <a:rPr lang="ja-JP" altLang="en-US" sz="1100" dirty="0" smtClean="0">
                <a:latin typeface="ＭＳ ゴシック" pitchFamily="49" charset="-128"/>
                <a:ea typeface="ＭＳ ゴシック" pitchFamily="49" charset="-128"/>
              </a:rPr>
              <a:t>　幹線交通及び支線交通の乗降場を記載</a:t>
            </a:r>
            <a:endParaRPr lang="en-US" altLang="ja-JP" sz="11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5673080" y="224376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●●地区</a:t>
            </a:r>
            <a:endParaRPr kumimoji="1" lang="ja-JP" altLang="en-US" sz="1400" dirty="0"/>
          </a:p>
        </p:txBody>
      </p:sp>
      <p:sp>
        <p:nvSpPr>
          <p:cNvPr id="98" name="左右矢印 97"/>
          <p:cNvSpPr/>
          <p:nvPr/>
        </p:nvSpPr>
        <p:spPr>
          <a:xfrm>
            <a:off x="6542504" y="2347721"/>
            <a:ext cx="827298" cy="1285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7324310" y="2257127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道の駅</a:t>
            </a:r>
            <a:endParaRPr kumimoji="1" lang="ja-JP" altLang="en-US" sz="1400" dirty="0"/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8783900" y="224376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病院</a:t>
            </a:r>
            <a:endParaRPr kumimoji="1" lang="ja-JP" altLang="en-US" sz="1400" dirty="0"/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6406536" y="2151906"/>
            <a:ext cx="10759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 smtClean="0"/>
              <a:t>コミュニティバス</a:t>
            </a:r>
            <a:endParaRPr kumimoji="1" lang="ja-JP" altLang="en-US" sz="1050" dirty="0"/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8064119" y="2152165"/>
            <a:ext cx="7104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 smtClean="0"/>
              <a:t>路線バス</a:t>
            </a:r>
            <a:endParaRPr kumimoji="1" lang="ja-JP" altLang="en-US" sz="1050" dirty="0"/>
          </a:p>
        </p:txBody>
      </p:sp>
      <p:sp>
        <p:nvSpPr>
          <p:cNvPr id="65" name="Rectangle 1"/>
          <p:cNvSpPr>
            <a:spLocks noChangeArrowheads="1"/>
          </p:cNvSpPr>
          <p:nvPr/>
        </p:nvSpPr>
        <p:spPr bwMode="auto">
          <a:xfrm>
            <a:off x="5997116" y="1679657"/>
            <a:ext cx="3384984" cy="39728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anchor="ctr"/>
          <a:lstStyle/>
          <a:p>
            <a:pPr marL="174625" indent="-174625" algn="ctr" eaLnBrk="0" hangingPunct="0"/>
            <a:r>
              <a:rPr kumimoji="0" lang="ja-JP" altLang="en-US" sz="1200" dirty="0">
                <a:latin typeface="ＭＳ Ｐゴシック" charset="-128"/>
                <a:ea typeface="ＭＳ Ｐゴシック" charset="-128"/>
                <a:cs typeface="Courier New" pitchFamily="49" charset="0"/>
              </a:rPr>
              <a:t>地域住民の</a:t>
            </a:r>
            <a:r>
              <a:rPr kumimoji="0" lang="ja-JP" altLang="en-US" sz="1200" dirty="0" smtClean="0">
                <a:latin typeface="ＭＳ Ｐゴシック" charset="-128"/>
                <a:ea typeface="ＭＳ Ｐゴシック" charset="-128"/>
                <a:cs typeface="Courier New" pitchFamily="49" charset="0"/>
              </a:rPr>
              <a:t>生活の足の確保に資する成果</a:t>
            </a:r>
            <a:endParaRPr kumimoji="0" lang="en-US" altLang="ja-JP" sz="1200" dirty="0">
              <a:latin typeface="ＭＳ Ｐゴシック" charset="-128"/>
              <a:ea typeface="ＭＳ Ｐゴシック" charset="-128"/>
              <a:cs typeface="Courier New" pitchFamily="49" charset="0"/>
            </a:endParaRPr>
          </a:p>
        </p:txBody>
      </p:sp>
      <p:sp>
        <p:nvSpPr>
          <p:cNvPr id="105" name="Rectangle 17"/>
          <p:cNvSpPr>
            <a:spLocks noChangeArrowheads="1"/>
          </p:cNvSpPr>
          <p:nvPr/>
        </p:nvSpPr>
        <p:spPr bwMode="auto">
          <a:xfrm>
            <a:off x="5615716" y="4434228"/>
            <a:ext cx="4184663" cy="229311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Rectangle 1"/>
          <p:cNvSpPr>
            <a:spLocks noChangeArrowheads="1"/>
          </p:cNvSpPr>
          <p:nvPr/>
        </p:nvSpPr>
        <p:spPr bwMode="auto">
          <a:xfrm>
            <a:off x="5984388" y="4264952"/>
            <a:ext cx="3384984" cy="3972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ja-JP" altLang="en-US" sz="1200" dirty="0" smtClean="0"/>
              <a:t>乗継利便性向上に資する取組</a:t>
            </a:r>
            <a:endParaRPr lang="en-US" altLang="ja-JP" sz="1200" dirty="0" smtClean="0"/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5673808" y="3239709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●●地区</a:t>
            </a:r>
            <a:endParaRPr kumimoji="1" lang="ja-JP" altLang="en-US" sz="1400" dirty="0"/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7325038" y="325307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道の駅</a:t>
            </a:r>
            <a:endParaRPr kumimoji="1" lang="ja-JP" altLang="en-US" sz="1400" dirty="0"/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8784628" y="323970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役場</a:t>
            </a:r>
            <a:endParaRPr kumimoji="1" lang="ja-JP" altLang="en-US" sz="1400" dirty="0"/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6516591" y="3148114"/>
            <a:ext cx="9044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デマンドバス</a:t>
            </a:r>
            <a:endParaRPr kumimoji="1" lang="ja-JP" altLang="en-US" sz="1050" dirty="0"/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8064847" y="3148114"/>
            <a:ext cx="7104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 smtClean="0"/>
              <a:t>路線バス</a:t>
            </a:r>
            <a:endParaRPr kumimoji="1" lang="ja-JP" altLang="en-US" sz="1050" dirty="0"/>
          </a:p>
        </p:txBody>
      </p:sp>
      <p:cxnSp>
        <p:nvCxnSpPr>
          <p:cNvPr id="115" name="直線コネクタ 114"/>
          <p:cNvCxnSpPr/>
          <p:nvPr/>
        </p:nvCxnSpPr>
        <p:spPr>
          <a:xfrm flipV="1">
            <a:off x="2042926" y="5113354"/>
            <a:ext cx="1191608" cy="1129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テキスト ボックス 115"/>
          <p:cNvSpPr txBox="1"/>
          <p:nvPr/>
        </p:nvSpPr>
        <p:spPr>
          <a:xfrm>
            <a:off x="2765638" y="5043232"/>
            <a:ext cx="1015021" cy="1692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500" dirty="0" smtClean="0"/>
              <a:t>幹線交通及び支線交通乗降場</a:t>
            </a:r>
            <a:endParaRPr kumimoji="1" lang="ja-JP" altLang="en-US" sz="500" dirty="0"/>
          </a:p>
        </p:txBody>
      </p:sp>
      <p:sp>
        <p:nvSpPr>
          <p:cNvPr id="119" name="左右矢印 118"/>
          <p:cNvSpPr/>
          <p:nvPr/>
        </p:nvSpPr>
        <p:spPr>
          <a:xfrm>
            <a:off x="8010075" y="2347721"/>
            <a:ext cx="827298" cy="1285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左右矢印 119"/>
          <p:cNvSpPr/>
          <p:nvPr/>
        </p:nvSpPr>
        <p:spPr>
          <a:xfrm>
            <a:off x="6543232" y="3338686"/>
            <a:ext cx="827298" cy="1285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左右矢印 120"/>
          <p:cNvSpPr/>
          <p:nvPr/>
        </p:nvSpPr>
        <p:spPr>
          <a:xfrm>
            <a:off x="8010803" y="3344467"/>
            <a:ext cx="827298" cy="1285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AutoShape 2"/>
          <p:cNvSpPr>
            <a:spLocks noChangeShapeType="1"/>
          </p:cNvSpPr>
          <p:nvPr/>
        </p:nvSpPr>
        <p:spPr bwMode="auto">
          <a:xfrm flipV="1">
            <a:off x="3226283" y="2915124"/>
            <a:ext cx="221329" cy="333119"/>
          </a:xfrm>
          <a:prstGeom prst="straightConnector1">
            <a:avLst/>
          </a:prstGeom>
          <a:noFill/>
          <a:ln w="6350">
            <a:solidFill>
              <a:srgbClr val="00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3" name="Text Box 1"/>
          <p:cNvSpPr txBox="1">
            <a:spLocks noChangeArrowheads="1"/>
          </p:cNvSpPr>
          <p:nvPr/>
        </p:nvSpPr>
        <p:spPr bwMode="auto">
          <a:xfrm>
            <a:off x="2617516" y="3135255"/>
            <a:ext cx="950800" cy="25778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デマンド</a:t>
            </a:r>
            <a:r>
              <a:rPr kumimoji="0" lang="ja-JP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バス</a:t>
            </a:r>
            <a:endParaRPr kumimoji="0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" name="大かっこ 123"/>
          <p:cNvSpPr/>
          <p:nvPr/>
        </p:nvSpPr>
        <p:spPr>
          <a:xfrm>
            <a:off x="5880251" y="2548581"/>
            <a:ext cx="3825277" cy="405980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大かっこ 124"/>
          <p:cNvSpPr/>
          <p:nvPr/>
        </p:nvSpPr>
        <p:spPr>
          <a:xfrm>
            <a:off x="5877036" y="3501008"/>
            <a:ext cx="3825277" cy="405980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大かっこ 125"/>
          <p:cNvSpPr/>
          <p:nvPr/>
        </p:nvSpPr>
        <p:spPr>
          <a:xfrm>
            <a:off x="6681193" y="4976321"/>
            <a:ext cx="2973968" cy="683228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大かっこ 126"/>
          <p:cNvSpPr/>
          <p:nvPr/>
        </p:nvSpPr>
        <p:spPr>
          <a:xfrm>
            <a:off x="6697585" y="5871678"/>
            <a:ext cx="2973968" cy="683228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正方形/長方形 128"/>
          <p:cNvSpPr/>
          <p:nvPr/>
        </p:nvSpPr>
        <p:spPr>
          <a:xfrm>
            <a:off x="6682305" y="4924486"/>
            <a:ext cx="1902194" cy="639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00" dirty="0">
                <a:solidFill>
                  <a:schemeClr val="tx1"/>
                </a:solidFill>
              </a:rPr>
              <a:t>○</a:t>
            </a:r>
            <a:r>
              <a:rPr lang="ja-JP" altLang="en-US" sz="1000" dirty="0" smtClean="0">
                <a:solidFill>
                  <a:schemeClr val="tx1"/>
                </a:solidFill>
              </a:rPr>
              <a:t>道の駅施設の利用料金割引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r>
              <a:rPr lang="ja-JP" altLang="en-US" sz="1000" dirty="0">
                <a:solidFill>
                  <a:schemeClr val="tx1"/>
                </a:solidFill>
              </a:rPr>
              <a:t>　</a:t>
            </a:r>
            <a:r>
              <a:rPr lang="ja-JP" altLang="en-US" sz="1000" dirty="0" smtClean="0">
                <a:solidFill>
                  <a:schemeClr val="tx1"/>
                </a:solidFill>
              </a:rPr>
              <a:t>　・～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r>
              <a:rPr lang="ja-JP" altLang="en-US" sz="1000" dirty="0">
                <a:solidFill>
                  <a:schemeClr val="tx1"/>
                </a:solidFill>
              </a:rPr>
              <a:t>　</a:t>
            </a:r>
            <a:r>
              <a:rPr lang="ja-JP" altLang="en-US" sz="1000" dirty="0" smtClean="0">
                <a:solidFill>
                  <a:schemeClr val="tx1"/>
                </a:solidFill>
              </a:rPr>
              <a:t>　・～　　　　　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232311" y="66873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 smtClean="0">
                <a:solidFill>
                  <a:srgbClr val="FF0000"/>
                </a:solidFill>
              </a:rPr>
              <a:t>（記入例）</a:t>
            </a:r>
            <a:endParaRPr kumimoji="1" lang="ja-JP" alt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42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</TotalTime>
  <Words>263</Words>
  <Application>Microsoft Office PowerPoint</Application>
  <PresentationFormat>A4 210 x 297 mm</PresentationFormat>
  <Paragraphs>69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ＭＳ Ｐゴシック</vt:lpstr>
      <vt:lpstr>ＭＳ ゴシック</vt:lpstr>
      <vt:lpstr>ＭＳ 明朝</vt:lpstr>
      <vt:lpstr>Arial</vt:lpstr>
      <vt:lpstr>Calibri</vt:lpstr>
      <vt:lpstr>Century</vt:lpstr>
      <vt:lpstr>Courier New</vt:lpstr>
      <vt:lpstr>Times New Roman</vt:lpstr>
      <vt:lpstr>Office テーマ</vt:lpstr>
      <vt:lpstr>PowerPoint プレゼンテーション</vt:lpstr>
      <vt:lpstr>PowerPoint プレゼンテーション</vt:lpstr>
    </vt:vector>
  </TitlesOfParts>
  <Company>国土交通省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行政情報化推進課</dc:creator>
  <cp:lastModifiedBy>なし</cp:lastModifiedBy>
  <cp:revision>135</cp:revision>
  <cp:lastPrinted>2017-07-31T15:33:48Z</cp:lastPrinted>
  <dcterms:created xsi:type="dcterms:W3CDTF">2014-03-11T04:31:45Z</dcterms:created>
  <dcterms:modified xsi:type="dcterms:W3CDTF">2017-08-04T03:28:17Z</dcterms:modified>
</cp:coreProperties>
</file>