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28" r:id="rId2"/>
  </p:sldIdLst>
  <p:sldSz cx="9144000" cy="6858000" type="screen4x3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5" userDrawn="1">
          <p15:clr>
            <a:srgbClr val="A4A3A4"/>
          </p15:clr>
        </p15:guide>
        <p15:guide id="2" pos="2190" userDrawn="1">
          <p15:clr>
            <a:srgbClr val="A4A3A4"/>
          </p15:clr>
        </p15:guide>
        <p15:guide id="3" orient="horz" pos="3199" userDrawn="1">
          <p15:clr>
            <a:srgbClr val="A4A3A4"/>
          </p15:clr>
        </p15:guide>
        <p15:guide id="4" pos="2213" userDrawn="1">
          <p15:clr>
            <a:srgbClr val="A4A3A4"/>
          </p15:clr>
        </p15:guide>
        <p15:guide id="5" orient="horz" pos="3222" userDrawn="1">
          <p15:clr>
            <a:srgbClr val="A4A3A4"/>
          </p15:clr>
        </p15:guide>
        <p15:guide id="6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CC"/>
    <a:srgbClr val="FFFF66"/>
    <a:srgbClr val="FFFF99"/>
    <a:srgbClr val="4133C8"/>
    <a:srgbClr val="FFCCFF"/>
    <a:srgbClr val="9BDFF7"/>
    <a:srgbClr val="8BD9F5"/>
    <a:srgbClr val="68CEF2"/>
    <a:srgbClr val="408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2091" autoAdjust="0"/>
  </p:normalViewPr>
  <p:slideViewPr>
    <p:cSldViewPr>
      <p:cViewPr varScale="1">
        <p:scale>
          <a:sx n="59" d="100"/>
          <a:sy n="59" d="100"/>
        </p:scale>
        <p:origin x="13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28" y="-84"/>
      </p:cViewPr>
      <p:guideLst>
        <p:guide orient="horz" pos="3175"/>
        <p:guide pos="2190"/>
        <p:guide orient="horz" pos="3199"/>
        <p:guide pos="2213"/>
        <p:guide orient="horz" pos="3222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1" y="12"/>
            <a:ext cx="3078353" cy="512063"/>
          </a:xfrm>
          <a:prstGeom prst="rect">
            <a:avLst/>
          </a:prstGeom>
        </p:spPr>
        <p:txBody>
          <a:bodyPr vert="horz" lIns="95395" tIns="47702" rIns="95395" bIns="4770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2448" y="12"/>
            <a:ext cx="3078352" cy="512063"/>
          </a:xfrm>
          <a:prstGeom prst="rect">
            <a:avLst/>
          </a:prstGeom>
        </p:spPr>
        <p:txBody>
          <a:bodyPr vert="horz" lIns="95395" tIns="47702" rIns="95395" bIns="47702" rtlCol="0"/>
          <a:lstStyle>
            <a:lvl1pPr algn="r">
              <a:defRPr sz="1200"/>
            </a:lvl1pPr>
          </a:lstStyle>
          <a:p>
            <a:fld id="{A60347C6-55DB-41EA-8D34-00E817861026}" type="datetimeFigureOut">
              <a:rPr kumimoji="1" lang="ja-JP" altLang="en-US" smtClean="0"/>
              <a:pPr/>
              <a:t>2025/4/9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1" y="9719316"/>
            <a:ext cx="3078353" cy="512062"/>
          </a:xfrm>
          <a:prstGeom prst="rect">
            <a:avLst/>
          </a:prstGeom>
        </p:spPr>
        <p:txBody>
          <a:bodyPr vert="horz" lIns="95395" tIns="47702" rIns="95395" bIns="477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2448" y="9719316"/>
            <a:ext cx="3078352" cy="512062"/>
          </a:xfrm>
          <a:prstGeom prst="rect">
            <a:avLst/>
          </a:prstGeom>
        </p:spPr>
        <p:txBody>
          <a:bodyPr vert="horz" lIns="95395" tIns="47702" rIns="95395" bIns="47702" rtlCol="0" anchor="b"/>
          <a:lstStyle>
            <a:lvl1pPr algn="r">
              <a:defRPr sz="1200"/>
            </a:lvl1pPr>
          </a:lstStyle>
          <a:p>
            <a:fld id="{91D6DFEF-1935-4B97-937B-B7850292C6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6931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1" y="12"/>
            <a:ext cx="3078353" cy="512063"/>
          </a:xfrm>
          <a:prstGeom prst="rect">
            <a:avLst/>
          </a:prstGeom>
        </p:spPr>
        <p:txBody>
          <a:bodyPr vert="horz" lIns="95395" tIns="47702" rIns="95395" bIns="4770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48" y="12"/>
            <a:ext cx="3078352" cy="512063"/>
          </a:xfrm>
          <a:prstGeom prst="rect">
            <a:avLst/>
          </a:prstGeom>
        </p:spPr>
        <p:txBody>
          <a:bodyPr vert="horz" lIns="95395" tIns="47702" rIns="95395" bIns="47702" rtlCol="0"/>
          <a:lstStyle>
            <a:lvl1pPr algn="r">
              <a:defRPr sz="1200"/>
            </a:lvl1pPr>
          </a:lstStyle>
          <a:p>
            <a:fld id="{1B90A067-DEC0-4FD9-8E77-AAD16224DB54}" type="datetimeFigureOut">
              <a:rPr kumimoji="1" lang="ja-JP" altLang="en-US" smtClean="0"/>
              <a:pPr/>
              <a:t>2025/4/9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95" tIns="47702" rIns="95395" bIns="4770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756" y="4860480"/>
            <a:ext cx="5682985" cy="4605273"/>
          </a:xfrm>
          <a:prstGeom prst="rect">
            <a:avLst/>
          </a:prstGeom>
        </p:spPr>
        <p:txBody>
          <a:bodyPr vert="horz" lIns="95395" tIns="47702" rIns="95395" bIns="4770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1" y="9719316"/>
            <a:ext cx="3078353" cy="512062"/>
          </a:xfrm>
          <a:prstGeom prst="rect">
            <a:avLst/>
          </a:prstGeom>
        </p:spPr>
        <p:txBody>
          <a:bodyPr vert="horz" lIns="95395" tIns="47702" rIns="95395" bIns="477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48" y="9719316"/>
            <a:ext cx="3078352" cy="512062"/>
          </a:xfrm>
          <a:prstGeom prst="rect">
            <a:avLst/>
          </a:prstGeom>
        </p:spPr>
        <p:txBody>
          <a:bodyPr vert="horz" lIns="95395" tIns="47702" rIns="95395" bIns="47702" rtlCol="0" anchor="b"/>
          <a:lstStyle>
            <a:lvl1pPr algn="r">
              <a:defRPr sz="1200"/>
            </a:lvl1pPr>
          </a:lstStyle>
          <a:p>
            <a:fld id="{E3328EBF-FB1F-485E-9C46-A9CC0192A94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1990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EF19B-3F4B-47A2-B616-CAB23E0ED0EB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297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B0783-4B40-420C-8850-32A1155DE56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062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6801-6286-4054-A9FB-7981389A62A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697192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6801-6286-4054-A9FB-7981389A62A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982424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84E0-8198-425E-9DB4-94FCF47BB36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679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F44C-888B-4C2D-8E6F-1F036CFCDF4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74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606C-C7B9-4E51-94A3-1E6A264EA8C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450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FDEF9-9EF7-4060-A0BB-BD184E61D07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905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ACBC-E935-43FA-A790-3B307D81862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7735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873D-F0BB-4959-A0B9-2C7D8FB1705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3577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6801-6286-4054-A9FB-7981389A62A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67358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D88B-9B25-47B1-A037-92F314A9B45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5060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86801-6286-4054-A9FB-7981389A62A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327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51"/>
          <p:cNvSpPr txBox="1">
            <a:spLocks noChangeArrowheads="1"/>
          </p:cNvSpPr>
          <p:nvPr/>
        </p:nvSpPr>
        <p:spPr bwMode="auto">
          <a:xfrm>
            <a:off x="0" y="46800"/>
            <a:ext cx="9144000" cy="291170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157100" algn="l"/>
              </a:tabLst>
            </a:pPr>
            <a:r>
              <a:rPr lang="ja-JP" altLang="en-US" sz="1292" b="1" dirty="0">
                <a:latin typeface="ＭＳ Ｐゴシック" panose="020B0600070205080204" pitchFamily="50" charset="-128"/>
              </a:rPr>
              <a:t>アイデアの名称：● ● ● ● ● ● ● ● ● ● ● ● ● ● ● ● ●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838377"/>
              </p:ext>
            </p:extLst>
          </p:nvPr>
        </p:nvGraphicFramePr>
        <p:xfrm>
          <a:off x="1" y="641215"/>
          <a:ext cx="9143999" cy="6216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7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6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259364858"/>
                    </a:ext>
                  </a:extLst>
                </a:gridCol>
                <a:gridCol w="3347863">
                  <a:extLst>
                    <a:ext uri="{9D8B030D-6E8A-4147-A177-3AD203B41FA5}">
                      <a16:colId xmlns:a16="http://schemas.microsoft.com/office/drawing/2014/main" val="1093968981"/>
                    </a:ext>
                  </a:extLst>
                </a:gridCol>
              </a:tblGrid>
              <a:tr h="262118">
                <a:tc>
                  <a:txBody>
                    <a:bodyPr/>
                    <a:lstStyle/>
                    <a:p>
                      <a:pPr marL="0" marR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提案団体</a:t>
                      </a: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7313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</a:rPr>
                        <a:t>株式会社●●●●●●●●●●●●</a:t>
                      </a:r>
                      <a:endParaRPr kumimoji="1" lang="en-US" altLang="ja-JP" sz="1100" b="0" i="0" u="none" strike="noStrike" kern="1200" dirty="0">
                        <a:solidFill>
                          <a:schemeClr val="tx1"/>
                        </a:solidFill>
                        <a:latin typeface="ＭＳ Ｐゴシック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693">
                <a:tc>
                  <a:txBody>
                    <a:bodyPr/>
                    <a:lstStyle/>
                    <a:p>
                      <a:pPr marL="0" marR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道路の課題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</a:txBody>
                  <a:tcPr marL="33231" marR="3323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1100" dirty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現状の○○</a:t>
                      </a:r>
                      <a:r>
                        <a:rPr lang="ja-JP" altLang="ja-JP" sz="1100" dirty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や</a:t>
                      </a:r>
                      <a:r>
                        <a:rPr lang="ja-JP" altLang="en-US" sz="1100" dirty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△△</a:t>
                      </a:r>
                      <a:r>
                        <a:rPr lang="ja-JP" altLang="ja-JP" sz="1100" dirty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では</a:t>
                      </a:r>
                      <a:endParaRPr lang="en-US" altLang="ja-JP" sz="110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r>
                        <a:rPr lang="ja-JP" altLang="en-US" sz="1100" dirty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◎◎</a:t>
                      </a:r>
                      <a:r>
                        <a:rPr lang="ja-JP" altLang="ja-JP" sz="1100" dirty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の確保が困難</a:t>
                      </a:r>
                      <a:r>
                        <a:rPr lang="ja-JP" altLang="en-US" sz="1100" dirty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・・・・・・・・・</a:t>
                      </a:r>
                      <a:endParaRPr kumimoji="1" lang="ja-JP" altLang="en-US" sz="110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87313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ＭＳ Ｐゴシック" pitchFamily="50" charset="-128"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dirty="0">
                        <a:solidFill>
                          <a:srgbClr val="000000"/>
                        </a:solidFill>
                        <a:latin typeface="ＭＳ Ｐゴシック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68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解決策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pPr algn="dist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（アイディア）</a:t>
                      </a:r>
                    </a:p>
                  </a:txBody>
                  <a:tcPr marL="33231" marR="33231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circleNumDbPlain"/>
                        <a:tabLst/>
                      </a:pPr>
                      <a:r>
                        <a:rPr kumimoji="1" lang="ja-JP" altLang="en-US" sz="1100" b="0" i="0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  <a:cs typeface="ＭＳ Ｐゴシック" pitchFamily="50" charset="-128"/>
                        </a:rPr>
                        <a:t>●●を整備し、適正な▲▲・・・・・・・</a:t>
                      </a:r>
                      <a:endParaRPr kumimoji="1" lang="en-US" altLang="ja-JP" sz="1100" b="0" i="0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創英角ｺﾞｼｯｸUB" pitchFamily="49" charset="-128"/>
                        <a:ea typeface="HG創英角ｺﾞｼｯｸUB" pitchFamily="49" charset="-128"/>
                        <a:cs typeface="ＭＳ Ｐゴシック" pitchFamily="50" charset="-128"/>
                      </a:endParaRPr>
                    </a:p>
                    <a:p>
                      <a:pPr marL="271463" marR="0" lvl="0" indent="-271463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  <a:cs typeface="ＭＳ Ｐゴシック" pitchFamily="50" charset="-128"/>
                        </a:rPr>
                        <a:t>②</a:t>
                      </a:r>
                      <a:r>
                        <a:rPr kumimoji="1" lang="en-US" altLang="ja-JP" sz="1100" b="0" i="0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  <a:cs typeface="ＭＳ Ｐゴシック" pitchFamily="50" charset="-128"/>
                        </a:rPr>
                        <a:t>	</a:t>
                      </a:r>
                      <a:r>
                        <a:rPr kumimoji="1" lang="ja-JP" altLang="en-US" sz="1100" b="0" i="0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  <a:cs typeface="ＭＳ Ｐゴシック" pitchFamily="50" charset="-128"/>
                        </a:rPr>
                        <a:t>●●の利用者に対し、◎◎を実施することで・・・・・・・</a:t>
                      </a:r>
                      <a:endParaRPr kumimoji="1" lang="ja-JP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  <a:cs typeface="ＭＳ Ｐゴシック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29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効果</a:t>
                      </a:r>
                    </a:p>
                  </a:txBody>
                  <a:tcPr marL="33231" marR="33231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marR="0" lvl="0" indent="-984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ＭＳ Ｐゴシック" pitchFamily="50" charset="-128"/>
                        <a:buChar char="‧"/>
                        <a:tabLst/>
                        <a:defRPr/>
                      </a:pPr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事前に</a:t>
                      </a:r>
                      <a:r>
                        <a:rPr kumimoji="1" lang="ja-JP" altLang="en-US" sz="1100" b="0" i="0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  <a:cs typeface="ＭＳ Ｐゴシック" pitchFamily="50" charset="-128"/>
                        </a:rPr>
                        <a:t>●●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して注意喚起を行ったり、</a:t>
                      </a:r>
                      <a:r>
                        <a:rPr kumimoji="1" lang="ja-JP" altLang="en-US" sz="1100" b="0" i="0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  <a:cs typeface="ＭＳ Ｐゴシック" pitchFamily="50" charset="-128"/>
                        </a:rPr>
                        <a:t>●●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な道路の利活用方法を提案</a:t>
                      </a:r>
                      <a:endParaRPr kumimoji="1" lang="en-US" altLang="ja-JP" sz="1100" b="0" i="0" u="none" strike="noStrike" kern="1200" dirty="0">
                        <a:solidFill>
                          <a:schemeClr val="tx1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ＭＳ Ｐゴシック" pitchFamily="50" charset="-128"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latin typeface="ＭＳ Ｐゴシック"/>
                          <a:ea typeface="+mn-ea"/>
                          <a:cs typeface="+mn-cs"/>
                        </a:rPr>
                        <a:t>道路政策ビジョンとの関連</a:t>
                      </a:r>
                      <a:endParaRPr kumimoji="1" lang="en-US" altLang="ja-JP" sz="1100" b="0" i="0" u="none" strike="noStrike" kern="1200" dirty="0">
                        <a:solidFill>
                          <a:schemeClr val="tx1"/>
                        </a:solidFill>
                        <a:latin typeface="ＭＳ Ｐゴシック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ＭＳ Ｐゴシック" pitchFamily="50" charset="-128"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/>
                          <a:ea typeface="+mn-ea"/>
                          <a:cs typeface="+mn-cs"/>
                        </a:rPr>
                        <a:t>・</a:t>
                      </a: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  <a:cs typeface="+mn-cs"/>
                        </a:rPr>
                        <a:t>関連する道路政策ビジョンの内容を記載</a:t>
                      </a:r>
                      <a:endParaRPr kumimoji="1" lang="ja-JP" altLang="en-US" sz="1100" b="0" i="0" u="none" strike="noStrike" kern="1200" dirty="0">
                        <a:solidFill>
                          <a:schemeClr val="tx1"/>
                        </a:solidFill>
                        <a:latin typeface="ＭＳ Ｐゴシック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438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実績等</a:t>
                      </a:r>
                    </a:p>
                  </a:txBody>
                  <a:tcPr marL="33231" marR="33231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85738" marR="0" lvl="0" indent="-984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ＭＳ Ｐゴシック" pitchFamily="50" charset="-128"/>
                        <a:buChar char="‧"/>
                        <a:tabLst/>
                        <a:defRPr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</a:rPr>
                        <a:t>●●●●●●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にて、年間を通じた</a:t>
                      </a: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</a:rPr>
                        <a:t>●●●●●●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、利用状況を</a:t>
                      </a: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</a:rPr>
                        <a:t>●●●●●●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することで、を把握</a:t>
                      </a:r>
                    </a:p>
                    <a:p>
                      <a:pPr marL="185738" marR="0" lvl="0" indent="-984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ＭＳ Ｐゴシック" pitchFamily="50" charset="-128"/>
                        <a:buChar char="‧"/>
                        <a:tabLst/>
                        <a:defRPr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</a:rPr>
                        <a:t>●●●●●●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にて、イベント開催時の</a:t>
                      </a: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</a:rPr>
                        <a:t>●●●●●●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を実施</a:t>
                      </a:r>
                    </a:p>
                    <a:p>
                      <a:pPr marL="185738" marR="0" lvl="0" indent="-984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ＭＳ Ｐゴシック" pitchFamily="50" charset="-128"/>
                        <a:buChar char="‧"/>
                        <a:tabLst/>
                        <a:defRPr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</a:rPr>
                        <a:t>●●●●●●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にセンサーを設置し、</a:t>
                      </a: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</a:rPr>
                        <a:t>●●●●●●を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計測することで、災害時におけ</a:t>
                      </a: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</a:rPr>
                        <a:t>●●●●●●を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予測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87313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ＭＳ Ｐゴシック" pitchFamily="50" charset="-128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dirty="0">
                        <a:solidFill>
                          <a:schemeClr val="tx1"/>
                        </a:solidFill>
                        <a:latin typeface="ＭＳ Ｐゴシック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87313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ＭＳ Ｐゴシック" pitchFamily="50" charset="-128"/>
                        <a:buNone/>
                        <a:tabLst/>
                        <a:defRPr/>
                      </a:pPr>
                      <a:endParaRPr kumimoji="1" lang="ja-JP" altLang="en-US" sz="900" b="0" i="0" u="none" strike="noStrike" kern="1200" dirty="0">
                        <a:solidFill>
                          <a:schemeClr val="tx1"/>
                        </a:solidFill>
                        <a:latin typeface="ＭＳ Ｐゴシック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661089"/>
                  </a:ext>
                </a:extLst>
              </a:tr>
              <a:tr h="4002607">
                <a:tc gridSpan="4">
                  <a:txBody>
                    <a:bodyPr/>
                    <a:lstStyle/>
                    <a:p>
                      <a:pPr algn="dist"/>
                      <a:endParaRPr kumimoji="1" lang="en-US" altLang="ja-JP" sz="1000" dirty="0">
                        <a:latin typeface="+mn-ea"/>
                        <a:ea typeface="+mn-ea"/>
                      </a:endParaRPr>
                    </a:p>
                  </a:txBody>
                  <a:tcPr marL="33231" marR="33231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185738" marR="0" lvl="0" indent="-9842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ＭＳ Ｐゴシック" pitchFamily="50" charset="-128"/>
                        <a:buChar char="‧"/>
                        <a:tabLst/>
                        <a:defRPr/>
                      </a:pPr>
                      <a:endParaRPr kumimoji="1" lang="en-US" altLang="ja-JP" sz="900" b="0" i="0" u="none" strike="noStrike" kern="1200" dirty="0">
                        <a:solidFill>
                          <a:schemeClr val="tx1"/>
                        </a:solidFill>
                        <a:latin typeface="ＭＳ Ｐゴシック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83656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55AFEF-7AAF-497E-B9D6-AC1C23FDAFAF}"/>
              </a:ext>
            </a:extLst>
          </p:cNvPr>
          <p:cNvSpPr txBox="1"/>
          <p:nvPr/>
        </p:nvSpPr>
        <p:spPr>
          <a:xfrm>
            <a:off x="0" y="2852936"/>
            <a:ext cx="43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>
                <a:latin typeface="HGP創英角ｺﾞｼｯｸUB" pitchFamily="50" charset="-128"/>
                <a:ea typeface="HGP創英角ｺﾞｼｯｸUB" pitchFamily="50" charset="-128"/>
              </a:rPr>
              <a:t>提案のイメージ</a:t>
            </a:r>
            <a:endParaRPr kumimoji="1" lang="en-US" altLang="ja-JP" dirty="0">
              <a:latin typeface="+mn-ea"/>
              <a:ea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663A610-20C9-D834-D846-2D5A0BEE6CE6}"/>
              </a:ext>
            </a:extLst>
          </p:cNvPr>
          <p:cNvSpPr/>
          <p:nvPr/>
        </p:nvSpPr>
        <p:spPr>
          <a:xfrm>
            <a:off x="2627784" y="3172504"/>
            <a:ext cx="5718412" cy="3568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アイデアの全体像など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17B6825-EB23-CE98-33DE-04F06A42E843}"/>
              </a:ext>
            </a:extLst>
          </p:cNvPr>
          <p:cNvSpPr/>
          <p:nvPr/>
        </p:nvSpPr>
        <p:spPr>
          <a:xfrm>
            <a:off x="2846150" y="5387243"/>
            <a:ext cx="2210937" cy="1205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5F63C2D-AD8D-97C2-829C-FC8C71DCC024}"/>
              </a:ext>
            </a:extLst>
          </p:cNvPr>
          <p:cNvSpPr txBox="1"/>
          <p:nvPr/>
        </p:nvSpPr>
        <p:spPr>
          <a:xfrm>
            <a:off x="2696024" y="3510097"/>
            <a:ext cx="56638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FF0000"/>
                </a:solidFill>
              </a:rPr>
              <a:t>アイデアがわかる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写真やイメージ図</a:t>
            </a:r>
            <a:r>
              <a:rPr lang="ja-JP" altLang="en-US" sz="2800" b="1" dirty="0">
                <a:solidFill>
                  <a:srgbClr val="FF0000"/>
                </a:solidFill>
              </a:rPr>
              <a:t>を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貼り付けて下さい</a:t>
            </a:r>
            <a:endParaRPr kumimoji="1" lang="en-US" altLang="ja-JP" sz="28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あわせて解説を付けてください</a:t>
            </a:r>
          </a:p>
        </p:txBody>
      </p:sp>
      <p:sp>
        <p:nvSpPr>
          <p:cNvPr id="8" name="AutoShape 27">
            <a:extLst>
              <a:ext uri="{FF2B5EF4-FFF2-40B4-BE49-F238E27FC236}">
                <a16:creationId xmlns:a16="http://schemas.microsoft.com/office/drawing/2014/main" id="{44C30FB3-6F9C-6A6C-993D-6C0E60CAE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0381" y="6190495"/>
            <a:ext cx="2852019" cy="401918"/>
          </a:xfrm>
          <a:prstGeom prst="wedgeRectCallout">
            <a:avLst>
              <a:gd name="adj1" fmla="val -71258"/>
              <a:gd name="adj2" fmla="val 10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②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○○の様子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306DBAB-3E73-5B47-426F-1CB8F23389BA}"/>
              </a:ext>
            </a:extLst>
          </p:cNvPr>
          <p:cNvSpPr txBox="1"/>
          <p:nvPr/>
        </p:nvSpPr>
        <p:spPr>
          <a:xfrm>
            <a:off x="3924476" y="3160670"/>
            <a:ext cx="3264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アイデアのイメージ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" name="AutoShape 29">
            <a:extLst>
              <a:ext uri="{FF2B5EF4-FFF2-40B4-BE49-F238E27FC236}">
                <a16:creationId xmlns:a16="http://schemas.microsoft.com/office/drawing/2014/main" id="{7BA6795C-A222-B6C7-9205-9342E8108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0381" y="5524882"/>
            <a:ext cx="2852019" cy="401919"/>
          </a:xfrm>
          <a:prstGeom prst="wedgeRectCallout">
            <a:avLst>
              <a:gd name="adj1" fmla="val -69989"/>
              <a:gd name="adj2" fmla="val 5815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①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○○を○○するためのアイデア（イメージ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)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Text Box 51">
            <a:extLst>
              <a:ext uri="{FF2B5EF4-FFF2-40B4-BE49-F238E27FC236}">
                <a16:creationId xmlns:a16="http://schemas.microsoft.com/office/drawing/2014/main" id="{E2FE48F3-0FA2-BB89-3CFB-C38818FB6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9653"/>
            <a:ext cx="9144000" cy="291170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157100" algn="l"/>
              </a:tabLst>
            </a:pPr>
            <a:r>
              <a:rPr lang="ja-JP" altLang="en-US" sz="1292" b="1" dirty="0">
                <a:latin typeface="ＭＳ Ｐゴシック" panose="020B0600070205080204" pitchFamily="50" charset="-128"/>
              </a:rPr>
              <a:t>該当する募集テーマ：● ● ● ● ● ● ● ● ● ● ● ● ● ● ● ● ●</a:t>
            </a:r>
          </a:p>
        </p:txBody>
      </p:sp>
    </p:spTree>
    <p:extLst>
      <p:ext uri="{BB962C8B-B14F-4D97-AF65-F5344CB8AC3E}">
        <p14:creationId xmlns:p14="http://schemas.microsoft.com/office/powerpoint/2010/main" val="1031004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23189</TotalTime>
  <Words>302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HG創英角ｺﾞｼｯｸUB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森本 裕光</cp:lastModifiedBy>
  <cp:revision>1999</cp:revision>
  <cp:lastPrinted>2023-06-16T02:07:44Z</cp:lastPrinted>
  <dcterms:created xsi:type="dcterms:W3CDTF">2007-11-06T12:19:33Z</dcterms:created>
  <dcterms:modified xsi:type="dcterms:W3CDTF">2025-04-09T05:01:09Z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6679310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