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11"/>
  </p:notesMasterIdLst>
  <p:sldIdLst>
    <p:sldId id="285" r:id="rId6"/>
    <p:sldId id="289" r:id="rId7"/>
    <p:sldId id="286" r:id="rId8"/>
    <p:sldId id="287" r:id="rId9"/>
    <p:sldId id="281" r:id="rId10"/>
  </p:sldIdLst>
  <p:sldSz cx="9906000" cy="6858000" type="A4"/>
  <p:notesSz cx="6807200" cy="9939338"/>
  <p:custDataLst>
    <p:tags r:id="rId12"/>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43" userDrawn="1">
          <p15:clr>
            <a:srgbClr val="A4A3A4"/>
          </p15:clr>
        </p15:guide>
        <p15:guide id="3" orient="horz" pos="20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2B6523-CB30-F7A9-F017-7EB147D54A2F}" name="Ema, Satoko" initials="ES" userId="S::satoko.ema@tohmatsu.co.jp::2986f40c-dac5-4afd-ae2b-5249df2c64df" providerId="AD"/>
  <p188:author id="{A3570334-9BC3-974C-F1D0-9D466A3B2F1D}" name="Sato, Yui" initials="SY" userId="S::yui.sato@tohmatsu.co.jp::343a9ceb-99c0-4f2b-ad94-b494cfe29e9b" providerId="AD"/>
  <p188:author id="{71FE9BE7-9350-C404-2EAF-4A2BB67E1C0B}" name="坂口 正樹" initials="坂口" userId="S::sakaguchi-m2er@mlit.go.jp::d3a4a5c6-2c5c-4480-86fc-19af58e9c59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49" clrIdx="1">
    <p:extLst>
      <p:ext uri="{19B8F6BF-5375-455C-9EA6-DF929625EA0E}">
        <p15:presenceInfo xmlns:p15="http://schemas.microsoft.com/office/powerpoint/2012/main" userId="Administrator" providerId="None"/>
      </p:ext>
    </p:extLst>
  </p:cmAuthor>
  <p:cmAuthor id="3" name="RI" initials="A" lastIdx="16" clrIdx="2">
    <p:extLst>
      <p:ext uri="{19B8F6BF-5375-455C-9EA6-DF929625EA0E}">
        <p15:presenceInfo xmlns:p15="http://schemas.microsoft.com/office/powerpoint/2012/main" userId="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4"/>
    <a:srgbClr val="E6E6E6"/>
    <a:srgbClr val="0097A9"/>
    <a:srgbClr val="FFFFFF"/>
    <a:srgbClr val="4C2600"/>
    <a:srgbClr val="FCF1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D77CB9-9ABD-451A-ADC6-B78118ACE1C9}" v="15" dt="2024-06-04T10:11:49.812"/>
    <p1510:client id="{B9C14F9F-3235-029E-3077-F6141649086A}" v="2" dt="2024-06-04T10:09:33.087"/>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750" y="162"/>
      </p:cViewPr>
      <p:guideLst>
        <p:guide pos="3143"/>
        <p:guide orient="horz" pos="202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口 正樹" userId="S::sakaguchi-m2er@mlit.go.jp::d3a4a5c6-2c5c-4480-86fc-19af58e9c59e" providerId="AD" clId="Web-{B9C14F9F-3235-029E-3077-F6141649086A}"/>
    <pc:docChg chg="sldOrd">
      <pc:chgData name="坂口 正樹" userId="S::sakaguchi-m2er@mlit.go.jp::d3a4a5c6-2c5c-4480-86fc-19af58e9c59e" providerId="AD" clId="Web-{B9C14F9F-3235-029E-3077-F6141649086A}" dt="2024-06-04T10:09:33.087" v="1"/>
      <pc:docMkLst>
        <pc:docMk/>
      </pc:docMkLst>
      <pc:sldChg chg="ord">
        <pc:chgData name="坂口 正樹" userId="S::sakaguchi-m2er@mlit.go.jp::d3a4a5c6-2c5c-4480-86fc-19af58e9c59e" providerId="AD" clId="Web-{B9C14F9F-3235-029E-3077-F6141649086A}" dt="2024-06-04T10:09:33.087" v="1"/>
        <pc:sldMkLst>
          <pc:docMk/>
          <pc:sldMk cId="1255733695" sldId="283"/>
        </pc:sldMkLst>
      </pc:sldChg>
    </pc:docChg>
  </pc:docChgLst>
  <pc:docChgLst>
    <pc:chgData name="中村 岬" userId="24101922-b597-430d-8737-ae35f7d83c43" providerId="ADAL" clId="{55D77CB9-9ABD-451A-ADC6-B78118ACE1C9}"/>
    <pc:docChg chg="modSld">
      <pc:chgData name="中村 岬" userId="24101922-b597-430d-8737-ae35f7d83c43" providerId="ADAL" clId="{55D77CB9-9ABD-451A-ADC6-B78118ACE1C9}" dt="2024-06-04T10:11:49.812" v="10"/>
      <pc:docMkLst>
        <pc:docMk/>
      </pc:docMkLst>
      <pc:sldChg chg="modSp mod">
        <pc:chgData name="中村 岬" userId="24101922-b597-430d-8737-ae35f7d83c43" providerId="ADAL" clId="{55D77CB9-9ABD-451A-ADC6-B78118ACE1C9}" dt="2024-06-04T10:11:49.812" v="10"/>
        <pc:sldMkLst>
          <pc:docMk/>
          <pc:sldMk cId="1255733695" sldId="283"/>
        </pc:sldMkLst>
        <pc:spChg chg="mod">
          <ac:chgData name="中村 岬" userId="24101922-b597-430d-8737-ae35f7d83c43" providerId="ADAL" clId="{55D77CB9-9ABD-451A-ADC6-B78118ACE1C9}" dt="2024-06-04T10:11:49.812" v="10"/>
          <ac:spMkLst>
            <pc:docMk/>
            <pc:sldMk cId="1255733695" sldId="283"/>
            <ac:spMk id="23" creationId="{4CBCB0E4-58F8-18FA-6757-3A103F56DDE7}"/>
          </ac:spMkLst>
        </pc:spChg>
        <pc:spChg chg="mod">
          <ac:chgData name="中村 岬" userId="24101922-b597-430d-8737-ae35f7d83c43" providerId="ADAL" clId="{55D77CB9-9ABD-451A-ADC6-B78118ACE1C9}" dt="2024-06-04T10:11:47.714" v="9"/>
          <ac:spMkLst>
            <pc:docMk/>
            <pc:sldMk cId="1255733695" sldId="283"/>
            <ac:spMk id="51" creationId="{C38F6704-CEF2-5932-136C-B40DFBC04814}"/>
          </ac:spMkLst>
        </pc:spChg>
      </pc:sldChg>
      <pc:sldChg chg="modSp mod">
        <pc:chgData name="中村 岬" userId="24101922-b597-430d-8737-ae35f7d83c43" providerId="ADAL" clId="{55D77CB9-9ABD-451A-ADC6-B78118ACE1C9}" dt="2024-06-04T10:10:10.207" v="8" actId="20577"/>
        <pc:sldMkLst>
          <pc:docMk/>
          <pc:sldMk cId="1851458784" sldId="284"/>
        </pc:sldMkLst>
        <pc:spChg chg="mod">
          <ac:chgData name="中村 岬" userId="24101922-b597-430d-8737-ae35f7d83c43" providerId="ADAL" clId="{55D77CB9-9ABD-451A-ADC6-B78118ACE1C9}" dt="2024-06-04T10:10:10.207" v="8" actId="20577"/>
          <ac:spMkLst>
            <pc:docMk/>
            <pc:sldMk cId="1851458784" sldId="284"/>
            <ac:spMk id="5" creationId="{ABC30A61-F772-C7D6-331C-264F894DD8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2025/1/31</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3</a:t>
            </a:fld>
            <a:endParaRPr kumimoji="1" lang="ja-JP" altLang="en-US"/>
          </a:p>
        </p:txBody>
      </p:sp>
    </p:spTree>
    <p:extLst>
      <p:ext uri="{BB962C8B-B14F-4D97-AF65-F5344CB8AC3E}">
        <p14:creationId xmlns:p14="http://schemas.microsoft.com/office/powerpoint/2010/main" val="2916878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4</a:t>
            </a:fld>
            <a:endParaRPr kumimoji="1" lang="ja-JP" altLang="en-US"/>
          </a:p>
        </p:txBody>
      </p:sp>
    </p:spTree>
    <p:extLst>
      <p:ext uri="{BB962C8B-B14F-4D97-AF65-F5344CB8AC3E}">
        <p14:creationId xmlns:p14="http://schemas.microsoft.com/office/powerpoint/2010/main" val="32183942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2.xml"/><Relationship Id="rId1" Type="http://schemas.openxmlformats.org/officeDocument/2006/relationships/tags" Target="../tags/tag32.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888485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pic>
        <p:nvPicPr>
          <p:cNvPr id="7" name="図 6"/>
          <p:cNvPicPr>
            <a:picLocks noChangeAspect="1"/>
          </p:cNvPicPr>
          <p:nvPr userDrawn="1"/>
        </p:nvPicPr>
        <p:blipFill>
          <a:blip>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1058155235"/>
      </p:ext>
    </p:extLst>
  </p:cSld>
  <p:clrMapOvr>
    <a:masterClrMapping/>
  </p:clrMapOvr>
  <p:hf hd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基本版）Accessible Blue_中表紙_A4">
    <p:bg>
      <p:bgPr>
        <a:solidFill>
          <a:schemeClr val="accent6"/>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161544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689363007"/>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88605473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5150421" y="1008000"/>
            <a:ext cx="4356000" cy="468000"/>
          </a:xfrm>
          <a:prstGeom prst="rect">
            <a:avLst/>
          </a:prstGeom>
        </p:spPr>
        <p:txBody>
          <a:bodyPr vert="horz" wrap="none" lIns="0" tIns="0" rIns="0" bIns="0" rtlCol="0" anchor="ctr">
            <a:noAutofit/>
          </a:bodyPr>
          <a:lstStyle>
            <a:lvl1pPr>
              <a:defRPr lang="en-US" altLang="zh-CN" sz="1600" b="1" baseline="0" dirty="0">
                <a:solidFill>
                  <a:schemeClr val="accent3"/>
                </a:solidFill>
              </a:defRPr>
            </a:lvl1pPr>
          </a:lstStyle>
          <a:p>
            <a:pPr lvl="0"/>
            <a:r>
              <a:rPr kumimoji="1" lang="ja-JP" altLang="en-US"/>
              <a:t>スライドタイトル</a:t>
            </a:r>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78493855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14025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38382665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基本版）黒_タイトルのみ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a:solidFill>
                  <a:schemeClr val="bg1"/>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7" name="Text Box 37">
            <a:extLst>
              <a:ext uri="{FF2B5EF4-FFF2-40B4-BE49-F238E27FC236}">
                <a16:creationId xmlns:a16="http://schemas.microsoft.com/office/drawing/2014/main" id="{139F3B7F-7016-EE9E-C6CF-D19A5AD55C62}"/>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117285013"/>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基本版）黒_タイトルのみ_出所・脚注なし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a:solidFill>
                  <a:schemeClr val="bg1"/>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5" name="Text Box 37">
            <a:extLst>
              <a:ext uri="{FF2B5EF4-FFF2-40B4-BE49-F238E27FC236}">
                <a16:creationId xmlns:a16="http://schemas.microsoft.com/office/drawing/2014/main" id="{B4FE2A30-A99B-102F-F20C-343BC00CD2D0}"/>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703828139"/>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基本版） 黒_コンテンツ両サイド_レベル_A4">
    <p:bg>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bg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5150421" y="1008000"/>
            <a:ext cx="4356000" cy="468000"/>
          </a:xfrm>
          <a:prstGeom prst="rect">
            <a:avLst/>
          </a:prstGeom>
        </p:spPr>
        <p:txBody>
          <a:bodyPr vert="horz" wrap="none" lIns="0" tIns="0" rIns="0" bIns="0" rtlCol="0" anchor="ctr">
            <a:noAutofit/>
          </a:bodyPr>
          <a:lstStyle>
            <a:lvl1pPr>
              <a:defRPr lang="en-US" altLang="zh-CN" sz="1600" b="1" baseline="0" dirty="0">
                <a:solidFill>
                  <a:schemeClr val="bg1"/>
                </a:solidFill>
              </a:defRPr>
            </a:lvl1pPr>
          </a:lstStyle>
          <a:p>
            <a:pPr lvl="0"/>
            <a:r>
              <a:rPr kumimoji="1" lang="ja-JP" altLang="en-US"/>
              <a:t>スライドタイトル</a:t>
            </a:r>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bg1"/>
                </a:solidFill>
                <a:latin typeface="+mn-lt"/>
                <a:ea typeface="+mn-ea"/>
                <a:cs typeface="+mn-cs"/>
                <a:sym typeface="+mn-lt"/>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7" name="Text Box 37">
            <a:extLst>
              <a:ext uri="{FF2B5EF4-FFF2-40B4-BE49-F238E27FC236}">
                <a16:creationId xmlns:a16="http://schemas.microsoft.com/office/drawing/2014/main" id="{99BE919E-9D78-21E6-BD99-C81CC9AC5049}"/>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1851419564"/>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基本版）黒_コンテンツ全面_レベル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8562159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solidFill>
                  <a:schemeClr val="bg1"/>
                </a:solidFill>
                <a:latin typeface="+mn-lt"/>
                <a:ea typeface="+mn-ea"/>
                <a:cs typeface="+mn-cs"/>
                <a:sym typeface="+mn-lt"/>
              </a:defRPr>
            </a:lvl1pPr>
            <a:lvl2pPr marL="180000" indent="-180000">
              <a:lnSpc>
                <a:spcPct val="110000"/>
              </a:lnSpc>
              <a:spcBef>
                <a:spcPts val="600"/>
              </a:spcBef>
              <a:buFont typeface="Wingdings" pitchFamily="2" charset="2"/>
              <a:buChar char="n"/>
              <a:defRPr sz="1200" baseline="0">
                <a:solidFill>
                  <a:schemeClr val="bg1"/>
                </a:solidFill>
                <a:latin typeface="+mn-lt"/>
                <a:ea typeface="+mn-ea"/>
                <a:cs typeface="+mn-cs"/>
                <a:sym typeface="+mn-lt"/>
              </a:defRPr>
            </a:lvl2pPr>
            <a:lvl3pPr marL="360000" indent="-180000">
              <a:lnSpc>
                <a:spcPct val="110000"/>
              </a:lnSpc>
              <a:spcBef>
                <a:spcPts val="600"/>
              </a:spcBef>
              <a:buFont typeface="Wingdings" pitchFamily="2" charset="2"/>
              <a:buChar char="Ø"/>
              <a:defRPr sz="1200" baseline="0">
                <a:solidFill>
                  <a:schemeClr val="bg1"/>
                </a:solidFill>
                <a:latin typeface="+mn-lt"/>
                <a:ea typeface="+mn-ea"/>
                <a:cs typeface="+mn-cs"/>
                <a:sym typeface="+mn-lt"/>
              </a:defRPr>
            </a:lvl3pPr>
            <a:lvl4pPr marL="504000" indent="-144000">
              <a:lnSpc>
                <a:spcPct val="110000"/>
              </a:lnSpc>
              <a:spcBef>
                <a:spcPts val="600"/>
              </a:spcBef>
              <a:buFont typeface="Arial" pitchFamily="34" charset="0"/>
              <a:buChar char="•"/>
              <a:defRPr sz="1200" baseline="0">
                <a:solidFill>
                  <a:schemeClr val="bg1"/>
                </a:solidFill>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bg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baseline="0">
                <a:solidFill>
                  <a:schemeClr val="bg1"/>
                </a:solidFill>
                <a:latin typeface="+mn-lt"/>
                <a:ea typeface="+mn-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5" name="Text Box 37">
            <a:extLst>
              <a:ext uri="{FF2B5EF4-FFF2-40B4-BE49-F238E27FC236}">
                <a16:creationId xmlns:a16="http://schemas.microsoft.com/office/drawing/2014/main" id="{8ED81B85-5FC4-87C7-CE25-21AD29602AA7}"/>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260924062"/>
      </p:ext>
    </p:extLst>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3289173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A225710E-CB95-98DD-0E7F-A51C955E4254}"/>
              </a:ext>
            </a:extLst>
          </p:cNvPr>
          <p:cNvGrpSpPr/>
          <p:nvPr userDrawn="1"/>
        </p:nvGrpSpPr>
        <p:grpSpPr>
          <a:xfrm>
            <a:off x="8041197" y="3960000"/>
            <a:ext cx="1440000" cy="1894801"/>
            <a:chOff x="8050246" y="4451478"/>
            <a:chExt cx="1440000" cy="1894801"/>
          </a:xfrm>
        </p:grpSpPr>
        <p:pic>
          <p:nvPicPr>
            <p:cNvPr id="9" name="図 8" descr="ロゴ, 会社名&#10;&#10;自動的に生成された説明">
              <a:extLst>
                <a:ext uri="{FF2B5EF4-FFF2-40B4-BE49-F238E27FC236}">
                  <a16:creationId xmlns:a16="http://schemas.microsoft.com/office/drawing/2014/main" id="{B08C4379-B61C-71BD-16AA-DB14189E0F70}"/>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10" name="図 9" descr="ロゴ&#10;&#10;自動的に生成された説明">
              <a:extLst>
                <a:ext uri="{FF2B5EF4-FFF2-40B4-BE49-F238E27FC236}">
                  <a16:creationId xmlns:a16="http://schemas.microsoft.com/office/drawing/2014/main" id="{D0B28E52-975C-E4C4-9D5C-37EFFEB46C9E}"/>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122397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2543739819"/>
      </p:ext>
    </p:extLst>
  </p:cSld>
  <p:clrMapOvr>
    <a:masterClrMapping/>
  </p:clrMapOvr>
  <p:hf hdr="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08725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a:extLst>
              <a:ext uri="{28A0092B-C50C-407E-A947-70E740481C1C}">
                <a14:useLocalDpi xmlns:a14="http://schemas.microsoft.com/office/drawing/2010/main" val="0"/>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26CEBDAF-C3A1-AA85-7954-487457DC51C3}"/>
              </a:ext>
            </a:extLst>
          </p:cNvPr>
          <p:cNvGrpSpPr/>
          <p:nvPr userDrawn="1"/>
        </p:nvGrpSpPr>
        <p:grpSpPr>
          <a:xfrm>
            <a:off x="8041197" y="3960000"/>
            <a:ext cx="1440000" cy="1894801"/>
            <a:chOff x="8050246" y="4451478"/>
            <a:chExt cx="1440000" cy="1894801"/>
          </a:xfrm>
        </p:grpSpPr>
        <p:pic>
          <p:nvPicPr>
            <p:cNvPr id="4" name="図 3" descr="ロゴ, 会社名&#10;&#10;自動的に生成された説明">
              <a:extLst>
                <a:ext uri="{FF2B5EF4-FFF2-40B4-BE49-F238E27FC236}">
                  <a16:creationId xmlns:a16="http://schemas.microsoft.com/office/drawing/2014/main" id="{8DC421F0-8645-C3F4-1894-E38A68B90FF8}"/>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5" name="図 4" descr="ロゴ&#10;&#10;自動的に生成された説明">
              <a:extLst>
                <a:ext uri="{FF2B5EF4-FFF2-40B4-BE49-F238E27FC236}">
                  <a16:creationId xmlns:a16="http://schemas.microsoft.com/office/drawing/2014/main" id="{B77EF277-F2AE-B462-A565-FA353BA22235}"/>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348466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9028866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4EB93A60-2CD0-2A5E-20B8-1BD4AB01A101}"/>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F4435819-A308-634F-91CD-16F2B97761FD}"/>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9" name="図 8">
              <a:extLst>
                <a:ext uri="{FF2B5EF4-FFF2-40B4-BE49-F238E27FC236}">
                  <a16:creationId xmlns:a16="http://schemas.microsoft.com/office/drawing/2014/main" id="{8A8AC27E-9547-76A3-AD5A-B4EA83CEBC76}"/>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414685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トーマツロゴ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395778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a:extLst>
              <a:ext uri="{28A0092B-C50C-407E-A947-70E740481C1C}">
                <a14:useLocalDpi xmlns:a14="http://schemas.microsoft.com/office/drawing/2010/main" val="0"/>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13C9F1B6-51C5-5DB3-98EE-CAD6CE2D259D}"/>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6CD5B902-7095-BD72-0D99-6F782E0CCFD2}"/>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5" name="図 4">
              <a:extLst>
                <a:ext uri="{FF2B5EF4-FFF2-40B4-BE49-F238E27FC236}">
                  <a16:creationId xmlns:a16="http://schemas.microsoft.com/office/drawing/2014/main" id="{5A3B695B-6410-9AD3-6349-43CC7A1FEFE6}"/>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30874785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15922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GB" sz="900" b="0" i="0" u="none" strike="noStrike" kern="1200" cap="none" spc="0" normalizeH="0" baseline="0" noProof="0">
                <a:ln>
                  <a:noFill/>
                </a:ln>
                <a:solidFill>
                  <a:prstClr val="black"/>
                </a:solidFill>
                <a:effectLst/>
                <a:uLnTx/>
                <a:uFillTx/>
                <a:latin typeface="Calibri Light"/>
                <a:ea typeface="Yu Gothic UI"/>
                <a:cs typeface="+mn-cs"/>
                <a:sym typeface="+mn-lt"/>
              </a:rPr>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A5FCFE5-FE56-4EF1-80A8-07776887C2A1}" type="slidenum">
              <a:rPr kumimoji="0" lang="ja-JP" altLang="en-US" sz="900" b="0" i="0" u="none" strike="noStrike" kern="1200" cap="none" spc="0" normalizeH="0" baseline="0" noProof="0" smtClean="0">
                <a:ln>
                  <a:noFill/>
                </a:ln>
                <a:solidFill>
                  <a:prstClr val="black"/>
                </a:solidFill>
                <a:effectLst/>
                <a:uLnTx/>
                <a:uFillTx/>
                <a:latin typeface="Calibri Light"/>
                <a:ea typeface="Yu Gothic UI"/>
                <a:cs typeface="+mn-cs"/>
                <a:sym typeface="+mn-lt"/>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ja-JP" altLang="en-US" sz="900" b="0" i="0" u="none" strike="noStrike" kern="1200" cap="none" spc="0" normalizeH="0" baseline="0" noProof="0">
              <a:ln>
                <a:noFill/>
              </a:ln>
              <a:solidFill>
                <a:prstClr val="black"/>
              </a:solidFill>
              <a:effectLst/>
              <a:uLnTx/>
              <a:uFillTx/>
              <a:latin typeface="Calibri Light"/>
              <a:ea typeface="Yu Gothic UI"/>
              <a:cs typeface="+mn-cs"/>
              <a:sym typeface="+mn-lt"/>
            </a:endParaRP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276440602"/>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基本版②）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46237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27965211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基本版②） タイトルのみ_出所・脚注なし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5025517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1797130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基本版②）小見出しあ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132151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defRPr lang="en-US" altLang="zh-CN" sz="1600" b="1" baseline="0" dirty="0">
                <a:solidFill>
                  <a:schemeClr val="accent3"/>
                </a:solidFill>
              </a:defRPr>
            </a:lvl1pPr>
          </a:lstStyle>
          <a:p>
            <a:pPr lvl="0"/>
            <a:r>
              <a:rPr kumimoji="1" lang="ja-JP" altLang="en-US"/>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32274589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A4">
    <p:bg>
      <p:bgPr>
        <a:solidFill>
          <a:schemeClr val="tx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2939895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bg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5" name="Text Box 37">
            <a:extLst>
              <a:ext uri="{FF2B5EF4-FFF2-40B4-BE49-F238E27FC236}">
                <a16:creationId xmlns:a16="http://schemas.microsoft.com/office/drawing/2014/main" id="{297715A3-AACA-4E7E-B124-1CEB34E60612}"/>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922225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出所・脚注なし_A4">
    <p:bg>
      <p:bgPr>
        <a:solidFill>
          <a:schemeClr val="tx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0446817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bg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2" name="Text Box 37">
            <a:extLst>
              <a:ext uri="{FF2B5EF4-FFF2-40B4-BE49-F238E27FC236}">
                <a16:creationId xmlns:a16="http://schemas.microsoft.com/office/drawing/2014/main" id="{6C2ECDD3-3FE3-7390-2754-72C93BF3E110}"/>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5726012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基本版②）黒_小見出しあり_A4">
    <p:bg>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1751695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bg1"/>
                </a:solidFill>
                <a:latin typeface="+mn-lt"/>
                <a:ea typeface="+mn-ea"/>
                <a:cs typeface="+mn-cs"/>
                <a:sym typeface="+mn-lt"/>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defRPr lang="en-US" altLang="zh-CN" sz="1600" b="1" baseline="0" dirty="0">
                <a:solidFill>
                  <a:schemeClr val="bg1"/>
                </a:solidFill>
              </a:defRPr>
            </a:lvl1pPr>
          </a:lstStyle>
          <a:p>
            <a:pPr lvl="0"/>
            <a:r>
              <a:rPr kumimoji="1" lang="ja-JP" altLang="en-US"/>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3" name="Text Box 37">
            <a:extLst>
              <a:ext uri="{FF2B5EF4-FFF2-40B4-BE49-F238E27FC236}">
                <a16:creationId xmlns:a16="http://schemas.microsoft.com/office/drawing/2014/main" id="{57B21509-75C6-4CEE-55D1-C6559C83671A}"/>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37743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黒_タイトル_ ロゴ入り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616559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3291538517"/>
      </p:ext>
    </p:extLst>
  </p:cSld>
  <p:clrMapOvr>
    <a:masterClrMapping/>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黒_タイトル ロゴ無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0275323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793438547"/>
      </p:ext>
    </p:extLst>
  </p:cSld>
  <p:clrMapOvr>
    <a:masterClrMapping/>
  </p:clrMapOvr>
  <p:hf hdr="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en-GB" altLang="en-GB"/>
              <a:t>DT Template A4</a:t>
            </a:r>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5" name="Text Box 37">
            <a:extLst>
              <a:ext uri="{FF2B5EF4-FFF2-40B4-BE49-F238E27FC236}">
                <a16:creationId xmlns:a16="http://schemas.microsoft.com/office/drawing/2014/main" id="{572A5758-7750-F8C6-87F3-0A542C078CAD}"/>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89402959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Tree>
    <p:extLst>
      <p:ext uri="{BB962C8B-B14F-4D97-AF65-F5344CB8AC3E}">
        <p14:creationId xmlns:p14="http://schemas.microsoft.com/office/powerpoint/2010/main" val="163326847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Accessible Green_中表紙_A4">
    <p:bg>
      <p:bgPr>
        <a:solidFill>
          <a:schemeClr val="accent3"/>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697689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Accessible Teal_中表紙_A4">
    <p:bg>
      <p:bgPr>
        <a:solidFill>
          <a:schemeClr val="accent5"/>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23697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slideLayout" Target="../slideLayouts/slideLayout26.xml"/><Relationship Id="rId7" Type="http://schemas.openxmlformats.org/officeDocument/2006/relationships/theme" Target="../theme/theme2.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oleObject" Target="../embeddings/oleObject25.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5"/>
            </p:custDataLst>
            <p:extLst>
              <p:ext uri="{D42A27DB-BD31-4B8C-83A1-F6EECF244321}">
                <p14:modId xmlns:p14="http://schemas.microsoft.com/office/powerpoint/2010/main" val="2969415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6" imgW="563" imgH="564" progId="TCLayout.ActiveDocument.1">
                  <p:embed/>
                </p:oleObj>
              </mc:Choice>
              <mc:Fallback>
                <p:oleObj name="think-cell スライド" r:id="rId26"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r>
              <a:rPr lang="en-US"/>
              <a:t>&lt; Confidential &gt;</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58" r:id="rId8"/>
    <p:sldLayoutId id="2147483959" r:id="rId9"/>
    <p:sldLayoutId id="2147483960" r:id="rId10"/>
    <p:sldLayoutId id="2147483936" r:id="rId11"/>
    <p:sldLayoutId id="2147483961" r:id="rId12"/>
    <p:sldLayoutId id="2147483938" r:id="rId13"/>
    <p:sldLayoutId id="2147483939" r:id="rId14"/>
    <p:sldLayoutId id="2147483962" r:id="rId15"/>
    <p:sldLayoutId id="2147483963" r:id="rId16"/>
    <p:sldLayoutId id="2147483964" r:id="rId17"/>
    <p:sldLayoutId id="2147483965" r:id="rId18"/>
    <p:sldLayoutId id="2147483954" r:id="rId19"/>
    <p:sldLayoutId id="2147483956" r:id="rId20"/>
    <p:sldLayoutId id="2147483955" r:id="rId21"/>
    <p:sldLayoutId id="2147483957" r:id="rId22"/>
    <p:sldLayoutId id="2147483976" r:id="rId2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41409618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スライドタイトル（入力が必要）</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p>
          <a:p>
            <a:pPr lvl="2"/>
            <a:r>
              <a:rPr kumimoji="1" lang="ja-JP" altLang="en-US"/>
              <a:t>第 </a:t>
            </a:r>
            <a:r>
              <a:rPr kumimoji="1" lang="en-US" altLang="ja-JP"/>
              <a:t>2 </a:t>
            </a:r>
            <a:r>
              <a:rPr kumimoji="1" lang="ja-JP" altLang="en-US"/>
              <a:t>レベル</a:t>
            </a:r>
          </a:p>
          <a:p>
            <a:pPr lvl="3"/>
            <a:r>
              <a:rPr kumimoji="1" lang="ja-JP" altLang="en-US"/>
              <a:t>第 </a:t>
            </a:r>
            <a:r>
              <a:rPr kumimoji="1" lang="en-US" altLang="ja-JP"/>
              <a:t>3 </a:t>
            </a:r>
            <a:r>
              <a:rPr kumimoji="1" lang="ja-JP" altLang="en-US"/>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66" r:id="rId2"/>
    <p:sldLayoutId id="2147483941" r:id="rId3"/>
    <p:sldLayoutId id="2147483967" r:id="rId4"/>
    <p:sldLayoutId id="2147483968" r:id="rId5"/>
    <p:sldLayoutId id="2147483969" r:id="rId6"/>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userDrawn="1">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userDrawn="1">
          <p15:clr>
            <a:srgbClr val="A4A3A4"/>
          </p15:clr>
        </p15:guide>
        <p15:guide id="10" orient="horz" pos="3974">
          <p15:clr>
            <a:srgbClr val="A4A3A4"/>
          </p15:clr>
        </p15:guide>
        <p15:guide id="11" orient="horz" pos="4156">
          <p15:clr>
            <a:srgbClr val="A4A3A4"/>
          </p15:clr>
        </p15:guide>
        <p15:guide id="12" orient="horz" pos="4269">
          <p15:clr>
            <a:srgbClr val="A4A3A4"/>
          </p15:clr>
        </p15:guide>
        <p15:guide id="13" orient="horz" pos="527" userDrawn="1">
          <p15:clr>
            <a:srgbClr val="A4A3A4"/>
          </p15:clr>
        </p15:guide>
        <p15:guide id="14" orient="horz" pos="93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lit.smartcity@tohmatsu.co.jp" TargetMode="Externa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4.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5.svg"/><Relationship Id="rId4" Type="http://schemas.openxmlformats.org/officeDocument/2006/relationships/image" Target="../media/image5.sv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776A03E9-2B0E-3597-A0E1-3CD2200FC514}"/>
              </a:ext>
            </a:extLst>
          </p:cNvPr>
          <p:cNvSpPr>
            <a:spLocks noGrp="1"/>
          </p:cNvSpPr>
          <p:nvPr>
            <p:ph type="title"/>
          </p:nvPr>
        </p:nvSpPr>
        <p:spPr>
          <a:xfrm>
            <a:off x="417599" y="184500"/>
            <a:ext cx="9072475" cy="615600"/>
          </a:xfrm>
        </p:spPr>
        <p:txBody>
          <a:bodyPr/>
          <a:lstStyle/>
          <a:p>
            <a:r>
              <a:rPr lang="ja-JP" altLang="en-US" b="0"/>
              <a:t>スマートシティ官民連携プラットフォームにおけるニーズ・シーズシートの視認性を高めるため、</a:t>
            </a:r>
            <a:br>
              <a:rPr lang="en-US" altLang="ja-JP" b="0"/>
            </a:br>
            <a:r>
              <a:rPr lang="ja-JP" altLang="en-US" b="0"/>
              <a:t>ニーズ・シート集の体裁をサムネイル形式に変更します。</a:t>
            </a:r>
            <a:endParaRPr kumimoji="1" lang="ja-JP" altLang="en-US" b="0"/>
          </a:p>
        </p:txBody>
      </p:sp>
      <p:sp>
        <p:nvSpPr>
          <p:cNvPr id="7" name="タイトル 4">
            <a:extLst>
              <a:ext uri="{FF2B5EF4-FFF2-40B4-BE49-F238E27FC236}">
                <a16:creationId xmlns:a16="http://schemas.microsoft.com/office/drawing/2014/main" id="{BE31B001-9AF2-E199-6735-344DDF212473}"/>
              </a:ext>
            </a:extLst>
          </p:cNvPr>
          <p:cNvSpPr txBox="1">
            <a:spLocks/>
          </p:cNvSpPr>
          <p:nvPr/>
        </p:nvSpPr>
        <p:spPr bwMode="gray">
          <a:xfrm>
            <a:off x="414250" y="5443774"/>
            <a:ext cx="9074150" cy="135592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b="0"/>
              <a:t>体裁の変更にあたり、トップページに表示する画像が必要となるため、</a:t>
            </a:r>
            <a:br>
              <a:rPr lang="en-US" altLang="ja-JP" b="0"/>
            </a:br>
            <a:r>
              <a:rPr lang="ja-JP" altLang="en-US" b="0" u="sng">
                <a:solidFill>
                  <a:schemeClr val="accent3"/>
                </a:solidFill>
              </a:rPr>
              <a:t>貴団体のサービスについて</a:t>
            </a:r>
            <a:r>
              <a:rPr lang="en-US" altLang="ja-JP" b="0" u="sng">
                <a:solidFill>
                  <a:schemeClr val="accent3"/>
                </a:solidFill>
              </a:rPr>
              <a:t>1</a:t>
            </a:r>
            <a:r>
              <a:rPr lang="ja-JP" altLang="en-US" b="0" u="sng">
                <a:solidFill>
                  <a:schemeClr val="accent3"/>
                </a:solidFill>
              </a:rPr>
              <a:t>枚で説明する図表があれば</a:t>
            </a:r>
            <a:r>
              <a:rPr lang="en-US" altLang="ja-JP" b="0" u="sng">
                <a:solidFill>
                  <a:schemeClr val="accent3"/>
                </a:solidFill>
              </a:rPr>
              <a:t>jpeg</a:t>
            </a:r>
            <a:r>
              <a:rPr lang="ja-JP" altLang="en-US" b="0" u="sng">
                <a:solidFill>
                  <a:schemeClr val="accent3"/>
                </a:solidFill>
              </a:rPr>
              <a:t>形式</a:t>
            </a:r>
            <a:r>
              <a:rPr lang="en-US" altLang="ja-JP" b="0" u="sng">
                <a:solidFill>
                  <a:schemeClr val="accent3"/>
                </a:solidFill>
              </a:rPr>
              <a:t>(</a:t>
            </a:r>
            <a:r>
              <a:rPr lang="ja-JP" altLang="en-US" b="0" u="sng">
                <a:solidFill>
                  <a:schemeClr val="accent3"/>
                </a:solidFill>
              </a:rPr>
              <a:t>縦</a:t>
            </a:r>
            <a:r>
              <a:rPr lang="en-US" altLang="ja-JP" b="0" u="sng">
                <a:solidFill>
                  <a:schemeClr val="accent3"/>
                </a:solidFill>
              </a:rPr>
              <a:t>300px×</a:t>
            </a:r>
            <a:r>
              <a:rPr lang="ja-JP" altLang="en-US" b="0" u="sng">
                <a:solidFill>
                  <a:schemeClr val="accent3"/>
                </a:solidFill>
              </a:rPr>
              <a:t>横</a:t>
            </a:r>
            <a:r>
              <a:rPr lang="en-US" altLang="ja-JP" b="0" u="sng">
                <a:solidFill>
                  <a:schemeClr val="accent3"/>
                </a:solidFill>
              </a:rPr>
              <a:t>500px</a:t>
            </a:r>
            <a:r>
              <a:rPr lang="ja-JP" altLang="en-US" b="0" u="sng">
                <a:solidFill>
                  <a:schemeClr val="accent3"/>
                </a:solidFill>
              </a:rPr>
              <a:t>推奨</a:t>
            </a:r>
            <a:r>
              <a:rPr lang="en-US" altLang="ja-JP" b="0" u="sng">
                <a:solidFill>
                  <a:schemeClr val="accent3"/>
                </a:solidFill>
              </a:rPr>
              <a:t>)</a:t>
            </a:r>
            <a:br>
              <a:rPr lang="en-US" altLang="ja-JP" b="0" u="sng">
                <a:solidFill>
                  <a:schemeClr val="accent3"/>
                </a:solidFill>
                <a:highlight>
                  <a:srgbClr val="FFFF00"/>
                </a:highlight>
              </a:rPr>
            </a:br>
            <a:r>
              <a:rPr lang="ja-JP" altLang="en-US" b="0" u="sng">
                <a:solidFill>
                  <a:schemeClr val="accent3"/>
                </a:solidFill>
              </a:rPr>
              <a:t>で事務局まで提出をお願いします</a:t>
            </a:r>
            <a:r>
              <a:rPr lang="ja-JP" altLang="en-US" b="0"/>
              <a:t>。</a:t>
            </a:r>
            <a:endParaRPr lang="en-US" altLang="ja-JP" b="0"/>
          </a:p>
          <a:p>
            <a:pPr fontAlgn="auto">
              <a:spcAft>
                <a:spcPts val="0"/>
              </a:spcAft>
            </a:pPr>
            <a:r>
              <a:rPr lang="en-US" altLang="ja-JP" b="0"/>
              <a:t>jpeg</a:t>
            </a:r>
            <a:r>
              <a:rPr lang="ja-JP" altLang="en-US" b="0"/>
              <a:t>形式のファイルでご提出が難しい場合は、</a:t>
            </a:r>
            <a:r>
              <a:rPr lang="en-US" altLang="ja-JP" b="0"/>
              <a:t>PDF</a:t>
            </a:r>
            <a:r>
              <a:rPr lang="ja-JP" altLang="en-US" b="0"/>
              <a:t>や</a:t>
            </a:r>
            <a:r>
              <a:rPr lang="en-US" altLang="ja-JP" b="0"/>
              <a:t>PPT</a:t>
            </a:r>
            <a:r>
              <a:rPr lang="ja-JP" altLang="en-US" b="0"/>
              <a:t>形式で図表の提出をお願いします。</a:t>
            </a:r>
            <a:endParaRPr lang="en-US" altLang="ja-JP" b="0"/>
          </a:p>
          <a:p>
            <a:pPr fontAlgn="auto">
              <a:spcAft>
                <a:spcPts val="0"/>
              </a:spcAft>
            </a:pPr>
            <a:r>
              <a:rPr lang="en-US" altLang="ja-JP" b="0"/>
              <a:t>PPT</a:t>
            </a:r>
            <a:r>
              <a:rPr lang="ja-JP" altLang="en-US" b="0"/>
              <a:t>でご提出いただく場合は、次頁を活用ください。</a:t>
            </a:r>
            <a:br>
              <a:rPr lang="en-US" altLang="ja-JP" b="0"/>
            </a:br>
            <a:br>
              <a:rPr lang="en-US" altLang="ja-JP" b="0"/>
            </a:br>
            <a:r>
              <a:rPr lang="ja-JP" altLang="en-US" b="0"/>
              <a:t>サムネイル画像及びシーズシート提出先：</a:t>
            </a:r>
            <a:r>
              <a:rPr lang="en-US" altLang="ja-JP" sz="1800" b="0" u="sng" kern="0">
                <a:solidFill>
                  <a:srgbClr val="808080"/>
                </a:solidFill>
                <a:effectLst/>
                <a:latin typeface="Tahoma" panose="020B0604030504040204" pitchFamily="34" charset="0"/>
                <a:ea typeface="ＭＳ ゴシック" panose="020B0609070205080204" pitchFamily="49" charset="-128"/>
                <a:hlinkClick r:id="rId2"/>
              </a:rPr>
              <a:t>mlit.smartcity@tohmatsu.co.jp</a:t>
            </a:r>
            <a:endParaRPr lang="ja-JP" altLang="en-US" b="0"/>
          </a:p>
        </p:txBody>
      </p:sp>
      <p:pic>
        <p:nvPicPr>
          <p:cNvPr id="10" name="図 9">
            <a:extLst>
              <a:ext uri="{FF2B5EF4-FFF2-40B4-BE49-F238E27FC236}">
                <a16:creationId xmlns:a16="http://schemas.microsoft.com/office/drawing/2014/main" id="{E28E5132-C2D3-A948-0593-8EE1EED40919}"/>
              </a:ext>
            </a:extLst>
          </p:cNvPr>
          <p:cNvPicPr>
            <a:picLocks noChangeAspect="1"/>
          </p:cNvPicPr>
          <p:nvPr/>
        </p:nvPicPr>
        <p:blipFill>
          <a:blip r:embed="rId3"/>
          <a:stretch>
            <a:fillRect/>
          </a:stretch>
        </p:blipFill>
        <p:spPr>
          <a:xfrm>
            <a:off x="415925" y="1275639"/>
            <a:ext cx="7475945" cy="3281187"/>
          </a:xfrm>
          <a:prstGeom prst="rect">
            <a:avLst/>
          </a:prstGeom>
        </p:spPr>
      </p:pic>
      <p:sp>
        <p:nvSpPr>
          <p:cNvPr id="11" name="タイトル 4">
            <a:extLst>
              <a:ext uri="{FF2B5EF4-FFF2-40B4-BE49-F238E27FC236}">
                <a16:creationId xmlns:a16="http://schemas.microsoft.com/office/drawing/2014/main" id="{618099BC-B3D3-8F18-4077-3E75F09E3DCE}"/>
              </a:ext>
            </a:extLst>
          </p:cNvPr>
          <p:cNvSpPr txBox="1">
            <a:spLocks/>
          </p:cNvSpPr>
          <p:nvPr/>
        </p:nvSpPr>
        <p:spPr bwMode="gray">
          <a:xfrm>
            <a:off x="415925" y="835200"/>
            <a:ext cx="9072475" cy="33285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sz="1600" b="0"/>
              <a:t>イメージ：</a:t>
            </a:r>
          </a:p>
        </p:txBody>
      </p:sp>
      <p:sp>
        <p:nvSpPr>
          <p:cNvPr id="12" name="正方形/長方形 11">
            <a:extLst>
              <a:ext uri="{FF2B5EF4-FFF2-40B4-BE49-F238E27FC236}">
                <a16:creationId xmlns:a16="http://schemas.microsoft.com/office/drawing/2014/main" id="{19A38474-9AD7-FB60-4CBC-4FF2AFDC7BBE}"/>
              </a:ext>
            </a:extLst>
          </p:cNvPr>
          <p:cNvSpPr/>
          <p:nvPr/>
        </p:nvSpPr>
        <p:spPr bwMode="gray">
          <a:xfrm>
            <a:off x="5961297" y="2523741"/>
            <a:ext cx="1836223" cy="1022112"/>
          </a:xfrm>
          <a:prstGeom prst="rect">
            <a:avLst/>
          </a:prstGeom>
          <a:noFill/>
          <a:ln w="28575" algn="ctr">
            <a:solidFill>
              <a:srgbClr val="FF0000"/>
            </a:solidFill>
            <a:prstDash val="sysDash"/>
            <a:miter lim="800000"/>
            <a:headEnd/>
            <a:tailEnd/>
          </a:ln>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algn="l">
              <a:spcBef>
                <a:spcPts val="0"/>
              </a:spcBef>
              <a:buClr>
                <a:schemeClr val="tx1"/>
              </a:buClr>
              <a:buSzPct val="80000"/>
            </a:pPr>
            <a:endParaRPr kumimoji="1" lang="ja-JP" altLang="en-US" sz="1100">
              <a:sym typeface="+mn-lt"/>
            </a:endParaRPr>
          </a:p>
        </p:txBody>
      </p:sp>
      <p:sp>
        <p:nvSpPr>
          <p:cNvPr id="13" name="タイトル 4">
            <a:extLst>
              <a:ext uri="{FF2B5EF4-FFF2-40B4-BE49-F238E27FC236}">
                <a16:creationId xmlns:a16="http://schemas.microsoft.com/office/drawing/2014/main" id="{CCDEC3B0-EB7B-BF7B-5FF5-E20166BC47F6}"/>
              </a:ext>
            </a:extLst>
          </p:cNvPr>
          <p:cNvSpPr txBox="1">
            <a:spLocks/>
          </p:cNvSpPr>
          <p:nvPr/>
        </p:nvSpPr>
        <p:spPr bwMode="gray">
          <a:xfrm>
            <a:off x="7445192" y="1818758"/>
            <a:ext cx="2332471" cy="52609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sz="1600">
                <a:solidFill>
                  <a:srgbClr val="FF0000"/>
                </a:solidFill>
                <a:latin typeface="+mj-ea"/>
              </a:rPr>
              <a:t>トップページに表示する画像</a:t>
            </a:r>
          </a:p>
        </p:txBody>
      </p:sp>
      <p:cxnSp>
        <p:nvCxnSpPr>
          <p:cNvPr id="15" name="直線コネクタ 14">
            <a:extLst>
              <a:ext uri="{FF2B5EF4-FFF2-40B4-BE49-F238E27FC236}">
                <a16:creationId xmlns:a16="http://schemas.microsoft.com/office/drawing/2014/main" id="{CC2EBB7A-34B5-4341-CCE7-506A19636EE8}"/>
              </a:ext>
            </a:extLst>
          </p:cNvPr>
          <p:cNvCxnSpPr>
            <a:cxnSpLocks/>
          </p:cNvCxnSpPr>
          <p:nvPr/>
        </p:nvCxnSpPr>
        <p:spPr bwMode="gray">
          <a:xfrm flipV="1">
            <a:off x="7089041" y="2186775"/>
            <a:ext cx="341679" cy="324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7944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0964393-D699-C35F-3C9A-3FC8B7474D7D}"/>
              </a:ext>
            </a:extLst>
          </p:cNvPr>
          <p:cNvSpPr>
            <a:spLocks noChangeAspect="1"/>
          </p:cNvSpPr>
          <p:nvPr/>
        </p:nvSpPr>
        <p:spPr>
          <a:xfrm>
            <a:off x="415925" y="875179"/>
            <a:ext cx="9072475" cy="544348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solidFill>
              <a:latin typeface="Yu Gothic UI" panose="020B0500000000000000" pitchFamily="50" charset="-128"/>
              <a:ea typeface="Yu Gothic UI" panose="020B0500000000000000" pitchFamily="50" charset="-128"/>
            </a:endParaRPr>
          </a:p>
          <a:p>
            <a:pPr algn="ctr"/>
            <a:endParaRPr kumimoji="1" lang="ja-JP" altLang="en-US">
              <a:solidFill>
                <a:schemeClr val="tx2"/>
              </a:solidFill>
              <a:latin typeface="Yu Gothic UI" panose="020B0500000000000000" pitchFamily="50" charset="-128"/>
              <a:ea typeface="Yu Gothic UI" panose="020B0500000000000000" pitchFamily="50" charset="-128"/>
            </a:endParaRPr>
          </a:p>
        </p:txBody>
      </p:sp>
      <p:sp>
        <p:nvSpPr>
          <p:cNvPr id="7" name="タイトル 4">
            <a:extLst>
              <a:ext uri="{FF2B5EF4-FFF2-40B4-BE49-F238E27FC236}">
                <a16:creationId xmlns:a16="http://schemas.microsoft.com/office/drawing/2014/main" id="{58689595-AF0B-E677-F524-497D7B0E68CD}"/>
              </a:ext>
            </a:extLst>
          </p:cNvPr>
          <p:cNvSpPr>
            <a:spLocks noGrp="1"/>
          </p:cNvSpPr>
          <p:nvPr>
            <p:ph type="title"/>
          </p:nvPr>
        </p:nvSpPr>
        <p:spPr>
          <a:xfrm>
            <a:off x="417599" y="184500"/>
            <a:ext cx="9072475" cy="615600"/>
          </a:xfrm>
        </p:spPr>
        <p:txBody>
          <a:bodyPr/>
          <a:lstStyle/>
          <a:p>
            <a:r>
              <a:rPr lang="ja-JP" altLang="en-US" b="0"/>
              <a:t>サムネイル画像を</a:t>
            </a:r>
            <a:r>
              <a:rPr lang="en-US" altLang="ja-JP" b="0"/>
              <a:t>PPT</a:t>
            </a:r>
            <a:r>
              <a:rPr lang="ja-JP" altLang="en-US" b="0"/>
              <a:t>にて提出する場合は、以下グレーの枠内で作成してください。</a:t>
            </a:r>
            <a:br>
              <a:rPr lang="en-US" altLang="ja-JP" b="0"/>
            </a:br>
            <a:r>
              <a:rPr lang="ja-JP" altLang="en-US" b="0"/>
              <a:t>視認性の観点から文字を記載する場合は可能な限り</a:t>
            </a:r>
            <a:r>
              <a:rPr lang="en-US" altLang="ja-JP" b="0"/>
              <a:t>20</a:t>
            </a:r>
            <a:r>
              <a:rPr lang="ja-JP" altLang="en-US" b="0"/>
              <a:t>ポイント以上でお願いします。</a:t>
            </a:r>
            <a:endParaRPr kumimoji="1" lang="ja-JP" altLang="en-US">
              <a:solidFill>
                <a:srgbClr val="FF0000"/>
              </a:solidFill>
            </a:endParaRPr>
          </a:p>
        </p:txBody>
      </p:sp>
    </p:spTree>
    <p:extLst>
      <p:ext uri="{BB962C8B-B14F-4D97-AF65-F5344CB8AC3E}">
        <p14:creationId xmlns:p14="http://schemas.microsoft.com/office/powerpoint/2010/main" val="93229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32E26422-BF6E-378B-3D5B-4B27AF64981E}"/>
              </a:ext>
            </a:extLst>
          </p:cNvPr>
          <p:cNvSpPr/>
          <p:nvPr/>
        </p:nvSpPr>
        <p:spPr bwMode="gray">
          <a:xfrm>
            <a:off x="5023282" y="6066251"/>
            <a:ext cx="4466793" cy="539420"/>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26" name="正方形/長方形 25">
            <a:extLst>
              <a:ext uri="{FF2B5EF4-FFF2-40B4-BE49-F238E27FC236}">
                <a16:creationId xmlns:a16="http://schemas.microsoft.com/office/drawing/2014/main" id="{CF670703-7254-5D67-9A7C-F349F4AFE34E}"/>
              </a:ext>
            </a:extLst>
          </p:cNvPr>
          <p:cNvSpPr/>
          <p:nvPr/>
        </p:nvSpPr>
        <p:spPr bwMode="gray">
          <a:xfrm>
            <a:off x="423961" y="6068920"/>
            <a:ext cx="4466793" cy="539420"/>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02" name="正方形/長方形 101">
            <a:extLst>
              <a:ext uri="{FF2B5EF4-FFF2-40B4-BE49-F238E27FC236}">
                <a16:creationId xmlns:a16="http://schemas.microsoft.com/office/drawing/2014/main" id="{1D8EB4CD-3EA5-B4A3-9B79-007A0CC2A97F}"/>
              </a:ext>
            </a:extLst>
          </p:cNvPr>
          <p:cNvSpPr/>
          <p:nvPr/>
        </p:nvSpPr>
        <p:spPr bwMode="gray">
          <a:xfrm>
            <a:off x="423962" y="1421293"/>
            <a:ext cx="4466793" cy="2074262"/>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03" name="正方形/長方形 102">
            <a:extLst>
              <a:ext uri="{FF2B5EF4-FFF2-40B4-BE49-F238E27FC236}">
                <a16:creationId xmlns:a16="http://schemas.microsoft.com/office/drawing/2014/main" id="{C8360753-616C-469F-60C7-393553A2F924}"/>
              </a:ext>
            </a:extLst>
          </p:cNvPr>
          <p:cNvSpPr/>
          <p:nvPr/>
        </p:nvSpPr>
        <p:spPr bwMode="gray">
          <a:xfrm>
            <a:off x="5033831" y="1430441"/>
            <a:ext cx="4466793" cy="2074262"/>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98" name="四角形: 角を丸くする 97">
            <a:extLst>
              <a:ext uri="{FF2B5EF4-FFF2-40B4-BE49-F238E27FC236}">
                <a16:creationId xmlns:a16="http://schemas.microsoft.com/office/drawing/2014/main" id="{D4F4091E-506C-9C60-0C4F-06D890080FDC}"/>
              </a:ext>
            </a:extLst>
          </p:cNvPr>
          <p:cNvSpPr/>
          <p:nvPr/>
        </p:nvSpPr>
        <p:spPr bwMode="gray">
          <a:xfrm>
            <a:off x="413413" y="1214244"/>
            <a:ext cx="9069455" cy="177103"/>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当社が提供するスマートシティサービス（概要）</a:t>
            </a:r>
          </a:p>
        </p:txBody>
      </p:sp>
      <p:sp>
        <p:nvSpPr>
          <p:cNvPr id="44" name="正方形/長方形 1217">
            <a:extLst>
              <a:ext uri="{FF2B5EF4-FFF2-40B4-BE49-F238E27FC236}">
                <a16:creationId xmlns:a16="http://schemas.microsoft.com/office/drawing/2014/main" id="{6D2939ED-D786-B7D4-AC8D-DB1C07523503}"/>
              </a:ext>
            </a:extLst>
          </p:cNvPr>
          <p:cNvSpPr/>
          <p:nvPr/>
        </p:nvSpPr>
        <p:spPr>
          <a:xfrm>
            <a:off x="413414" y="656944"/>
            <a:ext cx="669662" cy="499137"/>
          </a:xfrm>
          <a:prstGeom prst="rect">
            <a:avLst/>
          </a:prstGeom>
          <a:solidFill>
            <a:schemeClr val="accent1">
              <a:lumMod val="20000"/>
              <a:lumOff val="8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100" b="1">
                <a:solidFill>
                  <a:schemeClr val="accent3"/>
                </a:solidFill>
                <a:latin typeface="Yu Gothic UI" panose="020B0500000000000000" pitchFamily="50" charset="-128"/>
                <a:ea typeface="Yu Gothic UI" panose="020B0500000000000000" pitchFamily="50" charset="-128"/>
              </a:rPr>
              <a:t>シーズ</a:t>
            </a:r>
          </a:p>
        </p:txBody>
      </p:sp>
      <p:sp>
        <p:nvSpPr>
          <p:cNvPr id="49" name="正方形/長方形 48">
            <a:extLst>
              <a:ext uri="{FF2B5EF4-FFF2-40B4-BE49-F238E27FC236}">
                <a16:creationId xmlns:a16="http://schemas.microsoft.com/office/drawing/2014/main" id="{D5CD55E0-0802-9F1A-9309-4983249AD498}"/>
              </a:ext>
            </a:extLst>
          </p:cNvPr>
          <p:cNvSpPr/>
          <p:nvPr/>
        </p:nvSpPr>
        <p:spPr bwMode="gray">
          <a:xfrm>
            <a:off x="1083076" y="656944"/>
            <a:ext cx="8403279" cy="499137"/>
          </a:xfrm>
          <a:prstGeom prst="rect">
            <a:avLst/>
          </a:prstGeom>
          <a:solidFill>
            <a:schemeClr val="bg1"/>
          </a:solidFill>
          <a:ln w="9525" algn="ctr">
            <a:solidFill>
              <a:schemeClr val="accent3"/>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just" defTabSz="990564" fontAlgn="auto">
              <a:lnSpc>
                <a:spcPct val="120000"/>
              </a:lnSpc>
              <a:spcBef>
                <a:spcPts val="300"/>
              </a:spcBef>
              <a:spcAft>
                <a:spcPts val="0"/>
              </a:spcAft>
              <a:buSzPct val="100000"/>
            </a:pPr>
            <a:r>
              <a:rPr kumimoji="1" lang="ja-JP" altLang="en-US" sz="1000" b="1" kern="0">
                <a:solidFill>
                  <a:schemeClr val="accent4"/>
                </a:solidFill>
                <a:latin typeface="Yu Gothic UI" panose="020B0500000000000000" pitchFamily="50" charset="-128"/>
                <a:ea typeface="Yu Gothic UI" panose="020B0500000000000000" pitchFamily="50" charset="-128"/>
              </a:rPr>
              <a:t>サマリ・キーメッセージ</a:t>
            </a:r>
            <a:endParaRPr kumimoji="1" lang="en-US" altLang="ja-JP" sz="1000" b="1" kern="0">
              <a:solidFill>
                <a:schemeClr val="accent4"/>
              </a:solidFill>
              <a:latin typeface="Yu Gothic UI" panose="020B0500000000000000" pitchFamily="50" charset="-128"/>
              <a:ea typeface="Yu Gothic UI" panose="020B0500000000000000" pitchFamily="50" charset="-128"/>
            </a:endParaRPr>
          </a:p>
          <a:p>
            <a:pPr algn="just" defTabSz="990564" fontAlgn="auto">
              <a:lnSpc>
                <a:spcPct val="120000"/>
              </a:lnSpc>
              <a:spcBef>
                <a:spcPts val="300"/>
              </a:spcBef>
              <a:spcAft>
                <a:spcPts val="0"/>
              </a:spcAft>
              <a:buSzPct val="100000"/>
            </a:pPr>
            <a:r>
              <a:rPr kumimoji="1" lang="en-US" altLang="ja-JP" sz="1000" b="1" kern="0">
                <a:solidFill>
                  <a:schemeClr val="accent4"/>
                </a:solidFill>
                <a:latin typeface="Yu Gothic UI" panose="020B0500000000000000" pitchFamily="50" charset="-128"/>
                <a:ea typeface="Yu Gothic UI" panose="020B0500000000000000" pitchFamily="50" charset="-128"/>
              </a:rPr>
              <a:t>XXX</a:t>
            </a:r>
            <a:r>
              <a:rPr kumimoji="1" lang="ja-JP" altLang="en-US" sz="1000" b="1" kern="0">
                <a:solidFill>
                  <a:schemeClr val="accent4"/>
                </a:solidFill>
                <a:latin typeface="Yu Gothic UI" panose="020B0500000000000000" pitchFamily="50" charset="-128"/>
                <a:ea typeface="Yu Gothic UI" panose="020B0500000000000000" pitchFamily="50" charset="-128"/>
              </a:rPr>
              <a:t>のような地方公共団体の課題・目標を解決・実現するために、</a:t>
            </a:r>
            <a:r>
              <a:rPr kumimoji="1" lang="en-US" altLang="ja-JP" sz="1000" b="1" kern="0">
                <a:solidFill>
                  <a:schemeClr val="accent4"/>
                </a:solidFill>
                <a:latin typeface="Yu Gothic UI" panose="020B0500000000000000" pitchFamily="50" charset="-128"/>
                <a:ea typeface="Yu Gothic UI" panose="020B0500000000000000" pitchFamily="50" charset="-128"/>
              </a:rPr>
              <a:t>XXX</a:t>
            </a:r>
            <a:r>
              <a:rPr kumimoji="1" lang="ja-JP" altLang="en-US" sz="1000" b="1" kern="0">
                <a:solidFill>
                  <a:schemeClr val="accent4"/>
                </a:solidFill>
                <a:latin typeface="Yu Gothic UI" panose="020B0500000000000000" pitchFamily="50" charset="-128"/>
                <a:ea typeface="Yu Gothic UI" panose="020B0500000000000000" pitchFamily="50" charset="-128"/>
              </a:rPr>
              <a:t>を提供しております。</a:t>
            </a:r>
          </a:p>
        </p:txBody>
      </p:sp>
      <p:sp>
        <p:nvSpPr>
          <p:cNvPr id="3" name="正方形/長方形 1210">
            <a:extLst>
              <a:ext uri="{FF2B5EF4-FFF2-40B4-BE49-F238E27FC236}">
                <a16:creationId xmlns:a16="http://schemas.microsoft.com/office/drawing/2014/main" id="{535DBC10-2F67-4418-4DB4-9FAD5F790C61}"/>
              </a:ext>
            </a:extLst>
          </p:cNvPr>
          <p:cNvSpPr/>
          <p:nvPr/>
        </p:nvSpPr>
        <p:spPr>
          <a:xfrm>
            <a:off x="413414" y="1946520"/>
            <a:ext cx="4360199" cy="63389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貴社が提供可能な都市の課題解決・目標実現のためのサービスがあれば、概要を記載してください。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XXXXXXXXXXXXXXX</a:t>
            </a:r>
          </a:p>
        </p:txBody>
      </p:sp>
      <p:sp>
        <p:nvSpPr>
          <p:cNvPr id="19" name="テキスト ボックス 18">
            <a:extLst>
              <a:ext uri="{FF2B5EF4-FFF2-40B4-BE49-F238E27FC236}">
                <a16:creationId xmlns:a16="http://schemas.microsoft.com/office/drawing/2014/main" id="{34FF5954-576B-A0E7-96D1-53F60C110031}"/>
              </a:ext>
            </a:extLst>
          </p:cNvPr>
          <p:cNvSpPr txBox="1"/>
          <p:nvPr/>
        </p:nvSpPr>
        <p:spPr bwMode="gray">
          <a:xfrm>
            <a:off x="682201" y="1446786"/>
            <a:ext cx="4093200" cy="463388"/>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chemeClr val="accent3"/>
                </a:solidFill>
                <a:latin typeface="Yu Gothic UI" panose="020B0500000000000000" pitchFamily="50" charset="-128"/>
                <a:ea typeface="Yu Gothic UI" panose="020B0500000000000000" pitchFamily="50" charset="-128"/>
              </a:rPr>
              <a:t>取組分野</a:t>
            </a: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 </a:t>
            </a:r>
            <a:r>
              <a:rPr kumimoji="1" lang="ja-JP" altLang="en-US" sz="1000" b="1" kern="0">
                <a:solidFill>
                  <a:schemeClr val="accent3"/>
                </a:solidFill>
                <a:latin typeface="Yu Gothic UI" panose="020B0500000000000000" pitchFamily="50" charset="-128"/>
                <a:ea typeface="Yu Gothic UI" panose="020B0500000000000000" pitchFamily="50" charset="-128"/>
              </a:rPr>
              <a:t>①～⑪　←取組分野一覧を参照し適宜記載してください</a:t>
            </a:r>
            <a:endParaRPr kumimoji="1" lang="en-US" altLang="ja-JP" sz="1000" b="1" kern="0">
              <a:solidFill>
                <a:schemeClr val="accent3"/>
              </a:solidFill>
              <a:latin typeface="Yu Gothic UI" panose="020B0500000000000000" pitchFamily="50" charset="-128"/>
              <a:ea typeface="Yu Gothic UI" panose="020B0500000000000000" pitchFamily="50" charset="-128"/>
            </a:endParaRPr>
          </a:p>
          <a:p>
            <a:pPr algn="just" fontAlgn="auto">
              <a:lnSpc>
                <a:spcPct val="120000"/>
              </a:lnSpc>
              <a:spcBef>
                <a:spcPts val="300"/>
              </a:spcBef>
              <a:spcAft>
                <a:spcPts val="0"/>
              </a:spcAft>
            </a:pP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chemeClr val="accent3"/>
                </a:solidFill>
                <a:latin typeface="Yu Gothic UI" panose="020B0500000000000000" pitchFamily="50" charset="-128"/>
                <a:ea typeface="Yu Gothic UI" panose="020B0500000000000000" pitchFamily="50" charset="-128"/>
              </a:rPr>
              <a:t>サービス名</a:t>
            </a:r>
            <a:r>
              <a:rPr kumimoji="1" lang="en-US" altLang="ja-JP" sz="1000" b="1" kern="0">
                <a:solidFill>
                  <a:schemeClr val="accent3"/>
                </a:solidFill>
                <a:latin typeface="Yu Gothic UI" panose="020B0500000000000000" pitchFamily="50" charset="-128"/>
                <a:ea typeface="Yu Gothic UI" panose="020B0500000000000000" pitchFamily="50" charset="-128"/>
              </a:rPr>
              <a:t>】XXXXX</a:t>
            </a:r>
          </a:p>
        </p:txBody>
      </p:sp>
      <p:sp>
        <p:nvSpPr>
          <p:cNvPr id="20" name="正方形/長方形 1210">
            <a:extLst>
              <a:ext uri="{FF2B5EF4-FFF2-40B4-BE49-F238E27FC236}">
                <a16:creationId xmlns:a16="http://schemas.microsoft.com/office/drawing/2014/main" id="{D6B22417-5B2F-8783-B2D6-3651CDEDF8D9}"/>
              </a:ext>
            </a:extLst>
          </p:cNvPr>
          <p:cNvSpPr/>
          <p:nvPr/>
        </p:nvSpPr>
        <p:spPr>
          <a:xfrm>
            <a:off x="5134677" y="1946520"/>
            <a:ext cx="4350701" cy="63389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貴社が提供可能な都市の課題解決・目標実現のためのサービスがあれば、概要を記載してください。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XXXXXXXXXXXXXXX</a:t>
            </a:r>
          </a:p>
        </p:txBody>
      </p:sp>
      <p:sp>
        <p:nvSpPr>
          <p:cNvPr id="27" name="テキスト ボックス 26">
            <a:extLst>
              <a:ext uri="{FF2B5EF4-FFF2-40B4-BE49-F238E27FC236}">
                <a16:creationId xmlns:a16="http://schemas.microsoft.com/office/drawing/2014/main" id="{6B3ECD2B-29E4-7B1F-BB52-EBF35C6E1D7C}"/>
              </a:ext>
            </a:extLst>
          </p:cNvPr>
          <p:cNvSpPr txBox="1"/>
          <p:nvPr/>
        </p:nvSpPr>
        <p:spPr bwMode="gray">
          <a:xfrm>
            <a:off x="5359074" y="1446786"/>
            <a:ext cx="4093200" cy="686526"/>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chemeClr val="accent3"/>
                </a:solidFill>
                <a:latin typeface="Yu Gothic UI" panose="020B0500000000000000" pitchFamily="50" charset="-128"/>
                <a:ea typeface="Yu Gothic UI" panose="020B0500000000000000" pitchFamily="50" charset="-128"/>
              </a:rPr>
              <a:t>取組分野</a:t>
            </a: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 </a:t>
            </a:r>
            <a:r>
              <a:rPr kumimoji="1" lang="ja-JP" altLang="en-US" sz="1000" b="1" kern="0">
                <a:solidFill>
                  <a:schemeClr val="accent3"/>
                </a:solidFill>
                <a:latin typeface="Yu Gothic UI" panose="020B0500000000000000" pitchFamily="50" charset="-128"/>
                <a:ea typeface="Yu Gothic UI" panose="020B0500000000000000" pitchFamily="50" charset="-128"/>
              </a:rPr>
              <a:t>①～⑪　←取組分野一覧を参照し適宜記載してください</a:t>
            </a:r>
            <a:endParaRPr kumimoji="1" lang="en-US" altLang="ja-JP" sz="1000" b="1" kern="0">
              <a:solidFill>
                <a:schemeClr val="accent3"/>
              </a:solidFill>
              <a:latin typeface="Yu Gothic UI" panose="020B0500000000000000" pitchFamily="50" charset="-128"/>
              <a:ea typeface="Yu Gothic UI" panose="020B0500000000000000" pitchFamily="50" charset="-128"/>
            </a:endParaRPr>
          </a:p>
          <a:p>
            <a:pPr algn="just" fontAlgn="auto">
              <a:lnSpc>
                <a:spcPct val="120000"/>
              </a:lnSpc>
              <a:spcBef>
                <a:spcPts val="300"/>
              </a:spcBef>
              <a:spcAft>
                <a:spcPts val="0"/>
              </a:spcAft>
            </a:pPr>
            <a:r>
              <a:rPr kumimoji="1" lang="en-US" altLang="ja-JP" sz="1000" b="1" kern="0">
                <a:solidFill>
                  <a:schemeClr val="accent3"/>
                </a:solidFill>
                <a:latin typeface="Yu Gothic UI" panose="020B0500000000000000" pitchFamily="50" charset="-128"/>
                <a:ea typeface="Yu Gothic UI" panose="020B0500000000000000" pitchFamily="50" charset="-128"/>
              </a:rPr>
              <a:t>【</a:t>
            </a:r>
            <a:r>
              <a:rPr kumimoji="1" lang="ja-JP" altLang="en-US" sz="1000" b="1" kern="0">
                <a:solidFill>
                  <a:schemeClr val="accent3"/>
                </a:solidFill>
                <a:latin typeface="Yu Gothic UI" panose="020B0500000000000000" pitchFamily="50" charset="-128"/>
                <a:ea typeface="Yu Gothic UI" panose="020B0500000000000000" pitchFamily="50" charset="-128"/>
              </a:rPr>
              <a:t>サービス名</a:t>
            </a:r>
            <a:r>
              <a:rPr kumimoji="1" lang="en-US" altLang="ja-JP" sz="1000" b="1" kern="0">
                <a:solidFill>
                  <a:schemeClr val="accent3"/>
                </a:solidFill>
                <a:latin typeface="Yu Gothic UI" panose="020B0500000000000000" pitchFamily="50" charset="-128"/>
                <a:ea typeface="Yu Gothic UI" panose="020B0500000000000000" pitchFamily="50" charset="-128"/>
              </a:rPr>
              <a:t>】XXXXX</a:t>
            </a:r>
          </a:p>
          <a:p>
            <a:pPr algn="just" defTabSz="914400" fontAlgn="auto">
              <a:lnSpc>
                <a:spcPct val="120000"/>
              </a:lnSpc>
              <a:spcBef>
                <a:spcPts val="300"/>
              </a:spcBef>
              <a:spcAft>
                <a:spcPts val="0"/>
              </a:spcAft>
            </a:pPr>
            <a:endParaRPr kumimoji="1" lang="en-US" altLang="ja-JP" sz="1000" b="1" kern="0">
              <a:solidFill>
                <a:schemeClr val="accent3"/>
              </a:solidFill>
              <a:latin typeface="Yu Gothic UI" panose="020B0500000000000000" pitchFamily="50" charset="-128"/>
              <a:ea typeface="Yu Gothic UI" panose="020B0500000000000000" pitchFamily="50" charset="-128"/>
            </a:endParaRPr>
          </a:p>
        </p:txBody>
      </p:sp>
      <p:grpSp>
        <p:nvGrpSpPr>
          <p:cNvPr id="87" name="グループ化 86">
            <a:extLst>
              <a:ext uri="{FF2B5EF4-FFF2-40B4-BE49-F238E27FC236}">
                <a16:creationId xmlns:a16="http://schemas.microsoft.com/office/drawing/2014/main" id="{6123DA5E-6BAC-BD6C-329E-32A1DB926B55}"/>
              </a:ext>
            </a:extLst>
          </p:cNvPr>
          <p:cNvGrpSpPr/>
          <p:nvPr/>
        </p:nvGrpSpPr>
        <p:grpSpPr>
          <a:xfrm>
            <a:off x="456134" y="6106428"/>
            <a:ext cx="259200" cy="255600"/>
            <a:chOff x="126703" y="3294756"/>
            <a:chExt cx="259200" cy="255600"/>
          </a:xfrm>
        </p:grpSpPr>
        <p:sp>
          <p:nvSpPr>
            <p:cNvPr id="85" name="円/楕円 11">
              <a:extLst>
                <a:ext uri="{FF2B5EF4-FFF2-40B4-BE49-F238E27FC236}">
                  <a16:creationId xmlns:a16="http://schemas.microsoft.com/office/drawing/2014/main" id="{1A60A0F5-286C-5BDB-71AD-FCF86AF7957C}"/>
                </a:ext>
              </a:extLst>
            </p:cNvPr>
            <p:cNvSpPr/>
            <p:nvPr/>
          </p:nvSpPr>
          <p:spPr bwMode="gray">
            <a:xfrm>
              <a:off x="126703" y="3294756"/>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40" name="グラフィックス 39" descr="メガホン 1 単色塗りつぶし">
              <a:extLst>
                <a:ext uri="{FF2B5EF4-FFF2-40B4-BE49-F238E27FC236}">
                  <a16:creationId xmlns:a16="http://schemas.microsoft.com/office/drawing/2014/main" id="{BF1E39E3-3D94-E0D3-8A4C-0A12F44AAF0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431" y="3312684"/>
              <a:ext cx="219745" cy="219745"/>
            </a:xfrm>
            <a:prstGeom prst="rect">
              <a:avLst/>
            </a:prstGeom>
          </p:spPr>
        </p:pic>
      </p:grpSp>
      <p:sp>
        <p:nvSpPr>
          <p:cNvPr id="46" name="テキスト ボックス 45">
            <a:extLst>
              <a:ext uri="{FF2B5EF4-FFF2-40B4-BE49-F238E27FC236}">
                <a16:creationId xmlns:a16="http://schemas.microsoft.com/office/drawing/2014/main" id="{4A288748-5A0E-4036-980C-EC1766E832A7}"/>
              </a:ext>
            </a:extLst>
          </p:cNvPr>
          <p:cNvSpPr txBox="1"/>
          <p:nvPr/>
        </p:nvSpPr>
        <p:spPr bwMode="gray">
          <a:xfrm>
            <a:off x="682201" y="6114104"/>
            <a:ext cx="4093200"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アピールポイント</a:t>
            </a:r>
            <a:r>
              <a:rPr kumimoji="1" lang="en-US" altLang="ja-JP" sz="1000" b="1" kern="0">
                <a:solidFill>
                  <a:schemeClr val="accent3"/>
                </a:solidFill>
                <a:latin typeface="Yu Gothic UI" panose="020B0500000000000000" pitchFamily="50" charset="-128"/>
                <a:ea typeface="Yu Gothic UI" panose="020B0500000000000000" pitchFamily="50" charset="-128"/>
              </a:rPr>
              <a:t>XXXXXXXXXX</a:t>
            </a:r>
          </a:p>
        </p:txBody>
      </p:sp>
      <p:sp>
        <p:nvSpPr>
          <p:cNvPr id="53" name="テキスト ボックス 52">
            <a:extLst>
              <a:ext uri="{FF2B5EF4-FFF2-40B4-BE49-F238E27FC236}">
                <a16:creationId xmlns:a16="http://schemas.microsoft.com/office/drawing/2014/main" id="{C287F9E6-9BCC-197A-7154-8C7F98F30CE0}"/>
              </a:ext>
            </a:extLst>
          </p:cNvPr>
          <p:cNvSpPr txBox="1"/>
          <p:nvPr/>
        </p:nvSpPr>
        <p:spPr bwMode="gray">
          <a:xfrm>
            <a:off x="5359074" y="6114104"/>
            <a:ext cx="4093200"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アピールポイント</a:t>
            </a:r>
            <a:r>
              <a:rPr kumimoji="1" lang="en-US" altLang="ja-JP" sz="1000" b="1" kern="0">
                <a:solidFill>
                  <a:schemeClr val="accent3"/>
                </a:solidFill>
                <a:latin typeface="Yu Gothic UI" panose="020B0500000000000000" pitchFamily="50" charset="-128"/>
                <a:ea typeface="Yu Gothic UI" panose="020B0500000000000000" pitchFamily="50" charset="-128"/>
              </a:rPr>
              <a:t>XXXXXXX</a:t>
            </a:r>
          </a:p>
        </p:txBody>
      </p:sp>
      <p:sp>
        <p:nvSpPr>
          <p:cNvPr id="9" name="円/楕円 11">
            <a:extLst>
              <a:ext uri="{FF2B5EF4-FFF2-40B4-BE49-F238E27FC236}">
                <a16:creationId xmlns:a16="http://schemas.microsoft.com/office/drawing/2014/main" id="{05EF2952-8110-9E8F-7490-FBA183A9518A}"/>
              </a:ext>
            </a:extLst>
          </p:cNvPr>
          <p:cNvSpPr/>
          <p:nvPr/>
        </p:nvSpPr>
        <p:spPr bwMode="gray">
          <a:xfrm>
            <a:off x="413414" y="16320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10" name="グラフィックス 9" descr="都市 単色塗りつぶし">
            <a:extLst>
              <a:ext uri="{FF2B5EF4-FFF2-40B4-BE49-F238E27FC236}">
                <a16:creationId xmlns:a16="http://schemas.microsoft.com/office/drawing/2014/main" id="{34101987-E28F-1AB6-4D8D-C1ABBD9C3F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6440" y="197083"/>
            <a:ext cx="195805" cy="195805"/>
          </a:xfrm>
          <a:prstGeom prst="rect">
            <a:avLst/>
          </a:prstGeom>
        </p:spPr>
      </p:pic>
      <p:sp>
        <p:nvSpPr>
          <p:cNvPr id="30" name="テキスト ボックス 29">
            <a:extLst>
              <a:ext uri="{FF2B5EF4-FFF2-40B4-BE49-F238E27FC236}">
                <a16:creationId xmlns:a16="http://schemas.microsoft.com/office/drawing/2014/main" id="{74EA6767-07D2-E8A0-8723-0D1BEC22E085}"/>
              </a:ext>
            </a:extLst>
          </p:cNvPr>
          <p:cNvSpPr txBox="1"/>
          <p:nvPr/>
        </p:nvSpPr>
        <p:spPr bwMode="gray">
          <a:xfrm>
            <a:off x="652227" y="150261"/>
            <a:ext cx="4086947"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提案団体名：</a:t>
            </a:r>
            <a:r>
              <a:rPr kumimoji="1" lang="en-US" altLang="ja-JP" sz="1100" b="1" kern="0">
                <a:solidFill>
                  <a:prstClr val="black"/>
                </a:solidFill>
                <a:latin typeface="Yu Gothic UI" panose="020B0500000000000000" pitchFamily="50" charset="-128"/>
                <a:ea typeface="Yu Gothic UI" panose="020B0500000000000000" pitchFamily="50" charset="-128"/>
              </a:rPr>
              <a:t>XXXX</a:t>
            </a:r>
          </a:p>
        </p:txBody>
      </p:sp>
      <p:cxnSp>
        <p:nvCxnSpPr>
          <p:cNvPr id="32" name="直線コネクタ 31">
            <a:extLst>
              <a:ext uri="{FF2B5EF4-FFF2-40B4-BE49-F238E27FC236}">
                <a16:creationId xmlns:a16="http://schemas.microsoft.com/office/drawing/2014/main" id="{B3B686E7-8FEF-093D-8EA8-73F220131050}"/>
              </a:ext>
            </a:extLst>
          </p:cNvPr>
          <p:cNvCxnSpPr>
            <a:cxnSpLocks/>
          </p:cNvCxnSpPr>
          <p:nvPr/>
        </p:nvCxnSpPr>
        <p:spPr>
          <a:xfrm>
            <a:off x="709417" y="388903"/>
            <a:ext cx="3600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783A8D8F-DE68-6AF4-4044-184C0DB42D4E}"/>
              </a:ext>
            </a:extLst>
          </p:cNvPr>
          <p:cNvSpPr txBox="1"/>
          <p:nvPr/>
        </p:nvSpPr>
        <p:spPr bwMode="gray">
          <a:xfrm>
            <a:off x="4962407" y="163200"/>
            <a:ext cx="999019"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zh-TW" altLang="en-US" sz="1100" b="1" kern="0">
                <a:solidFill>
                  <a:schemeClr val="accent3"/>
                </a:solidFill>
                <a:latin typeface="Yu Gothic UI" panose="020B0500000000000000" pitchFamily="50" charset="-128"/>
                <a:ea typeface="Yu Gothic UI" panose="020B0500000000000000" pitchFamily="50" charset="-128"/>
              </a:rPr>
              <a:t>取組分野一覧</a:t>
            </a:r>
            <a:endParaRPr kumimoji="1" lang="en-US" altLang="ja-JP" sz="1100" b="1" kern="0">
              <a:solidFill>
                <a:schemeClr val="accent3"/>
              </a:solidFill>
              <a:latin typeface="Yu Gothic UI" panose="020B0500000000000000" pitchFamily="50" charset="-128"/>
              <a:ea typeface="Yu Gothic UI" panose="020B0500000000000000" pitchFamily="50" charset="-128"/>
            </a:endParaRPr>
          </a:p>
        </p:txBody>
      </p:sp>
      <p:sp>
        <p:nvSpPr>
          <p:cNvPr id="60" name="左大かっこ 59">
            <a:extLst>
              <a:ext uri="{FF2B5EF4-FFF2-40B4-BE49-F238E27FC236}">
                <a16:creationId xmlns:a16="http://schemas.microsoft.com/office/drawing/2014/main" id="{C65706BE-7CFF-F9FD-C7D4-B34A8D90F0F7}"/>
              </a:ext>
            </a:extLst>
          </p:cNvPr>
          <p:cNvSpPr/>
          <p:nvPr/>
        </p:nvSpPr>
        <p:spPr bwMode="gray">
          <a:xfrm>
            <a:off x="5961426" y="31449"/>
            <a:ext cx="71021" cy="550416"/>
          </a:xfrm>
          <a:prstGeom prst="leftBracket">
            <a:avLst/>
          </a:prstGeom>
          <a:ln w="127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右大かっこ 60">
            <a:extLst>
              <a:ext uri="{FF2B5EF4-FFF2-40B4-BE49-F238E27FC236}">
                <a16:creationId xmlns:a16="http://schemas.microsoft.com/office/drawing/2014/main" id="{F1D7E1EF-A4D2-24B6-DB4D-9851292782A0}"/>
              </a:ext>
            </a:extLst>
          </p:cNvPr>
          <p:cNvSpPr/>
          <p:nvPr/>
        </p:nvSpPr>
        <p:spPr bwMode="gray">
          <a:xfrm>
            <a:off x="9413378" y="31449"/>
            <a:ext cx="72000" cy="550416"/>
          </a:xfrm>
          <a:prstGeom prst="rightBracket">
            <a:avLst/>
          </a:prstGeom>
          <a:ln w="127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円/楕円 11">
            <a:extLst>
              <a:ext uri="{FF2B5EF4-FFF2-40B4-BE49-F238E27FC236}">
                <a16:creationId xmlns:a16="http://schemas.microsoft.com/office/drawing/2014/main" id="{A40157C0-D358-A466-4FF1-9C8359C83E5D}"/>
              </a:ext>
            </a:extLst>
          </p:cNvPr>
          <p:cNvSpPr/>
          <p:nvPr/>
        </p:nvSpPr>
        <p:spPr bwMode="gray">
          <a:xfrm>
            <a:off x="4748134" y="17050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mj-ea"/>
              <a:ea typeface="+mj-ea"/>
              <a:cs typeface="+mn-cs"/>
            </a:endParaRPr>
          </a:p>
        </p:txBody>
      </p:sp>
      <p:pic>
        <p:nvPicPr>
          <p:cNvPr id="63" name="グラフィックス 62" descr="疑問符 単色塗りつぶし">
            <a:extLst>
              <a:ext uri="{FF2B5EF4-FFF2-40B4-BE49-F238E27FC236}">
                <a16:creationId xmlns:a16="http://schemas.microsoft.com/office/drawing/2014/main" id="{3D2D3C99-CD85-7B88-0762-AA9AA9B733B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805166" y="225732"/>
            <a:ext cx="145136" cy="145136"/>
          </a:xfrm>
          <a:prstGeom prst="rect">
            <a:avLst/>
          </a:prstGeom>
        </p:spPr>
      </p:pic>
      <p:grpSp>
        <p:nvGrpSpPr>
          <p:cNvPr id="82" name="グループ化 81">
            <a:extLst>
              <a:ext uri="{FF2B5EF4-FFF2-40B4-BE49-F238E27FC236}">
                <a16:creationId xmlns:a16="http://schemas.microsoft.com/office/drawing/2014/main" id="{4E5F3C3F-75E7-DCBD-3BD6-6C728D077498}"/>
              </a:ext>
            </a:extLst>
          </p:cNvPr>
          <p:cNvGrpSpPr/>
          <p:nvPr/>
        </p:nvGrpSpPr>
        <p:grpSpPr>
          <a:xfrm>
            <a:off x="456134" y="1436327"/>
            <a:ext cx="259200" cy="255600"/>
            <a:chOff x="416095" y="1436327"/>
            <a:chExt cx="259200" cy="255600"/>
          </a:xfrm>
        </p:grpSpPr>
        <p:sp>
          <p:nvSpPr>
            <p:cNvPr id="66" name="円/楕円 11">
              <a:extLst>
                <a:ext uri="{FF2B5EF4-FFF2-40B4-BE49-F238E27FC236}">
                  <a16:creationId xmlns:a16="http://schemas.microsoft.com/office/drawing/2014/main" id="{30EEB0CB-4C10-AA26-0EED-C11382D9A1A3}"/>
                </a:ext>
              </a:extLst>
            </p:cNvPr>
            <p:cNvSpPr/>
            <p:nvPr/>
          </p:nvSpPr>
          <p:spPr bwMode="gray">
            <a:xfrm>
              <a:off x="416095" y="1436327"/>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72" name="グラフィックス 71" descr="プラグ 単色塗りつぶし">
              <a:extLst>
                <a:ext uri="{FF2B5EF4-FFF2-40B4-BE49-F238E27FC236}">
                  <a16:creationId xmlns:a16="http://schemas.microsoft.com/office/drawing/2014/main" id="{42E4520B-1F84-AF84-92D1-1BFB8075C77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9163" y="1457595"/>
              <a:ext cx="213064" cy="213064"/>
            </a:xfrm>
            <a:prstGeom prst="rect">
              <a:avLst/>
            </a:prstGeom>
          </p:spPr>
        </p:pic>
      </p:grpSp>
      <p:grpSp>
        <p:nvGrpSpPr>
          <p:cNvPr id="84" name="グループ化 83">
            <a:extLst>
              <a:ext uri="{FF2B5EF4-FFF2-40B4-BE49-F238E27FC236}">
                <a16:creationId xmlns:a16="http://schemas.microsoft.com/office/drawing/2014/main" id="{3A3A26E2-BB05-604E-76B7-F4EB617636B2}"/>
              </a:ext>
            </a:extLst>
          </p:cNvPr>
          <p:cNvGrpSpPr/>
          <p:nvPr/>
        </p:nvGrpSpPr>
        <p:grpSpPr>
          <a:xfrm>
            <a:off x="5132378" y="1446957"/>
            <a:ext cx="259200" cy="255600"/>
            <a:chOff x="5111625" y="1446957"/>
            <a:chExt cx="259200" cy="255600"/>
          </a:xfrm>
        </p:grpSpPr>
        <p:sp>
          <p:nvSpPr>
            <p:cNvPr id="79" name="円/楕円 11">
              <a:extLst>
                <a:ext uri="{FF2B5EF4-FFF2-40B4-BE49-F238E27FC236}">
                  <a16:creationId xmlns:a16="http://schemas.microsoft.com/office/drawing/2014/main" id="{CFB30510-6BC5-3B88-8EA4-D81A628B78E2}"/>
                </a:ext>
              </a:extLst>
            </p:cNvPr>
            <p:cNvSpPr/>
            <p:nvPr/>
          </p:nvSpPr>
          <p:spPr bwMode="gray">
            <a:xfrm>
              <a:off x="5111625" y="1446957"/>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81" name="グラフィックス 80" descr="プラグ 単色塗りつぶし">
              <a:extLst>
                <a:ext uri="{FF2B5EF4-FFF2-40B4-BE49-F238E27FC236}">
                  <a16:creationId xmlns:a16="http://schemas.microsoft.com/office/drawing/2014/main" id="{08310E9A-28A0-D703-65B8-23CD38F6280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134693" y="1468225"/>
              <a:ext cx="213064" cy="213064"/>
            </a:xfrm>
            <a:prstGeom prst="rect">
              <a:avLst/>
            </a:prstGeom>
          </p:spPr>
        </p:pic>
      </p:grpSp>
      <p:grpSp>
        <p:nvGrpSpPr>
          <p:cNvPr id="88" name="グループ化 87">
            <a:extLst>
              <a:ext uri="{FF2B5EF4-FFF2-40B4-BE49-F238E27FC236}">
                <a16:creationId xmlns:a16="http://schemas.microsoft.com/office/drawing/2014/main" id="{F0862C06-4931-4FBC-0980-D888869F42B0}"/>
              </a:ext>
            </a:extLst>
          </p:cNvPr>
          <p:cNvGrpSpPr/>
          <p:nvPr/>
        </p:nvGrpSpPr>
        <p:grpSpPr>
          <a:xfrm>
            <a:off x="5132378" y="6106428"/>
            <a:ext cx="259200" cy="255600"/>
            <a:chOff x="126703" y="3294756"/>
            <a:chExt cx="259200" cy="255600"/>
          </a:xfrm>
        </p:grpSpPr>
        <p:sp>
          <p:nvSpPr>
            <p:cNvPr id="89" name="円/楕円 11">
              <a:extLst>
                <a:ext uri="{FF2B5EF4-FFF2-40B4-BE49-F238E27FC236}">
                  <a16:creationId xmlns:a16="http://schemas.microsoft.com/office/drawing/2014/main" id="{2309EF28-8B8F-28BB-A16D-8D4CE6A02898}"/>
                </a:ext>
              </a:extLst>
            </p:cNvPr>
            <p:cNvSpPr/>
            <p:nvPr/>
          </p:nvSpPr>
          <p:spPr bwMode="gray">
            <a:xfrm>
              <a:off x="126703" y="3294756"/>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90" name="グラフィックス 89" descr="メガホン 1 単色塗りつぶし">
              <a:extLst>
                <a:ext uri="{FF2B5EF4-FFF2-40B4-BE49-F238E27FC236}">
                  <a16:creationId xmlns:a16="http://schemas.microsoft.com/office/drawing/2014/main" id="{5EF832DB-0186-61B9-05ED-B6EE6B9891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431" y="3312684"/>
              <a:ext cx="219745" cy="219745"/>
            </a:xfrm>
            <a:prstGeom prst="rect">
              <a:avLst/>
            </a:prstGeom>
          </p:spPr>
        </p:pic>
      </p:grpSp>
      <p:sp>
        <p:nvSpPr>
          <p:cNvPr id="99" name="四角形: 角を丸くする 98">
            <a:extLst>
              <a:ext uri="{FF2B5EF4-FFF2-40B4-BE49-F238E27FC236}">
                <a16:creationId xmlns:a16="http://schemas.microsoft.com/office/drawing/2014/main" id="{43CCAFF7-9CE6-EE50-F12A-40AE33EF57D7}"/>
              </a:ext>
            </a:extLst>
          </p:cNvPr>
          <p:cNvSpPr/>
          <p:nvPr/>
        </p:nvSpPr>
        <p:spPr bwMode="gray">
          <a:xfrm>
            <a:off x="413413" y="5855471"/>
            <a:ext cx="9069455" cy="177103"/>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defRPr/>
            </a:pPr>
            <a:r>
              <a:rPr lang="ja-JP" altLang="en-US" sz="1200" b="1">
                <a:solidFill>
                  <a:schemeClr val="bg1"/>
                </a:solidFill>
                <a:latin typeface="Yu Gothic UI" panose="020B0500000000000000" pitchFamily="50" charset="-128"/>
                <a:ea typeface="Yu Gothic UI" panose="020B0500000000000000" pitchFamily="50" charset="-128"/>
              </a:rPr>
              <a:t>当社が提供するスマートシティサービスのアピール</a:t>
            </a:r>
          </a:p>
        </p:txBody>
      </p:sp>
      <p:sp>
        <p:nvSpPr>
          <p:cNvPr id="4" name="正方形/長方形 3">
            <a:extLst>
              <a:ext uri="{FF2B5EF4-FFF2-40B4-BE49-F238E27FC236}">
                <a16:creationId xmlns:a16="http://schemas.microsoft.com/office/drawing/2014/main" id="{067A11CE-EE3C-DCCB-F199-68B7850AB57D}"/>
              </a:ext>
            </a:extLst>
          </p:cNvPr>
          <p:cNvSpPr/>
          <p:nvPr/>
        </p:nvSpPr>
        <p:spPr bwMode="gray">
          <a:xfrm>
            <a:off x="415925" y="3826421"/>
            <a:ext cx="4466793" cy="1978219"/>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5" name="正方形/長方形 4">
            <a:extLst>
              <a:ext uri="{FF2B5EF4-FFF2-40B4-BE49-F238E27FC236}">
                <a16:creationId xmlns:a16="http://schemas.microsoft.com/office/drawing/2014/main" id="{65E87E58-6C32-4217-A140-EB354E7A2932}"/>
              </a:ext>
            </a:extLst>
          </p:cNvPr>
          <p:cNvSpPr/>
          <p:nvPr/>
        </p:nvSpPr>
        <p:spPr bwMode="gray">
          <a:xfrm>
            <a:off x="5025794" y="3835570"/>
            <a:ext cx="4466793" cy="1969070"/>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6" name="正方形/長方形 1208">
            <a:extLst>
              <a:ext uri="{FF2B5EF4-FFF2-40B4-BE49-F238E27FC236}">
                <a16:creationId xmlns:a16="http://schemas.microsoft.com/office/drawing/2014/main" id="{432AA128-2304-E539-1B2E-D4351C6419F3}"/>
              </a:ext>
            </a:extLst>
          </p:cNvPr>
          <p:cNvSpPr/>
          <p:nvPr/>
        </p:nvSpPr>
        <p:spPr>
          <a:xfrm>
            <a:off x="413414" y="4050548"/>
            <a:ext cx="4360199" cy="467953"/>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上記サービスの導入イメージについて、文章・イラスト等を用いて記載してください。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a:t>
            </a:r>
          </a:p>
        </p:txBody>
      </p:sp>
      <p:sp>
        <p:nvSpPr>
          <p:cNvPr id="8" name="テキスト ボックス 7">
            <a:extLst>
              <a:ext uri="{FF2B5EF4-FFF2-40B4-BE49-F238E27FC236}">
                <a16:creationId xmlns:a16="http://schemas.microsoft.com/office/drawing/2014/main" id="{E6B6885D-8FF9-1FCA-D181-504AD415DBDA}"/>
              </a:ext>
            </a:extLst>
          </p:cNvPr>
          <p:cNvSpPr txBox="1"/>
          <p:nvPr/>
        </p:nvSpPr>
        <p:spPr bwMode="gray">
          <a:xfrm>
            <a:off x="637811" y="3844140"/>
            <a:ext cx="3671606"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技術を用いて解決する都市・地域課題イメージ</a:t>
            </a:r>
          </a:p>
        </p:txBody>
      </p:sp>
      <p:sp>
        <p:nvSpPr>
          <p:cNvPr id="11" name="正方形/長方形 1208">
            <a:extLst>
              <a:ext uri="{FF2B5EF4-FFF2-40B4-BE49-F238E27FC236}">
                <a16:creationId xmlns:a16="http://schemas.microsoft.com/office/drawing/2014/main" id="{6C6D07A6-40C4-D321-C6D1-3B36DCE72046}"/>
              </a:ext>
            </a:extLst>
          </p:cNvPr>
          <p:cNvSpPr/>
          <p:nvPr/>
        </p:nvSpPr>
        <p:spPr>
          <a:xfrm>
            <a:off x="5129877" y="4064595"/>
            <a:ext cx="4361789" cy="467953"/>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上記サービスの導入イメージについて、文章・イラスト等を用いて記載してください。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a:t>
            </a:r>
          </a:p>
        </p:txBody>
      </p:sp>
      <p:sp>
        <p:nvSpPr>
          <p:cNvPr id="12" name="テキスト ボックス 11">
            <a:extLst>
              <a:ext uri="{FF2B5EF4-FFF2-40B4-BE49-F238E27FC236}">
                <a16:creationId xmlns:a16="http://schemas.microsoft.com/office/drawing/2014/main" id="{B2294F35-DCDF-DD35-17CA-38B3F9AF99FB}"/>
              </a:ext>
            </a:extLst>
          </p:cNvPr>
          <p:cNvSpPr txBox="1"/>
          <p:nvPr/>
        </p:nvSpPr>
        <p:spPr bwMode="gray">
          <a:xfrm>
            <a:off x="5393538" y="3858187"/>
            <a:ext cx="3671606"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技術を用いて解決する都市・地域課題イメージ</a:t>
            </a:r>
          </a:p>
        </p:txBody>
      </p:sp>
      <p:sp>
        <p:nvSpPr>
          <p:cNvPr id="13" name="二等辺三角形 12">
            <a:extLst>
              <a:ext uri="{FF2B5EF4-FFF2-40B4-BE49-F238E27FC236}">
                <a16:creationId xmlns:a16="http://schemas.microsoft.com/office/drawing/2014/main" id="{4E2E8449-BB41-99E4-CE9B-EFA50C914DC2}"/>
              </a:ext>
            </a:extLst>
          </p:cNvPr>
          <p:cNvSpPr/>
          <p:nvPr/>
        </p:nvSpPr>
        <p:spPr bwMode="gray">
          <a:xfrm rot="10800000">
            <a:off x="6777517" y="3563550"/>
            <a:ext cx="1080000" cy="163507"/>
          </a:xfrm>
          <a:prstGeom prst="triangle">
            <a:avLst/>
          </a:prstGeom>
          <a:solidFill>
            <a:schemeClr val="accent3"/>
          </a:solidFill>
          <a:ln w="12700" algn="ctr">
            <a:solidFill>
              <a:schemeClr val="accent3"/>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nvGrpSpPr>
          <p:cNvPr id="14" name="グループ化 13">
            <a:extLst>
              <a:ext uri="{FF2B5EF4-FFF2-40B4-BE49-F238E27FC236}">
                <a16:creationId xmlns:a16="http://schemas.microsoft.com/office/drawing/2014/main" id="{E9E5FEFE-CBAE-8F6A-95D6-B0E7FED09298}"/>
              </a:ext>
            </a:extLst>
          </p:cNvPr>
          <p:cNvGrpSpPr/>
          <p:nvPr/>
        </p:nvGrpSpPr>
        <p:grpSpPr>
          <a:xfrm>
            <a:off x="416095" y="3855339"/>
            <a:ext cx="259200" cy="255600"/>
            <a:chOff x="52828" y="2803180"/>
            <a:chExt cx="259200" cy="255600"/>
          </a:xfrm>
        </p:grpSpPr>
        <p:sp>
          <p:nvSpPr>
            <p:cNvPr id="15" name="円/楕円 11">
              <a:extLst>
                <a:ext uri="{FF2B5EF4-FFF2-40B4-BE49-F238E27FC236}">
                  <a16:creationId xmlns:a16="http://schemas.microsoft.com/office/drawing/2014/main" id="{14E50722-1571-6D7C-E395-7EF3EEBF828E}"/>
                </a:ext>
              </a:extLst>
            </p:cNvPr>
            <p:cNvSpPr/>
            <p:nvPr/>
          </p:nvSpPr>
          <p:spPr bwMode="gray">
            <a:xfrm>
              <a:off x="52828" y="280318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16" name="グラフィックス 15" descr="人と循環 単色塗りつぶし">
              <a:extLst>
                <a:ext uri="{FF2B5EF4-FFF2-40B4-BE49-F238E27FC236}">
                  <a16:creationId xmlns:a16="http://schemas.microsoft.com/office/drawing/2014/main" id="{334AA39A-FFDC-2A09-AACE-01DD89873AD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8152" y="2816704"/>
              <a:ext cx="228552" cy="228552"/>
            </a:xfrm>
            <a:prstGeom prst="rect">
              <a:avLst/>
            </a:prstGeom>
          </p:spPr>
        </p:pic>
      </p:grpSp>
      <p:grpSp>
        <p:nvGrpSpPr>
          <p:cNvPr id="17" name="グループ化 16">
            <a:extLst>
              <a:ext uri="{FF2B5EF4-FFF2-40B4-BE49-F238E27FC236}">
                <a16:creationId xmlns:a16="http://schemas.microsoft.com/office/drawing/2014/main" id="{67CE0B3A-8CA8-EC92-5955-E5D88D0306A0}"/>
              </a:ext>
            </a:extLst>
          </p:cNvPr>
          <p:cNvGrpSpPr/>
          <p:nvPr/>
        </p:nvGrpSpPr>
        <p:grpSpPr>
          <a:xfrm>
            <a:off x="5132378" y="3855339"/>
            <a:ext cx="259200" cy="255600"/>
            <a:chOff x="52828" y="2803180"/>
            <a:chExt cx="259200" cy="255600"/>
          </a:xfrm>
        </p:grpSpPr>
        <p:sp>
          <p:nvSpPr>
            <p:cNvPr id="18" name="円/楕円 11">
              <a:extLst>
                <a:ext uri="{FF2B5EF4-FFF2-40B4-BE49-F238E27FC236}">
                  <a16:creationId xmlns:a16="http://schemas.microsoft.com/office/drawing/2014/main" id="{D989718B-5BA1-846E-AA39-C6890D0C17E6}"/>
                </a:ext>
              </a:extLst>
            </p:cNvPr>
            <p:cNvSpPr/>
            <p:nvPr/>
          </p:nvSpPr>
          <p:spPr bwMode="gray">
            <a:xfrm>
              <a:off x="52828" y="280318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21" name="グラフィックス 20" descr="人と循環 単色塗りつぶし">
              <a:extLst>
                <a:ext uri="{FF2B5EF4-FFF2-40B4-BE49-F238E27FC236}">
                  <a16:creationId xmlns:a16="http://schemas.microsoft.com/office/drawing/2014/main" id="{67399442-CBD7-7ECC-A3DF-711FB4D1EAB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8152" y="2816704"/>
              <a:ext cx="228552" cy="228552"/>
            </a:xfrm>
            <a:prstGeom prst="rect">
              <a:avLst/>
            </a:prstGeom>
          </p:spPr>
        </p:pic>
      </p:grpSp>
      <p:sp>
        <p:nvSpPr>
          <p:cNvPr id="22" name="二等辺三角形 21">
            <a:extLst>
              <a:ext uri="{FF2B5EF4-FFF2-40B4-BE49-F238E27FC236}">
                <a16:creationId xmlns:a16="http://schemas.microsoft.com/office/drawing/2014/main" id="{334D4612-1509-63F2-B0A7-75D31381E6C3}"/>
              </a:ext>
            </a:extLst>
          </p:cNvPr>
          <p:cNvSpPr/>
          <p:nvPr/>
        </p:nvSpPr>
        <p:spPr bwMode="gray">
          <a:xfrm rot="10800000">
            <a:off x="2109321" y="3563549"/>
            <a:ext cx="1080000" cy="163507"/>
          </a:xfrm>
          <a:prstGeom prst="triangle">
            <a:avLst/>
          </a:prstGeom>
          <a:solidFill>
            <a:schemeClr val="accent3"/>
          </a:solidFill>
          <a:ln w="12700" algn="ctr">
            <a:solidFill>
              <a:schemeClr val="accent3"/>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4" name="四角形: 角を丸くする 23">
            <a:extLst>
              <a:ext uri="{FF2B5EF4-FFF2-40B4-BE49-F238E27FC236}">
                <a16:creationId xmlns:a16="http://schemas.microsoft.com/office/drawing/2014/main" id="{6433292C-E3BB-104F-275C-5FB8F79C334E}"/>
              </a:ext>
            </a:extLst>
          </p:cNvPr>
          <p:cNvSpPr/>
          <p:nvPr/>
        </p:nvSpPr>
        <p:spPr bwMode="gray">
          <a:xfrm>
            <a:off x="1631498" y="4693997"/>
            <a:ext cx="2128403" cy="1023493"/>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サービスのイラスト・導入イメージ</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5" name="四角形: 角を丸くする 24">
            <a:extLst>
              <a:ext uri="{FF2B5EF4-FFF2-40B4-BE49-F238E27FC236}">
                <a16:creationId xmlns:a16="http://schemas.microsoft.com/office/drawing/2014/main" id="{7919D5F9-9CF5-886E-D13D-93866B4B2623}"/>
              </a:ext>
            </a:extLst>
          </p:cNvPr>
          <p:cNvSpPr/>
          <p:nvPr/>
        </p:nvSpPr>
        <p:spPr bwMode="gray">
          <a:xfrm>
            <a:off x="6341472" y="4692595"/>
            <a:ext cx="2128403" cy="1023493"/>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サービスのイラスト・導入イメージ</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8" name="四角形: 角を丸くする 27">
            <a:extLst>
              <a:ext uri="{FF2B5EF4-FFF2-40B4-BE49-F238E27FC236}">
                <a16:creationId xmlns:a16="http://schemas.microsoft.com/office/drawing/2014/main" id="{A9A10BB3-CF27-E924-758E-D75E7F68184D}"/>
              </a:ext>
            </a:extLst>
          </p:cNvPr>
          <p:cNvSpPr/>
          <p:nvPr/>
        </p:nvSpPr>
        <p:spPr bwMode="gray">
          <a:xfrm>
            <a:off x="-2806009" y="57210"/>
            <a:ext cx="2750302" cy="1258406"/>
          </a:xfrm>
          <a:prstGeom prst="roundRect">
            <a:avLst/>
          </a:prstGeom>
          <a:solidFill>
            <a:srgbClr val="FF000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原則</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1</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シート</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団体の提出をお願いしております</a:t>
            </a:r>
            <a:r>
              <a:rPr lang="ja-JP" altLang="en-US"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ただし、貴団体にて情報公開</a:t>
            </a:r>
            <a:r>
              <a:rPr lang="ja-JP" altLang="en-US" sz="1100" b="1" kern="0">
                <a:solidFill>
                  <a:schemeClr val="bg1"/>
                </a:solidFill>
                <a:latin typeface="游明朝" panose="02020400000000000000" pitchFamily="18" charset="-128"/>
                <a:ea typeface="Yu Gothic UI" panose="020B0500000000000000" pitchFamily="50" charset="-128"/>
                <a:cs typeface="ＭＳ Ｐゴシック" panose="020B0600070205080204" pitchFamily="50" charset="-128"/>
              </a:rPr>
              <a:t>した</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い</a:t>
            </a:r>
            <a:r>
              <a:rPr lang="ja-JP" altLang="en-US"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サービス</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が複数ある場合には、検索精度向上のため、課題ごとにシートを提出いただくことが可能です。</a:t>
            </a:r>
            <a:endParaRPr lang="ja-JP" altLang="ja-JP" sz="1200" b="1" kern="10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7F0B2BE5-3498-466D-2A1C-EC9AC654CFC5}"/>
              </a:ext>
            </a:extLst>
          </p:cNvPr>
          <p:cNvSpPr/>
          <p:nvPr/>
        </p:nvSpPr>
        <p:spPr bwMode="gray">
          <a:xfrm>
            <a:off x="6084360" y="-91774"/>
            <a:ext cx="3513869" cy="614537"/>
          </a:xfrm>
          <a:prstGeom prst="rect">
            <a:avLst/>
          </a:prstGeom>
          <a:noFill/>
          <a:ln w="952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対応する取組分野をシート外のオブジェクトから移動してください</a:t>
            </a:r>
            <a:br>
              <a:rPr lang="en-US" altLang="ja-JP" sz="1000" b="1">
                <a:solidFill>
                  <a:srgbClr val="FF0000"/>
                </a:solidFill>
                <a:latin typeface="Yu Gothic UI" panose="020B0500000000000000" pitchFamily="50" charset="-128"/>
                <a:ea typeface="Yu Gothic UI" panose="020B0500000000000000" pitchFamily="50" charset="-128"/>
              </a:rPr>
            </a:br>
            <a:endParaRPr lang="ja-JP" altLang="en-US" sz="1000" b="1">
              <a:solidFill>
                <a:srgbClr val="FF0000"/>
              </a:solidFill>
              <a:latin typeface="Yu Gothic UI" panose="020B0500000000000000" pitchFamily="50" charset="-128"/>
              <a:ea typeface="Yu Gothic UI" panose="020B0500000000000000" pitchFamily="50" charset="-128"/>
            </a:endParaRPr>
          </a:p>
        </p:txBody>
      </p:sp>
      <p:sp>
        <p:nvSpPr>
          <p:cNvPr id="23" name="正方形/長方形 22">
            <a:extLst>
              <a:ext uri="{FF2B5EF4-FFF2-40B4-BE49-F238E27FC236}">
                <a16:creationId xmlns:a16="http://schemas.microsoft.com/office/drawing/2014/main" id="{5A7B1A9F-6007-A1DC-C698-1D97B1D0602B}"/>
              </a:ext>
            </a:extLst>
          </p:cNvPr>
          <p:cNvSpPr/>
          <p:nvPr/>
        </p:nvSpPr>
        <p:spPr bwMode="gray">
          <a:xfrm>
            <a:off x="9951989" y="1465"/>
            <a:ext cx="2534302" cy="2261717"/>
          </a:xfrm>
          <a:prstGeom prst="rect">
            <a:avLst/>
          </a:prstGeom>
          <a:solidFill>
            <a:schemeClr val="bg1"/>
          </a:solidFill>
          <a:ln w="952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defTabSz="990564">
              <a:buSzPct val="100000"/>
            </a:pPr>
            <a:r>
              <a:rPr lang="ja-JP" altLang="en-US" sz="1000" b="1">
                <a:solidFill>
                  <a:schemeClr val="accent4"/>
                </a:solidFill>
                <a:latin typeface="Yu Gothic UI" panose="020B0500000000000000" pitchFamily="50" charset="-128"/>
                <a:ea typeface="Yu Gothic UI" panose="020B0500000000000000" pitchFamily="50" charset="-128"/>
              </a:rPr>
              <a:t>提案団体の皆様</a:t>
            </a:r>
            <a:endParaRPr lang="en-US" altLang="ja-JP" sz="1000" b="1">
              <a:solidFill>
                <a:schemeClr val="accent4"/>
              </a:solidFill>
              <a:latin typeface="Yu Gothic UI" panose="020B0500000000000000" pitchFamily="50" charset="-128"/>
              <a:ea typeface="Yu Gothic UI" panose="020B0500000000000000" pitchFamily="50" charset="-128"/>
            </a:endParaRPr>
          </a:p>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対応する取組分野を下記から移動してください</a:t>
            </a:r>
            <a:endParaRPr lang="en-US" altLang="ja-JP" sz="1000" b="1">
              <a:solidFill>
                <a:schemeClr val="accent5"/>
              </a:solidFill>
              <a:latin typeface="Yu Gothic UI" panose="020B0500000000000000" pitchFamily="50" charset="-128"/>
              <a:ea typeface="Yu Gothic UI" panose="020B0500000000000000" pitchFamily="50" charset="-128"/>
            </a:endParaRPr>
          </a:p>
        </p:txBody>
      </p:sp>
      <p:sp>
        <p:nvSpPr>
          <p:cNvPr id="38" name="四角形: 角を丸くする 37">
            <a:extLst>
              <a:ext uri="{FF2B5EF4-FFF2-40B4-BE49-F238E27FC236}">
                <a16:creationId xmlns:a16="http://schemas.microsoft.com/office/drawing/2014/main" id="{39EC8A69-A847-0893-C183-E8971011AFAD}"/>
              </a:ext>
            </a:extLst>
          </p:cNvPr>
          <p:cNvSpPr/>
          <p:nvPr/>
        </p:nvSpPr>
        <p:spPr bwMode="gray">
          <a:xfrm>
            <a:off x="10019839" y="92721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④インフラ維持管理</a:t>
            </a:r>
          </a:p>
        </p:txBody>
      </p:sp>
      <p:sp>
        <p:nvSpPr>
          <p:cNvPr id="39" name="四角形: 角を丸くする 38">
            <a:extLst>
              <a:ext uri="{FF2B5EF4-FFF2-40B4-BE49-F238E27FC236}">
                <a16:creationId xmlns:a16="http://schemas.microsoft.com/office/drawing/2014/main" id="{C90E9EF6-2DDA-DAD0-4728-C390230BA3F8}"/>
              </a:ext>
            </a:extLst>
          </p:cNvPr>
          <p:cNvSpPr/>
          <p:nvPr/>
        </p:nvSpPr>
        <p:spPr bwMode="gray">
          <a:xfrm>
            <a:off x="10019839" y="43549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①交通・モビリティ</a:t>
            </a:r>
          </a:p>
        </p:txBody>
      </p:sp>
      <p:sp>
        <p:nvSpPr>
          <p:cNvPr id="41" name="四角形: 角を丸くする 40">
            <a:extLst>
              <a:ext uri="{FF2B5EF4-FFF2-40B4-BE49-F238E27FC236}">
                <a16:creationId xmlns:a16="http://schemas.microsoft.com/office/drawing/2014/main" id="{BF06E60C-8990-4A51-9CC3-54815EB61982}"/>
              </a:ext>
            </a:extLst>
          </p:cNvPr>
          <p:cNvSpPr/>
          <p:nvPr/>
        </p:nvSpPr>
        <p:spPr bwMode="gray">
          <a:xfrm>
            <a:off x="10019839" y="59940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②エネルギー</a:t>
            </a:r>
          </a:p>
        </p:txBody>
      </p:sp>
      <p:sp>
        <p:nvSpPr>
          <p:cNvPr id="42" name="四角形: 角を丸くする 41">
            <a:extLst>
              <a:ext uri="{FF2B5EF4-FFF2-40B4-BE49-F238E27FC236}">
                <a16:creationId xmlns:a16="http://schemas.microsoft.com/office/drawing/2014/main" id="{428EE46A-20F5-CD02-848B-4A2E01552F50}"/>
              </a:ext>
            </a:extLst>
          </p:cNvPr>
          <p:cNvSpPr/>
          <p:nvPr/>
        </p:nvSpPr>
        <p:spPr bwMode="gray">
          <a:xfrm>
            <a:off x="10019839" y="76330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③防災</a:t>
            </a:r>
          </a:p>
        </p:txBody>
      </p:sp>
      <p:sp>
        <p:nvSpPr>
          <p:cNvPr id="43" name="四角形: 角を丸くする 42">
            <a:extLst>
              <a:ext uri="{FF2B5EF4-FFF2-40B4-BE49-F238E27FC236}">
                <a16:creationId xmlns:a16="http://schemas.microsoft.com/office/drawing/2014/main" id="{B892CB9B-B2F7-D63A-A5FE-570E4E061084}"/>
              </a:ext>
            </a:extLst>
          </p:cNvPr>
          <p:cNvSpPr/>
          <p:nvPr/>
        </p:nvSpPr>
        <p:spPr bwMode="gray">
          <a:xfrm>
            <a:off x="10019839" y="109111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⑤観光・地域活性化</a:t>
            </a:r>
          </a:p>
        </p:txBody>
      </p:sp>
      <p:sp>
        <p:nvSpPr>
          <p:cNvPr id="45" name="四角形: 角を丸くする 44">
            <a:extLst>
              <a:ext uri="{FF2B5EF4-FFF2-40B4-BE49-F238E27FC236}">
                <a16:creationId xmlns:a16="http://schemas.microsoft.com/office/drawing/2014/main" id="{06A1B637-6B6C-EEF9-A13C-8D8AF743CD38}"/>
              </a:ext>
            </a:extLst>
          </p:cNvPr>
          <p:cNvSpPr/>
          <p:nvPr/>
        </p:nvSpPr>
        <p:spPr bwMode="gray">
          <a:xfrm>
            <a:off x="10019839" y="125502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⑥健康・医療</a:t>
            </a:r>
          </a:p>
        </p:txBody>
      </p:sp>
      <p:sp>
        <p:nvSpPr>
          <p:cNvPr id="47" name="四角形: 角を丸くする 46">
            <a:extLst>
              <a:ext uri="{FF2B5EF4-FFF2-40B4-BE49-F238E27FC236}">
                <a16:creationId xmlns:a16="http://schemas.microsoft.com/office/drawing/2014/main" id="{D515DBFD-C669-AE9B-FD10-E1BCAF6B9AE7}"/>
              </a:ext>
            </a:extLst>
          </p:cNvPr>
          <p:cNvSpPr/>
          <p:nvPr/>
        </p:nvSpPr>
        <p:spPr bwMode="gray">
          <a:xfrm>
            <a:off x="10019839" y="141892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en-US" sz="900" b="1">
                <a:solidFill>
                  <a:schemeClr val="bg1"/>
                </a:solidFill>
                <a:latin typeface="Yu Gothic UI" panose="020B0500000000000000" pitchFamily="50" charset="-128"/>
                <a:ea typeface="Yu Gothic UI" panose="020B0500000000000000" pitchFamily="50" charset="-128"/>
              </a:rPr>
              <a:t>⑦農林水産業</a:t>
            </a:r>
            <a:endParaRPr kumimoji="1" lang="ja-JP" altLang="en-US" sz="900" b="1" i="0" u="none" strike="noStrike" kern="1200" cap="none" spc="0" normalizeH="0" baseline="0" noProof="0">
              <a:ln>
                <a:noFill/>
              </a:ln>
              <a:solidFill>
                <a:schemeClr val="bg1"/>
              </a:solidFill>
              <a:effectLst/>
              <a:uLnTx/>
              <a:uFillTx/>
              <a:latin typeface="+mn-lt"/>
              <a:ea typeface="+mn-ea"/>
              <a:cs typeface="+mn-cs"/>
            </a:endParaRPr>
          </a:p>
        </p:txBody>
      </p:sp>
      <p:sp>
        <p:nvSpPr>
          <p:cNvPr id="48" name="四角形: 角を丸くする 47">
            <a:extLst>
              <a:ext uri="{FF2B5EF4-FFF2-40B4-BE49-F238E27FC236}">
                <a16:creationId xmlns:a16="http://schemas.microsoft.com/office/drawing/2014/main" id="{74F13340-AB06-665D-D8B7-D16834D43BE4}"/>
              </a:ext>
            </a:extLst>
          </p:cNvPr>
          <p:cNvSpPr/>
          <p:nvPr/>
        </p:nvSpPr>
        <p:spPr bwMode="gray">
          <a:xfrm>
            <a:off x="10019839" y="158283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⑧環境</a:t>
            </a:r>
          </a:p>
        </p:txBody>
      </p:sp>
      <p:sp>
        <p:nvSpPr>
          <p:cNvPr id="50" name="四角形: 角を丸くする 49">
            <a:extLst>
              <a:ext uri="{FF2B5EF4-FFF2-40B4-BE49-F238E27FC236}">
                <a16:creationId xmlns:a16="http://schemas.microsoft.com/office/drawing/2014/main" id="{F198AAE0-3FA5-A057-7810-B39BAECCDFA6}"/>
              </a:ext>
            </a:extLst>
          </p:cNvPr>
          <p:cNvSpPr/>
          <p:nvPr/>
        </p:nvSpPr>
        <p:spPr bwMode="gray">
          <a:xfrm>
            <a:off x="10019839" y="174673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⑨セキュリティ・見守り</a:t>
            </a:r>
          </a:p>
        </p:txBody>
      </p:sp>
      <p:sp>
        <p:nvSpPr>
          <p:cNvPr id="51" name="四角形: 角を丸くする 50">
            <a:extLst>
              <a:ext uri="{FF2B5EF4-FFF2-40B4-BE49-F238E27FC236}">
                <a16:creationId xmlns:a16="http://schemas.microsoft.com/office/drawing/2014/main" id="{DECFFBED-7F8C-8681-3DE6-39C8C67F8753}"/>
              </a:ext>
            </a:extLst>
          </p:cNvPr>
          <p:cNvSpPr/>
          <p:nvPr/>
        </p:nvSpPr>
        <p:spPr bwMode="gray">
          <a:xfrm>
            <a:off x="10019839" y="191064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⑩物流</a:t>
            </a:r>
          </a:p>
        </p:txBody>
      </p:sp>
      <p:sp>
        <p:nvSpPr>
          <p:cNvPr id="52" name="四角形: 角を丸くする 51">
            <a:extLst>
              <a:ext uri="{FF2B5EF4-FFF2-40B4-BE49-F238E27FC236}">
                <a16:creationId xmlns:a16="http://schemas.microsoft.com/office/drawing/2014/main" id="{2AE40743-2927-BDB7-9D85-2E606BBDFF31}"/>
              </a:ext>
            </a:extLst>
          </p:cNvPr>
          <p:cNvSpPr/>
          <p:nvPr/>
        </p:nvSpPr>
        <p:spPr bwMode="gray">
          <a:xfrm>
            <a:off x="10019839" y="207454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⑪都市計画・整備</a:t>
            </a:r>
          </a:p>
        </p:txBody>
      </p:sp>
      <p:sp>
        <p:nvSpPr>
          <p:cNvPr id="2" name="テキスト ボックス 1">
            <a:extLst>
              <a:ext uri="{FF2B5EF4-FFF2-40B4-BE49-F238E27FC236}">
                <a16:creationId xmlns:a16="http://schemas.microsoft.com/office/drawing/2014/main" id="{4B6EC7F6-D0C8-C90A-65D3-1560DA594200}"/>
              </a:ext>
            </a:extLst>
          </p:cNvPr>
          <p:cNvSpPr txBox="1"/>
          <p:nvPr/>
        </p:nvSpPr>
        <p:spPr bwMode="gray">
          <a:xfrm>
            <a:off x="7959777" y="6662134"/>
            <a:ext cx="1531985" cy="123111"/>
          </a:xfrm>
          <a:prstGeom prst="rect">
            <a:avLst/>
          </a:prstGeom>
          <a:noFill/>
        </p:spPr>
        <p:txBody>
          <a:bodyPr wrap="square" lIns="0" tIns="0" rIns="0" bIns="0" rtlCol="0">
            <a:sp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800" b="0" i="0" u="none" strike="noStrike" kern="1200" cap="none" spc="0" normalizeH="0" baseline="0" noProof="0" dirty="0">
                <a:ln>
                  <a:noFill/>
                </a:ln>
                <a:solidFill>
                  <a:prstClr val="black"/>
                </a:solidFill>
                <a:effectLst/>
                <a:uLnTx/>
                <a:uFillTx/>
                <a:latin typeface="+mj-ea"/>
                <a:ea typeface="+mj-ea"/>
                <a:cs typeface="+mn-cs"/>
              </a:rPr>
              <a:t>作成日：</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年</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月</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日</a:t>
            </a:r>
          </a:p>
        </p:txBody>
      </p:sp>
    </p:spTree>
    <p:extLst>
      <p:ext uri="{BB962C8B-B14F-4D97-AF65-F5344CB8AC3E}">
        <p14:creationId xmlns:p14="http://schemas.microsoft.com/office/powerpoint/2010/main" val="176009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a:extLst>
              <a:ext uri="{FF2B5EF4-FFF2-40B4-BE49-F238E27FC236}">
                <a16:creationId xmlns:a16="http://schemas.microsoft.com/office/drawing/2014/main" id="{E6CEDD8F-F45B-6C0D-71D0-48F51D446FD8}"/>
              </a:ext>
            </a:extLst>
          </p:cNvPr>
          <p:cNvSpPr/>
          <p:nvPr/>
        </p:nvSpPr>
        <p:spPr bwMode="gray">
          <a:xfrm>
            <a:off x="415925" y="3350030"/>
            <a:ext cx="9066944" cy="1220673"/>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07" name="正方形/長方形 106">
            <a:extLst>
              <a:ext uri="{FF2B5EF4-FFF2-40B4-BE49-F238E27FC236}">
                <a16:creationId xmlns:a16="http://schemas.microsoft.com/office/drawing/2014/main" id="{36D8AA17-7A93-23D3-60FD-1E397846A6C9}"/>
              </a:ext>
            </a:extLst>
          </p:cNvPr>
          <p:cNvSpPr/>
          <p:nvPr/>
        </p:nvSpPr>
        <p:spPr bwMode="gray">
          <a:xfrm>
            <a:off x="415924" y="4827546"/>
            <a:ext cx="4467600" cy="969071"/>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08" name="正方形/長方形 107">
            <a:extLst>
              <a:ext uri="{FF2B5EF4-FFF2-40B4-BE49-F238E27FC236}">
                <a16:creationId xmlns:a16="http://schemas.microsoft.com/office/drawing/2014/main" id="{260648F1-3216-E828-7021-562A98FA49DA}"/>
              </a:ext>
            </a:extLst>
          </p:cNvPr>
          <p:cNvSpPr/>
          <p:nvPr/>
        </p:nvSpPr>
        <p:spPr bwMode="gray">
          <a:xfrm>
            <a:off x="5025793" y="4836695"/>
            <a:ext cx="4467600" cy="969071"/>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9" name="正方形/長方形 1208">
            <a:extLst>
              <a:ext uri="{FF2B5EF4-FFF2-40B4-BE49-F238E27FC236}">
                <a16:creationId xmlns:a16="http://schemas.microsoft.com/office/drawing/2014/main" id="{34048201-FE26-ED78-C376-35237078637F}"/>
              </a:ext>
            </a:extLst>
          </p:cNvPr>
          <p:cNvSpPr/>
          <p:nvPr/>
        </p:nvSpPr>
        <p:spPr>
          <a:xfrm>
            <a:off x="5129877" y="4856229"/>
            <a:ext cx="4360199" cy="743342"/>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その他追記事項があれば記載してください。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p:txBody>
      </p:sp>
      <p:graphicFrame>
        <p:nvGraphicFramePr>
          <p:cNvPr id="25" name="表 25">
            <a:extLst>
              <a:ext uri="{FF2B5EF4-FFF2-40B4-BE49-F238E27FC236}">
                <a16:creationId xmlns:a16="http://schemas.microsoft.com/office/drawing/2014/main" id="{29548BFE-DFB3-77C5-2B6E-FE2DCD47C362}"/>
              </a:ext>
            </a:extLst>
          </p:cNvPr>
          <p:cNvGraphicFramePr>
            <a:graphicFrameLocks noGrp="1"/>
          </p:cNvGraphicFramePr>
          <p:nvPr>
            <p:extLst>
              <p:ext uri="{D42A27DB-BD31-4B8C-83A1-F6EECF244321}">
                <p14:modId xmlns:p14="http://schemas.microsoft.com/office/powerpoint/2010/main" val="4006028761"/>
              </p:ext>
            </p:extLst>
          </p:nvPr>
        </p:nvGraphicFramePr>
        <p:xfrm>
          <a:off x="420621" y="6146479"/>
          <a:ext cx="9078461" cy="457200"/>
        </p:xfrm>
        <a:graphic>
          <a:graphicData uri="http://schemas.openxmlformats.org/drawingml/2006/table">
            <a:tbl>
              <a:tblPr firstRow="1" bandRow="1">
                <a:tableStyleId>{5940675A-B579-460E-94D1-54222C63F5DA}</a:tableStyleId>
              </a:tblPr>
              <a:tblGrid>
                <a:gridCol w="1782987">
                  <a:extLst>
                    <a:ext uri="{9D8B030D-6E8A-4147-A177-3AD203B41FA5}">
                      <a16:colId xmlns:a16="http://schemas.microsoft.com/office/drawing/2014/main" val="3332126814"/>
                    </a:ext>
                  </a:extLst>
                </a:gridCol>
                <a:gridCol w="1782987">
                  <a:extLst>
                    <a:ext uri="{9D8B030D-6E8A-4147-A177-3AD203B41FA5}">
                      <a16:colId xmlns:a16="http://schemas.microsoft.com/office/drawing/2014/main" val="3890750456"/>
                    </a:ext>
                  </a:extLst>
                </a:gridCol>
                <a:gridCol w="1782987">
                  <a:extLst>
                    <a:ext uri="{9D8B030D-6E8A-4147-A177-3AD203B41FA5}">
                      <a16:colId xmlns:a16="http://schemas.microsoft.com/office/drawing/2014/main" val="3889131858"/>
                    </a:ext>
                  </a:extLst>
                </a:gridCol>
                <a:gridCol w="3729500">
                  <a:extLst>
                    <a:ext uri="{9D8B030D-6E8A-4147-A177-3AD203B41FA5}">
                      <a16:colId xmlns:a16="http://schemas.microsoft.com/office/drawing/2014/main" val="4218002116"/>
                    </a:ext>
                  </a:extLst>
                </a:gridCol>
              </a:tblGrid>
              <a:tr h="0">
                <a:tc>
                  <a:txBody>
                    <a:bodyPr/>
                    <a:lstStyle/>
                    <a:p>
                      <a:pPr algn="ctr"/>
                      <a:r>
                        <a:rPr kumimoji="1" lang="ja-JP" altLang="en-US" sz="900" b="1">
                          <a:solidFill>
                            <a:schemeClr val="bg1"/>
                          </a:solidFill>
                        </a:rPr>
                        <a:t>担当部局名</a:t>
                      </a:r>
                    </a:p>
                  </a:txBody>
                  <a:tcPr>
                    <a:solidFill>
                      <a:srgbClr val="009A44"/>
                    </a:solidFill>
                  </a:tcPr>
                </a:tc>
                <a:tc>
                  <a:txBody>
                    <a:bodyPr/>
                    <a:lstStyle/>
                    <a:p>
                      <a:pPr algn="ctr"/>
                      <a:r>
                        <a:rPr kumimoji="1" lang="ja-JP" altLang="en-US" sz="900" b="1">
                          <a:solidFill>
                            <a:schemeClr val="bg1"/>
                          </a:solidFill>
                        </a:rPr>
                        <a:t>担当部局　電話番号</a:t>
                      </a:r>
                    </a:p>
                  </a:txBody>
                  <a:tcPr>
                    <a:solidFill>
                      <a:srgbClr val="009A44"/>
                    </a:solidFill>
                  </a:tcPr>
                </a:tc>
                <a:tc>
                  <a:txBody>
                    <a:bodyPr/>
                    <a:lstStyle/>
                    <a:p>
                      <a:pPr algn="ctr"/>
                      <a:r>
                        <a:rPr kumimoji="1" lang="ja-JP" altLang="en-US" sz="900" b="1">
                          <a:solidFill>
                            <a:schemeClr val="bg1"/>
                          </a:solidFill>
                        </a:rPr>
                        <a:t>担当部局　メールアドレス</a:t>
                      </a:r>
                    </a:p>
                  </a:txBody>
                  <a:tcPr>
                    <a:solidFill>
                      <a:srgbClr val="009A44"/>
                    </a:solidFill>
                  </a:tcPr>
                </a:tc>
                <a:tc>
                  <a:txBody>
                    <a:bodyPr/>
                    <a:lstStyle/>
                    <a:p>
                      <a:pPr algn="ctr"/>
                      <a:r>
                        <a:rPr kumimoji="1" lang="ja-JP" altLang="en-US" sz="900" b="1">
                          <a:solidFill>
                            <a:schemeClr val="bg1"/>
                          </a:solidFill>
                        </a:rPr>
                        <a:t>該当ホームページ</a:t>
                      </a:r>
                    </a:p>
                  </a:txBody>
                  <a:tcPr>
                    <a:solidFill>
                      <a:srgbClr val="009A44"/>
                    </a:solidFill>
                  </a:tcPr>
                </a:tc>
                <a:extLst>
                  <a:ext uri="{0D108BD9-81ED-4DB2-BD59-A6C34878D82A}">
                    <a16:rowId xmlns:a16="http://schemas.microsoft.com/office/drawing/2014/main" val="966180275"/>
                  </a:ext>
                </a:extLst>
              </a:tr>
              <a:tr h="0">
                <a:tc>
                  <a:txBody>
                    <a:bodyPr/>
                    <a:lstStyle/>
                    <a:p>
                      <a:endParaRPr kumimoji="1" lang="ja-JP" altLang="en-US" sz="900"/>
                    </a:p>
                  </a:txBody>
                  <a:tcPr/>
                </a:tc>
                <a:tc>
                  <a:txBody>
                    <a:bodyPr/>
                    <a:lstStyle/>
                    <a:p>
                      <a:endParaRPr kumimoji="1" lang="ja-JP" altLang="en-US" sz="900"/>
                    </a:p>
                  </a:txBody>
                  <a:tcPr/>
                </a:tc>
                <a:tc>
                  <a:txBody>
                    <a:bodyPr/>
                    <a:lstStyle/>
                    <a:p>
                      <a:endParaRPr kumimoji="1" lang="ja-JP" altLang="en-US" sz="900"/>
                    </a:p>
                  </a:txBody>
                  <a:tcPr/>
                </a:tc>
                <a:tc>
                  <a:txBody>
                    <a:bodyPr/>
                    <a:lstStyle/>
                    <a:p>
                      <a:endParaRPr kumimoji="1" lang="ja-JP" altLang="en-US" sz="900"/>
                    </a:p>
                  </a:txBody>
                  <a:tcPr/>
                </a:tc>
                <a:extLst>
                  <a:ext uri="{0D108BD9-81ED-4DB2-BD59-A6C34878D82A}">
                    <a16:rowId xmlns:a16="http://schemas.microsoft.com/office/drawing/2014/main" val="420226410"/>
                  </a:ext>
                </a:extLst>
              </a:tr>
            </a:tbl>
          </a:graphicData>
        </a:graphic>
      </p:graphicFrame>
      <p:sp>
        <p:nvSpPr>
          <p:cNvPr id="69" name="テキスト ボックス 68">
            <a:extLst>
              <a:ext uri="{FF2B5EF4-FFF2-40B4-BE49-F238E27FC236}">
                <a16:creationId xmlns:a16="http://schemas.microsoft.com/office/drawing/2014/main" id="{0A9CAB4B-1736-A786-75F8-D552B73A84CD}"/>
              </a:ext>
            </a:extLst>
          </p:cNvPr>
          <p:cNvSpPr txBox="1"/>
          <p:nvPr/>
        </p:nvSpPr>
        <p:spPr bwMode="gray">
          <a:xfrm>
            <a:off x="637811" y="5853584"/>
            <a:ext cx="3671606"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問合せ先</a:t>
            </a:r>
            <a:endParaRPr kumimoji="1" lang="en-US" altLang="ja-JP" sz="1000" b="1" kern="0">
              <a:solidFill>
                <a:schemeClr val="accent3"/>
              </a:solidFill>
              <a:latin typeface="Yu Gothic UI" panose="020B0500000000000000" pitchFamily="50" charset="-128"/>
              <a:ea typeface="Yu Gothic UI" panose="020B0500000000000000" pitchFamily="50" charset="-128"/>
            </a:endParaRPr>
          </a:p>
        </p:txBody>
      </p:sp>
      <p:sp>
        <p:nvSpPr>
          <p:cNvPr id="22" name="正方形/長方形 1208">
            <a:extLst>
              <a:ext uri="{FF2B5EF4-FFF2-40B4-BE49-F238E27FC236}">
                <a16:creationId xmlns:a16="http://schemas.microsoft.com/office/drawing/2014/main" id="{B571C841-C205-8E9A-FB84-5910876FE929}"/>
              </a:ext>
            </a:extLst>
          </p:cNvPr>
          <p:cNvSpPr/>
          <p:nvPr/>
        </p:nvSpPr>
        <p:spPr>
          <a:xfrm>
            <a:off x="431100" y="4856229"/>
            <a:ext cx="4359600" cy="743342"/>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地方公共団体へのサービス導入実績における成功ポイントや円滑に導入が進んだポイントを記載してください。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また、特に地方公共団体に求めることなどがあれば記載してください。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XXXXXXXXXXXXXXX</a:t>
            </a:r>
          </a:p>
        </p:txBody>
      </p:sp>
      <p:sp>
        <p:nvSpPr>
          <p:cNvPr id="17" name="円/楕円 11">
            <a:extLst>
              <a:ext uri="{FF2B5EF4-FFF2-40B4-BE49-F238E27FC236}">
                <a16:creationId xmlns:a16="http://schemas.microsoft.com/office/drawing/2014/main" id="{07CB85A8-C35B-87BF-668E-60DA259445B6}"/>
              </a:ext>
            </a:extLst>
          </p:cNvPr>
          <p:cNvSpPr/>
          <p:nvPr/>
        </p:nvSpPr>
        <p:spPr bwMode="gray">
          <a:xfrm>
            <a:off x="413414" y="16320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20" name="グラフィックス 19" descr="都市 単色塗りつぶし">
            <a:extLst>
              <a:ext uri="{FF2B5EF4-FFF2-40B4-BE49-F238E27FC236}">
                <a16:creationId xmlns:a16="http://schemas.microsoft.com/office/drawing/2014/main" id="{09324312-450C-DEB7-9046-6CE5EC0E59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6440" y="197083"/>
            <a:ext cx="195805" cy="195805"/>
          </a:xfrm>
          <a:prstGeom prst="rect">
            <a:avLst/>
          </a:prstGeom>
        </p:spPr>
      </p:pic>
      <p:sp>
        <p:nvSpPr>
          <p:cNvPr id="29" name="テキスト ボックス 28">
            <a:extLst>
              <a:ext uri="{FF2B5EF4-FFF2-40B4-BE49-F238E27FC236}">
                <a16:creationId xmlns:a16="http://schemas.microsoft.com/office/drawing/2014/main" id="{982D5567-3EA7-E772-5E9E-0096701FFD57}"/>
              </a:ext>
            </a:extLst>
          </p:cNvPr>
          <p:cNvSpPr txBox="1"/>
          <p:nvPr/>
        </p:nvSpPr>
        <p:spPr bwMode="gray">
          <a:xfrm>
            <a:off x="652227" y="150261"/>
            <a:ext cx="4086947"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提案団体名：</a:t>
            </a:r>
            <a:r>
              <a:rPr kumimoji="1" lang="en-US" altLang="ja-JP" sz="1100" b="1" kern="0">
                <a:solidFill>
                  <a:prstClr val="black"/>
                </a:solidFill>
                <a:latin typeface="Yu Gothic UI" panose="020B0500000000000000" pitchFamily="50" charset="-128"/>
                <a:ea typeface="Yu Gothic UI" panose="020B0500000000000000" pitchFamily="50" charset="-128"/>
              </a:rPr>
              <a:t>XXXX</a:t>
            </a:r>
          </a:p>
        </p:txBody>
      </p:sp>
      <p:cxnSp>
        <p:nvCxnSpPr>
          <p:cNvPr id="31" name="直線コネクタ 30">
            <a:extLst>
              <a:ext uri="{FF2B5EF4-FFF2-40B4-BE49-F238E27FC236}">
                <a16:creationId xmlns:a16="http://schemas.microsoft.com/office/drawing/2014/main" id="{0A7C2309-A3C5-D3F6-9603-145E077F1E37}"/>
              </a:ext>
            </a:extLst>
          </p:cNvPr>
          <p:cNvCxnSpPr>
            <a:cxnSpLocks/>
          </p:cNvCxnSpPr>
          <p:nvPr/>
        </p:nvCxnSpPr>
        <p:spPr>
          <a:xfrm>
            <a:off x="709417" y="388903"/>
            <a:ext cx="3600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07631E38-4CAF-1A00-EEB1-A4D8754C7B54}"/>
              </a:ext>
            </a:extLst>
          </p:cNvPr>
          <p:cNvSpPr txBox="1"/>
          <p:nvPr/>
        </p:nvSpPr>
        <p:spPr bwMode="gray">
          <a:xfrm>
            <a:off x="4962407" y="163200"/>
            <a:ext cx="999019"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zh-TW" altLang="en-US" sz="1100" b="1" kern="0">
                <a:solidFill>
                  <a:schemeClr val="accent3"/>
                </a:solidFill>
                <a:latin typeface="Yu Gothic UI" panose="020B0500000000000000" pitchFamily="50" charset="-128"/>
                <a:ea typeface="Yu Gothic UI" panose="020B0500000000000000" pitchFamily="50" charset="-128"/>
              </a:rPr>
              <a:t>取組分野一覧</a:t>
            </a:r>
            <a:endParaRPr kumimoji="1" lang="en-US" altLang="ja-JP" sz="1100" b="1" kern="0">
              <a:solidFill>
                <a:schemeClr val="accent3"/>
              </a:solidFill>
              <a:latin typeface="Yu Gothic UI" panose="020B0500000000000000" pitchFamily="50" charset="-128"/>
              <a:ea typeface="Yu Gothic UI" panose="020B0500000000000000" pitchFamily="50" charset="-128"/>
            </a:endParaRPr>
          </a:p>
        </p:txBody>
      </p:sp>
      <p:sp>
        <p:nvSpPr>
          <p:cNvPr id="40" name="左大かっこ 39">
            <a:extLst>
              <a:ext uri="{FF2B5EF4-FFF2-40B4-BE49-F238E27FC236}">
                <a16:creationId xmlns:a16="http://schemas.microsoft.com/office/drawing/2014/main" id="{F41575BB-57D9-9BA1-565D-220BEC4B5CD5}"/>
              </a:ext>
            </a:extLst>
          </p:cNvPr>
          <p:cNvSpPr/>
          <p:nvPr/>
        </p:nvSpPr>
        <p:spPr bwMode="gray">
          <a:xfrm>
            <a:off x="5961426" y="31449"/>
            <a:ext cx="71021" cy="550416"/>
          </a:xfrm>
          <a:prstGeom prst="leftBracket">
            <a:avLst/>
          </a:prstGeom>
          <a:ln w="127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右大かっこ 42">
            <a:extLst>
              <a:ext uri="{FF2B5EF4-FFF2-40B4-BE49-F238E27FC236}">
                <a16:creationId xmlns:a16="http://schemas.microsoft.com/office/drawing/2014/main" id="{073A1831-8531-F1F8-E4D4-B70700EA0A9F}"/>
              </a:ext>
            </a:extLst>
          </p:cNvPr>
          <p:cNvSpPr/>
          <p:nvPr/>
        </p:nvSpPr>
        <p:spPr bwMode="gray">
          <a:xfrm>
            <a:off x="9413378" y="31449"/>
            <a:ext cx="72000" cy="550416"/>
          </a:xfrm>
          <a:prstGeom prst="rightBracket">
            <a:avLst/>
          </a:prstGeom>
          <a:ln w="127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円/楕円 11">
            <a:extLst>
              <a:ext uri="{FF2B5EF4-FFF2-40B4-BE49-F238E27FC236}">
                <a16:creationId xmlns:a16="http://schemas.microsoft.com/office/drawing/2014/main" id="{E3F9A9FD-BC4D-EB0F-8F6D-D00129FA4EE4}"/>
              </a:ext>
            </a:extLst>
          </p:cNvPr>
          <p:cNvSpPr/>
          <p:nvPr/>
        </p:nvSpPr>
        <p:spPr bwMode="gray">
          <a:xfrm>
            <a:off x="4748134" y="170500"/>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mj-ea"/>
              <a:ea typeface="+mj-ea"/>
              <a:cs typeface="+mn-cs"/>
            </a:endParaRPr>
          </a:p>
        </p:txBody>
      </p:sp>
      <p:pic>
        <p:nvPicPr>
          <p:cNvPr id="47" name="グラフィックス 46" descr="疑問符 単色塗りつぶし">
            <a:extLst>
              <a:ext uri="{FF2B5EF4-FFF2-40B4-BE49-F238E27FC236}">
                <a16:creationId xmlns:a16="http://schemas.microsoft.com/office/drawing/2014/main" id="{0E3F0966-DB26-AFBA-35C9-EC543CAE3B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805166" y="225732"/>
            <a:ext cx="145136" cy="145136"/>
          </a:xfrm>
          <a:prstGeom prst="rect">
            <a:avLst/>
          </a:prstGeom>
        </p:spPr>
      </p:pic>
      <p:sp>
        <p:nvSpPr>
          <p:cNvPr id="75" name="円/楕円 11">
            <a:extLst>
              <a:ext uri="{FF2B5EF4-FFF2-40B4-BE49-F238E27FC236}">
                <a16:creationId xmlns:a16="http://schemas.microsoft.com/office/drawing/2014/main" id="{A07A84F0-78FE-A6B8-79B8-C42E78AD4546}"/>
              </a:ext>
            </a:extLst>
          </p:cNvPr>
          <p:cNvSpPr/>
          <p:nvPr/>
        </p:nvSpPr>
        <p:spPr bwMode="gray">
          <a:xfrm>
            <a:off x="405298" y="5830449"/>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76" name="グラフィックス 75" descr="コール センター 単色塗りつぶし">
            <a:extLst>
              <a:ext uri="{FF2B5EF4-FFF2-40B4-BE49-F238E27FC236}">
                <a16:creationId xmlns:a16="http://schemas.microsoft.com/office/drawing/2014/main" id="{4A7FB744-EC46-267C-56A6-E0EB5EC878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5654" y="5859005"/>
            <a:ext cx="198488" cy="198488"/>
          </a:xfrm>
          <a:prstGeom prst="rect">
            <a:avLst/>
          </a:prstGeom>
        </p:spPr>
      </p:pic>
      <p:sp>
        <p:nvSpPr>
          <p:cNvPr id="96" name="四角形: 角を丸くする 95">
            <a:extLst>
              <a:ext uri="{FF2B5EF4-FFF2-40B4-BE49-F238E27FC236}">
                <a16:creationId xmlns:a16="http://schemas.microsoft.com/office/drawing/2014/main" id="{E542450F-C5C3-101F-B9F4-0389B18B4CD9}"/>
              </a:ext>
            </a:extLst>
          </p:cNvPr>
          <p:cNvSpPr/>
          <p:nvPr/>
        </p:nvSpPr>
        <p:spPr bwMode="gray">
          <a:xfrm>
            <a:off x="431100" y="4612253"/>
            <a:ext cx="4467600" cy="176400"/>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defRPr/>
            </a:pPr>
            <a:r>
              <a:rPr lang="ja-JP" altLang="en-US" sz="1200" b="1">
                <a:solidFill>
                  <a:schemeClr val="bg1"/>
                </a:solidFill>
                <a:latin typeface="Yu Gothic UI" panose="020B0500000000000000" pitchFamily="50" charset="-128"/>
                <a:ea typeface="Yu Gothic UI" panose="020B0500000000000000" pitchFamily="50" charset="-128"/>
              </a:rPr>
              <a:t>サービス導入時に地方公共団体に求めること</a:t>
            </a:r>
          </a:p>
        </p:txBody>
      </p:sp>
      <p:sp>
        <p:nvSpPr>
          <p:cNvPr id="101" name="四角形: 角を丸くする 100">
            <a:extLst>
              <a:ext uri="{FF2B5EF4-FFF2-40B4-BE49-F238E27FC236}">
                <a16:creationId xmlns:a16="http://schemas.microsoft.com/office/drawing/2014/main" id="{7E7B8C21-B840-3821-30B5-9352BCB3F2C9}"/>
              </a:ext>
            </a:extLst>
          </p:cNvPr>
          <p:cNvSpPr/>
          <p:nvPr/>
        </p:nvSpPr>
        <p:spPr bwMode="gray">
          <a:xfrm>
            <a:off x="5025793" y="4609596"/>
            <a:ext cx="4467600" cy="176400"/>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defRPr/>
            </a:pPr>
            <a:r>
              <a:rPr lang="ja-JP" altLang="en-US" sz="1200" b="1">
                <a:solidFill>
                  <a:schemeClr val="bg1"/>
                </a:solidFill>
                <a:latin typeface="Yu Gothic UI" panose="020B0500000000000000" pitchFamily="50" charset="-128"/>
                <a:ea typeface="Yu Gothic UI" panose="020B0500000000000000" pitchFamily="50" charset="-128"/>
              </a:rPr>
              <a:t>その他</a:t>
            </a:r>
          </a:p>
        </p:txBody>
      </p:sp>
      <p:sp>
        <p:nvSpPr>
          <p:cNvPr id="33" name="正方形/長方形 32">
            <a:extLst>
              <a:ext uri="{FF2B5EF4-FFF2-40B4-BE49-F238E27FC236}">
                <a16:creationId xmlns:a16="http://schemas.microsoft.com/office/drawing/2014/main" id="{894532E7-F2A2-0837-6EBD-BAAF40C13F9D}"/>
              </a:ext>
            </a:extLst>
          </p:cNvPr>
          <p:cNvSpPr/>
          <p:nvPr/>
        </p:nvSpPr>
        <p:spPr bwMode="gray">
          <a:xfrm>
            <a:off x="422421" y="871596"/>
            <a:ext cx="4466793" cy="2214262"/>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34" name="正方形/長方形 33">
            <a:extLst>
              <a:ext uri="{FF2B5EF4-FFF2-40B4-BE49-F238E27FC236}">
                <a16:creationId xmlns:a16="http://schemas.microsoft.com/office/drawing/2014/main" id="{3AF22DD4-4C85-B6D0-118F-B69A41B9CC6F}"/>
              </a:ext>
            </a:extLst>
          </p:cNvPr>
          <p:cNvSpPr/>
          <p:nvPr/>
        </p:nvSpPr>
        <p:spPr bwMode="gray">
          <a:xfrm>
            <a:off x="5032290" y="880745"/>
            <a:ext cx="4466793" cy="2214262"/>
          </a:xfrm>
          <a:prstGeom prst="rect">
            <a:avLst/>
          </a:prstGeom>
          <a:solidFill>
            <a:schemeClr val="bg1"/>
          </a:solidFill>
          <a:ln w="12700" algn="ctr">
            <a:solidFill>
              <a:schemeClr val="accent3"/>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35" name="テキスト ボックス 34">
            <a:extLst>
              <a:ext uri="{FF2B5EF4-FFF2-40B4-BE49-F238E27FC236}">
                <a16:creationId xmlns:a16="http://schemas.microsoft.com/office/drawing/2014/main" id="{01C70FA7-7868-3B54-B678-DAF6B9F56986}"/>
              </a:ext>
            </a:extLst>
          </p:cNvPr>
          <p:cNvSpPr txBox="1"/>
          <p:nvPr/>
        </p:nvSpPr>
        <p:spPr bwMode="gray">
          <a:xfrm>
            <a:off x="682202" y="916356"/>
            <a:ext cx="4093200"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導入事例①：</a:t>
            </a:r>
            <a:r>
              <a:rPr kumimoji="1" lang="en-US" altLang="ja-JP" sz="1000" b="1" kern="0">
                <a:solidFill>
                  <a:schemeClr val="accent3"/>
                </a:solidFill>
                <a:latin typeface="Yu Gothic UI" panose="020B0500000000000000" pitchFamily="50" charset="-128"/>
                <a:ea typeface="Yu Gothic UI" panose="020B0500000000000000" pitchFamily="50" charset="-128"/>
              </a:rPr>
              <a:t>XXXX</a:t>
            </a:r>
          </a:p>
        </p:txBody>
      </p:sp>
      <p:sp>
        <p:nvSpPr>
          <p:cNvPr id="36" name="正方形/長方形 1210">
            <a:extLst>
              <a:ext uri="{FF2B5EF4-FFF2-40B4-BE49-F238E27FC236}">
                <a16:creationId xmlns:a16="http://schemas.microsoft.com/office/drawing/2014/main" id="{125A21F5-CC7B-12B0-41E2-9D098F748B2F}"/>
              </a:ext>
            </a:extLst>
          </p:cNvPr>
          <p:cNvSpPr/>
          <p:nvPr/>
        </p:nvSpPr>
        <p:spPr>
          <a:xfrm>
            <a:off x="415926" y="1190690"/>
            <a:ext cx="4357689" cy="8388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t>詳細リンク：</a:t>
            </a:r>
            <a:r>
              <a:rPr lang="en-US" altLang="ja-JP" sz="1000"/>
              <a:t>XXXXXXXXXX</a:t>
            </a:r>
          </a:p>
          <a:p>
            <a:pPr marL="171450" indent="-171450">
              <a:buFont typeface="Wingdings" panose="05000000000000000000" pitchFamily="2" charset="2"/>
              <a:buChar char="Ø"/>
              <a:defRPr/>
            </a:pPr>
            <a:r>
              <a:rPr lang="ja-JP" altLang="en-US" sz="1000">
                <a:solidFill>
                  <a:schemeClr val="tx1"/>
                </a:solidFill>
              </a:rPr>
              <a:t>詳細：</a:t>
            </a:r>
            <a:r>
              <a:rPr lang="en-US" altLang="ja-JP" sz="1000">
                <a:solidFill>
                  <a:schemeClr val="tx1"/>
                </a:solidFill>
              </a:rPr>
              <a:t>XXXXXXXX</a:t>
            </a:r>
          </a:p>
        </p:txBody>
      </p:sp>
      <p:sp>
        <p:nvSpPr>
          <p:cNvPr id="37" name="テキスト ボックス 36">
            <a:extLst>
              <a:ext uri="{FF2B5EF4-FFF2-40B4-BE49-F238E27FC236}">
                <a16:creationId xmlns:a16="http://schemas.microsoft.com/office/drawing/2014/main" id="{3C86700F-057A-F63D-1100-D6096AA93626}"/>
              </a:ext>
            </a:extLst>
          </p:cNvPr>
          <p:cNvSpPr txBox="1"/>
          <p:nvPr/>
        </p:nvSpPr>
        <p:spPr bwMode="gray">
          <a:xfrm>
            <a:off x="5359075" y="916356"/>
            <a:ext cx="4093200"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chemeClr val="accent3"/>
                </a:solidFill>
                <a:latin typeface="Yu Gothic UI" panose="020B0500000000000000" pitchFamily="50" charset="-128"/>
                <a:ea typeface="Yu Gothic UI" panose="020B0500000000000000" pitchFamily="50" charset="-128"/>
              </a:rPr>
              <a:t>導入事例②：</a:t>
            </a:r>
            <a:r>
              <a:rPr kumimoji="1" lang="en-US" altLang="ja-JP" sz="1000" b="1" kern="0">
                <a:solidFill>
                  <a:schemeClr val="accent3"/>
                </a:solidFill>
                <a:latin typeface="Yu Gothic UI" panose="020B0500000000000000" pitchFamily="50" charset="-128"/>
                <a:ea typeface="Yu Gothic UI" panose="020B0500000000000000" pitchFamily="50" charset="-128"/>
              </a:rPr>
              <a:t>XXXX</a:t>
            </a:r>
          </a:p>
        </p:txBody>
      </p:sp>
      <p:sp>
        <p:nvSpPr>
          <p:cNvPr id="38" name="正方形/長方形 1210">
            <a:extLst>
              <a:ext uri="{FF2B5EF4-FFF2-40B4-BE49-F238E27FC236}">
                <a16:creationId xmlns:a16="http://schemas.microsoft.com/office/drawing/2014/main" id="{A62EAF9F-374A-A06A-58F8-B6E9097F5BEB}"/>
              </a:ext>
            </a:extLst>
          </p:cNvPr>
          <p:cNvSpPr/>
          <p:nvPr/>
        </p:nvSpPr>
        <p:spPr>
          <a:xfrm>
            <a:off x="5144386" y="1190690"/>
            <a:ext cx="4357689" cy="8388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t>詳細リンク：</a:t>
            </a:r>
            <a:r>
              <a:rPr lang="en-US" altLang="ja-JP" sz="1000"/>
              <a:t>XXXXXXXXXX</a:t>
            </a:r>
          </a:p>
          <a:p>
            <a:pPr marL="171450" indent="-171450">
              <a:buFont typeface="Wingdings" panose="05000000000000000000" pitchFamily="2" charset="2"/>
              <a:buChar char="Ø"/>
              <a:defRPr/>
            </a:pPr>
            <a:r>
              <a:rPr lang="ja-JP" altLang="en-US" sz="1000">
                <a:solidFill>
                  <a:schemeClr val="tx1"/>
                </a:solidFill>
              </a:rPr>
              <a:t>詳細：</a:t>
            </a:r>
            <a:r>
              <a:rPr lang="en-US" altLang="ja-JP" sz="1000">
                <a:solidFill>
                  <a:schemeClr val="tx1"/>
                </a:solidFill>
              </a:rPr>
              <a:t>XXXXXXXX</a:t>
            </a:r>
          </a:p>
        </p:txBody>
      </p:sp>
      <p:sp>
        <p:nvSpPr>
          <p:cNvPr id="39" name="四角形: 角を丸くする 38">
            <a:extLst>
              <a:ext uri="{FF2B5EF4-FFF2-40B4-BE49-F238E27FC236}">
                <a16:creationId xmlns:a16="http://schemas.microsoft.com/office/drawing/2014/main" id="{A57BA832-5295-D544-8F48-AA22920E48E5}"/>
              </a:ext>
            </a:extLst>
          </p:cNvPr>
          <p:cNvSpPr/>
          <p:nvPr/>
        </p:nvSpPr>
        <p:spPr bwMode="gray">
          <a:xfrm>
            <a:off x="7543589" y="2149191"/>
            <a:ext cx="1858522" cy="831037"/>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画像・イメージ</a:t>
            </a:r>
          </a:p>
        </p:txBody>
      </p:sp>
      <p:sp>
        <p:nvSpPr>
          <p:cNvPr id="41" name="四角形: 角を丸くする 40">
            <a:extLst>
              <a:ext uri="{FF2B5EF4-FFF2-40B4-BE49-F238E27FC236}">
                <a16:creationId xmlns:a16="http://schemas.microsoft.com/office/drawing/2014/main" id="{629E197F-69EC-E2A2-0503-FEBB2EFA093C}"/>
              </a:ext>
            </a:extLst>
          </p:cNvPr>
          <p:cNvSpPr/>
          <p:nvPr/>
        </p:nvSpPr>
        <p:spPr bwMode="gray">
          <a:xfrm>
            <a:off x="2947315" y="2149191"/>
            <a:ext cx="1858522" cy="831037"/>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画像・イメージ</a:t>
            </a:r>
          </a:p>
        </p:txBody>
      </p:sp>
      <p:grpSp>
        <p:nvGrpSpPr>
          <p:cNvPr id="44" name="グループ化 43">
            <a:extLst>
              <a:ext uri="{FF2B5EF4-FFF2-40B4-BE49-F238E27FC236}">
                <a16:creationId xmlns:a16="http://schemas.microsoft.com/office/drawing/2014/main" id="{B3384E94-7E5D-C812-5327-E4385FA9C7DB}"/>
              </a:ext>
            </a:extLst>
          </p:cNvPr>
          <p:cNvGrpSpPr/>
          <p:nvPr/>
        </p:nvGrpSpPr>
        <p:grpSpPr>
          <a:xfrm>
            <a:off x="456135" y="908680"/>
            <a:ext cx="259200" cy="255600"/>
            <a:chOff x="420622" y="4415759"/>
            <a:chExt cx="259200" cy="255600"/>
          </a:xfrm>
        </p:grpSpPr>
        <p:sp>
          <p:nvSpPr>
            <p:cNvPr id="45" name="円/楕円 11">
              <a:extLst>
                <a:ext uri="{FF2B5EF4-FFF2-40B4-BE49-F238E27FC236}">
                  <a16:creationId xmlns:a16="http://schemas.microsoft.com/office/drawing/2014/main" id="{2959BBB3-525E-D39B-E621-21A1A3BBD6F7}"/>
                </a:ext>
              </a:extLst>
            </p:cNvPr>
            <p:cNvSpPr/>
            <p:nvPr/>
          </p:nvSpPr>
          <p:spPr bwMode="gray">
            <a:xfrm>
              <a:off x="420622" y="4415759"/>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48" name="グラフィックス 47" descr="電球と歯車 単色塗りつぶし">
              <a:extLst>
                <a:ext uri="{FF2B5EF4-FFF2-40B4-BE49-F238E27FC236}">
                  <a16:creationId xmlns:a16="http://schemas.microsoft.com/office/drawing/2014/main" id="{82B07818-2F89-95EC-5262-8BC9B8B4B04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8465" y="4431802"/>
              <a:ext cx="223514" cy="223514"/>
            </a:xfrm>
            <a:prstGeom prst="rect">
              <a:avLst/>
            </a:prstGeom>
          </p:spPr>
        </p:pic>
      </p:grpSp>
      <p:grpSp>
        <p:nvGrpSpPr>
          <p:cNvPr id="49" name="グループ化 48">
            <a:extLst>
              <a:ext uri="{FF2B5EF4-FFF2-40B4-BE49-F238E27FC236}">
                <a16:creationId xmlns:a16="http://schemas.microsoft.com/office/drawing/2014/main" id="{5F033591-B17D-7E8F-FE45-085D229D94CB}"/>
              </a:ext>
            </a:extLst>
          </p:cNvPr>
          <p:cNvGrpSpPr/>
          <p:nvPr/>
        </p:nvGrpSpPr>
        <p:grpSpPr>
          <a:xfrm>
            <a:off x="5132379" y="908680"/>
            <a:ext cx="259200" cy="255600"/>
            <a:chOff x="420622" y="4415759"/>
            <a:chExt cx="259200" cy="255600"/>
          </a:xfrm>
        </p:grpSpPr>
        <p:sp>
          <p:nvSpPr>
            <p:cNvPr id="51" name="円/楕円 11">
              <a:extLst>
                <a:ext uri="{FF2B5EF4-FFF2-40B4-BE49-F238E27FC236}">
                  <a16:creationId xmlns:a16="http://schemas.microsoft.com/office/drawing/2014/main" id="{CE566013-0289-CF35-B0AB-A5A96208EE05}"/>
                </a:ext>
              </a:extLst>
            </p:cNvPr>
            <p:cNvSpPr/>
            <p:nvPr/>
          </p:nvSpPr>
          <p:spPr bwMode="gray">
            <a:xfrm>
              <a:off x="420622" y="4415759"/>
              <a:ext cx="259200" cy="255600"/>
            </a:xfrm>
            <a:prstGeom prst="ellipse">
              <a:avLst/>
            </a:prstGeom>
            <a:solidFill>
              <a:srgbClr val="43B02A"/>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000" kern="0">
                <a:solidFill>
                  <a:prstClr val="white"/>
                </a:solidFill>
                <a:latin typeface="+mj-ea"/>
                <a:ea typeface="+mj-ea"/>
                <a:cs typeface="+mn-cs"/>
              </a:endParaRPr>
            </a:p>
          </p:txBody>
        </p:sp>
        <p:pic>
          <p:nvPicPr>
            <p:cNvPr id="52" name="グラフィックス 51" descr="電球と歯車 単色塗りつぶし">
              <a:extLst>
                <a:ext uri="{FF2B5EF4-FFF2-40B4-BE49-F238E27FC236}">
                  <a16:creationId xmlns:a16="http://schemas.microsoft.com/office/drawing/2014/main" id="{B18F5FD9-A965-B4EA-2AC0-935CC1B04A3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8465" y="4431802"/>
              <a:ext cx="223514" cy="223514"/>
            </a:xfrm>
            <a:prstGeom prst="rect">
              <a:avLst/>
            </a:prstGeom>
          </p:spPr>
        </p:pic>
      </p:grpSp>
      <p:sp>
        <p:nvSpPr>
          <p:cNvPr id="54" name="四角形: 角を丸くする 53">
            <a:extLst>
              <a:ext uri="{FF2B5EF4-FFF2-40B4-BE49-F238E27FC236}">
                <a16:creationId xmlns:a16="http://schemas.microsoft.com/office/drawing/2014/main" id="{ADA36622-4BE8-38A6-B4EE-2F667FB1361A}"/>
              </a:ext>
            </a:extLst>
          </p:cNvPr>
          <p:cNvSpPr/>
          <p:nvPr/>
        </p:nvSpPr>
        <p:spPr bwMode="gray">
          <a:xfrm>
            <a:off x="413414" y="660214"/>
            <a:ext cx="9069455" cy="177103"/>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defRPr/>
            </a:pPr>
            <a:r>
              <a:rPr lang="ja-JP" altLang="en-US" sz="1200" b="1">
                <a:solidFill>
                  <a:schemeClr val="bg1"/>
                </a:solidFill>
                <a:latin typeface="Yu Gothic UI" panose="020B0500000000000000" pitchFamily="50" charset="-128"/>
                <a:ea typeface="Yu Gothic UI" panose="020B0500000000000000" pitchFamily="50" charset="-128"/>
              </a:rPr>
              <a:t>地域におけるサービスの導入実績</a:t>
            </a:r>
          </a:p>
        </p:txBody>
      </p:sp>
      <p:sp>
        <p:nvSpPr>
          <p:cNvPr id="56" name="四角形: 角を丸くする 55">
            <a:extLst>
              <a:ext uri="{FF2B5EF4-FFF2-40B4-BE49-F238E27FC236}">
                <a16:creationId xmlns:a16="http://schemas.microsoft.com/office/drawing/2014/main" id="{2857FF5B-B782-0102-727B-EC36C1C3433D}"/>
              </a:ext>
            </a:extLst>
          </p:cNvPr>
          <p:cNvSpPr/>
          <p:nvPr/>
        </p:nvSpPr>
        <p:spPr bwMode="gray">
          <a:xfrm>
            <a:off x="413414" y="3139095"/>
            <a:ext cx="9069455" cy="177103"/>
          </a:xfrm>
          <a:prstGeom prst="roundRect">
            <a:avLst/>
          </a:prstGeom>
          <a:solidFill>
            <a:srgbClr val="009A44"/>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defRPr/>
            </a:pPr>
            <a:r>
              <a:rPr lang="ja-JP" altLang="en-US" sz="1200" b="1">
                <a:solidFill>
                  <a:schemeClr val="bg1"/>
                </a:solidFill>
                <a:latin typeface="Yu Gothic UI" panose="020B0500000000000000" pitchFamily="50" charset="-128"/>
                <a:ea typeface="Yu Gothic UI" panose="020B0500000000000000" pitchFamily="50" charset="-128"/>
              </a:rPr>
              <a:t>導入及び運用コスト</a:t>
            </a:r>
          </a:p>
        </p:txBody>
      </p:sp>
      <p:sp>
        <p:nvSpPr>
          <p:cNvPr id="65" name="正方形/長方形 1208">
            <a:extLst>
              <a:ext uri="{FF2B5EF4-FFF2-40B4-BE49-F238E27FC236}">
                <a16:creationId xmlns:a16="http://schemas.microsoft.com/office/drawing/2014/main" id="{69952E8F-78DB-5FC6-7777-37A6DDB0A6A5}"/>
              </a:ext>
            </a:extLst>
          </p:cNvPr>
          <p:cNvSpPr/>
          <p:nvPr/>
        </p:nvSpPr>
        <p:spPr>
          <a:xfrm>
            <a:off x="414969" y="3350030"/>
            <a:ext cx="8039219" cy="743342"/>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サービス導入コスト、および運用コストについて、記載してください。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地方公共団体・利用者の費用負担のイメージについても記載してください。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XXXXXXXXXXXXXXX</a:t>
            </a:r>
          </a:p>
          <a:p>
            <a:pPr marL="171450" indent="-171450">
              <a:buFont typeface="Wingdings" panose="05000000000000000000" pitchFamily="2" charset="2"/>
              <a:buChar char="Ø"/>
              <a:defRPr/>
            </a:pPr>
            <a:endParaRPr lang="en-US" altLang="ja-JP" sz="1000" spc="-15">
              <a:solidFill>
                <a:srgbClr val="000000"/>
              </a:solidFill>
              <a:latin typeface="Yu Gothic UI" panose="020B0500000000000000" pitchFamily="50" charset="-128"/>
              <a:ea typeface="Yu Gothic UI" panose="020B0500000000000000" pitchFamily="50" charset="-128"/>
            </a:endParaRPr>
          </a:p>
        </p:txBody>
      </p:sp>
      <p:sp>
        <p:nvSpPr>
          <p:cNvPr id="3" name="四角形: 角を丸くする 2">
            <a:extLst>
              <a:ext uri="{FF2B5EF4-FFF2-40B4-BE49-F238E27FC236}">
                <a16:creationId xmlns:a16="http://schemas.microsoft.com/office/drawing/2014/main" id="{4F171ECB-4E95-79F6-8DDF-C9CAECD0C611}"/>
              </a:ext>
            </a:extLst>
          </p:cNvPr>
          <p:cNvSpPr/>
          <p:nvPr/>
        </p:nvSpPr>
        <p:spPr bwMode="gray">
          <a:xfrm>
            <a:off x="-2806009" y="57210"/>
            <a:ext cx="2750302" cy="1258406"/>
          </a:xfrm>
          <a:prstGeom prst="roundRect">
            <a:avLst/>
          </a:prstGeom>
          <a:solidFill>
            <a:srgbClr val="FF000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原則</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1</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シート</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団体の提出をお願いしております</a:t>
            </a:r>
            <a:r>
              <a:rPr lang="ja-JP" altLang="en-US"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ただし、貴団体にて情報公開</a:t>
            </a:r>
            <a:r>
              <a:rPr lang="ja-JP" altLang="en-US" sz="1100" b="1" kern="0">
                <a:solidFill>
                  <a:schemeClr val="bg1"/>
                </a:solidFill>
                <a:latin typeface="游明朝" panose="02020400000000000000" pitchFamily="18" charset="-128"/>
                <a:ea typeface="Yu Gothic UI" panose="020B0500000000000000" pitchFamily="50" charset="-128"/>
                <a:cs typeface="ＭＳ Ｐゴシック" panose="020B0600070205080204" pitchFamily="50" charset="-128"/>
              </a:rPr>
              <a:t>した</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い</a:t>
            </a:r>
            <a:r>
              <a:rPr lang="ja-JP" altLang="en-US"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サービス</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が複数ある場合には、検索精度向上のため、課題ごとにシートを提出いただくことが可能です。</a:t>
            </a:r>
            <a:endParaRPr lang="ja-JP" altLang="ja-JP" sz="1200" b="1" kern="10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09E2D095-1ED2-14E7-3B2C-DBE633480BAB}"/>
              </a:ext>
            </a:extLst>
          </p:cNvPr>
          <p:cNvSpPr/>
          <p:nvPr/>
        </p:nvSpPr>
        <p:spPr bwMode="gray">
          <a:xfrm>
            <a:off x="6084360" y="-91774"/>
            <a:ext cx="3513869" cy="614537"/>
          </a:xfrm>
          <a:prstGeom prst="rect">
            <a:avLst/>
          </a:prstGeom>
          <a:noFill/>
          <a:ln w="952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対応する取組分野をシート外のオブジェクトから移動してください</a:t>
            </a:r>
            <a:br>
              <a:rPr lang="en-US" altLang="ja-JP" sz="1000" b="1">
                <a:solidFill>
                  <a:srgbClr val="FF0000"/>
                </a:solidFill>
                <a:latin typeface="Yu Gothic UI" panose="020B0500000000000000" pitchFamily="50" charset="-128"/>
                <a:ea typeface="Yu Gothic UI" panose="020B0500000000000000" pitchFamily="50" charset="-128"/>
              </a:rPr>
            </a:br>
            <a:endParaRPr lang="ja-JP" altLang="en-US" sz="1000" b="1">
              <a:solidFill>
                <a:srgbClr val="FF0000"/>
              </a:solidFill>
              <a:latin typeface="Yu Gothic UI" panose="020B0500000000000000" pitchFamily="50" charset="-128"/>
              <a:ea typeface="Yu Gothic UI" panose="020B0500000000000000" pitchFamily="50" charset="-128"/>
            </a:endParaRPr>
          </a:p>
        </p:txBody>
      </p:sp>
      <p:sp>
        <p:nvSpPr>
          <p:cNvPr id="10" name="正方形/長方形 9">
            <a:extLst>
              <a:ext uri="{FF2B5EF4-FFF2-40B4-BE49-F238E27FC236}">
                <a16:creationId xmlns:a16="http://schemas.microsoft.com/office/drawing/2014/main" id="{EACF1C72-249C-CEA7-3037-348704DA533C}"/>
              </a:ext>
            </a:extLst>
          </p:cNvPr>
          <p:cNvSpPr/>
          <p:nvPr/>
        </p:nvSpPr>
        <p:spPr bwMode="gray">
          <a:xfrm>
            <a:off x="9951989" y="1465"/>
            <a:ext cx="2480547" cy="2261717"/>
          </a:xfrm>
          <a:prstGeom prst="rect">
            <a:avLst/>
          </a:prstGeom>
          <a:solidFill>
            <a:schemeClr val="bg1"/>
          </a:solidFill>
          <a:ln w="952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defTabSz="990564">
              <a:buSzPct val="100000"/>
            </a:pPr>
            <a:r>
              <a:rPr lang="ja-JP" altLang="en-US" sz="1000" b="1">
                <a:solidFill>
                  <a:schemeClr val="accent4"/>
                </a:solidFill>
                <a:latin typeface="Yu Gothic UI" panose="020B0500000000000000" pitchFamily="50" charset="-128"/>
                <a:ea typeface="Yu Gothic UI" panose="020B0500000000000000" pitchFamily="50" charset="-128"/>
              </a:rPr>
              <a:t>提案団体の皆様</a:t>
            </a:r>
            <a:endParaRPr lang="en-US" altLang="ja-JP" sz="1000" b="1">
              <a:solidFill>
                <a:schemeClr val="accent4"/>
              </a:solidFill>
              <a:latin typeface="Yu Gothic UI" panose="020B0500000000000000" pitchFamily="50" charset="-128"/>
              <a:ea typeface="Yu Gothic UI" panose="020B0500000000000000" pitchFamily="50" charset="-128"/>
            </a:endParaRPr>
          </a:p>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対応する取組分野を下記から移動してください</a:t>
            </a:r>
            <a:endParaRPr lang="en-US" altLang="ja-JP" sz="1000" b="1">
              <a:solidFill>
                <a:schemeClr val="accent5"/>
              </a:solidFill>
              <a:latin typeface="Yu Gothic UI" panose="020B0500000000000000" pitchFamily="50" charset="-128"/>
              <a:ea typeface="Yu Gothic UI" panose="020B0500000000000000" pitchFamily="50" charset="-128"/>
            </a:endParaRPr>
          </a:p>
        </p:txBody>
      </p:sp>
      <p:sp>
        <p:nvSpPr>
          <p:cNvPr id="11" name="四角形: 角を丸くする 10">
            <a:extLst>
              <a:ext uri="{FF2B5EF4-FFF2-40B4-BE49-F238E27FC236}">
                <a16:creationId xmlns:a16="http://schemas.microsoft.com/office/drawing/2014/main" id="{9D83191D-5A96-49D9-9C60-DF5E66F003C8}"/>
              </a:ext>
            </a:extLst>
          </p:cNvPr>
          <p:cNvSpPr/>
          <p:nvPr/>
        </p:nvSpPr>
        <p:spPr bwMode="gray">
          <a:xfrm>
            <a:off x="10019839" y="92721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④インフラ維持管理</a:t>
            </a:r>
          </a:p>
        </p:txBody>
      </p:sp>
      <p:sp>
        <p:nvSpPr>
          <p:cNvPr id="12" name="四角形: 角を丸くする 11">
            <a:extLst>
              <a:ext uri="{FF2B5EF4-FFF2-40B4-BE49-F238E27FC236}">
                <a16:creationId xmlns:a16="http://schemas.microsoft.com/office/drawing/2014/main" id="{08415227-9209-F735-2745-BC0D40FFD70E}"/>
              </a:ext>
            </a:extLst>
          </p:cNvPr>
          <p:cNvSpPr/>
          <p:nvPr/>
        </p:nvSpPr>
        <p:spPr bwMode="gray">
          <a:xfrm>
            <a:off x="10019839" y="43549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①交通・モビリティ</a:t>
            </a:r>
          </a:p>
        </p:txBody>
      </p:sp>
      <p:sp>
        <p:nvSpPr>
          <p:cNvPr id="13" name="四角形: 角を丸くする 12">
            <a:extLst>
              <a:ext uri="{FF2B5EF4-FFF2-40B4-BE49-F238E27FC236}">
                <a16:creationId xmlns:a16="http://schemas.microsoft.com/office/drawing/2014/main" id="{C6D92DEC-0C01-7BB5-108A-22A2C535A7E5}"/>
              </a:ext>
            </a:extLst>
          </p:cNvPr>
          <p:cNvSpPr/>
          <p:nvPr/>
        </p:nvSpPr>
        <p:spPr bwMode="gray">
          <a:xfrm>
            <a:off x="10019839" y="59940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②エネルギー</a:t>
            </a:r>
          </a:p>
        </p:txBody>
      </p:sp>
      <p:sp>
        <p:nvSpPr>
          <p:cNvPr id="14" name="四角形: 角を丸くする 13">
            <a:extLst>
              <a:ext uri="{FF2B5EF4-FFF2-40B4-BE49-F238E27FC236}">
                <a16:creationId xmlns:a16="http://schemas.microsoft.com/office/drawing/2014/main" id="{B7BEB015-5FD5-483B-507B-0DCF9C41DEE1}"/>
              </a:ext>
            </a:extLst>
          </p:cNvPr>
          <p:cNvSpPr/>
          <p:nvPr/>
        </p:nvSpPr>
        <p:spPr bwMode="gray">
          <a:xfrm>
            <a:off x="10019839" y="76330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③防災</a:t>
            </a:r>
          </a:p>
        </p:txBody>
      </p:sp>
      <p:sp>
        <p:nvSpPr>
          <p:cNvPr id="15" name="四角形: 角を丸くする 14">
            <a:extLst>
              <a:ext uri="{FF2B5EF4-FFF2-40B4-BE49-F238E27FC236}">
                <a16:creationId xmlns:a16="http://schemas.microsoft.com/office/drawing/2014/main" id="{4DD4B182-19C1-A471-E2C1-266325835FBF}"/>
              </a:ext>
            </a:extLst>
          </p:cNvPr>
          <p:cNvSpPr/>
          <p:nvPr/>
        </p:nvSpPr>
        <p:spPr bwMode="gray">
          <a:xfrm>
            <a:off x="10019839" y="109111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⑤観光・地域活性化</a:t>
            </a:r>
          </a:p>
        </p:txBody>
      </p:sp>
      <p:sp>
        <p:nvSpPr>
          <p:cNvPr id="16" name="四角形: 角を丸くする 15">
            <a:extLst>
              <a:ext uri="{FF2B5EF4-FFF2-40B4-BE49-F238E27FC236}">
                <a16:creationId xmlns:a16="http://schemas.microsoft.com/office/drawing/2014/main" id="{F846B36D-1845-D32C-BA15-147CD398889B}"/>
              </a:ext>
            </a:extLst>
          </p:cNvPr>
          <p:cNvSpPr/>
          <p:nvPr/>
        </p:nvSpPr>
        <p:spPr bwMode="gray">
          <a:xfrm>
            <a:off x="10019839" y="125502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⑥健康・医療</a:t>
            </a:r>
          </a:p>
        </p:txBody>
      </p:sp>
      <p:sp>
        <p:nvSpPr>
          <p:cNvPr id="18" name="四角形: 角を丸くする 17">
            <a:extLst>
              <a:ext uri="{FF2B5EF4-FFF2-40B4-BE49-F238E27FC236}">
                <a16:creationId xmlns:a16="http://schemas.microsoft.com/office/drawing/2014/main" id="{ED9A3D19-75CC-C32A-AD11-9B09155B09A3}"/>
              </a:ext>
            </a:extLst>
          </p:cNvPr>
          <p:cNvSpPr/>
          <p:nvPr/>
        </p:nvSpPr>
        <p:spPr bwMode="gray">
          <a:xfrm>
            <a:off x="10019839" y="141892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en-US" sz="900" b="1">
                <a:solidFill>
                  <a:schemeClr val="bg1"/>
                </a:solidFill>
                <a:latin typeface="Yu Gothic UI" panose="020B0500000000000000" pitchFamily="50" charset="-128"/>
                <a:ea typeface="Yu Gothic UI" panose="020B0500000000000000" pitchFamily="50" charset="-128"/>
              </a:rPr>
              <a:t>⑦農林水産業</a:t>
            </a:r>
            <a:endParaRPr kumimoji="1" lang="ja-JP" altLang="en-US" sz="900" b="1" i="0" u="none" strike="noStrike" kern="1200" cap="none" spc="0" normalizeH="0" baseline="0" noProof="0">
              <a:ln>
                <a:noFill/>
              </a:ln>
              <a:solidFill>
                <a:schemeClr val="bg1"/>
              </a:solidFill>
              <a:effectLst/>
              <a:uLnTx/>
              <a:uFillTx/>
              <a:latin typeface="+mn-lt"/>
              <a:ea typeface="+mn-ea"/>
              <a:cs typeface="+mn-cs"/>
            </a:endParaRPr>
          </a:p>
        </p:txBody>
      </p:sp>
      <p:sp>
        <p:nvSpPr>
          <p:cNvPr id="21" name="四角形: 角を丸くする 20">
            <a:extLst>
              <a:ext uri="{FF2B5EF4-FFF2-40B4-BE49-F238E27FC236}">
                <a16:creationId xmlns:a16="http://schemas.microsoft.com/office/drawing/2014/main" id="{D1B104A5-08C1-8580-5A3A-DEA418A2CC2B}"/>
              </a:ext>
            </a:extLst>
          </p:cNvPr>
          <p:cNvSpPr/>
          <p:nvPr/>
        </p:nvSpPr>
        <p:spPr bwMode="gray">
          <a:xfrm>
            <a:off x="10019839" y="158283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⑧環境</a:t>
            </a:r>
          </a:p>
        </p:txBody>
      </p:sp>
      <p:sp>
        <p:nvSpPr>
          <p:cNvPr id="23" name="四角形: 角を丸くする 22">
            <a:extLst>
              <a:ext uri="{FF2B5EF4-FFF2-40B4-BE49-F238E27FC236}">
                <a16:creationId xmlns:a16="http://schemas.microsoft.com/office/drawing/2014/main" id="{2687EF17-2525-B318-B909-1D891B2E46FD}"/>
              </a:ext>
            </a:extLst>
          </p:cNvPr>
          <p:cNvSpPr/>
          <p:nvPr/>
        </p:nvSpPr>
        <p:spPr bwMode="gray">
          <a:xfrm>
            <a:off x="10019839" y="1746737"/>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⑨セキュリティ・見守り</a:t>
            </a:r>
          </a:p>
        </p:txBody>
      </p:sp>
      <p:sp>
        <p:nvSpPr>
          <p:cNvPr id="24" name="四角形: 角を丸くする 23">
            <a:extLst>
              <a:ext uri="{FF2B5EF4-FFF2-40B4-BE49-F238E27FC236}">
                <a16:creationId xmlns:a16="http://schemas.microsoft.com/office/drawing/2014/main" id="{BEE88BF2-B255-67C9-C746-4BD0F6FFC77E}"/>
              </a:ext>
            </a:extLst>
          </p:cNvPr>
          <p:cNvSpPr/>
          <p:nvPr/>
        </p:nvSpPr>
        <p:spPr bwMode="gray">
          <a:xfrm>
            <a:off x="10019839" y="191064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⑩物流</a:t>
            </a:r>
          </a:p>
        </p:txBody>
      </p:sp>
      <p:sp>
        <p:nvSpPr>
          <p:cNvPr id="26" name="四角形: 角を丸くする 25">
            <a:extLst>
              <a:ext uri="{FF2B5EF4-FFF2-40B4-BE49-F238E27FC236}">
                <a16:creationId xmlns:a16="http://schemas.microsoft.com/office/drawing/2014/main" id="{0FB23F19-3F8B-69EF-0431-C0CB98540DFC}"/>
              </a:ext>
            </a:extLst>
          </p:cNvPr>
          <p:cNvSpPr/>
          <p:nvPr/>
        </p:nvSpPr>
        <p:spPr bwMode="gray">
          <a:xfrm>
            <a:off x="10019839" y="2074542"/>
            <a:ext cx="1004400" cy="133425"/>
          </a:xfrm>
          <a:prstGeom prst="roundRect">
            <a:avLst/>
          </a:prstGeom>
          <a:solidFill>
            <a:srgbClr val="009A44"/>
          </a:solidFill>
          <a:ln w="12700" algn="ctr">
            <a:solidFill>
              <a:srgbClr val="009A44"/>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⑪都市計画・整備</a:t>
            </a:r>
          </a:p>
        </p:txBody>
      </p:sp>
      <p:sp>
        <p:nvSpPr>
          <p:cNvPr id="4" name="テキスト ボックス 3">
            <a:extLst>
              <a:ext uri="{FF2B5EF4-FFF2-40B4-BE49-F238E27FC236}">
                <a16:creationId xmlns:a16="http://schemas.microsoft.com/office/drawing/2014/main" id="{3E7E4B78-7BB4-A7F3-9015-D2FD76C44185}"/>
              </a:ext>
            </a:extLst>
          </p:cNvPr>
          <p:cNvSpPr txBox="1"/>
          <p:nvPr/>
        </p:nvSpPr>
        <p:spPr bwMode="gray">
          <a:xfrm>
            <a:off x="7959777" y="6662134"/>
            <a:ext cx="1531985" cy="123111"/>
          </a:xfrm>
          <a:prstGeom prst="rect">
            <a:avLst/>
          </a:prstGeom>
          <a:noFill/>
        </p:spPr>
        <p:txBody>
          <a:bodyPr wrap="square" lIns="0" tIns="0" rIns="0" bIns="0" rtlCol="0">
            <a:sp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800" b="0" i="0" u="none" strike="noStrike" kern="1200" cap="none" spc="0" normalizeH="0" baseline="0" noProof="0" dirty="0">
                <a:ln>
                  <a:noFill/>
                </a:ln>
                <a:solidFill>
                  <a:prstClr val="black"/>
                </a:solidFill>
                <a:effectLst/>
                <a:uLnTx/>
                <a:uFillTx/>
                <a:latin typeface="+mj-ea"/>
                <a:ea typeface="+mj-ea"/>
                <a:cs typeface="+mn-cs"/>
              </a:rPr>
              <a:t>作成日：</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年</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月</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日</a:t>
            </a:r>
          </a:p>
        </p:txBody>
      </p:sp>
    </p:spTree>
    <p:extLst>
      <p:ext uri="{BB962C8B-B14F-4D97-AF65-F5344CB8AC3E}">
        <p14:creationId xmlns:p14="http://schemas.microsoft.com/office/powerpoint/2010/main" val="136285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4B171C-94AB-344E-2CF2-F4F7D4E1D6FE}"/>
              </a:ext>
            </a:extLst>
          </p:cNvPr>
          <p:cNvSpPr/>
          <p:nvPr/>
        </p:nvSpPr>
        <p:spPr>
          <a:xfrm>
            <a:off x="355600" y="558800"/>
            <a:ext cx="9194800" cy="57488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2"/>
                </a:solidFill>
                <a:latin typeface="Yu Gothic UI" panose="020B0500000000000000" pitchFamily="50" charset="-128"/>
                <a:ea typeface="Yu Gothic UI" panose="020B0500000000000000" pitchFamily="50" charset="-128"/>
              </a:rPr>
              <a:t>その他、地方公共団体に伝えたいサービスや団体への希望等の補足事項があれば</a:t>
            </a:r>
            <a:br>
              <a:rPr kumimoji="1" lang="en-US" altLang="ja-JP">
                <a:solidFill>
                  <a:schemeClr val="tx2"/>
                </a:solidFill>
                <a:latin typeface="Yu Gothic UI" panose="020B0500000000000000" pitchFamily="50" charset="-128"/>
                <a:ea typeface="Yu Gothic UI" panose="020B0500000000000000" pitchFamily="50" charset="-128"/>
              </a:rPr>
            </a:br>
            <a:r>
              <a:rPr kumimoji="1" lang="ja-JP" altLang="en-US">
                <a:solidFill>
                  <a:schemeClr val="tx2"/>
                </a:solidFill>
                <a:latin typeface="Yu Gothic UI" panose="020B0500000000000000" pitchFamily="50" charset="-128"/>
                <a:ea typeface="Yu Gothic UI" panose="020B0500000000000000" pitchFamily="50" charset="-128"/>
              </a:rPr>
              <a:t>追記、もしくは参考資料を本ページの後に添付してください</a:t>
            </a:r>
            <a:endParaRPr kumimoji="1" lang="en-US" altLang="ja-JP">
              <a:solidFill>
                <a:schemeClr val="tx2"/>
              </a:solidFill>
              <a:latin typeface="Yu Gothic UI" panose="020B0500000000000000" pitchFamily="50" charset="-128"/>
              <a:ea typeface="Yu Gothic UI" panose="020B0500000000000000" pitchFamily="50" charset="-128"/>
            </a:endParaRPr>
          </a:p>
          <a:p>
            <a:pPr algn="ctr"/>
            <a:r>
              <a:rPr kumimoji="1" lang="ja-JP" altLang="en-US">
                <a:solidFill>
                  <a:schemeClr val="tx2"/>
                </a:solidFill>
                <a:latin typeface="Yu Gothic UI" panose="020B0500000000000000" pitchFamily="50" charset="-128"/>
                <a:ea typeface="Yu Gothic UI" panose="020B0500000000000000" pitchFamily="50" charset="-128"/>
              </a:rPr>
              <a:t>（任意様式）</a:t>
            </a:r>
          </a:p>
        </p:txBody>
      </p:sp>
    </p:spTree>
    <p:extLst>
      <p:ext uri="{BB962C8B-B14F-4D97-AF65-F5344CB8AC3E}">
        <p14:creationId xmlns:p14="http://schemas.microsoft.com/office/powerpoint/2010/main" val="36965349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F0E84954-CA5B-4922-9733-0DBC147EAEFD}" vid="{26A1C98E-0CDF-4C04-9890-1543D821F31D}"/>
    </a:ext>
  </a:extLst>
</a:theme>
</file>

<file path=ppt/theme/theme2.xml><?xml version="1.0" encoding="utf-8"?>
<a:theme xmlns:a="http://schemas.openxmlformats.org/drawingml/2006/main" name="DT Template_A4_J_202401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F0E84954-CA5B-4922-9733-0DBC147EAEFD}" vid="{F5813B46-69AD-4F48-AFE7-23A6199B08E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da1646f-c175-420f-b3c8-d94adff97b7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3762A991B81114BA0F3BFD219F35FBC" ma:contentTypeVersion="12" ma:contentTypeDescription="新しいドキュメントを作成します。" ma:contentTypeScope="" ma:versionID="6c94ec6c0794cdd46a070d75599b5321">
  <xsd:schema xmlns:xsd="http://www.w3.org/2001/XMLSchema" xmlns:xs="http://www.w3.org/2001/XMLSchema" xmlns:p="http://schemas.microsoft.com/office/2006/metadata/properties" xmlns:ns2="eda1646f-c175-420f-b3c8-d94adff97b7d" xmlns:ns3="7b91f4a6-2aae-4f47-8d90-bebeb8156d03" targetNamespace="http://schemas.microsoft.com/office/2006/metadata/properties" ma:root="true" ma:fieldsID="60a5c9fc3541f2619a7cff39e85f0a21" ns2:_="" ns3:_="">
    <xsd:import namespace="eda1646f-c175-420f-b3c8-d94adff97b7d"/>
    <xsd:import namespace="7b91f4a6-2aae-4f47-8d90-bebeb8156d0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a1646f-c175-420f-b3c8-d94adff97b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91f4a6-2aae-4f47-8d90-bebeb8156d03"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21B286-A395-480F-812B-D3810D1663A3}">
  <ds:schemaRef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eda1646f-c175-420f-b3c8-d94adff97b7d"/>
    <ds:schemaRef ds:uri="http://purl.org/dc/terms/"/>
    <ds:schemaRef ds:uri="http://purl.org/dc/dcmitype/"/>
    <ds:schemaRef ds:uri="http://schemas.microsoft.com/office/2006/metadata/properties"/>
    <ds:schemaRef ds:uri="7b91f4a6-2aae-4f47-8d90-bebeb8156d03"/>
    <ds:schemaRef ds:uri="http://www.w3.org/XML/1998/namespace"/>
  </ds:schemaRefs>
</ds:datastoreItem>
</file>

<file path=customXml/itemProps2.xml><?xml version="1.0" encoding="utf-8"?>
<ds:datastoreItem xmlns:ds="http://schemas.openxmlformats.org/officeDocument/2006/customXml" ds:itemID="{7FB88909-B868-44DC-B981-16A6674A7FC9}">
  <ds:schemaRefs>
    <ds:schemaRef ds:uri="7b91f4a6-2aae-4f47-8d90-bebeb8156d03"/>
    <ds:schemaRef ds:uri="eda1646f-c175-420f-b3c8-d94adff97b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24146D-8F4C-4977-A238-2A5FEF01AE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DT Template_A4_J (2)</Template>
  <TotalTime>1</TotalTime>
  <Words>841</Words>
  <Application>Microsoft Office PowerPoint</Application>
  <PresentationFormat>A4 210 x 297 mm</PresentationFormat>
  <Paragraphs>92</Paragraphs>
  <Slides>5</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16" baseType="lpstr">
      <vt:lpstr>Yu Gothic UI</vt:lpstr>
      <vt:lpstr>游明朝</vt:lpstr>
      <vt:lpstr>Arial</vt:lpstr>
      <vt:lpstr>Calibri</vt:lpstr>
      <vt:lpstr>Calibri Light</vt:lpstr>
      <vt:lpstr>Tahoma</vt:lpstr>
      <vt:lpstr>Verdana</vt:lpstr>
      <vt:lpstr>Wingdings</vt:lpstr>
      <vt:lpstr>DT Template_A4_J_202401</vt:lpstr>
      <vt:lpstr>DT Template_A4_J_202401_基本版②</vt:lpstr>
      <vt:lpstr>think-cell スライド</vt:lpstr>
      <vt:lpstr>スマートシティ官民連携プラットフォームにおけるニーズ・シーズシートの視認性を高めるため、 ニーズ・シート集の体裁をサムネイル形式に変更します。</vt:lpstr>
      <vt:lpstr>サムネイル画像をPPTにて提出する場合は、以下グレーの枠内で作成してください。 視認性の観点から文字を記載する場合は可能な限り20ポイント以上でお願いします。</vt:lpstr>
      <vt:lpstr>PowerPoint プレゼンテーション</vt:lpstr>
      <vt:lpstr>PowerPoint プレゼンテーション</vt:lpstr>
      <vt:lpstr>PowerPoint プレゼンテーション</vt:lpstr>
    </vt:vector>
  </TitlesOfParts>
  <Manager/>
  <Company>Deloitte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スマートシティ官民連携プラットフォーム_シーズシート</dc:title>
  <dc:subject/>
  <dc:creator>Ema, Satoko</dc:creator>
  <cp:keywords/>
  <dc:description/>
  <cp:lastModifiedBy>Ishii, Yuka</cp:lastModifiedBy>
  <cp:revision>4</cp:revision>
  <cp:lastPrinted>2019-06-13T07:52:20Z</cp:lastPrinted>
  <dcterms:created xsi:type="dcterms:W3CDTF">2024-01-15T05:32:28Z</dcterms:created>
  <dcterms:modified xsi:type="dcterms:W3CDTF">2025-01-31T07:41:17Z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0x010100A3762A991B81114BA0F3BFD219F35FBC</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y fmtid="{D5CDD505-2E9C-101B-9397-08002B2CF9AE}" pid="10" name="MediaServiceImageTags">
    <vt:lpwstr/>
  </property>
</Properties>
</file>