
<file path=[Content_Types].xml><?xml version="1.0" encoding="utf-8"?>
<Types xmlns="http://schemas.openxmlformats.org/package/2006/content-types">
  <Default ContentType="application/vnd.openxmlformats-officedocument.oleObject" Extension="bin"/>
  <Default ContentType="image/x-emf" Extension="emf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customXmlProperties+xml" PartName="/customXml/itemProps4.xml"/>
  <Override ContentType="application/vnd.ms-office.classificationlabels+xml" PartName="/docMetadata/LabelInfo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presentationml.tags+xml" PartName="/ppt/tags/tag3.xml"/>
  <Override ContentType="application/vnd.openxmlformats-officedocument.presentationml.tags+xml" PartName="/ppt/tags/tag4.xml"/>
  <Override ContentType="application/vnd.openxmlformats-officedocument.presentationml.tags+xml" PartName="/ppt/tags/tag5.xml"/>
  <Override ContentType="application/vnd.openxmlformats-officedocument.presentationml.tags+xml" PartName="/ppt/tags/tag6.xml"/>
  <Override ContentType="application/vnd.openxmlformats-officedocument.presentationml.tags+xml" PartName="/ppt/tags/tag7.xml"/>
  <Override ContentType="application/vnd.openxmlformats-officedocument.presentationml.tags+xml" PartName="/ppt/tags/tag8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Relationship Id="rId6" Target="docMetadata/LabelInfo.xml" Type="http://schemas.microsoft.com/office/2020/02/relationships/classificationlabel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908" r:id="rId5"/>
  </p:sldMasterIdLst>
  <p:notesMasterIdLst>
    <p:notesMasterId r:id="rId11"/>
  </p:notesMasterIdLst>
  <p:sldIdLst>
    <p:sldId id="2147310170" r:id="rId6"/>
    <p:sldId id="2147310218" r:id="rId7"/>
    <p:sldId id="2147310248" r:id="rId8"/>
    <p:sldId id="2147310234" r:id="rId9"/>
    <p:sldId id="2147310250" r:id="rId10"/>
  </p:sldIdLst>
  <p:sldSz cx="12192000" cy="6858000"/>
  <p:notesSz cx="6807200" cy="9939338"/>
  <p:custDataLst>
    <p:tags r:id="rId1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様式" id="{91FA285F-6B04-4523-BB41-73EABC8AEF14}">
          <p14:sldIdLst>
            <p14:sldId id="2147310170"/>
            <p14:sldId id="2147310218"/>
          </p14:sldIdLst>
        </p14:section>
        <p14:section name="記入例、説明" id="{9D8A7C5E-02B3-4DDD-9AD6-E28A1D03C6C4}">
          <p14:sldIdLst>
            <p14:sldId id="2147310248"/>
            <p14:sldId id="2147310234"/>
            <p14:sldId id="2147310250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3" orient="horz" pos="211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064F78-A411-4E34-900E-D08814776CF2}" v="36" dt="2026-04-08T06:56:36.25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86" y="78"/>
      </p:cViewPr>
      <p:guideLst>
        <p:guide pos="3840"/>
        <p:guide orient="horz" pos="211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<Relationships xmlns="http://schemas.openxmlformats.org/package/2006/relationships"><Relationship Id="rId10" Target="slides/slide5.xml" Type="http://schemas.openxmlformats.org/officeDocument/2006/relationships/slide"/><Relationship Id="rId11" Target="notesMasters/notesMaster1.xml" Type="http://schemas.openxmlformats.org/officeDocument/2006/relationships/notesMaster"/><Relationship Id="rId12" Target="tags/tag1.xml" Type="http://schemas.openxmlformats.org/officeDocument/2006/relationships/tags"/><Relationship Id="rId13" Target="commentAuthors.xml" Type="http://schemas.openxmlformats.org/officeDocument/2006/relationships/commentAuthors"/><Relationship Id="rId14" Target="presProps.xml" Type="http://schemas.openxmlformats.org/officeDocument/2006/relationships/presProps"/><Relationship Id="rId15" Target="viewProps.xml" Type="http://schemas.openxmlformats.org/officeDocument/2006/relationships/viewProps"/><Relationship Id="rId16" Target="theme/theme1.xml" Type="http://schemas.openxmlformats.org/officeDocument/2006/relationships/theme"/><Relationship Id="rId17" Target="tableStyles.xml" Type="http://schemas.openxmlformats.org/officeDocument/2006/relationships/tableStyles"/><Relationship Id="rId18" Target="revisionInfo.xml" Type="http://schemas.microsoft.com/office/2015/10/relationships/revisionInfo"/><Relationship Id="rId19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../customXml/item4.xml" Type="http://schemas.openxmlformats.org/officeDocument/2006/relationships/customXml"/><Relationship Id="rId5" Target="slideMasters/slideMaster1.xml" Type="http://schemas.openxmlformats.org/officeDocument/2006/relationships/slideMaster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/>
              <a:pPr/>
              <a:t>2026/4/8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537057-34AC-1284-456A-F1BCAD936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E51E9A5-10EC-91F6-170A-00551B1EEF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59475" cy="33528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EC14903-3F31-2B61-CC6F-0631708D5C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2656CC-D01B-C179-DC13-B0823E53FB2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DE13BB-FCB6-4491-A87D-1E9BA7500F8E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00391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06117-C180-1B2C-DB43-849F092CF8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2687451-5E3C-9D2A-8C9A-ACA8EB1229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23863" y="1243013"/>
            <a:ext cx="5959475" cy="3352800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25540E6-9486-9578-FEAA-B72DE6F0CD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B68477C-7094-DDC9-073B-01838497D6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DE13BB-FCB6-4491-A87D-1E9BA7500F8E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191284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tags/tag3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2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2.xml.rels><?xml version="1.0" encoding="UTF-8" standalone="yes"?><Relationships xmlns="http://schemas.openxmlformats.org/package/2006/relationships"><Relationship Id="rId1" Target="../tags/tag4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3.xml.rels><?xml version="1.0" encoding="UTF-8" standalone="yes"?><Relationships xmlns="http://schemas.openxmlformats.org/package/2006/relationships"><Relationship Id="rId1" Target="../tags/tag5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3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4.xml.rels><?xml version="1.0" encoding="UTF-8" standalone="yes"?><Relationships xmlns="http://schemas.openxmlformats.org/package/2006/relationships"><Relationship Id="rId1" Target="../tags/tag6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4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5.xml.rels><?xml version="1.0" encoding="UTF-8" standalone="yes"?><Relationships xmlns="http://schemas.openxmlformats.org/package/2006/relationships"><Relationship Id="rId1" Target="../tags/tag7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5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_rels/slideLayout6.xml.rels><?xml version="1.0" encoding="UTF-8" standalone="yes"?><Relationships xmlns="http://schemas.openxmlformats.org/package/2006/relationships"><Relationship Id="rId1" Target="../tags/tag8.xml" Type="http://schemas.openxmlformats.org/officeDocument/2006/relationships/tags"/><Relationship Id="rId2" Target="../slideMasters/slideMaster1.xml" Type="http://schemas.openxmlformats.org/officeDocument/2006/relationships/slideMaster"/><Relationship Id="rId3" Target="../embeddings/oleObject6.bin" Type="http://schemas.openxmlformats.org/officeDocument/2006/relationships/oleObject"/><Relationship Id="rId4" Target="../media/image1.emf" Type="http://schemas.openxmlformats.org/officeDocument/2006/relationships/image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タイトル_ ロゴ入り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19089154"/>
              </p:ext>
            </p:extLst>
          </p:nvPr>
        </p:nvGraphicFramePr>
        <p:xfrm>
          <a:off x="1955" y="1588"/>
          <a:ext cx="1955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5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3105231" y="999000"/>
            <a:ext cx="5981539" cy="4860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513970" y="5040003"/>
            <a:ext cx="4430769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847" b="1" baseline="0">
                <a:solidFill>
                  <a:schemeClr val="tx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noProof="0"/>
              <a:t>表紙タイトル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513970" y="5652003"/>
            <a:ext cx="4430769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77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57196" indent="0" algn="ctr">
              <a:buNone/>
              <a:defRPr sz="2000"/>
            </a:lvl2pPr>
            <a:lvl3pPr marL="914390" indent="0" algn="ctr">
              <a:buNone/>
              <a:defRPr sz="1800"/>
            </a:lvl3pPr>
            <a:lvl4pPr marL="1371584" indent="0" algn="ctr">
              <a:buNone/>
              <a:defRPr sz="1600"/>
            </a:lvl4pPr>
            <a:lvl5pPr marL="1828778" indent="0" algn="ctr">
              <a:buNone/>
              <a:defRPr sz="1600"/>
            </a:lvl5pPr>
            <a:lvl6pPr marL="2285974" indent="0" algn="ctr">
              <a:buNone/>
              <a:defRPr sz="1600"/>
            </a:lvl6pPr>
            <a:lvl7pPr marL="2743169" indent="0" algn="ctr">
              <a:buNone/>
              <a:defRPr sz="1600"/>
            </a:lvl7pPr>
            <a:lvl8pPr marL="3200363" indent="0" algn="ctr">
              <a:buNone/>
              <a:defRPr sz="1600"/>
            </a:lvl8pPr>
            <a:lvl9pPr marL="3657557" indent="0" algn="ctr">
              <a:buNone/>
              <a:defRPr sz="1600"/>
            </a:lvl9pPr>
          </a:lstStyle>
          <a:p>
            <a:r>
              <a:rPr lang="ja-JP" altLang="en-US" noProof="0"/>
              <a:t>表紙サブタイトル</a:t>
            </a:r>
            <a:endParaRPr lang="en-US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513969" y="6424609"/>
            <a:ext cx="4430769" cy="198837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292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6096001" y="396000"/>
            <a:ext cx="5582769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031" baseline="0">
                <a:latin typeface="+mn-lt"/>
                <a:ea typeface="+mn-ea"/>
                <a:cs typeface="+mn-cs"/>
                <a:sym typeface="+mn-lt"/>
              </a:defRPr>
            </a:lvl1pPr>
            <a:lvl2pPr>
              <a:defRPr sz="2031"/>
            </a:lvl2pPr>
            <a:lvl3pPr>
              <a:defRPr sz="2031"/>
            </a:lvl3pPr>
            <a:lvl4pPr>
              <a:defRPr sz="2031"/>
            </a:lvl4pPr>
            <a:lvl5pPr>
              <a:defRPr sz="2031"/>
            </a:lvl5pPr>
          </a:lstStyle>
          <a:p>
            <a:pPr lvl="0"/>
            <a:r>
              <a:rPr kumimoji="1" lang="ja-JP" altLang="en-US"/>
              <a:t>クライアント社名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3C0424FA-1860-43B7-8A94-43021EEC50FC}"/>
              </a:ext>
            </a:extLst>
          </p:cNvPr>
          <p:cNvSpPr>
            <a:spLocks noGrp="1"/>
          </p:cNvSpPr>
          <p:nvPr>
            <p:ph type="dt" sz="half" idx="13"/>
          </p:nvPr>
        </p:nvSpPr>
        <p:spPr bwMode="gray">
          <a:xfrm>
            <a:off x="5548515" y="6444003"/>
            <a:ext cx="1094975" cy="16927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 algn="ctr"/>
            <a:r>
              <a:rPr lang="en-US" dirty="0"/>
              <a:t>&lt; Confidential &gt;</a:t>
            </a:r>
          </a:p>
        </p:txBody>
      </p:sp>
    </p:spTree>
    <p:extLst>
      <p:ext uri="{BB962C8B-B14F-4D97-AF65-F5344CB8AC3E}">
        <p14:creationId xmlns:p14="http://schemas.microsoft.com/office/powerpoint/2010/main" val="1058155235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中表紙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02836274"/>
              </p:ext>
            </p:extLst>
          </p:nvPr>
        </p:nvGraphicFramePr>
        <p:xfrm>
          <a:off x="1955" y="1588"/>
          <a:ext cx="1955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5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267199" y="2232000"/>
            <a:ext cx="6380308" cy="432000"/>
          </a:xfrm>
          <a:prstGeom prst="rect">
            <a:avLst/>
          </a:prstGeom>
          <a:noFill/>
        </p:spPr>
        <p:txBody>
          <a:bodyPr wrap="none" l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585" b="1" baseline="0">
                <a:solidFill>
                  <a:schemeClr val="tx1"/>
                </a:solidFill>
                <a:latin typeface="+mj-lt"/>
                <a:ea typeface="+mj-ea"/>
                <a:cs typeface="+mn-cs"/>
                <a:sym typeface="+mn-lt"/>
              </a:defRPr>
            </a:lvl1pPr>
          </a:lstStyle>
          <a:p>
            <a:pPr lvl="0"/>
            <a:r>
              <a:rPr lang="ja-JP" altLang="en-US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33268474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タイトルのみ_出所・脚注なし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96002765"/>
              </p:ext>
            </p:extLst>
          </p:nvPr>
        </p:nvGraphicFramePr>
        <p:xfrm>
          <a:off x="1955" y="1588"/>
          <a:ext cx="1955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5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12611" y="1008000"/>
            <a:ext cx="5361231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77" b="1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054734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両サイド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94685923"/>
              </p:ext>
            </p:extLst>
          </p:nvPr>
        </p:nvGraphicFramePr>
        <p:xfrm>
          <a:off x="1955" y="1588"/>
          <a:ext cx="1955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5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F0AA1F30-752C-8BCF-DBD1-6AFA3DE1DBE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512611" y="1476000"/>
            <a:ext cx="5361231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F3D52DF5-7F48-96CA-93F5-700CA4E467E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6338982" y="1476000"/>
            <a:ext cx="5361231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12611" y="1008000"/>
            <a:ext cx="5361231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77" b="1" baseline="0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67C69F0D-BEE6-C90B-0FE1-B9DE1714828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6338982" y="1008000"/>
            <a:ext cx="5361231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altLang="zh-CN" sz="1477" b="1" baseline="0" dirty="0">
                <a:solidFill>
                  <a:schemeClr val="accent3"/>
                </a:solidFill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2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512611" y="180000"/>
            <a:ext cx="11165539" cy="615600"/>
          </a:xfrm>
        </p:spPr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dirty="0"/>
              <a:t>キーメッセージを入力（本スライドで一番伝えたいこと＜名詞止め・体言止め不可＞）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84938550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全面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78649562"/>
              </p:ext>
            </p:extLst>
          </p:nvPr>
        </p:nvGraphicFramePr>
        <p:xfrm>
          <a:off x="1955" y="1588"/>
          <a:ext cx="1955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5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513229" y="1476000"/>
            <a:ext cx="11165539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554"/>
              </a:spcBef>
              <a:buFont typeface="Arial" pitchFamily="34" charset="0"/>
              <a:buNone/>
              <a:defRPr sz="1108" baseline="0">
                <a:latin typeface="+mn-lt"/>
                <a:ea typeface="+mn-ea"/>
                <a:cs typeface="+mn-cs"/>
                <a:sym typeface="+mn-lt"/>
              </a:defRPr>
            </a:lvl1pPr>
            <a:lvl2pPr marL="166158" indent="-166158">
              <a:lnSpc>
                <a:spcPct val="110000"/>
              </a:lnSpc>
              <a:spcBef>
                <a:spcPts val="554"/>
              </a:spcBef>
              <a:buFont typeface="Wingdings" pitchFamily="2" charset="2"/>
              <a:buChar char="n"/>
              <a:defRPr sz="1108" baseline="0">
                <a:latin typeface="+mn-lt"/>
                <a:ea typeface="+mn-ea"/>
                <a:cs typeface="+mn-cs"/>
                <a:sym typeface="+mn-lt"/>
              </a:defRPr>
            </a:lvl2pPr>
            <a:lvl3pPr marL="332316" indent="-166158">
              <a:lnSpc>
                <a:spcPct val="110000"/>
              </a:lnSpc>
              <a:spcBef>
                <a:spcPts val="554"/>
              </a:spcBef>
              <a:buFont typeface="Wingdings" pitchFamily="2" charset="2"/>
              <a:buChar char="Ø"/>
              <a:defRPr sz="1108" baseline="0">
                <a:latin typeface="+mn-lt"/>
                <a:ea typeface="+mn-ea"/>
                <a:cs typeface="+mn-cs"/>
                <a:sym typeface="+mn-lt"/>
              </a:defRPr>
            </a:lvl3pPr>
            <a:lvl4pPr marL="465242" indent="-132926">
              <a:lnSpc>
                <a:spcPct val="110000"/>
              </a:lnSpc>
              <a:spcBef>
                <a:spcPts val="554"/>
              </a:spcBef>
              <a:buFont typeface="Arial" pitchFamily="34" charset="0"/>
              <a:buChar char="•"/>
              <a:defRPr sz="1108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4" name="テキスト プレースホルダー 2">
            <a:extLst>
              <a:ext uri="{FF2B5EF4-FFF2-40B4-BE49-F238E27FC236}">
                <a16:creationId xmlns:a16="http://schemas.microsoft.com/office/drawing/2014/main" id="{3A4CFDD9-6377-ACBD-7E9C-96B6C9E1DA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12611" y="5842550"/>
            <a:ext cx="11165539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923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12611" y="1008000"/>
            <a:ext cx="11165539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477" b="1" baseline="0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826657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背表紙_白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28917323"/>
              </p:ext>
            </p:extLst>
          </p:nvPr>
        </p:nvGraphicFramePr>
        <p:xfrm>
          <a:off x="1955" y="1588"/>
          <a:ext cx="1955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5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4D4831B1-A04A-42C3-BD52-942B25744B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513969" y="6345749"/>
            <a:ext cx="8640000" cy="118109"/>
          </a:xfrm>
        </p:spPr>
        <p:txBody>
          <a:bodyPr anchor="b" anchorCtr="0">
            <a:spAutoFit/>
          </a:bodyPr>
          <a:lstStyle>
            <a:lvl1pPr>
              <a:defRPr sz="739"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180930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media/image1.emf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theme/theme1.xml" Type="http://schemas.openxmlformats.org/officeDocument/2006/relationships/theme"/><Relationship Id="rId8" Target="../tags/tag2.xml" Type="http://schemas.openxmlformats.org/officeDocument/2006/relationships/tags"/><Relationship Id="rId9" Target="../embeddings/oleObject1.bin" Type="http://schemas.openxmlformats.org/officeDocument/2006/relationships/oleObjec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677966341"/>
              </p:ext>
            </p:extLst>
          </p:nvPr>
        </p:nvGraphicFramePr>
        <p:xfrm>
          <a:off x="1955" y="1588"/>
          <a:ext cx="1955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9" imgW="563" imgH="564" progId="TCLayout.ActiveDocument.1">
                  <p:embed/>
                </p:oleObj>
              </mc:Choice>
              <mc:Fallback>
                <p:oleObj name="think-cellスライド" r:id="rId9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955" y="1588"/>
                        <a:ext cx="1955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513231" y="180000"/>
            <a:ext cx="11165539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/>
              <a:t>キーメッセージを入力（本スライドで一番伝えたいこと＜名詞止め・体言止め不可＞）</a:t>
            </a:r>
            <a:endParaRPr lang="en-US" noProof="0"/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513969" y="6588000"/>
            <a:ext cx="221539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831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513230" y="1476000"/>
            <a:ext cx="11166863" cy="482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1 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en-US" altLang="ja-JP"/>
          </a:p>
        </p:txBody>
      </p:sp>
    </p:spTree>
    <p:extLst>
      <p:ext uri="{BB962C8B-B14F-4D97-AF65-F5344CB8AC3E}">
        <p14:creationId xmlns:p14="http://schemas.microsoft.com/office/powerpoint/2010/main" val="197765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34" r:id="rId2"/>
    <p:sldLayoutId id="2147483961" r:id="rId3"/>
    <p:sldLayoutId id="2147483938" r:id="rId4"/>
    <p:sldLayoutId id="2147483939" r:id="rId5"/>
    <p:sldLayoutId id="2147483954" r:id="rId6"/>
  </p:sldLayoutIdLst>
  <p:hf hdr="0"/>
  <p:txStyles>
    <p:titleStyle>
      <a:lvl1pPr algn="l" defTabSz="914390" rtl="0" eaLnBrk="1" latinLnBrk="0" hangingPunct="1">
        <a:spcBef>
          <a:spcPct val="0"/>
        </a:spcBef>
        <a:buNone/>
        <a:defRPr kumimoji="1" sz="1847" b="1" kern="1200" baseline="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marR="0" indent="0" algn="l" defTabSz="914390" rtl="0" eaLnBrk="1" fontAlgn="auto" latinLnBrk="0" hangingPunct="1">
        <a:lnSpc>
          <a:spcPct val="110000"/>
        </a:lnSpc>
        <a:spcBef>
          <a:spcPts val="554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108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66158" marR="0" indent="-166158" algn="l" defTabSz="914390" rtl="0" eaLnBrk="1" fontAlgn="auto" latinLnBrk="0" hangingPunct="1">
        <a:lnSpc>
          <a:spcPct val="110000"/>
        </a:lnSpc>
        <a:spcBef>
          <a:spcPts val="554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108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32316" marR="0" indent="-166158" algn="l" defTabSz="914390" rtl="0" eaLnBrk="1" fontAlgn="auto" latinLnBrk="0" hangingPunct="1">
        <a:lnSpc>
          <a:spcPct val="110000"/>
        </a:lnSpc>
        <a:spcBef>
          <a:spcPts val="554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108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465242" marR="0" indent="-132926" algn="l" defTabSz="914390" rtl="0" eaLnBrk="1" fontAlgn="auto" latinLnBrk="0" hangingPunct="1">
        <a:lnSpc>
          <a:spcPct val="110000"/>
        </a:lnSpc>
        <a:spcBef>
          <a:spcPts val="554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108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31400" indent="-166158" algn="l" defTabSz="798504" rtl="0" eaLnBrk="1" latinLnBrk="0" hangingPunct="1">
        <a:lnSpc>
          <a:spcPct val="110000"/>
        </a:lnSpc>
        <a:spcBef>
          <a:spcPts val="554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108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797558" indent="-166158" algn="l" defTabSz="914390" rtl="0" eaLnBrk="1" latinLnBrk="0" hangingPunct="1">
        <a:lnSpc>
          <a:spcPct val="110000"/>
        </a:lnSpc>
        <a:spcBef>
          <a:spcPts val="554"/>
        </a:spcBef>
        <a:spcAft>
          <a:spcPts val="0"/>
        </a:spcAft>
        <a:buFont typeface="Wingdings" panose="05000000000000000000" pitchFamily="2" charset="2"/>
        <a:buChar char="ü"/>
        <a:defRPr kumimoji="1" sz="1108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794" indent="-176398" algn="l" defTabSz="91439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794" indent="-176398" algn="l" defTabSz="91439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794" indent="-176398" algn="l" defTabSz="91439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0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4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8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4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9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3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7" algn="l" defTabSz="91439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840" userDrawn="1">
          <p15:clr>
            <a:srgbClr val="A4A3A4"/>
          </p15:clr>
        </p15:guide>
        <p15:guide id="2" pos="3701" userDrawn="1">
          <p15:clr>
            <a:srgbClr val="A4A3A4"/>
          </p15:clr>
        </p15:guide>
        <p15:guide id="3" pos="3979" userDrawn="1">
          <p15:clr>
            <a:srgbClr val="A4A3A4"/>
          </p15:clr>
        </p15:guide>
        <p15:guide id="4" pos="7359" userDrawn="1">
          <p15:clr>
            <a:srgbClr val="A4A3A4"/>
          </p15:clr>
        </p15:guide>
        <p15:guide id="5" pos="323" userDrawn="1">
          <p15:clr>
            <a:srgbClr val="A4A3A4"/>
          </p15:clr>
        </p15:guide>
        <p15:guide id="9" orient="horz" pos="3974" userDrawn="1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orient="horz" pos="4269" userDrawn="1">
          <p15:clr>
            <a:srgbClr val="A4A3A4"/>
          </p15:clr>
        </p15:guide>
        <p15:guide id="12" orient="horz" pos="935" userDrawn="1">
          <p15:clr>
            <a:srgbClr val="A4A3A4"/>
          </p15:clr>
        </p15:guide>
        <p15:guide id="14" orient="horz" pos="640" userDrawn="1">
          <p15:clr>
            <a:srgbClr val="A4A3A4"/>
          </p15:clr>
        </p15:guide>
        <p15:guide id="15" orient="horz" pos="96" userDrawn="1">
          <p15:clr>
            <a:srgbClr val="A4A3A4"/>
          </p15:clr>
        </p15:guide>
        <p15:guide id="17" orient="horz" pos="50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<Relationships xmlns="http://schemas.openxmlformats.org/package/2006/relationships"><Relationship Id="rId1" Target="../tags/tag9.xml" Type="http://schemas.openxmlformats.org/officeDocument/2006/relationships/tags"/><Relationship Id="rId2" Target="../slideLayouts/slideLayout3.xml" Type="http://schemas.openxmlformats.org/officeDocument/2006/relationships/slideLayout"/><Relationship Id="rId3" Target="../notesSlides/notesSlide1.xml" Type="http://schemas.openxmlformats.org/officeDocument/2006/relationships/notesSlide"/><Relationship Id="rId4" Target="../embeddings/oleObject7.bin" Type="http://schemas.openxmlformats.org/officeDocument/2006/relationships/oleObject"/><Relationship Id="rId5" Target="../media/image2.em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tags/tag10.xml" Type="http://schemas.openxmlformats.org/officeDocument/2006/relationships/tags"/><Relationship Id="rId2" Target="../slideLayouts/slideLayout3.xml" Type="http://schemas.openxmlformats.org/officeDocument/2006/relationships/slideLayout"/><Relationship Id="rId3" Target="../embeddings/oleObject8.bin" Type="http://schemas.openxmlformats.org/officeDocument/2006/relationships/oleObject"/><Relationship Id="rId4" Target="../media/image2.emf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tags/tag11.xml" Type="http://schemas.openxmlformats.org/officeDocument/2006/relationships/tags"/><Relationship Id="rId2" Target="../slideLayouts/slideLayout2.xml" Type="http://schemas.openxmlformats.org/officeDocument/2006/relationships/slideLayout"/><Relationship Id="rId3" Target="../embeddings/oleObject9.bin" Type="http://schemas.openxmlformats.org/officeDocument/2006/relationships/oleObject"/><Relationship Id="rId4" Target="../media/image2.emf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tags/tag12.xml" Type="http://schemas.openxmlformats.org/officeDocument/2006/relationships/tags"/><Relationship Id="rId2" Target="../slideLayouts/slideLayout3.xml" Type="http://schemas.openxmlformats.org/officeDocument/2006/relationships/slideLayout"/><Relationship Id="rId3" Target="../notesSlides/notesSlide2.xml" Type="http://schemas.openxmlformats.org/officeDocument/2006/relationships/notesSlide"/><Relationship Id="rId4" Target="../embeddings/oleObject10.bin" Type="http://schemas.openxmlformats.org/officeDocument/2006/relationships/oleObject"/><Relationship Id="rId5" Target="../media/image2.emf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tags/tag13.xml" Type="http://schemas.openxmlformats.org/officeDocument/2006/relationships/tags"/><Relationship Id="rId2" Target="../slideLayouts/slideLayout3.xml" Type="http://schemas.openxmlformats.org/officeDocument/2006/relationships/slideLayout"/><Relationship Id="rId3" Target="../embeddings/oleObject11.bin" Type="http://schemas.openxmlformats.org/officeDocument/2006/relationships/oleObject"/><Relationship Id="rId4" Target="../media/image2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3FCDE-7E60-190D-1B01-96EE409BFC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A4E0477D-E1BA-4FE7-275C-64D2D07ACF2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394014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4" imgW="408" imgH="408" progId="TCLayout.ActiveDocument.1">
                  <p:embed/>
                </p:oleObj>
              </mc:Choice>
              <mc:Fallback>
                <p:oleObj name="think-cellスライド" r:id="rId4" imgW="408" imgH="408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4E0477D-E1BA-4FE7-275C-64D2D07ACF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CCD4941-2998-8260-9F14-930A714D6B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1</a:t>
            </a:fld>
            <a:endParaRPr lang="ja-JP" alt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D6123FAC-D67A-A45F-9DE4-8177E9FF7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ja-JP" altLang="en-US" dirty="0"/>
              <a:t>様式第１</a:t>
            </a:r>
            <a:r>
              <a:rPr kumimoji="1" lang="ja-JP" altLang="en-US" dirty="0"/>
              <a:t>（別紙５）ラストマイル配送効率化促進事業　事業計画書</a:t>
            </a:r>
            <a:r>
              <a:rPr kumimoji="1" lang="en-US" altLang="ja-JP" dirty="0"/>
              <a:t>PowerPoint</a:t>
            </a:r>
            <a:r>
              <a:rPr kumimoji="1" lang="ja-JP" altLang="en-US" dirty="0"/>
              <a:t>版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7213FE1-1469-F102-0D3A-448A791A825B}"/>
              </a:ext>
            </a:extLst>
          </p:cNvPr>
          <p:cNvSpPr/>
          <p:nvPr/>
        </p:nvSpPr>
        <p:spPr bwMode="gray">
          <a:xfrm>
            <a:off x="519905" y="1384198"/>
            <a:ext cx="3866648" cy="26357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none" lIns="33231" tIns="33231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390" fontAlgn="auto">
              <a:spcBef>
                <a:spcPts val="554"/>
              </a:spcBef>
              <a:spcAft>
                <a:spcPts val="0"/>
              </a:spcAft>
              <a:buSzPct val="100000"/>
            </a:pPr>
            <a:r>
              <a:rPr kumimoji="1" lang="zh-TW" altLang="en-US" sz="1477" b="1" dirty="0">
                <a:latin typeface="+mn-lt"/>
                <a:cs typeface="+mn-cs"/>
              </a:rPr>
              <a:t>報告日：</a:t>
            </a:r>
            <a:r>
              <a:rPr kumimoji="1" lang="en-US" altLang="zh-TW" sz="1477" b="1" dirty="0">
                <a:latin typeface="+mn-lt"/>
                <a:cs typeface="+mn-cs"/>
              </a:rPr>
              <a:t>2026</a:t>
            </a:r>
            <a:r>
              <a:rPr kumimoji="1" lang="zh-TW" altLang="en-US" sz="1477" b="1" dirty="0">
                <a:latin typeface="+mn-lt"/>
                <a:cs typeface="+mn-cs"/>
              </a:rPr>
              <a:t>年</a:t>
            </a:r>
            <a:r>
              <a:rPr kumimoji="1" lang="ja-JP" altLang="en-US" sz="1477" b="1" dirty="0">
                <a:latin typeface="+mn-lt"/>
                <a:cs typeface="+mn-cs"/>
              </a:rPr>
              <a:t>○</a:t>
            </a:r>
            <a:r>
              <a:rPr kumimoji="1" lang="zh-TW" altLang="en-US" sz="1477" b="1" dirty="0">
                <a:latin typeface="+mn-lt"/>
                <a:cs typeface="+mn-cs"/>
              </a:rPr>
              <a:t>月</a:t>
            </a:r>
            <a:r>
              <a:rPr kumimoji="1" lang="ja-JP" altLang="en-US" sz="1477" b="1" dirty="0">
                <a:latin typeface="+mn-lt"/>
                <a:cs typeface="+mn-cs"/>
              </a:rPr>
              <a:t>○</a:t>
            </a:r>
            <a:r>
              <a:rPr kumimoji="1" lang="zh-TW" altLang="en-US" sz="1477" b="1" dirty="0">
                <a:latin typeface="+mn-lt"/>
                <a:cs typeface="+mn-cs"/>
              </a:rPr>
              <a:t>日</a:t>
            </a:r>
          </a:p>
          <a:p>
            <a:pPr defTabSz="914390" fontAlgn="auto">
              <a:spcBef>
                <a:spcPts val="554"/>
              </a:spcBef>
              <a:spcAft>
                <a:spcPts val="0"/>
              </a:spcAft>
              <a:buSzPct val="100000"/>
            </a:pPr>
            <a:r>
              <a:rPr kumimoji="1" lang="zh-TW" altLang="en-US" sz="1477" b="1" dirty="0">
                <a:latin typeface="+mn-lt"/>
                <a:cs typeface="+mn-cs"/>
              </a:rPr>
              <a:t>協議会名称：</a:t>
            </a:r>
            <a:r>
              <a:rPr kumimoji="1" lang="ja-JP" altLang="en-US" sz="1477" b="1" dirty="0">
                <a:latin typeface="+mn-lt"/>
                <a:cs typeface="+mn-cs"/>
              </a:rPr>
              <a:t>○○</a:t>
            </a:r>
            <a:r>
              <a:rPr kumimoji="1" lang="zh-TW" altLang="en-US" sz="1477" b="1" dirty="0">
                <a:latin typeface="+mn-lt"/>
                <a:cs typeface="+mn-cs"/>
              </a:rPr>
              <a:t>協議会</a:t>
            </a:r>
          </a:p>
        </p:txBody>
      </p:sp>
    </p:spTree>
    <p:extLst>
      <p:ext uri="{BB962C8B-B14F-4D97-AF65-F5344CB8AC3E}">
        <p14:creationId xmlns:p14="http://schemas.microsoft.com/office/powerpoint/2010/main" val="184770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8D62F-E15A-6658-2F9E-1D895D82B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DFB4A419-BCC9-8DB9-492A-8582A31F1EA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9982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08" imgH="408" progId="TCLayout.ActiveDocument.1">
                  <p:embed/>
                </p:oleObj>
              </mc:Choice>
              <mc:Fallback>
                <p:oleObj name="think-cellスライド" r:id="rId3" imgW="408" imgH="4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FB4A419-BCC9-8DB9-492A-8582A31F1EA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9AED62BF-CFFB-D864-77E3-45CC28E3236E}"/>
              </a:ext>
            </a:extLst>
          </p:cNvPr>
          <p:cNvSpPr txBox="1">
            <a:spLocks/>
          </p:cNvSpPr>
          <p:nvPr/>
        </p:nvSpPr>
        <p:spPr bwMode="gray">
          <a:xfrm>
            <a:off x="1909477" y="7202250"/>
            <a:ext cx="166154" cy="156185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fld id="{AA5FCFE5-FE56-4EF1-80A8-07776887C2A1}" type="slidenum">
              <a:rPr lang="ja-JP" altLang="en-US" sz="831"/>
              <a:pPr/>
              <a:t>2</a:t>
            </a:fld>
            <a:endParaRPr lang="ja-JP" altLang="en-US" sz="831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0AB89C1D-46A8-BAC8-7AED-8D6BA226CB3D}"/>
              </a:ext>
            </a:extLst>
          </p:cNvPr>
          <p:cNvGrpSpPr/>
          <p:nvPr/>
        </p:nvGrpSpPr>
        <p:grpSpPr>
          <a:xfrm>
            <a:off x="747539" y="260350"/>
            <a:ext cx="10719170" cy="6213869"/>
            <a:chOff x="172592" y="1141779"/>
            <a:chExt cx="9404693" cy="5171242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BA5351B3-5B16-EA9D-821D-3659AABAE41A}"/>
                </a:ext>
              </a:extLst>
            </p:cNvPr>
            <p:cNvSpPr/>
            <p:nvPr/>
          </p:nvSpPr>
          <p:spPr>
            <a:xfrm>
              <a:off x="7408714" y="1344589"/>
              <a:ext cx="2085040" cy="369452"/>
            </a:xfrm>
            <a:prstGeom prst="rect">
              <a:avLst/>
            </a:prstGeom>
            <a:solidFill>
              <a:srgbClr val="F2F4F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200" dirty="0">
                  <a:solidFill>
                    <a:schemeClr val="tx1"/>
                  </a:solidFill>
                  <a:latin typeface="+mn-ea"/>
                </a:rPr>
                <a:t>○○○万円</a:t>
              </a:r>
              <a:endParaRPr lang="en-US" altLang="ja-JP" sz="12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480B6356-01BE-3CCC-BF02-D0F5D30DCF88}"/>
                </a:ext>
              </a:extLst>
            </p:cNvPr>
            <p:cNvSpPr/>
            <p:nvPr/>
          </p:nvSpPr>
          <p:spPr>
            <a:xfrm>
              <a:off x="172593" y="2139015"/>
              <a:ext cx="5568019" cy="666327"/>
            </a:xfrm>
            <a:prstGeom prst="rect">
              <a:avLst/>
            </a:prstGeom>
            <a:solidFill>
              <a:srgbClr val="F2F4F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rPr>
                <a:t>【</a:t>
              </a:r>
              <a:r>
                <a:rPr kumimoji="1" lang="ja-JP" altLang="en-US" sz="14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rPr>
                <a:t>事業実施背景</a:t>
              </a:r>
              <a:r>
                <a:rPr kumimoji="1" lang="en-US" altLang="ja-JP" sz="140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rPr>
                <a:t>】</a:t>
              </a: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AD2C205-C572-3010-9CD7-D76EC2A4B461}"/>
                </a:ext>
              </a:extLst>
            </p:cNvPr>
            <p:cNvSpPr txBox="1"/>
            <p:nvPr/>
          </p:nvSpPr>
          <p:spPr>
            <a:xfrm>
              <a:off x="219060" y="1301814"/>
              <a:ext cx="7189655" cy="2049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ja-JP" altLang="en-US" sz="1600" b="1" dirty="0">
                  <a:latin typeface="+mn-ea"/>
                </a:rPr>
                <a:t>事業名</a:t>
              </a:r>
              <a:endParaRPr lang="en-US" altLang="ja-JP" sz="1600" b="1" dirty="0">
                <a:latin typeface="+mn-ea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4D313964-7A9D-93DD-7794-4547DB4EBE03}"/>
                </a:ext>
              </a:extLst>
            </p:cNvPr>
            <p:cNvCxnSpPr/>
            <p:nvPr/>
          </p:nvCxnSpPr>
          <p:spPr>
            <a:xfrm>
              <a:off x="219059" y="1790192"/>
              <a:ext cx="9274695" cy="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2AB5920B-F4F4-D6F8-D9F9-909B603B83F6}"/>
                </a:ext>
              </a:extLst>
            </p:cNvPr>
            <p:cNvSpPr/>
            <p:nvPr/>
          </p:nvSpPr>
          <p:spPr>
            <a:xfrm>
              <a:off x="172592" y="2883505"/>
              <a:ext cx="2884337" cy="26293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8" b="1">
                  <a:latin typeface="+mn-ea"/>
                </a:rPr>
                <a:t>事業概要</a:t>
              </a:r>
              <a:endParaRPr kumimoji="1" lang="en-US" altLang="ja-JP" sz="1108" b="1">
                <a:latin typeface="+mn-ea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FEB85B95-2352-DE50-2863-111DFF9ECBFF}"/>
                </a:ext>
              </a:extLst>
            </p:cNvPr>
            <p:cNvSpPr txBox="1"/>
            <p:nvPr/>
          </p:nvSpPr>
          <p:spPr>
            <a:xfrm>
              <a:off x="219060" y="1834098"/>
              <a:ext cx="5521553" cy="1792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ja-JP" altLang="en-US" sz="1400" b="1" dirty="0">
                  <a:latin typeface="+mn-ea"/>
                </a:rPr>
                <a:t>協議会名：</a:t>
              </a: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4D9CEA52-51F3-A593-A628-6F63E61BE54C}"/>
                </a:ext>
              </a:extLst>
            </p:cNvPr>
            <p:cNvSpPr/>
            <p:nvPr/>
          </p:nvSpPr>
          <p:spPr>
            <a:xfrm>
              <a:off x="263376" y="3181744"/>
              <a:ext cx="4952780" cy="93570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rPr>
                <a:t>○○○○○○○○○○○○○○○○○○○○○○○○○○○○○○○○○○○○○○○○○○○○○○○○○○○○○○○○○○○○○○○○○○○○○○○○○○○○○○○○○○○○○○○○○○</a:t>
              </a:r>
              <a:endPara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4F3715DE-E7A1-1A93-DCED-54783A2F5A8F}"/>
                </a:ext>
              </a:extLst>
            </p:cNvPr>
            <p:cNvSpPr/>
            <p:nvPr/>
          </p:nvSpPr>
          <p:spPr>
            <a:xfrm>
              <a:off x="172594" y="2881550"/>
              <a:ext cx="9404691" cy="3431471"/>
            </a:xfrm>
            <a:prstGeom prst="rec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92">
                <a:latin typeface="+mn-ea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03082015-A29E-39E7-7504-BBAFFB68CCDA}"/>
                </a:ext>
              </a:extLst>
            </p:cNvPr>
            <p:cNvSpPr/>
            <p:nvPr/>
          </p:nvSpPr>
          <p:spPr>
            <a:xfrm>
              <a:off x="5886911" y="1822694"/>
              <a:ext cx="3606843" cy="996121"/>
            </a:xfrm>
            <a:prstGeom prst="rect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協議会構成員</a:t>
              </a:r>
              <a:endParaRPr kumimoji="1" lang="en-US" altLang="ja-JP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B64C7BEB-5B88-4291-6364-69A6F83A8FFE}"/>
                </a:ext>
              </a:extLst>
            </p:cNvPr>
            <p:cNvSpPr/>
            <p:nvPr/>
          </p:nvSpPr>
          <p:spPr>
            <a:xfrm>
              <a:off x="5268379" y="2913901"/>
              <a:ext cx="4219594" cy="3261394"/>
            </a:xfrm>
            <a:prstGeom prst="rect">
              <a:avLst/>
            </a:prstGeom>
            <a:solidFill>
              <a:srgbClr val="F2F4F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rPr>
                <a:t>○○○○○○○○○○○○○○○○○○○○○○○○○○○○○○○○○○○○○○○○○○○○○○○○○○○○○○○○○○○○○○○○○○○○○○○○○○○○○○○○○○○○○○○○○○○○○○○○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3073F89D-368F-8E69-63A8-EF208C687E6D}"/>
                </a:ext>
              </a:extLst>
            </p:cNvPr>
            <p:cNvSpPr/>
            <p:nvPr/>
          </p:nvSpPr>
          <p:spPr>
            <a:xfrm>
              <a:off x="5268379" y="2924016"/>
              <a:ext cx="1615118" cy="25299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8" b="1" dirty="0">
                  <a:solidFill>
                    <a:schemeClr val="bg1"/>
                  </a:solidFill>
                  <a:latin typeface="+mn-ea"/>
                </a:rPr>
                <a:t>想定事業実施効果</a:t>
              </a:r>
              <a:endParaRPr kumimoji="1" lang="en-US" altLang="ja-JP" sz="1108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F4841CCD-C786-9DD1-C22D-55F130E8E161}"/>
                </a:ext>
              </a:extLst>
            </p:cNvPr>
            <p:cNvSpPr/>
            <p:nvPr/>
          </p:nvSpPr>
          <p:spPr>
            <a:xfrm>
              <a:off x="7408714" y="1141779"/>
              <a:ext cx="2085040" cy="19500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申請金額</a:t>
              </a:r>
              <a:endParaRPr kumimoji="1" lang="en-US" altLang="ja-JP" sz="1200" b="1" dirty="0">
                <a:latin typeface="+mn-ea"/>
              </a:endParaRP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891E2C75-D758-0AE9-072E-3EEC4E022E62}"/>
                </a:ext>
              </a:extLst>
            </p:cNvPr>
            <p:cNvSpPr/>
            <p:nvPr/>
          </p:nvSpPr>
          <p:spPr>
            <a:xfrm>
              <a:off x="5963911" y="4896613"/>
              <a:ext cx="2828529" cy="576081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アウトプットについて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定量・定性的に記載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E0FADA63-0C10-3621-54AB-564DC7A004B2}"/>
                </a:ext>
              </a:extLst>
            </p:cNvPr>
            <p:cNvSpPr/>
            <p:nvPr/>
          </p:nvSpPr>
          <p:spPr>
            <a:xfrm>
              <a:off x="650840" y="4237799"/>
              <a:ext cx="4139293" cy="1468556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事業実施イメージ図を記載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無ければ表組等でわかりやすく事業イメージを明示</a:t>
              </a:r>
              <a:endParaRPr kumimoji="1" lang="ja-JP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36BC9CC-6CC6-D8AB-2D43-EC0FECD12721}"/>
              </a:ext>
            </a:extLst>
          </p:cNvPr>
          <p:cNvSpPr/>
          <p:nvPr/>
        </p:nvSpPr>
        <p:spPr bwMode="gray">
          <a:xfrm>
            <a:off x="512763" y="152400"/>
            <a:ext cx="11169649" cy="6445250"/>
          </a:xfrm>
          <a:prstGeom prst="rect">
            <a:avLst/>
          </a:prstGeom>
          <a:noFill/>
          <a:ln w="317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none" lIns="33231" tIns="33231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390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108">
              <a:solidFill>
                <a:prstClr val="black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4667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87F508F4-B462-6E68-3CE9-18000106E5B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8822992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08" imgH="408" progId="TCLayout.ActiveDocument.1">
                  <p:embed/>
                </p:oleObj>
              </mc:Choice>
              <mc:Fallback>
                <p:oleObj name="think-cellスライド" r:id="rId3" imgW="408" imgH="40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87F508F4-B462-6E68-3CE9-18000106E5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DCF8E80-8170-7481-0565-D3ADD17DF2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ja-JP" altLang="en-US" dirty="0"/>
              <a:t>記入例、説明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3A39F84-AF90-1604-FDDC-5BC79D030C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1394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F08383-9F15-82F6-0897-628377BCD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0817FFBD-A4A5-68C9-9012-7CDF60B469A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937757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4" imgW="408" imgH="408" progId="TCLayout.ActiveDocument.1">
                  <p:embed/>
                </p:oleObj>
              </mc:Choice>
              <mc:Fallback>
                <p:oleObj name="think-cellスライド" r:id="rId4" imgW="408" imgH="4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817FFBD-A4A5-68C9-9012-7CDF60B469A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3E98CC3-03B0-9556-251C-8FB3EC9F8F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4</a:t>
            </a:fld>
            <a:endParaRPr lang="ja-JP" altLang="en-US"/>
          </a:p>
        </p:txBody>
      </p:sp>
      <p:sp>
        <p:nvSpPr>
          <p:cNvPr id="4" name="タイトル 3">
            <a:extLst>
              <a:ext uri="{FF2B5EF4-FFF2-40B4-BE49-F238E27FC236}">
                <a16:creationId xmlns:a16="http://schemas.microsoft.com/office/drawing/2014/main" id="{60470153-5BC3-2723-AC07-8198B887A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ja-JP" altLang="en-US" dirty="0"/>
              <a:t>様式第１（別紙５）ラストマイル配送効率化促進事業　事業計画書</a:t>
            </a:r>
            <a:r>
              <a:rPr lang="en-US" altLang="ja-JP" dirty="0"/>
              <a:t>PowerPoint</a:t>
            </a:r>
            <a:r>
              <a:rPr lang="ja-JP" altLang="en-US" dirty="0"/>
              <a:t>版</a:t>
            </a:r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D17E279-BBBF-E582-E5DD-C6E280DAA9BA}"/>
              </a:ext>
            </a:extLst>
          </p:cNvPr>
          <p:cNvSpPr/>
          <p:nvPr/>
        </p:nvSpPr>
        <p:spPr bwMode="gray">
          <a:xfrm>
            <a:off x="519905" y="1382184"/>
            <a:ext cx="3866648" cy="263572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none" lIns="33231" tIns="33231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390" fontAlgn="auto">
              <a:spcBef>
                <a:spcPts val="554"/>
              </a:spcBef>
              <a:spcAft>
                <a:spcPts val="0"/>
              </a:spcAft>
              <a:buSzPct val="100000"/>
            </a:pPr>
            <a:r>
              <a:rPr kumimoji="1" lang="zh-TW" altLang="en-US" sz="1477" b="1" dirty="0">
                <a:solidFill>
                  <a:srgbClr val="FF0000"/>
                </a:solidFill>
                <a:latin typeface="+mn-lt"/>
                <a:cs typeface="+mn-cs"/>
              </a:rPr>
              <a:t>報告日：</a:t>
            </a:r>
            <a:r>
              <a:rPr kumimoji="1" lang="en-US" altLang="zh-TW" sz="1477" b="1" dirty="0">
                <a:solidFill>
                  <a:srgbClr val="FF0000"/>
                </a:solidFill>
                <a:latin typeface="+mn-lt"/>
                <a:cs typeface="+mn-cs"/>
              </a:rPr>
              <a:t>2026</a:t>
            </a:r>
            <a:r>
              <a:rPr kumimoji="1" lang="zh-TW" altLang="en-US" sz="1477" b="1" dirty="0">
                <a:solidFill>
                  <a:srgbClr val="FF0000"/>
                </a:solidFill>
                <a:latin typeface="+mn-lt"/>
                <a:cs typeface="+mn-cs"/>
              </a:rPr>
              <a:t>年</a:t>
            </a:r>
            <a:r>
              <a:rPr kumimoji="1" lang="en-US" altLang="zh-TW" sz="1477" b="1" dirty="0">
                <a:solidFill>
                  <a:srgbClr val="FF0000"/>
                </a:solidFill>
                <a:latin typeface="+mn-lt"/>
                <a:cs typeface="+mn-cs"/>
              </a:rPr>
              <a:t>5</a:t>
            </a:r>
            <a:r>
              <a:rPr kumimoji="1" lang="zh-TW" altLang="en-US" sz="1477" b="1" dirty="0">
                <a:solidFill>
                  <a:srgbClr val="FF0000"/>
                </a:solidFill>
                <a:latin typeface="+mn-lt"/>
                <a:cs typeface="+mn-cs"/>
              </a:rPr>
              <a:t>月</a:t>
            </a:r>
            <a:r>
              <a:rPr kumimoji="1" lang="en-US" altLang="zh-TW" sz="1477" b="1" dirty="0">
                <a:solidFill>
                  <a:srgbClr val="FF0000"/>
                </a:solidFill>
                <a:latin typeface="+mn-lt"/>
                <a:cs typeface="+mn-cs"/>
              </a:rPr>
              <a:t>1</a:t>
            </a:r>
            <a:r>
              <a:rPr kumimoji="1" lang="zh-TW" altLang="en-US" sz="1477" b="1" dirty="0">
                <a:solidFill>
                  <a:srgbClr val="FF0000"/>
                </a:solidFill>
                <a:latin typeface="+mn-lt"/>
                <a:cs typeface="+mn-cs"/>
              </a:rPr>
              <a:t>日</a:t>
            </a:r>
          </a:p>
          <a:p>
            <a:pPr defTabSz="914390" fontAlgn="auto">
              <a:spcBef>
                <a:spcPts val="554"/>
              </a:spcBef>
              <a:spcAft>
                <a:spcPts val="0"/>
              </a:spcAft>
              <a:buSzPct val="100000"/>
            </a:pPr>
            <a:r>
              <a:rPr kumimoji="1" lang="zh-TW" altLang="en-US" sz="1477" b="1" dirty="0">
                <a:solidFill>
                  <a:srgbClr val="FF0000"/>
                </a:solidFill>
                <a:latin typeface="+mn-lt"/>
                <a:cs typeface="+mn-cs"/>
              </a:rPr>
              <a:t>協議会名称：</a:t>
            </a:r>
            <a:r>
              <a:rPr kumimoji="1" lang="en-US" altLang="ja-JP" sz="1477" b="1" dirty="0">
                <a:solidFill>
                  <a:srgbClr val="FF0000"/>
                </a:solidFill>
                <a:latin typeface="+mn-lt"/>
                <a:cs typeface="+mn-cs"/>
              </a:rPr>
              <a:t>XX</a:t>
            </a:r>
            <a:r>
              <a:rPr kumimoji="1" lang="zh-TW" altLang="en-US" sz="1477" b="1" dirty="0">
                <a:solidFill>
                  <a:srgbClr val="FF0000"/>
                </a:solidFill>
                <a:latin typeface="+mn-lt"/>
                <a:cs typeface="+mn-cs"/>
              </a:rPr>
              <a:t>協議会</a:t>
            </a:r>
          </a:p>
        </p:txBody>
      </p:sp>
    </p:spTree>
    <p:extLst>
      <p:ext uri="{BB962C8B-B14F-4D97-AF65-F5344CB8AC3E}">
        <p14:creationId xmlns:p14="http://schemas.microsoft.com/office/powerpoint/2010/main" val="3036619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5D87DA-A9E8-187F-4602-6C5A3E1C9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hink-cell data - do not delete" hidden="1">
            <a:extLst>
              <a:ext uri="{FF2B5EF4-FFF2-40B4-BE49-F238E27FC236}">
                <a16:creationId xmlns:a16="http://schemas.microsoft.com/office/drawing/2014/main" id="{E13BB10D-DC00-01DB-1CBE-0770AAABEFB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163959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408" imgH="408" progId="TCLayout.ActiveDocument.1">
                  <p:embed/>
                </p:oleObj>
              </mc:Choice>
              <mc:Fallback>
                <p:oleObj name="think-cellスライド" r:id="rId3" imgW="408" imgH="408" progId="TCLayout.ActiveDocument.1">
                  <p:embed/>
                  <p:pic>
                    <p:nvPicPr>
                      <p:cNvPr id="1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13BB10D-DC00-01DB-1CBE-0770AAABEFB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スライド番号プレースホルダー 1">
            <a:extLst>
              <a:ext uri="{FF2B5EF4-FFF2-40B4-BE49-F238E27FC236}">
                <a16:creationId xmlns:a16="http://schemas.microsoft.com/office/drawing/2014/main" id="{926811F9-7CA3-58FF-3E72-BB292693C731}"/>
              </a:ext>
            </a:extLst>
          </p:cNvPr>
          <p:cNvSpPr txBox="1">
            <a:spLocks/>
          </p:cNvSpPr>
          <p:nvPr/>
        </p:nvSpPr>
        <p:spPr bwMode="gray">
          <a:xfrm>
            <a:off x="1909477" y="7202250"/>
            <a:ext cx="166154" cy="156185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29768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859536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289304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719072" algn="l" rtl="0" fontAlgn="base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148840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578608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008376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438144" algn="l" defTabSz="859536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fld id="{AA5FCFE5-FE56-4EF1-80A8-07776887C2A1}" type="slidenum">
              <a:rPr lang="ja-JP" altLang="en-US" sz="831"/>
              <a:pPr/>
              <a:t>5</a:t>
            </a:fld>
            <a:endParaRPr lang="ja-JP" altLang="en-US" sz="831"/>
          </a:p>
        </p:txBody>
      </p: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111441CA-46B9-AEAC-D1B0-0C0F2B2E0B25}"/>
              </a:ext>
            </a:extLst>
          </p:cNvPr>
          <p:cNvGrpSpPr/>
          <p:nvPr/>
        </p:nvGrpSpPr>
        <p:grpSpPr>
          <a:xfrm>
            <a:off x="747539" y="260350"/>
            <a:ext cx="10719170" cy="6213869"/>
            <a:chOff x="172592" y="1141779"/>
            <a:chExt cx="9404693" cy="5171242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774C73D4-2257-E422-64DF-3D1BFD9FB382}"/>
                </a:ext>
              </a:extLst>
            </p:cNvPr>
            <p:cNvSpPr/>
            <p:nvPr/>
          </p:nvSpPr>
          <p:spPr>
            <a:xfrm>
              <a:off x="7408714" y="1344589"/>
              <a:ext cx="2085040" cy="369452"/>
            </a:xfrm>
            <a:prstGeom prst="rect">
              <a:avLst/>
            </a:prstGeom>
            <a:solidFill>
              <a:srgbClr val="F2F4F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1200" dirty="0">
                  <a:solidFill>
                    <a:srgbClr val="FF0000"/>
                  </a:solidFill>
                  <a:latin typeface="+mn-ea"/>
                </a:rPr>
                <a:t>2,000</a:t>
              </a:r>
              <a:r>
                <a:rPr lang="ja-JP" altLang="en-US" sz="1200" dirty="0">
                  <a:solidFill>
                    <a:srgbClr val="FF0000"/>
                  </a:solidFill>
                  <a:latin typeface="+mn-ea"/>
                </a:rPr>
                <a:t>万円</a:t>
              </a:r>
              <a:endParaRPr lang="en-US" altLang="ja-JP" sz="1200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33D5058C-1697-3EAB-3EF8-8A683AAFF30D}"/>
                </a:ext>
              </a:extLst>
            </p:cNvPr>
            <p:cNvSpPr/>
            <p:nvPr/>
          </p:nvSpPr>
          <p:spPr>
            <a:xfrm>
              <a:off x="172593" y="2139015"/>
              <a:ext cx="5568019" cy="666327"/>
            </a:xfrm>
            <a:prstGeom prst="rect">
              <a:avLst/>
            </a:prstGeom>
            <a:solidFill>
              <a:srgbClr val="F2F4F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en-US" altLang="ja-JP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rPr>
                <a:t>【</a:t>
              </a:r>
              <a:r>
                <a:rPr kumimoji="1" lang="ja-JP" altLang="en-US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rPr>
                <a:t>事業実施背景</a:t>
              </a:r>
              <a:r>
                <a:rPr kumimoji="1" lang="en-US" altLang="ja-JP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+mn-ea"/>
                </a:rPr>
                <a:t>】</a:t>
              </a:r>
            </a:p>
            <a:p>
              <a:r>
                <a:rPr kumimoji="1" lang="ja-JP" altLang="en-US" sz="1400" dirty="0">
                  <a:solidFill>
                    <a:srgbClr val="FF0000"/>
                  </a:solidFill>
                  <a:latin typeface="+mn-ea"/>
                </a:rPr>
                <a:t>○○○○○○○○○○○○○○○○○○○○○○○○○○○○○○○○○○○○○○○○○○○○○○○○○○○○○○○○○○○○○○○○○○○○</a:t>
              </a:r>
              <a:endParaRPr kumimoji="1" lang="en-US" altLang="ja-JP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E43D3A6-DF1E-2BD5-F207-62381C97BB3F}"/>
                </a:ext>
              </a:extLst>
            </p:cNvPr>
            <p:cNvSpPr txBox="1"/>
            <p:nvPr/>
          </p:nvSpPr>
          <p:spPr>
            <a:xfrm>
              <a:off x="219060" y="1301814"/>
              <a:ext cx="7189655" cy="2049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ja-JP" altLang="en-US" sz="1600" b="1" dirty="0">
                  <a:latin typeface="+mn-ea"/>
                </a:rPr>
                <a:t>事業名</a:t>
              </a:r>
              <a:r>
                <a:rPr lang="ja-JP" altLang="en-US" sz="1600" b="1" dirty="0">
                  <a:solidFill>
                    <a:srgbClr val="FF0000"/>
                  </a:solidFill>
                  <a:latin typeface="+mn-ea"/>
                </a:rPr>
                <a:t>○○○○○○○○におけるドローン配送事業</a:t>
              </a:r>
              <a:endParaRPr lang="en-US" altLang="ja-JP" sz="1600" b="1" dirty="0">
                <a:latin typeface="+mn-ea"/>
              </a:endParaRPr>
            </a:p>
          </p:txBody>
        </p: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E3BCBC36-D301-176B-06E3-E47F15E16CCA}"/>
                </a:ext>
              </a:extLst>
            </p:cNvPr>
            <p:cNvCxnSpPr/>
            <p:nvPr/>
          </p:nvCxnSpPr>
          <p:spPr>
            <a:xfrm>
              <a:off x="219059" y="1790192"/>
              <a:ext cx="9274695" cy="0"/>
            </a:xfrm>
            <a:prstGeom prst="line">
              <a:avLst/>
            </a:prstGeom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1CC82769-7F71-158B-285B-2F28A73FAB2A}"/>
                </a:ext>
              </a:extLst>
            </p:cNvPr>
            <p:cNvSpPr/>
            <p:nvPr/>
          </p:nvSpPr>
          <p:spPr>
            <a:xfrm>
              <a:off x="172592" y="2883505"/>
              <a:ext cx="2884337" cy="26293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8" b="1">
                  <a:latin typeface="+mn-ea"/>
                </a:rPr>
                <a:t>事業概要</a:t>
              </a:r>
              <a:endParaRPr kumimoji="1" lang="en-US" altLang="ja-JP" sz="1108" b="1">
                <a:latin typeface="+mn-ea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AF3E2E87-2718-2969-70CC-0D19E0233703}"/>
                </a:ext>
              </a:extLst>
            </p:cNvPr>
            <p:cNvSpPr txBox="1"/>
            <p:nvPr/>
          </p:nvSpPr>
          <p:spPr>
            <a:xfrm>
              <a:off x="219060" y="1834098"/>
              <a:ext cx="5521553" cy="17929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r>
                <a:rPr lang="ja-JP" altLang="en-US" sz="1400" b="1" dirty="0">
                  <a:latin typeface="+mn-ea"/>
                </a:rPr>
                <a:t>協議会名：</a:t>
              </a:r>
              <a:r>
                <a:rPr lang="en-US" altLang="ja-JP" sz="1400" b="1" dirty="0">
                  <a:solidFill>
                    <a:srgbClr val="FF0000"/>
                  </a:solidFill>
                  <a:latin typeface="+mn-ea"/>
                </a:rPr>
                <a:t> XX</a:t>
              </a:r>
              <a:r>
                <a:rPr lang="ja-JP" altLang="en-US" sz="1400" b="1" dirty="0">
                  <a:solidFill>
                    <a:srgbClr val="FF0000"/>
                  </a:solidFill>
                  <a:latin typeface="+mn-ea"/>
                </a:rPr>
                <a:t>協議会</a:t>
              </a:r>
              <a:endParaRPr lang="ja-JP" altLang="en-US" sz="1400" b="1" dirty="0">
                <a:latin typeface="+mn-ea"/>
              </a:endParaRPr>
            </a:p>
          </p:txBody>
        </p:sp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1264A047-4E78-87AB-807F-8643E5FCD3D1}"/>
                </a:ext>
              </a:extLst>
            </p:cNvPr>
            <p:cNvSpPr/>
            <p:nvPr/>
          </p:nvSpPr>
          <p:spPr>
            <a:xfrm>
              <a:off x="263376" y="3181744"/>
              <a:ext cx="4952780" cy="93570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rgbClr val="FF0000"/>
                  </a:solidFill>
                  <a:latin typeface="+mn-ea"/>
                </a:rPr>
                <a:t>○○○○○○○○○○○○○○○○○○○○○○○○○○○○○○○○○○○○○○○○○○○○○○○○○○○○○○○○○○○○○○○○○○○○○○○○○○○○○○○○○○○○○○○○○○</a:t>
              </a:r>
              <a:endParaRPr kumimoji="1" lang="en-US" altLang="ja-JP" sz="1400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B4CF97FE-E758-7457-5151-D3EC7BCA2F97}"/>
                </a:ext>
              </a:extLst>
            </p:cNvPr>
            <p:cNvSpPr/>
            <p:nvPr/>
          </p:nvSpPr>
          <p:spPr>
            <a:xfrm>
              <a:off x="172594" y="2881550"/>
              <a:ext cx="9404691" cy="3431471"/>
            </a:xfrm>
            <a:prstGeom prst="rect">
              <a:avLst/>
            </a:prstGeom>
            <a:noFill/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292">
                <a:latin typeface="+mn-ea"/>
              </a:endParaRPr>
            </a:p>
          </p:txBody>
        </p:sp>
        <p:sp>
          <p:nvSpPr>
            <p:cNvPr id="21" name="正方形/長方形 20">
              <a:extLst>
                <a:ext uri="{FF2B5EF4-FFF2-40B4-BE49-F238E27FC236}">
                  <a16:creationId xmlns:a16="http://schemas.microsoft.com/office/drawing/2014/main" id="{30DAC6FA-B8AE-DFB4-7958-781624097369}"/>
                </a:ext>
              </a:extLst>
            </p:cNvPr>
            <p:cNvSpPr/>
            <p:nvPr/>
          </p:nvSpPr>
          <p:spPr>
            <a:xfrm>
              <a:off x="5886911" y="1822694"/>
              <a:ext cx="3606843" cy="996121"/>
            </a:xfrm>
            <a:prstGeom prst="rect">
              <a:avLst/>
            </a:prstGeom>
            <a:noFill/>
            <a:ln w="127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kumimoji="1" lang="ja-JP" altLang="en-US" sz="1400" b="1" dirty="0">
                  <a:solidFill>
                    <a:schemeClr val="tx1"/>
                  </a:solidFill>
                  <a:latin typeface="+mn-ea"/>
                </a:rPr>
                <a:t>協議会構成員</a:t>
              </a:r>
              <a:endParaRPr kumimoji="1" lang="en-US" altLang="ja-JP" sz="1400" b="1" dirty="0">
                <a:solidFill>
                  <a:schemeClr val="tx1"/>
                </a:solidFill>
                <a:latin typeface="+mn-ea"/>
              </a:endParaRPr>
            </a:p>
            <a:p>
              <a:r>
                <a:rPr kumimoji="1" lang="ja-JP" altLang="en-US" sz="1400" dirty="0">
                  <a:solidFill>
                    <a:srgbClr val="FF0000"/>
                  </a:solidFill>
                  <a:latin typeface="+mn-ea"/>
                </a:rPr>
                <a:t>○○○○市</a:t>
              </a:r>
              <a:endParaRPr lang="en-US" altLang="ja-JP" sz="1400" dirty="0">
                <a:solidFill>
                  <a:srgbClr val="FF0000"/>
                </a:solidFill>
                <a:latin typeface="+mn-ea"/>
              </a:endParaRPr>
            </a:p>
            <a:p>
              <a:r>
                <a:rPr lang="ja-JP" altLang="en-US" sz="1400" dirty="0">
                  <a:solidFill>
                    <a:srgbClr val="FF0000"/>
                  </a:solidFill>
                  <a:latin typeface="+mn-ea"/>
                </a:rPr>
                <a:t>○○○○株式会社</a:t>
              </a:r>
              <a:endParaRPr lang="en-US" altLang="ja-JP" sz="1400" dirty="0">
                <a:solidFill>
                  <a:srgbClr val="FF0000"/>
                </a:solidFill>
                <a:latin typeface="+mn-ea"/>
              </a:endParaRPr>
            </a:p>
            <a:p>
              <a:r>
                <a:rPr kumimoji="1" lang="ja-JP" altLang="en-US" sz="1400" dirty="0">
                  <a:solidFill>
                    <a:srgbClr val="FF0000"/>
                  </a:solidFill>
                  <a:latin typeface="+mn-ea"/>
                </a:rPr>
                <a:t>○○○○運送株式会社</a:t>
              </a:r>
              <a:endParaRPr kumimoji="1" lang="en-US" altLang="ja-JP" sz="1400" dirty="0">
                <a:solidFill>
                  <a:srgbClr val="FF0000"/>
                </a:solidFill>
                <a:latin typeface="+mn-ea"/>
              </a:endParaRPr>
            </a:p>
            <a:p>
              <a:endParaRPr kumimoji="1" lang="en-US" altLang="ja-JP" sz="14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C994975E-BD00-FA82-1D2B-E14CE42512C7}"/>
                </a:ext>
              </a:extLst>
            </p:cNvPr>
            <p:cNvSpPr/>
            <p:nvPr/>
          </p:nvSpPr>
          <p:spPr>
            <a:xfrm>
              <a:off x="5268379" y="2913901"/>
              <a:ext cx="4219594" cy="3261394"/>
            </a:xfrm>
            <a:prstGeom prst="rect">
              <a:avLst/>
            </a:prstGeom>
            <a:solidFill>
              <a:srgbClr val="F2F4F6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400" dirty="0">
                  <a:solidFill>
                    <a:srgbClr val="FF0000"/>
                  </a:solidFill>
                  <a:latin typeface="+mn-ea"/>
                </a:rPr>
                <a:t>本事業計画の目標は、○○地域のラストワンマイル配送にドローンを導入し、軽貨物車比で年間</a:t>
              </a:r>
              <a:r>
                <a:rPr kumimoji="1" lang="en-US" altLang="ja-JP" sz="1400" dirty="0">
                  <a:solidFill>
                    <a:srgbClr val="FF0000"/>
                  </a:solidFill>
                  <a:latin typeface="+mn-ea"/>
                </a:rPr>
                <a:t>CO2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+mn-ea"/>
                </a:rPr>
                <a:t>排出量を</a:t>
              </a:r>
              <a:r>
                <a:rPr kumimoji="1" lang="en-US" altLang="ja-JP" sz="1400" dirty="0">
                  <a:solidFill>
                    <a:srgbClr val="FF0000"/>
                  </a:solidFill>
                  <a:latin typeface="+mn-ea"/>
                </a:rPr>
                <a:t>30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+mn-ea"/>
                </a:rPr>
                <a:t>％以上削減するとともに、配達リードタイムを平均</a:t>
              </a:r>
              <a:r>
                <a:rPr kumimoji="1" lang="en-US" altLang="ja-JP" sz="1400" dirty="0">
                  <a:solidFill>
                    <a:srgbClr val="FF0000"/>
                  </a:solidFill>
                  <a:latin typeface="+mn-ea"/>
                </a:rPr>
                <a:t>20</a:t>
              </a:r>
              <a:r>
                <a:rPr kumimoji="1" lang="ja-JP" altLang="en-US" sz="1400" dirty="0">
                  <a:solidFill>
                    <a:srgbClr val="FF0000"/>
                  </a:solidFill>
                  <a:latin typeface="+mn-ea"/>
                </a:rPr>
                <a:t>％短縮することである。ドローンの直行性と省人化効果を活かし、○○県エリアにおける渋滞・人手不足の緩和、緊急物資の迅速配送、災害時の代替ルート確保を通じて、地域物流の安定化と輸送コストの最適化を図る。</a:t>
              </a:r>
              <a:endParaRPr kumimoji="1" lang="en-US" altLang="ja-JP" sz="1400" dirty="0">
                <a:solidFill>
                  <a:srgbClr val="FF0000"/>
                </a:solidFill>
                <a:latin typeface="+mn-ea"/>
              </a:endParaRP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DB17D34A-4518-9870-2CBD-1F9C135645A4}"/>
                </a:ext>
              </a:extLst>
            </p:cNvPr>
            <p:cNvSpPr/>
            <p:nvPr/>
          </p:nvSpPr>
          <p:spPr>
            <a:xfrm>
              <a:off x="5268379" y="2924016"/>
              <a:ext cx="1615118" cy="25299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8" b="1" dirty="0">
                  <a:solidFill>
                    <a:schemeClr val="bg1"/>
                  </a:solidFill>
                  <a:latin typeface="+mn-ea"/>
                </a:rPr>
                <a:t>想定事業実施効果</a:t>
              </a:r>
              <a:endParaRPr kumimoji="1" lang="en-US" altLang="ja-JP" sz="1108" b="1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FD6B2AE9-F29F-4A3F-6FCD-D332F97866BC}"/>
                </a:ext>
              </a:extLst>
            </p:cNvPr>
            <p:cNvSpPr/>
            <p:nvPr/>
          </p:nvSpPr>
          <p:spPr>
            <a:xfrm>
              <a:off x="7408714" y="1141779"/>
              <a:ext cx="2085040" cy="19500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latin typeface="+mn-ea"/>
                </a:rPr>
                <a:t>申請金額</a:t>
              </a:r>
              <a:endParaRPr kumimoji="1" lang="en-US" altLang="ja-JP" sz="1200" b="1" dirty="0">
                <a:latin typeface="+mn-ea"/>
              </a:endParaRP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45DB0C9A-DE5E-DDB9-D73F-5DDD195BAF9F}"/>
                </a:ext>
              </a:extLst>
            </p:cNvPr>
            <p:cNvSpPr/>
            <p:nvPr/>
          </p:nvSpPr>
          <p:spPr>
            <a:xfrm>
              <a:off x="5963911" y="5158745"/>
              <a:ext cx="2828529" cy="576081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アウトプットについて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定量・定性的に記載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636B66B9-7B04-E3B0-D3F2-585E0F9C3A78}"/>
                </a:ext>
              </a:extLst>
            </p:cNvPr>
            <p:cNvSpPr/>
            <p:nvPr/>
          </p:nvSpPr>
          <p:spPr>
            <a:xfrm>
              <a:off x="650840" y="4237799"/>
              <a:ext cx="4139293" cy="1468556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56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dirty="0">
                  <a:solidFill>
                    <a:schemeClr val="tx1"/>
                  </a:solidFill>
                  <a:latin typeface="+mn-ea"/>
                </a:rPr>
                <a:t>事業実施イメージ図を記載</a:t>
              </a:r>
              <a:endParaRPr kumimoji="1"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無ければ表組等でわかりやすく</a:t>
              </a:r>
              <a:endParaRPr lang="en-US" altLang="ja-JP" sz="1400" dirty="0">
                <a:solidFill>
                  <a:schemeClr val="tx1"/>
                </a:solidFill>
                <a:latin typeface="+mn-ea"/>
              </a:endParaRPr>
            </a:p>
            <a:p>
              <a:pPr algn="ctr"/>
              <a:r>
                <a:rPr lang="ja-JP" altLang="en-US" sz="1400" dirty="0">
                  <a:solidFill>
                    <a:schemeClr val="tx1"/>
                  </a:solidFill>
                  <a:latin typeface="+mn-ea"/>
                </a:rPr>
                <a:t>事業イメージを明示</a:t>
              </a:r>
              <a:endParaRPr kumimoji="1" lang="ja-JP" altLang="en-US" sz="1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EA2652F-339A-B5A8-3B6F-3EF42AC56D44}"/>
              </a:ext>
            </a:extLst>
          </p:cNvPr>
          <p:cNvSpPr/>
          <p:nvPr/>
        </p:nvSpPr>
        <p:spPr bwMode="gray">
          <a:xfrm>
            <a:off x="512763" y="152400"/>
            <a:ext cx="11169649" cy="6445250"/>
          </a:xfrm>
          <a:prstGeom prst="rect">
            <a:avLst/>
          </a:prstGeom>
          <a:noFill/>
          <a:ln w="3175" algn="ctr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none" lIns="33231" tIns="33231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14390" fontAlgn="auto">
              <a:spcBef>
                <a:spcPts val="0"/>
              </a:spcBef>
              <a:spcAft>
                <a:spcPts val="0"/>
              </a:spcAft>
              <a:buSzPct val="100000"/>
            </a:pPr>
            <a:endParaRPr kumimoji="1" lang="ja-JP" altLang="en-US" sz="1108">
              <a:solidFill>
                <a:prstClr val="black"/>
              </a:solidFill>
              <a:latin typeface="+mn-lt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DA6FC4F-FDF6-A1D9-D90F-A6426CAA2D9D}"/>
              </a:ext>
            </a:extLst>
          </p:cNvPr>
          <p:cNvSpPr/>
          <p:nvPr/>
        </p:nvSpPr>
        <p:spPr bwMode="gray">
          <a:xfrm>
            <a:off x="2202954" y="1694647"/>
            <a:ext cx="2235696" cy="436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 algn="ctr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none" lIns="36000" tIns="36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事業計画書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４．１）背景・経緯・地域の物流課題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9A82562-5DE3-8B3E-7F32-2F73F0050195}"/>
              </a:ext>
            </a:extLst>
          </p:cNvPr>
          <p:cNvSpPr/>
          <p:nvPr/>
        </p:nvSpPr>
        <p:spPr bwMode="gray">
          <a:xfrm>
            <a:off x="9956304" y="17792"/>
            <a:ext cx="2235696" cy="436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 algn="ctr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none" lIns="36000" tIns="36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事業計画書とのマッピング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396933-F0A6-559F-73A5-1CC6A8A5F346}"/>
              </a:ext>
            </a:extLst>
          </p:cNvPr>
          <p:cNvSpPr/>
          <p:nvPr/>
        </p:nvSpPr>
        <p:spPr bwMode="gray">
          <a:xfrm>
            <a:off x="8412242" y="1565954"/>
            <a:ext cx="2235696" cy="436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 algn="ctr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none" lIns="36000" tIns="36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事業計画書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dirty="0">
                <a:solidFill>
                  <a:prstClr val="black"/>
                </a:solidFill>
                <a:latin typeface="+mn-lt"/>
                <a:cs typeface="+mn-cs"/>
              </a:rPr>
              <a:t>２．協議会の構成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1181F48-AAC2-43B8-CDBE-1B0405A3C76C}"/>
              </a:ext>
            </a:extLst>
          </p:cNvPr>
          <p:cNvSpPr/>
          <p:nvPr/>
        </p:nvSpPr>
        <p:spPr bwMode="gray">
          <a:xfrm>
            <a:off x="7898725" y="3229734"/>
            <a:ext cx="2235696" cy="436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 algn="ctr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none" lIns="36000" tIns="36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200" dirty="0">
                <a:solidFill>
                  <a:prstClr val="black"/>
                </a:solidFill>
              </a:rPr>
              <a:t>事業計画書</a:t>
            </a:r>
            <a:endParaRPr kumimoji="1" lang="en-US" altLang="ja-JP" sz="1200" dirty="0">
              <a:solidFill>
                <a:prstClr val="black"/>
              </a:solidFill>
            </a:endParaRPr>
          </a:p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200" dirty="0">
                <a:solidFill>
                  <a:prstClr val="black"/>
                </a:solidFill>
              </a:rPr>
              <a:t>４．３）事業の目標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8CA04E9-428C-D3FA-EF4A-4DF977767CB2}"/>
              </a:ext>
            </a:extLst>
          </p:cNvPr>
          <p:cNvSpPr/>
          <p:nvPr/>
        </p:nvSpPr>
        <p:spPr bwMode="gray">
          <a:xfrm>
            <a:off x="2533700" y="4412556"/>
            <a:ext cx="2235696" cy="436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 algn="ctr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none" lIns="36000" tIns="36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200" dirty="0">
                <a:solidFill>
                  <a:prstClr val="black"/>
                </a:solidFill>
              </a:rPr>
              <a:t>事業計画書</a:t>
            </a:r>
            <a:endParaRPr kumimoji="1" lang="en-US" altLang="ja-JP" sz="1200" dirty="0">
              <a:solidFill>
                <a:prstClr val="black"/>
              </a:solidFill>
            </a:endParaRPr>
          </a:p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200" dirty="0">
                <a:solidFill>
                  <a:prstClr val="black"/>
                </a:solidFill>
              </a:rPr>
              <a:t>４．４）概要図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3CAC6C7-3206-3A95-F598-CFA9DBEE5F45}"/>
              </a:ext>
            </a:extLst>
          </p:cNvPr>
          <p:cNvSpPr/>
          <p:nvPr/>
        </p:nvSpPr>
        <p:spPr bwMode="gray">
          <a:xfrm>
            <a:off x="2533700" y="2956199"/>
            <a:ext cx="2235696" cy="43671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 algn="ctr">
            <a:solidFill>
              <a:schemeClr val="accent2">
                <a:lumMod val="50000"/>
              </a:schemeClr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none" lIns="36000" tIns="3600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200" dirty="0">
                <a:solidFill>
                  <a:prstClr val="black"/>
                </a:solidFill>
              </a:rPr>
              <a:t>事業計画書</a:t>
            </a:r>
            <a:endParaRPr kumimoji="1" lang="en-US" altLang="ja-JP" sz="1200" dirty="0">
              <a:solidFill>
                <a:prstClr val="black"/>
              </a:solidFill>
            </a:endParaRPr>
          </a:p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kumimoji="1" lang="ja-JP" altLang="en-US" sz="1200" dirty="0">
                <a:solidFill>
                  <a:prstClr val="black"/>
                </a:solidFill>
              </a:rPr>
              <a:t>４．２）事業の内容</a:t>
            </a:r>
          </a:p>
        </p:txBody>
      </p:sp>
    </p:spTree>
    <p:extLst>
      <p:ext uri="{BB962C8B-B14F-4D97-AF65-F5344CB8AC3E}">
        <p14:creationId xmlns:p14="http://schemas.microsoft.com/office/powerpoint/2010/main" val="290661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35e8e40f-b990-41de-a0fc-543397efce71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Template_A4_J_202501">
  <a:themeElements>
    <a:clrScheme name="コーポレートカラー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eloitte Font2024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bg2"/>
        </a:solidFill>
        <a:ln w="3175" algn="ctr">
          <a:solidFill>
            <a:schemeClr val="bg1">
              <a:lumMod val="50000"/>
            </a:schemeClr>
          </a:solidFill>
          <a:miter lim="800000"/>
          <a:headEnd/>
          <a:tailEnd/>
        </a:ln>
      </a:spPr>
      <a:bodyPr rot="0" spcFirstLastPara="0" vertOverflow="overflow" horzOverflow="overflow" vert="horz" wrap="none" lIns="36000" tIns="36000" rIns="0" bIns="0" numCol="1" spcCol="0" rtlCol="0" fromWordArt="0" anchor="t" anchorCtr="0" forceAA="0" compatLnSpc="1">
        <a:prstTxWarp prst="textNoShape">
          <a:avLst/>
        </a:prstTxWarp>
        <a:no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3175">
          <a:solidFill>
            <a:schemeClr val="bg1">
              <a:lumMod val="5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DT Template_A4_J.pptx" id="{A322A4CF-329E-44C5-BFCF-BDBFC8CD376B}" vid="{BA7E0DC6-74BA-4FCF-93FA-186C8C23C44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_rels/item4.xml.rels><?xml version="1.0" encoding="UTF-8" standalone="yes"?><Relationships xmlns="http://schemas.openxmlformats.org/package/2006/relationships"><Relationship Id="rId1" Target="itemProps4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7C94437CD0604D823B9B98AE19104D" ma:contentTypeVersion="13" ma:contentTypeDescription="Create a new document." ma:contentTypeScope="" ma:versionID="d228589a3622118e777a54e125d18251">
  <xsd:schema xmlns:xsd="http://www.w3.org/2001/XMLSchema" xmlns:xs="http://www.w3.org/2001/XMLSchema" xmlns:p="http://schemas.microsoft.com/office/2006/metadata/properties" xmlns:ns2="cab79766-1451-4dbc-8983-64598e0217e9" xmlns:ns3="44852937-3a83-41b8-b408-11e8925a7369" targetNamespace="http://schemas.microsoft.com/office/2006/metadata/properties" ma:root="true" ma:fieldsID="983e7fec0089ccf4ddb490fae20c292c" ns2:_="" ns3:_="">
    <xsd:import namespace="cab79766-1451-4dbc-8983-64598e0217e9"/>
    <xsd:import namespace="44852937-3a83-41b8-b408-11e8925a73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b79766-1451-4dbc-8983-64598e0217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798d900d-0589-4081-96eb-513de833a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2937-3a83-41b8-b408-11e8925a736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f4598ee-8cdd-4b94-94a2-b1c40f306d30}" ma:internalName="TaxCatchAll" ma:showField="CatchAllData" ma:web="44852937-3a83-41b8-b408-11e8925a73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ab79766-1451-4dbc-8983-64598e0217e9">
      <Terms xmlns="http://schemas.microsoft.com/office/infopath/2007/PartnerControls"/>
    </lcf76f155ced4ddcb4097134ff3c332f>
    <TaxCatchAll xmlns="44852937-3a83-41b8-b408-11e8925a7369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C7C94437CD0604D823B9B98AE19104D" ma:contentTypeVersion="13" ma:contentTypeDescription="新しいドキュメントを作成します。" ma:contentTypeScope="" ma:versionID="cb9e5b27ca672873d2c59b248cb30d52">
  <xsd:schema xmlns:xsd="http://www.w3.org/2001/XMLSchema" xmlns:xs="http://www.w3.org/2001/XMLSchema" xmlns:p="http://schemas.microsoft.com/office/2006/metadata/properties" xmlns:ns2="cab79766-1451-4dbc-8983-64598e0217e9" xmlns:ns3="44852937-3a83-41b8-b408-11e8925a7369" targetNamespace="http://schemas.microsoft.com/office/2006/metadata/properties" ma:root="true" ma:fieldsID="fea3c8e934cbdc407423f789c92ec99a" ns2:_="" ns3:_="">
    <xsd:import namespace="cab79766-1451-4dbc-8983-64598e0217e9"/>
    <xsd:import namespace="44852937-3a83-41b8-b408-11e8925a73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b79766-1451-4dbc-8983-64598e0217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798d900d-0589-4081-96eb-513de833a5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2937-3a83-41b8-b408-11e8925a736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f4598ee-8cdd-4b94-94a2-b1c40f306d30}" ma:internalName="TaxCatchAll" ma:showField="CatchAllData" ma:web="44852937-3a83-41b8-b408-11e8925a73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4F47A6A-CB82-4532-ACB8-40EBDA5680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ab79766-1451-4dbc-8983-64598e0217e9"/>
    <ds:schemaRef ds:uri="44852937-3a83-41b8-b408-11e8925a73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719AEF-3FA4-481A-9CCD-A769DD4DFF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3EDEA1-66CD-41C2-B6D4-5E88DA47BD85}">
  <ds:schemaRefs>
    <ds:schemaRef ds:uri="http://schemas.microsoft.com/office/2006/metadata/properties"/>
    <ds:schemaRef ds:uri="http://schemas.microsoft.com/office/infopath/2007/PartnerControls"/>
    <ds:schemaRef ds:uri="cab79766-1451-4dbc-8983-64598e0217e9"/>
    <ds:schemaRef ds:uri="44852937-3a83-41b8-b408-11e8925a7369"/>
  </ds:schemaRefs>
</ds:datastoreItem>
</file>

<file path=customXml/itemProps4.xml><?xml version="1.0" encoding="utf-8"?>
<ds:datastoreItem xmlns:ds="http://schemas.openxmlformats.org/officeDocument/2006/customXml" ds:itemID="{AD9DCB16-E67F-4F9F-AA7D-E68686A15C78}"/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PPTテンプレート</Template>
  <Words>654</Words>
  <PresentationFormat>ワイド画面</PresentationFormat>
  <Paragraphs>58</Paragraphs>
  <Slides>5</Slides>
  <Notes>2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1" baseType="lpstr">
      <vt:lpstr>Arial</vt:lpstr>
      <vt:lpstr>Calibri</vt:lpstr>
      <vt:lpstr>Verdana</vt:lpstr>
      <vt:lpstr>Wingdings</vt:lpstr>
      <vt:lpstr>DT Template_A4_J_202501</vt:lpstr>
      <vt:lpstr>think-cellスライド</vt:lpstr>
      <vt:lpstr>様式第１（別紙５）ラストマイル配送効率化促進事業　事業計画書PowerPoint版</vt:lpstr>
      <vt:lpstr>PowerPoint プレゼンテーション</vt:lpstr>
      <vt:lpstr>PowerPoint プレゼンテーション</vt:lpstr>
      <vt:lpstr>様式第１（別紙５）ラストマイル配送効率化促進事業　事業計画書PowerPoint版</vt:lpstr>
      <vt:lpstr>PowerPoint プレゼンテーション</vt:lpstr>
    </vt:vector>
  </TitlesOfParts>
  <LinksUpToDate>false</LinksUpToDate>
  <SharedDoc>false</SharedDoc>
  <HyperlinkBase/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0x010100EC7C94437CD0604D823B9B98AE19104D</vt:lpwstr>
  </property>
</Properties>
</file>