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Relationship Id="rId6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9F0"/>
    <a:srgbClr val="CCFFCC"/>
    <a:srgbClr val="FCEEF8"/>
    <a:srgbClr val="D6F2D9"/>
    <a:srgbClr val="FEFECA"/>
    <a:srgbClr val="DDFFDD"/>
    <a:srgbClr val="008000"/>
    <a:srgbClr val="FFCC66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7762C6-62A1-47DC-BDAB-C31DBB199E7B}" v="9" dt="2025-01-09T12:12:32.9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8FB2CC-1EC5-49AE-911A-E909E5DBF0C7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327C14-B4FA-4FE7-81C9-7E1C466D1E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479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6A66D-DA8A-49D5-BA71-B783CDE364BB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402B4-FEF8-49C6-9BFF-46D3F48EA9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767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FF7D73-10DD-4AD0-8EB6-B6FFBD2DA77B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D9143C-B702-40E6-A22A-50B916C2DE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14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DFD30-18B8-4BE9-AA12-BDF9FEC5AE5C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C096-E029-4171-9F94-7518C268C7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39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4BFEC-72C1-4781-9CB0-8ABD9F909EA8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0E00A-362B-44ED-B261-E1F9DA6918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23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7B7E9E-9D61-46FA-8593-FB4FAB0DCA6A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343965-4B26-4CD2-9DC4-6E5688BEF5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33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47E34-5088-4170-B5E2-1E0048463962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9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BA9344-1DCE-48A5-8864-6AD40267E4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90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04C0E9-C23A-4F2D-A32E-1AFC6D0240DA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EC446-A6D2-4108-90A9-996CB4245A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96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FCF8F7-97F1-4AD8-8453-2B61B8881058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DC5F7-F3A1-4820-951A-D57AA160D5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61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6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BBE89B-80A0-4763-A6AD-3545A8796DC0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905035-7725-4AEA-8776-D210E0948A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559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B3F03-FDF9-45B6-A791-06E41374461E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08D858-C95B-4723-A0CA-270D05DFC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986437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日付プレースホルダ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B5D667-61C1-4119-8629-28F20EA9E122}" type="datetime1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1029" name="フッター プレースホルダ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030" name="スライド番号プレースホルダ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5D0DFF-4A97-484D-9A14-EA2E8A692F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7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39">
            <a:extLst>
              <a:ext uri="{FF2B5EF4-FFF2-40B4-BE49-F238E27FC236}">
                <a16:creationId xmlns:a16="http://schemas.microsoft.com/office/drawing/2014/main" id="{B96C1F43-4EEF-6137-D3AD-FFF478EFC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834394"/>
            <a:ext cx="8964612" cy="383566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indent="0">
              <a:spcBef>
                <a:spcPts val="400"/>
              </a:spcBef>
              <a:defRPr/>
            </a:pPr>
            <a:r>
              <a:rPr lang="ja-JP" altLang="en-US" sz="10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提案の概要について、</a:t>
            </a:r>
            <a:r>
              <a:rPr lang="en-US" altLang="ja-JP" sz="10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150</a:t>
            </a:r>
            <a:r>
              <a:rPr lang="ja-JP" altLang="en-US" sz="10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字以内、</a:t>
            </a:r>
            <a:r>
              <a:rPr lang="en-US" altLang="ja-JP" sz="10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0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行以内でご記載ください。</a:t>
            </a:r>
            <a:endParaRPr lang="en-US" altLang="ja-JP" sz="1000" dirty="0">
              <a:solidFill>
                <a:srgbClr val="3660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spcBef>
                <a:spcPts val="400"/>
              </a:spcBef>
              <a:defRPr/>
            </a:pPr>
            <a:r>
              <a:rPr lang="en-US" altLang="ja-JP" sz="7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7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国土交通省</a:t>
            </a:r>
            <a:r>
              <a:rPr lang="en-US" altLang="ja-JP" sz="7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7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に概要を掲載いたしますので、提案内容が分かるように詳細に記載ください。</a:t>
            </a:r>
          </a:p>
        </p:txBody>
      </p:sp>
      <p:sp>
        <p:nvSpPr>
          <p:cNvPr id="12" name="角丸四角形 5">
            <a:extLst>
              <a:ext uri="{FF2B5EF4-FFF2-40B4-BE49-F238E27FC236}">
                <a16:creationId xmlns:a16="http://schemas.microsoft.com/office/drawing/2014/main" id="{97CCB64A-E90B-F02B-0E10-D5CFA5B14F4C}"/>
              </a:ext>
            </a:extLst>
          </p:cNvPr>
          <p:cNvSpPr/>
          <p:nvPr/>
        </p:nvSpPr>
        <p:spPr>
          <a:xfrm>
            <a:off x="107503" y="6474820"/>
            <a:ext cx="8958707" cy="324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35">
            <a:extLst>
              <a:ext uri="{FF2B5EF4-FFF2-40B4-BE49-F238E27FC236}">
                <a16:creationId xmlns:a16="http://schemas.microsoft.com/office/drawing/2014/main" id="{7689C5EB-8CE3-0BCA-D682-3EE049322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79" y="3137136"/>
            <a:ext cx="8967787" cy="21038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36">
            <a:extLst>
              <a:ext uri="{FF2B5EF4-FFF2-40B4-BE49-F238E27FC236}">
                <a16:creationId xmlns:a16="http://schemas.microsoft.com/office/drawing/2014/main" id="{AD6B598B-0BDD-5E0D-3A01-F11D026EDEBF}"/>
              </a:ext>
            </a:extLst>
          </p:cNvPr>
          <p:cNvSpPr/>
          <p:nvPr/>
        </p:nvSpPr>
        <p:spPr>
          <a:xfrm>
            <a:off x="102679" y="2989543"/>
            <a:ext cx="8968867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②課題解決の方向性等</a:t>
            </a:r>
          </a:p>
        </p:txBody>
      </p:sp>
      <p:sp>
        <p:nvSpPr>
          <p:cNvPr id="17" name="正方形/長方形 6">
            <a:extLst>
              <a:ext uri="{FF2B5EF4-FFF2-40B4-BE49-F238E27FC236}">
                <a16:creationId xmlns:a16="http://schemas.microsoft.com/office/drawing/2014/main" id="{30D63FB8-E029-B7B4-75E3-1DE355BA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66" y="1479060"/>
            <a:ext cx="8964613" cy="14571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5">
            <a:extLst>
              <a:ext uri="{FF2B5EF4-FFF2-40B4-BE49-F238E27FC236}">
                <a16:creationId xmlns:a16="http://schemas.microsoft.com/office/drawing/2014/main" id="{2F8B3FC0-921B-ECBB-E81D-96B079481572}"/>
              </a:ext>
            </a:extLst>
          </p:cNvPr>
          <p:cNvSpPr/>
          <p:nvPr/>
        </p:nvSpPr>
        <p:spPr>
          <a:xfrm>
            <a:off x="104266" y="1366936"/>
            <a:ext cx="8961944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①解決したい課題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39">
            <a:extLst>
              <a:ext uri="{FF2B5EF4-FFF2-40B4-BE49-F238E27FC236}">
                <a16:creationId xmlns:a16="http://schemas.microsoft.com/office/drawing/2014/main" id="{AD531EB6-1C39-F274-B276-D1DCFD6A7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729414"/>
            <a:ext cx="8829674" cy="145817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t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全レイアウト共通</a:t>
            </a:r>
            <a:r>
              <a:rPr kumimoji="1" lang="en-US" altLang="ja-JP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・文字のサイズは原則８ポイント以上で記載してください。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・それぞれの枠の大きさ・レイアウトは変更は可能です。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・図や写真等の使用も可能です。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提案書資料は１～２枚としてください。（</a:t>
            </a: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別途参考資料の提出は受け付けません。）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・ご提出いただいた本提案書様式はそのまま国土交通省</a:t>
            </a:r>
            <a:r>
              <a:rPr lang="en-US" altLang="ja-JP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において公表します。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・課題が多岐にわたる場合は、複数の提案をしていただくことも可能です。</a:t>
            </a:r>
          </a:p>
        </p:txBody>
      </p:sp>
      <p:sp>
        <p:nvSpPr>
          <p:cNvPr id="32" name="正方形/長方形 30">
            <a:extLst>
              <a:ext uri="{FF2B5EF4-FFF2-40B4-BE49-F238E27FC236}">
                <a16:creationId xmlns:a16="http://schemas.microsoft.com/office/drawing/2014/main" id="{523FE0CC-40EE-2F32-22A1-BEF2FA1C4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5393799"/>
            <a:ext cx="4432874" cy="102999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正方形/長方形 31">
            <a:extLst>
              <a:ext uri="{FF2B5EF4-FFF2-40B4-BE49-F238E27FC236}">
                <a16:creationId xmlns:a16="http://schemas.microsoft.com/office/drawing/2014/main" id="{77BC4080-A721-A6B8-4369-F150DB5CD651}"/>
              </a:ext>
            </a:extLst>
          </p:cNvPr>
          <p:cNvSpPr/>
          <p:nvPr/>
        </p:nvSpPr>
        <p:spPr>
          <a:xfrm>
            <a:off x="101598" y="5292000"/>
            <a:ext cx="4432874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③課題解決のイメージ・効果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4" name="直線コネクタ 3">
            <a:extLst>
              <a:ext uri="{FF2B5EF4-FFF2-40B4-BE49-F238E27FC236}">
                <a16:creationId xmlns:a16="http://schemas.microsoft.com/office/drawing/2014/main" id="{DAEBCAE2-36D5-AF24-12C4-4E260635AB28}"/>
              </a:ext>
            </a:extLst>
          </p:cNvPr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9">
            <a:extLst>
              <a:ext uri="{FF2B5EF4-FFF2-40B4-BE49-F238E27FC236}">
                <a16:creationId xmlns:a16="http://schemas.microsoft.com/office/drawing/2014/main" id="{94DF7614-07E4-6E45-7408-194534245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47" y="1866754"/>
            <a:ext cx="8824318" cy="86412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・地方公共団体が抱える、本事業により解決したい課題について記載してください。</a:t>
            </a: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・地方公共団体の人口規模・面積・立地等について記載してください。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・本事業の対象としたい公共施設等の規模・種別・用途等の概要について記載してください。 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・課題に関する取組状況、予算調整状況や今後のスケジュールについて可能な範囲で記載してください。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正方形/長方形 30">
            <a:extLst>
              <a:ext uri="{FF2B5EF4-FFF2-40B4-BE49-F238E27FC236}">
                <a16:creationId xmlns:a16="http://schemas.microsoft.com/office/drawing/2014/main" id="{BA56A897-CE27-16C1-9816-BA8B2E2A1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008" y="5393799"/>
            <a:ext cx="4427538" cy="102999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1">
            <a:extLst>
              <a:ext uri="{FF2B5EF4-FFF2-40B4-BE49-F238E27FC236}">
                <a16:creationId xmlns:a16="http://schemas.microsoft.com/office/drawing/2014/main" id="{113BD513-A520-A871-EB33-42B3C993DA45}"/>
              </a:ext>
            </a:extLst>
          </p:cNvPr>
          <p:cNvSpPr/>
          <p:nvPr/>
        </p:nvSpPr>
        <p:spPr>
          <a:xfrm>
            <a:off x="4644008" y="5292000"/>
            <a:ext cx="4422203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9">
            <a:extLst>
              <a:ext uri="{FF2B5EF4-FFF2-40B4-BE49-F238E27FC236}">
                <a16:creationId xmlns:a16="http://schemas.microsoft.com/office/drawing/2014/main" id="{3EE2D0E0-ABDB-4A44-5C8B-ED7F30511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5580000"/>
            <a:ext cx="4279354" cy="6802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・課題解決により、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自治体・地域企業・地域住民がどのような効果を得たいかご記載ください。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9">
            <a:extLst>
              <a:ext uri="{FF2B5EF4-FFF2-40B4-BE49-F238E27FC236}">
                <a16:creationId xmlns:a16="http://schemas.microsoft.com/office/drawing/2014/main" id="{A160235A-B707-357A-3A83-3D1596374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5580000"/>
            <a:ext cx="4293170" cy="6802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>
              <a:spcBef>
                <a:spcPts val="400"/>
              </a:spcBef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自由記載（その他本提案に係る事項についてご自由にご記載ください。）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A730461-CFE2-5D98-3EDD-60E8372AA04B}"/>
              </a:ext>
            </a:extLst>
          </p:cNvPr>
          <p:cNvSpPr txBox="1"/>
          <p:nvPr/>
        </p:nvSpPr>
        <p:spPr>
          <a:xfrm>
            <a:off x="107504" y="6474822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地方公共団体名 ：</a:t>
            </a:r>
            <a:endParaRPr kumimoji="1" lang="en-US" altLang="ja-JP" sz="8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担当部署：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6A2F25B-AD02-9012-4E66-73FD1CA701D8}"/>
              </a:ext>
            </a:extLst>
          </p:cNvPr>
          <p:cNvSpPr txBox="1"/>
          <p:nvPr/>
        </p:nvSpPr>
        <p:spPr>
          <a:xfrm>
            <a:off x="2339752" y="6474822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担当者：</a:t>
            </a:r>
            <a:endParaRPr kumimoji="1" lang="en-US" altLang="ja-JP" sz="8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連絡先（電話番号）：</a:t>
            </a:r>
            <a:endParaRPr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39">
            <a:extLst>
              <a:ext uri="{FF2B5EF4-FFF2-40B4-BE49-F238E27FC236}">
                <a16:creationId xmlns:a16="http://schemas.microsoft.com/office/drawing/2014/main" id="{3075D2E5-74A9-17FE-B823-59EC1D64E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220742"/>
            <a:ext cx="8829674" cy="438495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・課題解決に向けて制約や条件（期間、コストなど）があれば記載してください。</a:t>
            </a:r>
          </a:p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・課題解決の方向性や、現時点でどのような手法やアイディアを求めているか、民間事業者のシーズ提案に期待する事項について記載してください。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B34FDEC-9CFA-2F32-0A35-CBF381219182}"/>
              </a:ext>
            </a:extLst>
          </p:cNvPr>
          <p:cNvSpPr txBox="1"/>
          <p:nvPr/>
        </p:nvSpPr>
        <p:spPr>
          <a:xfrm>
            <a:off x="5292080" y="6474822"/>
            <a:ext cx="28803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メールアドレス：</a:t>
            </a:r>
            <a:endParaRPr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19">
            <a:extLst>
              <a:ext uri="{FF2B5EF4-FFF2-40B4-BE49-F238E27FC236}">
                <a16:creationId xmlns:a16="http://schemas.microsoft.com/office/drawing/2014/main" id="{6E8F8062-A057-1CA4-C53A-76D91BDC9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25400"/>
            <a:ext cx="8964613" cy="216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令和８年度民間提案型官民連携モデリング事業　ニーズ提案書（地方公共団体）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833D169-E2F6-3F5C-92DE-63A59F9DE726}"/>
              </a:ext>
            </a:extLst>
          </p:cNvPr>
          <p:cNvSpPr/>
          <p:nvPr/>
        </p:nvSpPr>
        <p:spPr>
          <a:xfrm>
            <a:off x="8421070" y="32064"/>
            <a:ext cx="648072" cy="21466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/>
              <a:t>様式</a:t>
            </a:r>
            <a:endParaRPr kumimoji="1" lang="en-US" altLang="ja-JP" sz="1000"/>
          </a:p>
        </p:txBody>
      </p:sp>
      <p:sp>
        <p:nvSpPr>
          <p:cNvPr id="20" name="正方形/長方形 39">
            <a:extLst>
              <a:ext uri="{FF2B5EF4-FFF2-40B4-BE49-F238E27FC236}">
                <a16:creationId xmlns:a16="http://schemas.microsoft.com/office/drawing/2014/main" id="{FA89BC67-3D80-49D6-DEDF-E6D0913D6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006" y="925121"/>
            <a:ext cx="5436000" cy="218303"/>
          </a:xfrm>
          <a:prstGeom prst="wedgeRectCallout">
            <a:avLst>
              <a:gd name="adj1" fmla="val -18235"/>
              <a:gd name="adj2" fmla="val -96976"/>
            </a:avLst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・関連するテーマ・対象施設・事業手法を赤枠で囲んでください。その他の場合は（　）内に記載してください。複数選択も可能です。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C065B9CE-2061-EF8D-2805-8E6EA18CA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257137"/>
            <a:ext cx="4542410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（団体名を記載）</a:t>
            </a: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6BAA7B18-C1D7-EC81-48E8-1C7CEE244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540897"/>
            <a:ext cx="4542410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（提案タイトルを記載）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1825FCAF-6A9A-E5CB-CADD-4CE53C029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436654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対象施設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道路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橋梁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公園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上下水道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河川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港湾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遊休施設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　　　）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ED4C78F-2D3F-E498-70DF-E915C031D339}"/>
              </a:ext>
            </a:extLst>
          </p:cNvPr>
          <p:cNvSpPr/>
          <p:nvPr/>
        </p:nvSpPr>
        <p:spPr>
          <a:xfrm>
            <a:off x="4553416" y="458279"/>
            <a:ext cx="288032" cy="14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1183D66A-1422-A6A5-3949-218221220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611495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事業方式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　コンセッション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その他の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PFI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 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包括的民間委託 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　　　）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84A8D9B-50DA-0268-7B7A-4F00F7D2DCB3}"/>
              </a:ext>
            </a:extLst>
          </p:cNvPr>
          <p:cNvSpPr/>
          <p:nvPr/>
        </p:nvSpPr>
        <p:spPr>
          <a:xfrm>
            <a:off x="4553416" y="632221"/>
            <a:ext cx="504056" cy="14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94C2B39-2DDD-E516-DC71-091646083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271141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テ  ー  マ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】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持続可能なインフラマネジメントの実現 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スモールコンセッションの推進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グリーン社会の実現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）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25F80AAD-20E0-9EA4-E9CA-5F0D512A1B9C}"/>
              </a:ext>
            </a:extLst>
          </p:cNvPr>
          <p:cNvSpPr/>
          <p:nvPr/>
        </p:nvSpPr>
        <p:spPr>
          <a:xfrm>
            <a:off x="4553416" y="284336"/>
            <a:ext cx="1431748" cy="13758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</p:spTree>
    <p:extLst>
      <p:ext uri="{BB962C8B-B14F-4D97-AF65-F5344CB8AC3E}">
        <p14:creationId xmlns:p14="http://schemas.microsoft.com/office/powerpoint/2010/main" val="15201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4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acc6f4-0e00-4684-ae65-43c99df1b4be">
      <Terms xmlns="http://schemas.microsoft.com/office/infopath/2007/PartnerControls"/>
    </lcf76f155ced4ddcb4097134ff3c332f>
    <TaxCatchAll xmlns="87ac40f7-1e6a-4700-af4f-7ef7e271e38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CEB2732FD4B9429C76D6E07DEF8EF4" ma:contentTypeVersion="12" ma:contentTypeDescription="新しいドキュメントを作成します。" ma:contentTypeScope="" ma:versionID="68641cc06aca3eefa2fb4f6e0fa84450">
  <xsd:schema xmlns:xsd="http://www.w3.org/2001/XMLSchema" xmlns:xs="http://www.w3.org/2001/XMLSchema" xmlns:p="http://schemas.microsoft.com/office/2006/metadata/properties" xmlns:ns2="2facc6f4-0e00-4684-ae65-43c99df1b4be" xmlns:ns3="87ac40f7-1e6a-4700-af4f-7ef7e271e388" targetNamespace="http://schemas.microsoft.com/office/2006/metadata/properties" ma:root="true" ma:fieldsID="ee73305d9795d009c1c84990f395d1f5" ns2:_="" ns3:_="">
    <xsd:import namespace="2facc6f4-0e00-4684-ae65-43c99df1b4be"/>
    <xsd:import namespace="87ac40f7-1e6a-4700-af4f-7ef7e271e3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cc6f4-0e00-4684-ae65-43c99df1b4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32dd98ac-7f38-441c-8624-e0daaf53f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c40f7-1e6a-4700-af4f-7ef7e271e38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49855f-d1ff-4ef6-95b8-9ffef437b1d0}" ma:internalName="TaxCatchAll" ma:showField="CatchAllData" ma:web="87ac40f7-1e6a-4700-af4f-7ef7e271e3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7D73D9-4262-4C76-92FB-F59F2A488FE0}">
  <ds:schemaRefs>
    <ds:schemaRef ds:uri="http://schemas.microsoft.com/office/infopath/2007/PartnerControls"/>
    <ds:schemaRef ds:uri="87ac40f7-1e6a-4700-af4f-7ef7e271e388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2facc6f4-0e00-4684-ae65-43c99df1b4be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6E2999-78BB-4B72-9905-14D79B54B19C}">
  <ds:schemaRefs>
    <ds:schemaRef ds:uri="2facc6f4-0e00-4684-ae65-43c99df1b4be"/>
    <ds:schemaRef ds:uri="87ac40f7-1e6a-4700-af4f-7ef7e271e38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AE29017-A40D-4936-98E6-A7E86B0A7C7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479</Words>
  <PresentationFormat>画面に合わせる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0x010100A0CEB2732FD4B9429C76D6E07DEF8EF4</vt:lpwstr>
  </property>
  <property fmtid="{D5CDD505-2E9C-101B-9397-08002B2CF9AE}" pid="3" name="MediaServiceImageTags">
    <vt:lpwstr/>
  </property>
</Properties>
</file>