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image/x-wmf" Extension="wmf"/>
  <Default ContentType="application/xml" Extension="xml"/>
  <Override ContentType="application/vnd.openxmlformats-officedocument.customXmlProperties+xml" PartName="/customXml/itemProps1.xml"/>
  <Override ContentType="application/vnd.openxmlformats-officedocument.customXmlProperties+xml" PartName="/customXml/itemProps2.xml"/>
  <Override ContentType="application/vnd.openxmlformats-officedocument.customXmlProperties+xml" PartName="/customXml/itemProps3.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custom-properties+xml" PartName="/docProps/custom.xml"/>
  <Override ContentType="application/vnd.ms-powerpoint.authors+xml" PartName="/ppt/authors.xml"/>
  <Override ContentType="application/vnd.openxmlformats-officedocument.presentationml.handoutMaster+xml" PartName="/ppt/handoutMasters/handoutMaster1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4"/>
  </p:sldMasterIdLst>
  <p:notesMasterIdLst>
    <p:notesMasterId r:id="rId6"/>
  </p:notesMasterIdLst>
  <p:handoutMasterIdLst>
    <p:handoutMasterId r:id="rId7"/>
  </p:handoutMasterIdLst>
  <p:sldIdLst>
    <p:sldId id="2147483627" r:id="rId5"/>
  </p:sldIdLst>
  <p:sldSz cx="9144000" cy="6858000" type="screen4x3"/>
  <p:notesSz cx="6735763" cy="98663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7565F6C-54DD-4A2E-FED7-5584B82258B8}" name="梅澤 里紗" initials="里梅" userId="S::umezawa-r28y@mlit.go.jp::1a6e2e67-993c-4d52-bd63-4d4026b2dd6e" providerId="AD"/>
  <p188:author id="{31079399-B366-0C8A-7ED3-FCA96F7981B6}" name="髙橋 徹" initials="徹髙" userId="S::takahashi-t2eu@mlit.go.jp::810e6e4d-af3a-4437-933a-330039b89c6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969696"/>
    <a:srgbClr val="FFCCFF"/>
    <a:srgbClr val="C0C0C0"/>
    <a:srgbClr val="DDDDDD"/>
    <a:srgbClr val="EAEAEA"/>
    <a:srgbClr val="FF0000"/>
    <a:srgbClr val="FFFF99"/>
    <a:srgbClr val="9BDFF7"/>
    <a:srgbClr val="8BD9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03" autoAdjust="0"/>
    <p:restoredTop sz="93804" autoAdjust="0"/>
  </p:normalViewPr>
  <p:slideViewPr>
    <p:cSldViewPr>
      <p:cViewPr varScale="1">
        <p:scale>
          <a:sx n="110" d="100"/>
          <a:sy n="110" d="100"/>
        </p:scale>
        <p:origin x="1872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2910" y="90"/>
      </p:cViewPr>
      <p:guideLst/>
    </p:cSldViewPr>
  </p:notesViewPr>
  <p:gridSpacing cx="72008" cy="72008"/>
</p:viewPr>
</file>

<file path=ppt/_rels/presentation.xml.rels><?xml version="1.0" encoding="UTF-8" standalone="yes"?><Relationships xmlns="http://schemas.openxmlformats.org/package/2006/relationships"><Relationship Id="rId1" Target="../customXml/item1.xml" Type="http://schemas.openxmlformats.org/officeDocument/2006/relationships/customXml"/><Relationship Id="rId10" Target="theme/theme1.xml" Type="http://schemas.openxmlformats.org/officeDocument/2006/relationships/theme"/><Relationship Id="rId11" Target="tableStyles.xml" Type="http://schemas.openxmlformats.org/officeDocument/2006/relationships/tableStyles"/><Relationship Id="rId12" Target="authors.xml" Type="http://schemas.microsoft.com/office/2018/10/relationships/authors"/><Relationship Id="rId2" Target="../customXml/item2.xml" Type="http://schemas.openxmlformats.org/officeDocument/2006/relationships/customXml"/><Relationship Id="rId3" Target="../customXml/item3.xml" Type="http://schemas.openxmlformats.org/officeDocument/2006/relationships/customXml"/><Relationship Id="rId4" Target="slideMasters/slideMaster1.xml" Type="http://schemas.openxmlformats.org/officeDocument/2006/relationships/slideMaster"/><Relationship Id="rId5" Target="slides/slide1.xml" Type="http://schemas.openxmlformats.org/officeDocument/2006/relationships/slide"/><Relationship Id="rId6" Target="notesMasters/notesMaster1.xml" Type="http://schemas.openxmlformats.org/officeDocument/2006/relationships/notesMaster"/><Relationship Id="rId7" Target="handoutMasters/handoutMaster1.xml" Type="http://schemas.openxmlformats.org/officeDocument/2006/relationships/handoutMaster"/><Relationship Id="rId8" Target="presProps.xml" Type="http://schemas.openxmlformats.org/officeDocument/2006/relationships/presProps"/><Relationship Id="rId9" Target="viewProps.xml" Type="http://schemas.openxmlformats.org/officeDocument/2006/relationships/viewProps"/></Relationships>
</file>

<file path=ppt/handoutMasters/_rels/handoutMaster1.xml.rels><?xml version="1.0" encoding="UTF-8" standalone="yes"?><Relationships xmlns="http://schemas.openxmlformats.org/package/2006/relationships"><Relationship Id="rId1" Target="../theme/theme3.xml" Type="http://schemas.openxmlformats.org/officeDocument/2006/relationships/theme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FAE83-6876-449D-BCCE-496EC707688A}" type="datetimeFigureOut">
              <a:rPr kumimoji="1" lang="ja-JP" altLang="en-US" smtClean="0"/>
              <a:t>2026/6/15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D39ECE-9559-4BF9-A72E-0A6C088511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30850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30D34-39EC-4333-89A4-48E429B38CE2}" type="datetimeFigureOut">
              <a:rPr kumimoji="1" lang="ja-JP" altLang="en-US" smtClean="0"/>
              <a:t>2026/6/15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75C97-5DEC-465A-942A-ECFBEE6DB4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1974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1B1E4-0D7D-43EC-751F-9E1CFEF7D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E38215B-F1AA-5798-977A-6D506BC3C6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6ECB05F-A5AD-8C7E-D4C9-CFB539B3DF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EDF0C12-EE44-C1AF-3D62-9B0DBDDA6B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AA0265-B90F-4293-B1FF-C2BF383B00CD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171560"/>
      </p:ext>
    </p:extLst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Relationship Id="rId2" Target="../media/image2.png" Type="http://schemas.openxmlformats.org/officeDocument/2006/relationships/image"/><Relationship Id="rId3" Target="../media/image4.wmf" Type="http://schemas.openxmlformats.org/officeDocument/2006/relationships/image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Relationship Id="rId2" Target="../media/image5.png" Type="http://schemas.openxmlformats.org/officeDocument/2006/relationships/image"/></Relationships>
</file>

<file path=ppt/slideLayouts/_rels/slideLayout1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Relationship Id="rId2" Target="../media/image6.png" Type="http://schemas.openxmlformats.org/officeDocument/2006/relationships/image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mlit_to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30"/>
          <a:stretch>
            <a:fillRect/>
          </a:stretch>
        </p:blipFill>
        <p:spPr bwMode="auto">
          <a:xfrm>
            <a:off x="0" y="6524627"/>
            <a:ext cx="91440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/>
          <p:cNvSpPr>
            <a:spLocks noChangeArrowheads="1"/>
          </p:cNvSpPr>
          <p:nvPr userDrawn="1"/>
        </p:nvSpPr>
        <p:spPr bwMode="auto">
          <a:xfrm>
            <a:off x="1692276" y="3284540"/>
            <a:ext cx="7451725" cy="730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pic>
        <p:nvPicPr>
          <p:cNvPr id="6" name="Picture 1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51552"/>
            <a:ext cx="212407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2"/>
          <p:cNvSpPr txBox="1">
            <a:spLocks noChangeArrowheads="1"/>
          </p:cNvSpPr>
          <p:nvPr userDrawn="1"/>
        </p:nvSpPr>
        <p:spPr bwMode="auto">
          <a:xfrm>
            <a:off x="2" y="6524626"/>
            <a:ext cx="3389069" cy="26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108" i="1">
                <a:solidFill>
                  <a:schemeClr val="bg1"/>
                </a:solidFill>
                <a:latin typeface="Times New Roman" pitchFamily="18" charset="0"/>
              </a:rPr>
              <a:t>Ministry of Land, Infrastructure, Transport and Tourism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19250" y="2133602"/>
            <a:ext cx="7524750" cy="1470025"/>
          </a:xfrm>
        </p:spPr>
        <p:txBody>
          <a:bodyPr/>
          <a:lstStyle>
            <a:lvl1pPr>
              <a:defRPr sz="3692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1E978-A3B9-4673-8199-37972939230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69234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20612-914C-4BDE-8D4C-FEA4392E99F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4179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2"/>
            <a:ext cx="2171700" cy="6126163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0" y="2"/>
            <a:ext cx="6362700" cy="6126163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B01F7-FA20-4B15-9970-D297285851A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83535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3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65AE0F8-E5DA-51F8-C9A7-78A302153427}"/>
              </a:ext>
            </a:extLst>
          </p:cNvPr>
          <p:cNvGrpSpPr/>
          <p:nvPr userDrawn="1"/>
        </p:nvGrpSpPr>
        <p:grpSpPr>
          <a:xfrm>
            <a:off x="1247978" y="872530"/>
            <a:ext cx="7294786" cy="5323524"/>
            <a:chOff x="2342630" y="1376314"/>
            <a:chExt cx="6791942" cy="5213095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6066BF0F-CE8D-C8E0-BC5B-F4BB36526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>
              <a:off x="2342630" y="1376314"/>
              <a:ext cx="6791942" cy="5137681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D6E3F080-4D5B-4C6F-7CD4-12EA086F2747}"/>
                </a:ext>
              </a:extLst>
            </p:cNvPr>
            <p:cNvSpPr/>
            <p:nvPr/>
          </p:nvSpPr>
          <p:spPr bwMode="auto">
            <a:xfrm>
              <a:off x="6740164" y="5202912"/>
              <a:ext cx="2394408" cy="1386497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square" rtlCol="0" anchor="ctr"/>
            <a:lstStyle/>
            <a:p>
              <a:pPr defTabSz="633044"/>
              <a:endParaRPr kumimoji="0" lang="ja-JP" altLang="en-US" sz="831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7087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7" pos="132">
          <p15:clr>
            <a:srgbClr val="FBAE40"/>
          </p15:clr>
        </p15:guide>
        <p15:guide id="10" pos="3671">
          <p15:clr>
            <a:srgbClr val="FBAE40"/>
          </p15:clr>
        </p15:guide>
        <p15:guide id="13" orient="horz" pos="386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5" name="Picture 7" descr="mlit_top"/>
          <p:cNvPicPr>
            <a:picLocks noChangeAspect="1" noChangeArrowheads="1"/>
          </p:cNvPicPr>
          <p:nvPr userDrawn="1"/>
        </p:nvPicPr>
        <p:blipFill>
          <a:blip r:embed="rId2"/>
          <a:srcRect t="62230"/>
          <a:stretch>
            <a:fillRect/>
          </a:stretch>
        </p:blipFill>
        <p:spPr>
          <a:xfrm>
            <a:off x="1" y="6524641"/>
            <a:ext cx="9144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6" name="Rectangle 9"/>
          <p:cNvSpPr>
            <a:spLocks noChangeArrowheads="1"/>
          </p:cNvSpPr>
          <p:nvPr userDrawn="1"/>
        </p:nvSpPr>
        <p:spPr>
          <a:xfrm>
            <a:off x="1692530" y="3284555"/>
            <a:ext cx="7451480" cy="73025"/>
          </a:xfrm>
          <a:prstGeom prst="rect">
            <a:avLst/>
          </a:prstGeom>
          <a:solidFill>
            <a:srgbClr val="0099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21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19252" y="2884219"/>
            <a:ext cx="7524750" cy="400110"/>
          </a:xfrm>
          <a:prstGeom prst="rect">
            <a:avLst/>
          </a:prstGeom>
        </p:spPr>
        <p:txBody>
          <a:bodyPr/>
          <a:lstStyle>
            <a:lvl1pPr>
              <a:defRPr sz="3377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121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111" y="6569121"/>
            <a:ext cx="2133891" cy="255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7200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 sz="1185"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465CA460-B9E4-4330-83A3-D2C17902A53F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305271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FC12D-27C1-4F31-90C9-A93D49E4468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208794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46"/>
            </a:lvl1pPr>
            <a:lvl2pPr marL="422041" indent="0">
              <a:buNone/>
              <a:defRPr sz="1662"/>
            </a:lvl2pPr>
            <a:lvl3pPr marL="844083" indent="0">
              <a:buNone/>
              <a:defRPr sz="1477"/>
            </a:lvl3pPr>
            <a:lvl4pPr marL="1266124" indent="0">
              <a:buNone/>
              <a:defRPr sz="1292"/>
            </a:lvl4pPr>
            <a:lvl5pPr marL="1688165" indent="0">
              <a:buNone/>
              <a:defRPr sz="1292"/>
            </a:lvl5pPr>
            <a:lvl6pPr marL="2110207" indent="0">
              <a:buNone/>
              <a:defRPr sz="1292"/>
            </a:lvl6pPr>
            <a:lvl7pPr marL="2532248" indent="0">
              <a:buNone/>
              <a:defRPr sz="1292"/>
            </a:lvl7pPr>
            <a:lvl8pPr marL="2954289" indent="0">
              <a:buNone/>
              <a:defRPr sz="1292"/>
            </a:lvl8pPr>
            <a:lvl9pPr marL="3376331" indent="0">
              <a:buNone/>
              <a:defRPr sz="129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94BDB-530F-4364-A4B7-5A1182A1D62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64878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DE403-68E0-47EB-9A36-3C247B16477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88985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41BEC-AD9E-4104-AF2B-4C626651FF8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25103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FE511-5094-4685-A035-FB392A6605D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94483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C2EA1-6911-4BAC-954D-0A2DD024DDC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45056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176D3-1CBA-4E5C-8891-6A87D7C30D4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6514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r>
              <a:rPr lang="ja-JP" altLang="en-US" noProof="0"/>
              <a:t>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F5529-272E-4A2C-90D7-160EE3AC100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12063765"/>
      </p:ext>
    </p:extLst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slideLayouts/slideLayout12.xml" Type="http://schemas.openxmlformats.org/officeDocument/2006/relationships/slideLayout"/><Relationship Id="rId13" Target="../slideLayouts/slideLayout13.xml" Type="http://schemas.openxmlformats.org/officeDocument/2006/relationships/slideLayout"/><Relationship Id="rId14" Target="../theme/theme1.xml" Type="http://schemas.openxmlformats.org/officeDocument/2006/relationships/theme"/><Relationship Id="rId15" Target="../media/image1.png" Type="http://schemas.openxmlformats.org/officeDocument/2006/relationships/image"/><Relationship Id="rId16" Target="../media/image2.png" Type="http://schemas.openxmlformats.org/officeDocument/2006/relationships/image"/><Relationship Id="rId17" Target="../media/image3.png" Type="http://schemas.openxmlformats.org/officeDocument/2006/relationships/image"/><Relationship Id="rId18" Target="../media/image4.wmf" Type="http://schemas.openxmlformats.org/officeDocument/2006/relationships/imag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92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92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92">
                <a:ea typeface="ＭＳ Ｐゴシック" pitchFamily="50" charset="-128"/>
              </a:defRPr>
            </a:lvl1pPr>
          </a:lstStyle>
          <a:p>
            <a:pPr>
              <a:defRPr/>
            </a:pPr>
            <a:fld id="{FFDCE21E-3BF4-4A13-BE4A-B95BE9787BE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grpSp>
        <p:nvGrpSpPr>
          <p:cNvPr id="2" name="Group 18"/>
          <p:cNvGrpSpPr>
            <a:grpSpLocks/>
          </p:cNvGrpSpPr>
          <p:nvPr userDrawn="1"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pic>
          <p:nvPicPr>
            <p:cNvPr id="1034" name="Picture 9" descr="mlit_top"/>
            <p:cNvPicPr>
              <a:picLocks noChangeAspect="1" noChangeArrowheads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801" b="65286"/>
            <a:stretch>
              <a:fillRect/>
            </a:stretch>
          </p:blipFill>
          <p:spPr bwMode="auto">
            <a:xfrm>
              <a:off x="0" y="300"/>
              <a:ext cx="5760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0" y="0"/>
              <a:ext cx="5760" cy="318"/>
              <a:chOff x="0" y="0"/>
              <a:chExt cx="5760" cy="318"/>
            </a:xfrm>
          </p:grpSpPr>
          <p:pic>
            <p:nvPicPr>
              <p:cNvPr id="1036" name="Picture 11" descr="mlit_top"/>
              <p:cNvPicPr>
                <a:picLocks noChangeAspect="1" noChangeArrowheads="1"/>
              </p:cNvPicPr>
              <p:nvPr userDrawn="1"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945" b="42805"/>
              <a:stretch>
                <a:fillRect/>
              </a:stretch>
            </p:blipFill>
            <p:spPr bwMode="auto">
              <a:xfrm>
                <a:off x="3856" y="0"/>
                <a:ext cx="1904" cy="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7" name="Picture 16" descr="mlit_top"/>
              <p:cNvPicPr>
                <a:picLocks noChangeAspect="1" noChangeArrowheads="1"/>
              </p:cNvPicPr>
              <p:nvPr userDrawn="1"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b="42805"/>
              <a:stretch>
                <a:fillRect/>
              </a:stretch>
            </p:blipFill>
            <p:spPr bwMode="auto">
              <a:xfrm>
                <a:off x="1043" y="0"/>
                <a:ext cx="2880" cy="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8" name="Picture 10" descr="mlit_top"/>
              <p:cNvPicPr>
                <a:picLocks noChangeAspect="1" noChangeArrowheads="1"/>
              </p:cNvPicPr>
              <p:nvPr userDrawn="1"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906" b="42805"/>
              <a:stretch>
                <a:fillRect/>
              </a:stretch>
            </p:blipFill>
            <p:spPr bwMode="auto">
              <a:xfrm>
                <a:off x="0" y="0"/>
                <a:ext cx="1791" cy="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0"/>
            <a:ext cx="49323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pic>
        <p:nvPicPr>
          <p:cNvPr id="1032" name="Picture 14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0"/>
          <a:stretch>
            <a:fillRect/>
          </a:stretch>
        </p:blipFill>
        <p:spPr bwMode="auto">
          <a:xfrm>
            <a:off x="7593014" y="2"/>
            <a:ext cx="15509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89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2585">
          <a:solidFill>
            <a:srgbClr val="4087C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2585">
          <a:solidFill>
            <a:srgbClr val="4087C8"/>
          </a:solidFill>
          <a:latin typeface="HGP創英角ｺﾞｼｯｸUB" pitchFamily="50" charset="-128"/>
          <a:ea typeface="HGP創英角ｺﾞｼｯｸUB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2585">
          <a:solidFill>
            <a:srgbClr val="4087C8"/>
          </a:solidFill>
          <a:latin typeface="HGP創英角ｺﾞｼｯｸUB" pitchFamily="50" charset="-128"/>
          <a:ea typeface="HGP創英角ｺﾞｼｯｸUB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2585">
          <a:solidFill>
            <a:srgbClr val="4087C8"/>
          </a:solidFill>
          <a:latin typeface="HGP創英角ｺﾞｼｯｸUB" pitchFamily="50" charset="-128"/>
          <a:ea typeface="HGP創英角ｺﾞｼｯｸUB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2585">
          <a:solidFill>
            <a:srgbClr val="4087C8"/>
          </a:solidFill>
          <a:latin typeface="HGP創英角ｺﾞｼｯｸUB" pitchFamily="50" charset="-128"/>
          <a:ea typeface="HGP創英角ｺﾞｼｯｸUB" pitchFamily="50" charset="-128"/>
        </a:defRPr>
      </a:lvl5pPr>
      <a:lvl6pPr marL="422041" algn="l" rtl="0" eaLnBrk="1" fontAlgn="base" hangingPunct="1">
        <a:spcBef>
          <a:spcPct val="0"/>
        </a:spcBef>
        <a:spcAft>
          <a:spcPct val="0"/>
        </a:spcAft>
        <a:defRPr kumimoji="1" sz="2585">
          <a:solidFill>
            <a:srgbClr val="4087C8"/>
          </a:solidFill>
          <a:latin typeface="HGP創英角ｺﾞｼｯｸUB" pitchFamily="50" charset="-128"/>
          <a:ea typeface="HGP創英角ｺﾞｼｯｸUB" pitchFamily="50" charset="-128"/>
        </a:defRPr>
      </a:lvl6pPr>
      <a:lvl7pPr marL="844083" algn="l" rtl="0" eaLnBrk="1" fontAlgn="base" hangingPunct="1">
        <a:spcBef>
          <a:spcPct val="0"/>
        </a:spcBef>
        <a:spcAft>
          <a:spcPct val="0"/>
        </a:spcAft>
        <a:defRPr kumimoji="1" sz="2585">
          <a:solidFill>
            <a:srgbClr val="4087C8"/>
          </a:solidFill>
          <a:latin typeface="HGP創英角ｺﾞｼｯｸUB" pitchFamily="50" charset="-128"/>
          <a:ea typeface="HGP創英角ｺﾞｼｯｸUB" pitchFamily="50" charset="-128"/>
        </a:defRPr>
      </a:lvl7pPr>
      <a:lvl8pPr marL="1266124" algn="l" rtl="0" eaLnBrk="1" fontAlgn="base" hangingPunct="1">
        <a:spcBef>
          <a:spcPct val="0"/>
        </a:spcBef>
        <a:spcAft>
          <a:spcPct val="0"/>
        </a:spcAft>
        <a:defRPr kumimoji="1" sz="2585">
          <a:solidFill>
            <a:srgbClr val="4087C8"/>
          </a:solidFill>
          <a:latin typeface="HGP創英角ｺﾞｼｯｸUB" pitchFamily="50" charset="-128"/>
          <a:ea typeface="HGP創英角ｺﾞｼｯｸUB" pitchFamily="50" charset="-128"/>
        </a:defRPr>
      </a:lvl8pPr>
      <a:lvl9pPr marL="1688165" algn="l" rtl="0" eaLnBrk="1" fontAlgn="base" hangingPunct="1">
        <a:spcBef>
          <a:spcPct val="0"/>
        </a:spcBef>
        <a:spcAft>
          <a:spcPct val="0"/>
        </a:spcAft>
        <a:defRPr kumimoji="1" sz="2585">
          <a:solidFill>
            <a:srgbClr val="4087C8"/>
          </a:solidFill>
          <a:latin typeface="HGP創英角ｺﾞｼｯｸUB" pitchFamily="50" charset="-128"/>
          <a:ea typeface="HGP創英角ｺﾞｼｯｸUB" pitchFamily="50" charset="-128"/>
        </a:defRPr>
      </a:lvl9pPr>
    </p:titleStyle>
    <p:bodyStyle>
      <a:lvl1pPr marL="316531" indent="-316531" algn="l" rtl="0" eaLnBrk="1" fontAlgn="base" hangingPunct="1">
        <a:spcBef>
          <a:spcPct val="20000"/>
        </a:spcBef>
        <a:spcAft>
          <a:spcPct val="0"/>
        </a:spcAft>
        <a:buChar char="•"/>
        <a:defRPr kumimoji="1" sz="2954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rtl="0" eaLnBrk="1" fontAlgn="base" hangingPunct="1">
        <a:spcBef>
          <a:spcPct val="20000"/>
        </a:spcBef>
        <a:spcAft>
          <a:spcPct val="0"/>
        </a:spcAft>
        <a:buChar char="–"/>
        <a:defRPr kumimoji="1" sz="2585">
          <a:solidFill>
            <a:schemeClr val="tx1"/>
          </a:solidFill>
          <a:latin typeface="+mn-lt"/>
          <a:ea typeface="+mn-ea"/>
        </a:defRPr>
      </a:lvl2pPr>
      <a:lvl3pPr marL="1055103" indent="-211021" algn="l" rtl="0" eaLnBrk="1" fontAlgn="base" hangingPunct="1">
        <a:spcBef>
          <a:spcPct val="20000"/>
        </a:spcBef>
        <a:spcAft>
          <a:spcPct val="0"/>
        </a:spcAft>
        <a:buChar char="•"/>
        <a:defRPr kumimoji="1" sz="2215">
          <a:solidFill>
            <a:schemeClr val="tx1"/>
          </a:solidFill>
          <a:latin typeface="+mn-lt"/>
          <a:ea typeface="+mn-ea"/>
        </a:defRPr>
      </a:lvl3pPr>
      <a:lvl4pPr marL="1477145" indent="-211021" algn="l" rtl="0" eaLnBrk="1" fontAlgn="base" hangingPunct="1">
        <a:spcBef>
          <a:spcPct val="20000"/>
        </a:spcBef>
        <a:spcAft>
          <a:spcPct val="0"/>
        </a:spcAft>
        <a:buChar char="–"/>
        <a:defRPr kumimoji="1" sz="1846">
          <a:solidFill>
            <a:schemeClr val="tx1"/>
          </a:solidFill>
          <a:latin typeface="+mn-lt"/>
          <a:ea typeface="+mn-ea"/>
        </a:defRPr>
      </a:lvl4pPr>
      <a:lvl5pPr marL="1899186" indent="-211021" algn="l" rtl="0" eaLnBrk="1" fontAlgn="base" hangingPunct="1">
        <a:spcBef>
          <a:spcPct val="20000"/>
        </a:spcBef>
        <a:spcAft>
          <a:spcPct val="0"/>
        </a:spcAft>
        <a:buChar char="»"/>
        <a:defRPr kumimoji="1" sz="1846">
          <a:solidFill>
            <a:schemeClr val="tx1"/>
          </a:solidFill>
          <a:latin typeface="+mn-lt"/>
          <a:ea typeface="+mn-ea"/>
        </a:defRPr>
      </a:lvl5pPr>
      <a:lvl6pPr marL="2321227" indent="-211021" algn="l" rtl="0" eaLnBrk="1" fontAlgn="base" hangingPunct="1">
        <a:spcBef>
          <a:spcPct val="20000"/>
        </a:spcBef>
        <a:spcAft>
          <a:spcPct val="0"/>
        </a:spcAft>
        <a:buChar char="»"/>
        <a:defRPr kumimoji="1" sz="1846">
          <a:solidFill>
            <a:schemeClr val="tx1"/>
          </a:solidFill>
          <a:latin typeface="+mn-lt"/>
          <a:ea typeface="+mn-ea"/>
        </a:defRPr>
      </a:lvl6pPr>
      <a:lvl7pPr marL="2743269" indent="-211021" algn="l" rtl="0" eaLnBrk="1" fontAlgn="base" hangingPunct="1">
        <a:spcBef>
          <a:spcPct val="20000"/>
        </a:spcBef>
        <a:spcAft>
          <a:spcPct val="0"/>
        </a:spcAft>
        <a:buChar char="»"/>
        <a:defRPr kumimoji="1" sz="1846">
          <a:solidFill>
            <a:schemeClr val="tx1"/>
          </a:solidFill>
          <a:latin typeface="+mn-lt"/>
          <a:ea typeface="+mn-ea"/>
        </a:defRPr>
      </a:lvl7pPr>
      <a:lvl8pPr marL="3165310" indent="-211021" algn="l" rtl="0" eaLnBrk="1" fontAlgn="base" hangingPunct="1">
        <a:spcBef>
          <a:spcPct val="20000"/>
        </a:spcBef>
        <a:spcAft>
          <a:spcPct val="0"/>
        </a:spcAft>
        <a:buChar char="»"/>
        <a:defRPr kumimoji="1" sz="1846">
          <a:solidFill>
            <a:schemeClr val="tx1"/>
          </a:solidFill>
          <a:latin typeface="+mn-lt"/>
          <a:ea typeface="+mn-ea"/>
        </a:defRPr>
      </a:lvl8pPr>
      <a:lvl9pPr marL="3587351" indent="-211021" algn="l" rtl="0" eaLnBrk="1" fontAlgn="base" hangingPunct="1">
        <a:spcBef>
          <a:spcPct val="20000"/>
        </a:spcBef>
        <a:spcAft>
          <a:spcPct val="0"/>
        </a:spcAft>
        <a:buChar char="»"/>
        <a:defRPr kumimoji="1" sz="184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jpeg" Type="http://schemas.openxmlformats.org/officeDocument/2006/relationships/image"/><Relationship Id="rId11" Target="../media/image15.png" Type="http://schemas.openxmlformats.org/officeDocument/2006/relationships/image"/><Relationship Id="rId12" Target="../media/image16.png" Type="http://schemas.openxmlformats.org/officeDocument/2006/relationships/image"/><Relationship Id="rId13" Target="../media/image17.jpeg" Type="http://schemas.openxmlformats.org/officeDocument/2006/relationships/image"/><Relationship Id="rId14" Target="../media/image18.jpeg" Type="http://schemas.openxmlformats.org/officeDocument/2006/relationships/image"/><Relationship Id="rId2" Target="../notesSlides/notesSlide1.xml" Type="http://schemas.openxmlformats.org/officeDocument/2006/relationships/notesSlide"/><Relationship Id="rId3" Target="../media/image7.png" Type="http://schemas.openxmlformats.org/officeDocument/2006/relationships/image"/><Relationship Id="rId4" Target="../media/image8.jpeg" Type="http://schemas.openxmlformats.org/officeDocument/2006/relationships/image"/><Relationship Id="rId5" Target="../media/image9.jpeg" Type="http://schemas.openxmlformats.org/officeDocument/2006/relationships/image"/><Relationship Id="rId6" Target="../media/image10.jpeg" Type="http://schemas.openxmlformats.org/officeDocument/2006/relationships/image"/><Relationship Id="rId7" Target="../media/image11.jpeg" Type="http://schemas.openxmlformats.org/officeDocument/2006/relationships/image"/><Relationship Id="rId8" Target="../media/image12.jpeg" Type="http://schemas.openxmlformats.org/officeDocument/2006/relationships/image"/><Relationship Id="rId9" Target="../media/image13.jpeg" Type="http://schemas.openxmlformats.org/officeDocument/2006/relationships/image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53197-390C-7F52-57AC-CD36865A6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マップ">
            <a:extLst>
              <a:ext uri="{FF2B5EF4-FFF2-40B4-BE49-F238E27FC236}">
                <a16:creationId xmlns:a16="http://schemas.microsoft.com/office/drawing/2014/main" id="{82DB253B-C3A7-8453-AC2E-3B606BF7E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76" y="764704"/>
            <a:ext cx="4751340" cy="5445578"/>
          </a:xfrm>
          <a:prstGeom prst="rect">
            <a:avLst/>
          </a:prstGeom>
        </p:spPr>
      </p:pic>
      <p:sp>
        <p:nvSpPr>
          <p:cNvPr id="351" name="四角形: 角を丸くする 350">
            <a:extLst>
              <a:ext uri="{FF2B5EF4-FFF2-40B4-BE49-F238E27FC236}">
                <a16:creationId xmlns:a16="http://schemas.microsoft.com/office/drawing/2014/main" id="{BE9AC0D8-DAF5-800E-D35A-ADF8C60C9F29}"/>
              </a:ext>
            </a:extLst>
          </p:cNvPr>
          <p:cNvSpPr/>
          <p:nvPr/>
        </p:nvSpPr>
        <p:spPr bwMode="gray">
          <a:xfrm>
            <a:off x="2110746" y="1484349"/>
            <a:ext cx="5032109" cy="4491392"/>
          </a:xfrm>
          <a:prstGeom prst="roundRect">
            <a:avLst>
              <a:gd name="adj" fmla="val 50000"/>
            </a:avLst>
          </a:prstGeom>
          <a:solidFill>
            <a:srgbClr val="FFFF99">
              <a:alpha val="33000"/>
            </a:srgbClr>
          </a:solidFill>
          <a:ln w="12700" algn="ctr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0" tIns="16615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90" rtl="0" eaLnBrk="1" fontAlgn="auto" latinLnBrk="0" hangingPunct="1">
              <a:lnSpc>
                <a:spcPts val="1015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ja-JP" altLang="en-US" sz="1292" b="1" i="0" u="none" strike="noStrike" kern="0" cap="none" spc="0" normalizeH="0" baseline="0" noProof="0" dirty="0">
              <a:ln>
                <a:noFill/>
              </a:ln>
              <a:solidFill>
                <a:srgbClr val="3A61AA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Arial" charset="0"/>
            </a:endParaRPr>
          </a:p>
        </p:txBody>
      </p:sp>
      <p:sp>
        <p:nvSpPr>
          <p:cNvPr id="51" name="タイトル 1">
            <a:extLst>
              <a:ext uri="{FF2B5EF4-FFF2-40B4-BE49-F238E27FC236}">
                <a16:creationId xmlns:a16="http://schemas.microsoft.com/office/drawing/2014/main" id="{DF6908FA-BD16-50E0-1E0E-A1C746BD9C5E}"/>
              </a:ext>
            </a:extLst>
          </p:cNvPr>
          <p:cNvSpPr txBox="1">
            <a:spLocks/>
          </p:cNvSpPr>
          <p:nvPr/>
        </p:nvSpPr>
        <p:spPr bwMode="auto">
          <a:xfrm>
            <a:off x="12968" y="4996"/>
            <a:ext cx="7640823" cy="35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422041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844083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1266124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1688165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585">
                <a:solidFill>
                  <a:srgbClr val="4087C8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defTabSz="844083">
              <a:defRPr/>
            </a:pPr>
            <a:r>
              <a:rPr lang="ja-JP" altLang="en-US" sz="2200" kern="0" dirty="0">
                <a:solidFill>
                  <a:srgbClr val="0071BC"/>
                </a:solidFill>
                <a:latin typeface="HGPSoeiKakugothicUB"/>
                <a:ea typeface="HGPSoeiKakugothicUB"/>
              </a:rPr>
              <a:t>スモールコンセッション形成推進事業選定団体一覧</a:t>
            </a:r>
            <a:r>
              <a:rPr kumimoji="1" lang="zh-TW" sz="2200" b="0" i="0" u="none" strike="noStrike" kern="0" cap="none" spc="0" normalizeH="0" baseline="0" noProof="0" dirty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HGPSoeiKakugothicUB"/>
                <a:ea typeface="HGPSoeiKakugothicUB"/>
              </a:rPr>
              <a:t>（</a:t>
            </a:r>
            <a:r>
              <a:rPr kumimoji="1" lang="ja-JP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HGPSoeiKakugothicUB"/>
                <a:ea typeface="HGPSoeiKakugothicUB"/>
              </a:rPr>
              <a:t>９調査</a:t>
            </a:r>
            <a:r>
              <a:rPr kumimoji="1" lang="zh-TW" sz="2200" b="0" i="0" u="none" strike="noStrike" kern="0" cap="none" spc="0" normalizeH="0" baseline="0" noProof="0" dirty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HGPSoeiKakugothicUB"/>
                <a:ea typeface="HGPSoeiKakugothicUB"/>
              </a:rPr>
              <a:t>）</a:t>
            </a:r>
            <a:endParaRPr lang="en-US" dirty="0"/>
          </a:p>
        </p:txBody>
      </p:sp>
      <p:grpSp>
        <p:nvGrpSpPr>
          <p:cNvPr id="143" name="グループ化 142">
            <a:extLst>
              <a:ext uri="{FF2B5EF4-FFF2-40B4-BE49-F238E27FC236}">
                <a16:creationId xmlns:a16="http://schemas.microsoft.com/office/drawing/2014/main" id="{644F4DFC-B268-0F2E-3079-A60F49FBEDF5}"/>
              </a:ext>
            </a:extLst>
          </p:cNvPr>
          <p:cNvGrpSpPr/>
          <p:nvPr/>
        </p:nvGrpSpPr>
        <p:grpSpPr>
          <a:xfrm>
            <a:off x="7716692" y="6603675"/>
            <a:ext cx="822273" cy="208175"/>
            <a:chOff x="308431" y="6558335"/>
            <a:chExt cx="890796" cy="225523"/>
          </a:xfrm>
        </p:grpSpPr>
        <p:sp>
          <p:nvSpPr>
            <p:cNvPr id="144" name="正方形/長方形 143">
              <a:extLst>
                <a:ext uri="{FF2B5EF4-FFF2-40B4-BE49-F238E27FC236}">
                  <a16:creationId xmlns:a16="http://schemas.microsoft.com/office/drawing/2014/main" id="{921480EB-7B10-940D-F66B-741E7B2C9D6D}"/>
                </a:ext>
              </a:extLst>
            </p:cNvPr>
            <p:cNvSpPr/>
            <p:nvPr/>
          </p:nvSpPr>
          <p:spPr>
            <a:xfrm>
              <a:off x="308431" y="6586232"/>
              <a:ext cx="170796" cy="170796"/>
            </a:xfrm>
            <a:prstGeom prst="rect">
              <a:avLst/>
            </a:prstGeom>
            <a:solidFill>
              <a:srgbClr val="D9E1F2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6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45" name="テキスト ボックス 144">
              <a:extLst>
                <a:ext uri="{FF2B5EF4-FFF2-40B4-BE49-F238E27FC236}">
                  <a16:creationId xmlns:a16="http://schemas.microsoft.com/office/drawing/2014/main" id="{AC522C73-8306-4FEC-9BBD-0001B8FAA114}"/>
                </a:ext>
              </a:extLst>
            </p:cNvPr>
            <p:cNvSpPr txBox="1"/>
            <p:nvPr/>
          </p:nvSpPr>
          <p:spPr>
            <a:xfrm>
              <a:off x="479227" y="6558335"/>
              <a:ext cx="720000" cy="225523"/>
            </a:xfrm>
            <a:prstGeom prst="rect">
              <a:avLst/>
            </a:prstGeom>
            <a:noFill/>
          </p:spPr>
          <p:txBody>
            <a:bodyPr wrap="square" lIns="99692" tIns="33231" rIns="33231" bIns="33231" rtlCol="0">
              <a:spAutoFit/>
            </a:bodyPr>
            <a:lstStyle/>
            <a:p>
              <a:pPr marL="0" marR="0" lvl="0" indent="0" algn="l" defTabSz="631543" rtl="0" eaLnBrk="1" fontAlgn="base" latinLnBrk="0" hangingPunct="1">
                <a:lnSpc>
                  <a:spcPts val="1108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96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学校</a:t>
              </a:r>
              <a:endParaRPr kumimoji="1" lang="en-US" altLang="ja-JP" sz="969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49" name="グループ化 148">
            <a:extLst>
              <a:ext uri="{FF2B5EF4-FFF2-40B4-BE49-F238E27FC236}">
                <a16:creationId xmlns:a16="http://schemas.microsoft.com/office/drawing/2014/main" id="{DCD8BAB9-61DC-7BE3-3E31-977D35ECDE8B}"/>
              </a:ext>
            </a:extLst>
          </p:cNvPr>
          <p:cNvGrpSpPr/>
          <p:nvPr/>
        </p:nvGrpSpPr>
        <p:grpSpPr>
          <a:xfrm>
            <a:off x="6984274" y="6612961"/>
            <a:ext cx="822273" cy="208175"/>
            <a:chOff x="3967389" y="6558335"/>
            <a:chExt cx="890796" cy="225523"/>
          </a:xfrm>
        </p:grpSpPr>
        <p:sp>
          <p:nvSpPr>
            <p:cNvPr id="150" name="正方形/長方形 149">
              <a:extLst>
                <a:ext uri="{FF2B5EF4-FFF2-40B4-BE49-F238E27FC236}">
                  <a16:creationId xmlns:a16="http://schemas.microsoft.com/office/drawing/2014/main" id="{43B6EA82-F4A5-A7AF-96F2-C1325A3A1A3B}"/>
                </a:ext>
              </a:extLst>
            </p:cNvPr>
            <p:cNvSpPr/>
            <p:nvPr/>
          </p:nvSpPr>
          <p:spPr>
            <a:xfrm>
              <a:off x="3967389" y="6586232"/>
              <a:ext cx="170796" cy="170796"/>
            </a:xfrm>
            <a:prstGeom prst="rect">
              <a:avLst/>
            </a:prstGeom>
            <a:solidFill>
              <a:srgbClr val="E2EFDA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6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51" name="テキスト ボックス 150">
              <a:extLst>
                <a:ext uri="{FF2B5EF4-FFF2-40B4-BE49-F238E27FC236}">
                  <a16:creationId xmlns:a16="http://schemas.microsoft.com/office/drawing/2014/main" id="{E51B0886-FD0A-0A12-6B0F-4B94B4E3D5EB}"/>
                </a:ext>
              </a:extLst>
            </p:cNvPr>
            <p:cNvSpPr txBox="1"/>
            <p:nvPr/>
          </p:nvSpPr>
          <p:spPr>
            <a:xfrm>
              <a:off x="4138185" y="6558335"/>
              <a:ext cx="720000" cy="225523"/>
            </a:xfrm>
            <a:prstGeom prst="rect">
              <a:avLst/>
            </a:prstGeom>
            <a:noFill/>
          </p:spPr>
          <p:txBody>
            <a:bodyPr wrap="square" lIns="99692" tIns="33231" rIns="33231" bIns="33231" rtlCol="0">
              <a:spAutoFit/>
            </a:bodyPr>
            <a:lstStyle/>
            <a:p>
              <a:pPr marL="0" marR="0" lvl="0" indent="0" algn="l" defTabSz="631543" rtl="0" eaLnBrk="1" fontAlgn="base" latinLnBrk="0" hangingPunct="1">
                <a:lnSpc>
                  <a:spcPts val="1108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96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古民家</a:t>
              </a:r>
              <a:endParaRPr kumimoji="1" lang="en-US" altLang="ja-JP" sz="969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</p:txBody>
        </p:sp>
      </p:grpSp>
      <p:sp>
        <p:nvSpPr>
          <p:cNvPr id="154" name="テキスト ボックス 153">
            <a:extLst>
              <a:ext uri="{FF2B5EF4-FFF2-40B4-BE49-F238E27FC236}">
                <a16:creationId xmlns:a16="http://schemas.microsoft.com/office/drawing/2014/main" id="{4C68EFD1-5BF3-A41B-7EE6-2EBE59BCA830}"/>
              </a:ext>
            </a:extLst>
          </p:cNvPr>
          <p:cNvSpPr txBox="1"/>
          <p:nvPr/>
        </p:nvSpPr>
        <p:spPr>
          <a:xfrm>
            <a:off x="8491518" y="6595680"/>
            <a:ext cx="664615" cy="208175"/>
          </a:xfrm>
          <a:prstGeom prst="rect">
            <a:avLst/>
          </a:prstGeom>
          <a:noFill/>
        </p:spPr>
        <p:txBody>
          <a:bodyPr wrap="square" lIns="99692" tIns="33231" rIns="33231" bIns="33231" rtlCol="0">
            <a:spAutoFit/>
          </a:bodyPr>
          <a:lstStyle/>
          <a:p>
            <a:pPr marL="0" marR="0" lvl="0" indent="0" algn="l" defTabSz="631543" rtl="0" eaLnBrk="1" fontAlgn="base" latinLnBrk="0" hangingPunct="1">
              <a:lnSpc>
                <a:spcPts val="1108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69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複数施設</a:t>
            </a:r>
            <a:endParaRPr kumimoji="1" lang="en-US" altLang="ja-JP" sz="969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</p:txBody>
      </p:sp>
      <p:cxnSp>
        <p:nvCxnSpPr>
          <p:cNvPr id="352" name="直線コネクタ 351">
            <a:extLst>
              <a:ext uri="{FF2B5EF4-FFF2-40B4-BE49-F238E27FC236}">
                <a16:creationId xmlns:a16="http://schemas.microsoft.com/office/drawing/2014/main" id="{E91DAC27-8F3E-54B3-10CC-5BB8408EBE95}"/>
              </a:ext>
            </a:extLst>
          </p:cNvPr>
          <p:cNvCxnSpPr>
            <a:cxnSpLocks/>
            <a:stCxn id="52" idx="1"/>
            <a:endCxn id="5" idx="6"/>
          </p:cNvCxnSpPr>
          <p:nvPr/>
        </p:nvCxnSpPr>
        <p:spPr>
          <a:xfrm flipH="1">
            <a:off x="5601051" y="1695261"/>
            <a:ext cx="1578539" cy="1285610"/>
          </a:xfrm>
          <a:prstGeom prst="line">
            <a:avLst/>
          </a:prstGeom>
          <a:ln>
            <a:solidFill>
              <a:schemeClr val="tx1"/>
            </a:solidFill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直線コネクタ 354">
            <a:extLst>
              <a:ext uri="{FF2B5EF4-FFF2-40B4-BE49-F238E27FC236}">
                <a16:creationId xmlns:a16="http://schemas.microsoft.com/office/drawing/2014/main" id="{33355D51-B3C1-C76E-D3E5-182F413844F3}"/>
              </a:ext>
            </a:extLst>
          </p:cNvPr>
          <p:cNvCxnSpPr>
            <a:cxnSpLocks/>
            <a:stCxn id="67" idx="1"/>
            <a:endCxn id="8" idx="6"/>
          </p:cNvCxnSpPr>
          <p:nvPr/>
        </p:nvCxnSpPr>
        <p:spPr>
          <a:xfrm flipH="1">
            <a:off x="5354734" y="3816678"/>
            <a:ext cx="1779459" cy="321556"/>
          </a:xfrm>
          <a:prstGeom prst="line">
            <a:avLst/>
          </a:prstGeom>
          <a:ln>
            <a:solidFill>
              <a:schemeClr val="tx1"/>
            </a:solidFill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直線コネクタ 358">
            <a:extLst>
              <a:ext uri="{FF2B5EF4-FFF2-40B4-BE49-F238E27FC236}">
                <a16:creationId xmlns:a16="http://schemas.microsoft.com/office/drawing/2014/main" id="{E3A78070-A075-3727-4F79-5F41A55CFC68}"/>
              </a:ext>
            </a:extLst>
          </p:cNvPr>
          <p:cNvCxnSpPr>
            <a:cxnSpLocks/>
            <a:stCxn id="69" idx="1"/>
            <a:endCxn id="11" idx="6"/>
          </p:cNvCxnSpPr>
          <p:nvPr/>
        </p:nvCxnSpPr>
        <p:spPr>
          <a:xfrm flipH="1" flipV="1">
            <a:off x="4859748" y="4577891"/>
            <a:ext cx="1917039" cy="1055298"/>
          </a:xfrm>
          <a:prstGeom prst="line">
            <a:avLst/>
          </a:prstGeom>
          <a:ln>
            <a:solidFill>
              <a:schemeClr val="tx1"/>
            </a:solidFill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直線コネクタ 361">
            <a:extLst>
              <a:ext uri="{FF2B5EF4-FFF2-40B4-BE49-F238E27FC236}">
                <a16:creationId xmlns:a16="http://schemas.microsoft.com/office/drawing/2014/main" id="{5A82D663-3EB4-1C66-34ED-E3B36627708E}"/>
              </a:ext>
            </a:extLst>
          </p:cNvPr>
          <p:cNvCxnSpPr>
            <a:cxnSpLocks/>
            <a:stCxn id="75" idx="0"/>
            <a:endCxn id="11" idx="4"/>
          </p:cNvCxnSpPr>
          <p:nvPr/>
        </p:nvCxnSpPr>
        <p:spPr>
          <a:xfrm flipH="1" flipV="1">
            <a:off x="4808556" y="4635467"/>
            <a:ext cx="685174" cy="633661"/>
          </a:xfrm>
          <a:prstGeom prst="line">
            <a:avLst/>
          </a:prstGeom>
          <a:ln>
            <a:solidFill>
              <a:schemeClr val="tx1"/>
            </a:solidFill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直線コネクタ 364">
            <a:extLst>
              <a:ext uri="{FF2B5EF4-FFF2-40B4-BE49-F238E27FC236}">
                <a16:creationId xmlns:a16="http://schemas.microsoft.com/office/drawing/2014/main" id="{69BF2630-B42E-A7AF-5EE6-F789B73903E8}"/>
              </a:ext>
            </a:extLst>
          </p:cNvPr>
          <p:cNvCxnSpPr>
            <a:cxnSpLocks/>
            <a:stCxn id="24" idx="2"/>
            <a:endCxn id="63" idx="0"/>
          </p:cNvCxnSpPr>
          <p:nvPr/>
        </p:nvCxnSpPr>
        <p:spPr>
          <a:xfrm flipH="1">
            <a:off x="3181929" y="4782129"/>
            <a:ext cx="667607" cy="406097"/>
          </a:xfrm>
          <a:prstGeom prst="line">
            <a:avLst/>
          </a:prstGeom>
          <a:ln>
            <a:solidFill>
              <a:schemeClr val="tx1"/>
            </a:solidFill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8" name="直線コネクタ 367">
            <a:extLst>
              <a:ext uri="{FF2B5EF4-FFF2-40B4-BE49-F238E27FC236}">
                <a16:creationId xmlns:a16="http://schemas.microsoft.com/office/drawing/2014/main" id="{76C18AE4-085F-8E51-06D0-18DD2C0C2D7F}"/>
              </a:ext>
            </a:extLst>
          </p:cNvPr>
          <p:cNvCxnSpPr>
            <a:cxnSpLocks/>
            <a:stCxn id="27" idx="2"/>
            <a:endCxn id="78" idx="3"/>
          </p:cNvCxnSpPr>
          <p:nvPr/>
        </p:nvCxnSpPr>
        <p:spPr>
          <a:xfrm flipH="1">
            <a:off x="2157481" y="4553937"/>
            <a:ext cx="922064" cy="64305"/>
          </a:xfrm>
          <a:prstGeom prst="line">
            <a:avLst/>
          </a:prstGeom>
          <a:ln>
            <a:solidFill>
              <a:schemeClr val="tx1"/>
            </a:solidFill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直線コネクタ 435">
            <a:extLst>
              <a:ext uri="{FF2B5EF4-FFF2-40B4-BE49-F238E27FC236}">
                <a16:creationId xmlns:a16="http://schemas.microsoft.com/office/drawing/2014/main" id="{916D7CFD-4150-1528-17CE-860D28A0081B}"/>
              </a:ext>
            </a:extLst>
          </p:cNvPr>
          <p:cNvCxnSpPr>
            <a:cxnSpLocks/>
            <a:stCxn id="21" idx="1"/>
            <a:endCxn id="60" idx="3"/>
          </p:cNvCxnSpPr>
          <p:nvPr/>
        </p:nvCxnSpPr>
        <p:spPr>
          <a:xfrm flipH="1" flipV="1">
            <a:off x="2287304" y="2953115"/>
            <a:ext cx="1577226" cy="1406156"/>
          </a:xfrm>
          <a:prstGeom prst="line">
            <a:avLst/>
          </a:prstGeom>
          <a:ln>
            <a:solidFill>
              <a:schemeClr val="tx1"/>
            </a:solidFill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直線コネクタ 438">
            <a:extLst>
              <a:ext uri="{FF2B5EF4-FFF2-40B4-BE49-F238E27FC236}">
                <a16:creationId xmlns:a16="http://schemas.microsoft.com/office/drawing/2014/main" id="{D0375AA6-329B-342E-D4D8-492ECBE81765}"/>
              </a:ext>
            </a:extLst>
          </p:cNvPr>
          <p:cNvCxnSpPr>
            <a:cxnSpLocks/>
            <a:stCxn id="18" idx="2"/>
            <a:endCxn id="73" idx="2"/>
          </p:cNvCxnSpPr>
          <p:nvPr/>
        </p:nvCxnSpPr>
        <p:spPr>
          <a:xfrm flipH="1" flipV="1">
            <a:off x="2443877" y="2017576"/>
            <a:ext cx="1757657" cy="2611482"/>
          </a:xfrm>
          <a:prstGeom prst="line">
            <a:avLst/>
          </a:prstGeom>
          <a:ln>
            <a:solidFill>
              <a:schemeClr val="tx1"/>
            </a:solidFill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3" name="直線コネクタ 442">
            <a:extLst>
              <a:ext uri="{FF2B5EF4-FFF2-40B4-BE49-F238E27FC236}">
                <a16:creationId xmlns:a16="http://schemas.microsoft.com/office/drawing/2014/main" id="{44326D32-05CF-15F3-1296-D2AA10E0F604}"/>
              </a:ext>
            </a:extLst>
          </p:cNvPr>
          <p:cNvCxnSpPr>
            <a:cxnSpLocks/>
            <a:stCxn id="16" idx="0"/>
            <a:endCxn id="71" idx="2"/>
          </p:cNvCxnSpPr>
          <p:nvPr/>
        </p:nvCxnSpPr>
        <p:spPr>
          <a:xfrm flipV="1">
            <a:off x="4271642" y="2089552"/>
            <a:ext cx="289088" cy="2274683"/>
          </a:xfrm>
          <a:prstGeom prst="line">
            <a:avLst/>
          </a:prstGeom>
          <a:ln>
            <a:solidFill>
              <a:schemeClr val="tx1"/>
            </a:solidFill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3" name="グループ化 162">
            <a:extLst>
              <a:ext uri="{FF2B5EF4-FFF2-40B4-BE49-F238E27FC236}">
                <a16:creationId xmlns:a16="http://schemas.microsoft.com/office/drawing/2014/main" id="{9EC4223A-0C14-64B3-7FB6-AE21F14DFDD6}"/>
              </a:ext>
            </a:extLst>
          </p:cNvPr>
          <p:cNvGrpSpPr/>
          <p:nvPr/>
        </p:nvGrpSpPr>
        <p:grpSpPr>
          <a:xfrm>
            <a:off x="7179590" y="620397"/>
            <a:ext cx="1866303" cy="2149728"/>
            <a:chOff x="6730211" y="584811"/>
            <a:chExt cx="2285652" cy="2079861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87BDC1D2-5DE0-9E21-DDDF-0AB251AAA1FF}"/>
                </a:ext>
              </a:extLst>
            </p:cNvPr>
            <p:cNvSpPr/>
            <p:nvPr/>
          </p:nvSpPr>
          <p:spPr>
            <a:xfrm>
              <a:off x="6730211" y="584811"/>
              <a:ext cx="2285652" cy="2079861"/>
            </a:xfrm>
            <a:prstGeom prst="rect">
              <a:avLst/>
            </a:prstGeom>
            <a:solidFill>
              <a:srgbClr val="F4E8DC"/>
            </a:solidFill>
            <a:ln>
              <a:solidFill>
                <a:srgbClr val="B275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846" tIns="33231" rIns="33231" bIns="33231" rtlCol="0" anchor="t"/>
            <a:lstStyle/>
            <a:p>
              <a:pPr marL="0" marR="0" lvl="0" indent="0" algn="l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6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青森県 弘前市</a:t>
              </a:r>
              <a:endPara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6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風のヘリテージ株式会社・</a:t>
              </a:r>
            </a:p>
            <a:p>
              <a:pPr marL="0" marR="0" lvl="0" indent="0" algn="l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6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合同会社コトプレイス</a:t>
              </a:r>
              <a:endPara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844083" rtl="0" eaLnBrk="1" fontAlgn="base" latinLnBrk="0" hangingPunct="1">
                <a:lnSpc>
                  <a:spcPts val="1662"/>
                </a:lnSpc>
                <a:spcBef>
                  <a:spcPct val="0"/>
                </a:spcBef>
                <a:spcAft>
                  <a:spcPts val="185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重要文化財「旧弘前偕行社」及び「旧藤田家住宅（太宰治まなびの家）」一体的活用形成検討調査</a:t>
              </a:r>
            </a:p>
            <a:p>
              <a:pPr marL="0" marR="0" lvl="0" indent="0" algn="l" defTabSz="844083" rtl="0" eaLnBrk="1" fontAlgn="base" latinLnBrk="0" hangingPunct="1">
                <a:lnSpc>
                  <a:spcPts val="1662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【</a:t>
              </a:r>
              <a:r>
                <a:rPr kumimoji="1" lang="ja-JP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複数施設</a:t>
              </a:r>
              <a:r>
                <a:rPr kumimoji="1" lang="en-US" altLang="ja-JP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】</a:t>
              </a:r>
              <a:r>
                <a:rPr kumimoji="1" lang="ja-JP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（文化財、旧住宅）</a:t>
              </a:r>
              <a:endPara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</p:txBody>
        </p:sp>
        <p:pic>
          <p:nvPicPr>
            <p:cNvPr id="58" name="図 65">
              <a:extLst>
                <a:ext uri="{FF2B5EF4-FFF2-40B4-BE49-F238E27FC236}">
                  <a16:creationId xmlns:a16="http://schemas.microsoft.com/office/drawing/2014/main" id="{014097DB-C20E-70CC-6EC5-BA842FBDE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60314" y="2106398"/>
              <a:ext cx="891961" cy="512455"/>
            </a:xfrm>
            <a:prstGeom prst="rect">
              <a:avLst/>
            </a:prstGeom>
          </p:spPr>
        </p:pic>
      </p:grpSp>
      <p:grpSp>
        <p:nvGrpSpPr>
          <p:cNvPr id="158" name="グループ化 157">
            <a:extLst>
              <a:ext uri="{FF2B5EF4-FFF2-40B4-BE49-F238E27FC236}">
                <a16:creationId xmlns:a16="http://schemas.microsoft.com/office/drawing/2014/main" id="{0357DA12-858B-8A77-A15F-CF25F18DD9A4}"/>
              </a:ext>
            </a:extLst>
          </p:cNvPr>
          <p:cNvGrpSpPr/>
          <p:nvPr/>
        </p:nvGrpSpPr>
        <p:grpSpPr>
          <a:xfrm>
            <a:off x="171473" y="2089552"/>
            <a:ext cx="2115831" cy="1727125"/>
            <a:chOff x="9266390" y="3191044"/>
            <a:chExt cx="2355631" cy="2389169"/>
          </a:xfrm>
        </p:grpSpPr>
        <p:sp>
          <p:nvSpPr>
            <p:cNvPr id="60" name="正方形/長方形 59">
              <a:extLst>
                <a:ext uri="{FF2B5EF4-FFF2-40B4-BE49-F238E27FC236}">
                  <a16:creationId xmlns:a16="http://schemas.microsoft.com/office/drawing/2014/main" id="{558F82A7-DAB6-7B4D-7548-F2D7294D5D79}"/>
                </a:ext>
              </a:extLst>
            </p:cNvPr>
            <p:cNvSpPr/>
            <p:nvPr/>
          </p:nvSpPr>
          <p:spPr>
            <a:xfrm>
              <a:off x="9266390" y="3191044"/>
              <a:ext cx="2355631" cy="2389169"/>
            </a:xfrm>
            <a:prstGeom prst="rect">
              <a:avLst/>
            </a:prstGeom>
            <a:solidFill>
              <a:srgbClr val="F4E8DC"/>
            </a:solidFill>
            <a:ln>
              <a:solidFill>
                <a:srgbClr val="B275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846" tIns="33231" rIns="33231" bIns="33231" rtlCol="0" anchor="t"/>
            <a:lstStyle/>
            <a:p>
              <a:pPr marL="0" marR="0" lvl="0" indent="0" algn="l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6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岡山県 美作市</a:t>
              </a:r>
              <a:endPara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6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日本工営都市空間株式会社</a:t>
              </a:r>
              <a:endPara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6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美作歴史資料館及び美作市女性活動推進センター利活用検討調査</a:t>
              </a:r>
            </a:p>
            <a:p>
              <a:pPr marL="0" marR="0" lvl="0" indent="0" algn="l" defTabSz="844083" rtl="0" eaLnBrk="1" fontAlgn="base" latinLnBrk="0" hangingPunct="1">
                <a:lnSpc>
                  <a:spcPts val="1662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【</a:t>
              </a:r>
              <a:r>
                <a:rPr kumimoji="1" lang="ja-JP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複数施設</a:t>
              </a:r>
              <a:r>
                <a:rPr kumimoji="1" lang="en-US" altLang="ja-JP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】</a:t>
              </a:r>
              <a:r>
                <a:rPr kumimoji="1" lang="ja-JP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（歴史資料館、公共施設）</a:t>
              </a:r>
              <a:endPara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</p:txBody>
        </p:sp>
        <p:pic>
          <p:nvPicPr>
            <p:cNvPr id="61" name="図 60">
              <a:extLst>
                <a:ext uri="{FF2B5EF4-FFF2-40B4-BE49-F238E27FC236}">
                  <a16:creationId xmlns:a16="http://schemas.microsoft.com/office/drawing/2014/main" id="{0F66D034-9E64-0D29-2146-935F4A9A6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5260" y="4627730"/>
              <a:ext cx="743314" cy="885210"/>
            </a:xfrm>
            <a:prstGeom prst="rect">
              <a:avLst/>
            </a:prstGeom>
          </p:spPr>
        </p:pic>
        <p:pic>
          <p:nvPicPr>
            <p:cNvPr id="62" name="図 61">
              <a:extLst>
                <a:ext uri="{FF2B5EF4-FFF2-40B4-BE49-F238E27FC236}">
                  <a16:creationId xmlns:a16="http://schemas.microsoft.com/office/drawing/2014/main" id="{44706CAE-D224-1D19-1C0F-4E616D4AC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3110" y="4702476"/>
              <a:ext cx="1045205" cy="783905"/>
            </a:xfrm>
            <a:prstGeom prst="rect">
              <a:avLst/>
            </a:prstGeom>
          </p:spPr>
        </p:pic>
      </p:grpSp>
      <p:grpSp>
        <p:nvGrpSpPr>
          <p:cNvPr id="156" name="グループ化 155">
            <a:extLst>
              <a:ext uri="{FF2B5EF4-FFF2-40B4-BE49-F238E27FC236}">
                <a16:creationId xmlns:a16="http://schemas.microsoft.com/office/drawing/2014/main" id="{F57DBFC3-4A3B-F7A7-B823-607851A926E2}"/>
              </a:ext>
            </a:extLst>
          </p:cNvPr>
          <p:cNvGrpSpPr/>
          <p:nvPr/>
        </p:nvGrpSpPr>
        <p:grpSpPr>
          <a:xfrm>
            <a:off x="7134193" y="2960240"/>
            <a:ext cx="1849558" cy="1712875"/>
            <a:chOff x="6928224" y="2746230"/>
            <a:chExt cx="2062389" cy="1819290"/>
          </a:xfrm>
        </p:grpSpPr>
        <p:sp>
          <p:nvSpPr>
            <p:cNvPr id="67" name="正方形/長方形 66">
              <a:extLst>
                <a:ext uri="{FF2B5EF4-FFF2-40B4-BE49-F238E27FC236}">
                  <a16:creationId xmlns:a16="http://schemas.microsoft.com/office/drawing/2014/main" id="{6534B85B-F88A-2A51-0DFF-62D509A3D9E0}"/>
                </a:ext>
              </a:extLst>
            </p:cNvPr>
            <p:cNvSpPr/>
            <p:nvPr/>
          </p:nvSpPr>
          <p:spPr>
            <a:xfrm>
              <a:off x="6928224" y="2746230"/>
              <a:ext cx="2062389" cy="1819290"/>
            </a:xfrm>
            <a:prstGeom prst="rect">
              <a:avLst/>
            </a:prstGeom>
            <a:solidFill>
              <a:srgbClr val="E2EFDA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846" tIns="33231" rIns="33231" bIns="33231" rtlCol="0" anchor="t"/>
            <a:lstStyle/>
            <a:p>
              <a:pPr marL="0" marR="0" lvl="0" indent="0" algn="l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6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栃木県 上三川町</a:t>
              </a:r>
              <a:endPara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6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合同会社</a:t>
              </a:r>
              <a:r>
                <a:rPr kumimoji="1" lang="en-US" altLang="ja-JP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swan</a:t>
              </a:r>
            </a:p>
            <a:p>
              <a:pPr marL="0" marR="0" lvl="0" indent="0" algn="l" defTabSz="844083" rtl="0" eaLnBrk="1" fontAlgn="base" latinLnBrk="0" hangingPunct="1">
                <a:lnSpc>
                  <a:spcPts val="1662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国登録有形文化財生沼家住宅利活用検討調査</a:t>
              </a:r>
              <a:br>
                <a:rPr kumimoji="1" lang="en-US" altLang="ja-JP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</a:br>
              <a:endPara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844083" rtl="0" eaLnBrk="1" fontAlgn="base" latinLnBrk="0" hangingPunct="1">
                <a:lnSpc>
                  <a:spcPts val="1662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【</a:t>
              </a:r>
              <a:r>
                <a:rPr kumimoji="1" lang="ja-JP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古民家</a:t>
              </a:r>
              <a:r>
                <a:rPr kumimoji="1" lang="en-US" altLang="ja-JP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】</a:t>
              </a:r>
            </a:p>
          </p:txBody>
        </p:sp>
        <p:pic>
          <p:nvPicPr>
            <p:cNvPr id="68" name="図 111">
              <a:extLst>
                <a:ext uri="{FF2B5EF4-FFF2-40B4-BE49-F238E27FC236}">
                  <a16:creationId xmlns:a16="http://schemas.microsoft.com/office/drawing/2014/main" id="{DBB001C7-FAF7-EA95-D9BE-50EFBE57C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39116" y="3798242"/>
              <a:ext cx="1100419" cy="640695"/>
            </a:xfrm>
            <a:prstGeom prst="rect">
              <a:avLst/>
            </a:prstGeom>
          </p:spPr>
        </p:pic>
      </p:grpSp>
      <p:grpSp>
        <p:nvGrpSpPr>
          <p:cNvPr id="165" name="グループ化 164">
            <a:extLst>
              <a:ext uri="{FF2B5EF4-FFF2-40B4-BE49-F238E27FC236}">
                <a16:creationId xmlns:a16="http://schemas.microsoft.com/office/drawing/2014/main" id="{0265D82F-77D6-51A3-63CB-6E306E8DF9C3}"/>
              </a:ext>
            </a:extLst>
          </p:cNvPr>
          <p:cNvGrpSpPr/>
          <p:nvPr/>
        </p:nvGrpSpPr>
        <p:grpSpPr>
          <a:xfrm>
            <a:off x="6776787" y="4791717"/>
            <a:ext cx="2099887" cy="1682943"/>
            <a:chOff x="6893862" y="4375422"/>
            <a:chExt cx="1788283" cy="1567035"/>
          </a:xfrm>
        </p:grpSpPr>
        <p:sp>
          <p:nvSpPr>
            <p:cNvPr id="69" name="正方形/長方形 68">
              <a:extLst>
                <a:ext uri="{FF2B5EF4-FFF2-40B4-BE49-F238E27FC236}">
                  <a16:creationId xmlns:a16="http://schemas.microsoft.com/office/drawing/2014/main" id="{84EF441B-C2F2-ECF7-503C-1ED223CBFEEC}"/>
                </a:ext>
              </a:extLst>
            </p:cNvPr>
            <p:cNvSpPr/>
            <p:nvPr/>
          </p:nvSpPr>
          <p:spPr>
            <a:xfrm>
              <a:off x="6893862" y="4375422"/>
              <a:ext cx="1788283" cy="1567035"/>
            </a:xfrm>
            <a:prstGeom prst="rect">
              <a:avLst/>
            </a:prstGeom>
            <a:solidFill>
              <a:srgbClr val="E2EFDA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846" tIns="33231" rIns="33231" bIns="33231" rtlCol="0" anchor="t"/>
            <a:lstStyle/>
            <a:p>
              <a:pPr marL="0" marR="0" lvl="0" indent="0" algn="l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6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静岡県 磐田市</a:t>
              </a:r>
              <a:endPara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6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静銀経営コンサルティング株式会社</a:t>
              </a:r>
              <a:endPara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6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遠州の小江戸「みんなが主役のまちづくり」実現に向けた旧津倉家利活用検討調査</a:t>
              </a:r>
              <a:br>
                <a:rPr kumimoji="1" lang="en-US" altLang="ja-JP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</a:br>
              <a:endPara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6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【</a:t>
              </a:r>
              <a:r>
                <a:rPr kumimoji="1" lang="ja-JP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古民家</a:t>
              </a:r>
              <a:r>
                <a:rPr kumimoji="1" lang="en-US" altLang="ja-JP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】</a:t>
              </a:r>
            </a:p>
          </p:txBody>
        </p:sp>
        <p:pic>
          <p:nvPicPr>
            <p:cNvPr id="70" name="図 69">
              <a:extLst>
                <a:ext uri="{FF2B5EF4-FFF2-40B4-BE49-F238E27FC236}">
                  <a16:creationId xmlns:a16="http://schemas.microsoft.com/office/drawing/2014/main" id="{0AF90662-9E29-D494-DE63-389F14B0F9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57" b="8169"/>
            <a:stretch/>
          </p:blipFill>
          <p:spPr>
            <a:xfrm>
              <a:off x="7768300" y="5336191"/>
              <a:ext cx="651518" cy="486444"/>
            </a:xfrm>
            <a:prstGeom prst="rect">
              <a:avLst/>
            </a:prstGeom>
          </p:spPr>
        </p:pic>
      </p:grpSp>
      <p:grpSp>
        <p:nvGrpSpPr>
          <p:cNvPr id="167" name="グループ化 166">
            <a:extLst>
              <a:ext uri="{FF2B5EF4-FFF2-40B4-BE49-F238E27FC236}">
                <a16:creationId xmlns:a16="http://schemas.microsoft.com/office/drawing/2014/main" id="{B2208927-8925-9EB9-C133-72245827516F}"/>
              </a:ext>
            </a:extLst>
          </p:cNvPr>
          <p:cNvGrpSpPr/>
          <p:nvPr/>
        </p:nvGrpSpPr>
        <p:grpSpPr>
          <a:xfrm>
            <a:off x="3538776" y="562025"/>
            <a:ext cx="2043908" cy="1527527"/>
            <a:chOff x="532222" y="814770"/>
            <a:chExt cx="2268761" cy="1905141"/>
          </a:xfrm>
        </p:grpSpPr>
        <p:sp>
          <p:nvSpPr>
            <p:cNvPr id="71" name="正方形/長方形 70">
              <a:extLst>
                <a:ext uri="{FF2B5EF4-FFF2-40B4-BE49-F238E27FC236}">
                  <a16:creationId xmlns:a16="http://schemas.microsoft.com/office/drawing/2014/main" id="{82144D30-951E-58AB-1440-6E6AD01A9FD1}"/>
                </a:ext>
              </a:extLst>
            </p:cNvPr>
            <p:cNvSpPr/>
            <p:nvPr/>
          </p:nvSpPr>
          <p:spPr>
            <a:xfrm>
              <a:off x="532222" y="814770"/>
              <a:ext cx="2268761" cy="1905141"/>
            </a:xfrm>
            <a:prstGeom prst="rect">
              <a:avLst/>
            </a:prstGeom>
            <a:solidFill>
              <a:srgbClr val="E2EFDA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846" tIns="33231" rIns="33231" bIns="33231" rtlCol="0" anchor="t"/>
            <a:lstStyle/>
            <a:p>
              <a:pPr marL="0" marR="0" lvl="0" indent="0" algn="l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6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京都府 京都市</a:t>
              </a:r>
              <a:endPara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6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株式会社エンジョイワークス</a:t>
              </a:r>
              <a:endPara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6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旧今村家住宅（京町家）の活用による社会課題解決手法の検討調査</a:t>
              </a:r>
              <a:br>
                <a:rPr kumimoji="1" lang="en-US" altLang="ja-JP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</a:br>
              <a:endPara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6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【</a:t>
              </a:r>
              <a:r>
                <a:rPr kumimoji="1" lang="ja-JP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古民家</a:t>
              </a:r>
              <a:r>
                <a:rPr kumimoji="1" lang="en-US" altLang="ja-JP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】</a:t>
              </a:r>
            </a:p>
          </p:txBody>
        </p:sp>
        <p:pic>
          <p:nvPicPr>
            <p:cNvPr id="72" name="図 71" descr="建物の前に立っている男性&#10;&#10;低い精度で自動的に生成された説明">
              <a:extLst>
                <a:ext uri="{FF2B5EF4-FFF2-40B4-BE49-F238E27FC236}">
                  <a16:creationId xmlns:a16="http://schemas.microsoft.com/office/drawing/2014/main" id="{27CED305-20CD-AEC1-4BB2-40102D1AD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283" y="1918395"/>
              <a:ext cx="1101735" cy="675125"/>
            </a:xfrm>
            <a:prstGeom prst="rect">
              <a:avLst/>
            </a:prstGeom>
          </p:spPr>
        </p:pic>
      </p:grpSp>
      <p:grpSp>
        <p:nvGrpSpPr>
          <p:cNvPr id="166" name="グループ化 165">
            <a:extLst>
              <a:ext uri="{FF2B5EF4-FFF2-40B4-BE49-F238E27FC236}">
                <a16:creationId xmlns:a16="http://schemas.microsoft.com/office/drawing/2014/main" id="{D52C670A-0F5E-0EB8-13B6-BA0B1CFD70B0}"/>
              </a:ext>
            </a:extLst>
          </p:cNvPr>
          <p:cNvGrpSpPr/>
          <p:nvPr/>
        </p:nvGrpSpPr>
        <p:grpSpPr>
          <a:xfrm>
            <a:off x="1509493" y="573553"/>
            <a:ext cx="1868768" cy="1444023"/>
            <a:chOff x="3158489" y="570230"/>
            <a:chExt cx="2083985" cy="1554384"/>
          </a:xfrm>
        </p:grpSpPr>
        <p:sp>
          <p:nvSpPr>
            <p:cNvPr id="73" name="正方形/長方形 72">
              <a:extLst>
                <a:ext uri="{FF2B5EF4-FFF2-40B4-BE49-F238E27FC236}">
                  <a16:creationId xmlns:a16="http://schemas.microsoft.com/office/drawing/2014/main" id="{F60D3A55-B1F4-3B84-50E8-B2E33C3A2BFF}"/>
                </a:ext>
              </a:extLst>
            </p:cNvPr>
            <p:cNvSpPr/>
            <p:nvPr/>
          </p:nvSpPr>
          <p:spPr>
            <a:xfrm>
              <a:off x="3158489" y="570230"/>
              <a:ext cx="2083985" cy="1554384"/>
            </a:xfrm>
            <a:prstGeom prst="rect">
              <a:avLst/>
            </a:prstGeom>
            <a:solidFill>
              <a:srgbClr val="E2EFDA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846" tIns="33231" rIns="33231" bIns="33231" rtlCol="0" anchor="t"/>
            <a:lstStyle/>
            <a:p>
              <a:pPr marL="0" marR="0" lvl="0" indent="0" algn="l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6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奈良県 斑鳩町</a:t>
              </a:r>
              <a:endPara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6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一般社団法人創造遺産機構</a:t>
              </a:r>
              <a:endPara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6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安田家住宅及び春日古墳保全・活用検討調査</a:t>
              </a:r>
              <a:br>
                <a:rPr kumimoji="1" lang="en-US" altLang="ja-JP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</a:br>
              <a:endPara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6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【</a:t>
              </a:r>
              <a:r>
                <a:rPr kumimoji="1" lang="ja-JP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古民家</a:t>
              </a:r>
              <a:r>
                <a:rPr kumimoji="1" lang="en-US" altLang="ja-JP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】</a:t>
              </a:r>
            </a:p>
          </p:txBody>
        </p:sp>
        <p:pic>
          <p:nvPicPr>
            <p:cNvPr id="74" name="図 73">
              <a:extLst>
                <a:ext uri="{FF2B5EF4-FFF2-40B4-BE49-F238E27FC236}">
                  <a16:creationId xmlns:a16="http://schemas.microsoft.com/office/drawing/2014/main" id="{21192480-FF25-9CD2-DE48-538B33670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1995" y="1418565"/>
              <a:ext cx="946152" cy="632267"/>
            </a:xfrm>
            <a:prstGeom prst="rect">
              <a:avLst/>
            </a:prstGeom>
          </p:spPr>
        </p:pic>
      </p:grpSp>
      <p:grpSp>
        <p:nvGrpSpPr>
          <p:cNvPr id="169" name="グループ化 168">
            <a:extLst>
              <a:ext uri="{FF2B5EF4-FFF2-40B4-BE49-F238E27FC236}">
                <a16:creationId xmlns:a16="http://schemas.microsoft.com/office/drawing/2014/main" id="{784AE049-CB18-7589-EC3B-489C920AF2C8}"/>
              </a:ext>
            </a:extLst>
          </p:cNvPr>
          <p:cNvGrpSpPr/>
          <p:nvPr/>
        </p:nvGrpSpPr>
        <p:grpSpPr>
          <a:xfrm>
            <a:off x="4443786" y="5269128"/>
            <a:ext cx="2099887" cy="1551848"/>
            <a:chOff x="3909767" y="7198970"/>
            <a:chExt cx="2826722" cy="1368152"/>
          </a:xfrm>
        </p:grpSpPr>
        <p:sp>
          <p:nvSpPr>
            <p:cNvPr id="75" name="正方形/長方形 74">
              <a:extLst>
                <a:ext uri="{FF2B5EF4-FFF2-40B4-BE49-F238E27FC236}">
                  <a16:creationId xmlns:a16="http://schemas.microsoft.com/office/drawing/2014/main" id="{F4D427D7-FD4E-840F-D093-22D19F9EC585}"/>
                </a:ext>
              </a:extLst>
            </p:cNvPr>
            <p:cNvSpPr/>
            <p:nvPr/>
          </p:nvSpPr>
          <p:spPr>
            <a:xfrm>
              <a:off x="3909767" y="7198970"/>
              <a:ext cx="2826722" cy="1368152"/>
            </a:xfrm>
            <a:prstGeom prst="rect">
              <a:avLst/>
            </a:prstGeom>
            <a:solidFill>
              <a:srgbClr val="D9E1F2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846" tIns="33231" rIns="33231" bIns="33231" rtlCol="0" anchor="t"/>
            <a:lstStyle/>
            <a:p>
              <a:pPr marL="0" marR="0" lvl="0" indent="0" algn="l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6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静岡県 磐田市</a:t>
              </a:r>
              <a:endPara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6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Amame Associate Japan</a:t>
              </a:r>
              <a:r>
                <a:rPr kumimoji="1" lang="ja-JP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株式会社</a:t>
              </a:r>
              <a:endPara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6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地域コミュニティ拠点機能を有する旧岩田小学校利活用検討調査</a:t>
              </a:r>
              <a:br>
                <a:rPr kumimoji="1" lang="en-US" altLang="ja-JP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</a:br>
              <a:endPara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6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【</a:t>
              </a:r>
              <a:r>
                <a:rPr kumimoji="1" lang="ja-JP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学校</a:t>
              </a:r>
              <a:r>
                <a:rPr kumimoji="1" lang="en-US" altLang="ja-JP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】</a:t>
              </a:r>
              <a:r>
                <a:rPr kumimoji="1" lang="ja-JP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　</a:t>
              </a:r>
              <a:endParaRPr kumimoji="1" lang="en-US" altLang="ja-JP" sz="1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</p:txBody>
        </p:sp>
        <p:pic>
          <p:nvPicPr>
            <p:cNvPr id="77" name="図 76">
              <a:extLst>
                <a:ext uri="{FF2B5EF4-FFF2-40B4-BE49-F238E27FC236}">
                  <a16:creationId xmlns:a16="http://schemas.microsoft.com/office/drawing/2014/main" id="{CAD89D00-8A79-8AED-7D9C-2DE31A58A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13962" y="8070840"/>
              <a:ext cx="917319" cy="469135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</p:grpSp>
      <p:grpSp>
        <p:nvGrpSpPr>
          <p:cNvPr id="168" name="グループ化 167">
            <a:extLst>
              <a:ext uri="{FF2B5EF4-FFF2-40B4-BE49-F238E27FC236}">
                <a16:creationId xmlns:a16="http://schemas.microsoft.com/office/drawing/2014/main" id="{4238A747-3E8D-06AB-2514-8CF0615F4672}"/>
              </a:ext>
            </a:extLst>
          </p:cNvPr>
          <p:cNvGrpSpPr/>
          <p:nvPr/>
        </p:nvGrpSpPr>
        <p:grpSpPr>
          <a:xfrm>
            <a:off x="41650" y="3889755"/>
            <a:ext cx="2115831" cy="1456971"/>
            <a:chOff x="-3511067" y="3988869"/>
            <a:chExt cx="2232248" cy="1441778"/>
          </a:xfrm>
        </p:grpSpPr>
        <p:sp>
          <p:nvSpPr>
            <p:cNvPr id="78" name="正方形/長方形 77">
              <a:extLst>
                <a:ext uri="{FF2B5EF4-FFF2-40B4-BE49-F238E27FC236}">
                  <a16:creationId xmlns:a16="http://schemas.microsoft.com/office/drawing/2014/main" id="{A1BC926C-75A3-0DEA-5DB1-B5A3B116C68C}"/>
                </a:ext>
              </a:extLst>
            </p:cNvPr>
            <p:cNvSpPr/>
            <p:nvPr/>
          </p:nvSpPr>
          <p:spPr>
            <a:xfrm>
              <a:off x="-3511067" y="3988869"/>
              <a:ext cx="2232248" cy="1441778"/>
            </a:xfrm>
            <a:prstGeom prst="rect">
              <a:avLst/>
            </a:prstGeom>
            <a:solidFill>
              <a:srgbClr val="D9E1F2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846" tIns="33231" rIns="33231" bIns="33231" rtlCol="0" anchor="t"/>
            <a:lstStyle/>
            <a:p>
              <a:pPr marL="0" marR="0" lvl="0" indent="0" algn="l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6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山口県・山口県 宇部市</a:t>
              </a:r>
              <a:endPara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6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株式会社日建設計総合研究所</a:t>
              </a:r>
              <a:endPara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6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旧宇部西高等学校利活用検討調査</a:t>
              </a:r>
              <a:br>
                <a:rPr kumimoji="1" lang="en-US" altLang="ja-JP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</a:br>
              <a:endPara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6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【</a:t>
              </a:r>
              <a:r>
                <a:rPr kumimoji="1" lang="ja-JP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学校</a:t>
              </a:r>
              <a:r>
                <a:rPr kumimoji="1" lang="en-US" altLang="ja-JP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】</a:t>
              </a:r>
              <a:r>
                <a:rPr kumimoji="1" lang="ja-JP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　</a:t>
              </a:r>
              <a:endParaRPr kumimoji="1" lang="en-US" altLang="ja-JP" sz="1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</p:txBody>
        </p:sp>
        <p:pic>
          <p:nvPicPr>
            <p:cNvPr id="79" name="図 78">
              <a:extLst>
                <a:ext uri="{FF2B5EF4-FFF2-40B4-BE49-F238E27FC236}">
                  <a16:creationId xmlns:a16="http://schemas.microsoft.com/office/drawing/2014/main" id="{5DE327C4-7B41-4D88-FA73-FACF2A008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2543703" y="4660635"/>
              <a:ext cx="972509" cy="693223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</p:grpSp>
      <p:grpSp>
        <p:nvGrpSpPr>
          <p:cNvPr id="164" name="グループ化 163">
            <a:extLst>
              <a:ext uri="{FF2B5EF4-FFF2-40B4-BE49-F238E27FC236}">
                <a16:creationId xmlns:a16="http://schemas.microsoft.com/office/drawing/2014/main" id="{694525AF-21B6-7C39-FF3A-E4288C5A4960}"/>
              </a:ext>
            </a:extLst>
          </p:cNvPr>
          <p:cNvGrpSpPr/>
          <p:nvPr/>
        </p:nvGrpSpPr>
        <p:grpSpPr>
          <a:xfrm>
            <a:off x="2081665" y="5188226"/>
            <a:ext cx="2200527" cy="1614457"/>
            <a:chOff x="9560403" y="5402780"/>
            <a:chExt cx="2355631" cy="1729809"/>
          </a:xfrm>
        </p:grpSpPr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ADC41E16-C609-42B0-25F7-C467CB4787EF}"/>
                </a:ext>
              </a:extLst>
            </p:cNvPr>
            <p:cNvSpPr/>
            <p:nvPr/>
          </p:nvSpPr>
          <p:spPr>
            <a:xfrm>
              <a:off x="9560403" y="5402780"/>
              <a:ext cx="2355631" cy="1729809"/>
            </a:xfrm>
            <a:prstGeom prst="rect">
              <a:avLst/>
            </a:prstGeom>
            <a:solidFill>
              <a:srgbClr val="F4E8DC"/>
            </a:solidFill>
            <a:ln>
              <a:solidFill>
                <a:srgbClr val="B275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846" tIns="33231" rIns="33231" bIns="33231" rtlCol="0" anchor="t"/>
            <a:lstStyle/>
            <a:p>
              <a:pPr marL="0" marR="0" lvl="0" indent="0" algn="l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6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徳島県 美波町</a:t>
              </a:r>
              <a:endPara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6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株式会社ブレインファーム</a:t>
              </a:r>
              <a:endPara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6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日和佐城及び城山交流拠点施設の一体的利活用検討調査</a:t>
              </a:r>
            </a:p>
            <a:p>
              <a:pPr marL="0" marR="0" lvl="0" indent="0" algn="l" defTabSz="844083" rtl="0" eaLnBrk="1" fontAlgn="base" latinLnBrk="0" hangingPunct="1">
                <a:lnSpc>
                  <a:spcPts val="1662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【</a:t>
              </a:r>
              <a:r>
                <a:rPr kumimoji="1" lang="ja-JP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複数施設</a:t>
              </a:r>
              <a:r>
                <a:rPr kumimoji="1" lang="en-US" altLang="ja-JP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】</a:t>
              </a:r>
              <a:r>
                <a:rPr kumimoji="1" lang="ja-JP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（</a:t>
              </a:r>
              <a:r>
                <a:rPr kumimoji="1" lang="zh-TW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野外活動施設</a:t>
              </a:r>
              <a:r>
                <a:rPr kumimoji="1" lang="ja-JP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、旧住宅）</a:t>
              </a:r>
              <a:endPara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</p:txBody>
        </p:sp>
        <p:pic>
          <p:nvPicPr>
            <p:cNvPr id="65" name="図 64">
              <a:extLst>
                <a:ext uri="{FF2B5EF4-FFF2-40B4-BE49-F238E27FC236}">
                  <a16:creationId xmlns:a16="http://schemas.microsoft.com/office/drawing/2014/main" id="{7544CAEF-16B2-E24A-6AD3-43F8E115B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83" b="5764"/>
            <a:stretch>
              <a:fillRect/>
            </a:stretch>
          </p:blipFill>
          <p:spPr>
            <a:xfrm flipH="1">
              <a:off x="9804755" y="6537444"/>
              <a:ext cx="892650" cy="531743"/>
            </a:xfrm>
            <a:prstGeom prst="rect">
              <a:avLst/>
            </a:prstGeom>
          </p:spPr>
        </p:pic>
        <p:pic>
          <p:nvPicPr>
            <p:cNvPr id="66" name="図 65" descr="庭にある大きな家&#10;&#10;自動的に生成された説明">
              <a:extLst>
                <a:ext uri="{FF2B5EF4-FFF2-40B4-BE49-F238E27FC236}">
                  <a16:creationId xmlns:a16="http://schemas.microsoft.com/office/drawing/2014/main" id="{AA7F5C34-07B0-06CC-282F-D8FEBBE9D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4987" y="6531758"/>
              <a:ext cx="806145" cy="537429"/>
            </a:xfrm>
            <a:prstGeom prst="rect">
              <a:avLst/>
            </a:prstGeom>
          </p:spPr>
        </p:pic>
      </p:grpSp>
      <p:sp>
        <p:nvSpPr>
          <p:cNvPr id="447" name="正方形/長方形 446">
            <a:extLst>
              <a:ext uri="{FF2B5EF4-FFF2-40B4-BE49-F238E27FC236}">
                <a16:creationId xmlns:a16="http://schemas.microsoft.com/office/drawing/2014/main" id="{2FAF367E-673B-4037-E3F1-2D15F7FB53DF}"/>
              </a:ext>
            </a:extLst>
          </p:cNvPr>
          <p:cNvSpPr/>
          <p:nvPr/>
        </p:nvSpPr>
        <p:spPr>
          <a:xfrm>
            <a:off x="8333860" y="6621197"/>
            <a:ext cx="157658" cy="157658"/>
          </a:xfrm>
          <a:prstGeom prst="rect">
            <a:avLst/>
          </a:prstGeom>
          <a:solidFill>
            <a:srgbClr val="F4E8DC"/>
          </a:solidFill>
          <a:ln w="12700">
            <a:solidFill>
              <a:srgbClr val="B275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846" tIns="33231" rIns="33231" bIns="33231" rtlCol="0" anchor="t"/>
          <a:lstStyle/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69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　</a:t>
            </a:r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FEB8FE6-3DB1-13FC-54DC-56168E3C29A4}"/>
              </a:ext>
            </a:extLst>
          </p:cNvPr>
          <p:cNvSpPr/>
          <p:nvPr/>
        </p:nvSpPr>
        <p:spPr bwMode="gray">
          <a:xfrm>
            <a:off x="8168957" y="305756"/>
            <a:ext cx="651515" cy="245472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55899" fontAlgn="auto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charset="0"/>
              </a:rPr>
              <a:t>別添１</a:t>
            </a:r>
          </a:p>
        </p:txBody>
      </p:sp>
      <p:sp>
        <p:nvSpPr>
          <p:cNvPr id="5" name="フローチャート: 結合子 4">
            <a:extLst>
              <a:ext uri="{FF2B5EF4-FFF2-40B4-BE49-F238E27FC236}">
                <a16:creationId xmlns:a16="http://schemas.microsoft.com/office/drawing/2014/main" id="{EF4BA183-086F-EA8C-4CF7-21B435BA3E55}"/>
              </a:ext>
            </a:extLst>
          </p:cNvPr>
          <p:cNvSpPr/>
          <p:nvPr/>
        </p:nvSpPr>
        <p:spPr>
          <a:xfrm>
            <a:off x="5498667" y="2923294"/>
            <a:ext cx="102384" cy="115153"/>
          </a:xfrm>
          <a:prstGeom prst="flowChartConnector">
            <a:avLst/>
          </a:prstGeom>
          <a:solidFill>
            <a:srgbClr val="FFCCFF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フローチャート: 結合子 7">
            <a:extLst>
              <a:ext uri="{FF2B5EF4-FFF2-40B4-BE49-F238E27FC236}">
                <a16:creationId xmlns:a16="http://schemas.microsoft.com/office/drawing/2014/main" id="{7397B696-39C0-E798-5D5D-0B4723538C6B}"/>
              </a:ext>
            </a:extLst>
          </p:cNvPr>
          <p:cNvSpPr/>
          <p:nvPr/>
        </p:nvSpPr>
        <p:spPr>
          <a:xfrm>
            <a:off x="5252350" y="4080657"/>
            <a:ext cx="102384" cy="115153"/>
          </a:xfrm>
          <a:prstGeom prst="flowChartConnector">
            <a:avLst/>
          </a:prstGeom>
          <a:solidFill>
            <a:srgbClr val="FFCCFF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フローチャート: 結合子 10">
            <a:extLst>
              <a:ext uri="{FF2B5EF4-FFF2-40B4-BE49-F238E27FC236}">
                <a16:creationId xmlns:a16="http://schemas.microsoft.com/office/drawing/2014/main" id="{F0741D8F-0DC3-FBCB-D6A3-B5DF88E3F355}"/>
              </a:ext>
            </a:extLst>
          </p:cNvPr>
          <p:cNvSpPr/>
          <p:nvPr/>
        </p:nvSpPr>
        <p:spPr>
          <a:xfrm>
            <a:off x="4757364" y="4520314"/>
            <a:ext cx="102384" cy="115153"/>
          </a:xfrm>
          <a:prstGeom prst="flowChartConnector">
            <a:avLst/>
          </a:prstGeom>
          <a:solidFill>
            <a:srgbClr val="FFCCFF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フローチャート: 結合子 15">
            <a:extLst>
              <a:ext uri="{FF2B5EF4-FFF2-40B4-BE49-F238E27FC236}">
                <a16:creationId xmlns:a16="http://schemas.microsoft.com/office/drawing/2014/main" id="{F26E53FC-9F7E-32A0-C055-208B35B83A77}"/>
              </a:ext>
            </a:extLst>
          </p:cNvPr>
          <p:cNvSpPr/>
          <p:nvPr/>
        </p:nvSpPr>
        <p:spPr>
          <a:xfrm>
            <a:off x="4220450" y="4364235"/>
            <a:ext cx="102384" cy="115153"/>
          </a:xfrm>
          <a:prstGeom prst="flowChartConnector">
            <a:avLst/>
          </a:prstGeom>
          <a:solidFill>
            <a:srgbClr val="FFCCFF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フローチャート: 結合子 17">
            <a:extLst>
              <a:ext uri="{FF2B5EF4-FFF2-40B4-BE49-F238E27FC236}">
                <a16:creationId xmlns:a16="http://schemas.microsoft.com/office/drawing/2014/main" id="{244467B8-6D28-3503-176A-120BD36A776F}"/>
              </a:ext>
            </a:extLst>
          </p:cNvPr>
          <p:cNvSpPr/>
          <p:nvPr/>
        </p:nvSpPr>
        <p:spPr>
          <a:xfrm>
            <a:off x="4201534" y="4571481"/>
            <a:ext cx="102384" cy="115153"/>
          </a:xfrm>
          <a:prstGeom prst="flowChartConnector">
            <a:avLst/>
          </a:prstGeom>
          <a:solidFill>
            <a:srgbClr val="FFCCFF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フローチャート: 結合子 20">
            <a:extLst>
              <a:ext uri="{FF2B5EF4-FFF2-40B4-BE49-F238E27FC236}">
                <a16:creationId xmlns:a16="http://schemas.microsoft.com/office/drawing/2014/main" id="{95301C51-29A5-9FB3-3789-57525223A150}"/>
              </a:ext>
            </a:extLst>
          </p:cNvPr>
          <p:cNvSpPr/>
          <p:nvPr/>
        </p:nvSpPr>
        <p:spPr>
          <a:xfrm>
            <a:off x="3849536" y="4342407"/>
            <a:ext cx="102384" cy="115153"/>
          </a:xfrm>
          <a:prstGeom prst="flowChartConnector">
            <a:avLst/>
          </a:prstGeom>
          <a:solidFill>
            <a:srgbClr val="FFCCFF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フローチャート: 結合子 23">
            <a:extLst>
              <a:ext uri="{FF2B5EF4-FFF2-40B4-BE49-F238E27FC236}">
                <a16:creationId xmlns:a16="http://schemas.microsoft.com/office/drawing/2014/main" id="{2B14424C-6F84-A9E6-A432-3E6040F77CC0}"/>
              </a:ext>
            </a:extLst>
          </p:cNvPr>
          <p:cNvSpPr/>
          <p:nvPr/>
        </p:nvSpPr>
        <p:spPr>
          <a:xfrm>
            <a:off x="3849536" y="4724552"/>
            <a:ext cx="102384" cy="115153"/>
          </a:xfrm>
          <a:prstGeom prst="flowChartConnector">
            <a:avLst/>
          </a:prstGeom>
          <a:solidFill>
            <a:srgbClr val="FFCCFF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フローチャート: 結合子 26">
            <a:extLst>
              <a:ext uri="{FF2B5EF4-FFF2-40B4-BE49-F238E27FC236}">
                <a16:creationId xmlns:a16="http://schemas.microsoft.com/office/drawing/2014/main" id="{9256DC1A-A079-74F8-67A6-C0D84F6EBFCF}"/>
              </a:ext>
            </a:extLst>
          </p:cNvPr>
          <p:cNvSpPr/>
          <p:nvPr/>
        </p:nvSpPr>
        <p:spPr>
          <a:xfrm>
            <a:off x="3079545" y="4496360"/>
            <a:ext cx="102384" cy="115153"/>
          </a:xfrm>
          <a:prstGeom prst="flowChartConnector">
            <a:avLst/>
          </a:prstGeom>
          <a:solidFill>
            <a:srgbClr val="FFCCFF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56190164"/>
      </p:ext>
    </p:extLst>
  </p:cSld>
  <p:clrMapOvr>
    <a:masterClrMapping/>
  </p:clrMapOvr>
</p:sld>
</file>

<file path=ppt/theme/theme1.xml><?xml version="1.0" encoding="utf-8"?>
<a:theme xmlns:a="http://schemas.openxmlformats.org/drawingml/2006/main" name="19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HGP創英角ｺﾞｼｯｸUB"/>
        <a:ea typeface="HGP創英角ｺﾞｼｯｸUB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プレゼンテーション1" id="{5154908F-1419-4CAC-B4AE-9298353669D5}" vid="{E00009AC-6EF1-4080-B073-2679ADBAC504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<Relationships xmlns="http://schemas.openxmlformats.org/package/2006/relationships"><Relationship Id="rId1" Target="itemProps1.xml" Type="http://schemas.openxmlformats.org/officeDocument/2006/relationships/customXmlProps"/></Relationships>
</file>

<file path=customXml/_rels/item2.xml.rels><?xml version="1.0" encoding="UTF-8" standalone="yes"?><Relationships xmlns="http://schemas.openxmlformats.org/package/2006/relationships"><Relationship Id="rId1" Target="itemProps2.xml" Type="http://schemas.openxmlformats.org/officeDocument/2006/relationships/customXmlProps"/></Relationships>
</file>

<file path=customXml/_rels/item3.xml.rels><?xml version="1.0" encoding="UTF-8" standalone="yes"?><Relationships xmlns="http://schemas.openxmlformats.org/package/2006/relationships"><Relationship Id="rId1" Target="itemProps3.xml" Type="http://schemas.openxmlformats.org/officeDocument/2006/relationships/customXmlProps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facc6f4-0e00-4684-ae65-43c99df1b4be">
      <Terms xmlns="http://schemas.microsoft.com/office/infopath/2007/PartnerControls"/>
    </lcf76f155ced4ddcb4097134ff3c332f>
    <TaxCatchAll xmlns="87ac40f7-1e6a-4700-af4f-7ef7e271e38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A0CEB2732FD4B9429C76D6E07DEF8EF4" ma:contentTypeVersion="13" ma:contentTypeDescription="新しいドキュメントを作成します。" ma:contentTypeScope="" ma:versionID="11e03465fd6882f629c36f97fa75e4f1">
  <xsd:schema xmlns:xsd="http://www.w3.org/2001/XMLSchema" xmlns:xs="http://www.w3.org/2001/XMLSchema" xmlns:p="http://schemas.microsoft.com/office/2006/metadata/properties" xmlns:ns2="2facc6f4-0e00-4684-ae65-43c99df1b4be" xmlns:ns3="87ac40f7-1e6a-4700-af4f-7ef7e271e388" targetNamespace="http://schemas.microsoft.com/office/2006/metadata/properties" ma:root="true" ma:fieldsID="3502dfe9fa5d6dafe00df977e9c220e2" ns2:_="" ns3:_="">
    <xsd:import namespace="2facc6f4-0e00-4684-ae65-43c99df1b4be"/>
    <xsd:import namespace="87ac40f7-1e6a-4700-af4f-7ef7e271e3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acc6f4-0e00-4684-ae65-43c99df1b4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画像タグ" ma:readOnly="false" ma:fieldId="{5cf76f15-5ced-4ddc-b409-7134ff3c332f}" ma:taxonomyMulti="true" ma:sspId="32dd98ac-7f38-441c-8624-e0daaf53fd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ac40f7-1e6a-4700-af4f-7ef7e271e38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449855f-d1ff-4ef6-95b8-9ffef437b1d0}" ma:internalName="TaxCatchAll" ma:showField="CatchAllData" ma:web="87ac40f7-1e6a-4700-af4f-7ef7e271e3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14FBD0-F259-414D-8E9A-3DE4F0B3F012}">
  <ds:schemaRefs>
    <ds:schemaRef ds:uri="2facc6f4-0e00-4684-ae65-43c99df1b4be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elements/1.1/"/>
    <ds:schemaRef ds:uri="87ac40f7-1e6a-4700-af4f-7ef7e271e388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38F7482-9CAE-4C17-B072-2B326746F8E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8643A5-332A-477F-ACAB-FECABEC98A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acc6f4-0e00-4684-ae65-43c99df1b4be"/>
    <ds:schemaRef ds:uri="87ac40f7-1e6a-4700-af4f-7ef7e271e3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Words>268</Words>
  <PresentationFormat>画面に合わせる (4:3)</PresentationFormat>
  <Paragraphs>44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11" baseType="lpstr">
      <vt:lpstr>BIZ UDPゴシック</vt:lpstr>
      <vt:lpstr>HGP創英角ｺﾞｼｯｸUB</vt:lpstr>
      <vt:lpstr>HGP創英角ｺﾞｼｯｸUB</vt:lpstr>
      <vt:lpstr>Meiryo UI</vt:lpstr>
      <vt:lpstr>ＭＳ Ｐゴシック</vt:lpstr>
      <vt:lpstr>メイリオ</vt:lpstr>
      <vt:lpstr>Arial</vt:lpstr>
      <vt:lpstr>Calibri</vt:lpstr>
      <vt:lpstr>Times New Roman</vt:lpstr>
      <vt:lpstr>19_標準デザイン</vt:lpstr>
      <vt:lpstr>PowerPoint プレゼンテーション</vt:lpstr>
    </vt:vector>
  </TitlesOfParts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0x010100A0CEB2732FD4B9429C76D6E07DEF8EF4</vt:lpwstr>
  </property>
  <property fmtid="{D5CDD505-2E9C-101B-9397-08002B2CF9AE}" pid="3" name="MediaServiceImageTags">
    <vt:lpwstr/>
  </property>
</Properties>
</file>