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4076" r:id="rId1"/>
    <p:sldMasterId id="2147484084" r:id="rId2"/>
    <p:sldMasterId id="2147484087" r:id="rId3"/>
  </p:sldMasterIdLst>
  <p:notesMasterIdLst>
    <p:notesMasterId r:id="rId10"/>
  </p:notesMasterIdLst>
  <p:sldIdLst>
    <p:sldId id="1267" r:id="rId4"/>
    <p:sldId id="1275" r:id="rId5"/>
    <p:sldId id="1280" r:id="rId6"/>
    <p:sldId id="1281" r:id="rId7"/>
    <p:sldId id="1282" r:id="rId8"/>
    <p:sldId id="1283" r:id="rId9"/>
  </p:sldIdLst>
  <p:sldSz cx="9906000" cy="6858000" type="A4"/>
  <p:notesSz cx="9939338" cy="143684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29768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59536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289304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719072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148840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578608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008376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438144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3" orient="horz" pos="2137" userDrawn="1">
          <p15:clr>
            <a:srgbClr val="A4A3A4"/>
          </p15:clr>
        </p15:guide>
        <p15:guide id="4" pos="268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87C8"/>
    <a:srgbClr val="DAEEFB"/>
    <a:srgbClr val="F9600B"/>
    <a:srgbClr val="FEDAC6"/>
    <a:srgbClr val="339966"/>
    <a:srgbClr val="DFF5EA"/>
    <a:srgbClr val="ED4517"/>
    <a:srgbClr val="FC7404"/>
    <a:srgbClr val="FFE9AB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スタイルなし、表のグリッド線なし">
    <a:wholeTbl>
      <a:tcTxStyle>
        <a:fontRef idx="minor">
          <a:srgbClr val="00000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76" autoAdjust="0"/>
    <p:restoredTop sz="95176" autoAdjust="0"/>
  </p:normalViewPr>
  <p:slideViewPr>
    <p:cSldViewPr snapToGrid="0" showGuides="1">
      <p:cViewPr varScale="1">
        <p:scale>
          <a:sx n="105" d="100"/>
          <a:sy n="105" d="100"/>
        </p:scale>
        <p:origin x="1926" y="114"/>
      </p:cViewPr>
      <p:guideLst>
        <p:guide orient="horz" pos="2137"/>
        <p:guide pos="2689"/>
      </p:guideLst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90" d="100"/>
        <a:sy n="90" d="100"/>
      </p:scale>
      <p:origin x="0" y="-35046"/>
    </p:cViewPr>
  </p:sorterViewPr>
  <p:notesViewPr>
    <p:cSldViewPr snapToGrid="0" showGuides="1">
      <p:cViewPr varScale="1">
        <p:scale>
          <a:sx n="89" d="100"/>
          <a:sy n="89" d="100"/>
        </p:scale>
        <p:origin x="3732" y="102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6" y="0"/>
            <a:ext cx="4307906" cy="721313"/>
          </a:xfrm>
          <a:prstGeom prst="rect">
            <a:avLst/>
          </a:prstGeom>
        </p:spPr>
        <p:txBody>
          <a:bodyPr vert="horz" lIns="133843" tIns="66921" rIns="133843" bIns="66921" rtlCol="0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1074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090" y="0"/>
            <a:ext cx="4307904" cy="721313"/>
          </a:xfrm>
          <a:prstGeom prst="rect">
            <a:avLst/>
          </a:prstGeom>
        </p:spPr>
        <p:txBody>
          <a:bodyPr vert="horz" lIns="133843" tIns="66921" rIns="133843" bIns="66921" rtlCol="0"/>
          <a:lstStyle>
            <a:lvl1pPr algn="r">
              <a:defRPr sz="1700"/>
            </a:lvl1pPr>
          </a:lstStyle>
          <a:p>
            <a:fld id="{AAE2C4BB-DD5D-4EF0-8811-528209874544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1075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470025" y="1797050"/>
            <a:ext cx="6999288" cy="4846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3843" tIns="66921" rIns="133843" bIns="66921" rtlCol="0" anchor="ctr"/>
          <a:lstStyle/>
          <a:p>
            <a:endParaRPr lang="ja-JP" altLang="en-US" dirty="0"/>
          </a:p>
        </p:txBody>
      </p:sp>
      <p:sp>
        <p:nvSpPr>
          <p:cNvPr id="1076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237" y="6914896"/>
            <a:ext cx="7952876" cy="5657220"/>
          </a:xfrm>
          <a:prstGeom prst="rect">
            <a:avLst/>
          </a:prstGeom>
        </p:spPr>
        <p:txBody>
          <a:bodyPr vert="horz" lIns="133843" tIns="66921" rIns="133843" bIns="66921" rtlCol="0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1077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6" y="13647154"/>
            <a:ext cx="4307906" cy="721313"/>
          </a:xfrm>
          <a:prstGeom prst="rect">
            <a:avLst/>
          </a:prstGeom>
        </p:spPr>
        <p:txBody>
          <a:bodyPr vert="horz" lIns="133843" tIns="66921" rIns="133843" bIns="66921" rtlCol="0" anchor="b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1078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090" y="13647154"/>
            <a:ext cx="4307904" cy="721313"/>
          </a:xfrm>
          <a:prstGeom prst="rect">
            <a:avLst/>
          </a:prstGeom>
        </p:spPr>
        <p:txBody>
          <a:bodyPr vert="horz" lIns="133843" tIns="66921" rIns="133843" bIns="66921" rtlCol="0" anchor="b"/>
          <a:lstStyle>
            <a:lvl1pPr algn="r">
              <a:defRPr sz="1700"/>
            </a:lvl1pPr>
          </a:lstStyle>
          <a:p>
            <a:fld id="{24DE13BB-FCB6-4491-A87D-1E9BA7500F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9852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103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103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FC12D-27C1-4F31-90C9-A93D49E446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273520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3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FE511-5094-4685-A035-FB392A6605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6913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1049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1050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51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FC12D-27C1-4F31-90C9-A93D49E446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562801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12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5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5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FE511-5094-4685-A035-FB392A6605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48119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1065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106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FC12D-27C1-4F31-90C9-A93D49E446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150113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12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70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1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FE511-5094-4685-A035-FB392A6605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90217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1026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7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05295" y="6553150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FFDCE21E-3BF4-4A13-BE4A-B95BE9787BE2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385381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9" name="正方形/長方形 7"/>
          <p:cNvSpPr/>
          <p:nvPr userDrawn="1"/>
        </p:nvSpPr>
        <p:spPr>
          <a:xfrm>
            <a:off x="-1246" y="704590"/>
            <a:ext cx="9907245" cy="18000"/>
          </a:xfrm>
          <a:prstGeom prst="rect">
            <a:avLst/>
          </a:prstGeom>
          <a:solidFill>
            <a:srgbClr val="01AAD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30" name="正方形/長方形 8"/>
          <p:cNvSpPr/>
          <p:nvPr userDrawn="1"/>
        </p:nvSpPr>
        <p:spPr>
          <a:xfrm>
            <a:off x="-1246" y="658870"/>
            <a:ext cx="9907245" cy="45719"/>
          </a:xfrm>
          <a:prstGeom prst="rect">
            <a:avLst/>
          </a:prstGeom>
          <a:solidFill>
            <a:srgbClr val="01AAD6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57105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83" r:id="rId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12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正方形/長方形 7"/>
          <p:cNvSpPr/>
          <p:nvPr userDrawn="1"/>
        </p:nvSpPr>
        <p:spPr>
          <a:xfrm>
            <a:off x="-1246" y="704590"/>
            <a:ext cx="9907245" cy="18000"/>
          </a:xfrm>
          <a:prstGeom prst="rect">
            <a:avLst/>
          </a:prstGeom>
          <a:solidFill>
            <a:srgbClr val="3399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42" name="正方形/長方形 8"/>
          <p:cNvSpPr/>
          <p:nvPr userDrawn="1"/>
        </p:nvSpPr>
        <p:spPr>
          <a:xfrm>
            <a:off x="-1246" y="658870"/>
            <a:ext cx="9907245" cy="45719"/>
          </a:xfrm>
          <a:prstGeom prst="rect">
            <a:avLst/>
          </a:prstGeom>
          <a:solidFill>
            <a:srgbClr val="339966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1044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5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05295" y="6553150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FFDCE21E-3BF4-4A13-BE4A-B95BE9787BE2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10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385381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62421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5" r:id="rId1"/>
    <p:sldLayoutId id="2147484086" r:id="rId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33996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12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" name="正方形/長方形 7"/>
          <p:cNvSpPr/>
          <p:nvPr userDrawn="1"/>
        </p:nvSpPr>
        <p:spPr>
          <a:xfrm>
            <a:off x="-1246" y="704590"/>
            <a:ext cx="9907245" cy="18000"/>
          </a:xfrm>
          <a:prstGeom prst="rect">
            <a:avLst/>
          </a:prstGeom>
          <a:solidFill>
            <a:srgbClr val="F9600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58" name="正方形/長方形 8"/>
          <p:cNvSpPr/>
          <p:nvPr userDrawn="1"/>
        </p:nvSpPr>
        <p:spPr>
          <a:xfrm>
            <a:off x="-1246" y="658870"/>
            <a:ext cx="9907245" cy="45719"/>
          </a:xfrm>
          <a:prstGeom prst="rect">
            <a:avLst/>
          </a:prstGeom>
          <a:solidFill>
            <a:srgbClr val="F9600B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106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1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05295" y="6553150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FFDCE21E-3BF4-4A13-BE4A-B95BE9787BE2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10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385381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800772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8" r:id="rId1"/>
    <p:sldLayoutId id="2147484089" r:id="rId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F9600B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12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lit.go.jp/smcn/case/index.html#case-list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lit.go.jp/smcn/case/index.html#case-lis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lit.go.jp/smcn/case/index.html#case-lis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0E2FC36-1E37-5962-93E4-AE247D0894A4}"/>
              </a:ext>
            </a:extLst>
          </p:cNvPr>
          <p:cNvSpPr/>
          <p:nvPr/>
        </p:nvSpPr>
        <p:spPr>
          <a:xfrm>
            <a:off x="273924" y="3831332"/>
            <a:ext cx="3261855" cy="21190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地図</a:t>
            </a:r>
            <a:endParaRPr kumimoji="1" lang="en-US" altLang="ja-JP" dirty="0">
              <a:solidFill>
                <a:sysClr val="windowText" lastClr="00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080" name="タイトル 1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ja-JP" altLang="en-US" dirty="0"/>
              <a:t>施設名○○○○</a:t>
            </a:r>
            <a:r>
              <a:rPr kumimoji="1" lang="ja-JP" altLang="en-US" dirty="0"/>
              <a:t>（○○県○○市）</a:t>
            </a:r>
          </a:p>
        </p:txBody>
      </p:sp>
      <p:sp>
        <p:nvSpPr>
          <p:cNvPr id="1081" name="テキスト ボックス 7"/>
          <p:cNvSpPr txBox="1"/>
          <p:nvPr/>
        </p:nvSpPr>
        <p:spPr>
          <a:xfrm>
            <a:off x="0" y="432590"/>
            <a:ext cx="563956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4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公共側の事業名○○○○○○○事業</a:t>
            </a:r>
          </a:p>
        </p:txBody>
      </p:sp>
      <p:sp>
        <p:nvSpPr>
          <p:cNvPr id="1082" name="テキスト ボックス 2"/>
          <p:cNvSpPr txBox="1"/>
          <p:nvPr/>
        </p:nvSpPr>
        <p:spPr>
          <a:xfrm>
            <a:off x="7962393" y="113578"/>
            <a:ext cx="194557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1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作成時点：令和○年○月</a:t>
            </a:r>
            <a:endParaRPr lang="ja-JP" altLang="en-US" sz="1100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083" name="四角形: 角を丸くする 3"/>
          <p:cNvSpPr/>
          <p:nvPr/>
        </p:nvSpPr>
        <p:spPr>
          <a:xfrm>
            <a:off x="7394294" y="423881"/>
            <a:ext cx="1046022" cy="18774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古民家</a:t>
            </a:r>
          </a:p>
        </p:txBody>
      </p:sp>
      <p:sp>
        <p:nvSpPr>
          <p:cNvPr id="1084" name="二等辺三角形 5"/>
          <p:cNvSpPr/>
          <p:nvPr/>
        </p:nvSpPr>
        <p:spPr>
          <a:xfrm rot="5400000">
            <a:off x="8509437" y="461060"/>
            <a:ext cx="161427" cy="100768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5" name="四角形: 角を丸くする 8"/>
          <p:cNvSpPr/>
          <p:nvPr/>
        </p:nvSpPr>
        <p:spPr>
          <a:xfrm>
            <a:off x="8736025" y="423881"/>
            <a:ext cx="1046022" cy="187744"/>
          </a:xfrm>
          <a:prstGeom prst="roundRect">
            <a:avLst/>
          </a:prstGeom>
          <a:solidFill>
            <a:srgbClr val="339966"/>
          </a:solidFill>
          <a:ln>
            <a:solidFill>
              <a:srgbClr val="3399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○○○○</a:t>
            </a:r>
          </a:p>
        </p:txBody>
      </p:sp>
      <p:graphicFrame>
        <p:nvGraphicFramePr>
          <p:cNvPr id="1086" name="表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410861"/>
              </p:ext>
            </p:extLst>
          </p:nvPr>
        </p:nvGraphicFramePr>
        <p:xfrm>
          <a:off x="3773532" y="853123"/>
          <a:ext cx="5877415" cy="3161840"/>
        </p:xfrm>
        <a:graphic>
          <a:graphicData uri="http://schemas.openxmlformats.org/drawingml/2006/table">
            <a:tbl>
              <a:tblPr/>
              <a:tblGrid>
                <a:gridCol w="95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20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5492"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事業主体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5E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○○</a:t>
                      </a:r>
                      <a:r>
                        <a:rPr lang="zh-TW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県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○○</a:t>
                      </a:r>
                      <a:r>
                        <a:rPr lang="zh-TW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市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（人口：　　　人　</a:t>
                      </a: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※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令和　年　月現在）</a:t>
                      </a:r>
                      <a:endParaRPr lang="zh-TW" alt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492"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事業手法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5E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○○○方式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526"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民間事業者の</a:t>
                      </a:r>
                      <a:b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業務内容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5EA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-92075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○○業務（○○、○○等）</a:t>
                      </a:r>
                    </a:p>
                    <a:p>
                      <a:pPr marL="92075" indent="-92075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○○業務（○○、○○、○○等）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492"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事業期間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5E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zh-TW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約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　</a:t>
                      </a:r>
                      <a:r>
                        <a:rPr lang="zh-TW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年間（令和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</a:t>
                      </a:r>
                      <a:r>
                        <a:rPr lang="zh-TW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年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</a:t>
                      </a:r>
                      <a:r>
                        <a:rPr lang="zh-TW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月～令和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</a:t>
                      </a:r>
                      <a:r>
                        <a:rPr lang="zh-TW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年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</a:t>
                      </a:r>
                      <a:r>
                        <a:rPr lang="zh-TW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月）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560"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事業費等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5EA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-92075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改修費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</a:t>
                      </a:r>
                      <a:r>
                        <a:rPr lang="zh-TW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約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○○百万</a:t>
                      </a:r>
                      <a:r>
                        <a:rPr lang="zh-TW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円</a:t>
                      </a:r>
                      <a:endParaRPr lang="en-US" altLang="zh-TW" sz="105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92075" marR="0" lvl="0" indent="-9207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運営権対価　約○○百万円　</a:t>
                      </a:r>
                      <a:r>
                        <a:rPr lang="en-US" altLang="ja-JP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※</a:t>
                      </a:r>
                      <a:r>
                        <a:rPr lang="ja-JP" altLang="en-US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費目は一例です</a:t>
                      </a:r>
                      <a:endParaRPr dirty="0">
                        <a:solidFill>
                          <a:srgbClr val="FF0000"/>
                        </a:solidFill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7560"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活用した</a:t>
                      </a: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補助金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5EA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○○交付金　○○百万円</a:t>
                      </a: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92075" marR="0" lvl="0" indent="-9207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○○補助　○○百万円</a:t>
                      </a: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92075" marR="0" lvl="0" indent="-9207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○○事業　○○百万円　</a:t>
                      </a:r>
                      <a:r>
                        <a:rPr lang="en-US" altLang="ja-JP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※</a:t>
                      </a:r>
                      <a:r>
                        <a:rPr lang="ja-JP" altLang="en-US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メニューは一例です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5492"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事業者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5E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株式会社○○○○（市内</a:t>
                      </a: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/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市外企業）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5492"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事業経緯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5EA"/>
                    </a:solidFill>
                  </a:tcPr>
                </a:tc>
                <a:tc>
                  <a:txBody>
                    <a:bodyPr/>
                    <a:lstStyle/>
                    <a:p>
                      <a:pPr marL="93600" indent="-9360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平成　年　月　実施方針公表</a:t>
                      </a:r>
                    </a:p>
                    <a:p>
                      <a:pPr marL="93600" indent="-9360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平成　年　月　公募開始</a:t>
                      </a:r>
                    </a:p>
                    <a:p>
                      <a:pPr marL="93600" indent="-9360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平成　年　月　事業者選定・優先交渉権者の決定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marL="93600" indent="-9360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令和　年　月　運営権設定議決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marL="93600" indent="-9360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令和　年　月　供用開始　</a:t>
                      </a:r>
                      <a:r>
                        <a:rPr lang="en-US" altLang="ja-JP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※</a:t>
                      </a:r>
                      <a:r>
                        <a:rPr lang="ja-JP" altLang="en-US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事業経緯の内容は一例です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87" name="四角形: 角を丸くする 68"/>
          <p:cNvSpPr/>
          <p:nvPr/>
        </p:nvSpPr>
        <p:spPr>
          <a:xfrm>
            <a:off x="281752" y="853463"/>
            <a:ext cx="1197401" cy="196021"/>
          </a:xfrm>
          <a:prstGeom prst="roundRect">
            <a:avLst>
              <a:gd name="adj" fmla="val 50000"/>
            </a:avLst>
          </a:prstGeom>
          <a:solidFill>
            <a:srgbClr val="339966"/>
          </a:solidFill>
          <a:ln>
            <a:solidFill>
              <a:srgbClr val="3399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基本情報</a:t>
            </a:r>
          </a:p>
        </p:txBody>
      </p:sp>
      <p:sp>
        <p:nvSpPr>
          <p:cNvPr id="1121" name="正方形/長方形 97"/>
          <p:cNvSpPr/>
          <p:nvPr/>
        </p:nvSpPr>
        <p:spPr>
          <a:xfrm>
            <a:off x="3773532" y="4590288"/>
            <a:ext cx="5854770" cy="210944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900" dirty="0">
              <a:solidFill>
                <a:schemeClr val="tx1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122" name="四角形: 角を丸くする 98"/>
          <p:cNvSpPr/>
          <p:nvPr/>
        </p:nvSpPr>
        <p:spPr>
          <a:xfrm>
            <a:off x="3755599" y="4328277"/>
            <a:ext cx="1197401" cy="196021"/>
          </a:xfrm>
          <a:prstGeom prst="roundRect">
            <a:avLst>
              <a:gd name="adj" fmla="val 50000"/>
            </a:avLst>
          </a:prstGeom>
          <a:solidFill>
            <a:srgbClr val="339966"/>
          </a:solidFill>
          <a:ln>
            <a:solidFill>
              <a:srgbClr val="3399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事業スキーム図</a:t>
            </a:r>
          </a:p>
        </p:txBody>
      </p:sp>
      <p:sp>
        <p:nvSpPr>
          <p:cNvPr id="1123" name="四角形: 角を丸くする 99"/>
          <p:cNvSpPr/>
          <p:nvPr/>
        </p:nvSpPr>
        <p:spPr>
          <a:xfrm>
            <a:off x="265987" y="3568370"/>
            <a:ext cx="1197401" cy="196021"/>
          </a:xfrm>
          <a:prstGeom prst="roundRect">
            <a:avLst>
              <a:gd name="adj" fmla="val 50000"/>
            </a:avLst>
          </a:prstGeom>
          <a:solidFill>
            <a:srgbClr val="339966"/>
          </a:solidFill>
          <a:ln>
            <a:solidFill>
              <a:srgbClr val="3399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位置図</a:t>
            </a:r>
          </a:p>
        </p:txBody>
      </p:sp>
      <p:sp>
        <p:nvSpPr>
          <p:cNvPr id="1124" name="テキスト ボックス 100"/>
          <p:cNvSpPr txBox="1"/>
          <p:nvPr/>
        </p:nvSpPr>
        <p:spPr>
          <a:xfrm>
            <a:off x="266305" y="5939867"/>
            <a:ext cx="1609443" cy="211203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rPr>
              <a:t>出所：</a:t>
            </a:r>
            <a:r>
              <a:rPr kumimoji="1" lang="ja-JP" altLang="en-US" sz="900" dirty="0">
                <a:solidFill>
                  <a:prstClr val="black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○○○○</a:t>
            </a: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125" name="テキスト ボックス 97"/>
          <p:cNvSpPr txBox="1"/>
          <p:nvPr/>
        </p:nvSpPr>
        <p:spPr>
          <a:xfrm>
            <a:off x="1479153" y="3607136"/>
            <a:ext cx="2056626" cy="143261"/>
          </a:xfrm>
          <a:prstGeom prst="rect">
            <a:avLst/>
          </a:prstGeom>
          <a:noFill/>
        </p:spPr>
        <p:txBody>
          <a:bodyPr wrap="none" rtlCol="0" anchor="ctr" anchorCtr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○○</a:t>
            </a:r>
            <a:r>
              <a:rPr kumimoji="1" lang="zh-TW" altLang="en-US" sz="10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県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○○</a:t>
            </a:r>
            <a:r>
              <a:rPr kumimoji="1" lang="zh-TW" altLang="en-US" sz="10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市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○○（所在地を記載）</a:t>
            </a:r>
          </a:p>
        </p:txBody>
      </p:sp>
      <p:sp>
        <p:nvSpPr>
          <p:cNvPr id="1126" name="テキスト ボックス 4"/>
          <p:cNvSpPr txBox="1"/>
          <p:nvPr/>
        </p:nvSpPr>
        <p:spPr>
          <a:xfrm>
            <a:off x="255354" y="3263858"/>
            <a:ext cx="1223799" cy="211203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rPr>
              <a:t>写真出所：</a:t>
            </a:r>
            <a:r>
              <a:rPr kumimoji="1" lang="ja-JP" altLang="en-US" sz="900" dirty="0">
                <a:solidFill>
                  <a:prstClr val="black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○○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rPr>
              <a:t>市</a:t>
            </a:r>
          </a:p>
        </p:txBody>
      </p:sp>
      <p:grpSp>
        <p:nvGrpSpPr>
          <p:cNvPr id="1127" name="グループ化 14"/>
          <p:cNvGrpSpPr/>
          <p:nvPr/>
        </p:nvGrpSpPr>
        <p:grpSpPr>
          <a:xfrm>
            <a:off x="1142811" y="4088694"/>
            <a:ext cx="1827403" cy="1812286"/>
            <a:chOff x="6941898" y="4164069"/>
            <a:chExt cx="2112643" cy="2095167"/>
          </a:xfrm>
        </p:grpSpPr>
        <p:sp>
          <p:nvSpPr>
            <p:cNvPr id="1128" name="正方形/長方形 10"/>
            <p:cNvSpPr/>
            <p:nvPr/>
          </p:nvSpPr>
          <p:spPr>
            <a:xfrm>
              <a:off x="6941898" y="6066876"/>
              <a:ext cx="719174" cy="192360"/>
            </a:xfrm>
            <a:prstGeom prst="rect">
              <a:avLst/>
            </a:prstGeom>
            <a:solidFill>
              <a:srgbClr val="DFF5EA">
                <a:alpha val="70000"/>
              </a:srgbClr>
            </a:solidFill>
            <a:ln w="19050">
              <a:solidFill>
                <a:srgbClr val="33996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○○○</a:t>
              </a:r>
            </a:p>
          </p:txBody>
        </p:sp>
        <p:sp>
          <p:nvSpPr>
            <p:cNvPr id="1129" name="正方形/長方形 11"/>
            <p:cNvSpPr/>
            <p:nvPr/>
          </p:nvSpPr>
          <p:spPr>
            <a:xfrm>
              <a:off x="7155510" y="4164069"/>
              <a:ext cx="719174" cy="192360"/>
            </a:xfrm>
            <a:prstGeom prst="rect">
              <a:avLst/>
            </a:prstGeom>
            <a:solidFill>
              <a:srgbClr val="DFF5EA">
                <a:alpha val="70000"/>
              </a:srgbClr>
            </a:solidFill>
            <a:ln w="19050">
              <a:solidFill>
                <a:srgbClr val="33996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○○○</a:t>
              </a:r>
            </a:p>
          </p:txBody>
        </p:sp>
        <p:sp>
          <p:nvSpPr>
            <p:cNvPr id="1130" name="正方形/長方形 12"/>
            <p:cNvSpPr/>
            <p:nvPr/>
          </p:nvSpPr>
          <p:spPr>
            <a:xfrm>
              <a:off x="8433344" y="4633357"/>
              <a:ext cx="117591" cy="131385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endParaRPr>
            </a:p>
          </p:txBody>
        </p:sp>
        <p:sp>
          <p:nvSpPr>
            <p:cNvPr id="1131" name="テキスト ボックス 13"/>
            <p:cNvSpPr txBox="1"/>
            <p:nvPr/>
          </p:nvSpPr>
          <p:spPr>
            <a:xfrm>
              <a:off x="8135079" y="4409916"/>
              <a:ext cx="919462" cy="176023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</p:spPr>
          <p:txBody>
            <a:bodyPr wrap="square" lIns="36000" tIns="36000" rIns="36000" bIns="36000" rtlCol="0" anchor="ctr" anchorCtr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/>
                <a:defRPr/>
              </a:pPr>
              <a:r>
                <a:rPr kumimoji="1" lang="ja-JP" altLang="en-US" sz="105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</a:rPr>
                <a:t>対象施設</a:t>
              </a:r>
            </a:p>
          </p:txBody>
        </p:sp>
      </p:grpSp>
      <p:grpSp>
        <p:nvGrpSpPr>
          <p:cNvPr id="1132" name="グループ化 23"/>
          <p:cNvGrpSpPr/>
          <p:nvPr/>
        </p:nvGrpSpPr>
        <p:grpSpPr>
          <a:xfrm>
            <a:off x="277699" y="6188075"/>
            <a:ext cx="3296182" cy="514589"/>
            <a:chOff x="102873" y="6345936"/>
            <a:chExt cx="3296182" cy="389859"/>
          </a:xfrm>
        </p:grpSpPr>
        <p:sp>
          <p:nvSpPr>
            <p:cNvPr id="1133" name="正方形/長方形 26"/>
            <p:cNvSpPr/>
            <p:nvPr/>
          </p:nvSpPr>
          <p:spPr>
            <a:xfrm>
              <a:off x="876801" y="6345936"/>
              <a:ext cx="2522254" cy="38985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○○市○○部○○課</a:t>
              </a:r>
              <a:endParaRPr kumimoji="1" lang="en-US" altLang="ja-JP" sz="9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endParaRPr>
            </a:p>
            <a:p>
              <a:r>
                <a:rPr kumimoji="1" lang="en-US" altLang="ja-JP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TEL</a:t>
              </a:r>
              <a:r>
                <a:rPr kumimoji="1" lang="ja-JP" altLang="en-US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：</a:t>
              </a:r>
              <a:r>
                <a:rPr kumimoji="1" lang="en-US" altLang="ja-JP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XX</a:t>
              </a:r>
              <a:r>
                <a:rPr kumimoji="1" lang="ja-JP" altLang="en-US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-</a:t>
              </a:r>
              <a:r>
                <a:rPr kumimoji="1" lang="en-US" altLang="ja-JP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XXXX</a:t>
              </a:r>
              <a:r>
                <a:rPr kumimoji="1" lang="ja-JP" altLang="en-US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-</a:t>
              </a:r>
              <a:r>
                <a:rPr kumimoji="1" lang="en-US" altLang="ja-JP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XXXX</a:t>
              </a:r>
              <a:endParaRPr dirty="0">
                <a:solidFill>
                  <a:schemeClr val="tx1"/>
                </a:solidFill>
              </a:endParaRPr>
            </a:p>
            <a:p>
              <a:r>
                <a:rPr kumimoji="1" lang="en-US" altLang="ja-JP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Email</a:t>
              </a:r>
              <a:r>
                <a:rPr kumimoji="1" lang="ja-JP" altLang="en-US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：</a:t>
              </a:r>
              <a:r>
                <a:rPr kumimoji="1" lang="en-US" altLang="ja-JP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XXXXX</a:t>
              </a:r>
              <a:r>
                <a:rPr kumimoji="1" lang="ja-JP" altLang="en-US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@</a:t>
              </a:r>
              <a:r>
                <a:rPr kumimoji="1" lang="en-US" altLang="ja-JP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XX</a:t>
              </a:r>
              <a:r>
                <a:rPr kumimoji="1" lang="ja-JP" altLang="en-US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.</a:t>
              </a:r>
              <a:r>
                <a:rPr kumimoji="1" lang="en-US" altLang="ja-JP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XX</a:t>
              </a:r>
              <a:endParaRPr kumimoji="1" lang="ja-JP" altLang="en-US" sz="9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endParaRPr>
            </a:p>
          </p:txBody>
        </p:sp>
        <p:sp>
          <p:nvSpPr>
            <p:cNvPr id="1134" name="正方形/長方形 27"/>
            <p:cNvSpPr/>
            <p:nvPr/>
          </p:nvSpPr>
          <p:spPr>
            <a:xfrm>
              <a:off x="102873" y="6345936"/>
              <a:ext cx="773928" cy="389859"/>
            </a:xfrm>
            <a:prstGeom prst="rect">
              <a:avLst/>
            </a:prstGeom>
            <a:solidFill>
              <a:schemeClr val="accent5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kumimoji="1" lang="ja-JP" altLang="en-US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掲載内容</a:t>
              </a:r>
              <a:br>
                <a:rPr kumimoji="1" lang="en-US" altLang="ja-JP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</a:br>
              <a:r>
                <a:rPr kumimoji="1" lang="ja-JP" altLang="en-US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に関する</a:t>
              </a:r>
              <a:endParaRPr kumimoji="1" lang="en-US" altLang="ja-JP" sz="9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endParaRPr>
            </a:p>
            <a:p>
              <a:pPr algn="ctr"/>
              <a:r>
                <a:rPr kumimoji="1" lang="ja-JP" altLang="en-US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問合せ先</a:t>
              </a:r>
            </a:p>
          </p:txBody>
        </p:sp>
      </p:grp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A2A57ED-12EE-FEE9-368A-A78D6C067EBA}"/>
              </a:ext>
            </a:extLst>
          </p:cNvPr>
          <p:cNvSpPr/>
          <p:nvPr/>
        </p:nvSpPr>
        <p:spPr>
          <a:xfrm>
            <a:off x="273924" y="1101888"/>
            <a:ext cx="3261855" cy="214897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写真</a:t>
            </a:r>
            <a:endParaRPr kumimoji="1" lang="en-US" altLang="ja-JP" dirty="0">
              <a:solidFill>
                <a:sysClr val="windowText" lastClr="00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algn="ctr"/>
            <a:r>
              <a:rPr kumimoji="1" lang="en-US" altLang="ja-JP" sz="1400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※</a:t>
            </a:r>
            <a:r>
              <a:rPr kumimoji="1" lang="ja-JP" altLang="en-US" sz="1400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利活用後の施設の魅力が伝わる</a:t>
            </a:r>
            <a:br>
              <a:rPr kumimoji="1" lang="en-US" altLang="ja-JP" sz="1400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</a:br>
            <a:r>
              <a:rPr kumimoji="1" lang="ja-JP" altLang="en-US" sz="1400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外観等の写真</a:t>
            </a:r>
          </a:p>
        </p:txBody>
      </p:sp>
      <p:grpSp>
        <p:nvGrpSpPr>
          <p:cNvPr id="6" name="グループ化 9">
            <a:extLst>
              <a:ext uri="{FF2B5EF4-FFF2-40B4-BE49-F238E27FC236}">
                <a16:creationId xmlns:a16="http://schemas.microsoft.com/office/drawing/2014/main" id="{ED25C916-E50E-2CF8-6412-DFB61587B291}"/>
              </a:ext>
            </a:extLst>
          </p:cNvPr>
          <p:cNvGrpSpPr/>
          <p:nvPr/>
        </p:nvGrpSpPr>
        <p:grpSpPr>
          <a:xfrm>
            <a:off x="4296403" y="4757692"/>
            <a:ext cx="5000723" cy="1901243"/>
            <a:chOff x="5905486" y="3412029"/>
            <a:chExt cx="3415561" cy="2633305"/>
          </a:xfrm>
        </p:grpSpPr>
        <p:sp>
          <p:nvSpPr>
            <p:cNvPr id="7" name="正方形/長方形 20">
              <a:extLst>
                <a:ext uri="{FF2B5EF4-FFF2-40B4-BE49-F238E27FC236}">
                  <a16:creationId xmlns:a16="http://schemas.microsoft.com/office/drawing/2014/main" id="{DF23C6EF-1E9F-48B9-0134-1D170B78DAD7}"/>
                </a:ext>
              </a:extLst>
            </p:cNvPr>
            <p:cNvSpPr/>
            <p:nvPr/>
          </p:nvSpPr>
          <p:spPr>
            <a:xfrm>
              <a:off x="5907239" y="3412029"/>
              <a:ext cx="1137413" cy="294503"/>
            </a:xfrm>
            <a:prstGeom prst="rect">
              <a:avLst/>
            </a:prstGeom>
            <a:solidFill>
              <a:srgbClr val="339966"/>
            </a:solidFill>
            <a:ln>
              <a:solidFill>
                <a:srgbClr val="33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dirty="0">
                  <a:solidFill>
                    <a:schemeClr val="bg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○○</a:t>
              </a:r>
              <a:r>
                <a:rPr kumimoji="1" lang="ja-JP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</a:rPr>
                <a:t>市</a:t>
              </a:r>
              <a:endPara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endParaRPr>
            </a:p>
          </p:txBody>
        </p:sp>
        <p:sp>
          <p:nvSpPr>
            <p:cNvPr id="8" name="テキスト ボックス 21">
              <a:extLst>
                <a:ext uri="{FF2B5EF4-FFF2-40B4-BE49-F238E27FC236}">
                  <a16:creationId xmlns:a16="http://schemas.microsoft.com/office/drawing/2014/main" id="{DF02BFFE-C364-B60D-A915-1402DC095453}"/>
                </a:ext>
              </a:extLst>
            </p:cNvPr>
            <p:cNvSpPr txBox="1"/>
            <p:nvPr/>
          </p:nvSpPr>
          <p:spPr>
            <a:xfrm>
              <a:off x="5905486" y="3854178"/>
              <a:ext cx="91178" cy="1034899"/>
            </a:xfrm>
            <a:prstGeom prst="rect">
              <a:avLst/>
            </a:prstGeom>
            <a:noFill/>
          </p:spPr>
          <p:txBody>
            <a:bodyPr vert="eaVert" wrap="none" rtlCol="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運営権実施</a:t>
              </a:r>
              <a:br>
                <a:rPr kumimoji="1" lang="en-US" altLang="ja-JP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</a:b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契約</a:t>
              </a:r>
            </a:p>
          </p:txBody>
        </p:sp>
        <p:cxnSp>
          <p:nvCxnSpPr>
            <p:cNvPr id="9" name="直線矢印コネクタ 28">
              <a:extLst>
                <a:ext uri="{FF2B5EF4-FFF2-40B4-BE49-F238E27FC236}">
                  <a16:creationId xmlns:a16="http://schemas.microsoft.com/office/drawing/2014/main" id="{A2750DC9-D2AC-5974-AE3A-C9F34588EA16}"/>
                </a:ext>
              </a:extLst>
            </p:cNvPr>
            <p:cNvCxnSpPr>
              <a:cxnSpLocks/>
            </p:cNvCxnSpPr>
            <p:nvPr/>
          </p:nvCxnSpPr>
          <p:spPr>
            <a:xfrm>
              <a:off x="6065171" y="3746498"/>
              <a:ext cx="0" cy="1296221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正方形/長方形 34">
              <a:extLst>
                <a:ext uri="{FF2B5EF4-FFF2-40B4-BE49-F238E27FC236}">
                  <a16:creationId xmlns:a16="http://schemas.microsoft.com/office/drawing/2014/main" id="{2A0722F3-B11A-1A79-DD01-D2DC1942D9F6}"/>
                </a:ext>
              </a:extLst>
            </p:cNvPr>
            <p:cNvSpPr/>
            <p:nvPr/>
          </p:nvSpPr>
          <p:spPr>
            <a:xfrm>
              <a:off x="8073120" y="5783975"/>
              <a:ext cx="995890" cy="26135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</a:rPr>
                <a:t>利用者</a:t>
              </a:r>
              <a:endPara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endParaRPr>
            </a:p>
          </p:txBody>
        </p:sp>
        <p:sp>
          <p:nvSpPr>
            <p:cNvPr id="11" name="テキスト ボックス 36">
              <a:extLst>
                <a:ext uri="{FF2B5EF4-FFF2-40B4-BE49-F238E27FC236}">
                  <a16:creationId xmlns:a16="http://schemas.microsoft.com/office/drawing/2014/main" id="{6B0E9F44-9E22-2870-F394-3186EBE60D57}"/>
                </a:ext>
              </a:extLst>
            </p:cNvPr>
            <p:cNvSpPr txBox="1"/>
            <p:nvPr/>
          </p:nvSpPr>
          <p:spPr>
            <a:xfrm>
              <a:off x="8597772" y="5538143"/>
              <a:ext cx="723275" cy="97895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利用料金</a:t>
              </a:r>
            </a:p>
          </p:txBody>
        </p:sp>
        <p:cxnSp>
          <p:nvCxnSpPr>
            <p:cNvPr id="12" name="直線矢印コネクタ 39">
              <a:extLst>
                <a:ext uri="{FF2B5EF4-FFF2-40B4-BE49-F238E27FC236}">
                  <a16:creationId xmlns:a16="http://schemas.microsoft.com/office/drawing/2014/main" id="{67B3C323-B68C-45D8-AFF4-583BF68BD86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35463" y="5386511"/>
              <a:ext cx="0" cy="396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正方形/長方形 76">
              <a:extLst>
                <a:ext uri="{FF2B5EF4-FFF2-40B4-BE49-F238E27FC236}">
                  <a16:creationId xmlns:a16="http://schemas.microsoft.com/office/drawing/2014/main" id="{24E1D21A-3D72-400C-32A5-4D6CF0AE9456}"/>
                </a:ext>
              </a:extLst>
            </p:cNvPr>
            <p:cNvSpPr/>
            <p:nvPr/>
          </p:nvSpPr>
          <p:spPr>
            <a:xfrm>
              <a:off x="7851065" y="4272420"/>
              <a:ext cx="1440000" cy="1114091"/>
            </a:xfrm>
            <a:prstGeom prst="roundRect">
              <a:avLst/>
            </a:prstGeom>
            <a:solidFill>
              <a:srgbClr val="CC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</a:rPr>
                <a:t>対象施設</a:t>
              </a:r>
              <a:endPara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endParaRPr>
            </a:p>
          </p:txBody>
        </p:sp>
        <p:sp>
          <p:nvSpPr>
            <p:cNvPr id="14" name="テキスト ボックス 78">
              <a:extLst>
                <a:ext uri="{FF2B5EF4-FFF2-40B4-BE49-F238E27FC236}">
                  <a16:creationId xmlns:a16="http://schemas.microsoft.com/office/drawing/2014/main" id="{9EEA0341-9B63-CE9E-9A40-44FA10BAB89F}"/>
                </a:ext>
              </a:extLst>
            </p:cNvPr>
            <p:cNvSpPr txBox="1"/>
            <p:nvPr/>
          </p:nvSpPr>
          <p:spPr>
            <a:xfrm>
              <a:off x="6208150" y="3877882"/>
              <a:ext cx="91178" cy="765594"/>
            </a:xfrm>
            <a:prstGeom prst="rect">
              <a:avLst/>
            </a:prstGeom>
            <a:noFill/>
          </p:spPr>
          <p:txBody>
            <a:bodyPr vert="eaVert" wrap="none" rtlCol="0" anchor="ctr" anchorCtr="0">
              <a:no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運営権設定</a:t>
              </a:r>
            </a:p>
          </p:txBody>
        </p:sp>
        <p:cxnSp>
          <p:nvCxnSpPr>
            <p:cNvPr id="15" name="直線矢印コネクタ 79">
              <a:extLst>
                <a:ext uri="{FF2B5EF4-FFF2-40B4-BE49-F238E27FC236}">
                  <a16:creationId xmlns:a16="http://schemas.microsoft.com/office/drawing/2014/main" id="{0CC95B54-F2A7-DEF4-F7AD-B037F4DCC74E}"/>
                </a:ext>
              </a:extLst>
            </p:cNvPr>
            <p:cNvCxnSpPr>
              <a:cxnSpLocks/>
            </p:cNvCxnSpPr>
            <p:nvPr/>
          </p:nvCxnSpPr>
          <p:spPr>
            <a:xfrm>
              <a:off x="6323628" y="3728175"/>
              <a:ext cx="0" cy="1314544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テキスト ボックス 82">
              <a:extLst>
                <a:ext uri="{FF2B5EF4-FFF2-40B4-BE49-F238E27FC236}">
                  <a16:creationId xmlns:a16="http://schemas.microsoft.com/office/drawing/2014/main" id="{D93D1D57-7FDE-D82A-96DA-75C30FE03CDB}"/>
                </a:ext>
              </a:extLst>
            </p:cNvPr>
            <p:cNvSpPr txBox="1"/>
            <p:nvPr/>
          </p:nvSpPr>
          <p:spPr>
            <a:xfrm>
              <a:off x="6456603" y="3881233"/>
              <a:ext cx="91178" cy="1034899"/>
            </a:xfrm>
            <a:prstGeom prst="rect">
              <a:avLst/>
            </a:prstGeom>
            <a:noFill/>
          </p:spPr>
          <p:txBody>
            <a:bodyPr vert="eaVert" wrap="none" rtlCol="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運営権対価</a:t>
              </a:r>
              <a:br>
                <a:rPr kumimoji="1" lang="en-US" altLang="ja-JP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</a:b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支払</a:t>
              </a:r>
            </a:p>
          </p:txBody>
        </p:sp>
        <p:cxnSp>
          <p:nvCxnSpPr>
            <p:cNvPr id="17" name="直線矢印コネクタ 83">
              <a:extLst>
                <a:ext uri="{FF2B5EF4-FFF2-40B4-BE49-F238E27FC236}">
                  <a16:creationId xmlns:a16="http://schemas.microsoft.com/office/drawing/2014/main" id="{740DAAF7-4968-ACCA-170E-D1324B3C0D6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15800" y="3744440"/>
              <a:ext cx="0" cy="1306508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テキスト ボックス 84">
              <a:extLst>
                <a:ext uri="{FF2B5EF4-FFF2-40B4-BE49-F238E27FC236}">
                  <a16:creationId xmlns:a16="http://schemas.microsoft.com/office/drawing/2014/main" id="{C9CCFC3D-C5AE-68AA-95BE-C79E68DC1914}"/>
                </a:ext>
              </a:extLst>
            </p:cNvPr>
            <p:cNvSpPr txBox="1"/>
            <p:nvPr/>
          </p:nvSpPr>
          <p:spPr>
            <a:xfrm>
              <a:off x="7098485" y="4953053"/>
              <a:ext cx="723275" cy="97895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利用料金</a:t>
              </a:r>
            </a:p>
          </p:txBody>
        </p:sp>
        <p:cxnSp>
          <p:nvCxnSpPr>
            <p:cNvPr id="19" name="カギ線コネクタ 56">
              <a:extLst>
                <a:ext uri="{FF2B5EF4-FFF2-40B4-BE49-F238E27FC236}">
                  <a16:creationId xmlns:a16="http://schemas.microsoft.com/office/drawing/2014/main" id="{72F63AB3-56A6-E45E-929A-09714CFEEC92}"/>
                </a:ext>
              </a:extLst>
            </p:cNvPr>
            <p:cNvCxnSpPr>
              <a:cxnSpLocks/>
              <a:stCxn id="7" idx="3"/>
              <a:endCxn id="13" idx="0"/>
            </p:cNvCxnSpPr>
            <p:nvPr/>
          </p:nvCxnSpPr>
          <p:spPr>
            <a:xfrm>
              <a:off x="7044652" y="3559281"/>
              <a:ext cx="1526413" cy="713138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テキスト ボックス 87">
              <a:extLst>
                <a:ext uri="{FF2B5EF4-FFF2-40B4-BE49-F238E27FC236}">
                  <a16:creationId xmlns:a16="http://schemas.microsoft.com/office/drawing/2014/main" id="{963EF495-2F4B-A439-D97B-348A71A9C9DA}"/>
                </a:ext>
              </a:extLst>
            </p:cNvPr>
            <p:cNvSpPr txBox="1"/>
            <p:nvPr/>
          </p:nvSpPr>
          <p:spPr>
            <a:xfrm>
              <a:off x="7975470" y="5544494"/>
              <a:ext cx="526733" cy="97895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サービス提供</a:t>
              </a:r>
            </a:p>
          </p:txBody>
        </p:sp>
        <p:cxnSp>
          <p:nvCxnSpPr>
            <p:cNvPr id="21" name="直線矢印コネクタ 88">
              <a:extLst>
                <a:ext uri="{FF2B5EF4-FFF2-40B4-BE49-F238E27FC236}">
                  <a16:creationId xmlns:a16="http://schemas.microsoft.com/office/drawing/2014/main" id="{1F7086FE-5539-88EA-2463-771F517DC965}"/>
                </a:ext>
              </a:extLst>
            </p:cNvPr>
            <p:cNvCxnSpPr>
              <a:cxnSpLocks/>
            </p:cNvCxnSpPr>
            <p:nvPr/>
          </p:nvCxnSpPr>
          <p:spPr>
            <a:xfrm>
              <a:off x="8473292" y="5392862"/>
              <a:ext cx="0" cy="396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矢印コネクタ 89">
              <a:extLst>
                <a:ext uri="{FF2B5EF4-FFF2-40B4-BE49-F238E27FC236}">
                  <a16:creationId xmlns:a16="http://schemas.microsoft.com/office/drawing/2014/main" id="{7C91ADB9-837B-91F6-70C1-39F52BE166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054530" y="5158642"/>
              <a:ext cx="792036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テキスト ボックス 90">
              <a:extLst>
                <a:ext uri="{FF2B5EF4-FFF2-40B4-BE49-F238E27FC236}">
                  <a16:creationId xmlns:a16="http://schemas.microsoft.com/office/drawing/2014/main" id="{E70B2BDC-CE1E-0D97-2ED8-FED060E0DD5D}"/>
                </a:ext>
              </a:extLst>
            </p:cNvPr>
            <p:cNvSpPr txBox="1"/>
            <p:nvPr/>
          </p:nvSpPr>
          <p:spPr>
            <a:xfrm>
              <a:off x="7241851" y="5554013"/>
              <a:ext cx="453970" cy="97895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施設改修、</a:t>
              </a:r>
              <a:endParaRPr kumimoji="1" lang="en-US" altLang="ja-JP" sz="10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dirty="0"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維持管理、</a:t>
              </a:r>
              <a:endParaRPr kumimoji="1" lang="en-US" altLang="ja-JP" sz="1050" dirty="0"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運営</a:t>
              </a:r>
            </a:p>
          </p:txBody>
        </p:sp>
        <p:sp>
          <p:nvSpPr>
            <p:cNvPr id="24" name="テキスト ボックス 92">
              <a:extLst>
                <a:ext uri="{FF2B5EF4-FFF2-40B4-BE49-F238E27FC236}">
                  <a16:creationId xmlns:a16="http://schemas.microsoft.com/office/drawing/2014/main" id="{28F15E98-3D84-D8A9-5487-DE09536A1944}"/>
                </a:ext>
              </a:extLst>
            </p:cNvPr>
            <p:cNvSpPr txBox="1"/>
            <p:nvPr/>
          </p:nvSpPr>
          <p:spPr>
            <a:xfrm>
              <a:off x="7666904" y="3717936"/>
              <a:ext cx="453970" cy="97895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所有</a:t>
              </a:r>
            </a:p>
          </p:txBody>
        </p:sp>
        <p:sp>
          <p:nvSpPr>
            <p:cNvPr id="25" name="正方形/長方形 20">
              <a:extLst>
                <a:ext uri="{FF2B5EF4-FFF2-40B4-BE49-F238E27FC236}">
                  <a16:creationId xmlns:a16="http://schemas.microsoft.com/office/drawing/2014/main" id="{368F9989-5C50-AA07-1E38-CD8C0CA6A25A}"/>
                </a:ext>
              </a:extLst>
            </p:cNvPr>
            <p:cNvSpPr/>
            <p:nvPr/>
          </p:nvSpPr>
          <p:spPr>
            <a:xfrm>
              <a:off x="5907239" y="5050948"/>
              <a:ext cx="1137413" cy="455081"/>
            </a:xfrm>
            <a:prstGeom prst="rect">
              <a:avLst/>
            </a:prstGeom>
            <a:solidFill>
              <a:srgbClr val="339966"/>
            </a:solidFill>
            <a:ln>
              <a:solidFill>
                <a:srgbClr val="33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</a:rPr>
                <a:t>○○○（事業者）</a:t>
              </a:r>
              <a:endPara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endParaRPr>
            </a:p>
          </p:txBody>
        </p:sp>
        <p:cxnSp>
          <p:nvCxnSpPr>
            <p:cNvPr id="26" name="直線矢印コネクタ 89">
              <a:extLst>
                <a:ext uri="{FF2B5EF4-FFF2-40B4-BE49-F238E27FC236}">
                  <a16:creationId xmlns:a16="http://schemas.microsoft.com/office/drawing/2014/main" id="{2CC3F7FB-1AF2-1EC6-2936-DEBC7D7B627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054530" y="5258648"/>
              <a:ext cx="792036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テキスト ボックス 82">
              <a:extLst>
                <a:ext uri="{FF2B5EF4-FFF2-40B4-BE49-F238E27FC236}">
                  <a16:creationId xmlns:a16="http://schemas.microsoft.com/office/drawing/2014/main" id="{5E3F6EA8-0F15-E06C-882B-CCF981CCA09F}"/>
                </a:ext>
              </a:extLst>
            </p:cNvPr>
            <p:cNvSpPr txBox="1"/>
            <p:nvPr/>
          </p:nvSpPr>
          <p:spPr>
            <a:xfrm>
              <a:off x="6827831" y="3867997"/>
              <a:ext cx="91178" cy="1034899"/>
            </a:xfrm>
            <a:prstGeom prst="rect">
              <a:avLst/>
            </a:prstGeom>
            <a:noFill/>
          </p:spPr>
          <p:txBody>
            <a:bodyPr vert="eaVert" wrap="none" rtlCol="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サービス対価</a:t>
              </a:r>
              <a:br>
                <a:rPr kumimoji="1" lang="en-US" altLang="ja-JP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</a:b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（改修・維持</a:t>
              </a:r>
              <a:br>
                <a:rPr kumimoji="1" lang="en-US" altLang="ja-JP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</a:b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管理費）</a:t>
              </a:r>
            </a:p>
          </p:txBody>
        </p:sp>
        <p:cxnSp>
          <p:nvCxnSpPr>
            <p:cNvPr id="28" name="直線矢印コネクタ 79">
              <a:extLst>
                <a:ext uri="{FF2B5EF4-FFF2-40B4-BE49-F238E27FC236}">
                  <a16:creationId xmlns:a16="http://schemas.microsoft.com/office/drawing/2014/main" id="{2AF05DF5-1BD4-2A99-67E6-FEE52F8CDC2D}"/>
                </a:ext>
              </a:extLst>
            </p:cNvPr>
            <p:cNvCxnSpPr>
              <a:cxnSpLocks/>
            </p:cNvCxnSpPr>
            <p:nvPr/>
          </p:nvCxnSpPr>
          <p:spPr>
            <a:xfrm>
              <a:off x="6700639" y="3728174"/>
              <a:ext cx="0" cy="1314545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テキスト ボックス 97">
            <a:extLst>
              <a:ext uri="{FF2B5EF4-FFF2-40B4-BE49-F238E27FC236}">
                <a16:creationId xmlns:a16="http://schemas.microsoft.com/office/drawing/2014/main" id="{F7DA643B-6B73-DAB2-B5C8-AEEC05FA2786}"/>
              </a:ext>
            </a:extLst>
          </p:cNvPr>
          <p:cNvSpPr txBox="1"/>
          <p:nvPr/>
        </p:nvSpPr>
        <p:spPr>
          <a:xfrm>
            <a:off x="5063669" y="4356404"/>
            <a:ext cx="2056626" cy="143261"/>
          </a:xfrm>
          <a:prstGeom prst="rect">
            <a:avLst/>
          </a:prstGeom>
          <a:noFill/>
        </p:spPr>
        <p:txBody>
          <a:bodyPr wrap="none" rtlCol="0" anchor="ctr" anchorCtr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※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以下のスキーム図は一例です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E7727573-5E96-0C10-4C8E-CF873F48C190}"/>
              </a:ext>
            </a:extLst>
          </p:cNvPr>
          <p:cNvSpPr/>
          <p:nvPr/>
        </p:nvSpPr>
        <p:spPr>
          <a:xfrm>
            <a:off x="-2386584" y="113578"/>
            <a:ext cx="2262779" cy="1743247"/>
          </a:xfrm>
          <a:prstGeom prst="rect">
            <a:avLst/>
          </a:prstGeom>
          <a:solidFill>
            <a:srgbClr val="DFF5EA"/>
          </a:solidFill>
          <a:ln>
            <a:solidFill>
              <a:srgbClr val="3399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利活用前の用途が</a:t>
            </a:r>
            <a:r>
              <a:rPr kumimoji="1" lang="ja-JP" altLang="en-US" b="1" u="sng" dirty="0">
                <a:solidFill>
                  <a:srgbClr val="FF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古民家</a:t>
            </a:r>
            <a:r>
              <a:rPr kumimoji="1" lang="ja-JP" altLang="en-US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の場合はこちらの緑フォーマットを使用してください</a:t>
            </a:r>
            <a:endParaRPr kumimoji="1" lang="ja-JP" altLang="en-US" sz="1400" dirty="0">
              <a:solidFill>
                <a:sysClr val="windowText" lastClr="00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31" name="吹き出し: 四角形 30">
            <a:extLst>
              <a:ext uri="{FF2B5EF4-FFF2-40B4-BE49-F238E27FC236}">
                <a16:creationId xmlns:a16="http://schemas.microsoft.com/office/drawing/2014/main" id="{053319FB-1261-815D-29C5-611BB4128DF1}"/>
              </a:ext>
            </a:extLst>
          </p:cNvPr>
          <p:cNvSpPr/>
          <p:nvPr/>
        </p:nvSpPr>
        <p:spPr>
          <a:xfrm>
            <a:off x="10296144" y="113578"/>
            <a:ext cx="1856232" cy="1678646"/>
          </a:xfrm>
          <a:prstGeom prst="wedgeRectCallout">
            <a:avLst>
              <a:gd name="adj1" fmla="val -63765"/>
              <a:gd name="adj2" fmla="val -25201"/>
            </a:avLst>
          </a:prstGeom>
          <a:solidFill>
            <a:srgbClr val="DFF5EA"/>
          </a:solidFill>
          <a:ln>
            <a:solidFill>
              <a:srgbClr val="3399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利活用</a:t>
            </a:r>
            <a:r>
              <a:rPr kumimoji="1" lang="ja-JP" altLang="en-US" b="1" u="sng" dirty="0">
                <a:solidFill>
                  <a:srgbClr val="FF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後</a:t>
            </a:r>
            <a:r>
              <a:rPr kumimoji="1" lang="ja-JP" altLang="en-US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の用途（例：宿泊施設、商業施設）を記載してください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6F43F09-E788-D488-8BB5-683AC5BDB7DD}"/>
              </a:ext>
            </a:extLst>
          </p:cNvPr>
          <p:cNvSpPr/>
          <p:nvPr/>
        </p:nvSpPr>
        <p:spPr>
          <a:xfrm>
            <a:off x="-2386584" y="1984568"/>
            <a:ext cx="2262779" cy="2697160"/>
          </a:xfrm>
          <a:prstGeom prst="rect">
            <a:avLst/>
          </a:prstGeom>
          <a:solidFill>
            <a:srgbClr val="DFF5EA"/>
          </a:solidFill>
          <a:ln>
            <a:solidFill>
              <a:srgbClr val="3399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資料作成にあたってはプラットフォーム</a:t>
            </a:r>
            <a:r>
              <a:rPr kumimoji="1" lang="en-US" altLang="ja-JP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HP</a:t>
            </a:r>
            <a:r>
              <a:rPr kumimoji="1" lang="ja-JP" altLang="en-US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に掲載されている事例（以下リンク先参照）を適宜参考にしてください。</a:t>
            </a:r>
            <a:endParaRPr kumimoji="1" lang="en-US" altLang="ja-JP" dirty="0">
              <a:solidFill>
                <a:sysClr val="windowText" lastClr="00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algn="ctr"/>
            <a:r>
              <a:rPr kumimoji="1" lang="en-US" altLang="ja-JP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  <a:hlinkClick r:id="rId2"/>
              </a:rPr>
              <a:t>https://www.mlit.go.jp/smcn/case/index.html#case-list</a:t>
            </a:r>
            <a:endParaRPr kumimoji="1" lang="en-US" altLang="ja-JP" dirty="0">
              <a:solidFill>
                <a:sysClr val="windowText" lastClr="00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5577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CC209092-877B-0FDB-83FB-C1D9B593864E}"/>
              </a:ext>
            </a:extLst>
          </p:cNvPr>
          <p:cNvSpPr/>
          <p:nvPr/>
        </p:nvSpPr>
        <p:spPr>
          <a:xfrm>
            <a:off x="5988038" y="1151922"/>
            <a:ext cx="1855121" cy="140372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写真</a:t>
            </a:r>
            <a:endParaRPr kumimoji="1" lang="en-US" altLang="ja-JP" sz="1400" dirty="0">
              <a:solidFill>
                <a:sysClr val="windowText" lastClr="00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136" name="タイトル 1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ja-JP" altLang="en-US" dirty="0"/>
              <a:t>施設名○○○○</a:t>
            </a:r>
            <a:r>
              <a:rPr kumimoji="1" lang="ja-JP" altLang="en-US" dirty="0"/>
              <a:t>（○○県○○市）</a:t>
            </a:r>
          </a:p>
        </p:txBody>
      </p:sp>
      <p:sp>
        <p:nvSpPr>
          <p:cNvPr id="1137" name="テキスト ボックス 7"/>
          <p:cNvSpPr txBox="1"/>
          <p:nvPr/>
        </p:nvSpPr>
        <p:spPr>
          <a:xfrm>
            <a:off x="0" y="432590"/>
            <a:ext cx="563956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4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公共側の事業名○○○○○○○事業</a:t>
            </a:r>
          </a:p>
        </p:txBody>
      </p:sp>
      <p:sp>
        <p:nvSpPr>
          <p:cNvPr id="1142" name="テキスト ボックス 4"/>
          <p:cNvSpPr txBox="1"/>
          <p:nvPr/>
        </p:nvSpPr>
        <p:spPr>
          <a:xfrm>
            <a:off x="281752" y="1116595"/>
            <a:ext cx="5568696" cy="1440000"/>
          </a:xfrm>
          <a:prstGeom prst="rect">
            <a:avLst/>
          </a:prstGeom>
          <a:solidFill>
            <a:srgbClr val="DFF5EA"/>
          </a:solidFill>
        </p:spPr>
        <p:txBody>
          <a:bodyPr wrap="square" rtlCol="0" anchor="ctr">
            <a:noAutofit/>
          </a:bodyPr>
          <a:lstStyle/>
          <a:p>
            <a:pPr marL="216000" indent="-216000">
              <a:spcBef>
                <a:spcPts val="300"/>
              </a:spcBef>
              <a:buClr>
                <a:srgbClr val="339966"/>
              </a:buClr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検討経緯を箇条書き２～３程度で記載してください。特に重要な点などの強調すべき箇所は太字としてください。</a:t>
            </a:r>
            <a:endParaRPr kumimoji="1" lang="en-US" altLang="ja-JP" sz="1200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marL="216000" indent="-216000">
              <a:spcBef>
                <a:spcPts val="300"/>
              </a:spcBef>
              <a:buClr>
                <a:srgbClr val="339966"/>
              </a:buClr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○○○○</a:t>
            </a:r>
            <a:endParaRPr kumimoji="1" lang="en-US" altLang="ja-JP" sz="1200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marL="216000" indent="-216000">
              <a:spcBef>
                <a:spcPts val="300"/>
              </a:spcBef>
              <a:buClr>
                <a:srgbClr val="339966"/>
              </a:buClr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○○○○</a:t>
            </a:r>
          </a:p>
        </p:txBody>
      </p:sp>
      <p:sp>
        <p:nvSpPr>
          <p:cNvPr id="1143" name="テキスト ボックス 9"/>
          <p:cNvSpPr txBox="1"/>
          <p:nvPr/>
        </p:nvSpPr>
        <p:spPr>
          <a:xfrm>
            <a:off x="281752" y="2961529"/>
            <a:ext cx="5568696" cy="1440000"/>
          </a:xfrm>
          <a:prstGeom prst="rect">
            <a:avLst/>
          </a:prstGeom>
          <a:solidFill>
            <a:srgbClr val="DFF5EA"/>
          </a:solidFill>
        </p:spPr>
        <p:txBody>
          <a:bodyPr wrap="square" rtlCol="0" anchor="ctr">
            <a:noAutofit/>
          </a:bodyPr>
          <a:lstStyle>
            <a:defPPr>
              <a:defRPr lang="en-US"/>
            </a:defPPr>
            <a:lvl1pPr marL="216000" indent="-216000">
              <a:spcBef>
                <a:spcPts val="300"/>
              </a:spcBef>
              <a:buClr>
                <a:srgbClr val="4087C8"/>
              </a:buClr>
              <a:buFont typeface="Wingdings" panose="05000000000000000000" pitchFamily="2" charset="2"/>
              <a:buChar char="l"/>
              <a:defRPr kumimoji="1" sz="1200">
                <a:latin typeface="Yu Gothic UI" panose="020B0500000000000000" pitchFamily="50" charset="-128"/>
                <a:ea typeface="Yu Gothic UI" panose="020B0500000000000000" pitchFamily="50" charset="-128"/>
              </a:defRPr>
            </a:lvl1pPr>
          </a:lstStyle>
          <a:p>
            <a:pPr marL="216000" indent="-216000">
              <a:spcBef>
                <a:spcPts val="300"/>
              </a:spcBef>
              <a:buClr>
                <a:srgbClr val="339966"/>
              </a:buClr>
              <a:buFont typeface="Wingdings" panose="05000000000000000000" pitchFamily="2" charset="2"/>
              <a:buChar char="l"/>
            </a:pPr>
            <a:r>
              <a:rPr lang="ja-JP" altLang="en-US" dirty="0"/>
              <a:t>取組のポイント</a:t>
            </a:r>
            <a:r>
              <a:rPr kumimoji="1" lang="ja-JP" altLang="en-US" sz="12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を箇条書き２～３程度で記載してください。特に重要な点などの強調すべき箇所は太字としてください。</a:t>
            </a:r>
            <a:endParaRPr kumimoji="1" lang="en-US" altLang="ja-JP" sz="1200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marL="216000" indent="-216000">
              <a:spcBef>
                <a:spcPts val="300"/>
              </a:spcBef>
              <a:buClr>
                <a:srgbClr val="339966"/>
              </a:buClr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○○○○</a:t>
            </a:r>
            <a:endParaRPr kumimoji="1" lang="en-US" altLang="ja-JP" sz="1200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marL="216000" indent="-216000">
              <a:spcBef>
                <a:spcPts val="300"/>
              </a:spcBef>
              <a:buClr>
                <a:srgbClr val="339966"/>
              </a:buClr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○○○○</a:t>
            </a:r>
          </a:p>
        </p:txBody>
      </p:sp>
      <p:sp>
        <p:nvSpPr>
          <p:cNvPr id="1144" name="テキスト ボックス 10"/>
          <p:cNvSpPr txBox="1"/>
          <p:nvPr/>
        </p:nvSpPr>
        <p:spPr>
          <a:xfrm>
            <a:off x="281752" y="4822213"/>
            <a:ext cx="5568696" cy="1440000"/>
          </a:xfrm>
          <a:prstGeom prst="rect">
            <a:avLst/>
          </a:prstGeom>
          <a:solidFill>
            <a:srgbClr val="FFE9AB"/>
          </a:solidFill>
        </p:spPr>
        <p:txBody>
          <a:bodyPr wrap="square" rtlCol="0" anchor="ctr">
            <a:noAutofit/>
          </a:bodyPr>
          <a:lstStyle/>
          <a:p>
            <a:pPr marL="216000" indent="-216000">
              <a:spcBef>
                <a:spcPts val="300"/>
              </a:spcBef>
              <a:buClr>
                <a:srgbClr val="CC9900"/>
              </a:buClr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取組により得られた効果を箇条書き２～３程度で記載してください。特に重要な点などの強調すべき箇所は太字としてください。</a:t>
            </a:r>
          </a:p>
          <a:p>
            <a:pPr marL="216000" indent="-216000">
              <a:spcBef>
                <a:spcPts val="300"/>
              </a:spcBef>
              <a:buClr>
                <a:srgbClr val="CC9900"/>
              </a:buClr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○○○○</a:t>
            </a:r>
          </a:p>
          <a:p>
            <a:pPr marL="216000" indent="-216000">
              <a:spcBef>
                <a:spcPts val="300"/>
              </a:spcBef>
              <a:buClr>
                <a:srgbClr val="CC9900"/>
              </a:buClr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○○○○</a:t>
            </a:r>
          </a:p>
        </p:txBody>
      </p:sp>
      <p:sp>
        <p:nvSpPr>
          <p:cNvPr id="1145" name="四角形: 角を丸くする 11"/>
          <p:cNvSpPr/>
          <p:nvPr/>
        </p:nvSpPr>
        <p:spPr>
          <a:xfrm>
            <a:off x="281752" y="853463"/>
            <a:ext cx="1197401" cy="196021"/>
          </a:xfrm>
          <a:prstGeom prst="roundRect">
            <a:avLst>
              <a:gd name="adj" fmla="val 50000"/>
            </a:avLst>
          </a:prstGeom>
          <a:solidFill>
            <a:srgbClr val="339966"/>
          </a:solidFill>
          <a:ln>
            <a:solidFill>
              <a:srgbClr val="3399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検討経緯</a:t>
            </a:r>
          </a:p>
        </p:txBody>
      </p:sp>
      <p:sp>
        <p:nvSpPr>
          <p:cNvPr id="1146" name="四角形: 角を丸くする 12"/>
          <p:cNvSpPr/>
          <p:nvPr/>
        </p:nvSpPr>
        <p:spPr>
          <a:xfrm>
            <a:off x="281752" y="2703357"/>
            <a:ext cx="1197401" cy="196021"/>
          </a:xfrm>
          <a:prstGeom prst="roundRect">
            <a:avLst>
              <a:gd name="adj" fmla="val 50000"/>
            </a:avLst>
          </a:prstGeom>
          <a:solidFill>
            <a:srgbClr val="339966"/>
          </a:solidFill>
          <a:ln>
            <a:solidFill>
              <a:srgbClr val="3399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取組のポイント</a:t>
            </a:r>
          </a:p>
        </p:txBody>
      </p:sp>
      <p:sp>
        <p:nvSpPr>
          <p:cNvPr id="1147" name="四角形: 角を丸くする 13"/>
          <p:cNvSpPr/>
          <p:nvPr/>
        </p:nvSpPr>
        <p:spPr>
          <a:xfrm>
            <a:off x="281752" y="4557063"/>
            <a:ext cx="1197401" cy="196021"/>
          </a:xfrm>
          <a:prstGeom prst="roundRect">
            <a:avLst>
              <a:gd name="adj" fmla="val 50000"/>
            </a:avLst>
          </a:prstGeom>
          <a:solidFill>
            <a:srgbClr val="CC9900"/>
          </a:solidFill>
          <a:ln>
            <a:solidFill>
              <a:srgbClr val="CC99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得られた効果</a:t>
            </a:r>
          </a:p>
        </p:txBody>
      </p:sp>
      <p:sp>
        <p:nvSpPr>
          <p:cNvPr id="1148" name="二等辺三角形 27"/>
          <p:cNvSpPr/>
          <p:nvPr/>
        </p:nvSpPr>
        <p:spPr>
          <a:xfrm rot="10800000">
            <a:off x="6820044" y="2691024"/>
            <a:ext cx="2135398" cy="181302"/>
          </a:xfrm>
          <a:prstGeom prst="triangl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9" name="テキスト ボックス 28"/>
          <p:cNvSpPr txBox="1"/>
          <p:nvPr/>
        </p:nvSpPr>
        <p:spPr>
          <a:xfrm>
            <a:off x="5962205" y="6310655"/>
            <a:ext cx="2423176" cy="211203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rPr>
              <a:t>写真出所：</a:t>
            </a:r>
            <a:r>
              <a:rPr kumimoji="1" lang="ja-JP" altLang="en-US" sz="900" dirty="0">
                <a:solidFill>
                  <a:prstClr val="black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○○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rPr>
              <a:t>市、株式会社○○○</a:t>
            </a:r>
          </a:p>
        </p:txBody>
      </p:sp>
      <p:sp>
        <p:nvSpPr>
          <p:cNvPr id="1150" name="テキスト ボックス 29"/>
          <p:cNvSpPr txBox="1"/>
          <p:nvPr/>
        </p:nvSpPr>
        <p:spPr>
          <a:xfrm>
            <a:off x="5897880" y="903010"/>
            <a:ext cx="1214370" cy="215083"/>
          </a:xfrm>
          <a:prstGeom prst="rect">
            <a:avLst/>
          </a:prstGeom>
          <a:noFill/>
          <a:ln>
            <a:noFill/>
          </a:ln>
        </p:spPr>
        <p:txBody>
          <a:bodyPr wrap="square" tIns="0" rtlCol="0">
            <a:noAutofit/>
          </a:bodyPr>
          <a:lstStyle/>
          <a:p>
            <a:pPr marL="171450" indent="-171450">
              <a:buFont typeface="Wingdings" panose="05000000000000000000" pitchFamily="2" charset="2"/>
              <a:buChar char="n"/>
            </a:pPr>
            <a:r>
              <a:rPr kumimoji="1" lang="ja-JP" altLang="en-US" sz="12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利活用前</a:t>
            </a:r>
          </a:p>
        </p:txBody>
      </p:sp>
      <p:sp>
        <p:nvSpPr>
          <p:cNvPr id="1151" name="テキスト ボックス 30"/>
          <p:cNvSpPr txBox="1"/>
          <p:nvPr/>
        </p:nvSpPr>
        <p:spPr>
          <a:xfrm>
            <a:off x="5897880" y="2937726"/>
            <a:ext cx="1214370" cy="215083"/>
          </a:xfrm>
          <a:prstGeom prst="rect">
            <a:avLst/>
          </a:prstGeom>
          <a:noFill/>
          <a:ln>
            <a:noFill/>
          </a:ln>
        </p:spPr>
        <p:txBody>
          <a:bodyPr wrap="square" tIns="0" rtlCol="0">
            <a:noAutofit/>
          </a:bodyPr>
          <a:lstStyle/>
          <a:p>
            <a:pPr marL="171450" indent="-171450">
              <a:buFont typeface="Wingdings" panose="05000000000000000000" pitchFamily="2" charset="2"/>
              <a:buChar char="n"/>
            </a:pPr>
            <a:r>
              <a:rPr kumimoji="1" lang="ja-JP" altLang="en-US" sz="12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利活用後</a:t>
            </a:r>
          </a:p>
        </p:txBody>
      </p:sp>
      <p:sp>
        <p:nvSpPr>
          <p:cNvPr id="1152" name="テキスト ボックス 35"/>
          <p:cNvSpPr txBox="1"/>
          <p:nvPr/>
        </p:nvSpPr>
        <p:spPr>
          <a:xfrm>
            <a:off x="315253" y="6476073"/>
            <a:ext cx="3458020" cy="226591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spAutoFit/>
          </a:bodyPr>
          <a:lstStyle/>
          <a:p>
            <a:pPr>
              <a:spcBef>
                <a:spcPts val="0"/>
              </a:spcBef>
              <a:buSzPct val="100000"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rPr>
              <a:t>施設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rPr>
              <a:t>HP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rPr>
              <a:t>：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rPr>
              <a:t>XXXXXX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rPr>
              <a:t>（施設</a:t>
            </a:r>
            <a:r>
              <a:rPr kumimoji="1" lang="ja-JP" altLang="en-US" sz="1000" dirty="0">
                <a:solidFill>
                  <a:prstClr val="black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ウェブサイトがある場合、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rPr>
              <a:t>URL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rPr>
              <a:t>を記載）</a:t>
            </a:r>
            <a:endParaRPr lang="en-US" altLang="ja-JP" sz="1000" b="0" i="0" u="none" strike="noStrike" dirty="0">
              <a:solidFill>
                <a:srgbClr val="000000"/>
              </a:solidFill>
              <a:effectLst/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0" name="テキスト ボックス 2">
            <a:extLst>
              <a:ext uri="{FF2B5EF4-FFF2-40B4-BE49-F238E27FC236}">
                <a16:creationId xmlns:a16="http://schemas.microsoft.com/office/drawing/2014/main" id="{DDA4CA06-59FC-C63C-7A96-690F24AE6057}"/>
              </a:ext>
            </a:extLst>
          </p:cNvPr>
          <p:cNvSpPr txBox="1"/>
          <p:nvPr/>
        </p:nvSpPr>
        <p:spPr>
          <a:xfrm>
            <a:off x="7962393" y="113578"/>
            <a:ext cx="194557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1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作成時点：令和○年○月</a:t>
            </a:r>
            <a:endParaRPr lang="ja-JP" altLang="en-US" sz="1100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1" name="四角形: 角を丸くする 3">
            <a:extLst>
              <a:ext uri="{FF2B5EF4-FFF2-40B4-BE49-F238E27FC236}">
                <a16:creationId xmlns:a16="http://schemas.microsoft.com/office/drawing/2014/main" id="{245BEA6C-5D84-2D2E-F3B6-A2D204AB4074}"/>
              </a:ext>
            </a:extLst>
          </p:cNvPr>
          <p:cNvSpPr/>
          <p:nvPr/>
        </p:nvSpPr>
        <p:spPr>
          <a:xfrm>
            <a:off x="7394294" y="423881"/>
            <a:ext cx="1046022" cy="18774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古民家</a:t>
            </a:r>
          </a:p>
        </p:txBody>
      </p:sp>
      <p:sp>
        <p:nvSpPr>
          <p:cNvPr id="12" name="二等辺三角形 5">
            <a:extLst>
              <a:ext uri="{FF2B5EF4-FFF2-40B4-BE49-F238E27FC236}">
                <a16:creationId xmlns:a16="http://schemas.microsoft.com/office/drawing/2014/main" id="{1A8D9F7F-6354-87C7-266E-A5D76B6EB11B}"/>
              </a:ext>
            </a:extLst>
          </p:cNvPr>
          <p:cNvSpPr/>
          <p:nvPr/>
        </p:nvSpPr>
        <p:spPr>
          <a:xfrm rot="5400000">
            <a:off x="8509437" y="461060"/>
            <a:ext cx="161427" cy="100768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四角形: 角を丸くする 8">
            <a:extLst>
              <a:ext uri="{FF2B5EF4-FFF2-40B4-BE49-F238E27FC236}">
                <a16:creationId xmlns:a16="http://schemas.microsoft.com/office/drawing/2014/main" id="{85C54F73-9443-38A3-6A0F-1C9E5FF4E05E}"/>
              </a:ext>
            </a:extLst>
          </p:cNvPr>
          <p:cNvSpPr/>
          <p:nvPr/>
        </p:nvSpPr>
        <p:spPr>
          <a:xfrm>
            <a:off x="8736025" y="423881"/>
            <a:ext cx="1046022" cy="187744"/>
          </a:xfrm>
          <a:prstGeom prst="roundRect">
            <a:avLst/>
          </a:prstGeom>
          <a:solidFill>
            <a:srgbClr val="339966"/>
          </a:solidFill>
          <a:ln>
            <a:solidFill>
              <a:srgbClr val="3399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○○○○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70C96C55-1670-E4AF-9E27-9AD4D7994902}"/>
              </a:ext>
            </a:extLst>
          </p:cNvPr>
          <p:cNvSpPr/>
          <p:nvPr/>
        </p:nvSpPr>
        <p:spPr>
          <a:xfrm>
            <a:off x="7926924" y="1151922"/>
            <a:ext cx="1855121" cy="140372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写真</a:t>
            </a:r>
            <a:endParaRPr kumimoji="1" lang="en-US" altLang="ja-JP" sz="1400" dirty="0">
              <a:solidFill>
                <a:sysClr val="windowText" lastClr="00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C2EBAD77-7BF9-8EA2-27A3-E6D7EB7B82AB}"/>
              </a:ext>
            </a:extLst>
          </p:cNvPr>
          <p:cNvSpPr/>
          <p:nvPr/>
        </p:nvSpPr>
        <p:spPr>
          <a:xfrm>
            <a:off x="5988038" y="3200292"/>
            <a:ext cx="1855121" cy="144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写真</a:t>
            </a:r>
            <a:endParaRPr kumimoji="1" lang="en-US" altLang="ja-JP" sz="1400" dirty="0">
              <a:solidFill>
                <a:sysClr val="windowText" lastClr="00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88B9A454-0D8D-80C2-4487-0E1E8CF02307}"/>
              </a:ext>
            </a:extLst>
          </p:cNvPr>
          <p:cNvSpPr/>
          <p:nvPr/>
        </p:nvSpPr>
        <p:spPr>
          <a:xfrm>
            <a:off x="7926924" y="3200292"/>
            <a:ext cx="1855121" cy="144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写真</a:t>
            </a:r>
            <a:endParaRPr kumimoji="1" lang="en-US" altLang="ja-JP" sz="1400" dirty="0">
              <a:solidFill>
                <a:sysClr val="windowText" lastClr="00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3932E884-81E4-0A7E-E9FE-5373B8B67F20}"/>
              </a:ext>
            </a:extLst>
          </p:cNvPr>
          <p:cNvSpPr/>
          <p:nvPr/>
        </p:nvSpPr>
        <p:spPr>
          <a:xfrm>
            <a:off x="5988038" y="4749889"/>
            <a:ext cx="1855121" cy="144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写真</a:t>
            </a:r>
            <a:endParaRPr kumimoji="1" lang="en-US" altLang="ja-JP" sz="1400" dirty="0">
              <a:solidFill>
                <a:sysClr val="windowText" lastClr="00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1D240551-2021-CE67-8097-B227C8E45B11}"/>
              </a:ext>
            </a:extLst>
          </p:cNvPr>
          <p:cNvSpPr/>
          <p:nvPr/>
        </p:nvSpPr>
        <p:spPr>
          <a:xfrm>
            <a:off x="7926924" y="4749889"/>
            <a:ext cx="1855121" cy="144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写真</a:t>
            </a:r>
            <a:endParaRPr kumimoji="1" lang="en-US" altLang="ja-JP" sz="1400" dirty="0">
              <a:solidFill>
                <a:sysClr val="windowText" lastClr="00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2" name="吹き出し: 四角形 1">
            <a:extLst>
              <a:ext uri="{FF2B5EF4-FFF2-40B4-BE49-F238E27FC236}">
                <a16:creationId xmlns:a16="http://schemas.microsoft.com/office/drawing/2014/main" id="{C17EBA3E-45B4-7BFB-CB83-38EC5BE18687}"/>
              </a:ext>
            </a:extLst>
          </p:cNvPr>
          <p:cNvSpPr/>
          <p:nvPr/>
        </p:nvSpPr>
        <p:spPr>
          <a:xfrm>
            <a:off x="10296144" y="1259080"/>
            <a:ext cx="1856232" cy="1678646"/>
          </a:xfrm>
          <a:prstGeom prst="wedgeRectCallout">
            <a:avLst>
              <a:gd name="adj1" fmla="val -63765"/>
              <a:gd name="adj2" fmla="val -25201"/>
            </a:avLst>
          </a:prstGeom>
          <a:solidFill>
            <a:srgbClr val="DFF5EA"/>
          </a:solidFill>
          <a:ln>
            <a:solidFill>
              <a:srgbClr val="3399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データ容量の都合等でメール送付が困難な場合は、事務局へご相談ください</a:t>
            </a:r>
          </a:p>
        </p:txBody>
      </p:sp>
    </p:spTree>
    <p:extLst>
      <p:ext uri="{BB962C8B-B14F-4D97-AF65-F5344CB8AC3E}">
        <p14:creationId xmlns:p14="http://schemas.microsoft.com/office/powerpoint/2010/main" val="2070731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0E2FC36-1E37-5962-93E4-AE247D0894A4}"/>
              </a:ext>
            </a:extLst>
          </p:cNvPr>
          <p:cNvSpPr/>
          <p:nvPr/>
        </p:nvSpPr>
        <p:spPr>
          <a:xfrm>
            <a:off x="273924" y="3831332"/>
            <a:ext cx="3261855" cy="21190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地図</a:t>
            </a:r>
            <a:endParaRPr kumimoji="1" lang="en-US" altLang="ja-JP" dirty="0">
              <a:solidFill>
                <a:sysClr val="windowText" lastClr="00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080" name="タイトル 1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ja-JP" altLang="en-US" dirty="0"/>
              <a:t>施設名○○○○</a:t>
            </a:r>
            <a:r>
              <a:rPr kumimoji="1" lang="ja-JP" altLang="en-US" dirty="0"/>
              <a:t>（○○県○○市）</a:t>
            </a:r>
          </a:p>
        </p:txBody>
      </p:sp>
      <p:sp>
        <p:nvSpPr>
          <p:cNvPr id="1081" name="テキスト ボックス 7"/>
          <p:cNvSpPr txBox="1"/>
          <p:nvPr/>
        </p:nvSpPr>
        <p:spPr>
          <a:xfrm>
            <a:off x="0" y="432590"/>
            <a:ext cx="563956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4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公共側の事業名○○○○○○○事業</a:t>
            </a:r>
          </a:p>
        </p:txBody>
      </p:sp>
      <p:sp>
        <p:nvSpPr>
          <p:cNvPr id="1082" name="テキスト ボックス 2"/>
          <p:cNvSpPr txBox="1"/>
          <p:nvPr/>
        </p:nvSpPr>
        <p:spPr>
          <a:xfrm>
            <a:off x="7962393" y="113578"/>
            <a:ext cx="194557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1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作成時点：令和○年○月</a:t>
            </a:r>
            <a:endParaRPr lang="ja-JP" altLang="en-US" sz="1100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083" name="四角形: 角を丸くする 3"/>
          <p:cNvSpPr/>
          <p:nvPr/>
        </p:nvSpPr>
        <p:spPr>
          <a:xfrm>
            <a:off x="7394294" y="423881"/>
            <a:ext cx="1046022" cy="18774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学校</a:t>
            </a:r>
          </a:p>
        </p:txBody>
      </p:sp>
      <p:sp>
        <p:nvSpPr>
          <p:cNvPr id="1084" name="二等辺三角形 5"/>
          <p:cNvSpPr/>
          <p:nvPr/>
        </p:nvSpPr>
        <p:spPr>
          <a:xfrm rot="5400000">
            <a:off x="8509437" y="461060"/>
            <a:ext cx="161427" cy="100768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5" name="四角形: 角を丸くする 8"/>
          <p:cNvSpPr/>
          <p:nvPr/>
        </p:nvSpPr>
        <p:spPr>
          <a:xfrm>
            <a:off x="8736025" y="423881"/>
            <a:ext cx="1046022" cy="187744"/>
          </a:xfrm>
          <a:prstGeom prst="roundRect">
            <a:avLst/>
          </a:prstGeom>
          <a:solidFill>
            <a:srgbClr val="4087C8"/>
          </a:solidFill>
          <a:ln>
            <a:solidFill>
              <a:srgbClr val="4087C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○○○○</a:t>
            </a:r>
          </a:p>
        </p:txBody>
      </p:sp>
      <p:graphicFrame>
        <p:nvGraphicFramePr>
          <p:cNvPr id="1086" name="表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243742"/>
              </p:ext>
            </p:extLst>
          </p:nvPr>
        </p:nvGraphicFramePr>
        <p:xfrm>
          <a:off x="3773532" y="853123"/>
          <a:ext cx="5877415" cy="3161840"/>
        </p:xfrm>
        <a:graphic>
          <a:graphicData uri="http://schemas.openxmlformats.org/drawingml/2006/table">
            <a:tbl>
              <a:tblPr/>
              <a:tblGrid>
                <a:gridCol w="95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20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5492"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事業主体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B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○○</a:t>
                      </a:r>
                      <a:r>
                        <a:rPr lang="zh-TW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県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○○</a:t>
                      </a:r>
                      <a:r>
                        <a:rPr lang="zh-TW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市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（人口：　　　人　</a:t>
                      </a: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※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令和　年　月現在）</a:t>
                      </a:r>
                      <a:endParaRPr lang="zh-TW" alt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492"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事業手法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B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○○○方式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526"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民間事業者の</a:t>
                      </a:r>
                      <a:b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業務内容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B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-92075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○○業務（○○、○○等）</a:t>
                      </a:r>
                    </a:p>
                    <a:p>
                      <a:pPr marL="92075" indent="-92075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○○業務（○○、○○、○○等）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492"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事業期間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B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zh-TW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約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　</a:t>
                      </a:r>
                      <a:r>
                        <a:rPr lang="zh-TW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年間（令和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</a:t>
                      </a:r>
                      <a:r>
                        <a:rPr lang="zh-TW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年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</a:t>
                      </a:r>
                      <a:r>
                        <a:rPr lang="zh-TW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月～令和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</a:t>
                      </a:r>
                      <a:r>
                        <a:rPr lang="zh-TW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年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</a:t>
                      </a:r>
                      <a:r>
                        <a:rPr lang="zh-TW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月）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560"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事業費等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B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-92075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改修費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</a:t>
                      </a:r>
                      <a:r>
                        <a:rPr lang="zh-TW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約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○○百万</a:t>
                      </a:r>
                      <a:r>
                        <a:rPr lang="zh-TW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円</a:t>
                      </a:r>
                      <a:endParaRPr lang="en-US" altLang="zh-TW" sz="105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92075" marR="0" lvl="0" indent="-9207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運営権対価　約○○百万円　</a:t>
                      </a:r>
                      <a:r>
                        <a:rPr lang="en-US" altLang="ja-JP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※</a:t>
                      </a:r>
                      <a:r>
                        <a:rPr lang="ja-JP" altLang="en-US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費目は一例です</a:t>
                      </a:r>
                      <a:endParaRPr dirty="0">
                        <a:solidFill>
                          <a:srgbClr val="FF0000"/>
                        </a:solidFill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7560"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活用した</a:t>
                      </a: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補助金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B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○○交付金　○○百万円</a:t>
                      </a: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92075" marR="0" lvl="0" indent="-9207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○○補助　○○百万円</a:t>
                      </a: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92075" marR="0" lvl="0" indent="-9207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○○事業　○○百万円　</a:t>
                      </a:r>
                      <a:r>
                        <a:rPr lang="en-US" altLang="ja-JP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※</a:t>
                      </a:r>
                      <a:r>
                        <a:rPr lang="ja-JP" altLang="en-US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メニューは一例です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5492"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事業者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B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株式会社○○○○（市内</a:t>
                      </a: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/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市外企業）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5492"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事業経緯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B"/>
                    </a:solidFill>
                  </a:tcPr>
                </a:tc>
                <a:tc>
                  <a:txBody>
                    <a:bodyPr/>
                    <a:lstStyle/>
                    <a:p>
                      <a:pPr marL="93600" indent="-9360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平成　年　月　実施方針公表</a:t>
                      </a:r>
                    </a:p>
                    <a:p>
                      <a:pPr marL="93600" indent="-9360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平成　年　月　公募開始</a:t>
                      </a:r>
                    </a:p>
                    <a:p>
                      <a:pPr marL="93600" indent="-9360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平成　年　月　事業者選定・優先交渉権者の決定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marL="93600" indent="-9360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令和　年　月　運営権設定議決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marL="93600" indent="-9360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令和　年　月　供用開始　</a:t>
                      </a:r>
                      <a:r>
                        <a:rPr lang="en-US" altLang="ja-JP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※</a:t>
                      </a:r>
                      <a:r>
                        <a:rPr lang="ja-JP" altLang="en-US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事業経緯の内容は一例です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87" name="四角形: 角を丸くする 68"/>
          <p:cNvSpPr/>
          <p:nvPr/>
        </p:nvSpPr>
        <p:spPr>
          <a:xfrm>
            <a:off x="281752" y="853463"/>
            <a:ext cx="1197401" cy="196021"/>
          </a:xfrm>
          <a:prstGeom prst="roundRect">
            <a:avLst>
              <a:gd name="adj" fmla="val 50000"/>
            </a:avLst>
          </a:prstGeom>
          <a:solidFill>
            <a:srgbClr val="4087C8"/>
          </a:solidFill>
          <a:ln>
            <a:solidFill>
              <a:srgbClr val="4087C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基本情報</a:t>
            </a:r>
          </a:p>
        </p:txBody>
      </p:sp>
      <p:sp>
        <p:nvSpPr>
          <p:cNvPr id="1121" name="正方形/長方形 97"/>
          <p:cNvSpPr/>
          <p:nvPr/>
        </p:nvSpPr>
        <p:spPr>
          <a:xfrm>
            <a:off x="3773532" y="4590288"/>
            <a:ext cx="5854770" cy="210944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900" dirty="0">
              <a:solidFill>
                <a:schemeClr val="tx1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122" name="四角形: 角を丸くする 98"/>
          <p:cNvSpPr/>
          <p:nvPr/>
        </p:nvSpPr>
        <p:spPr>
          <a:xfrm>
            <a:off x="3755599" y="4328277"/>
            <a:ext cx="1197401" cy="196021"/>
          </a:xfrm>
          <a:prstGeom prst="roundRect">
            <a:avLst>
              <a:gd name="adj" fmla="val 50000"/>
            </a:avLst>
          </a:prstGeom>
          <a:solidFill>
            <a:srgbClr val="4087C8"/>
          </a:solidFill>
          <a:ln>
            <a:solidFill>
              <a:srgbClr val="4087C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事業スキーム図</a:t>
            </a:r>
          </a:p>
        </p:txBody>
      </p:sp>
      <p:sp>
        <p:nvSpPr>
          <p:cNvPr id="1123" name="四角形: 角を丸くする 99"/>
          <p:cNvSpPr/>
          <p:nvPr/>
        </p:nvSpPr>
        <p:spPr>
          <a:xfrm>
            <a:off x="265987" y="3568370"/>
            <a:ext cx="1197401" cy="196021"/>
          </a:xfrm>
          <a:prstGeom prst="roundRect">
            <a:avLst>
              <a:gd name="adj" fmla="val 50000"/>
            </a:avLst>
          </a:prstGeom>
          <a:solidFill>
            <a:srgbClr val="4087C8"/>
          </a:solidFill>
          <a:ln>
            <a:solidFill>
              <a:srgbClr val="4087C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位置図</a:t>
            </a:r>
          </a:p>
        </p:txBody>
      </p:sp>
      <p:sp>
        <p:nvSpPr>
          <p:cNvPr id="1124" name="テキスト ボックス 100"/>
          <p:cNvSpPr txBox="1"/>
          <p:nvPr/>
        </p:nvSpPr>
        <p:spPr>
          <a:xfrm>
            <a:off x="266305" y="5939867"/>
            <a:ext cx="1609443" cy="211203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rPr>
              <a:t>出所：</a:t>
            </a:r>
            <a:r>
              <a:rPr kumimoji="1" lang="ja-JP" altLang="en-US" sz="900" dirty="0">
                <a:solidFill>
                  <a:prstClr val="black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○○○○</a:t>
            </a: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125" name="テキスト ボックス 97"/>
          <p:cNvSpPr txBox="1"/>
          <p:nvPr/>
        </p:nvSpPr>
        <p:spPr>
          <a:xfrm>
            <a:off x="1479153" y="3607136"/>
            <a:ext cx="2056626" cy="143261"/>
          </a:xfrm>
          <a:prstGeom prst="rect">
            <a:avLst/>
          </a:prstGeom>
          <a:noFill/>
        </p:spPr>
        <p:txBody>
          <a:bodyPr wrap="none" rtlCol="0" anchor="ctr" anchorCtr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○○</a:t>
            </a:r>
            <a:r>
              <a:rPr kumimoji="1" lang="zh-TW" altLang="en-US" sz="10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県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○○</a:t>
            </a:r>
            <a:r>
              <a:rPr kumimoji="1" lang="zh-TW" altLang="en-US" sz="10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市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○○（所在地を記載）</a:t>
            </a:r>
          </a:p>
        </p:txBody>
      </p:sp>
      <p:sp>
        <p:nvSpPr>
          <p:cNvPr id="1126" name="テキスト ボックス 4"/>
          <p:cNvSpPr txBox="1"/>
          <p:nvPr/>
        </p:nvSpPr>
        <p:spPr>
          <a:xfrm>
            <a:off x="255354" y="3263858"/>
            <a:ext cx="1223799" cy="211203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rPr>
              <a:t>写真出所：</a:t>
            </a:r>
            <a:r>
              <a:rPr kumimoji="1" lang="ja-JP" altLang="en-US" sz="900" dirty="0">
                <a:solidFill>
                  <a:prstClr val="black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○○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rPr>
              <a:t>市</a:t>
            </a:r>
          </a:p>
        </p:txBody>
      </p:sp>
      <p:grpSp>
        <p:nvGrpSpPr>
          <p:cNvPr id="1127" name="グループ化 14"/>
          <p:cNvGrpSpPr/>
          <p:nvPr/>
        </p:nvGrpSpPr>
        <p:grpSpPr>
          <a:xfrm>
            <a:off x="1142811" y="4088694"/>
            <a:ext cx="1827403" cy="1812286"/>
            <a:chOff x="6941898" y="4164069"/>
            <a:chExt cx="2112643" cy="2095167"/>
          </a:xfrm>
        </p:grpSpPr>
        <p:sp>
          <p:nvSpPr>
            <p:cNvPr id="1128" name="正方形/長方形 10"/>
            <p:cNvSpPr/>
            <p:nvPr/>
          </p:nvSpPr>
          <p:spPr>
            <a:xfrm>
              <a:off x="6941898" y="6066876"/>
              <a:ext cx="719174" cy="192360"/>
            </a:xfrm>
            <a:prstGeom prst="rect">
              <a:avLst/>
            </a:prstGeom>
            <a:solidFill>
              <a:srgbClr val="DAEEFB">
                <a:alpha val="70000"/>
              </a:srgbClr>
            </a:solidFill>
            <a:ln w="19050">
              <a:solidFill>
                <a:srgbClr val="4087C8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○○○</a:t>
              </a:r>
            </a:p>
          </p:txBody>
        </p:sp>
        <p:sp>
          <p:nvSpPr>
            <p:cNvPr id="1129" name="正方形/長方形 11"/>
            <p:cNvSpPr/>
            <p:nvPr/>
          </p:nvSpPr>
          <p:spPr>
            <a:xfrm>
              <a:off x="7155510" y="4164069"/>
              <a:ext cx="719174" cy="192360"/>
            </a:xfrm>
            <a:prstGeom prst="rect">
              <a:avLst/>
            </a:prstGeom>
            <a:solidFill>
              <a:srgbClr val="DAEEFB">
                <a:alpha val="70000"/>
              </a:srgbClr>
            </a:solidFill>
            <a:ln w="19050">
              <a:solidFill>
                <a:srgbClr val="4087C8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○○○</a:t>
              </a:r>
            </a:p>
          </p:txBody>
        </p:sp>
        <p:sp>
          <p:nvSpPr>
            <p:cNvPr id="1130" name="正方形/長方形 12"/>
            <p:cNvSpPr/>
            <p:nvPr/>
          </p:nvSpPr>
          <p:spPr>
            <a:xfrm>
              <a:off x="8433344" y="4633357"/>
              <a:ext cx="117591" cy="131385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endParaRPr>
            </a:p>
          </p:txBody>
        </p:sp>
        <p:sp>
          <p:nvSpPr>
            <p:cNvPr id="1131" name="テキスト ボックス 13"/>
            <p:cNvSpPr txBox="1"/>
            <p:nvPr/>
          </p:nvSpPr>
          <p:spPr>
            <a:xfrm>
              <a:off x="8135079" y="4409916"/>
              <a:ext cx="919462" cy="176023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</p:spPr>
          <p:txBody>
            <a:bodyPr wrap="square" lIns="36000" tIns="36000" rIns="36000" bIns="36000" rtlCol="0" anchor="ctr" anchorCtr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/>
                <a:defRPr/>
              </a:pPr>
              <a:r>
                <a:rPr kumimoji="1" lang="ja-JP" altLang="en-US" sz="105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</a:rPr>
                <a:t>対象施設</a:t>
              </a:r>
            </a:p>
          </p:txBody>
        </p:sp>
      </p:grpSp>
      <p:grpSp>
        <p:nvGrpSpPr>
          <p:cNvPr id="1132" name="グループ化 23"/>
          <p:cNvGrpSpPr/>
          <p:nvPr/>
        </p:nvGrpSpPr>
        <p:grpSpPr>
          <a:xfrm>
            <a:off x="277699" y="6188075"/>
            <a:ext cx="3296182" cy="514589"/>
            <a:chOff x="102873" y="6345936"/>
            <a:chExt cx="3296182" cy="389859"/>
          </a:xfrm>
        </p:grpSpPr>
        <p:sp>
          <p:nvSpPr>
            <p:cNvPr id="1133" name="正方形/長方形 26"/>
            <p:cNvSpPr/>
            <p:nvPr/>
          </p:nvSpPr>
          <p:spPr>
            <a:xfrm>
              <a:off x="876801" y="6345936"/>
              <a:ext cx="2522254" cy="38985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○○市○○部○○課</a:t>
              </a:r>
              <a:endParaRPr kumimoji="1" lang="en-US" altLang="ja-JP" sz="9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endParaRPr>
            </a:p>
            <a:p>
              <a:r>
                <a:rPr kumimoji="1" lang="en-US" altLang="ja-JP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TEL</a:t>
              </a:r>
              <a:r>
                <a:rPr kumimoji="1" lang="ja-JP" altLang="en-US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：</a:t>
              </a:r>
              <a:r>
                <a:rPr kumimoji="1" lang="en-US" altLang="ja-JP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XX</a:t>
              </a:r>
              <a:r>
                <a:rPr kumimoji="1" lang="ja-JP" altLang="en-US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-</a:t>
              </a:r>
              <a:r>
                <a:rPr kumimoji="1" lang="en-US" altLang="ja-JP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XXXX</a:t>
              </a:r>
              <a:r>
                <a:rPr kumimoji="1" lang="ja-JP" altLang="en-US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-</a:t>
              </a:r>
              <a:r>
                <a:rPr kumimoji="1" lang="en-US" altLang="ja-JP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XXXX</a:t>
              </a:r>
              <a:endParaRPr dirty="0">
                <a:solidFill>
                  <a:schemeClr val="tx1"/>
                </a:solidFill>
              </a:endParaRPr>
            </a:p>
            <a:p>
              <a:r>
                <a:rPr kumimoji="1" lang="en-US" altLang="ja-JP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Email</a:t>
              </a:r>
              <a:r>
                <a:rPr kumimoji="1" lang="ja-JP" altLang="en-US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：</a:t>
              </a:r>
              <a:r>
                <a:rPr kumimoji="1" lang="en-US" altLang="ja-JP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XXXXX</a:t>
              </a:r>
              <a:r>
                <a:rPr kumimoji="1" lang="ja-JP" altLang="en-US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@</a:t>
              </a:r>
              <a:r>
                <a:rPr kumimoji="1" lang="en-US" altLang="ja-JP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XX</a:t>
              </a:r>
              <a:r>
                <a:rPr kumimoji="1" lang="ja-JP" altLang="en-US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.</a:t>
              </a:r>
              <a:r>
                <a:rPr kumimoji="1" lang="en-US" altLang="ja-JP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XX</a:t>
              </a:r>
              <a:endParaRPr kumimoji="1" lang="ja-JP" altLang="en-US" sz="9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endParaRPr>
            </a:p>
          </p:txBody>
        </p:sp>
        <p:sp>
          <p:nvSpPr>
            <p:cNvPr id="1134" name="正方形/長方形 27"/>
            <p:cNvSpPr/>
            <p:nvPr/>
          </p:nvSpPr>
          <p:spPr>
            <a:xfrm>
              <a:off x="102873" y="6345936"/>
              <a:ext cx="773928" cy="389859"/>
            </a:xfrm>
            <a:prstGeom prst="rect">
              <a:avLst/>
            </a:prstGeom>
            <a:solidFill>
              <a:schemeClr val="accent5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kumimoji="1" lang="ja-JP" altLang="en-US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掲載内容</a:t>
              </a:r>
              <a:br>
                <a:rPr kumimoji="1" lang="en-US" altLang="ja-JP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</a:br>
              <a:r>
                <a:rPr kumimoji="1" lang="ja-JP" altLang="en-US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に関する</a:t>
              </a:r>
              <a:endParaRPr kumimoji="1" lang="en-US" altLang="ja-JP" sz="9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endParaRPr>
            </a:p>
            <a:p>
              <a:pPr algn="ctr"/>
              <a:r>
                <a:rPr kumimoji="1" lang="ja-JP" altLang="en-US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問合せ先</a:t>
              </a:r>
            </a:p>
          </p:txBody>
        </p:sp>
      </p:grp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A2A57ED-12EE-FEE9-368A-A78D6C067EBA}"/>
              </a:ext>
            </a:extLst>
          </p:cNvPr>
          <p:cNvSpPr/>
          <p:nvPr/>
        </p:nvSpPr>
        <p:spPr>
          <a:xfrm>
            <a:off x="273924" y="1101888"/>
            <a:ext cx="3261855" cy="214897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写真</a:t>
            </a:r>
            <a:endParaRPr kumimoji="1" lang="en-US" altLang="ja-JP" dirty="0">
              <a:solidFill>
                <a:sysClr val="windowText" lastClr="00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algn="ctr"/>
            <a:r>
              <a:rPr kumimoji="1" lang="en-US" altLang="ja-JP" sz="1400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※</a:t>
            </a:r>
            <a:r>
              <a:rPr kumimoji="1" lang="ja-JP" altLang="en-US" sz="1400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利活用後の施設の魅力が伝わる</a:t>
            </a:r>
            <a:br>
              <a:rPr kumimoji="1" lang="en-US" altLang="ja-JP" sz="1400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</a:br>
            <a:r>
              <a:rPr kumimoji="1" lang="ja-JP" altLang="en-US" sz="1400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外観等の写真</a:t>
            </a:r>
          </a:p>
        </p:txBody>
      </p:sp>
      <p:grpSp>
        <p:nvGrpSpPr>
          <p:cNvPr id="6" name="グループ化 9">
            <a:extLst>
              <a:ext uri="{FF2B5EF4-FFF2-40B4-BE49-F238E27FC236}">
                <a16:creationId xmlns:a16="http://schemas.microsoft.com/office/drawing/2014/main" id="{ED25C916-E50E-2CF8-6412-DFB61587B291}"/>
              </a:ext>
            </a:extLst>
          </p:cNvPr>
          <p:cNvGrpSpPr/>
          <p:nvPr/>
        </p:nvGrpSpPr>
        <p:grpSpPr>
          <a:xfrm>
            <a:off x="4296403" y="4757692"/>
            <a:ext cx="5000723" cy="1901243"/>
            <a:chOff x="5905486" y="3412029"/>
            <a:chExt cx="3415561" cy="2633305"/>
          </a:xfrm>
        </p:grpSpPr>
        <p:sp>
          <p:nvSpPr>
            <p:cNvPr id="7" name="正方形/長方形 20">
              <a:extLst>
                <a:ext uri="{FF2B5EF4-FFF2-40B4-BE49-F238E27FC236}">
                  <a16:creationId xmlns:a16="http://schemas.microsoft.com/office/drawing/2014/main" id="{DF23C6EF-1E9F-48B9-0134-1D170B78DAD7}"/>
                </a:ext>
              </a:extLst>
            </p:cNvPr>
            <p:cNvSpPr/>
            <p:nvPr/>
          </p:nvSpPr>
          <p:spPr>
            <a:xfrm>
              <a:off x="5907239" y="3412029"/>
              <a:ext cx="1137413" cy="294503"/>
            </a:xfrm>
            <a:prstGeom prst="rect">
              <a:avLst/>
            </a:prstGeom>
            <a:solidFill>
              <a:srgbClr val="4087C8"/>
            </a:solidFill>
            <a:ln>
              <a:solidFill>
                <a:srgbClr val="4087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dirty="0">
                  <a:solidFill>
                    <a:schemeClr val="bg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○○</a:t>
              </a:r>
              <a:r>
                <a:rPr kumimoji="1" lang="ja-JP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</a:rPr>
                <a:t>市</a:t>
              </a:r>
              <a:endPara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endParaRPr>
            </a:p>
          </p:txBody>
        </p:sp>
        <p:sp>
          <p:nvSpPr>
            <p:cNvPr id="8" name="テキスト ボックス 21">
              <a:extLst>
                <a:ext uri="{FF2B5EF4-FFF2-40B4-BE49-F238E27FC236}">
                  <a16:creationId xmlns:a16="http://schemas.microsoft.com/office/drawing/2014/main" id="{DF02BFFE-C364-B60D-A915-1402DC095453}"/>
                </a:ext>
              </a:extLst>
            </p:cNvPr>
            <p:cNvSpPr txBox="1"/>
            <p:nvPr/>
          </p:nvSpPr>
          <p:spPr>
            <a:xfrm>
              <a:off x="5905486" y="3854178"/>
              <a:ext cx="91178" cy="1034899"/>
            </a:xfrm>
            <a:prstGeom prst="rect">
              <a:avLst/>
            </a:prstGeom>
            <a:noFill/>
          </p:spPr>
          <p:txBody>
            <a:bodyPr vert="eaVert" wrap="none" rtlCol="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運営権実施</a:t>
              </a:r>
              <a:br>
                <a:rPr kumimoji="1" lang="en-US" altLang="ja-JP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</a:b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契約</a:t>
              </a:r>
            </a:p>
          </p:txBody>
        </p:sp>
        <p:cxnSp>
          <p:nvCxnSpPr>
            <p:cNvPr id="9" name="直線矢印コネクタ 28">
              <a:extLst>
                <a:ext uri="{FF2B5EF4-FFF2-40B4-BE49-F238E27FC236}">
                  <a16:creationId xmlns:a16="http://schemas.microsoft.com/office/drawing/2014/main" id="{A2750DC9-D2AC-5974-AE3A-C9F34588EA16}"/>
                </a:ext>
              </a:extLst>
            </p:cNvPr>
            <p:cNvCxnSpPr>
              <a:cxnSpLocks/>
            </p:cNvCxnSpPr>
            <p:nvPr/>
          </p:nvCxnSpPr>
          <p:spPr>
            <a:xfrm>
              <a:off x="6065171" y="3746498"/>
              <a:ext cx="0" cy="1296221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正方形/長方形 34">
              <a:extLst>
                <a:ext uri="{FF2B5EF4-FFF2-40B4-BE49-F238E27FC236}">
                  <a16:creationId xmlns:a16="http://schemas.microsoft.com/office/drawing/2014/main" id="{2A0722F3-B11A-1A79-DD01-D2DC1942D9F6}"/>
                </a:ext>
              </a:extLst>
            </p:cNvPr>
            <p:cNvSpPr/>
            <p:nvPr/>
          </p:nvSpPr>
          <p:spPr>
            <a:xfrm>
              <a:off x="8073120" y="5783975"/>
              <a:ext cx="995890" cy="26135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</a:rPr>
                <a:t>利用者</a:t>
              </a:r>
              <a:endPara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endParaRPr>
            </a:p>
          </p:txBody>
        </p:sp>
        <p:sp>
          <p:nvSpPr>
            <p:cNvPr id="11" name="テキスト ボックス 36">
              <a:extLst>
                <a:ext uri="{FF2B5EF4-FFF2-40B4-BE49-F238E27FC236}">
                  <a16:creationId xmlns:a16="http://schemas.microsoft.com/office/drawing/2014/main" id="{6B0E9F44-9E22-2870-F394-3186EBE60D57}"/>
                </a:ext>
              </a:extLst>
            </p:cNvPr>
            <p:cNvSpPr txBox="1"/>
            <p:nvPr/>
          </p:nvSpPr>
          <p:spPr>
            <a:xfrm>
              <a:off x="8597772" y="5538143"/>
              <a:ext cx="723275" cy="97895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利用料金</a:t>
              </a:r>
            </a:p>
          </p:txBody>
        </p:sp>
        <p:cxnSp>
          <p:nvCxnSpPr>
            <p:cNvPr id="12" name="直線矢印コネクタ 39">
              <a:extLst>
                <a:ext uri="{FF2B5EF4-FFF2-40B4-BE49-F238E27FC236}">
                  <a16:creationId xmlns:a16="http://schemas.microsoft.com/office/drawing/2014/main" id="{67B3C323-B68C-45D8-AFF4-583BF68BD86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35463" y="5386511"/>
              <a:ext cx="0" cy="396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正方形/長方形 76">
              <a:extLst>
                <a:ext uri="{FF2B5EF4-FFF2-40B4-BE49-F238E27FC236}">
                  <a16:creationId xmlns:a16="http://schemas.microsoft.com/office/drawing/2014/main" id="{24E1D21A-3D72-400C-32A5-4D6CF0AE9456}"/>
                </a:ext>
              </a:extLst>
            </p:cNvPr>
            <p:cNvSpPr/>
            <p:nvPr/>
          </p:nvSpPr>
          <p:spPr>
            <a:xfrm>
              <a:off x="7851065" y="4272420"/>
              <a:ext cx="1440000" cy="1114091"/>
            </a:xfrm>
            <a:prstGeom prst="roundRect">
              <a:avLst/>
            </a:prstGeom>
            <a:solidFill>
              <a:srgbClr val="CC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</a:rPr>
                <a:t>対象施設</a:t>
              </a:r>
              <a:endPara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endParaRPr>
            </a:p>
          </p:txBody>
        </p:sp>
        <p:sp>
          <p:nvSpPr>
            <p:cNvPr id="14" name="テキスト ボックス 78">
              <a:extLst>
                <a:ext uri="{FF2B5EF4-FFF2-40B4-BE49-F238E27FC236}">
                  <a16:creationId xmlns:a16="http://schemas.microsoft.com/office/drawing/2014/main" id="{9EEA0341-9B63-CE9E-9A40-44FA10BAB89F}"/>
                </a:ext>
              </a:extLst>
            </p:cNvPr>
            <p:cNvSpPr txBox="1"/>
            <p:nvPr/>
          </p:nvSpPr>
          <p:spPr>
            <a:xfrm>
              <a:off x="6208150" y="3877882"/>
              <a:ext cx="91178" cy="765594"/>
            </a:xfrm>
            <a:prstGeom prst="rect">
              <a:avLst/>
            </a:prstGeom>
            <a:noFill/>
          </p:spPr>
          <p:txBody>
            <a:bodyPr vert="eaVert" wrap="none" rtlCol="0" anchor="ctr" anchorCtr="0">
              <a:no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運営権設定</a:t>
              </a:r>
            </a:p>
          </p:txBody>
        </p:sp>
        <p:cxnSp>
          <p:nvCxnSpPr>
            <p:cNvPr id="15" name="直線矢印コネクタ 79">
              <a:extLst>
                <a:ext uri="{FF2B5EF4-FFF2-40B4-BE49-F238E27FC236}">
                  <a16:creationId xmlns:a16="http://schemas.microsoft.com/office/drawing/2014/main" id="{0CC95B54-F2A7-DEF4-F7AD-B037F4DCC74E}"/>
                </a:ext>
              </a:extLst>
            </p:cNvPr>
            <p:cNvCxnSpPr>
              <a:cxnSpLocks/>
            </p:cNvCxnSpPr>
            <p:nvPr/>
          </p:nvCxnSpPr>
          <p:spPr>
            <a:xfrm>
              <a:off x="6323628" y="3728175"/>
              <a:ext cx="0" cy="1314544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テキスト ボックス 82">
              <a:extLst>
                <a:ext uri="{FF2B5EF4-FFF2-40B4-BE49-F238E27FC236}">
                  <a16:creationId xmlns:a16="http://schemas.microsoft.com/office/drawing/2014/main" id="{D93D1D57-7FDE-D82A-96DA-75C30FE03CDB}"/>
                </a:ext>
              </a:extLst>
            </p:cNvPr>
            <p:cNvSpPr txBox="1"/>
            <p:nvPr/>
          </p:nvSpPr>
          <p:spPr>
            <a:xfrm>
              <a:off x="6456603" y="3881233"/>
              <a:ext cx="91178" cy="1034899"/>
            </a:xfrm>
            <a:prstGeom prst="rect">
              <a:avLst/>
            </a:prstGeom>
            <a:noFill/>
          </p:spPr>
          <p:txBody>
            <a:bodyPr vert="eaVert" wrap="none" rtlCol="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運営権対価</a:t>
              </a:r>
              <a:br>
                <a:rPr kumimoji="1" lang="en-US" altLang="ja-JP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</a:b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支払</a:t>
              </a:r>
            </a:p>
          </p:txBody>
        </p:sp>
        <p:cxnSp>
          <p:nvCxnSpPr>
            <p:cNvPr id="17" name="直線矢印コネクタ 83">
              <a:extLst>
                <a:ext uri="{FF2B5EF4-FFF2-40B4-BE49-F238E27FC236}">
                  <a16:creationId xmlns:a16="http://schemas.microsoft.com/office/drawing/2014/main" id="{740DAAF7-4968-ACCA-170E-D1324B3C0D6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15800" y="3744440"/>
              <a:ext cx="0" cy="1306508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テキスト ボックス 84">
              <a:extLst>
                <a:ext uri="{FF2B5EF4-FFF2-40B4-BE49-F238E27FC236}">
                  <a16:creationId xmlns:a16="http://schemas.microsoft.com/office/drawing/2014/main" id="{C9CCFC3D-C5AE-68AA-95BE-C79E68DC1914}"/>
                </a:ext>
              </a:extLst>
            </p:cNvPr>
            <p:cNvSpPr txBox="1"/>
            <p:nvPr/>
          </p:nvSpPr>
          <p:spPr>
            <a:xfrm>
              <a:off x="7098485" y="4953053"/>
              <a:ext cx="723275" cy="97895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利用料金</a:t>
              </a:r>
            </a:p>
          </p:txBody>
        </p:sp>
        <p:cxnSp>
          <p:nvCxnSpPr>
            <p:cNvPr id="19" name="カギ線コネクタ 56">
              <a:extLst>
                <a:ext uri="{FF2B5EF4-FFF2-40B4-BE49-F238E27FC236}">
                  <a16:creationId xmlns:a16="http://schemas.microsoft.com/office/drawing/2014/main" id="{72F63AB3-56A6-E45E-929A-09714CFEEC92}"/>
                </a:ext>
              </a:extLst>
            </p:cNvPr>
            <p:cNvCxnSpPr>
              <a:cxnSpLocks/>
              <a:stCxn id="7" idx="3"/>
              <a:endCxn id="13" idx="0"/>
            </p:cNvCxnSpPr>
            <p:nvPr/>
          </p:nvCxnSpPr>
          <p:spPr>
            <a:xfrm>
              <a:off x="7044652" y="3559281"/>
              <a:ext cx="1526413" cy="713138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テキスト ボックス 87">
              <a:extLst>
                <a:ext uri="{FF2B5EF4-FFF2-40B4-BE49-F238E27FC236}">
                  <a16:creationId xmlns:a16="http://schemas.microsoft.com/office/drawing/2014/main" id="{963EF495-2F4B-A439-D97B-348A71A9C9DA}"/>
                </a:ext>
              </a:extLst>
            </p:cNvPr>
            <p:cNvSpPr txBox="1"/>
            <p:nvPr/>
          </p:nvSpPr>
          <p:spPr>
            <a:xfrm>
              <a:off x="7975470" y="5544494"/>
              <a:ext cx="526733" cy="97895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サービス提供</a:t>
              </a:r>
            </a:p>
          </p:txBody>
        </p:sp>
        <p:cxnSp>
          <p:nvCxnSpPr>
            <p:cNvPr id="21" name="直線矢印コネクタ 88">
              <a:extLst>
                <a:ext uri="{FF2B5EF4-FFF2-40B4-BE49-F238E27FC236}">
                  <a16:creationId xmlns:a16="http://schemas.microsoft.com/office/drawing/2014/main" id="{1F7086FE-5539-88EA-2463-771F517DC965}"/>
                </a:ext>
              </a:extLst>
            </p:cNvPr>
            <p:cNvCxnSpPr>
              <a:cxnSpLocks/>
            </p:cNvCxnSpPr>
            <p:nvPr/>
          </p:nvCxnSpPr>
          <p:spPr>
            <a:xfrm>
              <a:off x="8473292" y="5392862"/>
              <a:ext cx="0" cy="396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矢印コネクタ 89">
              <a:extLst>
                <a:ext uri="{FF2B5EF4-FFF2-40B4-BE49-F238E27FC236}">
                  <a16:creationId xmlns:a16="http://schemas.microsoft.com/office/drawing/2014/main" id="{7C91ADB9-837B-91F6-70C1-39F52BE166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054530" y="5158642"/>
              <a:ext cx="792036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テキスト ボックス 90">
              <a:extLst>
                <a:ext uri="{FF2B5EF4-FFF2-40B4-BE49-F238E27FC236}">
                  <a16:creationId xmlns:a16="http://schemas.microsoft.com/office/drawing/2014/main" id="{E70B2BDC-CE1E-0D97-2ED8-FED060E0DD5D}"/>
                </a:ext>
              </a:extLst>
            </p:cNvPr>
            <p:cNvSpPr txBox="1"/>
            <p:nvPr/>
          </p:nvSpPr>
          <p:spPr>
            <a:xfrm>
              <a:off x="7241851" y="5554013"/>
              <a:ext cx="453970" cy="97895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施設改修、</a:t>
              </a:r>
              <a:endParaRPr kumimoji="1" lang="en-US" altLang="ja-JP" sz="10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dirty="0"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維持管理、</a:t>
              </a:r>
              <a:endParaRPr kumimoji="1" lang="en-US" altLang="ja-JP" sz="1050" dirty="0"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運営</a:t>
              </a:r>
            </a:p>
          </p:txBody>
        </p:sp>
        <p:sp>
          <p:nvSpPr>
            <p:cNvPr id="24" name="テキスト ボックス 92">
              <a:extLst>
                <a:ext uri="{FF2B5EF4-FFF2-40B4-BE49-F238E27FC236}">
                  <a16:creationId xmlns:a16="http://schemas.microsoft.com/office/drawing/2014/main" id="{28F15E98-3D84-D8A9-5487-DE09536A1944}"/>
                </a:ext>
              </a:extLst>
            </p:cNvPr>
            <p:cNvSpPr txBox="1"/>
            <p:nvPr/>
          </p:nvSpPr>
          <p:spPr>
            <a:xfrm>
              <a:off x="7666904" y="3717936"/>
              <a:ext cx="453970" cy="97895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所有</a:t>
              </a:r>
            </a:p>
          </p:txBody>
        </p:sp>
        <p:sp>
          <p:nvSpPr>
            <p:cNvPr id="25" name="正方形/長方形 20">
              <a:extLst>
                <a:ext uri="{FF2B5EF4-FFF2-40B4-BE49-F238E27FC236}">
                  <a16:creationId xmlns:a16="http://schemas.microsoft.com/office/drawing/2014/main" id="{368F9989-5C50-AA07-1E38-CD8C0CA6A25A}"/>
                </a:ext>
              </a:extLst>
            </p:cNvPr>
            <p:cNvSpPr/>
            <p:nvPr/>
          </p:nvSpPr>
          <p:spPr>
            <a:xfrm>
              <a:off x="5907239" y="5050948"/>
              <a:ext cx="1137413" cy="455081"/>
            </a:xfrm>
            <a:prstGeom prst="rect">
              <a:avLst/>
            </a:prstGeom>
            <a:solidFill>
              <a:srgbClr val="4087C8"/>
            </a:solidFill>
            <a:ln>
              <a:solidFill>
                <a:srgbClr val="4087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</a:rPr>
                <a:t>○○○（事業者）</a:t>
              </a:r>
              <a:endPara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endParaRPr>
            </a:p>
          </p:txBody>
        </p:sp>
        <p:cxnSp>
          <p:nvCxnSpPr>
            <p:cNvPr id="26" name="直線矢印コネクタ 89">
              <a:extLst>
                <a:ext uri="{FF2B5EF4-FFF2-40B4-BE49-F238E27FC236}">
                  <a16:creationId xmlns:a16="http://schemas.microsoft.com/office/drawing/2014/main" id="{2CC3F7FB-1AF2-1EC6-2936-DEBC7D7B627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054530" y="5258648"/>
              <a:ext cx="792036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テキスト ボックス 82">
              <a:extLst>
                <a:ext uri="{FF2B5EF4-FFF2-40B4-BE49-F238E27FC236}">
                  <a16:creationId xmlns:a16="http://schemas.microsoft.com/office/drawing/2014/main" id="{5E3F6EA8-0F15-E06C-882B-CCF981CCA09F}"/>
                </a:ext>
              </a:extLst>
            </p:cNvPr>
            <p:cNvSpPr txBox="1"/>
            <p:nvPr/>
          </p:nvSpPr>
          <p:spPr>
            <a:xfrm>
              <a:off x="6827831" y="3867997"/>
              <a:ext cx="91178" cy="1034899"/>
            </a:xfrm>
            <a:prstGeom prst="rect">
              <a:avLst/>
            </a:prstGeom>
            <a:noFill/>
          </p:spPr>
          <p:txBody>
            <a:bodyPr vert="eaVert" wrap="none" rtlCol="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サービス対価</a:t>
              </a:r>
              <a:br>
                <a:rPr kumimoji="1" lang="en-US" altLang="ja-JP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</a:b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（改修・維持</a:t>
              </a:r>
              <a:br>
                <a:rPr kumimoji="1" lang="en-US" altLang="ja-JP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</a:b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管理費）</a:t>
              </a:r>
            </a:p>
          </p:txBody>
        </p:sp>
        <p:cxnSp>
          <p:nvCxnSpPr>
            <p:cNvPr id="28" name="直線矢印コネクタ 79">
              <a:extLst>
                <a:ext uri="{FF2B5EF4-FFF2-40B4-BE49-F238E27FC236}">
                  <a16:creationId xmlns:a16="http://schemas.microsoft.com/office/drawing/2014/main" id="{2AF05DF5-1BD4-2A99-67E6-FEE52F8CDC2D}"/>
                </a:ext>
              </a:extLst>
            </p:cNvPr>
            <p:cNvCxnSpPr>
              <a:cxnSpLocks/>
            </p:cNvCxnSpPr>
            <p:nvPr/>
          </p:nvCxnSpPr>
          <p:spPr>
            <a:xfrm>
              <a:off x="6700639" y="3728174"/>
              <a:ext cx="0" cy="1314545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テキスト ボックス 97">
            <a:extLst>
              <a:ext uri="{FF2B5EF4-FFF2-40B4-BE49-F238E27FC236}">
                <a16:creationId xmlns:a16="http://schemas.microsoft.com/office/drawing/2014/main" id="{F7DA643B-6B73-DAB2-B5C8-AEEC05FA2786}"/>
              </a:ext>
            </a:extLst>
          </p:cNvPr>
          <p:cNvSpPr txBox="1"/>
          <p:nvPr/>
        </p:nvSpPr>
        <p:spPr>
          <a:xfrm>
            <a:off x="5063669" y="4356404"/>
            <a:ext cx="2056626" cy="143261"/>
          </a:xfrm>
          <a:prstGeom prst="rect">
            <a:avLst/>
          </a:prstGeom>
          <a:noFill/>
        </p:spPr>
        <p:txBody>
          <a:bodyPr wrap="none" rtlCol="0" anchor="ctr" anchorCtr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※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以下のスキーム図は一例です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595DD6D-4951-4A16-3C40-8BBC41C78B9D}"/>
              </a:ext>
            </a:extLst>
          </p:cNvPr>
          <p:cNvSpPr/>
          <p:nvPr/>
        </p:nvSpPr>
        <p:spPr>
          <a:xfrm>
            <a:off x="-2386584" y="113578"/>
            <a:ext cx="2262779" cy="1743247"/>
          </a:xfrm>
          <a:prstGeom prst="rect">
            <a:avLst/>
          </a:prstGeom>
          <a:solidFill>
            <a:srgbClr val="DAEEFB"/>
          </a:solidFill>
          <a:ln>
            <a:solidFill>
              <a:srgbClr val="4087C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利活用前の用途が</a:t>
            </a:r>
            <a:r>
              <a:rPr kumimoji="1" lang="ja-JP" altLang="en-US" b="1" u="sng" dirty="0">
                <a:solidFill>
                  <a:srgbClr val="FF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学校</a:t>
            </a:r>
            <a:r>
              <a:rPr kumimoji="1" lang="ja-JP" altLang="en-US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の場合はこちらの青フォーマットを使用してください</a:t>
            </a:r>
            <a:endParaRPr kumimoji="1" lang="ja-JP" altLang="en-US" sz="1400" dirty="0">
              <a:solidFill>
                <a:sysClr val="windowText" lastClr="00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3" name="吹き出し: 四角形 2">
            <a:extLst>
              <a:ext uri="{FF2B5EF4-FFF2-40B4-BE49-F238E27FC236}">
                <a16:creationId xmlns:a16="http://schemas.microsoft.com/office/drawing/2014/main" id="{D8EED27A-5CA2-BC4A-0E3D-DD1C1E4A4D6C}"/>
              </a:ext>
            </a:extLst>
          </p:cNvPr>
          <p:cNvSpPr/>
          <p:nvPr/>
        </p:nvSpPr>
        <p:spPr>
          <a:xfrm>
            <a:off x="10296144" y="113578"/>
            <a:ext cx="1856232" cy="1678646"/>
          </a:xfrm>
          <a:prstGeom prst="wedgeRectCallout">
            <a:avLst>
              <a:gd name="adj1" fmla="val -63765"/>
              <a:gd name="adj2" fmla="val -25201"/>
            </a:avLst>
          </a:prstGeom>
          <a:solidFill>
            <a:srgbClr val="DAEEFB"/>
          </a:solidFill>
          <a:ln>
            <a:solidFill>
              <a:srgbClr val="4087C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利活用</a:t>
            </a:r>
            <a:r>
              <a:rPr kumimoji="1" lang="ja-JP" altLang="en-US" b="1" u="sng" dirty="0">
                <a:solidFill>
                  <a:srgbClr val="FF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後</a:t>
            </a:r>
            <a:r>
              <a:rPr kumimoji="1" lang="ja-JP" altLang="en-US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の用途（例：宿泊施設、商業施設）を記載してください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BEBF7395-CFED-19B2-521C-089D3050D89D}"/>
              </a:ext>
            </a:extLst>
          </p:cNvPr>
          <p:cNvSpPr/>
          <p:nvPr/>
        </p:nvSpPr>
        <p:spPr>
          <a:xfrm>
            <a:off x="-2386584" y="1984568"/>
            <a:ext cx="2262779" cy="2697160"/>
          </a:xfrm>
          <a:prstGeom prst="rect">
            <a:avLst/>
          </a:prstGeom>
          <a:solidFill>
            <a:srgbClr val="DAEEFB"/>
          </a:solidFill>
          <a:ln>
            <a:solidFill>
              <a:srgbClr val="4087C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資料作成にあたってはプラットフォーム</a:t>
            </a:r>
            <a:r>
              <a:rPr kumimoji="1" lang="en-US" altLang="ja-JP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HP</a:t>
            </a:r>
            <a:r>
              <a:rPr kumimoji="1" lang="ja-JP" altLang="en-US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に掲載されている事例（以下リンク先参照）を適宜参考にしてください。</a:t>
            </a:r>
            <a:endParaRPr kumimoji="1" lang="en-US" altLang="ja-JP" dirty="0">
              <a:solidFill>
                <a:sysClr val="windowText" lastClr="00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algn="ctr"/>
            <a:r>
              <a:rPr kumimoji="1" lang="en-US" altLang="ja-JP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  <a:hlinkClick r:id="rId2"/>
              </a:rPr>
              <a:t>https://www.mlit.go.jp/smcn/case/index.html#case-list</a:t>
            </a:r>
            <a:endParaRPr kumimoji="1" lang="en-US" altLang="ja-JP" dirty="0">
              <a:solidFill>
                <a:sysClr val="windowText" lastClr="00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4438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" name="タイトル 1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ja-JP" altLang="en-US" dirty="0"/>
              <a:t>施設名○○○○</a:t>
            </a:r>
            <a:r>
              <a:rPr kumimoji="1" lang="ja-JP" altLang="en-US" dirty="0"/>
              <a:t>（○○県○○市）</a:t>
            </a:r>
          </a:p>
        </p:txBody>
      </p:sp>
      <p:sp>
        <p:nvSpPr>
          <p:cNvPr id="1137" name="テキスト ボックス 7"/>
          <p:cNvSpPr txBox="1"/>
          <p:nvPr/>
        </p:nvSpPr>
        <p:spPr>
          <a:xfrm>
            <a:off x="0" y="432590"/>
            <a:ext cx="563956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4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公共側の事業名○○○○○○○事業</a:t>
            </a:r>
          </a:p>
        </p:txBody>
      </p:sp>
      <p:sp>
        <p:nvSpPr>
          <p:cNvPr id="1142" name="テキスト ボックス 4"/>
          <p:cNvSpPr txBox="1"/>
          <p:nvPr/>
        </p:nvSpPr>
        <p:spPr>
          <a:xfrm>
            <a:off x="281752" y="1116595"/>
            <a:ext cx="5568696" cy="1440000"/>
          </a:xfrm>
          <a:prstGeom prst="rect">
            <a:avLst/>
          </a:prstGeom>
          <a:solidFill>
            <a:srgbClr val="DAEEFB"/>
          </a:solidFill>
        </p:spPr>
        <p:txBody>
          <a:bodyPr wrap="square" rtlCol="0" anchor="ctr">
            <a:noAutofit/>
          </a:bodyPr>
          <a:lstStyle/>
          <a:p>
            <a:pPr marL="216000" indent="-216000">
              <a:spcBef>
                <a:spcPts val="300"/>
              </a:spcBef>
              <a:buClr>
                <a:srgbClr val="4087C8"/>
              </a:buClr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検討経緯を箇条書き２～３程度で記載してください。特に重要な点などの強調すべき箇所は太字としてください。</a:t>
            </a:r>
            <a:endParaRPr kumimoji="1" lang="en-US" altLang="ja-JP" sz="1200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marL="216000" indent="-216000">
              <a:spcBef>
                <a:spcPts val="300"/>
              </a:spcBef>
              <a:buClr>
                <a:srgbClr val="4087C8"/>
              </a:buClr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○○○○</a:t>
            </a:r>
            <a:endParaRPr kumimoji="1" lang="en-US" altLang="ja-JP" sz="1200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marL="216000" indent="-216000">
              <a:spcBef>
                <a:spcPts val="300"/>
              </a:spcBef>
              <a:buClr>
                <a:srgbClr val="4087C8"/>
              </a:buClr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○○○○</a:t>
            </a:r>
          </a:p>
        </p:txBody>
      </p:sp>
      <p:sp>
        <p:nvSpPr>
          <p:cNvPr id="1143" name="テキスト ボックス 9"/>
          <p:cNvSpPr txBox="1"/>
          <p:nvPr/>
        </p:nvSpPr>
        <p:spPr>
          <a:xfrm>
            <a:off x="281752" y="2961529"/>
            <a:ext cx="5568696" cy="1440000"/>
          </a:xfrm>
          <a:prstGeom prst="rect">
            <a:avLst/>
          </a:prstGeom>
          <a:solidFill>
            <a:srgbClr val="DAEEFB"/>
          </a:solidFill>
        </p:spPr>
        <p:txBody>
          <a:bodyPr wrap="square" rtlCol="0" anchor="ctr">
            <a:noAutofit/>
          </a:bodyPr>
          <a:lstStyle>
            <a:defPPr>
              <a:defRPr lang="en-US"/>
            </a:defPPr>
            <a:lvl1pPr marL="216000" indent="-216000">
              <a:spcBef>
                <a:spcPts val="300"/>
              </a:spcBef>
              <a:buClr>
                <a:srgbClr val="4087C8"/>
              </a:buClr>
              <a:buFont typeface="Wingdings" panose="05000000000000000000" pitchFamily="2" charset="2"/>
              <a:buChar char="l"/>
              <a:defRPr kumimoji="1" sz="1200">
                <a:latin typeface="Yu Gothic UI" panose="020B0500000000000000" pitchFamily="50" charset="-128"/>
                <a:ea typeface="Yu Gothic UI" panose="020B0500000000000000" pitchFamily="50" charset="-128"/>
              </a:defRPr>
            </a:lvl1pPr>
          </a:lstStyle>
          <a:p>
            <a:pPr marL="216000" indent="-216000">
              <a:spcBef>
                <a:spcPts val="300"/>
              </a:spcBef>
              <a:buFont typeface="Wingdings" panose="05000000000000000000" pitchFamily="2" charset="2"/>
              <a:buChar char="l"/>
            </a:pPr>
            <a:r>
              <a:rPr lang="ja-JP" altLang="en-US" dirty="0"/>
              <a:t>取組のポイント</a:t>
            </a:r>
            <a:r>
              <a:rPr kumimoji="1" lang="ja-JP" altLang="en-US" sz="12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を箇条書き２～３程度で記載してください。特に重要な点などの強調すべき箇所は太字としてください。</a:t>
            </a:r>
            <a:endParaRPr kumimoji="1" lang="en-US" altLang="ja-JP" sz="1200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marL="216000" indent="-216000">
              <a:spcBef>
                <a:spcPts val="300"/>
              </a:spcBef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○○○○</a:t>
            </a:r>
            <a:endParaRPr kumimoji="1" lang="en-US" altLang="ja-JP" sz="1200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marL="216000" indent="-216000">
              <a:spcBef>
                <a:spcPts val="300"/>
              </a:spcBef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○○○○</a:t>
            </a:r>
          </a:p>
        </p:txBody>
      </p:sp>
      <p:sp>
        <p:nvSpPr>
          <p:cNvPr id="1144" name="テキスト ボックス 10"/>
          <p:cNvSpPr txBox="1"/>
          <p:nvPr/>
        </p:nvSpPr>
        <p:spPr>
          <a:xfrm>
            <a:off x="281752" y="4822213"/>
            <a:ext cx="5568696" cy="1440000"/>
          </a:xfrm>
          <a:prstGeom prst="rect">
            <a:avLst/>
          </a:prstGeom>
          <a:solidFill>
            <a:srgbClr val="FFE9AB"/>
          </a:solidFill>
        </p:spPr>
        <p:txBody>
          <a:bodyPr wrap="square" rtlCol="0" anchor="ctr">
            <a:noAutofit/>
          </a:bodyPr>
          <a:lstStyle/>
          <a:p>
            <a:pPr marL="216000" indent="-216000">
              <a:spcBef>
                <a:spcPts val="300"/>
              </a:spcBef>
              <a:buClr>
                <a:srgbClr val="CC9900"/>
              </a:buClr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取組により得られた効果を箇条書き２～３程度で記載してください。特に重要な点などの強調すべき箇所は太字としてください。</a:t>
            </a:r>
          </a:p>
          <a:p>
            <a:pPr marL="216000" indent="-216000">
              <a:spcBef>
                <a:spcPts val="300"/>
              </a:spcBef>
              <a:buClr>
                <a:srgbClr val="CC9900"/>
              </a:buClr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○○○○</a:t>
            </a:r>
          </a:p>
          <a:p>
            <a:pPr marL="216000" indent="-216000">
              <a:spcBef>
                <a:spcPts val="300"/>
              </a:spcBef>
              <a:buClr>
                <a:srgbClr val="CC9900"/>
              </a:buClr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○○○○</a:t>
            </a:r>
          </a:p>
        </p:txBody>
      </p:sp>
      <p:sp>
        <p:nvSpPr>
          <p:cNvPr id="1145" name="四角形: 角を丸くする 11"/>
          <p:cNvSpPr/>
          <p:nvPr/>
        </p:nvSpPr>
        <p:spPr>
          <a:xfrm>
            <a:off x="281752" y="853463"/>
            <a:ext cx="1197401" cy="196021"/>
          </a:xfrm>
          <a:prstGeom prst="roundRect">
            <a:avLst>
              <a:gd name="adj" fmla="val 50000"/>
            </a:avLst>
          </a:prstGeom>
          <a:solidFill>
            <a:srgbClr val="4087C8"/>
          </a:solidFill>
          <a:ln>
            <a:solidFill>
              <a:srgbClr val="4087C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検討経緯</a:t>
            </a:r>
          </a:p>
        </p:txBody>
      </p:sp>
      <p:sp>
        <p:nvSpPr>
          <p:cNvPr id="1146" name="四角形: 角を丸くする 12"/>
          <p:cNvSpPr/>
          <p:nvPr/>
        </p:nvSpPr>
        <p:spPr>
          <a:xfrm>
            <a:off x="281752" y="2703357"/>
            <a:ext cx="1197401" cy="196021"/>
          </a:xfrm>
          <a:prstGeom prst="roundRect">
            <a:avLst>
              <a:gd name="adj" fmla="val 50000"/>
            </a:avLst>
          </a:prstGeom>
          <a:solidFill>
            <a:srgbClr val="4087C8"/>
          </a:solidFill>
          <a:ln>
            <a:solidFill>
              <a:srgbClr val="4087C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取組のポイント</a:t>
            </a:r>
          </a:p>
        </p:txBody>
      </p:sp>
      <p:sp>
        <p:nvSpPr>
          <p:cNvPr id="1147" name="四角形: 角を丸くする 13"/>
          <p:cNvSpPr/>
          <p:nvPr/>
        </p:nvSpPr>
        <p:spPr>
          <a:xfrm>
            <a:off x="281752" y="4557063"/>
            <a:ext cx="1197401" cy="196021"/>
          </a:xfrm>
          <a:prstGeom prst="roundRect">
            <a:avLst>
              <a:gd name="adj" fmla="val 50000"/>
            </a:avLst>
          </a:prstGeom>
          <a:solidFill>
            <a:srgbClr val="CC9900"/>
          </a:solidFill>
          <a:ln>
            <a:solidFill>
              <a:srgbClr val="CC99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得られた効果</a:t>
            </a:r>
          </a:p>
        </p:txBody>
      </p:sp>
      <p:sp>
        <p:nvSpPr>
          <p:cNvPr id="1148" name="二等辺三角形 27"/>
          <p:cNvSpPr/>
          <p:nvPr/>
        </p:nvSpPr>
        <p:spPr>
          <a:xfrm rot="10800000">
            <a:off x="6820044" y="2691024"/>
            <a:ext cx="2135398" cy="181302"/>
          </a:xfrm>
          <a:prstGeom prst="triangl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9" name="テキスト ボックス 28"/>
          <p:cNvSpPr txBox="1"/>
          <p:nvPr/>
        </p:nvSpPr>
        <p:spPr>
          <a:xfrm>
            <a:off x="5962205" y="6310655"/>
            <a:ext cx="2423176" cy="211203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rPr>
              <a:t>写真出所：</a:t>
            </a:r>
            <a:r>
              <a:rPr kumimoji="1" lang="ja-JP" altLang="en-US" sz="900" dirty="0">
                <a:solidFill>
                  <a:prstClr val="black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○○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rPr>
              <a:t>市、株式会社○○○</a:t>
            </a:r>
          </a:p>
        </p:txBody>
      </p:sp>
      <p:sp>
        <p:nvSpPr>
          <p:cNvPr id="1150" name="テキスト ボックス 29"/>
          <p:cNvSpPr txBox="1"/>
          <p:nvPr/>
        </p:nvSpPr>
        <p:spPr>
          <a:xfrm>
            <a:off x="5897880" y="903010"/>
            <a:ext cx="1214370" cy="215083"/>
          </a:xfrm>
          <a:prstGeom prst="rect">
            <a:avLst/>
          </a:prstGeom>
          <a:noFill/>
          <a:ln>
            <a:noFill/>
          </a:ln>
        </p:spPr>
        <p:txBody>
          <a:bodyPr wrap="square" tIns="0" rtlCol="0">
            <a:noAutofit/>
          </a:bodyPr>
          <a:lstStyle/>
          <a:p>
            <a:pPr marL="171450" indent="-171450">
              <a:buFont typeface="Wingdings" panose="05000000000000000000" pitchFamily="2" charset="2"/>
              <a:buChar char="n"/>
            </a:pPr>
            <a:r>
              <a:rPr kumimoji="1" lang="ja-JP" altLang="en-US" sz="12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利活用前</a:t>
            </a:r>
          </a:p>
        </p:txBody>
      </p:sp>
      <p:sp>
        <p:nvSpPr>
          <p:cNvPr id="1151" name="テキスト ボックス 30"/>
          <p:cNvSpPr txBox="1"/>
          <p:nvPr/>
        </p:nvSpPr>
        <p:spPr>
          <a:xfrm>
            <a:off x="5897880" y="2937726"/>
            <a:ext cx="1214370" cy="215083"/>
          </a:xfrm>
          <a:prstGeom prst="rect">
            <a:avLst/>
          </a:prstGeom>
          <a:noFill/>
          <a:ln>
            <a:noFill/>
          </a:ln>
        </p:spPr>
        <p:txBody>
          <a:bodyPr wrap="square" tIns="0" rtlCol="0">
            <a:noAutofit/>
          </a:bodyPr>
          <a:lstStyle/>
          <a:p>
            <a:pPr marL="171450" indent="-171450">
              <a:buFont typeface="Wingdings" panose="05000000000000000000" pitchFamily="2" charset="2"/>
              <a:buChar char="n"/>
            </a:pPr>
            <a:r>
              <a:rPr kumimoji="1" lang="ja-JP" altLang="en-US" sz="12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利活用後</a:t>
            </a:r>
          </a:p>
        </p:txBody>
      </p:sp>
      <p:sp>
        <p:nvSpPr>
          <p:cNvPr id="1152" name="テキスト ボックス 35"/>
          <p:cNvSpPr txBox="1"/>
          <p:nvPr/>
        </p:nvSpPr>
        <p:spPr>
          <a:xfrm>
            <a:off x="315253" y="6476073"/>
            <a:ext cx="3458020" cy="226591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spAutoFit/>
          </a:bodyPr>
          <a:lstStyle/>
          <a:p>
            <a:pPr>
              <a:spcBef>
                <a:spcPts val="0"/>
              </a:spcBef>
              <a:buSzPct val="100000"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rPr>
              <a:t>施設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rPr>
              <a:t>HP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rPr>
              <a:t>：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rPr>
              <a:t>XXXXXX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rPr>
              <a:t>（施設</a:t>
            </a:r>
            <a:r>
              <a:rPr kumimoji="1" lang="ja-JP" altLang="en-US" sz="1000" dirty="0">
                <a:solidFill>
                  <a:prstClr val="black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ウェブサイトがある場合、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rPr>
              <a:t>URL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rPr>
              <a:t>を記載）</a:t>
            </a:r>
            <a:endParaRPr lang="en-US" altLang="ja-JP" sz="1000" b="0" i="0" u="none" strike="noStrike" dirty="0">
              <a:solidFill>
                <a:srgbClr val="000000"/>
              </a:solidFill>
              <a:effectLst/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0" name="テキスト ボックス 2">
            <a:extLst>
              <a:ext uri="{FF2B5EF4-FFF2-40B4-BE49-F238E27FC236}">
                <a16:creationId xmlns:a16="http://schemas.microsoft.com/office/drawing/2014/main" id="{DDA4CA06-59FC-C63C-7A96-690F24AE6057}"/>
              </a:ext>
            </a:extLst>
          </p:cNvPr>
          <p:cNvSpPr txBox="1"/>
          <p:nvPr/>
        </p:nvSpPr>
        <p:spPr>
          <a:xfrm>
            <a:off x="7962393" y="113578"/>
            <a:ext cx="194557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1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作成時点：令和○年○月</a:t>
            </a:r>
            <a:endParaRPr lang="ja-JP" altLang="en-US" sz="1100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1" name="四角形: 角を丸くする 3">
            <a:extLst>
              <a:ext uri="{FF2B5EF4-FFF2-40B4-BE49-F238E27FC236}">
                <a16:creationId xmlns:a16="http://schemas.microsoft.com/office/drawing/2014/main" id="{245BEA6C-5D84-2D2E-F3B6-A2D204AB4074}"/>
              </a:ext>
            </a:extLst>
          </p:cNvPr>
          <p:cNvSpPr/>
          <p:nvPr/>
        </p:nvSpPr>
        <p:spPr>
          <a:xfrm>
            <a:off x="7394294" y="423881"/>
            <a:ext cx="1046022" cy="18774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学校</a:t>
            </a:r>
          </a:p>
        </p:txBody>
      </p:sp>
      <p:sp>
        <p:nvSpPr>
          <p:cNvPr id="12" name="二等辺三角形 5">
            <a:extLst>
              <a:ext uri="{FF2B5EF4-FFF2-40B4-BE49-F238E27FC236}">
                <a16:creationId xmlns:a16="http://schemas.microsoft.com/office/drawing/2014/main" id="{1A8D9F7F-6354-87C7-266E-A5D76B6EB11B}"/>
              </a:ext>
            </a:extLst>
          </p:cNvPr>
          <p:cNvSpPr/>
          <p:nvPr/>
        </p:nvSpPr>
        <p:spPr>
          <a:xfrm rot="5400000">
            <a:off x="8509437" y="461060"/>
            <a:ext cx="161427" cy="100768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四角形: 角を丸くする 8">
            <a:extLst>
              <a:ext uri="{FF2B5EF4-FFF2-40B4-BE49-F238E27FC236}">
                <a16:creationId xmlns:a16="http://schemas.microsoft.com/office/drawing/2014/main" id="{85C54F73-9443-38A3-6A0F-1C9E5FF4E05E}"/>
              </a:ext>
            </a:extLst>
          </p:cNvPr>
          <p:cNvSpPr/>
          <p:nvPr/>
        </p:nvSpPr>
        <p:spPr>
          <a:xfrm>
            <a:off x="8736025" y="423881"/>
            <a:ext cx="1046022" cy="187744"/>
          </a:xfrm>
          <a:prstGeom prst="roundRect">
            <a:avLst/>
          </a:prstGeom>
          <a:solidFill>
            <a:srgbClr val="4087C8"/>
          </a:solidFill>
          <a:ln>
            <a:solidFill>
              <a:srgbClr val="4087C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○○○○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E3A919B-0D80-1473-6C48-3D7E8C86116E}"/>
              </a:ext>
            </a:extLst>
          </p:cNvPr>
          <p:cNvSpPr/>
          <p:nvPr/>
        </p:nvSpPr>
        <p:spPr>
          <a:xfrm>
            <a:off x="5988038" y="1151922"/>
            <a:ext cx="1855121" cy="140372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写真</a:t>
            </a:r>
            <a:endParaRPr kumimoji="1" lang="en-US" altLang="ja-JP" sz="1400" dirty="0">
              <a:solidFill>
                <a:sysClr val="windowText" lastClr="00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7B5E937-6D5A-9421-00C9-1BE1282FD27D}"/>
              </a:ext>
            </a:extLst>
          </p:cNvPr>
          <p:cNvSpPr/>
          <p:nvPr/>
        </p:nvSpPr>
        <p:spPr>
          <a:xfrm>
            <a:off x="7926924" y="1151922"/>
            <a:ext cx="1855121" cy="140372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写真</a:t>
            </a:r>
            <a:endParaRPr kumimoji="1" lang="en-US" altLang="ja-JP" sz="1400" dirty="0">
              <a:solidFill>
                <a:sysClr val="windowText" lastClr="00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E2EF281-C895-C413-D161-E1F9D8AEDD5A}"/>
              </a:ext>
            </a:extLst>
          </p:cNvPr>
          <p:cNvSpPr/>
          <p:nvPr/>
        </p:nvSpPr>
        <p:spPr>
          <a:xfrm>
            <a:off x="5988038" y="3200292"/>
            <a:ext cx="1855121" cy="144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写真</a:t>
            </a:r>
            <a:endParaRPr kumimoji="1" lang="en-US" altLang="ja-JP" sz="1400" dirty="0">
              <a:solidFill>
                <a:sysClr val="windowText" lastClr="00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6914D58E-5DBA-EDE9-D9EA-C6270796716C}"/>
              </a:ext>
            </a:extLst>
          </p:cNvPr>
          <p:cNvSpPr/>
          <p:nvPr/>
        </p:nvSpPr>
        <p:spPr>
          <a:xfrm>
            <a:off x="7926924" y="3200292"/>
            <a:ext cx="1855121" cy="144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写真</a:t>
            </a:r>
            <a:endParaRPr kumimoji="1" lang="en-US" altLang="ja-JP" sz="1400" dirty="0">
              <a:solidFill>
                <a:sysClr val="windowText" lastClr="00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86AF0EEE-EA92-CF15-DFA5-44C32DF5AAA7}"/>
              </a:ext>
            </a:extLst>
          </p:cNvPr>
          <p:cNvSpPr/>
          <p:nvPr/>
        </p:nvSpPr>
        <p:spPr>
          <a:xfrm>
            <a:off x="5988038" y="4749889"/>
            <a:ext cx="1855121" cy="144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写真</a:t>
            </a:r>
            <a:endParaRPr kumimoji="1" lang="en-US" altLang="ja-JP" sz="1400" dirty="0">
              <a:solidFill>
                <a:sysClr val="windowText" lastClr="00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D1059D32-26F1-B904-9E46-5B275319D992}"/>
              </a:ext>
            </a:extLst>
          </p:cNvPr>
          <p:cNvSpPr/>
          <p:nvPr/>
        </p:nvSpPr>
        <p:spPr>
          <a:xfrm>
            <a:off x="7926924" y="4749889"/>
            <a:ext cx="1855121" cy="144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写真</a:t>
            </a:r>
            <a:endParaRPr kumimoji="1" lang="en-US" altLang="ja-JP" sz="1400" dirty="0">
              <a:solidFill>
                <a:sysClr val="windowText" lastClr="00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2" name="吹き出し: 四角形 1">
            <a:extLst>
              <a:ext uri="{FF2B5EF4-FFF2-40B4-BE49-F238E27FC236}">
                <a16:creationId xmlns:a16="http://schemas.microsoft.com/office/drawing/2014/main" id="{936141AC-B2F8-0572-4CC0-A5DCC28772B4}"/>
              </a:ext>
            </a:extLst>
          </p:cNvPr>
          <p:cNvSpPr/>
          <p:nvPr/>
        </p:nvSpPr>
        <p:spPr>
          <a:xfrm>
            <a:off x="10296144" y="1259080"/>
            <a:ext cx="1856232" cy="1678646"/>
          </a:xfrm>
          <a:prstGeom prst="wedgeRectCallout">
            <a:avLst>
              <a:gd name="adj1" fmla="val -63765"/>
              <a:gd name="adj2" fmla="val -25201"/>
            </a:avLst>
          </a:prstGeom>
          <a:solidFill>
            <a:srgbClr val="DAEEFB"/>
          </a:solidFill>
          <a:ln>
            <a:solidFill>
              <a:srgbClr val="4087C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データ容量の都合等でメール送付が困難な場合は、事務局へご相談ください</a:t>
            </a:r>
          </a:p>
        </p:txBody>
      </p:sp>
    </p:spTree>
    <p:extLst>
      <p:ext uri="{BB962C8B-B14F-4D97-AF65-F5344CB8AC3E}">
        <p14:creationId xmlns:p14="http://schemas.microsoft.com/office/powerpoint/2010/main" val="1965079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0E2FC36-1E37-5962-93E4-AE247D0894A4}"/>
              </a:ext>
            </a:extLst>
          </p:cNvPr>
          <p:cNvSpPr/>
          <p:nvPr/>
        </p:nvSpPr>
        <p:spPr>
          <a:xfrm>
            <a:off x="273924" y="3831332"/>
            <a:ext cx="3261855" cy="21190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地図</a:t>
            </a:r>
            <a:endParaRPr kumimoji="1" lang="en-US" altLang="ja-JP" dirty="0">
              <a:solidFill>
                <a:sysClr val="windowText" lastClr="00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080" name="タイトル 1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ja-JP" altLang="en-US" dirty="0"/>
              <a:t>施設名○○○○</a:t>
            </a:r>
            <a:r>
              <a:rPr kumimoji="1" lang="ja-JP" altLang="en-US" dirty="0"/>
              <a:t>（○○県○○市）</a:t>
            </a:r>
          </a:p>
        </p:txBody>
      </p:sp>
      <p:sp>
        <p:nvSpPr>
          <p:cNvPr id="1081" name="テキスト ボックス 7"/>
          <p:cNvSpPr txBox="1"/>
          <p:nvPr/>
        </p:nvSpPr>
        <p:spPr>
          <a:xfrm>
            <a:off x="0" y="432590"/>
            <a:ext cx="563956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4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公共側の事業名○○○○○○○事業</a:t>
            </a:r>
          </a:p>
        </p:txBody>
      </p:sp>
      <p:sp>
        <p:nvSpPr>
          <p:cNvPr id="1082" name="テキスト ボックス 2"/>
          <p:cNvSpPr txBox="1"/>
          <p:nvPr/>
        </p:nvSpPr>
        <p:spPr>
          <a:xfrm>
            <a:off x="7962393" y="113578"/>
            <a:ext cx="194557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1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作成時点：令和○年○月</a:t>
            </a:r>
            <a:endParaRPr lang="ja-JP" altLang="en-US" sz="1100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083" name="四角形: 角を丸くする 3"/>
          <p:cNvSpPr/>
          <p:nvPr/>
        </p:nvSpPr>
        <p:spPr>
          <a:xfrm>
            <a:off x="7394294" y="423881"/>
            <a:ext cx="1046022" cy="18774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○○○○</a:t>
            </a:r>
          </a:p>
        </p:txBody>
      </p:sp>
      <p:sp>
        <p:nvSpPr>
          <p:cNvPr id="1084" name="二等辺三角形 5"/>
          <p:cNvSpPr/>
          <p:nvPr/>
        </p:nvSpPr>
        <p:spPr>
          <a:xfrm rot="5400000">
            <a:off x="8509437" y="461060"/>
            <a:ext cx="161427" cy="100768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5" name="四角形: 角を丸くする 8"/>
          <p:cNvSpPr/>
          <p:nvPr/>
        </p:nvSpPr>
        <p:spPr>
          <a:xfrm>
            <a:off x="8736025" y="423881"/>
            <a:ext cx="1046022" cy="187744"/>
          </a:xfrm>
          <a:prstGeom prst="roundRect">
            <a:avLst/>
          </a:prstGeom>
          <a:solidFill>
            <a:srgbClr val="F9600B"/>
          </a:solidFill>
          <a:ln>
            <a:solidFill>
              <a:srgbClr val="F9600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○○○○</a:t>
            </a:r>
          </a:p>
        </p:txBody>
      </p:sp>
      <p:graphicFrame>
        <p:nvGraphicFramePr>
          <p:cNvPr id="1086" name="表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523125"/>
              </p:ext>
            </p:extLst>
          </p:nvPr>
        </p:nvGraphicFramePr>
        <p:xfrm>
          <a:off x="3773532" y="853123"/>
          <a:ext cx="5877415" cy="3161840"/>
        </p:xfrm>
        <a:graphic>
          <a:graphicData uri="http://schemas.openxmlformats.org/drawingml/2006/table">
            <a:tbl>
              <a:tblPr/>
              <a:tblGrid>
                <a:gridCol w="95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20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5492"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事業主体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AC6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○○</a:t>
                      </a:r>
                      <a:r>
                        <a:rPr lang="zh-TW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県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○○</a:t>
                      </a:r>
                      <a:r>
                        <a:rPr lang="zh-TW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市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（人口：　　　人　</a:t>
                      </a: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※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令和　年　月現在）</a:t>
                      </a:r>
                      <a:endParaRPr lang="zh-TW" alt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492"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事業手法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AC6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○○○方式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526"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民間事業者の</a:t>
                      </a:r>
                      <a:b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業務内容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AC6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-92075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○○業務（○○、○○等）</a:t>
                      </a:r>
                    </a:p>
                    <a:p>
                      <a:pPr marL="92075" indent="-92075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○○業務（○○、○○、○○等）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492"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事業期間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AC6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zh-TW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約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　</a:t>
                      </a:r>
                      <a:r>
                        <a:rPr lang="zh-TW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年間（令和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</a:t>
                      </a:r>
                      <a:r>
                        <a:rPr lang="zh-TW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年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</a:t>
                      </a:r>
                      <a:r>
                        <a:rPr lang="zh-TW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月～令和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</a:t>
                      </a:r>
                      <a:r>
                        <a:rPr lang="zh-TW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年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</a:t>
                      </a:r>
                      <a:r>
                        <a:rPr lang="zh-TW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月）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560"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事業費等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AC6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-92075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改修費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</a:t>
                      </a:r>
                      <a:r>
                        <a:rPr lang="zh-TW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約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○○百万</a:t>
                      </a:r>
                      <a:r>
                        <a:rPr lang="zh-TW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円</a:t>
                      </a:r>
                      <a:endParaRPr lang="en-US" altLang="zh-TW" sz="105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92075" marR="0" lvl="0" indent="-9207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運営権対価　約○○百万円　</a:t>
                      </a:r>
                      <a:r>
                        <a:rPr lang="en-US" altLang="ja-JP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※</a:t>
                      </a:r>
                      <a:r>
                        <a:rPr lang="ja-JP" altLang="en-US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費目は一例です</a:t>
                      </a:r>
                      <a:endParaRPr dirty="0">
                        <a:solidFill>
                          <a:srgbClr val="FF0000"/>
                        </a:solidFill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7560"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活用した</a:t>
                      </a: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補助金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AC6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○○交付金　○○百万円</a:t>
                      </a: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92075" marR="0" lvl="0" indent="-9207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○○補助　○○百万円</a:t>
                      </a:r>
                      <a:endParaRPr lang="en-US" altLang="ja-JP" sz="105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92075" marR="0" lvl="0" indent="-92075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○○事業　○○百万円　</a:t>
                      </a:r>
                      <a:r>
                        <a:rPr lang="en-US" altLang="ja-JP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※</a:t>
                      </a:r>
                      <a:r>
                        <a:rPr lang="ja-JP" altLang="en-US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メニューは一例です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5492"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事業者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AC6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株式会社○○○○（市内</a:t>
                      </a: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/</a:t>
                      </a: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市外企業）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5492"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事業経緯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AC6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3600" indent="-9360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平成　年　月　実施方針公表</a:t>
                      </a:r>
                    </a:p>
                    <a:p>
                      <a:pPr marL="93600" indent="-9360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平成　年　月　公募開始</a:t>
                      </a:r>
                    </a:p>
                    <a:p>
                      <a:pPr marL="93600" indent="-9360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平成　年　月　事業者選定・優先交渉権者の決定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marL="93600" indent="-9360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令和　年　月　運営権設定議決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marL="93600" indent="-9360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令和　年　月　供用開始　</a:t>
                      </a:r>
                      <a:r>
                        <a:rPr lang="en-US" altLang="ja-JP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※</a:t>
                      </a:r>
                      <a:r>
                        <a:rPr lang="ja-JP" altLang="en-US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事業経緯の内容は一例です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87" name="四角形: 角を丸くする 68"/>
          <p:cNvSpPr/>
          <p:nvPr/>
        </p:nvSpPr>
        <p:spPr>
          <a:xfrm>
            <a:off x="281752" y="853463"/>
            <a:ext cx="1197401" cy="196021"/>
          </a:xfrm>
          <a:prstGeom prst="roundRect">
            <a:avLst>
              <a:gd name="adj" fmla="val 50000"/>
            </a:avLst>
          </a:prstGeom>
          <a:solidFill>
            <a:srgbClr val="F9600B"/>
          </a:solidFill>
          <a:ln>
            <a:solidFill>
              <a:srgbClr val="F9600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基本情報</a:t>
            </a:r>
          </a:p>
        </p:txBody>
      </p:sp>
      <p:sp>
        <p:nvSpPr>
          <p:cNvPr id="1121" name="正方形/長方形 97"/>
          <p:cNvSpPr/>
          <p:nvPr/>
        </p:nvSpPr>
        <p:spPr>
          <a:xfrm>
            <a:off x="3773532" y="4590288"/>
            <a:ext cx="5854770" cy="210944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900" dirty="0">
              <a:solidFill>
                <a:schemeClr val="tx1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122" name="四角形: 角を丸くする 98"/>
          <p:cNvSpPr/>
          <p:nvPr/>
        </p:nvSpPr>
        <p:spPr>
          <a:xfrm>
            <a:off x="3755599" y="4328277"/>
            <a:ext cx="1197401" cy="196021"/>
          </a:xfrm>
          <a:prstGeom prst="roundRect">
            <a:avLst>
              <a:gd name="adj" fmla="val 50000"/>
            </a:avLst>
          </a:prstGeom>
          <a:solidFill>
            <a:srgbClr val="F9600B"/>
          </a:solidFill>
          <a:ln>
            <a:solidFill>
              <a:srgbClr val="F9600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事業スキーム図</a:t>
            </a:r>
          </a:p>
        </p:txBody>
      </p:sp>
      <p:sp>
        <p:nvSpPr>
          <p:cNvPr id="1123" name="四角形: 角を丸くする 99"/>
          <p:cNvSpPr/>
          <p:nvPr/>
        </p:nvSpPr>
        <p:spPr>
          <a:xfrm>
            <a:off x="265987" y="3568370"/>
            <a:ext cx="1197401" cy="196021"/>
          </a:xfrm>
          <a:prstGeom prst="roundRect">
            <a:avLst>
              <a:gd name="adj" fmla="val 50000"/>
            </a:avLst>
          </a:prstGeom>
          <a:solidFill>
            <a:srgbClr val="F9600B"/>
          </a:solidFill>
          <a:ln>
            <a:solidFill>
              <a:srgbClr val="F9600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位置図</a:t>
            </a:r>
          </a:p>
        </p:txBody>
      </p:sp>
      <p:sp>
        <p:nvSpPr>
          <p:cNvPr id="1124" name="テキスト ボックス 100"/>
          <p:cNvSpPr txBox="1"/>
          <p:nvPr/>
        </p:nvSpPr>
        <p:spPr>
          <a:xfrm>
            <a:off x="266305" y="5939867"/>
            <a:ext cx="1609443" cy="211203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rPr>
              <a:t>出所：</a:t>
            </a:r>
            <a:r>
              <a:rPr kumimoji="1" lang="ja-JP" altLang="en-US" sz="900" dirty="0">
                <a:solidFill>
                  <a:prstClr val="black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○○○○</a:t>
            </a: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125" name="テキスト ボックス 97"/>
          <p:cNvSpPr txBox="1"/>
          <p:nvPr/>
        </p:nvSpPr>
        <p:spPr>
          <a:xfrm>
            <a:off x="1479153" y="3607136"/>
            <a:ext cx="2056626" cy="143261"/>
          </a:xfrm>
          <a:prstGeom prst="rect">
            <a:avLst/>
          </a:prstGeom>
          <a:noFill/>
        </p:spPr>
        <p:txBody>
          <a:bodyPr wrap="none" rtlCol="0" anchor="ctr" anchorCtr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○○</a:t>
            </a:r>
            <a:r>
              <a:rPr kumimoji="1" lang="zh-TW" altLang="en-US" sz="10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県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○○</a:t>
            </a:r>
            <a:r>
              <a:rPr kumimoji="1" lang="zh-TW" altLang="en-US" sz="10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市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○○（所在地を記載）</a:t>
            </a:r>
          </a:p>
        </p:txBody>
      </p:sp>
      <p:sp>
        <p:nvSpPr>
          <p:cNvPr id="1126" name="テキスト ボックス 4"/>
          <p:cNvSpPr txBox="1"/>
          <p:nvPr/>
        </p:nvSpPr>
        <p:spPr>
          <a:xfrm>
            <a:off x="255354" y="3263858"/>
            <a:ext cx="1223799" cy="211203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rPr>
              <a:t>写真出所：</a:t>
            </a:r>
            <a:r>
              <a:rPr kumimoji="1" lang="ja-JP" altLang="en-US" sz="900" dirty="0">
                <a:solidFill>
                  <a:prstClr val="black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○○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rPr>
              <a:t>市</a:t>
            </a:r>
          </a:p>
        </p:txBody>
      </p:sp>
      <p:grpSp>
        <p:nvGrpSpPr>
          <p:cNvPr id="1127" name="グループ化 14"/>
          <p:cNvGrpSpPr/>
          <p:nvPr/>
        </p:nvGrpSpPr>
        <p:grpSpPr>
          <a:xfrm>
            <a:off x="1142811" y="4088694"/>
            <a:ext cx="1827403" cy="1812286"/>
            <a:chOff x="6941898" y="4164069"/>
            <a:chExt cx="2112643" cy="2095167"/>
          </a:xfrm>
        </p:grpSpPr>
        <p:sp>
          <p:nvSpPr>
            <p:cNvPr id="1128" name="正方形/長方形 10"/>
            <p:cNvSpPr/>
            <p:nvPr/>
          </p:nvSpPr>
          <p:spPr>
            <a:xfrm>
              <a:off x="6941898" y="6066876"/>
              <a:ext cx="719174" cy="192360"/>
            </a:xfrm>
            <a:prstGeom prst="rect">
              <a:avLst/>
            </a:prstGeom>
            <a:solidFill>
              <a:srgbClr val="FEDAC6">
                <a:alpha val="70000"/>
              </a:srgbClr>
            </a:solidFill>
            <a:ln w="19050">
              <a:solidFill>
                <a:srgbClr val="F9600B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○○○</a:t>
              </a:r>
            </a:p>
          </p:txBody>
        </p:sp>
        <p:sp>
          <p:nvSpPr>
            <p:cNvPr id="1129" name="正方形/長方形 11"/>
            <p:cNvSpPr/>
            <p:nvPr/>
          </p:nvSpPr>
          <p:spPr>
            <a:xfrm>
              <a:off x="7155510" y="4164069"/>
              <a:ext cx="719174" cy="192360"/>
            </a:xfrm>
            <a:prstGeom prst="rect">
              <a:avLst/>
            </a:prstGeom>
            <a:solidFill>
              <a:srgbClr val="FEDAC6">
                <a:alpha val="70000"/>
              </a:srgbClr>
            </a:solidFill>
            <a:ln w="19050">
              <a:solidFill>
                <a:srgbClr val="F9600B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○○○</a:t>
              </a:r>
            </a:p>
          </p:txBody>
        </p:sp>
        <p:sp>
          <p:nvSpPr>
            <p:cNvPr id="1130" name="正方形/長方形 12"/>
            <p:cNvSpPr/>
            <p:nvPr/>
          </p:nvSpPr>
          <p:spPr>
            <a:xfrm>
              <a:off x="8433344" y="4633357"/>
              <a:ext cx="117591" cy="131385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endParaRPr>
            </a:p>
          </p:txBody>
        </p:sp>
        <p:sp>
          <p:nvSpPr>
            <p:cNvPr id="1131" name="テキスト ボックス 13"/>
            <p:cNvSpPr txBox="1"/>
            <p:nvPr/>
          </p:nvSpPr>
          <p:spPr>
            <a:xfrm>
              <a:off x="8135079" y="4409916"/>
              <a:ext cx="919462" cy="176023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</p:spPr>
          <p:txBody>
            <a:bodyPr wrap="square" lIns="36000" tIns="36000" rIns="36000" bIns="36000" rtlCol="0" anchor="ctr" anchorCtr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/>
                <a:defRPr/>
              </a:pPr>
              <a:r>
                <a:rPr kumimoji="1" lang="ja-JP" altLang="en-US" sz="105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</a:rPr>
                <a:t>対象施設</a:t>
              </a:r>
            </a:p>
          </p:txBody>
        </p:sp>
      </p:grpSp>
      <p:grpSp>
        <p:nvGrpSpPr>
          <p:cNvPr id="1132" name="グループ化 23"/>
          <p:cNvGrpSpPr/>
          <p:nvPr/>
        </p:nvGrpSpPr>
        <p:grpSpPr>
          <a:xfrm>
            <a:off x="277699" y="6188075"/>
            <a:ext cx="3296182" cy="514589"/>
            <a:chOff x="102873" y="6345936"/>
            <a:chExt cx="3296182" cy="389859"/>
          </a:xfrm>
        </p:grpSpPr>
        <p:sp>
          <p:nvSpPr>
            <p:cNvPr id="1133" name="正方形/長方形 26"/>
            <p:cNvSpPr/>
            <p:nvPr/>
          </p:nvSpPr>
          <p:spPr>
            <a:xfrm>
              <a:off x="876801" y="6345936"/>
              <a:ext cx="2522254" cy="38985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○○市○○部○○課</a:t>
              </a:r>
              <a:endParaRPr kumimoji="1" lang="en-US" altLang="ja-JP" sz="9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endParaRPr>
            </a:p>
            <a:p>
              <a:r>
                <a:rPr kumimoji="1" lang="en-US" altLang="ja-JP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TEL</a:t>
              </a:r>
              <a:r>
                <a:rPr kumimoji="1" lang="ja-JP" altLang="en-US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：</a:t>
              </a:r>
              <a:r>
                <a:rPr kumimoji="1" lang="en-US" altLang="ja-JP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XX</a:t>
              </a:r>
              <a:r>
                <a:rPr kumimoji="1" lang="ja-JP" altLang="en-US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-</a:t>
              </a:r>
              <a:r>
                <a:rPr kumimoji="1" lang="en-US" altLang="ja-JP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XXXX</a:t>
              </a:r>
              <a:r>
                <a:rPr kumimoji="1" lang="ja-JP" altLang="en-US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-</a:t>
              </a:r>
              <a:r>
                <a:rPr kumimoji="1" lang="en-US" altLang="ja-JP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XXXX</a:t>
              </a:r>
              <a:endParaRPr dirty="0">
                <a:solidFill>
                  <a:schemeClr val="tx1"/>
                </a:solidFill>
              </a:endParaRPr>
            </a:p>
            <a:p>
              <a:r>
                <a:rPr kumimoji="1" lang="en-US" altLang="ja-JP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Email</a:t>
              </a:r>
              <a:r>
                <a:rPr kumimoji="1" lang="ja-JP" altLang="en-US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：</a:t>
              </a:r>
              <a:r>
                <a:rPr kumimoji="1" lang="en-US" altLang="ja-JP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XXXXX</a:t>
              </a:r>
              <a:r>
                <a:rPr kumimoji="1" lang="ja-JP" altLang="en-US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@</a:t>
              </a:r>
              <a:r>
                <a:rPr kumimoji="1" lang="en-US" altLang="ja-JP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XX</a:t>
              </a:r>
              <a:r>
                <a:rPr kumimoji="1" lang="ja-JP" altLang="en-US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.</a:t>
              </a:r>
              <a:r>
                <a:rPr kumimoji="1" lang="en-US" altLang="ja-JP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XX</a:t>
              </a:r>
              <a:endParaRPr kumimoji="1" lang="ja-JP" altLang="en-US" sz="9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endParaRPr>
            </a:p>
          </p:txBody>
        </p:sp>
        <p:sp>
          <p:nvSpPr>
            <p:cNvPr id="1134" name="正方形/長方形 27"/>
            <p:cNvSpPr/>
            <p:nvPr/>
          </p:nvSpPr>
          <p:spPr>
            <a:xfrm>
              <a:off x="102873" y="6345936"/>
              <a:ext cx="773928" cy="389859"/>
            </a:xfrm>
            <a:prstGeom prst="rect">
              <a:avLst/>
            </a:prstGeom>
            <a:solidFill>
              <a:schemeClr val="accent5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kumimoji="1" lang="ja-JP" altLang="en-US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掲載内容</a:t>
              </a:r>
              <a:br>
                <a:rPr kumimoji="1" lang="en-US" altLang="ja-JP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</a:br>
              <a:r>
                <a:rPr kumimoji="1" lang="ja-JP" altLang="en-US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に関する</a:t>
              </a:r>
              <a:endParaRPr kumimoji="1" lang="en-US" altLang="ja-JP" sz="90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endParaRPr>
            </a:p>
            <a:p>
              <a:pPr algn="ctr"/>
              <a:r>
                <a:rPr kumimoji="1" lang="ja-JP" altLang="en-US" sz="900" dirty="0">
                  <a:solidFill>
                    <a:schemeClr val="tx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問合せ先</a:t>
              </a:r>
            </a:p>
          </p:txBody>
        </p:sp>
      </p:grp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A2A57ED-12EE-FEE9-368A-A78D6C067EBA}"/>
              </a:ext>
            </a:extLst>
          </p:cNvPr>
          <p:cNvSpPr/>
          <p:nvPr/>
        </p:nvSpPr>
        <p:spPr>
          <a:xfrm>
            <a:off x="273924" y="1101888"/>
            <a:ext cx="3261855" cy="214897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写真</a:t>
            </a:r>
            <a:endParaRPr kumimoji="1" lang="en-US" altLang="ja-JP" dirty="0">
              <a:solidFill>
                <a:sysClr val="windowText" lastClr="00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algn="ctr"/>
            <a:r>
              <a:rPr kumimoji="1" lang="en-US" altLang="ja-JP" sz="1400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※</a:t>
            </a:r>
            <a:r>
              <a:rPr kumimoji="1" lang="ja-JP" altLang="en-US" sz="1400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利活用後の施設の魅力が伝わる</a:t>
            </a:r>
            <a:br>
              <a:rPr kumimoji="1" lang="en-US" altLang="ja-JP" sz="1400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</a:br>
            <a:r>
              <a:rPr kumimoji="1" lang="ja-JP" altLang="en-US" sz="1400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外観等の写真</a:t>
            </a:r>
          </a:p>
        </p:txBody>
      </p:sp>
      <p:grpSp>
        <p:nvGrpSpPr>
          <p:cNvPr id="6" name="グループ化 9">
            <a:extLst>
              <a:ext uri="{FF2B5EF4-FFF2-40B4-BE49-F238E27FC236}">
                <a16:creationId xmlns:a16="http://schemas.microsoft.com/office/drawing/2014/main" id="{ED25C916-E50E-2CF8-6412-DFB61587B291}"/>
              </a:ext>
            </a:extLst>
          </p:cNvPr>
          <p:cNvGrpSpPr/>
          <p:nvPr/>
        </p:nvGrpSpPr>
        <p:grpSpPr>
          <a:xfrm>
            <a:off x="4296403" y="4757692"/>
            <a:ext cx="5000723" cy="1901243"/>
            <a:chOff x="5905486" y="3412029"/>
            <a:chExt cx="3415561" cy="2633305"/>
          </a:xfrm>
        </p:grpSpPr>
        <p:sp>
          <p:nvSpPr>
            <p:cNvPr id="7" name="正方形/長方形 20">
              <a:extLst>
                <a:ext uri="{FF2B5EF4-FFF2-40B4-BE49-F238E27FC236}">
                  <a16:creationId xmlns:a16="http://schemas.microsoft.com/office/drawing/2014/main" id="{DF23C6EF-1E9F-48B9-0134-1D170B78DAD7}"/>
                </a:ext>
              </a:extLst>
            </p:cNvPr>
            <p:cNvSpPr/>
            <p:nvPr/>
          </p:nvSpPr>
          <p:spPr>
            <a:xfrm>
              <a:off x="5907239" y="3412029"/>
              <a:ext cx="1137413" cy="294503"/>
            </a:xfrm>
            <a:prstGeom prst="rect">
              <a:avLst/>
            </a:prstGeom>
            <a:solidFill>
              <a:srgbClr val="F9600B"/>
            </a:solidFill>
            <a:ln>
              <a:solidFill>
                <a:srgbClr val="F9600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dirty="0">
                  <a:solidFill>
                    <a:schemeClr val="bg1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</a:rPr>
                <a:t>○○</a:t>
              </a:r>
              <a:r>
                <a:rPr kumimoji="1" lang="ja-JP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</a:rPr>
                <a:t>市</a:t>
              </a:r>
              <a:endPara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endParaRPr>
            </a:p>
          </p:txBody>
        </p:sp>
        <p:sp>
          <p:nvSpPr>
            <p:cNvPr id="8" name="テキスト ボックス 21">
              <a:extLst>
                <a:ext uri="{FF2B5EF4-FFF2-40B4-BE49-F238E27FC236}">
                  <a16:creationId xmlns:a16="http://schemas.microsoft.com/office/drawing/2014/main" id="{DF02BFFE-C364-B60D-A915-1402DC095453}"/>
                </a:ext>
              </a:extLst>
            </p:cNvPr>
            <p:cNvSpPr txBox="1"/>
            <p:nvPr/>
          </p:nvSpPr>
          <p:spPr>
            <a:xfrm>
              <a:off x="5905486" y="3854178"/>
              <a:ext cx="91178" cy="1034899"/>
            </a:xfrm>
            <a:prstGeom prst="rect">
              <a:avLst/>
            </a:prstGeom>
            <a:noFill/>
          </p:spPr>
          <p:txBody>
            <a:bodyPr vert="eaVert" wrap="none" rtlCol="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運営権実施</a:t>
              </a:r>
              <a:br>
                <a:rPr kumimoji="1" lang="en-US" altLang="ja-JP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</a:b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契約</a:t>
              </a:r>
            </a:p>
          </p:txBody>
        </p:sp>
        <p:cxnSp>
          <p:nvCxnSpPr>
            <p:cNvPr id="9" name="直線矢印コネクタ 28">
              <a:extLst>
                <a:ext uri="{FF2B5EF4-FFF2-40B4-BE49-F238E27FC236}">
                  <a16:creationId xmlns:a16="http://schemas.microsoft.com/office/drawing/2014/main" id="{A2750DC9-D2AC-5974-AE3A-C9F34588EA16}"/>
                </a:ext>
              </a:extLst>
            </p:cNvPr>
            <p:cNvCxnSpPr>
              <a:cxnSpLocks/>
            </p:cNvCxnSpPr>
            <p:nvPr/>
          </p:nvCxnSpPr>
          <p:spPr>
            <a:xfrm>
              <a:off x="6065171" y="3746498"/>
              <a:ext cx="0" cy="1296221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正方形/長方形 34">
              <a:extLst>
                <a:ext uri="{FF2B5EF4-FFF2-40B4-BE49-F238E27FC236}">
                  <a16:creationId xmlns:a16="http://schemas.microsoft.com/office/drawing/2014/main" id="{2A0722F3-B11A-1A79-DD01-D2DC1942D9F6}"/>
                </a:ext>
              </a:extLst>
            </p:cNvPr>
            <p:cNvSpPr/>
            <p:nvPr/>
          </p:nvSpPr>
          <p:spPr>
            <a:xfrm>
              <a:off x="8073120" y="5783975"/>
              <a:ext cx="995890" cy="26135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</a:rPr>
                <a:t>利用者</a:t>
              </a:r>
              <a:endPara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endParaRPr>
            </a:p>
          </p:txBody>
        </p:sp>
        <p:sp>
          <p:nvSpPr>
            <p:cNvPr id="11" name="テキスト ボックス 36">
              <a:extLst>
                <a:ext uri="{FF2B5EF4-FFF2-40B4-BE49-F238E27FC236}">
                  <a16:creationId xmlns:a16="http://schemas.microsoft.com/office/drawing/2014/main" id="{6B0E9F44-9E22-2870-F394-3186EBE60D57}"/>
                </a:ext>
              </a:extLst>
            </p:cNvPr>
            <p:cNvSpPr txBox="1"/>
            <p:nvPr/>
          </p:nvSpPr>
          <p:spPr>
            <a:xfrm>
              <a:off x="8597772" y="5538143"/>
              <a:ext cx="723275" cy="97895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利用料金</a:t>
              </a:r>
            </a:p>
          </p:txBody>
        </p:sp>
        <p:cxnSp>
          <p:nvCxnSpPr>
            <p:cNvPr id="12" name="直線矢印コネクタ 39">
              <a:extLst>
                <a:ext uri="{FF2B5EF4-FFF2-40B4-BE49-F238E27FC236}">
                  <a16:creationId xmlns:a16="http://schemas.microsoft.com/office/drawing/2014/main" id="{67B3C323-B68C-45D8-AFF4-583BF68BD86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35463" y="5386511"/>
              <a:ext cx="0" cy="396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正方形/長方形 76">
              <a:extLst>
                <a:ext uri="{FF2B5EF4-FFF2-40B4-BE49-F238E27FC236}">
                  <a16:creationId xmlns:a16="http://schemas.microsoft.com/office/drawing/2014/main" id="{24E1D21A-3D72-400C-32A5-4D6CF0AE9456}"/>
                </a:ext>
              </a:extLst>
            </p:cNvPr>
            <p:cNvSpPr/>
            <p:nvPr/>
          </p:nvSpPr>
          <p:spPr>
            <a:xfrm>
              <a:off x="7851065" y="4272420"/>
              <a:ext cx="1440000" cy="1114091"/>
            </a:xfrm>
            <a:prstGeom prst="roundRect">
              <a:avLst/>
            </a:prstGeom>
            <a:solidFill>
              <a:srgbClr val="CC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</a:rPr>
                <a:t>対象施設</a:t>
              </a:r>
              <a:endPara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endParaRPr>
            </a:p>
          </p:txBody>
        </p:sp>
        <p:sp>
          <p:nvSpPr>
            <p:cNvPr id="14" name="テキスト ボックス 78">
              <a:extLst>
                <a:ext uri="{FF2B5EF4-FFF2-40B4-BE49-F238E27FC236}">
                  <a16:creationId xmlns:a16="http://schemas.microsoft.com/office/drawing/2014/main" id="{9EEA0341-9B63-CE9E-9A40-44FA10BAB89F}"/>
                </a:ext>
              </a:extLst>
            </p:cNvPr>
            <p:cNvSpPr txBox="1"/>
            <p:nvPr/>
          </p:nvSpPr>
          <p:spPr>
            <a:xfrm>
              <a:off x="6208150" y="3877882"/>
              <a:ext cx="91178" cy="765594"/>
            </a:xfrm>
            <a:prstGeom prst="rect">
              <a:avLst/>
            </a:prstGeom>
            <a:noFill/>
          </p:spPr>
          <p:txBody>
            <a:bodyPr vert="eaVert" wrap="none" rtlCol="0" anchor="ctr" anchorCtr="0">
              <a:no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運営権設定</a:t>
              </a:r>
            </a:p>
          </p:txBody>
        </p:sp>
        <p:cxnSp>
          <p:nvCxnSpPr>
            <p:cNvPr id="15" name="直線矢印コネクタ 79">
              <a:extLst>
                <a:ext uri="{FF2B5EF4-FFF2-40B4-BE49-F238E27FC236}">
                  <a16:creationId xmlns:a16="http://schemas.microsoft.com/office/drawing/2014/main" id="{0CC95B54-F2A7-DEF4-F7AD-B037F4DCC74E}"/>
                </a:ext>
              </a:extLst>
            </p:cNvPr>
            <p:cNvCxnSpPr>
              <a:cxnSpLocks/>
            </p:cNvCxnSpPr>
            <p:nvPr/>
          </p:nvCxnSpPr>
          <p:spPr>
            <a:xfrm>
              <a:off x="6323628" y="3728175"/>
              <a:ext cx="0" cy="1314544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テキスト ボックス 82">
              <a:extLst>
                <a:ext uri="{FF2B5EF4-FFF2-40B4-BE49-F238E27FC236}">
                  <a16:creationId xmlns:a16="http://schemas.microsoft.com/office/drawing/2014/main" id="{D93D1D57-7FDE-D82A-96DA-75C30FE03CDB}"/>
                </a:ext>
              </a:extLst>
            </p:cNvPr>
            <p:cNvSpPr txBox="1"/>
            <p:nvPr/>
          </p:nvSpPr>
          <p:spPr>
            <a:xfrm>
              <a:off x="6456603" y="3881233"/>
              <a:ext cx="91178" cy="1034899"/>
            </a:xfrm>
            <a:prstGeom prst="rect">
              <a:avLst/>
            </a:prstGeom>
            <a:noFill/>
          </p:spPr>
          <p:txBody>
            <a:bodyPr vert="eaVert" wrap="none" rtlCol="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運営権対価</a:t>
              </a:r>
              <a:br>
                <a:rPr kumimoji="1" lang="en-US" altLang="ja-JP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</a:b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支払</a:t>
              </a:r>
            </a:p>
          </p:txBody>
        </p:sp>
        <p:cxnSp>
          <p:nvCxnSpPr>
            <p:cNvPr id="17" name="直線矢印コネクタ 83">
              <a:extLst>
                <a:ext uri="{FF2B5EF4-FFF2-40B4-BE49-F238E27FC236}">
                  <a16:creationId xmlns:a16="http://schemas.microsoft.com/office/drawing/2014/main" id="{740DAAF7-4968-ACCA-170E-D1324B3C0D6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15800" y="3744440"/>
              <a:ext cx="0" cy="1306508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テキスト ボックス 84">
              <a:extLst>
                <a:ext uri="{FF2B5EF4-FFF2-40B4-BE49-F238E27FC236}">
                  <a16:creationId xmlns:a16="http://schemas.microsoft.com/office/drawing/2014/main" id="{C9CCFC3D-C5AE-68AA-95BE-C79E68DC1914}"/>
                </a:ext>
              </a:extLst>
            </p:cNvPr>
            <p:cNvSpPr txBox="1"/>
            <p:nvPr/>
          </p:nvSpPr>
          <p:spPr>
            <a:xfrm>
              <a:off x="7098485" y="4953053"/>
              <a:ext cx="723275" cy="97895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利用料金</a:t>
              </a:r>
            </a:p>
          </p:txBody>
        </p:sp>
        <p:cxnSp>
          <p:nvCxnSpPr>
            <p:cNvPr id="19" name="カギ線コネクタ 56">
              <a:extLst>
                <a:ext uri="{FF2B5EF4-FFF2-40B4-BE49-F238E27FC236}">
                  <a16:creationId xmlns:a16="http://schemas.microsoft.com/office/drawing/2014/main" id="{72F63AB3-56A6-E45E-929A-09714CFEEC92}"/>
                </a:ext>
              </a:extLst>
            </p:cNvPr>
            <p:cNvCxnSpPr>
              <a:cxnSpLocks/>
              <a:stCxn id="7" idx="3"/>
              <a:endCxn id="13" idx="0"/>
            </p:cNvCxnSpPr>
            <p:nvPr/>
          </p:nvCxnSpPr>
          <p:spPr>
            <a:xfrm>
              <a:off x="7044652" y="3559281"/>
              <a:ext cx="1526413" cy="713138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テキスト ボックス 87">
              <a:extLst>
                <a:ext uri="{FF2B5EF4-FFF2-40B4-BE49-F238E27FC236}">
                  <a16:creationId xmlns:a16="http://schemas.microsoft.com/office/drawing/2014/main" id="{963EF495-2F4B-A439-D97B-348A71A9C9DA}"/>
                </a:ext>
              </a:extLst>
            </p:cNvPr>
            <p:cNvSpPr txBox="1"/>
            <p:nvPr/>
          </p:nvSpPr>
          <p:spPr>
            <a:xfrm>
              <a:off x="7975470" y="5544494"/>
              <a:ext cx="526733" cy="97895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サービス提供</a:t>
              </a:r>
            </a:p>
          </p:txBody>
        </p:sp>
        <p:cxnSp>
          <p:nvCxnSpPr>
            <p:cNvPr id="21" name="直線矢印コネクタ 88">
              <a:extLst>
                <a:ext uri="{FF2B5EF4-FFF2-40B4-BE49-F238E27FC236}">
                  <a16:creationId xmlns:a16="http://schemas.microsoft.com/office/drawing/2014/main" id="{1F7086FE-5539-88EA-2463-771F517DC965}"/>
                </a:ext>
              </a:extLst>
            </p:cNvPr>
            <p:cNvCxnSpPr>
              <a:cxnSpLocks/>
            </p:cNvCxnSpPr>
            <p:nvPr/>
          </p:nvCxnSpPr>
          <p:spPr>
            <a:xfrm>
              <a:off x="8473292" y="5392862"/>
              <a:ext cx="0" cy="396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矢印コネクタ 89">
              <a:extLst>
                <a:ext uri="{FF2B5EF4-FFF2-40B4-BE49-F238E27FC236}">
                  <a16:creationId xmlns:a16="http://schemas.microsoft.com/office/drawing/2014/main" id="{7C91ADB9-837B-91F6-70C1-39F52BE166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054530" y="5158642"/>
              <a:ext cx="792036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テキスト ボックス 90">
              <a:extLst>
                <a:ext uri="{FF2B5EF4-FFF2-40B4-BE49-F238E27FC236}">
                  <a16:creationId xmlns:a16="http://schemas.microsoft.com/office/drawing/2014/main" id="{E70B2BDC-CE1E-0D97-2ED8-FED060E0DD5D}"/>
                </a:ext>
              </a:extLst>
            </p:cNvPr>
            <p:cNvSpPr txBox="1"/>
            <p:nvPr/>
          </p:nvSpPr>
          <p:spPr>
            <a:xfrm>
              <a:off x="7241851" y="5554013"/>
              <a:ext cx="453970" cy="97895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施設改修、</a:t>
              </a:r>
              <a:endParaRPr kumimoji="1" lang="en-US" altLang="ja-JP" sz="105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dirty="0"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維持管理、</a:t>
              </a:r>
              <a:endParaRPr kumimoji="1" lang="en-US" altLang="ja-JP" sz="1050" dirty="0"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運営</a:t>
              </a:r>
            </a:p>
          </p:txBody>
        </p:sp>
        <p:sp>
          <p:nvSpPr>
            <p:cNvPr id="24" name="テキスト ボックス 92">
              <a:extLst>
                <a:ext uri="{FF2B5EF4-FFF2-40B4-BE49-F238E27FC236}">
                  <a16:creationId xmlns:a16="http://schemas.microsoft.com/office/drawing/2014/main" id="{28F15E98-3D84-D8A9-5487-DE09536A1944}"/>
                </a:ext>
              </a:extLst>
            </p:cNvPr>
            <p:cNvSpPr txBox="1"/>
            <p:nvPr/>
          </p:nvSpPr>
          <p:spPr>
            <a:xfrm>
              <a:off x="7666904" y="3717936"/>
              <a:ext cx="453970" cy="97895"/>
            </a:xfrm>
            <a:prstGeom prst="rect">
              <a:avLst/>
            </a:prstGeom>
            <a:noFill/>
          </p:spPr>
          <p:txBody>
            <a:bodyPr wrap="none" rtlCol="0" anchor="ctr" anchorCtr="0">
              <a:no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所有</a:t>
              </a:r>
            </a:p>
          </p:txBody>
        </p:sp>
        <p:sp>
          <p:nvSpPr>
            <p:cNvPr id="25" name="正方形/長方形 20">
              <a:extLst>
                <a:ext uri="{FF2B5EF4-FFF2-40B4-BE49-F238E27FC236}">
                  <a16:creationId xmlns:a16="http://schemas.microsoft.com/office/drawing/2014/main" id="{368F9989-5C50-AA07-1E38-CD8C0CA6A25A}"/>
                </a:ext>
              </a:extLst>
            </p:cNvPr>
            <p:cNvSpPr/>
            <p:nvPr/>
          </p:nvSpPr>
          <p:spPr>
            <a:xfrm>
              <a:off x="5907239" y="5050948"/>
              <a:ext cx="1137413" cy="455081"/>
            </a:xfrm>
            <a:prstGeom prst="rect">
              <a:avLst/>
            </a:prstGeom>
            <a:solidFill>
              <a:srgbClr val="F9600B"/>
            </a:solidFill>
            <a:ln>
              <a:solidFill>
                <a:srgbClr val="F9600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</a:rPr>
                <a:t>○○○（事業者）</a:t>
              </a:r>
              <a:endPara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endParaRPr>
            </a:p>
          </p:txBody>
        </p:sp>
        <p:cxnSp>
          <p:nvCxnSpPr>
            <p:cNvPr id="26" name="直線矢印コネクタ 89">
              <a:extLst>
                <a:ext uri="{FF2B5EF4-FFF2-40B4-BE49-F238E27FC236}">
                  <a16:creationId xmlns:a16="http://schemas.microsoft.com/office/drawing/2014/main" id="{2CC3F7FB-1AF2-1EC6-2936-DEBC7D7B627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054530" y="5258648"/>
              <a:ext cx="792036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テキスト ボックス 82">
              <a:extLst>
                <a:ext uri="{FF2B5EF4-FFF2-40B4-BE49-F238E27FC236}">
                  <a16:creationId xmlns:a16="http://schemas.microsoft.com/office/drawing/2014/main" id="{5E3F6EA8-0F15-E06C-882B-CCF981CCA09F}"/>
                </a:ext>
              </a:extLst>
            </p:cNvPr>
            <p:cNvSpPr txBox="1"/>
            <p:nvPr/>
          </p:nvSpPr>
          <p:spPr>
            <a:xfrm>
              <a:off x="6827831" y="3867997"/>
              <a:ext cx="91178" cy="1034899"/>
            </a:xfrm>
            <a:prstGeom prst="rect">
              <a:avLst/>
            </a:prstGeom>
            <a:noFill/>
          </p:spPr>
          <p:txBody>
            <a:bodyPr vert="eaVert" wrap="none" rtlCol="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サービス対価</a:t>
              </a:r>
              <a:br>
                <a:rPr kumimoji="1" lang="en-US" altLang="ja-JP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</a:b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（改修・維持</a:t>
              </a:r>
              <a:br>
                <a:rPr kumimoji="1" lang="en-US" altLang="ja-JP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</a:b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管理費）</a:t>
              </a:r>
            </a:p>
          </p:txBody>
        </p:sp>
        <p:cxnSp>
          <p:nvCxnSpPr>
            <p:cNvPr id="28" name="直線矢印コネクタ 79">
              <a:extLst>
                <a:ext uri="{FF2B5EF4-FFF2-40B4-BE49-F238E27FC236}">
                  <a16:creationId xmlns:a16="http://schemas.microsoft.com/office/drawing/2014/main" id="{2AF05DF5-1BD4-2A99-67E6-FEE52F8CDC2D}"/>
                </a:ext>
              </a:extLst>
            </p:cNvPr>
            <p:cNvCxnSpPr>
              <a:cxnSpLocks/>
            </p:cNvCxnSpPr>
            <p:nvPr/>
          </p:nvCxnSpPr>
          <p:spPr>
            <a:xfrm>
              <a:off x="6700639" y="3728174"/>
              <a:ext cx="0" cy="1314545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テキスト ボックス 97">
            <a:extLst>
              <a:ext uri="{FF2B5EF4-FFF2-40B4-BE49-F238E27FC236}">
                <a16:creationId xmlns:a16="http://schemas.microsoft.com/office/drawing/2014/main" id="{F7DA643B-6B73-DAB2-B5C8-AEEC05FA2786}"/>
              </a:ext>
            </a:extLst>
          </p:cNvPr>
          <p:cNvSpPr txBox="1"/>
          <p:nvPr/>
        </p:nvSpPr>
        <p:spPr>
          <a:xfrm>
            <a:off x="5063669" y="4356404"/>
            <a:ext cx="2056626" cy="143261"/>
          </a:xfrm>
          <a:prstGeom prst="rect">
            <a:avLst/>
          </a:prstGeom>
          <a:noFill/>
        </p:spPr>
        <p:txBody>
          <a:bodyPr wrap="none" rtlCol="0" anchor="ctr" anchorCtr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※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以下のスキーム図は一例です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C5C325F-1F0E-D9AC-5285-FB9358EAF462}"/>
              </a:ext>
            </a:extLst>
          </p:cNvPr>
          <p:cNvSpPr/>
          <p:nvPr/>
        </p:nvSpPr>
        <p:spPr>
          <a:xfrm>
            <a:off x="-2386584" y="113578"/>
            <a:ext cx="2262779" cy="1743247"/>
          </a:xfrm>
          <a:prstGeom prst="rect">
            <a:avLst/>
          </a:prstGeom>
          <a:solidFill>
            <a:srgbClr val="FEDAC6"/>
          </a:solidFill>
          <a:ln>
            <a:solidFill>
              <a:srgbClr val="F9600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利活用前の用途が</a:t>
            </a:r>
            <a:r>
              <a:rPr kumimoji="1" lang="ja-JP" altLang="en-US" b="1" u="sng" dirty="0">
                <a:solidFill>
                  <a:srgbClr val="FF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古民家・学校以外</a:t>
            </a:r>
            <a:r>
              <a:rPr kumimoji="1" lang="ja-JP" altLang="en-US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の場合はこちらの橙フォーマットを使用してください</a:t>
            </a:r>
            <a:endParaRPr kumimoji="1" lang="ja-JP" altLang="en-US" sz="1400" dirty="0">
              <a:solidFill>
                <a:sysClr val="windowText" lastClr="00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3" name="吹き出し: 四角形 2">
            <a:extLst>
              <a:ext uri="{FF2B5EF4-FFF2-40B4-BE49-F238E27FC236}">
                <a16:creationId xmlns:a16="http://schemas.microsoft.com/office/drawing/2014/main" id="{28F03258-5024-03CF-2A91-D758E5E78503}"/>
              </a:ext>
            </a:extLst>
          </p:cNvPr>
          <p:cNvSpPr/>
          <p:nvPr/>
        </p:nvSpPr>
        <p:spPr>
          <a:xfrm>
            <a:off x="10296144" y="113578"/>
            <a:ext cx="1986574" cy="2474174"/>
          </a:xfrm>
          <a:prstGeom prst="wedgeRectCallout">
            <a:avLst>
              <a:gd name="adj1" fmla="val -63765"/>
              <a:gd name="adj2" fmla="val -33332"/>
            </a:avLst>
          </a:prstGeom>
          <a:solidFill>
            <a:srgbClr val="FEDAC6"/>
          </a:solidFill>
          <a:ln>
            <a:solidFill>
              <a:srgbClr val="F9600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左には利活用</a:t>
            </a:r>
            <a:r>
              <a:rPr kumimoji="1" lang="ja-JP" altLang="en-US" b="1" u="sng" dirty="0">
                <a:solidFill>
                  <a:srgbClr val="FF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前</a:t>
            </a:r>
            <a:r>
              <a:rPr kumimoji="1" lang="ja-JP" altLang="en-US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の用途（例：庁舎、スポーツ施設）を、右には利活用</a:t>
            </a:r>
            <a:r>
              <a:rPr kumimoji="1" lang="ja-JP" altLang="en-US" b="1" u="sng" dirty="0">
                <a:solidFill>
                  <a:srgbClr val="FF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後</a:t>
            </a:r>
            <a:r>
              <a:rPr kumimoji="1" lang="ja-JP" altLang="en-US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の用途（例：宿泊施設、商業施設）を記載してください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86ECF39F-D845-69BB-FB6A-79FB4C282D11}"/>
              </a:ext>
            </a:extLst>
          </p:cNvPr>
          <p:cNvSpPr/>
          <p:nvPr/>
        </p:nvSpPr>
        <p:spPr>
          <a:xfrm>
            <a:off x="-2386584" y="1984568"/>
            <a:ext cx="2262779" cy="2697160"/>
          </a:xfrm>
          <a:prstGeom prst="rect">
            <a:avLst/>
          </a:prstGeom>
          <a:solidFill>
            <a:srgbClr val="FEDAC6"/>
          </a:solidFill>
          <a:ln>
            <a:solidFill>
              <a:srgbClr val="F9600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資料作成にあたってはプラットフォーム</a:t>
            </a:r>
            <a:r>
              <a:rPr kumimoji="1" lang="en-US" altLang="ja-JP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HP</a:t>
            </a:r>
            <a:r>
              <a:rPr kumimoji="1" lang="ja-JP" altLang="en-US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に掲載されている事例（以下リンク先参照）を適宜参考にしてください。</a:t>
            </a:r>
            <a:endParaRPr kumimoji="1" lang="en-US" altLang="ja-JP" dirty="0">
              <a:solidFill>
                <a:sysClr val="windowText" lastClr="00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algn="ctr"/>
            <a:r>
              <a:rPr kumimoji="1" lang="en-US" altLang="ja-JP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  <a:hlinkClick r:id="rId2"/>
              </a:rPr>
              <a:t>https://www.mlit.go.jp/smcn/case/index.html#case-list</a:t>
            </a:r>
            <a:endParaRPr kumimoji="1" lang="en-US" altLang="ja-JP" dirty="0">
              <a:solidFill>
                <a:sysClr val="windowText" lastClr="00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9364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" name="タイトル 1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ja-JP" altLang="en-US" dirty="0"/>
              <a:t>施設名○○○○</a:t>
            </a:r>
            <a:r>
              <a:rPr kumimoji="1" lang="ja-JP" altLang="en-US" dirty="0"/>
              <a:t>（○○県○○市）</a:t>
            </a:r>
          </a:p>
        </p:txBody>
      </p:sp>
      <p:sp>
        <p:nvSpPr>
          <p:cNvPr id="1137" name="テキスト ボックス 7"/>
          <p:cNvSpPr txBox="1"/>
          <p:nvPr/>
        </p:nvSpPr>
        <p:spPr>
          <a:xfrm>
            <a:off x="0" y="432590"/>
            <a:ext cx="563956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4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公共側の事業名○○○○○○○事業</a:t>
            </a:r>
          </a:p>
        </p:txBody>
      </p:sp>
      <p:sp>
        <p:nvSpPr>
          <p:cNvPr id="1142" name="テキスト ボックス 4"/>
          <p:cNvSpPr txBox="1"/>
          <p:nvPr/>
        </p:nvSpPr>
        <p:spPr>
          <a:xfrm>
            <a:off x="281752" y="1116595"/>
            <a:ext cx="5568696" cy="1440000"/>
          </a:xfrm>
          <a:prstGeom prst="rect">
            <a:avLst/>
          </a:prstGeom>
          <a:solidFill>
            <a:srgbClr val="FEDAC6">
              <a:alpha val="70000"/>
            </a:srgbClr>
          </a:solidFill>
        </p:spPr>
        <p:txBody>
          <a:bodyPr wrap="square" rtlCol="0" anchor="ctr">
            <a:noAutofit/>
          </a:bodyPr>
          <a:lstStyle/>
          <a:p>
            <a:pPr marL="216000" indent="-216000">
              <a:spcBef>
                <a:spcPts val="300"/>
              </a:spcBef>
              <a:buClr>
                <a:srgbClr val="F9600B"/>
              </a:buClr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検討経緯を箇条書き２～３程度で記載してください。特に重要な点などの強調すべき箇所は太字としてください。</a:t>
            </a:r>
            <a:endParaRPr kumimoji="1" lang="en-US" altLang="ja-JP" sz="1200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marL="216000" indent="-216000">
              <a:spcBef>
                <a:spcPts val="300"/>
              </a:spcBef>
              <a:buClr>
                <a:srgbClr val="F9600B"/>
              </a:buClr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○○○○</a:t>
            </a:r>
            <a:endParaRPr kumimoji="1" lang="en-US" altLang="ja-JP" sz="1200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marL="216000" indent="-216000">
              <a:spcBef>
                <a:spcPts val="300"/>
              </a:spcBef>
              <a:buClr>
                <a:srgbClr val="F9600B"/>
              </a:buClr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○○○○</a:t>
            </a:r>
          </a:p>
        </p:txBody>
      </p:sp>
      <p:sp>
        <p:nvSpPr>
          <p:cNvPr id="1143" name="テキスト ボックス 9"/>
          <p:cNvSpPr txBox="1"/>
          <p:nvPr/>
        </p:nvSpPr>
        <p:spPr>
          <a:xfrm>
            <a:off x="281752" y="2961529"/>
            <a:ext cx="5568696" cy="1440000"/>
          </a:xfrm>
          <a:prstGeom prst="rect">
            <a:avLst/>
          </a:prstGeom>
          <a:solidFill>
            <a:srgbClr val="FEDAC6">
              <a:alpha val="70000"/>
            </a:srgbClr>
          </a:solidFill>
        </p:spPr>
        <p:txBody>
          <a:bodyPr wrap="square" rtlCol="0" anchor="ctr">
            <a:noAutofit/>
          </a:bodyPr>
          <a:lstStyle>
            <a:defPPr>
              <a:defRPr lang="en-US"/>
            </a:defPPr>
            <a:lvl1pPr marL="216000" indent="-216000">
              <a:spcBef>
                <a:spcPts val="300"/>
              </a:spcBef>
              <a:buClr>
                <a:srgbClr val="4087C8"/>
              </a:buClr>
              <a:buFont typeface="Wingdings" panose="05000000000000000000" pitchFamily="2" charset="2"/>
              <a:buChar char="l"/>
              <a:defRPr kumimoji="1" sz="1200">
                <a:latin typeface="Yu Gothic UI" panose="020B0500000000000000" pitchFamily="50" charset="-128"/>
                <a:ea typeface="Yu Gothic UI" panose="020B0500000000000000" pitchFamily="50" charset="-128"/>
              </a:defRPr>
            </a:lvl1pPr>
          </a:lstStyle>
          <a:p>
            <a:pPr marL="216000" indent="-216000">
              <a:spcBef>
                <a:spcPts val="300"/>
              </a:spcBef>
              <a:buClr>
                <a:srgbClr val="F9600B"/>
              </a:buClr>
              <a:buFont typeface="Wingdings" panose="05000000000000000000" pitchFamily="2" charset="2"/>
              <a:buChar char="l"/>
            </a:pPr>
            <a:r>
              <a:rPr lang="ja-JP" altLang="en-US" dirty="0"/>
              <a:t>取組のポイント</a:t>
            </a:r>
            <a:r>
              <a:rPr kumimoji="1" lang="ja-JP" altLang="en-US" sz="12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を箇条書き２～３程度で記載してください。特に重要な点などの強調すべき箇所は太字としてください。</a:t>
            </a:r>
            <a:endParaRPr kumimoji="1" lang="en-US" altLang="ja-JP" sz="1200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marL="216000" indent="-216000">
              <a:spcBef>
                <a:spcPts val="300"/>
              </a:spcBef>
              <a:buClr>
                <a:srgbClr val="F9600B"/>
              </a:buClr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○○○○</a:t>
            </a:r>
            <a:endParaRPr kumimoji="1" lang="en-US" altLang="ja-JP" sz="1200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marL="216000" indent="-216000">
              <a:spcBef>
                <a:spcPts val="300"/>
              </a:spcBef>
              <a:buClr>
                <a:srgbClr val="F9600B"/>
              </a:buClr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○○○○</a:t>
            </a:r>
          </a:p>
        </p:txBody>
      </p:sp>
      <p:sp>
        <p:nvSpPr>
          <p:cNvPr id="1144" name="テキスト ボックス 10"/>
          <p:cNvSpPr txBox="1"/>
          <p:nvPr/>
        </p:nvSpPr>
        <p:spPr>
          <a:xfrm>
            <a:off x="281752" y="4822213"/>
            <a:ext cx="5568696" cy="1440000"/>
          </a:xfrm>
          <a:prstGeom prst="rect">
            <a:avLst/>
          </a:prstGeom>
          <a:solidFill>
            <a:srgbClr val="FFE9AB"/>
          </a:solidFill>
        </p:spPr>
        <p:txBody>
          <a:bodyPr wrap="square" rtlCol="0" anchor="ctr">
            <a:noAutofit/>
          </a:bodyPr>
          <a:lstStyle/>
          <a:p>
            <a:pPr marL="216000" indent="-216000">
              <a:spcBef>
                <a:spcPts val="300"/>
              </a:spcBef>
              <a:buClr>
                <a:srgbClr val="CC9900"/>
              </a:buClr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取組により得られた効果を箇条書き２～３程度で記載してください。特に重要な点などの強調すべき箇所は太字としてください。</a:t>
            </a:r>
          </a:p>
          <a:p>
            <a:pPr marL="216000" indent="-216000">
              <a:spcBef>
                <a:spcPts val="300"/>
              </a:spcBef>
              <a:buClr>
                <a:srgbClr val="CC9900"/>
              </a:buClr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○○○○</a:t>
            </a:r>
          </a:p>
          <a:p>
            <a:pPr marL="216000" indent="-216000">
              <a:spcBef>
                <a:spcPts val="300"/>
              </a:spcBef>
              <a:buClr>
                <a:srgbClr val="CC9900"/>
              </a:buClr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○○○○</a:t>
            </a:r>
          </a:p>
        </p:txBody>
      </p:sp>
      <p:sp>
        <p:nvSpPr>
          <p:cNvPr id="1145" name="四角形: 角を丸くする 11"/>
          <p:cNvSpPr/>
          <p:nvPr/>
        </p:nvSpPr>
        <p:spPr>
          <a:xfrm>
            <a:off x="281752" y="853463"/>
            <a:ext cx="1197401" cy="196021"/>
          </a:xfrm>
          <a:prstGeom prst="roundRect">
            <a:avLst>
              <a:gd name="adj" fmla="val 50000"/>
            </a:avLst>
          </a:prstGeom>
          <a:solidFill>
            <a:srgbClr val="F9600B"/>
          </a:solidFill>
          <a:ln>
            <a:solidFill>
              <a:srgbClr val="F9600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検討経緯</a:t>
            </a:r>
          </a:p>
        </p:txBody>
      </p:sp>
      <p:sp>
        <p:nvSpPr>
          <p:cNvPr id="1146" name="四角形: 角を丸くする 12"/>
          <p:cNvSpPr/>
          <p:nvPr/>
        </p:nvSpPr>
        <p:spPr>
          <a:xfrm>
            <a:off x="281752" y="2703357"/>
            <a:ext cx="1197401" cy="196021"/>
          </a:xfrm>
          <a:prstGeom prst="roundRect">
            <a:avLst>
              <a:gd name="adj" fmla="val 50000"/>
            </a:avLst>
          </a:prstGeom>
          <a:solidFill>
            <a:srgbClr val="F9600B"/>
          </a:solidFill>
          <a:ln>
            <a:solidFill>
              <a:srgbClr val="F9600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取組のポイント</a:t>
            </a:r>
          </a:p>
        </p:txBody>
      </p:sp>
      <p:sp>
        <p:nvSpPr>
          <p:cNvPr id="1147" name="四角形: 角を丸くする 13"/>
          <p:cNvSpPr/>
          <p:nvPr/>
        </p:nvSpPr>
        <p:spPr>
          <a:xfrm>
            <a:off x="281752" y="4557063"/>
            <a:ext cx="1197401" cy="196021"/>
          </a:xfrm>
          <a:prstGeom prst="roundRect">
            <a:avLst>
              <a:gd name="adj" fmla="val 50000"/>
            </a:avLst>
          </a:prstGeom>
          <a:solidFill>
            <a:srgbClr val="CC9900"/>
          </a:solidFill>
          <a:ln>
            <a:solidFill>
              <a:srgbClr val="CC99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得られた効果</a:t>
            </a:r>
          </a:p>
        </p:txBody>
      </p:sp>
      <p:sp>
        <p:nvSpPr>
          <p:cNvPr id="1148" name="二等辺三角形 27"/>
          <p:cNvSpPr/>
          <p:nvPr/>
        </p:nvSpPr>
        <p:spPr>
          <a:xfrm rot="10800000">
            <a:off x="6820044" y="2691024"/>
            <a:ext cx="2135398" cy="181302"/>
          </a:xfrm>
          <a:prstGeom prst="triangl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9" name="テキスト ボックス 28"/>
          <p:cNvSpPr txBox="1"/>
          <p:nvPr/>
        </p:nvSpPr>
        <p:spPr>
          <a:xfrm>
            <a:off x="5962205" y="6310655"/>
            <a:ext cx="2423176" cy="211203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rPr>
              <a:t>写真出所：</a:t>
            </a:r>
            <a:r>
              <a:rPr kumimoji="1" lang="ja-JP" altLang="en-US" sz="900" dirty="0">
                <a:solidFill>
                  <a:prstClr val="black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○○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rPr>
              <a:t>市、株式会社○○○</a:t>
            </a:r>
          </a:p>
        </p:txBody>
      </p:sp>
      <p:sp>
        <p:nvSpPr>
          <p:cNvPr id="1150" name="テキスト ボックス 29"/>
          <p:cNvSpPr txBox="1"/>
          <p:nvPr/>
        </p:nvSpPr>
        <p:spPr>
          <a:xfrm>
            <a:off x="5897880" y="903010"/>
            <a:ext cx="1214370" cy="215083"/>
          </a:xfrm>
          <a:prstGeom prst="rect">
            <a:avLst/>
          </a:prstGeom>
          <a:noFill/>
          <a:ln>
            <a:noFill/>
          </a:ln>
        </p:spPr>
        <p:txBody>
          <a:bodyPr wrap="square" tIns="0" rtlCol="0">
            <a:noAutofit/>
          </a:bodyPr>
          <a:lstStyle/>
          <a:p>
            <a:pPr marL="171450" indent="-171450">
              <a:buFont typeface="Wingdings" panose="05000000000000000000" pitchFamily="2" charset="2"/>
              <a:buChar char="n"/>
            </a:pPr>
            <a:r>
              <a:rPr kumimoji="1" lang="ja-JP" altLang="en-US" sz="12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利活用前</a:t>
            </a:r>
          </a:p>
        </p:txBody>
      </p:sp>
      <p:sp>
        <p:nvSpPr>
          <p:cNvPr id="1151" name="テキスト ボックス 30"/>
          <p:cNvSpPr txBox="1"/>
          <p:nvPr/>
        </p:nvSpPr>
        <p:spPr>
          <a:xfrm>
            <a:off x="5897880" y="2937726"/>
            <a:ext cx="1214370" cy="215083"/>
          </a:xfrm>
          <a:prstGeom prst="rect">
            <a:avLst/>
          </a:prstGeom>
          <a:noFill/>
          <a:ln>
            <a:noFill/>
          </a:ln>
        </p:spPr>
        <p:txBody>
          <a:bodyPr wrap="square" tIns="0" rtlCol="0">
            <a:noAutofit/>
          </a:bodyPr>
          <a:lstStyle/>
          <a:p>
            <a:pPr marL="171450" indent="-171450">
              <a:buFont typeface="Wingdings" panose="05000000000000000000" pitchFamily="2" charset="2"/>
              <a:buChar char="n"/>
            </a:pPr>
            <a:r>
              <a:rPr kumimoji="1" lang="ja-JP" altLang="en-US" sz="12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利活用後</a:t>
            </a:r>
          </a:p>
        </p:txBody>
      </p:sp>
      <p:sp>
        <p:nvSpPr>
          <p:cNvPr id="1152" name="テキスト ボックス 35"/>
          <p:cNvSpPr txBox="1"/>
          <p:nvPr/>
        </p:nvSpPr>
        <p:spPr>
          <a:xfrm>
            <a:off x="315253" y="6476073"/>
            <a:ext cx="3458020" cy="226591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spAutoFit/>
          </a:bodyPr>
          <a:lstStyle/>
          <a:p>
            <a:pPr>
              <a:spcBef>
                <a:spcPts val="0"/>
              </a:spcBef>
              <a:buSzPct val="100000"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rPr>
              <a:t>施設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rPr>
              <a:t>HP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rPr>
              <a:t>：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rPr>
              <a:t>XXXXXX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rPr>
              <a:t>（施設</a:t>
            </a:r>
            <a:r>
              <a:rPr kumimoji="1" lang="ja-JP" altLang="en-US" sz="1000" dirty="0">
                <a:solidFill>
                  <a:prstClr val="black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ウェブサイトがある場合、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rPr>
              <a:t>URL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rPr>
              <a:t>を記載）</a:t>
            </a:r>
            <a:endParaRPr lang="en-US" altLang="ja-JP" sz="1000" b="0" i="0" u="none" strike="noStrike" dirty="0">
              <a:solidFill>
                <a:srgbClr val="000000"/>
              </a:solidFill>
              <a:effectLst/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0" name="テキスト ボックス 2">
            <a:extLst>
              <a:ext uri="{FF2B5EF4-FFF2-40B4-BE49-F238E27FC236}">
                <a16:creationId xmlns:a16="http://schemas.microsoft.com/office/drawing/2014/main" id="{DDA4CA06-59FC-C63C-7A96-690F24AE6057}"/>
              </a:ext>
            </a:extLst>
          </p:cNvPr>
          <p:cNvSpPr txBox="1"/>
          <p:nvPr/>
        </p:nvSpPr>
        <p:spPr>
          <a:xfrm>
            <a:off x="7962393" y="113578"/>
            <a:ext cx="194557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1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作成時点：令和○年○月</a:t>
            </a:r>
            <a:endParaRPr lang="ja-JP" altLang="en-US" sz="1100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1" name="四角形: 角を丸くする 3">
            <a:extLst>
              <a:ext uri="{FF2B5EF4-FFF2-40B4-BE49-F238E27FC236}">
                <a16:creationId xmlns:a16="http://schemas.microsoft.com/office/drawing/2014/main" id="{245BEA6C-5D84-2D2E-F3B6-A2D204AB4074}"/>
              </a:ext>
            </a:extLst>
          </p:cNvPr>
          <p:cNvSpPr/>
          <p:nvPr/>
        </p:nvSpPr>
        <p:spPr>
          <a:xfrm>
            <a:off x="7394294" y="423881"/>
            <a:ext cx="1046022" cy="18774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○○○○</a:t>
            </a:r>
          </a:p>
        </p:txBody>
      </p:sp>
      <p:sp>
        <p:nvSpPr>
          <p:cNvPr id="12" name="二等辺三角形 5">
            <a:extLst>
              <a:ext uri="{FF2B5EF4-FFF2-40B4-BE49-F238E27FC236}">
                <a16:creationId xmlns:a16="http://schemas.microsoft.com/office/drawing/2014/main" id="{1A8D9F7F-6354-87C7-266E-A5D76B6EB11B}"/>
              </a:ext>
            </a:extLst>
          </p:cNvPr>
          <p:cNvSpPr/>
          <p:nvPr/>
        </p:nvSpPr>
        <p:spPr>
          <a:xfrm rot="5400000">
            <a:off x="8509437" y="461060"/>
            <a:ext cx="161427" cy="100768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四角形: 角を丸くする 8">
            <a:extLst>
              <a:ext uri="{FF2B5EF4-FFF2-40B4-BE49-F238E27FC236}">
                <a16:creationId xmlns:a16="http://schemas.microsoft.com/office/drawing/2014/main" id="{85C54F73-9443-38A3-6A0F-1C9E5FF4E05E}"/>
              </a:ext>
            </a:extLst>
          </p:cNvPr>
          <p:cNvSpPr/>
          <p:nvPr/>
        </p:nvSpPr>
        <p:spPr>
          <a:xfrm>
            <a:off x="8736025" y="423881"/>
            <a:ext cx="1046022" cy="187744"/>
          </a:xfrm>
          <a:prstGeom prst="roundRect">
            <a:avLst/>
          </a:prstGeom>
          <a:solidFill>
            <a:srgbClr val="F9600B"/>
          </a:solidFill>
          <a:ln>
            <a:solidFill>
              <a:srgbClr val="F9600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○○○○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8F42B03-5F14-5DEC-B9A1-F4F69827B919}"/>
              </a:ext>
            </a:extLst>
          </p:cNvPr>
          <p:cNvSpPr/>
          <p:nvPr/>
        </p:nvSpPr>
        <p:spPr>
          <a:xfrm>
            <a:off x="5988038" y="1151922"/>
            <a:ext cx="1855121" cy="140372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写真</a:t>
            </a:r>
            <a:endParaRPr kumimoji="1" lang="en-US" altLang="ja-JP" sz="1400" dirty="0">
              <a:solidFill>
                <a:sysClr val="windowText" lastClr="00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3799223-7569-529F-D500-93C82BA8D2C6}"/>
              </a:ext>
            </a:extLst>
          </p:cNvPr>
          <p:cNvSpPr/>
          <p:nvPr/>
        </p:nvSpPr>
        <p:spPr>
          <a:xfrm>
            <a:off x="7926924" y="1151922"/>
            <a:ext cx="1855121" cy="140372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写真</a:t>
            </a:r>
            <a:endParaRPr kumimoji="1" lang="en-US" altLang="ja-JP" sz="1400" dirty="0">
              <a:solidFill>
                <a:sysClr val="windowText" lastClr="00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C217D3B-FBC2-71A1-2ED3-5763555DF1EC}"/>
              </a:ext>
            </a:extLst>
          </p:cNvPr>
          <p:cNvSpPr/>
          <p:nvPr/>
        </p:nvSpPr>
        <p:spPr>
          <a:xfrm>
            <a:off x="5988038" y="3200292"/>
            <a:ext cx="1855121" cy="144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写真</a:t>
            </a:r>
            <a:endParaRPr kumimoji="1" lang="en-US" altLang="ja-JP" sz="1400" dirty="0">
              <a:solidFill>
                <a:sysClr val="windowText" lastClr="00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F5FEE43-E803-4399-B297-643A74425B02}"/>
              </a:ext>
            </a:extLst>
          </p:cNvPr>
          <p:cNvSpPr/>
          <p:nvPr/>
        </p:nvSpPr>
        <p:spPr>
          <a:xfrm>
            <a:off x="7926924" y="3200292"/>
            <a:ext cx="1855121" cy="144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写真</a:t>
            </a:r>
            <a:endParaRPr kumimoji="1" lang="en-US" altLang="ja-JP" sz="1400" dirty="0">
              <a:solidFill>
                <a:sysClr val="windowText" lastClr="00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0C6A8E9-7C9E-F6EC-F80B-3D79EEC0B8FE}"/>
              </a:ext>
            </a:extLst>
          </p:cNvPr>
          <p:cNvSpPr/>
          <p:nvPr/>
        </p:nvSpPr>
        <p:spPr>
          <a:xfrm>
            <a:off x="5988038" y="4749889"/>
            <a:ext cx="1855121" cy="144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写真</a:t>
            </a:r>
            <a:endParaRPr kumimoji="1" lang="en-US" altLang="ja-JP" sz="1400" dirty="0">
              <a:solidFill>
                <a:sysClr val="windowText" lastClr="00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D4355B1-0C28-1351-2DF0-AD19090E608B}"/>
              </a:ext>
            </a:extLst>
          </p:cNvPr>
          <p:cNvSpPr/>
          <p:nvPr/>
        </p:nvSpPr>
        <p:spPr>
          <a:xfrm>
            <a:off x="7926924" y="4749889"/>
            <a:ext cx="1855121" cy="144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ysClr val="windowText" lastClr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写真</a:t>
            </a:r>
            <a:endParaRPr kumimoji="1" lang="en-US" altLang="ja-JP" sz="1400" dirty="0">
              <a:solidFill>
                <a:sysClr val="windowText" lastClr="00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8" name="吹き出し: 四角形 7">
            <a:extLst>
              <a:ext uri="{FF2B5EF4-FFF2-40B4-BE49-F238E27FC236}">
                <a16:creationId xmlns:a16="http://schemas.microsoft.com/office/drawing/2014/main" id="{CBCD6C05-AAEF-6B88-0CB5-4351C11FB3D0}"/>
              </a:ext>
            </a:extLst>
          </p:cNvPr>
          <p:cNvSpPr/>
          <p:nvPr/>
        </p:nvSpPr>
        <p:spPr>
          <a:xfrm>
            <a:off x="10296144" y="1259080"/>
            <a:ext cx="1856232" cy="1678646"/>
          </a:xfrm>
          <a:prstGeom prst="wedgeRectCallout">
            <a:avLst>
              <a:gd name="adj1" fmla="val -63765"/>
              <a:gd name="adj2" fmla="val -25201"/>
            </a:avLst>
          </a:prstGeom>
          <a:solidFill>
            <a:srgbClr val="FEDAC6"/>
          </a:solidFill>
          <a:ln>
            <a:solidFill>
              <a:srgbClr val="F9600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データ容量の都合等でメール送付が困難な場合は、事務局へご相談ください</a:t>
            </a:r>
          </a:p>
        </p:txBody>
      </p:sp>
    </p:spTree>
    <p:extLst>
      <p:ext uri="{BB962C8B-B14F-4D97-AF65-F5344CB8AC3E}">
        <p14:creationId xmlns:p14="http://schemas.microsoft.com/office/powerpoint/2010/main" val="110526758"/>
      </p:ext>
    </p:extLst>
  </p:cSld>
  <p:clrMapOvr>
    <a:masterClrMapping/>
  </p:clrMapOvr>
</p:sld>
</file>

<file path=ppt/theme/theme1.xml><?xml version="1.0" encoding="utf-8"?>
<a:theme xmlns:a="http://schemas.openxmlformats.org/drawingml/2006/main" name="3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ユーザー定義 1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ユーザー定義 1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5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ユーザー定義 1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G_Tohmatsu Proposal Template_J_2016</Template>
  <TotalTime>0</TotalTime>
  <Words>1808</Words>
  <Application>Microsoft Office PowerPoint</Application>
  <PresentationFormat>A4 210 x 297 mm</PresentationFormat>
  <Paragraphs>285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HGP創英角ｺﾞｼｯｸUB</vt:lpstr>
      <vt:lpstr>Yu Gothic UI</vt:lpstr>
      <vt:lpstr>Arial</vt:lpstr>
      <vt:lpstr>Wingdings</vt:lpstr>
      <vt:lpstr>3_標準デザイン</vt:lpstr>
      <vt:lpstr>4_標準デザイン</vt:lpstr>
      <vt:lpstr>5_標準デザイン</vt:lpstr>
      <vt:lpstr>施設名○○○○（○○県○○市）</vt:lpstr>
      <vt:lpstr>施設名○○○○（○○県○○市）</vt:lpstr>
      <vt:lpstr>施設名○○○○（○○県○○市）</vt:lpstr>
      <vt:lpstr>施設名○○○○（○○県○○市）</vt:lpstr>
      <vt:lpstr>施設名○○○○（○○県○○市）</vt:lpstr>
      <vt:lpstr>施設名○○○○（○○県○○市）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4</cp:revision>
  <dcterms:created xsi:type="dcterms:W3CDTF">2016-07-19T01:39:41Z</dcterms:created>
  <dcterms:modified xsi:type="dcterms:W3CDTF">2024-12-19T10:44:38Z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a60d57e-af5b-4752-ac57-3e4f28ca11dc_Enabled">
    <vt:lpwstr>true</vt:lpwstr>
  </property>
  <property fmtid="{D5CDD505-2E9C-101B-9397-08002B2CF9AE}" pid="3" name="MSIP_Label_ea60d57e-af5b-4752-ac57-3e4f28ca11dc_SetDate">
    <vt:lpwstr>2024-12-19T05:47:52Z</vt:lpwstr>
  </property>
  <property fmtid="{D5CDD505-2E9C-101B-9397-08002B2CF9AE}" pid="4" name="MSIP_Label_ea60d57e-af5b-4752-ac57-3e4f28ca11dc_Method">
    <vt:lpwstr>Standard</vt:lpwstr>
  </property>
  <property fmtid="{D5CDD505-2E9C-101B-9397-08002B2CF9AE}" pid="5" name="MSIP_Label_ea60d57e-af5b-4752-ac57-3e4f28ca11dc_Name">
    <vt:lpwstr>ea60d57e-af5b-4752-ac57-3e4f28ca11dc</vt:lpwstr>
  </property>
  <property fmtid="{D5CDD505-2E9C-101B-9397-08002B2CF9AE}" pid="6" name="MSIP_Label_ea60d57e-af5b-4752-ac57-3e4f28ca11dc_SiteId">
    <vt:lpwstr>36da45f1-dd2c-4d1f-af13-5abe46b99921</vt:lpwstr>
  </property>
  <property fmtid="{D5CDD505-2E9C-101B-9397-08002B2CF9AE}" pid="7" name="MSIP_Label_ea60d57e-af5b-4752-ac57-3e4f28ca11dc_ActionId">
    <vt:lpwstr>64d5be28-0999-4249-aa58-5c86952f492a</vt:lpwstr>
  </property>
  <property fmtid="{D5CDD505-2E9C-101B-9397-08002B2CF9AE}" pid="8" name="MSIP_Label_ea60d57e-af5b-4752-ac57-3e4f28ca11dc_ContentBits">
    <vt:lpwstr>0</vt:lpwstr>
  </property>
</Properties>
</file>