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86" r:id="rId6"/>
    <p:sldId id="287" r:id="rId7"/>
    <p:sldId id="288" r:id="rId8"/>
    <p:sldId id="260" r:id="rId9"/>
    <p:sldId id="272" r:id="rId10"/>
    <p:sldId id="273" r:id="rId11"/>
    <p:sldId id="274" r:id="rId12"/>
    <p:sldId id="275" r:id="rId13"/>
    <p:sldId id="261" r:id="rId14"/>
    <p:sldId id="276" r:id="rId15"/>
    <p:sldId id="262" r:id="rId16"/>
    <p:sldId id="263" r:id="rId17"/>
    <p:sldId id="264" r:id="rId18"/>
    <p:sldId id="265" r:id="rId19"/>
    <p:sldId id="277" r:id="rId20"/>
    <p:sldId id="266" r:id="rId21"/>
    <p:sldId id="278" r:id="rId22"/>
    <p:sldId id="281" r:id="rId23"/>
    <p:sldId id="267" r:id="rId24"/>
    <p:sldId id="279" r:id="rId25"/>
    <p:sldId id="268" r:id="rId26"/>
    <p:sldId id="280" r:id="rId27"/>
    <p:sldId id="282" r:id="rId28"/>
    <p:sldId id="269" r:id="rId29"/>
    <p:sldId id="283" r:id="rId30"/>
    <p:sldId id="270" r:id="rId31"/>
    <p:sldId id="284" r:id="rId32"/>
    <p:sldId id="271" r:id="rId33"/>
    <p:sldId id="285"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0066"/>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AA24A6-6388-4519-B484-42E950B3F5FC}" v="2" dt="2021-07-13T07:32:22.96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3" autoAdjust="0"/>
    <p:restoredTop sz="96505" autoAdjust="0"/>
  </p:normalViewPr>
  <p:slideViewPr>
    <p:cSldViewPr snapToGrid="0">
      <p:cViewPr varScale="1">
        <p:scale>
          <a:sx n="98" d="100"/>
          <a:sy n="98" d="100"/>
        </p:scale>
        <p:origin x="96" y="5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光 美智代" userId="c663ddb2e1ca8042" providerId="LiveId" clId="{C7AA24A6-6388-4519-B484-42E950B3F5FC}"/>
    <pc:docChg chg="undo custSel modSld">
      <pc:chgData name="高光 美智代" userId="c663ddb2e1ca8042" providerId="LiveId" clId="{C7AA24A6-6388-4519-B484-42E950B3F5FC}" dt="2021-07-14T04:44:31.543" v="3008" actId="6549"/>
      <pc:docMkLst>
        <pc:docMk/>
      </pc:docMkLst>
      <pc:sldChg chg="modNotesTx">
        <pc:chgData name="高光 美智代" userId="c663ddb2e1ca8042" providerId="LiveId" clId="{C7AA24A6-6388-4519-B484-42E950B3F5FC}" dt="2021-07-13T06:36:50.433" v="67" actId="20577"/>
        <pc:sldMkLst>
          <pc:docMk/>
          <pc:sldMk cId="3513067786" sldId="256"/>
        </pc:sldMkLst>
      </pc:sldChg>
      <pc:sldChg chg="modNotesTx">
        <pc:chgData name="高光 美智代" userId="c663ddb2e1ca8042" providerId="LiveId" clId="{C7AA24A6-6388-4519-B484-42E950B3F5FC}" dt="2021-07-13T06:52:58.590" v="143" actId="20577"/>
        <pc:sldMkLst>
          <pc:docMk/>
          <pc:sldMk cId="1640108343" sldId="257"/>
        </pc:sldMkLst>
      </pc:sldChg>
      <pc:sldChg chg="modNotesTx">
        <pc:chgData name="高光 美智代" userId="c663ddb2e1ca8042" providerId="LiveId" clId="{C7AA24A6-6388-4519-B484-42E950B3F5FC}" dt="2021-07-13T06:54:53.767" v="489" actId="20577"/>
        <pc:sldMkLst>
          <pc:docMk/>
          <pc:sldMk cId="1737105645" sldId="258"/>
        </pc:sldMkLst>
      </pc:sldChg>
      <pc:sldChg chg="modNotesTx">
        <pc:chgData name="高光 美智代" userId="c663ddb2e1ca8042" providerId="LiveId" clId="{C7AA24A6-6388-4519-B484-42E950B3F5FC}" dt="2021-07-13T06:56:17.086" v="505" actId="20577"/>
        <pc:sldMkLst>
          <pc:docMk/>
          <pc:sldMk cId="949454167" sldId="260"/>
        </pc:sldMkLst>
      </pc:sldChg>
      <pc:sldChg chg="modNotesTx">
        <pc:chgData name="高光 美智代" userId="c663ddb2e1ca8042" providerId="LiveId" clId="{C7AA24A6-6388-4519-B484-42E950B3F5FC}" dt="2021-07-13T07:34:09.576" v="2950" actId="20577"/>
        <pc:sldMkLst>
          <pc:docMk/>
          <pc:sldMk cId="99020173" sldId="261"/>
        </pc:sldMkLst>
      </pc:sldChg>
      <pc:sldChg chg="modNotesTx">
        <pc:chgData name="高光 美智代" userId="c663ddb2e1ca8042" providerId="LiveId" clId="{C7AA24A6-6388-4519-B484-42E950B3F5FC}" dt="2021-07-13T07:06:41.192" v="938" actId="20577"/>
        <pc:sldMkLst>
          <pc:docMk/>
          <pc:sldMk cId="890133111" sldId="263"/>
        </pc:sldMkLst>
      </pc:sldChg>
      <pc:sldChg chg="modSp mod modNotesTx">
        <pc:chgData name="高光 美智代" userId="c663ddb2e1ca8042" providerId="LiveId" clId="{C7AA24A6-6388-4519-B484-42E950B3F5FC}" dt="2021-07-13T07:29:14.242" v="2689" actId="14100"/>
        <pc:sldMkLst>
          <pc:docMk/>
          <pc:sldMk cId="3789615395" sldId="264"/>
        </pc:sldMkLst>
        <pc:picChg chg="mod">
          <ac:chgData name="高光 美智代" userId="c663ddb2e1ca8042" providerId="LiveId" clId="{C7AA24A6-6388-4519-B484-42E950B3F5FC}" dt="2021-07-13T07:29:14.242" v="2689" actId="14100"/>
          <ac:picMkLst>
            <pc:docMk/>
            <pc:sldMk cId="3789615395" sldId="264"/>
            <ac:picMk id="2" creationId="{00000000-0000-0000-0000-000000000000}"/>
          </ac:picMkLst>
        </pc:picChg>
      </pc:sldChg>
      <pc:sldChg chg="modNotesTx">
        <pc:chgData name="高光 美智代" userId="c663ddb2e1ca8042" providerId="LiveId" clId="{C7AA24A6-6388-4519-B484-42E950B3F5FC}" dt="2021-07-13T07:50:25.697" v="2983" actId="20577"/>
        <pc:sldMkLst>
          <pc:docMk/>
          <pc:sldMk cId="3546744018" sldId="266"/>
        </pc:sldMkLst>
      </pc:sldChg>
      <pc:sldChg chg="modNotesTx">
        <pc:chgData name="高光 美智代" userId="c663ddb2e1ca8042" providerId="LiveId" clId="{C7AA24A6-6388-4519-B484-42E950B3F5FC}" dt="2021-07-13T07:59:25.875" v="2990" actId="20577"/>
        <pc:sldMkLst>
          <pc:docMk/>
          <pc:sldMk cId="4063056481" sldId="270"/>
        </pc:sldMkLst>
      </pc:sldChg>
      <pc:sldChg chg="modNotesTx">
        <pc:chgData name="高光 美智代" userId="c663ddb2e1ca8042" providerId="LiveId" clId="{C7AA24A6-6388-4519-B484-42E950B3F5FC}" dt="2021-07-13T08:04:46.244" v="3007" actId="20577"/>
        <pc:sldMkLst>
          <pc:docMk/>
          <pc:sldMk cId="2906424056" sldId="271"/>
        </pc:sldMkLst>
      </pc:sldChg>
      <pc:sldChg chg="modNotesTx">
        <pc:chgData name="高光 美智代" userId="c663ddb2e1ca8042" providerId="LiveId" clId="{C7AA24A6-6388-4519-B484-42E950B3F5FC}" dt="2021-07-13T07:28:38.375" v="2687" actId="20577"/>
        <pc:sldMkLst>
          <pc:docMk/>
          <pc:sldMk cId="3371655556" sldId="273"/>
        </pc:sldMkLst>
      </pc:sldChg>
      <pc:sldChg chg="modNotesTx">
        <pc:chgData name="高光 美智代" userId="c663ddb2e1ca8042" providerId="LiveId" clId="{C7AA24A6-6388-4519-B484-42E950B3F5FC}" dt="2021-07-13T06:58:20.894" v="571" actId="6549"/>
        <pc:sldMkLst>
          <pc:docMk/>
          <pc:sldMk cId="428061427" sldId="274"/>
        </pc:sldMkLst>
      </pc:sldChg>
      <pc:sldChg chg="modNotesTx">
        <pc:chgData name="高光 美智代" userId="c663ddb2e1ca8042" providerId="LiveId" clId="{C7AA24A6-6388-4519-B484-42E950B3F5FC}" dt="2021-07-13T07:31:55.253" v="2861" actId="20577"/>
        <pc:sldMkLst>
          <pc:docMk/>
          <pc:sldMk cId="3173755304" sldId="275"/>
        </pc:sldMkLst>
      </pc:sldChg>
      <pc:sldChg chg="modNotesTx">
        <pc:chgData name="高光 美智代" userId="c663ddb2e1ca8042" providerId="LiveId" clId="{C7AA24A6-6388-4519-B484-42E950B3F5FC}" dt="2021-07-13T07:10:42.056" v="1318" actId="20577"/>
        <pc:sldMkLst>
          <pc:docMk/>
          <pc:sldMk cId="2970405974" sldId="277"/>
        </pc:sldMkLst>
      </pc:sldChg>
      <pc:sldChg chg="modSp mod modNotesTx">
        <pc:chgData name="高光 美智代" userId="c663ddb2e1ca8042" providerId="LiveId" clId="{C7AA24A6-6388-4519-B484-42E950B3F5FC}" dt="2021-07-13T07:17:27.796" v="1872" actId="20577"/>
        <pc:sldMkLst>
          <pc:docMk/>
          <pc:sldMk cId="2966477654" sldId="278"/>
        </pc:sldMkLst>
        <pc:graphicFrameChg chg="modGraphic">
          <ac:chgData name="高光 美智代" userId="c663ddb2e1ca8042" providerId="LiveId" clId="{C7AA24A6-6388-4519-B484-42E950B3F5FC}" dt="2021-07-13T07:11:51.180" v="1319" actId="6549"/>
          <ac:graphicFrameMkLst>
            <pc:docMk/>
            <pc:sldMk cId="2966477654" sldId="278"/>
            <ac:graphicFrameMk id="4" creationId="{00000000-0000-0000-0000-000000000000}"/>
          </ac:graphicFrameMkLst>
        </pc:graphicFrameChg>
      </pc:sldChg>
      <pc:sldChg chg="modNotesTx">
        <pc:chgData name="高光 美智代" userId="c663ddb2e1ca8042" providerId="LiveId" clId="{C7AA24A6-6388-4519-B484-42E950B3F5FC}" dt="2021-07-13T07:20:07.563" v="2233" actId="20577"/>
        <pc:sldMkLst>
          <pc:docMk/>
          <pc:sldMk cId="1892006057" sldId="279"/>
        </pc:sldMkLst>
      </pc:sldChg>
      <pc:sldChg chg="modNotesTx">
        <pc:chgData name="高光 美智代" userId="c663ddb2e1ca8042" providerId="LiveId" clId="{C7AA24A6-6388-4519-B484-42E950B3F5FC}" dt="2021-07-13T07:23:06.021" v="2634" actId="20577"/>
        <pc:sldMkLst>
          <pc:docMk/>
          <pc:sldMk cId="4093910396" sldId="280"/>
        </pc:sldMkLst>
      </pc:sldChg>
      <pc:sldChg chg="modSp mod">
        <pc:chgData name="高光 美智代" userId="c663ddb2e1ca8042" providerId="LiveId" clId="{C7AA24A6-6388-4519-B484-42E950B3F5FC}" dt="2021-07-14T04:44:31.543" v="3008" actId="6549"/>
        <pc:sldMkLst>
          <pc:docMk/>
          <pc:sldMk cId="1797572642" sldId="285"/>
        </pc:sldMkLst>
        <pc:spChg chg="mod">
          <ac:chgData name="高光 美智代" userId="c663ddb2e1ca8042" providerId="LiveId" clId="{C7AA24A6-6388-4519-B484-42E950B3F5FC}" dt="2021-07-14T04:44:31.543" v="3008" actId="6549"/>
          <ac:spMkLst>
            <pc:docMk/>
            <pc:sldMk cId="1797572642" sldId="285"/>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EB286-8E0D-4A27-BC5B-CB9F33B5C708}" type="datetimeFigureOut">
              <a:rPr kumimoji="1" lang="ja-JP" altLang="en-US" smtClean="0"/>
              <a:t>2021/7/16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2B677-9387-4975-99DB-5F5A0DED948A}" type="slidenum">
              <a:rPr kumimoji="1" lang="ja-JP" altLang="en-US" smtClean="0"/>
              <a:t>‹#›</a:t>
            </a:fld>
            <a:endParaRPr kumimoji="1" lang="ja-JP" altLang="en-US"/>
          </a:p>
        </p:txBody>
      </p:sp>
    </p:spTree>
    <p:extLst>
      <p:ext uri="{BB962C8B-B14F-4D97-AF65-F5344CB8AC3E}">
        <p14:creationId xmlns:p14="http://schemas.microsoft.com/office/powerpoint/2010/main" val="3280070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a:t>
            </a:fld>
            <a:endParaRPr kumimoji="1" lang="ja-JP" altLang="en-US"/>
          </a:p>
        </p:txBody>
      </p:sp>
    </p:spTree>
    <p:extLst>
      <p:ext uri="{BB962C8B-B14F-4D97-AF65-F5344CB8AC3E}">
        <p14:creationId xmlns:p14="http://schemas.microsoft.com/office/powerpoint/2010/main" val="150966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10</a:t>
            </a:fld>
            <a:endParaRPr kumimoji="1" lang="ja-JP" altLang="en-US"/>
          </a:p>
        </p:txBody>
      </p:sp>
    </p:spTree>
    <p:extLst>
      <p:ext uri="{BB962C8B-B14F-4D97-AF65-F5344CB8AC3E}">
        <p14:creationId xmlns:p14="http://schemas.microsoft.com/office/powerpoint/2010/main" val="100262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11</a:t>
            </a:fld>
            <a:endParaRPr kumimoji="1" lang="ja-JP" altLang="en-US"/>
          </a:p>
        </p:txBody>
      </p:sp>
    </p:spTree>
    <p:extLst>
      <p:ext uri="{BB962C8B-B14F-4D97-AF65-F5344CB8AC3E}">
        <p14:creationId xmlns:p14="http://schemas.microsoft.com/office/powerpoint/2010/main" val="383446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12</a:t>
            </a:fld>
            <a:endParaRPr kumimoji="1" lang="ja-JP" altLang="en-US"/>
          </a:p>
        </p:txBody>
      </p:sp>
    </p:spTree>
    <p:extLst>
      <p:ext uri="{BB962C8B-B14F-4D97-AF65-F5344CB8AC3E}">
        <p14:creationId xmlns:p14="http://schemas.microsoft.com/office/powerpoint/2010/main" val="419722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13</a:t>
            </a:fld>
            <a:endParaRPr kumimoji="1" lang="ja-JP" altLang="en-US"/>
          </a:p>
        </p:txBody>
      </p:sp>
    </p:spTree>
    <p:extLst>
      <p:ext uri="{BB962C8B-B14F-4D97-AF65-F5344CB8AC3E}">
        <p14:creationId xmlns:p14="http://schemas.microsoft.com/office/powerpoint/2010/main" val="342601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14</a:t>
            </a:fld>
            <a:endParaRPr kumimoji="1" lang="ja-JP" altLang="en-US"/>
          </a:p>
        </p:txBody>
      </p:sp>
    </p:spTree>
    <p:extLst>
      <p:ext uri="{BB962C8B-B14F-4D97-AF65-F5344CB8AC3E}">
        <p14:creationId xmlns:p14="http://schemas.microsoft.com/office/powerpoint/2010/main" val="478319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15</a:t>
            </a:fld>
            <a:endParaRPr kumimoji="1" lang="ja-JP" altLang="en-US"/>
          </a:p>
        </p:txBody>
      </p:sp>
    </p:spTree>
    <p:extLst>
      <p:ext uri="{BB962C8B-B14F-4D97-AF65-F5344CB8AC3E}">
        <p14:creationId xmlns:p14="http://schemas.microsoft.com/office/powerpoint/2010/main" val="422982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16</a:t>
            </a:fld>
            <a:endParaRPr kumimoji="1" lang="ja-JP" altLang="en-US"/>
          </a:p>
        </p:txBody>
      </p:sp>
    </p:spTree>
    <p:extLst>
      <p:ext uri="{BB962C8B-B14F-4D97-AF65-F5344CB8AC3E}">
        <p14:creationId xmlns:p14="http://schemas.microsoft.com/office/powerpoint/2010/main" val="38903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17</a:t>
            </a:fld>
            <a:endParaRPr kumimoji="1" lang="ja-JP" altLang="en-US"/>
          </a:p>
        </p:txBody>
      </p:sp>
    </p:spTree>
    <p:extLst>
      <p:ext uri="{BB962C8B-B14F-4D97-AF65-F5344CB8AC3E}">
        <p14:creationId xmlns:p14="http://schemas.microsoft.com/office/powerpoint/2010/main" val="276291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18</a:t>
            </a:fld>
            <a:endParaRPr kumimoji="1" lang="ja-JP" altLang="en-US"/>
          </a:p>
        </p:txBody>
      </p:sp>
    </p:spTree>
    <p:extLst>
      <p:ext uri="{BB962C8B-B14F-4D97-AF65-F5344CB8AC3E}">
        <p14:creationId xmlns:p14="http://schemas.microsoft.com/office/powerpoint/2010/main" val="222242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19</a:t>
            </a:fld>
            <a:endParaRPr kumimoji="1" lang="ja-JP" altLang="en-US"/>
          </a:p>
        </p:txBody>
      </p:sp>
    </p:spTree>
    <p:extLst>
      <p:ext uri="{BB962C8B-B14F-4D97-AF65-F5344CB8AC3E}">
        <p14:creationId xmlns:p14="http://schemas.microsoft.com/office/powerpoint/2010/main" val="283335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a:t>
            </a:fld>
            <a:endParaRPr kumimoji="1" lang="ja-JP" altLang="en-US"/>
          </a:p>
        </p:txBody>
      </p:sp>
    </p:spTree>
    <p:extLst>
      <p:ext uri="{BB962C8B-B14F-4D97-AF65-F5344CB8AC3E}">
        <p14:creationId xmlns:p14="http://schemas.microsoft.com/office/powerpoint/2010/main" val="3036952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20</a:t>
            </a:fld>
            <a:endParaRPr kumimoji="1" lang="ja-JP" altLang="en-US"/>
          </a:p>
        </p:txBody>
      </p:sp>
    </p:spTree>
    <p:extLst>
      <p:ext uri="{BB962C8B-B14F-4D97-AF65-F5344CB8AC3E}">
        <p14:creationId xmlns:p14="http://schemas.microsoft.com/office/powerpoint/2010/main" val="27111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21</a:t>
            </a:fld>
            <a:endParaRPr kumimoji="1" lang="ja-JP" altLang="en-US"/>
          </a:p>
        </p:txBody>
      </p:sp>
    </p:spTree>
    <p:extLst>
      <p:ext uri="{BB962C8B-B14F-4D97-AF65-F5344CB8AC3E}">
        <p14:creationId xmlns:p14="http://schemas.microsoft.com/office/powerpoint/2010/main" val="3607284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22</a:t>
            </a:fld>
            <a:endParaRPr kumimoji="1" lang="ja-JP" altLang="en-US"/>
          </a:p>
        </p:txBody>
      </p:sp>
    </p:spTree>
    <p:extLst>
      <p:ext uri="{BB962C8B-B14F-4D97-AF65-F5344CB8AC3E}">
        <p14:creationId xmlns:p14="http://schemas.microsoft.com/office/powerpoint/2010/main" val="1662037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23</a:t>
            </a:fld>
            <a:endParaRPr kumimoji="1" lang="ja-JP" altLang="en-US"/>
          </a:p>
        </p:txBody>
      </p:sp>
    </p:spTree>
    <p:extLst>
      <p:ext uri="{BB962C8B-B14F-4D97-AF65-F5344CB8AC3E}">
        <p14:creationId xmlns:p14="http://schemas.microsoft.com/office/powerpoint/2010/main" val="1537915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24</a:t>
            </a:fld>
            <a:endParaRPr kumimoji="1" lang="ja-JP" altLang="en-US"/>
          </a:p>
        </p:txBody>
      </p:sp>
    </p:spTree>
    <p:extLst>
      <p:ext uri="{BB962C8B-B14F-4D97-AF65-F5344CB8AC3E}">
        <p14:creationId xmlns:p14="http://schemas.microsoft.com/office/powerpoint/2010/main" val="804599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25</a:t>
            </a:fld>
            <a:endParaRPr kumimoji="1" lang="ja-JP" altLang="en-US"/>
          </a:p>
        </p:txBody>
      </p:sp>
    </p:spTree>
    <p:extLst>
      <p:ext uri="{BB962C8B-B14F-4D97-AF65-F5344CB8AC3E}">
        <p14:creationId xmlns:p14="http://schemas.microsoft.com/office/powerpoint/2010/main" val="413722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26</a:t>
            </a:fld>
            <a:endParaRPr kumimoji="1" lang="ja-JP" altLang="en-US"/>
          </a:p>
        </p:txBody>
      </p:sp>
    </p:spTree>
    <p:extLst>
      <p:ext uri="{BB962C8B-B14F-4D97-AF65-F5344CB8AC3E}">
        <p14:creationId xmlns:p14="http://schemas.microsoft.com/office/powerpoint/2010/main" val="134035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27</a:t>
            </a:fld>
            <a:endParaRPr kumimoji="1" lang="ja-JP" altLang="en-US"/>
          </a:p>
        </p:txBody>
      </p:sp>
    </p:spTree>
    <p:extLst>
      <p:ext uri="{BB962C8B-B14F-4D97-AF65-F5344CB8AC3E}">
        <p14:creationId xmlns:p14="http://schemas.microsoft.com/office/powerpoint/2010/main" val="3013948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28</a:t>
            </a:fld>
            <a:endParaRPr kumimoji="1" lang="ja-JP" altLang="en-US"/>
          </a:p>
        </p:txBody>
      </p:sp>
    </p:spTree>
    <p:extLst>
      <p:ext uri="{BB962C8B-B14F-4D97-AF65-F5344CB8AC3E}">
        <p14:creationId xmlns:p14="http://schemas.microsoft.com/office/powerpoint/2010/main" val="4092253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29</a:t>
            </a:fld>
            <a:endParaRPr kumimoji="1" lang="ja-JP" altLang="en-US"/>
          </a:p>
        </p:txBody>
      </p:sp>
    </p:spTree>
    <p:extLst>
      <p:ext uri="{BB962C8B-B14F-4D97-AF65-F5344CB8AC3E}">
        <p14:creationId xmlns:p14="http://schemas.microsoft.com/office/powerpoint/2010/main" val="44620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3</a:t>
            </a:fld>
            <a:endParaRPr kumimoji="1" lang="ja-JP" altLang="en-US"/>
          </a:p>
        </p:txBody>
      </p:sp>
    </p:spTree>
    <p:extLst>
      <p:ext uri="{BB962C8B-B14F-4D97-AF65-F5344CB8AC3E}">
        <p14:creationId xmlns:p14="http://schemas.microsoft.com/office/powerpoint/2010/main" val="4222811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30</a:t>
            </a:fld>
            <a:endParaRPr kumimoji="1" lang="ja-JP" altLang="en-US"/>
          </a:p>
        </p:txBody>
      </p:sp>
    </p:spTree>
    <p:extLst>
      <p:ext uri="{BB962C8B-B14F-4D97-AF65-F5344CB8AC3E}">
        <p14:creationId xmlns:p14="http://schemas.microsoft.com/office/powerpoint/2010/main" val="121212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31</a:t>
            </a:fld>
            <a:endParaRPr kumimoji="1" lang="ja-JP" altLang="en-US"/>
          </a:p>
        </p:txBody>
      </p:sp>
    </p:spTree>
    <p:extLst>
      <p:ext uri="{BB962C8B-B14F-4D97-AF65-F5344CB8AC3E}">
        <p14:creationId xmlns:p14="http://schemas.microsoft.com/office/powerpoint/2010/main" val="3740243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32</a:t>
            </a:fld>
            <a:endParaRPr kumimoji="1" lang="ja-JP" altLang="en-US"/>
          </a:p>
        </p:txBody>
      </p:sp>
    </p:spTree>
    <p:extLst>
      <p:ext uri="{BB962C8B-B14F-4D97-AF65-F5344CB8AC3E}">
        <p14:creationId xmlns:p14="http://schemas.microsoft.com/office/powerpoint/2010/main" val="4293536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33</a:t>
            </a:fld>
            <a:endParaRPr kumimoji="1" lang="ja-JP" altLang="en-US"/>
          </a:p>
        </p:txBody>
      </p:sp>
    </p:spTree>
    <p:extLst>
      <p:ext uri="{BB962C8B-B14F-4D97-AF65-F5344CB8AC3E}">
        <p14:creationId xmlns:p14="http://schemas.microsoft.com/office/powerpoint/2010/main" val="319354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4</a:t>
            </a:fld>
            <a:endParaRPr kumimoji="1" lang="ja-JP" altLang="en-US"/>
          </a:p>
        </p:txBody>
      </p:sp>
    </p:spTree>
    <p:extLst>
      <p:ext uri="{BB962C8B-B14F-4D97-AF65-F5344CB8AC3E}">
        <p14:creationId xmlns:p14="http://schemas.microsoft.com/office/powerpoint/2010/main" val="423600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5</a:t>
            </a:fld>
            <a:endParaRPr kumimoji="1" lang="ja-JP" altLang="en-US"/>
          </a:p>
        </p:txBody>
      </p:sp>
    </p:spTree>
    <p:extLst>
      <p:ext uri="{BB962C8B-B14F-4D97-AF65-F5344CB8AC3E}">
        <p14:creationId xmlns:p14="http://schemas.microsoft.com/office/powerpoint/2010/main" val="346078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6</a:t>
            </a:fld>
            <a:endParaRPr kumimoji="1" lang="ja-JP" altLang="en-US"/>
          </a:p>
        </p:txBody>
      </p:sp>
    </p:spTree>
    <p:extLst>
      <p:ext uri="{BB962C8B-B14F-4D97-AF65-F5344CB8AC3E}">
        <p14:creationId xmlns:p14="http://schemas.microsoft.com/office/powerpoint/2010/main" val="124459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7</a:t>
            </a:fld>
            <a:endParaRPr kumimoji="1" lang="ja-JP" altLang="en-US"/>
          </a:p>
        </p:txBody>
      </p:sp>
    </p:spTree>
    <p:extLst>
      <p:ext uri="{BB962C8B-B14F-4D97-AF65-F5344CB8AC3E}">
        <p14:creationId xmlns:p14="http://schemas.microsoft.com/office/powerpoint/2010/main" val="64589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8</a:t>
            </a:fld>
            <a:endParaRPr kumimoji="1" lang="ja-JP" altLang="en-US"/>
          </a:p>
        </p:txBody>
      </p:sp>
    </p:spTree>
    <p:extLst>
      <p:ext uri="{BB962C8B-B14F-4D97-AF65-F5344CB8AC3E}">
        <p14:creationId xmlns:p14="http://schemas.microsoft.com/office/powerpoint/2010/main" val="367087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2B677-9387-4975-99DB-5F5A0DED948A}" type="slidenum">
              <a:rPr kumimoji="1" lang="ja-JP" altLang="en-US" smtClean="0"/>
              <a:t>9</a:t>
            </a:fld>
            <a:endParaRPr kumimoji="1" lang="ja-JP" altLang="en-US"/>
          </a:p>
        </p:txBody>
      </p:sp>
    </p:spTree>
    <p:extLst>
      <p:ext uri="{BB962C8B-B14F-4D97-AF65-F5344CB8AC3E}">
        <p14:creationId xmlns:p14="http://schemas.microsoft.com/office/powerpoint/2010/main" val="331926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357470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49901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121507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359349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3264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332398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305259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133325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75314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272975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AE2286-9678-4EA8-B129-9121C378FEFC}" type="datetimeFigureOut">
              <a:rPr kumimoji="1" lang="ja-JP" altLang="en-US" smtClean="0"/>
              <a:t>2021/7/16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397255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E2286-9678-4EA8-B129-9121C378FEFC}" type="datetimeFigureOut">
              <a:rPr kumimoji="1" lang="ja-JP" altLang="en-US" smtClean="0"/>
              <a:t>2021/7/16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2EA46-8374-4A90-AA2A-E24081FA6BF1}" type="slidenum">
              <a:rPr kumimoji="1" lang="ja-JP" altLang="en-US" smtClean="0"/>
              <a:t>‹#›</a:t>
            </a:fld>
            <a:endParaRPr kumimoji="1" lang="ja-JP" altLang="en-US"/>
          </a:p>
        </p:txBody>
      </p:sp>
    </p:spTree>
    <p:extLst>
      <p:ext uri="{BB962C8B-B14F-4D97-AF65-F5344CB8AC3E}">
        <p14:creationId xmlns:p14="http://schemas.microsoft.com/office/powerpoint/2010/main" val="68362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9491" cy="6858000"/>
          </a:xfrm>
          <a:prstGeom prst="rect">
            <a:avLst/>
          </a:prstGeom>
        </p:spPr>
      </p:pic>
      <p:sp>
        <p:nvSpPr>
          <p:cNvPr id="5" name="テキスト ボックス 4"/>
          <p:cNvSpPr txBox="1"/>
          <p:nvPr/>
        </p:nvSpPr>
        <p:spPr>
          <a:xfrm>
            <a:off x="1007999" y="2928978"/>
            <a:ext cx="4698722" cy="584775"/>
          </a:xfrm>
          <a:prstGeom prst="rect">
            <a:avLst/>
          </a:prstGeom>
          <a:noFill/>
        </p:spPr>
        <p:txBody>
          <a:bodyPr wrap="none" rtlCol="0">
            <a:spAutoFit/>
          </a:bodyPr>
          <a:lstStyle/>
          <a:p>
            <a:r>
              <a:rPr kumimoji="1" lang="ja-JP" altLang="en-US" sz="3200" b="1" dirty="0"/>
              <a:t>公共交通事業者に向けた</a:t>
            </a:r>
          </a:p>
        </p:txBody>
      </p:sp>
      <p:sp>
        <p:nvSpPr>
          <p:cNvPr id="6" name="テキスト ボックス 5"/>
          <p:cNvSpPr txBox="1"/>
          <p:nvPr/>
        </p:nvSpPr>
        <p:spPr>
          <a:xfrm>
            <a:off x="2614379" y="3695097"/>
            <a:ext cx="6955750" cy="1107996"/>
          </a:xfrm>
          <a:prstGeom prst="rect">
            <a:avLst/>
          </a:prstGeom>
          <a:noFill/>
        </p:spPr>
        <p:txBody>
          <a:bodyPr wrap="none" rtlCol="0">
            <a:spAutoFit/>
          </a:bodyPr>
          <a:lstStyle/>
          <a:p>
            <a:r>
              <a:rPr kumimoji="1" lang="ja-JP" altLang="en-US" sz="6600" b="1" dirty="0">
                <a:solidFill>
                  <a:schemeClr val="accent5">
                    <a:lumMod val="75000"/>
                  </a:schemeClr>
                </a:solidFill>
              </a:rPr>
              <a:t>接遇</a:t>
            </a:r>
            <a:r>
              <a:rPr kumimoji="1" lang="ja-JP" altLang="en-US" sz="6600" b="1" dirty="0">
                <a:solidFill>
                  <a:schemeClr val="accent2"/>
                </a:solidFill>
              </a:rPr>
              <a:t>ガイドライン</a:t>
            </a:r>
          </a:p>
        </p:txBody>
      </p:sp>
      <p:pic>
        <p:nvPicPr>
          <p:cNvPr id="10" name="図 9"/>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670704" y="4984436"/>
            <a:ext cx="3240405" cy="1450340"/>
          </a:xfrm>
          <a:prstGeom prst="rect">
            <a:avLst/>
          </a:prstGeom>
          <a:noFill/>
          <a:ln>
            <a:noFill/>
          </a:ln>
        </p:spPr>
      </p:pic>
      <p:cxnSp>
        <p:nvCxnSpPr>
          <p:cNvPr id="12" name="直線コネクタ 11"/>
          <p:cNvCxnSpPr/>
          <p:nvPr/>
        </p:nvCxnSpPr>
        <p:spPr>
          <a:xfrm>
            <a:off x="822649" y="3513753"/>
            <a:ext cx="89586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06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016155" y="1040313"/>
            <a:ext cx="2204177" cy="2832910"/>
          </a:xfrm>
          <a:prstGeom prst="rect">
            <a:avLst/>
          </a:prstGeom>
          <a:ln>
            <a:noFill/>
          </a:ln>
        </p:spPr>
      </p:pic>
      <p:pic>
        <p:nvPicPr>
          <p:cNvPr id="4" name="図 3"/>
          <p:cNvPicPr>
            <a:picLocks noChangeAspect="1"/>
          </p:cNvPicPr>
          <p:nvPr/>
        </p:nvPicPr>
        <p:blipFill>
          <a:blip r:embed="rId4"/>
          <a:stretch>
            <a:fillRect/>
          </a:stretch>
        </p:blipFill>
        <p:spPr>
          <a:xfrm>
            <a:off x="6132001" y="1040313"/>
            <a:ext cx="2261372" cy="2841211"/>
          </a:xfrm>
          <a:prstGeom prst="rect">
            <a:avLst/>
          </a:prstGeom>
        </p:spPr>
      </p:pic>
      <p:sp>
        <p:nvSpPr>
          <p:cNvPr id="5" name="テキスト ボックス 4"/>
          <p:cNvSpPr txBox="1"/>
          <p:nvPr/>
        </p:nvSpPr>
        <p:spPr>
          <a:xfrm>
            <a:off x="551687" y="440148"/>
            <a:ext cx="3416320" cy="1415772"/>
          </a:xfrm>
          <a:prstGeom prst="rect">
            <a:avLst/>
          </a:prstGeom>
          <a:noFill/>
        </p:spPr>
        <p:txBody>
          <a:bodyPr wrap="none" rtlCol="0">
            <a:spAutoFit/>
          </a:bodyPr>
          <a:lstStyle/>
          <a:p>
            <a:r>
              <a:rPr kumimoji="1" lang="ja-JP" altLang="en-US" sz="3200" b="1" dirty="0"/>
              <a:t>加齢</a:t>
            </a:r>
            <a:r>
              <a:rPr kumimoji="1" lang="ja-JP" altLang="en-US" b="1" dirty="0"/>
              <a:t>の場合</a:t>
            </a:r>
          </a:p>
          <a:p>
            <a:r>
              <a:rPr kumimoji="1" lang="ja-JP" altLang="en-US" dirty="0"/>
              <a:t>　もの忘れを自覚している</a:t>
            </a:r>
          </a:p>
          <a:p>
            <a:r>
              <a:rPr lang="ja-JP" altLang="en-US" dirty="0"/>
              <a:t>　体験したことの一部を忘れる</a:t>
            </a:r>
          </a:p>
          <a:p>
            <a:r>
              <a:rPr kumimoji="1" lang="ja-JP" altLang="en-US" dirty="0"/>
              <a:t>　ヒントがあれば思い出す</a:t>
            </a:r>
          </a:p>
        </p:txBody>
      </p:sp>
      <p:sp>
        <p:nvSpPr>
          <p:cNvPr id="6" name="テキスト ボックス 5"/>
          <p:cNvSpPr txBox="1"/>
          <p:nvPr/>
        </p:nvSpPr>
        <p:spPr>
          <a:xfrm>
            <a:off x="8393373" y="440147"/>
            <a:ext cx="3647152" cy="1415772"/>
          </a:xfrm>
          <a:prstGeom prst="rect">
            <a:avLst/>
          </a:prstGeom>
          <a:noFill/>
        </p:spPr>
        <p:txBody>
          <a:bodyPr wrap="none" rtlCol="0">
            <a:spAutoFit/>
          </a:bodyPr>
          <a:lstStyle/>
          <a:p>
            <a:r>
              <a:rPr kumimoji="1" lang="ja-JP" altLang="en-US" sz="3200" b="1" dirty="0"/>
              <a:t>認知症</a:t>
            </a:r>
            <a:r>
              <a:rPr kumimoji="1" lang="ja-JP" altLang="en-US" b="1" dirty="0"/>
              <a:t>の場合</a:t>
            </a:r>
          </a:p>
          <a:p>
            <a:r>
              <a:rPr kumimoji="1" lang="ja-JP" altLang="en-US" dirty="0"/>
              <a:t>　もの忘れの自覚がない</a:t>
            </a:r>
          </a:p>
          <a:p>
            <a:r>
              <a:rPr lang="ja-JP" altLang="en-US" dirty="0"/>
              <a:t>　体験したこと自体を忘れる</a:t>
            </a:r>
          </a:p>
          <a:p>
            <a:r>
              <a:rPr kumimoji="1" lang="ja-JP" altLang="en-US" dirty="0"/>
              <a:t>　ヒントがあっても思い出せない</a:t>
            </a:r>
          </a:p>
        </p:txBody>
      </p:sp>
      <p:sp>
        <p:nvSpPr>
          <p:cNvPr id="7" name="テキスト ボックス 6"/>
          <p:cNvSpPr txBox="1"/>
          <p:nvPr/>
        </p:nvSpPr>
        <p:spPr>
          <a:xfrm>
            <a:off x="8624205" y="2653278"/>
            <a:ext cx="3185487" cy="646331"/>
          </a:xfrm>
          <a:prstGeom prst="rect">
            <a:avLst/>
          </a:prstGeom>
          <a:noFill/>
        </p:spPr>
        <p:txBody>
          <a:bodyPr wrap="none" rtlCol="0">
            <a:spAutoFit/>
          </a:bodyPr>
          <a:lstStyle/>
          <a:p>
            <a:r>
              <a:rPr lang="ja-JP" altLang="en-US" b="1" dirty="0"/>
              <a:t>脳の神経細胞に支障が出る、</a:t>
            </a:r>
          </a:p>
          <a:p>
            <a:r>
              <a:rPr lang="ja-JP" altLang="en-US" b="1" dirty="0"/>
              <a:t>　　壊れたりするための症状</a:t>
            </a:r>
            <a:endParaRPr kumimoji="1" lang="ja-JP" altLang="en-US" b="1" dirty="0"/>
          </a:p>
        </p:txBody>
      </p:sp>
      <p:sp>
        <p:nvSpPr>
          <p:cNvPr id="8" name="テキスト ボックス 7"/>
          <p:cNvSpPr txBox="1"/>
          <p:nvPr/>
        </p:nvSpPr>
        <p:spPr>
          <a:xfrm>
            <a:off x="1452325" y="2672212"/>
            <a:ext cx="1107996" cy="369332"/>
          </a:xfrm>
          <a:prstGeom prst="rect">
            <a:avLst/>
          </a:prstGeom>
          <a:noFill/>
        </p:spPr>
        <p:txBody>
          <a:bodyPr wrap="none" rtlCol="0">
            <a:spAutoFit/>
          </a:bodyPr>
          <a:lstStyle/>
          <a:p>
            <a:r>
              <a:rPr lang="ja-JP" altLang="en-US" b="1" dirty="0"/>
              <a:t>脳の老化</a:t>
            </a:r>
            <a:endParaRPr kumimoji="1" lang="ja-JP" altLang="en-US" b="1" dirty="0"/>
          </a:p>
        </p:txBody>
      </p:sp>
      <p:sp>
        <p:nvSpPr>
          <p:cNvPr id="9" name="下矢印 8"/>
          <p:cNvSpPr/>
          <p:nvPr/>
        </p:nvSpPr>
        <p:spPr>
          <a:xfrm>
            <a:off x="9967078" y="1855920"/>
            <a:ext cx="499742" cy="671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1756452" y="1855919"/>
            <a:ext cx="499742" cy="671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6344530" y="4192172"/>
            <a:ext cx="5120640" cy="2461846"/>
            <a:chOff x="6344530" y="4192172"/>
            <a:chExt cx="5120640" cy="2461846"/>
          </a:xfrm>
        </p:grpSpPr>
        <p:sp>
          <p:nvSpPr>
            <p:cNvPr id="14" name="角丸四角形 13"/>
            <p:cNvSpPr/>
            <p:nvPr/>
          </p:nvSpPr>
          <p:spPr>
            <a:xfrm>
              <a:off x="6344530" y="4192172"/>
              <a:ext cx="5120640" cy="2461846"/>
            </a:xfrm>
            <a:prstGeom prst="roundRect">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69824" y="4447651"/>
              <a:ext cx="1723549" cy="461665"/>
            </a:xfrm>
            <a:prstGeom prst="rect">
              <a:avLst/>
            </a:prstGeom>
            <a:noFill/>
          </p:spPr>
          <p:txBody>
            <a:bodyPr wrap="none" rtlCol="0">
              <a:spAutoFit/>
            </a:bodyPr>
            <a:lstStyle/>
            <a:p>
              <a:r>
                <a:rPr kumimoji="1" lang="ja-JP" altLang="en-US" sz="2400" b="1" u="sng" dirty="0"/>
                <a:t>４大認知症</a:t>
              </a:r>
            </a:p>
          </p:txBody>
        </p:sp>
        <p:sp>
          <p:nvSpPr>
            <p:cNvPr id="13" name="テキスト ボックス 12"/>
            <p:cNvSpPr txBox="1"/>
            <p:nvPr/>
          </p:nvSpPr>
          <p:spPr>
            <a:xfrm>
              <a:off x="7120384" y="4943356"/>
              <a:ext cx="3877985" cy="1569660"/>
            </a:xfrm>
            <a:prstGeom prst="rect">
              <a:avLst/>
            </a:prstGeom>
            <a:noFill/>
          </p:spPr>
          <p:txBody>
            <a:bodyPr wrap="none" rtlCol="0">
              <a:spAutoFit/>
            </a:bodyPr>
            <a:lstStyle/>
            <a:p>
              <a:r>
                <a:rPr lang="ja-JP" altLang="en-US" sz="2400" b="1" dirty="0"/>
                <a:t>●アルツハイマー型認知症</a:t>
              </a:r>
            </a:p>
            <a:p>
              <a:r>
                <a:rPr lang="ja-JP" altLang="en-US" sz="2400" b="1" dirty="0"/>
                <a:t>●レビー小体型認知症</a:t>
              </a:r>
            </a:p>
            <a:p>
              <a:r>
                <a:rPr lang="ja-JP" altLang="en-US" sz="2400" b="1" dirty="0"/>
                <a:t>●血管性認知症</a:t>
              </a:r>
            </a:p>
            <a:p>
              <a:r>
                <a:rPr lang="ja-JP" altLang="en-US" sz="2400" b="1" dirty="0"/>
                <a:t>●前頭側頭型認知症</a:t>
              </a:r>
              <a:endParaRPr kumimoji="1" lang="ja-JP" altLang="en-US" sz="2400" b="1" dirty="0"/>
            </a:p>
          </p:txBody>
        </p:sp>
      </p:grpSp>
    </p:spTree>
    <p:extLst>
      <p:ext uri="{BB962C8B-B14F-4D97-AF65-F5344CB8AC3E}">
        <p14:creationId xmlns:p14="http://schemas.microsoft.com/office/powerpoint/2010/main" val="33716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9923" y="680845"/>
            <a:ext cx="3057247" cy="523220"/>
          </a:xfrm>
          <a:prstGeom prst="rect">
            <a:avLst/>
          </a:prstGeom>
          <a:noFill/>
        </p:spPr>
        <p:txBody>
          <a:bodyPr wrap="none" rtlCol="0">
            <a:spAutoFit/>
          </a:bodyPr>
          <a:lstStyle/>
          <a:p>
            <a:r>
              <a:rPr lang="ja-JP" altLang="en-US" sz="2800" b="1" u="sng" dirty="0"/>
              <a:t>認知症の初期症状</a:t>
            </a:r>
            <a:endParaRPr kumimoji="1" lang="ja-JP" altLang="en-US" sz="2800" b="1" u="sng" dirty="0"/>
          </a:p>
        </p:txBody>
      </p:sp>
      <p:sp>
        <p:nvSpPr>
          <p:cNvPr id="3" name="テキスト ボックス 2"/>
          <p:cNvSpPr txBox="1"/>
          <p:nvPr/>
        </p:nvSpPr>
        <p:spPr>
          <a:xfrm>
            <a:off x="942536" y="1350498"/>
            <a:ext cx="10958732" cy="4154984"/>
          </a:xfrm>
          <a:prstGeom prst="rect">
            <a:avLst/>
          </a:prstGeom>
          <a:noFill/>
        </p:spPr>
        <p:txBody>
          <a:bodyPr wrap="square" rtlCol="0">
            <a:spAutoFit/>
          </a:bodyPr>
          <a:lstStyle/>
          <a:p>
            <a:r>
              <a:rPr lang="ja-JP" altLang="en-US" sz="2400" dirty="0"/>
              <a:t>●もの忘れがひどい（最近のことを記憶する力が低下する、もの盗られ妄想）</a:t>
            </a:r>
          </a:p>
          <a:p>
            <a:endParaRPr kumimoji="1" lang="ja-JP" altLang="en-US" sz="2400" dirty="0"/>
          </a:p>
          <a:p>
            <a:r>
              <a:rPr lang="ja-JP" altLang="en-US" sz="2400" dirty="0"/>
              <a:t>●判断・理解力が衰える（判断力・理解力の低下）</a:t>
            </a:r>
          </a:p>
          <a:p>
            <a:endParaRPr kumimoji="1" lang="ja-JP" altLang="en-US" sz="2400" dirty="0"/>
          </a:p>
          <a:p>
            <a:r>
              <a:rPr lang="ja-JP" altLang="en-US" sz="2400" dirty="0"/>
              <a:t>●時間・場所がわからない（日時や場所の見当識の低下）</a:t>
            </a:r>
          </a:p>
          <a:p>
            <a:endParaRPr kumimoji="1" lang="ja-JP" altLang="en-US" sz="2400" dirty="0"/>
          </a:p>
          <a:p>
            <a:r>
              <a:rPr lang="ja-JP" altLang="en-US" sz="2400" dirty="0"/>
              <a:t>●人柄が変わる（易怒性や病識の低下）</a:t>
            </a:r>
          </a:p>
          <a:p>
            <a:endParaRPr kumimoji="1" lang="ja-JP" altLang="en-US" sz="2400" dirty="0"/>
          </a:p>
          <a:p>
            <a:r>
              <a:rPr lang="ja-JP" altLang="en-US" sz="2400" dirty="0"/>
              <a:t>●不安・抑うつ感が強い（不安・うつ症状）</a:t>
            </a:r>
          </a:p>
          <a:p>
            <a:endParaRPr kumimoji="1" lang="ja-JP" altLang="en-US" sz="2400" dirty="0"/>
          </a:p>
          <a:p>
            <a:r>
              <a:rPr lang="ja-JP" altLang="en-US" sz="2400" dirty="0"/>
              <a:t>●意欲がなくなる（意識低下・無為）</a:t>
            </a:r>
            <a:endParaRPr kumimoji="1" lang="ja-JP" altLang="en-US" sz="2400" dirty="0"/>
          </a:p>
        </p:txBody>
      </p:sp>
      <p:pic>
        <p:nvPicPr>
          <p:cNvPr id="4" name="図 3"/>
          <p:cNvPicPr>
            <a:picLocks noChangeAspect="1"/>
          </p:cNvPicPr>
          <p:nvPr/>
        </p:nvPicPr>
        <p:blipFill>
          <a:blip r:embed="rId3"/>
          <a:stretch>
            <a:fillRect/>
          </a:stretch>
        </p:blipFill>
        <p:spPr>
          <a:xfrm>
            <a:off x="9425354" y="2945103"/>
            <a:ext cx="2049463" cy="3169190"/>
          </a:xfrm>
          <a:prstGeom prst="rect">
            <a:avLst/>
          </a:prstGeom>
        </p:spPr>
      </p:pic>
    </p:spTree>
    <p:extLst>
      <p:ext uri="{BB962C8B-B14F-4D97-AF65-F5344CB8AC3E}">
        <p14:creationId xmlns:p14="http://schemas.microsoft.com/office/powerpoint/2010/main" val="4280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4233" y="638642"/>
            <a:ext cx="3640740" cy="523220"/>
          </a:xfrm>
          <a:prstGeom prst="rect">
            <a:avLst/>
          </a:prstGeom>
          <a:noFill/>
        </p:spPr>
        <p:txBody>
          <a:bodyPr wrap="none" rtlCol="0">
            <a:spAutoFit/>
          </a:bodyPr>
          <a:lstStyle/>
          <a:p>
            <a:r>
              <a:rPr lang="ja-JP" altLang="en-US" sz="2800" b="1" u="sng" dirty="0"/>
              <a:t>ＭＣＩ</a:t>
            </a:r>
            <a:r>
              <a:rPr lang="en-US" altLang="ja-JP" sz="2800" b="1" u="sng" dirty="0"/>
              <a:t>(</a:t>
            </a:r>
            <a:r>
              <a:rPr lang="ja-JP" altLang="en-US" sz="2800" b="1" u="sng" dirty="0"/>
              <a:t>軽度認知障害</a:t>
            </a:r>
            <a:r>
              <a:rPr lang="en-US" altLang="ja-JP" sz="2800" b="1" u="sng" dirty="0"/>
              <a:t>)</a:t>
            </a:r>
            <a:endParaRPr kumimoji="1" lang="ja-JP" altLang="en-US" sz="2800" b="1" u="sng" dirty="0"/>
          </a:p>
        </p:txBody>
      </p:sp>
      <p:sp>
        <p:nvSpPr>
          <p:cNvPr id="3" name="テキスト ボックス 2"/>
          <p:cNvSpPr txBox="1"/>
          <p:nvPr/>
        </p:nvSpPr>
        <p:spPr>
          <a:xfrm>
            <a:off x="6259911" y="638642"/>
            <a:ext cx="2339102" cy="523220"/>
          </a:xfrm>
          <a:prstGeom prst="rect">
            <a:avLst/>
          </a:prstGeom>
          <a:noFill/>
        </p:spPr>
        <p:txBody>
          <a:bodyPr wrap="none" rtlCol="0">
            <a:spAutoFit/>
          </a:bodyPr>
          <a:lstStyle/>
          <a:p>
            <a:r>
              <a:rPr lang="ja-JP" altLang="en-US" sz="2800" b="1" u="sng" dirty="0"/>
              <a:t>若年性認知症</a:t>
            </a:r>
            <a:endParaRPr kumimoji="1" lang="ja-JP" altLang="en-US" sz="2800" b="1" u="sng" dirty="0"/>
          </a:p>
        </p:txBody>
      </p:sp>
      <p:sp>
        <p:nvSpPr>
          <p:cNvPr id="4" name="テキスト ボックス 3"/>
          <p:cNvSpPr txBox="1"/>
          <p:nvPr/>
        </p:nvSpPr>
        <p:spPr>
          <a:xfrm>
            <a:off x="464233" y="1631852"/>
            <a:ext cx="5148775" cy="3416320"/>
          </a:xfrm>
          <a:prstGeom prst="rect">
            <a:avLst/>
          </a:prstGeom>
          <a:noFill/>
        </p:spPr>
        <p:txBody>
          <a:bodyPr wrap="square" rtlCol="0">
            <a:spAutoFit/>
          </a:bodyPr>
          <a:lstStyle/>
          <a:p>
            <a:r>
              <a:rPr kumimoji="1" lang="ja-JP" altLang="en-US" sz="2400" dirty="0"/>
              <a:t>●認知症の前段階、予備軍</a:t>
            </a:r>
          </a:p>
          <a:p>
            <a:r>
              <a:rPr lang="ja-JP" altLang="en-US" sz="2400" dirty="0"/>
              <a:t>●認知機能の低下が一時的に見られ</a:t>
            </a:r>
          </a:p>
          <a:p>
            <a:r>
              <a:rPr lang="ja-JP" altLang="en-US" sz="2400" dirty="0"/>
              <a:t>　ても、回復する人もいる</a:t>
            </a:r>
          </a:p>
          <a:p>
            <a:r>
              <a:rPr kumimoji="1" lang="ja-JP" altLang="en-US" sz="2400" dirty="0"/>
              <a:t>●日常動作には問題がないが、特に</a:t>
            </a:r>
          </a:p>
          <a:p>
            <a:r>
              <a:rPr lang="ja-JP" altLang="en-US" sz="2400" dirty="0"/>
              <a:t>　</a:t>
            </a:r>
            <a:r>
              <a:rPr kumimoji="1" lang="ja-JP" altLang="en-US" sz="2400" dirty="0"/>
              <a:t>もの忘れなど記憶に関する支障が</a:t>
            </a:r>
          </a:p>
          <a:p>
            <a:r>
              <a:rPr lang="ja-JP" altLang="en-US" sz="2400" dirty="0"/>
              <a:t>　</a:t>
            </a:r>
            <a:r>
              <a:rPr kumimoji="1" lang="ja-JP" altLang="en-US" sz="2400" dirty="0"/>
              <a:t>認められる</a:t>
            </a:r>
          </a:p>
          <a:p>
            <a:r>
              <a:rPr lang="ja-JP" altLang="en-US" sz="2400" dirty="0"/>
              <a:t>●</a:t>
            </a:r>
            <a:r>
              <a:rPr lang="en-US" altLang="ja-JP" sz="2400" dirty="0"/>
              <a:t>65</a:t>
            </a:r>
            <a:r>
              <a:rPr lang="ja-JP" altLang="en-US" sz="2400" dirty="0"/>
              <a:t>歳以上の４人に１人がＭＣＩも</a:t>
            </a:r>
          </a:p>
          <a:p>
            <a:r>
              <a:rPr lang="ja-JP" altLang="en-US" sz="2400" dirty="0"/>
              <a:t>　しくは認知症であると言われて</a:t>
            </a:r>
            <a:r>
              <a:rPr lang="ja-JP" altLang="en-US" sz="2400" dirty="0" err="1"/>
              <a:t>い</a:t>
            </a:r>
            <a:endParaRPr lang="ja-JP" altLang="en-US" sz="2400" dirty="0"/>
          </a:p>
          <a:p>
            <a:r>
              <a:rPr lang="ja-JP" altLang="en-US" sz="2400" dirty="0"/>
              <a:t>　る</a:t>
            </a:r>
            <a:endParaRPr kumimoji="1" lang="ja-JP" altLang="en-US" sz="2400" dirty="0"/>
          </a:p>
        </p:txBody>
      </p:sp>
      <p:sp>
        <p:nvSpPr>
          <p:cNvPr id="5" name="テキスト ボックス 4"/>
          <p:cNvSpPr txBox="1"/>
          <p:nvPr/>
        </p:nvSpPr>
        <p:spPr>
          <a:xfrm>
            <a:off x="6259911" y="1631852"/>
            <a:ext cx="5416274" cy="3046988"/>
          </a:xfrm>
          <a:prstGeom prst="rect">
            <a:avLst/>
          </a:prstGeom>
          <a:noFill/>
        </p:spPr>
        <p:txBody>
          <a:bodyPr wrap="square" rtlCol="0">
            <a:spAutoFit/>
          </a:bodyPr>
          <a:lstStyle/>
          <a:p>
            <a:r>
              <a:rPr kumimoji="1" lang="ja-JP" altLang="en-US" sz="2400" dirty="0"/>
              <a:t>●平均</a:t>
            </a:r>
            <a:r>
              <a:rPr kumimoji="1" lang="en-US" altLang="ja-JP" sz="2400" dirty="0"/>
              <a:t>50</a:t>
            </a:r>
            <a:r>
              <a:rPr kumimoji="1" lang="ja-JP" altLang="en-US" sz="2400" dirty="0"/>
              <a:t>歳代前半の働き盛りの世代で</a:t>
            </a:r>
          </a:p>
          <a:p>
            <a:r>
              <a:rPr lang="ja-JP" altLang="en-US" sz="2400" dirty="0"/>
              <a:t>　</a:t>
            </a:r>
            <a:r>
              <a:rPr kumimoji="1" lang="ja-JP" altLang="en-US" sz="2400" dirty="0"/>
              <a:t>発症する</a:t>
            </a:r>
          </a:p>
          <a:p>
            <a:r>
              <a:rPr lang="ja-JP" altLang="en-US" sz="2400" dirty="0"/>
              <a:t>●高齢者よりも症状の個別性が大きい</a:t>
            </a:r>
          </a:p>
          <a:p>
            <a:r>
              <a:rPr kumimoji="1" lang="ja-JP" altLang="en-US" sz="2400" dirty="0"/>
              <a:t>●今までの仕事を続けたり、部署を変</a:t>
            </a:r>
          </a:p>
          <a:p>
            <a:r>
              <a:rPr lang="ja-JP" altLang="en-US" sz="2400" dirty="0"/>
              <a:t>　</a:t>
            </a:r>
            <a:r>
              <a:rPr kumimoji="1" lang="ja-JP" altLang="en-US" sz="2400" dirty="0"/>
              <a:t>えて仕事を続けたりしている</a:t>
            </a:r>
          </a:p>
          <a:p>
            <a:r>
              <a:rPr lang="ja-JP" altLang="en-US" sz="2400" dirty="0"/>
              <a:t>●公共交通の利用が必要</a:t>
            </a:r>
          </a:p>
          <a:p>
            <a:r>
              <a:rPr kumimoji="1" lang="ja-JP" altLang="en-US" sz="2400" dirty="0"/>
              <a:t>　➡交通事業者等の支援があれば社会</a:t>
            </a:r>
          </a:p>
          <a:p>
            <a:r>
              <a:rPr lang="ja-JP" altLang="en-US" sz="2400" dirty="0"/>
              <a:t>　　</a:t>
            </a:r>
            <a:r>
              <a:rPr kumimoji="1" lang="ja-JP" altLang="en-US" sz="2400" dirty="0"/>
              <a:t>活動を続ける可能性が広がる</a:t>
            </a:r>
          </a:p>
        </p:txBody>
      </p:sp>
      <p:grpSp>
        <p:nvGrpSpPr>
          <p:cNvPr id="8" name="グループ化 7"/>
          <p:cNvGrpSpPr/>
          <p:nvPr/>
        </p:nvGrpSpPr>
        <p:grpSpPr>
          <a:xfrm>
            <a:off x="1209822" y="5256552"/>
            <a:ext cx="11211950" cy="1028544"/>
            <a:chOff x="1209822" y="5256552"/>
            <a:chExt cx="11211950" cy="1028544"/>
          </a:xfrm>
        </p:grpSpPr>
        <p:sp>
          <p:nvSpPr>
            <p:cNvPr id="6" name="テキスト ボックス 5"/>
            <p:cNvSpPr txBox="1"/>
            <p:nvPr/>
          </p:nvSpPr>
          <p:spPr>
            <a:xfrm>
              <a:off x="1209822" y="5256552"/>
              <a:ext cx="9879628" cy="523220"/>
            </a:xfrm>
            <a:prstGeom prst="rect">
              <a:avLst/>
            </a:prstGeom>
            <a:noFill/>
          </p:spPr>
          <p:txBody>
            <a:bodyPr wrap="none" rtlCol="0">
              <a:spAutoFit/>
            </a:bodyPr>
            <a:lstStyle/>
            <a:p>
              <a:r>
                <a:rPr lang="ja-JP" altLang="en-US" sz="2800" b="1" dirty="0">
                  <a:solidFill>
                    <a:schemeClr val="accent2">
                      <a:lumMod val="75000"/>
                    </a:schemeClr>
                  </a:solidFill>
                </a:rPr>
                <a:t>公共交通機関を利用している人、利用したいと思う人は多い</a:t>
              </a:r>
              <a:endParaRPr kumimoji="1" lang="ja-JP" altLang="en-US" sz="2800" b="1" dirty="0">
                <a:solidFill>
                  <a:schemeClr val="accent2">
                    <a:lumMod val="75000"/>
                  </a:schemeClr>
                </a:solidFill>
              </a:endParaRPr>
            </a:p>
          </p:txBody>
        </p:sp>
        <p:sp>
          <p:nvSpPr>
            <p:cNvPr id="7" name="テキスト ボックス 6"/>
            <p:cNvSpPr txBox="1"/>
            <p:nvPr/>
          </p:nvSpPr>
          <p:spPr>
            <a:xfrm>
              <a:off x="1209822" y="5823431"/>
              <a:ext cx="11211950" cy="461665"/>
            </a:xfrm>
            <a:prstGeom prst="rect">
              <a:avLst/>
            </a:prstGeom>
            <a:noFill/>
          </p:spPr>
          <p:txBody>
            <a:bodyPr wrap="square" rtlCol="0">
              <a:spAutoFit/>
            </a:bodyPr>
            <a:lstStyle/>
            <a:p>
              <a:r>
                <a:rPr kumimoji="1" lang="ja-JP" altLang="en-US" sz="2400" dirty="0"/>
                <a:t>物理的な環境、寛容なサービスなどの支援が求められている（特にソフト面）</a:t>
              </a:r>
            </a:p>
          </p:txBody>
        </p:sp>
      </p:grpSp>
    </p:spTree>
    <p:extLst>
      <p:ext uri="{BB962C8B-B14F-4D97-AF65-F5344CB8AC3E}">
        <p14:creationId xmlns:p14="http://schemas.microsoft.com/office/powerpoint/2010/main" val="31737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73579" y="3178770"/>
            <a:ext cx="11486029" cy="2308324"/>
            <a:chOff x="273579" y="3178770"/>
            <a:chExt cx="11486029" cy="2308324"/>
          </a:xfrm>
        </p:grpSpPr>
        <p:sp>
          <p:nvSpPr>
            <p:cNvPr id="2" name="テキスト ボックス 1"/>
            <p:cNvSpPr txBox="1"/>
            <p:nvPr/>
          </p:nvSpPr>
          <p:spPr>
            <a:xfrm>
              <a:off x="273579" y="3178770"/>
              <a:ext cx="9675205" cy="2308324"/>
            </a:xfrm>
            <a:prstGeom prst="rect">
              <a:avLst/>
            </a:prstGeom>
            <a:noFill/>
          </p:spPr>
          <p:txBody>
            <a:bodyPr wrap="square" rtlCol="0">
              <a:spAutoFit/>
            </a:bodyPr>
            <a:lstStyle/>
            <a:p>
              <a:r>
                <a:rPr lang="ja-JP" altLang="en-US" sz="2400" dirty="0"/>
                <a:t>　</a:t>
              </a:r>
              <a:r>
                <a:rPr lang="ja-JP" altLang="en-US" sz="2400" b="1" dirty="0"/>
                <a:t>① 特別視せず、対応には一呼吸おいて</a:t>
              </a:r>
            </a:p>
            <a:p>
              <a:r>
                <a:rPr lang="ja-JP" altLang="en-US" sz="2400" b="1" dirty="0"/>
                <a:t>　② まずは見守り、余裕をもって対応する</a:t>
              </a:r>
            </a:p>
            <a:p>
              <a:r>
                <a:rPr lang="ja-JP" altLang="en-US" sz="2400" b="1" dirty="0"/>
                <a:t>　③ 声をかけても不安な様子の場合には、まずは落ち着いた対応を</a:t>
              </a:r>
            </a:p>
            <a:p>
              <a:r>
                <a:rPr lang="ja-JP" altLang="en-US" sz="2400" b="1" dirty="0"/>
                <a:t>　④ 本人の視野に入り、目線を合わせて</a:t>
              </a:r>
            </a:p>
            <a:p>
              <a:r>
                <a:rPr lang="ja-JP" altLang="en-US" sz="2400" b="1" dirty="0"/>
                <a:t>　⑤ ゆっくり、簡潔に、はっきりとした話し方で</a:t>
              </a:r>
            </a:p>
            <a:p>
              <a:r>
                <a:rPr lang="ja-JP" altLang="en-US" sz="2400" b="1" dirty="0"/>
                <a:t>　⑥ 相手の言葉に耳を傾けて、ゆっくり対応する</a:t>
              </a:r>
              <a:endParaRPr lang="ja-JP" altLang="en-US" sz="2000" dirty="0"/>
            </a:p>
          </p:txBody>
        </p:sp>
        <p:pic>
          <p:nvPicPr>
            <p:cNvPr id="4" name="図 3"/>
            <p:cNvPicPr>
              <a:picLocks noChangeAspect="1"/>
            </p:cNvPicPr>
            <p:nvPr/>
          </p:nvPicPr>
          <p:blipFill>
            <a:blip r:embed="rId3"/>
            <a:stretch>
              <a:fillRect/>
            </a:stretch>
          </p:blipFill>
          <p:spPr>
            <a:xfrm>
              <a:off x="10190871" y="3383048"/>
              <a:ext cx="1568737" cy="2007659"/>
            </a:xfrm>
            <a:prstGeom prst="rect">
              <a:avLst/>
            </a:prstGeom>
          </p:spPr>
        </p:pic>
      </p:grpSp>
      <p:sp>
        <p:nvSpPr>
          <p:cNvPr id="5" name="テキスト ボックス 4"/>
          <p:cNvSpPr txBox="1"/>
          <p:nvPr/>
        </p:nvSpPr>
        <p:spPr>
          <a:xfrm>
            <a:off x="273579" y="298281"/>
            <a:ext cx="5228588" cy="584775"/>
          </a:xfrm>
          <a:prstGeom prst="rect">
            <a:avLst/>
          </a:prstGeom>
          <a:noFill/>
        </p:spPr>
        <p:txBody>
          <a:bodyPr wrap="square" rtlCol="0">
            <a:spAutoFit/>
          </a:bodyPr>
          <a:lstStyle/>
          <a:p>
            <a:r>
              <a:rPr lang="ja-JP" altLang="en-US" sz="3200" b="1" dirty="0"/>
              <a:t>■公共交通機関を利用する</a:t>
            </a:r>
            <a:endParaRPr lang="ja-JP" altLang="en-US" sz="2000" dirty="0"/>
          </a:p>
        </p:txBody>
      </p:sp>
      <p:sp>
        <p:nvSpPr>
          <p:cNvPr id="6" name="テキスト ボックス 5"/>
          <p:cNvSpPr txBox="1"/>
          <p:nvPr/>
        </p:nvSpPr>
        <p:spPr>
          <a:xfrm>
            <a:off x="482572" y="883056"/>
            <a:ext cx="11313041" cy="1631216"/>
          </a:xfrm>
          <a:prstGeom prst="rect">
            <a:avLst/>
          </a:prstGeom>
          <a:noFill/>
        </p:spPr>
        <p:txBody>
          <a:bodyPr wrap="square" rtlCol="0">
            <a:spAutoFit/>
          </a:bodyPr>
          <a:lstStyle/>
          <a:p>
            <a:r>
              <a:rPr kumimoji="1" lang="ja-JP" altLang="en-US" dirty="0"/>
              <a:t>　</a:t>
            </a:r>
            <a:r>
              <a:rPr kumimoji="1" lang="ja-JP" altLang="en-US" sz="2000" dirty="0"/>
              <a:t>〇軽度認知障害、認知症初期から中期の人は、一人で外出できる人が多くいる</a:t>
            </a:r>
          </a:p>
          <a:p>
            <a:r>
              <a:rPr lang="ja-JP" altLang="en-US" sz="2000" dirty="0"/>
              <a:t>　〇外出のときの特徴</a:t>
            </a:r>
          </a:p>
          <a:p>
            <a:r>
              <a:rPr kumimoji="1" lang="ja-JP" altLang="en-US" sz="2000" dirty="0"/>
              <a:t>　　・十分な配慮があれば、ゆっくりと考えながら外出できる</a:t>
            </a:r>
          </a:p>
          <a:p>
            <a:r>
              <a:rPr lang="ja-JP" altLang="en-US" sz="2000" dirty="0"/>
              <a:t>　　・いつもと違った状況などが起きると、行先や目的を途中で忘れ、混乱して、行き方に迷い、</a:t>
            </a:r>
          </a:p>
          <a:p>
            <a:r>
              <a:rPr lang="ja-JP" altLang="en-US" sz="2000" dirty="0"/>
              <a:t>　　　目的を忘れる場合がある（わからなくなったのではなく、混乱してしまって困っている）</a:t>
            </a:r>
          </a:p>
        </p:txBody>
      </p:sp>
      <p:sp>
        <p:nvSpPr>
          <p:cNvPr id="7" name="テキスト ボックス 6"/>
          <p:cNvSpPr txBox="1"/>
          <p:nvPr/>
        </p:nvSpPr>
        <p:spPr>
          <a:xfrm>
            <a:off x="273579" y="2593995"/>
            <a:ext cx="11313041" cy="584775"/>
          </a:xfrm>
          <a:prstGeom prst="rect">
            <a:avLst/>
          </a:prstGeom>
          <a:noFill/>
        </p:spPr>
        <p:txBody>
          <a:bodyPr wrap="square" rtlCol="0">
            <a:spAutoFit/>
          </a:bodyPr>
          <a:lstStyle/>
          <a:p>
            <a:r>
              <a:rPr lang="ja-JP" altLang="en-US" sz="3200" b="1" dirty="0"/>
              <a:t>■具体的な６つの対応ポイント</a:t>
            </a:r>
            <a:endParaRPr lang="ja-JP" altLang="en-US" sz="2000" dirty="0"/>
          </a:p>
        </p:txBody>
      </p:sp>
      <p:grpSp>
        <p:nvGrpSpPr>
          <p:cNvPr id="9" name="グループ化 8"/>
          <p:cNvGrpSpPr/>
          <p:nvPr/>
        </p:nvGrpSpPr>
        <p:grpSpPr>
          <a:xfrm>
            <a:off x="273579" y="5594985"/>
            <a:ext cx="11486029" cy="1112050"/>
            <a:chOff x="273579" y="5690198"/>
            <a:chExt cx="11486029" cy="1112050"/>
          </a:xfrm>
        </p:grpSpPr>
        <p:sp>
          <p:nvSpPr>
            <p:cNvPr id="3" name="正方形/長方形 2"/>
            <p:cNvSpPr/>
            <p:nvPr/>
          </p:nvSpPr>
          <p:spPr>
            <a:xfrm>
              <a:off x="1379095" y="5690198"/>
              <a:ext cx="10380513" cy="111204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73579" y="5786585"/>
              <a:ext cx="11313041" cy="1015663"/>
            </a:xfrm>
            <a:prstGeom prst="rect">
              <a:avLst/>
            </a:prstGeom>
            <a:noFill/>
          </p:spPr>
          <p:txBody>
            <a:bodyPr wrap="square" rtlCol="0">
              <a:spAutoFit/>
            </a:bodyPr>
            <a:lstStyle/>
            <a:p>
              <a:r>
                <a:rPr lang="ja-JP" altLang="en-US" dirty="0"/>
                <a:t>　　　　　</a:t>
              </a:r>
              <a:r>
                <a:rPr lang="ja-JP" altLang="en-US" sz="2000" b="1" dirty="0">
                  <a:solidFill>
                    <a:schemeClr val="accent2">
                      <a:lumMod val="75000"/>
                    </a:schemeClr>
                  </a:solidFill>
                </a:rPr>
                <a:t>ここが重要</a:t>
              </a:r>
            </a:p>
            <a:p>
              <a:r>
                <a:rPr lang="ja-JP" altLang="en-US" dirty="0"/>
                <a:t>　　　　　</a:t>
              </a:r>
              <a:r>
                <a:rPr lang="ja-JP" altLang="en-US" sz="2000" dirty="0"/>
                <a:t>●失敗を容認、支援することで、「成功体験」が積み重なれ、社会参加がしやすくなる</a:t>
              </a:r>
            </a:p>
            <a:p>
              <a:r>
                <a:rPr lang="ja-JP" altLang="en-US" sz="2000" dirty="0"/>
                <a:t>　　　　  ●落ち着ける場所へと誘導することで、不安が取り除かれる</a:t>
              </a:r>
            </a:p>
          </p:txBody>
        </p:sp>
      </p:grpSp>
    </p:spTree>
    <p:extLst>
      <p:ext uri="{BB962C8B-B14F-4D97-AF65-F5344CB8AC3E}">
        <p14:creationId xmlns:p14="http://schemas.microsoft.com/office/powerpoint/2010/main" val="990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6567" y="517803"/>
            <a:ext cx="11313041" cy="584775"/>
          </a:xfrm>
          <a:prstGeom prst="rect">
            <a:avLst/>
          </a:prstGeom>
          <a:noFill/>
        </p:spPr>
        <p:txBody>
          <a:bodyPr wrap="square" rtlCol="0">
            <a:spAutoFit/>
          </a:bodyPr>
          <a:lstStyle/>
          <a:p>
            <a:r>
              <a:rPr lang="ja-JP" altLang="en-US" sz="3200" b="1" dirty="0"/>
              <a:t>■パニックやトラブルが起きてしまったとき</a:t>
            </a:r>
            <a:endParaRPr lang="ja-JP" altLang="en-US" b="1" dirty="0"/>
          </a:p>
        </p:txBody>
      </p:sp>
      <p:grpSp>
        <p:nvGrpSpPr>
          <p:cNvPr id="7" name="グループ化 6"/>
          <p:cNvGrpSpPr/>
          <p:nvPr/>
        </p:nvGrpSpPr>
        <p:grpSpPr>
          <a:xfrm>
            <a:off x="1209822" y="3460652"/>
            <a:ext cx="9706707" cy="2321170"/>
            <a:chOff x="1209822" y="3460652"/>
            <a:chExt cx="9706707" cy="2321170"/>
          </a:xfrm>
        </p:grpSpPr>
        <p:sp>
          <p:nvSpPr>
            <p:cNvPr id="3" name="テキスト ボックス 2"/>
            <p:cNvSpPr txBox="1"/>
            <p:nvPr/>
          </p:nvSpPr>
          <p:spPr>
            <a:xfrm>
              <a:off x="1336431" y="3657599"/>
              <a:ext cx="2954655" cy="461665"/>
            </a:xfrm>
            <a:prstGeom prst="rect">
              <a:avLst/>
            </a:prstGeom>
            <a:noFill/>
          </p:spPr>
          <p:txBody>
            <a:bodyPr wrap="none" rtlCol="0">
              <a:spAutoFit/>
            </a:bodyPr>
            <a:lstStyle/>
            <a:p>
              <a:r>
                <a:rPr lang="ja-JP" altLang="en-US" sz="2400" b="1" dirty="0">
                  <a:solidFill>
                    <a:schemeClr val="accent6">
                      <a:lumMod val="75000"/>
                    </a:schemeClr>
                  </a:solidFill>
                </a:rPr>
                <a:t>地域と連携した対応</a:t>
              </a:r>
              <a:endParaRPr kumimoji="1" lang="ja-JP" altLang="en-US" sz="2400" b="1" dirty="0">
                <a:solidFill>
                  <a:schemeClr val="accent6">
                    <a:lumMod val="75000"/>
                  </a:schemeClr>
                </a:solidFill>
              </a:endParaRPr>
            </a:p>
          </p:txBody>
        </p:sp>
        <p:sp>
          <p:nvSpPr>
            <p:cNvPr id="4" name="テキスト ボックス 3"/>
            <p:cNvSpPr txBox="1"/>
            <p:nvPr/>
          </p:nvSpPr>
          <p:spPr>
            <a:xfrm>
              <a:off x="1814733" y="4227460"/>
              <a:ext cx="8876713" cy="1323439"/>
            </a:xfrm>
            <a:prstGeom prst="rect">
              <a:avLst/>
            </a:prstGeom>
            <a:noFill/>
          </p:spPr>
          <p:txBody>
            <a:bodyPr wrap="square" rtlCol="0">
              <a:spAutoFit/>
            </a:bodyPr>
            <a:lstStyle/>
            <a:p>
              <a:r>
                <a:rPr kumimoji="1" lang="ja-JP" altLang="en-US" sz="2000" dirty="0"/>
                <a:t>●高齢者の暮らしをサポートしている</a:t>
              </a:r>
              <a:r>
                <a:rPr kumimoji="1" lang="ja-JP" altLang="en-US" sz="2000" b="1" dirty="0"/>
                <a:t>「地域包括支援センター」</a:t>
              </a:r>
              <a:r>
                <a:rPr kumimoji="1" lang="ja-JP" altLang="en-US" sz="2000" dirty="0"/>
                <a:t>や各市町村</a:t>
              </a:r>
            </a:p>
            <a:p>
              <a:r>
                <a:rPr lang="ja-JP" altLang="en-US" sz="2000" dirty="0"/>
                <a:t>　</a:t>
              </a:r>
              <a:r>
                <a:rPr kumimoji="1" lang="ja-JP" altLang="en-US" sz="2000" dirty="0"/>
                <a:t>の</a:t>
              </a:r>
              <a:r>
                <a:rPr kumimoji="1" lang="ja-JP" altLang="en-US" sz="2000" b="1" dirty="0"/>
                <a:t>「認知症地域支援推進員」</a:t>
              </a:r>
              <a:r>
                <a:rPr kumimoji="1" lang="ja-JP" altLang="en-US" sz="2000" dirty="0"/>
                <a:t>などのサポートを受けることも重要</a:t>
              </a:r>
            </a:p>
            <a:p>
              <a:r>
                <a:rPr lang="ja-JP" altLang="en-US" sz="2000" dirty="0"/>
                <a:t>●</a:t>
              </a:r>
              <a:r>
                <a:rPr lang="ja-JP" altLang="en-US" sz="2000" b="1" dirty="0"/>
                <a:t>若年性認知症コールセンター</a:t>
              </a:r>
              <a:r>
                <a:rPr lang="ja-JP" altLang="en-US" sz="2000" dirty="0"/>
                <a:t>の活用</a:t>
              </a:r>
            </a:p>
            <a:p>
              <a:r>
                <a:rPr kumimoji="1" lang="ja-JP" altLang="en-US" sz="2000" dirty="0"/>
                <a:t>●</a:t>
              </a:r>
              <a:r>
                <a:rPr kumimoji="1" lang="ja-JP" altLang="en-US" sz="2000" b="1" dirty="0"/>
                <a:t>当事者団体、支援団体</a:t>
              </a:r>
              <a:r>
                <a:rPr kumimoji="1" lang="ja-JP" altLang="en-US" sz="2000" dirty="0"/>
                <a:t>との連携</a:t>
              </a:r>
            </a:p>
          </p:txBody>
        </p:sp>
        <p:sp>
          <p:nvSpPr>
            <p:cNvPr id="5" name="正方形/長方形 4"/>
            <p:cNvSpPr/>
            <p:nvPr/>
          </p:nvSpPr>
          <p:spPr>
            <a:xfrm>
              <a:off x="1209822" y="3460652"/>
              <a:ext cx="9706707" cy="232117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596568" y="1138256"/>
            <a:ext cx="11313041" cy="461665"/>
          </a:xfrm>
          <a:prstGeom prst="rect">
            <a:avLst/>
          </a:prstGeom>
          <a:noFill/>
        </p:spPr>
        <p:txBody>
          <a:bodyPr wrap="square" rtlCol="0">
            <a:spAutoFit/>
          </a:bodyPr>
          <a:lstStyle/>
          <a:p>
            <a:r>
              <a:rPr kumimoji="1" lang="ja-JP" altLang="en-US" sz="2400" dirty="0"/>
              <a:t>　まずは、安全確認をした上で、</a:t>
            </a:r>
            <a:endParaRPr lang="ja-JP" altLang="en-US" sz="2400" dirty="0"/>
          </a:p>
        </p:txBody>
      </p:sp>
      <p:sp>
        <p:nvSpPr>
          <p:cNvPr id="8" name="テキスト ボックス 7"/>
          <p:cNvSpPr txBox="1"/>
          <p:nvPr/>
        </p:nvSpPr>
        <p:spPr>
          <a:xfrm>
            <a:off x="598758" y="1702781"/>
            <a:ext cx="11313041" cy="1569660"/>
          </a:xfrm>
          <a:prstGeom prst="rect">
            <a:avLst/>
          </a:prstGeom>
          <a:noFill/>
        </p:spPr>
        <p:txBody>
          <a:bodyPr wrap="square" rtlCol="0">
            <a:spAutoFit/>
          </a:bodyPr>
          <a:lstStyle/>
          <a:p>
            <a:r>
              <a:rPr kumimoji="1" lang="ja-JP" altLang="en-US" sz="2400" dirty="0"/>
              <a:t>　　</a:t>
            </a:r>
            <a:r>
              <a:rPr lang="ja-JP" altLang="en-US" sz="2400" dirty="0"/>
              <a:t>●</a:t>
            </a:r>
            <a:r>
              <a:rPr kumimoji="1" lang="ja-JP" altLang="en-US" sz="2400" dirty="0"/>
              <a:t>まずはおだやかに、ゆっくりと声をかける</a:t>
            </a:r>
          </a:p>
          <a:p>
            <a:r>
              <a:rPr lang="ja-JP" altLang="en-US" sz="2400" dirty="0"/>
              <a:t>　　●可能であれば静かな場所に移動し、落ち着いていただく</a:t>
            </a:r>
          </a:p>
          <a:p>
            <a:r>
              <a:rPr lang="ja-JP" altLang="en-US" sz="2400" dirty="0"/>
              <a:t>　　●急かさず、何に困っているか、どうしたいのかをゆっくりと聞く</a:t>
            </a:r>
          </a:p>
          <a:p>
            <a:r>
              <a:rPr lang="ja-JP" altLang="en-US" sz="2400" dirty="0"/>
              <a:t>　　●連絡先などの記載されているものをもっているかを確認する</a:t>
            </a:r>
          </a:p>
        </p:txBody>
      </p:sp>
    </p:spTree>
    <p:extLst>
      <p:ext uri="{BB962C8B-B14F-4D97-AF65-F5344CB8AC3E}">
        <p14:creationId xmlns:p14="http://schemas.microsoft.com/office/powerpoint/2010/main" val="36757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218176" y="3798285"/>
            <a:ext cx="1670573" cy="2583293"/>
          </a:xfrm>
          <a:prstGeom prst="rect">
            <a:avLst/>
          </a:prstGeom>
        </p:spPr>
      </p:pic>
      <p:sp>
        <p:nvSpPr>
          <p:cNvPr id="4" name="テキスト ボックス 3"/>
          <p:cNvSpPr txBox="1"/>
          <p:nvPr/>
        </p:nvSpPr>
        <p:spPr>
          <a:xfrm>
            <a:off x="2678179" y="583066"/>
            <a:ext cx="6750566" cy="584775"/>
          </a:xfrm>
          <a:prstGeom prst="rect">
            <a:avLst/>
          </a:prstGeom>
          <a:noFill/>
        </p:spPr>
        <p:txBody>
          <a:bodyPr wrap="none" rtlCol="0">
            <a:spAutoFit/>
          </a:bodyPr>
          <a:lstStyle/>
          <a:p>
            <a:r>
              <a:rPr kumimoji="1" lang="ja-JP" altLang="en-US" sz="3200" b="1" u="sng" dirty="0"/>
              <a:t>認知症の人に対する基本の接遇方法</a:t>
            </a:r>
          </a:p>
        </p:txBody>
      </p:sp>
      <p:grpSp>
        <p:nvGrpSpPr>
          <p:cNvPr id="12" name="グループ化 11"/>
          <p:cNvGrpSpPr/>
          <p:nvPr/>
        </p:nvGrpSpPr>
        <p:grpSpPr>
          <a:xfrm>
            <a:off x="7045209" y="1389888"/>
            <a:ext cx="4767072" cy="4991690"/>
            <a:chOff x="7045209" y="1389888"/>
            <a:chExt cx="4767072" cy="4991690"/>
          </a:xfrm>
        </p:grpSpPr>
        <p:sp>
          <p:nvSpPr>
            <p:cNvPr id="10" name="正方形/長方形 9"/>
            <p:cNvSpPr/>
            <p:nvPr/>
          </p:nvSpPr>
          <p:spPr>
            <a:xfrm>
              <a:off x="7045209" y="1389888"/>
              <a:ext cx="4767072" cy="49916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06169" y="2670048"/>
              <a:ext cx="4645152" cy="3600986"/>
            </a:xfrm>
            <a:prstGeom prst="rect">
              <a:avLst/>
            </a:prstGeom>
            <a:noFill/>
          </p:spPr>
          <p:txBody>
            <a:bodyPr wrap="square" rtlCol="0">
              <a:spAutoFit/>
            </a:bodyPr>
            <a:lstStyle/>
            <a:p>
              <a:r>
                <a:rPr kumimoji="1" lang="ja-JP" altLang="en-US" dirty="0"/>
                <a:t>　困っている様子の場合、「認知症の人かもしれない」ことを選択肢のひとつととらえ、相手の状況に合わせて、必要な支援を伺います。</a:t>
              </a:r>
            </a:p>
            <a:p>
              <a:endParaRPr lang="ja-JP" altLang="en-US" dirty="0"/>
            </a:p>
            <a:p>
              <a:r>
                <a:rPr kumimoji="1" lang="en-US" altLang="ja-JP" dirty="0"/>
                <a:t>※</a:t>
              </a:r>
              <a:r>
                <a:rPr lang="ja-JP" altLang="en-US" dirty="0"/>
                <a:t>典型的な症状がみられるか確認（ただし、</a:t>
              </a:r>
            </a:p>
            <a:p>
              <a:r>
                <a:rPr lang="ja-JP" altLang="en-US" dirty="0"/>
                <a:t>　症状は多様であることも理解しておく</a:t>
              </a:r>
              <a:r>
                <a:rPr lang="ja-JP" altLang="en-US" dirty="0" err="1"/>
                <a:t>こ</a:t>
              </a:r>
              <a:endParaRPr lang="ja-JP" altLang="en-US" dirty="0"/>
            </a:p>
            <a:p>
              <a:r>
                <a:rPr lang="ja-JP" altLang="en-US" dirty="0"/>
                <a:t>　とも重要）</a:t>
              </a:r>
            </a:p>
            <a:p>
              <a:r>
                <a:rPr lang="ja-JP" altLang="en-US" sz="1400" dirty="0"/>
                <a:t>　・さっき聞いたことや話したことを忘れている？</a:t>
              </a:r>
            </a:p>
            <a:p>
              <a:r>
                <a:rPr lang="ja-JP" altLang="en-US" sz="1400" dirty="0"/>
                <a:t>　・何度も同じことを聞く？</a:t>
              </a:r>
            </a:p>
            <a:p>
              <a:r>
                <a:rPr lang="ja-JP" altLang="en-US" sz="1400" dirty="0"/>
                <a:t>　・同じ話を繰り返す？</a:t>
              </a:r>
            </a:p>
            <a:p>
              <a:r>
                <a:rPr lang="ja-JP" altLang="en-US" sz="1400" dirty="0"/>
                <a:t>　・今日が何日かわからない、ここがどこかわからない</a:t>
              </a:r>
            </a:p>
            <a:p>
              <a:r>
                <a:rPr lang="ja-JP" altLang="en-US" sz="1400" dirty="0"/>
                <a:t>　・会話についていけない</a:t>
              </a:r>
            </a:p>
            <a:p>
              <a:r>
                <a:rPr lang="ja-JP" altLang="en-US" sz="1400" dirty="0"/>
                <a:t>　・同時に２つのことができない　　　など</a:t>
              </a:r>
            </a:p>
          </p:txBody>
        </p:sp>
        <p:sp>
          <p:nvSpPr>
            <p:cNvPr id="7" name="テキスト ボックス 6"/>
            <p:cNvSpPr txBox="1"/>
            <p:nvPr/>
          </p:nvSpPr>
          <p:spPr>
            <a:xfrm>
              <a:off x="7264665" y="1548395"/>
              <a:ext cx="4185761" cy="830997"/>
            </a:xfrm>
            <a:prstGeom prst="rect">
              <a:avLst/>
            </a:prstGeom>
            <a:noFill/>
          </p:spPr>
          <p:txBody>
            <a:bodyPr wrap="none" rtlCol="0">
              <a:spAutoFit/>
            </a:bodyPr>
            <a:lstStyle/>
            <a:p>
              <a:r>
                <a:rPr lang="ja-JP" altLang="en-US" sz="2400" b="1" dirty="0"/>
                <a:t>■自己開示していない人</a:t>
              </a:r>
            </a:p>
            <a:p>
              <a:r>
                <a:rPr lang="ja-JP" altLang="en-US" sz="2400" b="1" dirty="0"/>
                <a:t>　　　　　　　　　に対して</a:t>
              </a:r>
            </a:p>
          </p:txBody>
        </p:sp>
      </p:grpSp>
      <p:grpSp>
        <p:nvGrpSpPr>
          <p:cNvPr id="14" name="グループ化 13"/>
          <p:cNvGrpSpPr/>
          <p:nvPr/>
        </p:nvGrpSpPr>
        <p:grpSpPr>
          <a:xfrm>
            <a:off x="134112" y="1389888"/>
            <a:ext cx="4767072" cy="4991690"/>
            <a:chOff x="134112" y="1389888"/>
            <a:chExt cx="4767072" cy="4991690"/>
          </a:xfrm>
        </p:grpSpPr>
        <p:sp>
          <p:nvSpPr>
            <p:cNvPr id="9" name="正方形/長方形 8"/>
            <p:cNvSpPr/>
            <p:nvPr/>
          </p:nvSpPr>
          <p:spPr>
            <a:xfrm>
              <a:off x="134112" y="1389888"/>
              <a:ext cx="4767072" cy="49916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6032" y="2670048"/>
              <a:ext cx="4645152" cy="2585323"/>
            </a:xfrm>
            <a:prstGeom prst="rect">
              <a:avLst/>
            </a:prstGeom>
            <a:noFill/>
          </p:spPr>
          <p:txBody>
            <a:bodyPr wrap="square" rtlCol="0">
              <a:spAutoFit/>
            </a:bodyPr>
            <a:lstStyle/>
            <a:p>
              <a:r>
                <a:rPr kumimoji="1" lang="ja-JP" altLang="en-US" dirty="0"/>
                <a:t>　対応を求められた場合、「何に困っているか」「どのような支援をしたらよいか」を、落ち着ける環境のもとうかがい、余裕をもった支援を行います。</a:t>
              </a:r>
            </a:p>
            <a:p>
              <a:endParaRPr lang="ja-JP" altLang="en-US" dirty="0"/>
            </a:p>
            <a:p>
              <a:r>
                <a:rPr kumimoji="1" lang="en-US" altLang="ja-JP" dirty="0"/>
                <a:t>※</a:t>
              </a:r>
              <a:r>
                <a:rPr lang="ja-JP" altLang="en-US" dirty="0"/>
                <a:t>認知症の人でヘルプマークやヘルプカー</a:t>
              </a:r>
            </a:p>
            <a:p>
              <a:r>
                <a:rPr lang="ja-JP" altLang="en-US" dirty="0"/>
                <a:t>　ドを携行している場合があります。</a:t>
              </a:r>
            </a:p>
            <a:p>
              <a:r>
                <a:rPr kumimoji="1" lang="en-US" altLang="ja-JP" dirty="0"/>
                <a:t>※</a:t>
              </a:r>
              <a:r>
                <a:rPr kumimoji="1" lang="ja-JP" altLang="en-US" dirty="0"/>
                <a:t>衣服や靴などに連絡先が書かれている場</a:t>
              </a:r>
            </a:p>
            <a:p>
              <a:r>
                <a:rPr lang="ja-JP" altLang="en-US" dirty="0"/>
                <a:t>　</a:t>
              </a:r>
              <a:r>
                <a:rPr kumimoji="1" lang="ja-JP" altLang="en-US" dirty="0"/>
                <a:t>合があります。</a:t>
              </a:r>
            </a:p>
          </p:txBody>
        </p:sp>
        <p:sp>
          <p:nvSpPr>
            <p:cNvPr id="5" name="テキスト ボックス 4"/>
            <p:cNvSpPr txBox="1"/>
            <p:nvPr/>
          </p:nvSpPr>
          <p:spPr>
            <a:xfrm>
              <a:off x="256032" y="1548395"/>
              <a:ext cx="4493538" cy="830997"/>
            </a:xfrm>
            <a:prstGeom prst="rect">
              <a:avLst/>
            </a:prstGeom>
            <a:noFill/>
          </p:spPr>
          <p:txBody>
            <a:bodyPr wrap="none" rtlCol="0">
              <a:spAutoFit/>
            </a:bodyPr>
            <a:lstStyle/>
            <a:p>
              <a:r>
                <a:rPr lang="ja-JP" altLang="en-US" sz="2400" b="1" dirty="0"/>
                <a:t>■「認知症です」と</a:t>
              </a:r>
            </a:p>
            <a:p>
              <a:r>
                <a:rPr lang="ja-JP" altLang="en-US" sz="2400" b="1" dirty="0"/>
                <a:t>　自己開示している人に対して</a:t>
              </a:r>
            </a:p>
          </p:txBody>
        </p:sp>
        <p:pic>
          <p:nvPicPr>
            <p:cNvPr id="13" name="図 12"/>
            <p:cNvPicPr>
              <a:picLocks noChangeAspect="1"/>
            </p:cNvPicPr>
            <p:nvPr/>
          </p:nvPicPr>
          <p:blipFill>
            <a:blip r:embed="rId4"/>
            <a:stretch>
              <a:fillRect/>
            </a:stretch>
          </p:blipFill>
          <p:spPr>
            <a:xfrm>
              <a:off x="3239497" y="5255371"/>
              <a:ext cx="1501042" cy="1004989"/>
            </a:xfrm>
            <a:prstGeom prst="rect">
              <a:avLst/>
            </a:prstGeom>
          </p:spPr>
        </p:pic>
      </p:grpSp>
    </p:spTree>
    <p:extLst>
      <p:ext uri="{BB962C8B-B14F-4D97-AF65-F5344CB8AC3E}">
        <p14:creationId xmlns:p14="http://schemas.microsoft.com/office/powerpoint/2010/main" val="40814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17091" y="230521"/>
            <a:ext cx="5519460" cy="584775"/>
          </a:xfrm>
          <a:prstGeom prst="rect">
            <a:avLst/>
          </a:prstGeom>
          <a:noFill/>
        </p:spPr>
        <p:txBody>
          <a:bodyPr wrap="none" rtlCol="0">
            <a:spAutoFit/>
          </a:bodyPr>
          <a:lstStyle/>
          <a:p>
            <a:r>
              <a:rPr kumimoji="1" lang="ja-JP" altLang="en-US" sz="3200" b="1" u="sng" dirty="0"/>
              <a:t>認知症の人への対応の留意点</a:t>
            </a:r>
          </a:p>
        </p:txBody>
      </p:sp>
      <p:grpSp>
        <p:nvGrpSpPr>
          <p:cNvPr id="9" name="グループ化 8"/>
          <p:cNvGrpSpPr/>
          <p:nvPr/>
        </p:nvGrpSpPr>
        <p:grpSpPr>
          <a:xfrm>
            <a:off x="107741" y="674165"/>
            <a:ext cx="4877446" cy="3147339"/>
            <a:chOff x="107741" y="674165"/>
            <a:chExt cx="4877446" cy="3147339"/>
          </a:xfrm>
        </p:grpSpPr>
        <p:sp>
          <p:nvSpPr>
            <p:cNvPr id="7" name="円形吹き出し 6"/>
            <p:cNvSpPr/>
            <p:nvPr/>
          </p:nvSpPr>
          <p:spPr>
            <a:xfrm>
              <a:off x="107741" y="674165"/>
              <a:ext cx="4856951" cy="3147339"/>
            </a:xfrm>
            <a:prstGeom prst="wedgeEllipseCallout">
              <a:avLst>
                <a:gd name="adj1" fmla="val 60788"/>
                <a:gd name="adj2" fmla="val 17359"/>
              </a:avLst>
            </a:prstGeom>
            <a:solidFill>
              <a:schemeClr val="accent6">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15694" y="1358613"/>
              <a:ext cx="4469493" cy="1938992"/>
            </a:xfrm>
            <a:prstGeom prst="rect">
              <a:avLst/>
            </a:prstGeom>
            <a:noFill/>
          </p:spPr>
          <p:txBody>
            <a:bodyPr wrap="none" rtlCol="0">
              <a:spAutoFit/>
            </a:bodyPr>
            <a:lstStyle/>
            <a:p>
              <a:r>
                <a:rPr lang="ja-JP" altLang="en-US" sz="2400" b="1" dirty="0"/>
                <a:t>■聞くときのポイント</a:t>
              </a:r>
            </a:p>
            <a:p>
              <a:r>
                <a:rPr kumimoji="1" lang="ja-JP" altLang="en-US" dirty="0"/>
                <a:t>　 </a:t>
              </a:r>
              <a:r>
                <a:rPr kumimoji="1" lang="ja-JP" altLang="en-US" sz="2400" dirty="0"/>
                <a:t>ゆっくり、落ち着いた環境で</a:t>
              </a:r>
            </a:p>
            <a:p>
              <a:r>
                <a:rPr lang="ja-JP" altLang="en-US" sz="2400" dirty="0"/>
                <a:t>　おだやかに聞く</a:t>
              </a:r>
            </a:p>
            <a:p>
              <a:r>
                <a:rPr kumimoji="1" lang="ja-JP" altLang="en-US" sz="2400" dirty="0"/>
                <a:t>　なるべく一人で話しかける</a:t>
              </a:r>
            </a:p>
            <a:p>
              <a:r>
                <a:rPr lang="ja-JP" altLang="en-US" sz="2400" dirty="0"/>
                <a:t>　急かさずに話を聞く</a:t>
              </a:r>
              <a:endParaRPr kumimoji="1" lang="ja-JP" altLang="en-US" sz="2400" dirty="0"/>
            </a:p>
          </p:txBody>
        </p:sp>
      </p:grpSp>
      <p:grpSp>
        <p:nvGrpSpPr>
          <p:cNvPr id="10" name="グループ化 9"/>
          <p:cNvGrpSpPr/>
          <p:nvPr/>
        </p:nvGrpSpPr>
        <p:grpSpPr>
          <a:xfrm>
            <a:off x="6500548" y="815296"/>
            <a:ext cx="5691452" cy="4245407"/>
            <a:chOff x="6500548" y="815296"/>
            <a:chExt cx="5691452" cy="4245407"/>
          </a:xfrm>
        </p:grpSpPr>
        <p:sp>
          <p:nvSpPr>
            <p:cNvPr id="6" name="円形吹き出し 5"/>
            <p:cNvSpPr/>
            <p:nvPr/>
          </p:nvSpPr>
          <p:spPr>
            <a:xfrm>
              <a:off x="6500548" y="815296"/>
              <a:ext cx="5691452" cy="4245407"/>
            </a:xfrm>
            <a:prstGeom prst="wedgeEllipseCallout">
              <a:avLst>
                <a:gd name="adj1" fmla="val -68603"/>
                <a:gd name="adj2" fmla="val -30834"/>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964370" y="1511175"/>
              <a:ext cx="5109091" cy="3046988"/>
            </a:xfrm>
            <a:prstGeom prst="rect">
              <a:avLst/>
            </a:prstGeom>
            <a:noFill/>
          </p:spPr>
          <p:txBody>
            <a:bodyPr wrap="none" rtlCol="0">
              <a:spAutoFit/>
            </a:bodyPr>
            <a:lstStyle/>
            <a:p>
              <a:r>
                <a:rPr lang="ja-JP" altLang="en-US" sz="2400" b="1" dirty="0"/>
                <a:t>■話すときのポイント</a:t>
              </a:r>
            </a:p>
            <a:p>
              <a:r>
                <a:rPr kumimoji="1" lang="ja-JP" altLang="en-US" dirty="0"/>
                <a:t>　 </a:t>
              </a:r>
              <a:r>
                <a:rPr lang="ja-JP" altLang="en-US" sz="2400" dirty="0"/>
                <a:t>驚かさず</a:t>
              </a:r>
              <a:r>
                <a:rPr kumimoji="1" lang="ja-JP" altLang="en-US" sz="2400" dirty="0"/>
                <a:t>、</a:t>
              </a:r>
              <a:r>
                <a:rPr lang="ja-JP" altLang="en-US" sz="2400" dirty="0"/>
                <a:t>急かさず</a:t>
              </a:r>
            </a:p>
            <a:p>
              <a:r>
                <a:rPr kumimoji="1" lang="ja-JP" altLang="en-US" sz="2400" dirty="0"/>
                <a:t>　自尊心を傷つけない</a:t>
              </a:r>
            </a:p>
            <a:p>
              <a:r>
                <a:rPr lang="ja-JP" altLang="en-US" sz="2400" dirty="0"/>
                <a:t>　おだやかに、ゆっくり</a:t>
              </a:r>
            </a:p>
            <a:p>
              <a:r>
                <a:rPr kumimoji="1" lang="ja-JP" altLang="en-US" sz="2400" dirty="0"/>
                <a:t>　早口では聞き取れない場合がある</a:t>
              </a:r>
            </a:p>
            <a:p>
              <a:r>
                <a:rPr lang="ja-JP" altLang="en-US" sz="2400" dirty="0"/>
                <a:t>　早口では理解できない場合がある</a:t>
              </a:r>
            </a:p>
            <a:p>
              <a:r>
                <a:rPr kumimoji="1" lang="ja-JP" altLang="en-US" sz="2400" dirty="0"/>
                <a:t>　簡潔に話す</a:t>
              </a:r>
            </a:p>
            <a:p>
              <a:r>
                <a:rPr lang="ja-JP" altLang="en-US" sz="2400" dirty="0"/>
                <a:t>　話だけでなく、メモを渡す</a:t>
              </a:r>
              <a:endParaRPr kumimoji="1" lang="ja-JP" altLang="en-US" sz="2400" dirty="0"/>
            </a:p>
          </p:txBody>
        </p:sp>
      </p:grpSp>
      <p:grpSp>
        <p:nvGrpSpPr>
          <p:cNvPr id="11" name="グループ化 10"/>
          <p:cNvGrpSpPr/>
          <p:nvPr/>
        </p:nvGrpSpPr>
        <p:grpSpPr>
          <a:xfrm>
            <a:off x="2036064" y="3680372"/>
            <a:ext cx="5375309" cy="3147339"/>
            <a:chOff x="2036064" y="3680372"/>
            <a:chExt cx="5375309" cy="3147339"/>
          </a:xfrm>
        </p:grpSpPr>
        <p:sp>
          <p:nvSpPr>
            <p:cNvPr id="8" name="円形吹き出し 7"/>
            <p:cNvSpPr/>
            <p:nvPr/>
          </p:nvSpPr>
          <p:spPr>
            <a:xfrm>
              <a:off x="2036064" y="3680372"/>
              <a:ext cx="5375309" cy="3147339"/>
            </a:xfrm>
            <a:prstGeom prst="wedgeEllipseCallout">
              <a:avLst>
                <a:gd name="adj1" fmla="val 21377"/>
                <a:gd name="adj2" fmla="val -72513"/>
              </a:avLst>
            </a:prstGeom>
            <a:solidFill>
              <a:srgbClr val="FFF3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252151" y="4406279"/>
              <a:ext cx="5109091" cy="1938992"/>
            </a:xfrm>
            <a:prstGeom prst="rect">
              <a:avLst/>
            </a:prstGeom>
            <a:noFill/>
          </p:spPr>
          <p:txBody>
            <a:bodyPr wrap="none" rtlCol="0">
              <a:spAutoFit/>
            </a:bodyPr>
            <a:lstStyle/>
            <a:p>
              <a:r>
                <a:rPr lang="ja-JP" altLang="en-US" sz="2400" b="1" dirty="0"/>
                <a:t>■パニックになってしまっている</a:t>
              </a:r>
            </a:p>
            <a:p>
              <a:r>
                <a:rPr kumimoji="1" lang="ja-JP" altLang="en-US" dirty="0"/>
                <a:t>　 </a:t>
              </a:r>
              <a:r>
                <a:rPr lang="ja-JP" altLang="en-US" sz="2400" dirty="0"/>
                <a:t>安全確保を第一に</a:t>
              </a:r>
            </a:p>
            <a:p>
              <a:r>
                <a:rPr kumimoji="1" lang="ja-JP" altLang="en-US" sz="2400" dirty="0"/>
                <a:t>　</a:t>
              </a:r>
              <a:r>
                <a:rPr lang="ja-JP" altLang="en-US" sz="2400" dirty="0"/>
                <a:t>急き立てたり、責めたりしない</a:t>
              </a:r>
              <a:endParaRPr kumimoji="1" lang="ja-JP" altLang="en-US" sz="2400" dirty="0"/>
            </a:p>
            <a:p>
              <a:r>
                <a:rPr lang="ja-JP" altLang="en-US" sz="2400" dirty="0"/>
                <a:t>　静かな場所に誘導する</a:t>
              </a:r>
            </a:p>
            <a:p>
              <a:r>
                <a:rPr kumimoji="1" lang="ja-JP" altLang="en-US" sz="2400" dirty="0"/>
                <a:t>　時間をかけて、落ち着くまで待つ</a:t>
              </a:r>
            </a:p>
          </p:txBody>
        </p:sp>
      </p:grpSp>
    </p:spTree>
    <p:extLst>
      <p:ext uri="{BB962C8B-B14F-4D97-AF65-F5344CB8AC3E}">
        <p14:creationId xmlns:p14="http://schemas.microsoft.com/office/powerpoint/2010/main" val="8901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327991" y="1010982"/>
            <a:ext cx="8070112" cy="5385837"/>
            <a:chOff x="3327991" y="1010982"/>
            <a:chExt cx="8070112" cy="5385837"/>
          </a:xfrm>
        </p:grpSpPr>
        <p:sp>
          <p:nvSpPr>
            <p:cNvPr id="3" name="テキスト ボックス 2"/>
            <p:cNvSpPr txBox="1"/>
            <p:nvPr/>
          </p:nvSpPr>
          <p:spPr>
            <a:xfrm>
              <a:off x="3327991" y="1010982"/>
              <a:ext cx="7499169" cy="646331"/>
            </a:xfrm>
            <a:prstGeom prst="rect">
              <a:avLst/>
            </a:prstGeom>
            <a:noFill/>
          </p:spPr>
          <p:txBody>
            <a:bodyPr wrap="none" rtlCol="0">
              <a:spAutoFit/>
            </a:bodyPr>
            <a:lstStyle/>
            <a:p>
              <a:r>
                <a:rPr kumimoji="1" lang="ja-JP" altLang="en-US" sz="3600" b="1" dirty="0">
                  <a:solidFill>
                    <a:schemeClr val="accent5">
                      <a:lumMod val="75000"/>
                    </a:schemeClr>
                  </a:solidFill>
                </a:rPr>
                <a:t>接遇ガイドライン・追補版（</a:t>
              </a:r>
              <a:r>
                <a:rPr kumimoji="1" lang="en-US" altLang="ja-JP" sz="3600" b="1" dirty="0" err="1">
                  <a:solidFill>
                    <a:schemeClr val="accent5">
                      <a:lumMod val="75000"/>
                    </a:schemeClr>
                  </a:solidFill>
                </a:rPr>
                <a:t>R3.7</a:t>
              </a:r>
              <a:r>
                <a:rPr kumimoji="1" lang="ja-JP" altLang="en-US" sz="3600" b="1" dirty="0">
                  <a:solidFill>
                    <a:schemeClr val="accent5">
                      <a:lumMod val="75000"/>
                    </a:schemeClr>
                  </a:solidFill>
                </a:rPr>
                <a:t>）</a:t>
              </a:r>
            </a:p>
          </p:txBody>
        </p:sp>
        <p:sp>
          <p:nvSpPr>
            <p:cNvPr id="4" name="テキスト ボックス 3"/>
            <p:cNvSpPr txBox="1"/>
            <p:nvPr/>
          </p:nvSpPr>
          <p:spPr>
            <a:xfrm>
              <a:off x="3327991" y="1789039"/>
              <a:ext cx="8070112" cy="2923877"/>
            </a:xfrm>
            <a:prstGeom prst="rect">
              <a:avLst/>
            </a:prstGeom>
            <a:noFill/>
          </p:spPr>
          <p:txBody>
            <a:bodyPr wrap="square" rtlCol="0">
              <a:spAutoFit/>
            </a:bodyPr>
            <a:lstStyle/>
            <a:p>
              <a:r>
                <a:rPr lang="ja-JP" altLang="en-US" sz="2400" b="1" dirty="0"/>
                <a:t>■目的</a:t>
              </a:r>
            </a:p>
            <a:p>
              <a:pPr marL="742950" lvl="1" indent="-285750">
                <a:buFont typeface="Wingdings" panose="05000000000000000000" pitchFamily="2" charset="2"/>
                <a:buChar char="l"/>
              </a:pPr>
              <a:r>
                <a:rPr kumimoji="1" lang="ja-JP" altLang="en-US" sz="2000" dirty="0"/>
                <a:t>新型コロナウイルス感染症拡大を踏まえ、</a:t>
              </a:r>
              <a:r>
                <a:rPr lang="ja-JP" altLang="ja-JP" sz="2000" dirty="0"/>
                <a:t>高齢者・障害者等が安心・安全に外出できるよう、そのためのかけがえのない公共交通サービスを提供していくこと</a:t>
              </a:r>
              <a:r>
                <a:rPr lang="ja-JP" altLang="en-US" sz="2000" dirty="0"/>
                <a:t>が</a:t>
              </a:r>
              <a:r>
                <a:rPr kumimoji="1" lang="ja-JP" altLang="en-US" sz="2000" dirty="0"/>
                <a:t>求められている。</a:t>
              </a:r>
            </a:p>
            <a:p>
              <a:pPr marL="742950" lvl="1" indent="-285750">
                <a:buFont typeface="Wingdings" panose="05000000000000000000" pitchFamily="2" charset="2"/>
                <a:buChar char="l"/>
              </a:pPr>
              <a:r>
                <a:rPr lang="ja-JP" altLang="en-US" sz="2000" dirty="0"/>
                <a:t>マスク着用等によりコミュニケーションがとりにくくなっているが、高齢者、障害者等は「コミュニケーションにより必要な支援をうかがう、伝える」ことが重要。</a:t>
              </a:r>
            </a:p>
            <a:p>
              <a:pPr marL="742950" lvl="1" indent="-285750">
                <a:buFont typeface="Wingdings" panose="05000000000000000000" pitchFamily="2" charset="2"/>
                <a:buChar char="l"/>
              </a:pPr>
              <a:r>
                <a:rPr kumimoji="1" lang="ja-JP" altLang="en-US" sz="2000" dirty="0"/>
                <a:t>感染症対策を講じた上で、必要な支援を、できるだけ簡潔なコミュニケーションによって行うことが必要。</a:t>
              </a:r>
            </a:p>
          </p:txBody>
        </p:sp>
        <p:pic>
          <p:nvPicPr>
            <p:cNvPr id="5" name="図 4"/>
            <p:cNvPicPr>
              <a:picLocks noChangeAspect="1"/>
            </p:cNvPicPr>
            <p:nvPr/>
          </p:nvPicPr>
          <p:blipFill>
            <a:blip r:embed="rId3"/>
            <a:stretch>
              <a:fillRect/>
            </a:stretch>
          </p:blipFill>
          <p:spPr>
            <a:xfrm>
              <a:off x="9829366" y="4389160"/>
              <a:ext cx="1568737" cy="2007659"/>
            </a:xfrm>
            <a:prstGeom prst="rect">
              <a:avLst/>
            </a:prstGeom>
          </p:spPr>
        </p:pic>
      </p:grpSp>
      <p:pic>
        <p:nvPicPr>
          <p:cNvPr id="7" name="図 6"/>
          <p:cNvPicPr>
            <a:picLocks noChangeAspect="1"/>
          </p:cNvPicPr>
          <p:nvPr/>
        </p:nvPicPr>
        <p:blipFill>
          <a:blip r:embed="rId4"/>
          <a:stretch>
            <a:fillRect/>
          </a:stretch>
        </p:blipFill>
        <p:spPr>
          <a:xfrm>
            <a:off x="488678" y="658823"/>
            <a:ext cx="2389433" cy="33970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96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8376" y="523105"/>
            <a:ext cx="7160935" cy="584775"/>
          </a:xfrm>
          <a:prstGeom prst="rect">
            <a:avLst/>
          </a:prstGeom>
          <a:noFill/>
        </p:spPr>
        <p:txBody>
          <a:bodyPr wrap="none" rtlCol="0">
            <a:spAutoFit/>
          </a:bodyPr>
          <a:lstStyle/>
          <a:p>
            <a:r>
              <a:rPr kumimoji="1" lang="ja-JP" altLang="en-US" sz="3200" b="1" u="sng" dirty="0"/>
              <a:t>感染症対策下で生じている新たな課題</a:t>
            </a:r>
          </a:p>
        </p:txBody>
      </p:sp>
      <p:sp>
        <p:nvSpPr>
          <p:cNvPr id="4" name="テキスト ボックス 3"/>
          <p:cNvSpPr txBox="1"/>
          <p:nvPr/>
        </p:nvSpPr>
        <p:spPr>
          <a:xfrm>
            <a:off x="554636" y="1471393"/>
            <a:ext cx="8084264" cy="523220"/>
          </a:xfrm>
          <a:prstGeom prst="rect">
            <a:avLst/>
          </a:prstGeom>
          <a:noFill/>
        </p:spPr>
        <p:txBody>
          <a:bodyPr wrap="none" rtlCol="0">
            <a:spAutoFit/>
          </a:bodyPr>
          <a:lstStyle/>
          <a:p>
            <a:r>
              <a:rPr kumimoji="1" lang="ja-JP" altLang="en-US" sz="2800" b="1" dirty="0">
                <a:solidFill>
                  <a:schemeClr val="accent2"/>
                </a:solidFill>
              </a:rPr>
              <a:t>課題１　声かけや見守りなどの支援が受けにくい</a:t>
            </a:r>
          </a:p>
        </p:txBody>
      </p:sp>
      <p:grpSp>
        <p:nvGrpSpPr>
          <p:cNvPr id="7" name="グループ化 6"/>
          <p:cNvGrpSpPr/>
          <p:nvPr/>
        </p:nvGrpSpPr>
        <p:grpSpPr>
          <a:xfrm>
            <a:off x="1002079" y="2046999"/>
            <a:ext cx="11123806" cy="3868136"/>
            <a:chOff x="1002079" y="2046999"/>
            <a:chExt cx="11123806" cy="3868136"/>
          </a:xfrm>
        </p:grpSpPr>
        <p:pic>
          <p:nvPicPr>
            <p:cNvPr id="3" name="図 2"/>
            <p:cNvPicPr>
              <a:picLocks noChangeAspect="1"/>
            </p:cNvPicPr>
            <p:nvPr/>
          </p:nvPicPr>
          <p:blipFill>
            <a:blip r:embed="rId3"/>
            <a:stretch>
              <a:fillRect/>
            </a:stretch>
          </p:blipFill>
          <p:spPr>
            <a:xfrm>
              <a:off x="1002079" y="2046999"/>
              <a:ext cx="3320875" cy="3868136"/>
            </a:xfrm>
            <a:prstGeom prst="rect">
              <a:avLst/>
            </a:prstGeom>
          </p:spPr>
        </p:pic>
        <p:sp>
          <p:nvSpPr>
            <p:cNvPr id="5" name="テキスト ボックス 4"/>
            <p:cNvSpPr txBox="1"/>
            <p:nvPr/>
          </p:nvSpPr>
          <p:spPr>
            <a:xfrm>
              <a:off x="4428750" y="2638270"/>
              <a:ext cx="7697135" cy="2431435"/>
            </a:xfrm>
            <a:prstGeom prst="rect">
              <a:avLst/>
            </a:prstGeom>
            <a:noFill/>
          </p:spPr>
          <p:txBody>
            <a:bodyPr wrap="square" rtlCol="0">
              <a:spAutoFit/>
            </a:bodyPr>
            <a:lstStyle/>
            <a:p>
              <a:r>
                <a:rPr kumimoji="1" lang="ja-JP" altLang="en-US" sz="2000" dirty="0"/>
                <a:t>ソーシャルディスタンスをとる、会話を控えるなどにより、</a:t>
              </a:r>
            </a:p>
            <a:p>
              <a:r>
                <a:rPr lang="ja-JP" altLang="en-US" sz="2000" dirty="0"/>
                <a:t>　●係員や乗客は「助けを求めている状況がわからない」</a:t>
              </a:r>
            </a:p>
            <a:p>
              <a:r>
                <a:rPr kumimoji="1" lang="ja-JP" altLang="en-US" sz="2000" dirty="0"/>
                <a:t>　●障害者等は、「助けを求めたいが、声をかけにくい」</a:t>
              </a:r>
            </a:p>
            <a:p>
              <a:endParaRPr lang="ja-JP" altLang="en-US" sz="2000" dirty="0"/>
            </a:p>
            <a:p>
              <a:r>
                <a:rPr kumimoji="1" lang="ja-JP" altLang="en-US" sz="2400" dirty="0"/>
                <a:t>　➡声かけ・見守りがされにくい状況となっている</a:t>
              </a:r>
            </a:p>
            <a:p>
              <a:r>
                <a:rPr lang="ja-JP" altLang="en-US" sz="2400" dirty="0"/>
                <a:t>　➡支援が求めにくく、危険な場面に遭遇しやすく</a:t>
              </a:r>
            </a:p>
            <a:p>
              <a:r>
                <a:rPr lang="ja-JP" altLang="en-US" sz="2400" dirty="0"/>
                <a:t>　　なっている</a:t>
              </a:r>
              <a:endParaRPr kumimoji="1" lang="ja-JP" altLang="en-US" sz="2400" dirty="0"/>
            </a:p>
          </p:txBody>
        </p:sp>
        <p:sp>
          <p:nvSpPr>
            <p:cNvPr id="6" name="正方形/長方形 5"/>
            <p:cNvSpPr/>
            <p:nvPr/>
          </p:nvSpPr>
          <p:spPr>
            <a:xfrm>
              <a:off x="4322954" y="2456597"/>
              <a:ext cx="7137779" cy="1269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650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3439" y="770092"/>
            <a:ext cx="3262432" cy="461665"/>
          </a:xfrm>
          <a:prstGeom prst="rect">
            <a:avLst/>
          </a:prstGeom>
          <a:noFill/>
        </p:spPr>
        <p:txBody>
          <a:bodyPr wrap="none" rtlCol="0">
            <a:spAutoFit/>
          </a:bodyPr>
          <a:lstStyle/>
          <a:p>
            <a:r>
              <a:rPr kumimoji="1" lang="ja-JP" altLang="en-US" sz="2400" b="1" dirty="0"/>
              <a:t>特性ごとの具体的課題</a:t>
            </a:r>
          </a:p>
        </p:txBody>
      </p:sp>
      <p:graphicFrame>
        <p:nvGraphicFramePr>
          <p:cNvPr id="4" name="表 3"/>
          <p:cNvGraphicFramePr>
            <a:graphicFrameLocks noGrp="1"/>
          </p:cNvGraphicFramePr>
          <p:nvPr>
            <p:extLst>
              <p:ext uri="{D42A27DB-BD31-4B8C-83A1-F6EECF244321}">
                <p14:modId xmlns:p14="http://schemas.microsoft.com/office/powerpoint/2010/main" val="987279828"/>
              </p:ext>
            </p:extLst>
          </p:nvPr>
        </p:nvGraphicFramePr>
        <p:xfrm>
          <a:off x="513439" y="1327292"/>
          <a:ext cx="11401056" cy="4602480"/>
        </p:xfrm>
        <a:graphic>
          <a:graphicData uri="http://schemas.openxmlformats.org/drawingml/2006/table">
            <a:tbl>
              <a:tblPr firstRow="1" bandRow="1">
                <a:tableStyleId>{5C22544A-7EE6-4342-B048-85BDC9FD1C3A}</a:tableStyleId>
              </a:tblPr>
              <a:tblGrid>
                <a:gridCol w="3007683">
                  <a:extLst>
                    <a:ext uri="{9D8B030D-6E8A-4147-A177-3AD203B41FA5}">
                      <a16:colId xmlns:a16="http://schemas.microsoft.com/office/drawing/2014/main" val="3606101627"/>
                    </a:ext>
                  </a:extLst>
                </a:gridCol>
                <a:gridCol w="8393373">
                  <a:extLst>
                    <a:ext uri="{9D8B030D-6E8A-4147-A177-3AD203B41FA5}">
                      <a16:colId xmlns:a16="http://schemas.microsoft.com/office/drawing/2014/main" val="821080445"/>
                    </a:ext>
                  </a:extLst>
                </a:gridCol>
              </a:tblGrid>
              <a:tr h="370840">
                <a:tc>
                  <a:txBody>
                    <a:bodyPr/>
                    <a:lstStyle/>
                    <a:p>
                      <a:pPr algn="ctr"/>
                      <a:r>
                        <a:rPr kumimoji="1" lang="ja-JP" altLang="en-US" sz="2000" dirty="0"/>
                        <a:t>特性</a:t>
                      </a:r>
                    </a:p>
                  </a:txBody>
                  <a:tcPr/>
                </a:tc>
                <a:tc>
                  <a:txBody>
                    <a:bodyPr/>
                    <a:lstStyle/>
                    <a:p>
                      <a:pPr algn="ctr"/>
                      <a:r>
                        <a:rPr kumimoji="1" lang="ja-JP" altLang="en-US" sz="2000" dirty="0"/>
                        <a:t>具体的課題</a:t>
                      </a:r>
                    </a:p>
                  </a:txBody>
                  <a:tcPr/>
                </a:tc>
                <a:extLst>
                  <a:ext uri="{0D108BD9-81ED-4DB2-BD59-A6C34878D82A}">
                    <a16:rowId xmlns:a16="http://schemas.microsoft.com/office/drawing/2014/main" val="2309505532"/>
                  </a:ext>
                </a:extLst>
              </a:tr>
              <a:tr h="370840">
                <a:tc>
                  <a:txBody>
                    <a:bodyPr/>
                    <a:lstStyle/>
                    <a:p>
                      <a:r>
                        <a:rPr kumimoji="1" lang="ja-JP" altLang="ja-JP" sz="1800" kern="1200" dirty="0">
                          <a:solidFill>
                            <a:schemeClr val="dk1"/>
                          </a:solidFill>
                          <a:effectLst/>
                          <a:latin typeface="+mn-lt"/>
                          <a:ea typeface="+mn-ea"/>
                          <a:cs typeface="+mn-cs"/>
                        </a:rPr>
                        <a:t>高齢者</a:t>
                      </a:r>
                      <a:r>
                        <a:rPr kumimoji="1" lang="ja-JP" altLang="en-US" sz="1800" kern="1200" dirty="0">
                          <a:solidFill>
                            <a:schemeClr val="dk1"/>
                          </a:solidFill>
                          <a:effectLst/>
                          <a:latin typeface="+mn-lt"/>
                          <a:ea typeface="+mn-ea"/>
                          <a:cs typeface="+mn-cs"/>
                        </a:rPr>
                        <a:t>、認知症の人、</a:t>
                      </a:r>
                      <a:r>
                        <a:rPr kumimoji="1" lang="ja-JP" altLang="ja-JP" sz="1800" kern="1200" dirty="0">
                          <a:solidFill>
                            <a:schemeClr val="dk1"/>
                          </a:solidFill>
                          <a:effectLst/>
                          <a:latin typeface="+mn-lt"/>
                          <a:ea typeface="+mn-ea"/>
                          <a:cs typeface="+mn-cs"/>
                        </a:rPr>
                        <a:t>車椅子使用者・肢体不自由者</a:t>
                      </a:r>
                      <a:r>
                        <a:rPr kumimoji="1" lang="ja-JP" altLang="en-US" sz="1800" kern="1200" dirty="0">
                          <a:solidFill>
                            <a:schemeClr val="dk1"/>
                          </a:solidFill>
                          <a:effectLst/>
                          <a:latin typeface="+mn-lt"/>
                          <a:ea typeface="+mn-ea"/>
                          <a:cs typeface="+mn-cs"/>
                        </a:rPr>
                        <a:t>、重症心身障害児者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・お互いの距離をとる、コミュニケーションを控えることが求められて</a:t>
                      </a:r>
                      <a:r>
                        <a:rPr kumimoji="1" lang="ja-JP" altLang="ja-JP" sz="1800" kern="1200" dirty="0" err="1">
                          <a:solidFill>
                            <a:schemeClr val="dk1"/>
                          </a:solidFill>
                          <a:effectLst/>
                          <a:latin typeface="+mn-lt"/>
                          <a:ea typeface="+mn-ea"/>
                          <a:cs typeface="+mn-cs"/>
                        </a:rPr>
                        <a:t>いるた</a:t>
                      </a:r>
                      <a:r>
                        <a:rPr kumimoji="1" lang="ja-JP" altLang="en-US" sz="1800" kern="1200" dirty="0">
                          <a:solidFill>
                            <a:schemeClr val="dk1"/>
                          </a:solidFill>
                          <a:effectLst/>
                          <a:latin typeface="+mn-lt"/>
                          <a:ea typeface="+mn-ea"/>
                          <a:cs typeface="+mn-cs"/>
                        </a:rPr>
                        <a:t>　</a:t>
                      </a: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め、係員や周囲の乗客に声をかけたり、支援を依頼することにためらいを感</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じている。</a:t>
                      </a:r>
                      <a:endParaRPr kumimoji="1" lang="ja-JP" altLang="en-US" sz="2000" dirty="0"/>
                    </a:p>
                  </a:txBody>
                  <a:tcPr/>
                </a:tc>
                <a:extLst>
                  <a:ext uri="{0D108BD9-81ED-4DB2-BD59-A6C34878D82A}">
                    <a16:rowId xmlns:a16="http://schemas.microsoft.com/office/drawing/2014/main" val="1768884847"/>
                  </a:ext>
                </a:extLst>
              </a:tr>
              <a:tr h="370840">
                <a:tc>
                  <a:txBody>
                    <a:bodyPr/>
                    <a:lstStyle/>
                    <a:p>
                      <a:r>
                        <a:rPr kumimoji="1" lang="ja-JP" altLang="en-US" sz="1800" dirty="0"/>
                        <a:t>高齢者、認知症の人など</a:t>
                      </a:r>
                    </a:p>
                  </a:txBody>
                  <a:tcPr/>
                </a:tc>
                <a:tc>
                  <a:txBody>
                    <a:bodyPr/>
                    <a:lstStyle/>
                    <a:p>
                      <a:r>
                        <a:rPr kumimoji="1" lang="ja-JP" altLang="ja-JP" sz="1800" kern="1200" dirty="0">
                          <a:solidFill>
                            <a:schemeClr val="dk1"/>
                          </a:solidFill>
                          <a:effectLst/>
                          <a:latin typeface="+mn-lt"/>
                          <a:ea typeface="+mn-ea"/>
                          <a:cs typeface="+mn-cs"/>
                        </a:rPr>
                        <a:t>・コミュニケーションを控えることが求められ、状況がわからず不安になった</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err="1">
                          <a:solidFill>
                            <a:schemeClr val="dk1"/>
                          </a:solidFill>
                          <a:effectLst/>
                          <a:latin typeface="+mn-lt"/>
                          <a:ea typeface="+mn-ea"/>
                          <a:cs typeface="+mn-cs"/>
                        </a:rPr>
                        <a:t>り</a:t>
                      </a:r>
                      <a:r>
                        <a:rPr kumimoji="1" lang="ja-JP" altLang="ja-JP" sz="1800" kern="1200" dirty="0">
                          <a:solidFill>
                            <a:schemeClr val="dk1"/>
                          </a:solidFill>
                          <a:effectLst/>
                          <a:latin typeface="+mn-lt"/>
                          <a:ea typeface="+mn-ea"/>
                          <a:cs typeface="+mn-cs"/>
                        </a:rPr>
                        <a:t>落ち着かなくなったりする。</a:t>
                      </a:r>
                      <a:endParaRPr kumimoji="1" lang="ja-JP" altLang="en-US" sz="2000" dirty="0"/>
                    </a:p>
                  </a:txBody>
                  <a:tcPr/>
                </a:tc>
                <a:extLst>
                  <a:ext uri="{0D108BD9-81ED-4DB2-BD59-A6C34878D82A}">
                    <a16:rowId xmlns:a16="http://schemas.microsoft.com/office/drawing/2014/main" val="2045156144"/>
                  </a:ext>
                </a:extLst>
              </a:tr>
              <a:tr h="370840">
                <a:tc>
                  <a:txBody>
                    <a:bodyPr/>
                    <a:lstStyle/>
                    <a:p>
                      <a:r>
                        <a:rPr kumimoji="1" lang="ja-JP" altLang="ja-JP" sz="1800" kern="1200" dirty="0">
                          <a:solidFill>
                            <a:schemeClr val="dk1"/>
                          </a:solidFill>
                          <a:effectLst/>
                          <a:latin typeface="+mn-lt"/>
                          <a:ea typeface="+mn-ea"/>
                          <a:cs typeface="+mn-cs"/>
                        </a:rPr>
                        <a:t>視覚障害者</a:t>
                      </a:r>
                      <a:r>
                        <a:rPr kumimoji="1" lang="ja-JP" altLang="en-US" sz="1800" kern="1200" dirty="0">
                          <a:solidFill>
                            <a:schemeClr val="dk1"/>
                          </a:solidFill>
                          <a:effectLst/>
                          <a:latin typeface="+mn-lt"/>
                          <a:ea typeface="+mn-ea"/>
                          <a:cs typeface="+mn-cs"/>
                        </a:rPr>
                        <a:t>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・お互いの距離をとる、コミュニケーションを控えることが求められて</a:t>
                      </a:r>
                      <a:r>
                        <a:rPr kumimoji="1" lang="ja-JP" altLang="ja-JP" sz="1800" kern="1200" dirty="0" err="1">
                          <a:solidFill>
                            <a:schemeClr val="dk1"/>
                          </a:solidFill>
                          <a:effectLst/>
                          <a:latin typeface="+mn-lt"/>
                          <a:ea typeface="+mn-ea"/>
                          <a:cs typeface="+mn-cs"/>
                        </a:rPr>
                        <a:t>いるた</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め、係員や周囲の乗客に声をかけたり、手引きを依頼することにためらいを</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感じている。</a:t>
                      </a:r>
                    </a:p>
                    <a:p>
                      <a:r>
                        <a:rPr kumimoji="1" lang="ja-JP" altLang="ja-JP" sz="1800" kern="1200" dirty="0">
                          <a:solidFill>
                            <a:schemeClr val="dk1"/>
                          </a:solidFill>
                          <a:effectLst/>
                          <a:latin typeface="+mn-lt"/>
                          <a:ea typeface="+mn-ea"/>
                          <a:cs typeface="+mn-cs"/>
                        </a:rPr>
                        <a:t>・まわりの乗客が視覚障害者に対し声をかけたり手引き誘導をすることについ</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err="1">
                          <a:solidFill>
                            <a:schemeClr val="dk1"/>
                          </a:solidFill>
                          <a:effectLst/>
                          <a:latin typeface="+mn-lt"/>
                          <a:ea typeface="+mn-ea"/>
                          <a:cs typeface="+mn-cs"/>
                        </a:rPr>
                        <a:t>て</a:t>
                      </a:r>
                      <a:r>
                        <a:rPr kumimoji="1" lang="ja-JP" altLang="ja-JP" sz="1800" kern="1200" dirty="0">
                          <a:solidFill>
                            <a:schemeClr val="dk1"/>
                          </a:solidFill>
                          <a:effectLst/>
                          <a:latin typeface="+mn-lt"/>
                          <a:ea typeface="+mn-ea"/>
                          <a:cs typeface="+mn-cs"/>
                        </a:rPr>
                        <a:t>ためらいが生じており、公共交通機関を安全に利用しにくくなっている。</a:t>
                      </a:r>
                    </a:p>
                    <a:p>
                      <a:r>
                        <a:rPr kumimoji="1" lang="ja-JP" altLang="ja-JP" sz="1800" kern="1200" dirty="0">
                          <a:solidFill>
                            <a:schemeClr val="dk1"/>
                          </a:solidFill>
                          <a:effectLst/>
                          <a:latin typeface="+mn-lt"/>
                          <a:ea typeface="+mn-ea"/>
                          <a:cs typeface="+mn-cs"/>
                        </a:rPr>
                        <a:t>・公共交通機関の利用者が少なくなったことで、乗客による見守りが減ったり、</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乗客に支援を求めることがしにくくなっている。</a:t>
                      </a:r>
                      <a:endParaRPr kumimoji="1" lang="ja-JP" altLang="en-US" sz="2000" dirty="0"/>
                    </a:p>
                  </a:txBody>
                  <a:tcPr/>
                </a:tc>
                <a:extLst>
                  <a:ext uri="{0D108BD9-81ED-4DB2-BD59-A6C34878D82A}">
                    <a16:rowId xmlns:a16="http://schemas.microsoft.com/office/drawing/2014/main" val="1846908378"/>
                  </a:ext>
                </a:extLst>
              </a:tr>
              <a:tr h="370840">
                <a:tc>
                  <a:txBody>
                    <a:bodyPr/>
                    <a:lstStyle/>
                    <a:p>
                      <a:r>
                        <a:rPr kumimoji="1" lang="ja-JP" altLang="ja-JP" sz="1800" kern="1200" dirty="0">
                          <a:solidFill>
                            <a:schemeClr val="dk1"/>
                          </a:solidFill>
                          <a:effectLst/>
                          <a:latin typeface="+mn-lt"/>
                          <a:ea typeface="+mn-ea"/>
                          <a:cs typeface="+mn-cs"/>
                        </a:rPr>
                        <a:t>発達・知的・精神障害者</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・公共交通機関の利用者が少なくなったことで、乗客による見守りが減ったり、乗客に支援を求めることがしにくくなっている場合がある。</a:t>
                      </a:r>
                      <a:endParaRPr kumimoji="1" lang="ja-JP" altLang="en-US" sz="2000" dirty="0"/>
                    </a:p>
                  </a:txBody>
                  <a:tcPr/>
                </a:tc>
                <a:extLst>
                  <a:ext uri="{0D108BD9-81ED-4DB2-BD59-A6C34878D82A}">
                    <a16:rowId xmlns:a16="http://schemas.microsoft.com/office/drawing/2014/main" val="3920384555"/>
                  </a:ext>
                </a:extLst>
              </a:tr>
            </a:tbl>
          </a:graphicData>
        </a:graphic>
      </p:graphicFrame>
    </p:spTree>
    <p:extLst>
      <p:ext uri="{BB962C8B-B14F-4D97-AF65-F5344CB8AC3E}">
        <p14:creationId xmlns:p14="http://schemas.microsoft.com/office/powerpoint/2010/main" val="29704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476468" y="531297"/>
            <a:ext cx="2393889" cy="3370987"/>
          </a:xfrm>
          <a:prstGeom prst="rect">
            <a:avLst/>
          </a:prstGeom>
          <a:effectLst>
            <a:outerShdw blurRad="50800" dist="38100" dir="2700000" algn="tl" rotWithShape="0">
              <a:prstClr val="black">
                <a:alpha val="40000"/>
              </a:prstClr>
            </a:outerShdw>
          </a:effectLst>
        </p:spPr>
      </p:pic>
      <p:pic>
        <p:nvPicPr>
          <p:cNvPr id="3" name="図 2"/>
          <p:cNvPicPr>
            <a:picLocks noChangeAspect="1"/>
          </p:cNvPicPr>
          <p:nvPr/>
        </p:nvPicPr>
        <p:blipFill>
          <a:blip r:embed="rId4"/>
          <a:stretch>
            <a:fillRect/>
          </a:stretch>
        </p:blipFill>
        <p:spPr>
          <a:xfrm>
            <a:off x="324598" y="531297"/>
            <a:ext cx="2393889" cy="3404098"/>
          </a:xfrm>
          <a:prstGeom prst="rect">
            <a:avLst/>
          </a:prstGeom>
          <a:effectLst>
            <a:outerShdw blurRad="50800" dist="38100" dir="2700000" algn="tl" rotWithShape="0">
              <a:prstClr val="black">
                <a:alpha val="40000"/>
              </a:prstClr>
            </a:outerShdw>
          </a:effectLst>
        </p:spPr>
      </p:pic>
      <p:sp>
        <p:nvSpPr>
          <p:cNvPr id="5" name="テキスト ボックス 4"/>
          <p:cNvSpPr txBox="1"/>
          <p:nvPr/>
        </p:nvSpPr>
        <p:spPr>
          <a:xfrm>
            <a:off x="324598" y="4238368"/>
            <a:ext cx="3884397" cy="2308324"/>
          </a:xfrm>
          <a:prstGeom prst="rect">
            <a:avLst/>
          </a:prstGeom>
          <a:noFill/>
        </p:spPr>
        <p:txBody>
          <a:bodyPr wrap="none" rtlCol="0">
            <a:spAutoFit/>
          </a:bodyPr>
          <a:lstStyle/>
          <a:p>
            <a:r>
              <a:rPr kumimoji="1" lang="ja-JP" altLang="en-US" dirty="0"/>
              <a:t>平成</a:t>
            </a:r>
            <a:r>
              <a:rPr kumimoji="1" lang="en-US" altLang="ja-JP" dirty="0"/>
              <a:t>30</a:t>
            </a:r>
            <a:r>
              <a:rPr kumimoji="1" lang="ja-JP" altLang="en-US" dirty="0"/>
              <a:t>年５月策定</a:t>
            </a:r>
          </a:p>
          <a:p>
            <a:endParaRPr lang="ja-JP" altLang="en-US" dirty="0"/>
          </a:p>
          <a:p>
            <a:r>
              <a:rPr kumimoji="1" lang="ja-JP" altLang="en-US" dirty="0"/>
              <a:t>平成</a:t>
            </a:r>
            <a:r>
              <a:rPr kumimoji="1" lang="en-US" altLang="ja-JP" dirty="0"/>
              <a:t>29</a:t>
            </a:r>
            <a:r>
              <a:rPr kumimoji="1" lang="ja-JP" altLang="en-US" dirty="0"/>
              <a:t>年２月の「ユニバーサルデザ</a:t>
            </a:r>
          </a:p>
          <a:p>
            <a:r>
              <a:rPr kumimoji="1" lang="ja-JP" altLang="en-US" dirty="0"/>
              <a:t>イン</a:t>
            </a:r>
            <a:r>
              <a:rPr kumimoji="1" lang="en-US" altLang="ja-JP" dirty="0"/>
              <a:t>2020</a:t>
            </a:r>
            <a:r>
              <a:rPr kumimoji="1" lang="ja-JP" altLang="en-US" dirty="0"/>
              <a:t>行動計画」の位置付けを受</a:t>
            </a:r>
          </a:p>
          <a:p>
            <a:r>
              <a:rPr kumimoji="1" lang="ja-JP" altLang="en-US" dirty="0"/>
              <a:t>け、高齢者・障害者等に対する交通</a:t>
            </a:r>
          </a:p>
          <a:p>
            <a:r>
              <a:rPr kumimoji="1" lang="ja-JP" altLang="en-US" dirty="0"/>
              <a:t>事業者による統一された、一定水準</a:t>
            </a:r>
          </a:p>
          <a:p>
            <a:r>
              <a:rPr lang="ja-JP" altLang="en-US" dirty="0"/>
              <a:t>の接遇を確保するための</a:t>
            </a:r>
            <a:r>
              <a:rPr lang="ja-JP" altLang="en-US" b="1" dirty="0"/>
              <a:t>接遇ガイド</a:t>
            </a:r>
          </a:p>
          <a:p>
            <a:r>
              <a:rPr lang="ja-JP" altLang="en-US" b="1" dirty="0"/>
              <a:t>ライン</a:t>
            </a:r>
            <a:r>
              <a:rPr lang="ja-JP" altLang="en-US" dirty="0"/>
              <a:t>を策定</a:t>
            </a:r>
            <a:endParaRPr kumimoji="1" lang="ja-JP" altLang="en-US" dirty="0"/>
          </a:p>
        </p:txBody>
      </p:sp>
      <p:sp>
        <p:nvSpPr>
          <p:cNvPr id="6" name="テキスト ボックス 5"/>
          <p:cNvSpPr txBox="1"/>
          <p:nvPr/>
        </p:nvSpPr>
        <p:spPr>
          <a:xfrm>
            <a:off x="4476468" y="4238368"/>
            <a:ext cx="3877985" cy="2031325"/>
          </a:xfrm>
          <a:prstGeom prst="rect">
            <a:avLst/>
          </a:prstGeom>
          <a:noFill/>
        </p:spPr>
        <p:txBody>
          <a:bodyPr wrap="none" rtlCol="0">
            <a:spAutoFit/>
          </a:bodyPr>
          <a:lstStyle/>
          <a:p>
            <a:r>
              <a:rPr kumimoji="1" lang="ja-JP" altLang="en-US" dirty="0"/>
              <a:t>令和３年２月策定</a:t>
            </a:r>
          </a:p>
          <a:p>
            <a:endParaRPr lang="ja-JP" altLang="en-US" dirty="0"/>
          </a:p>
          <a:p>
            <a:r>
              <a:rPr kumimoji="1" lang="ja-JP" altLang="en-US" dirty="0"/>
              <a:t>令和元年６月の「認知症施策推進</a:t>
            </a:r>
          </a:p>
          <a:p>
            <a:r>
              <a:rPr lang="ja-JP" altLang="en-US" dirty="0"/>
              <a:t>大綱」を受け、接遇ガイドライン</a:t>
            </a:r>
          </a:p>
          <a:p>
            <a:r>
              <a:rPr kumimoji="1" lang="ja-JP" altLang="en-US" dirty="0"/>
              <a:t>に認知症の人に対する接遇を行う</a:t>
            </a:r>
          </a:p>
          <a:p>
            <a:r>
              <a:rPr lang="ja-JP" altLang="en-US" dirty="0"/>
              <a:t>際の留意点をまとめた</a:t>
            </a:r>
            <a:r>
              <a:rPr lang="ja-JP" altLang="en-US" b="1" dirty="0"/>
              <a:t>「認知症編」</a:t>
            </a:r>
          </a:p>
          <a:p>
            <a:r>
              <a:rPr lang="ja-JP" altLang="en-US" dirty="0"/>
              <a:t>を</a:t>
            </a:r>
            <a:r>
              <a:rPr kumimoji="1" lang="ja-JP" altLang="en-US" dirty="0"/>
              <a:t>策定</a:t>
            </a:r>
          </a:p>
        </p:txBody>
      </p:sp>
      <p:sp>
        <p:nvSpPr>
          <p:cNvPr id="7" name="テキスト ボックス 6"/>
          <p:cNvSpPr txBox="1"/>
          <p:nvPr/>
        </p:nvSpPr>
        <p:spPr>
          <a:xfrm>
            <a:off x="8628338" y="4238368"/>
            <a:ext cx="3647152" cy="1754326"/>
          </a:xfrm>
          <a:prstGeom prst="rect">
            <a:avLst/>
          </a:prstGeom>
          <a:noFill/>
        </p:spPr>
        <p:txBody>
          <a:bodyPr wrap="none" rtlCol="0">
            <a:spAutoFit/>
          </a:bodyPr>
          <a:lstStyle/>
          <a:p>
            <a:r>
              <a:rPr kumimoji="1" lang="ja-JP" altLang="en-US" dirty="0"/>
              <a:t>令和３年７月策定</a:t>
            </a:r>
          </a:p>
          <a:p>
            <a:endParaRPr lang="ja-JP" altLang="en-US" dirty="0"/>
          </a:p>
          <a:p>
            <a:r>
              <a:rPr kumimoji="1" lang="ja-JP" altLang="en-US" dirty="0"/>
              <a:t>新型コロナウイルス感染症の拡</a:t>
            </a:r>
          </a:p>
          <a:p>
            <a:r>
              <a:rPr kumimoji="1" lang="ja-JP" altLang="en-US" dirty="0"/>
              <a:t>大を</a:t>
            </a:r>
            <a:r>
              <a:rPr lang="ja-JP" altLang="en-US" dirty="0"/>
              <a:t>受け、感染症を踏まえた接</a:t>
            </a:r>
          </a:p>
          <a:p>
            <a:r>
              <a:rPr lang="ja-JP" altLang="en-US" dirty="0"/>
              <a:t>遇の</a:t>
            </a:r>
            <a:r>
              <a:rPr kumimoji="1" lang="ja-JP" altLang="en-US" dirty="0"/>
              <a:t>あり方について、</a:t>
            </a:r>
            <a:r>
              <a:rPr kumimoji="1" lang="ja-JP" altLang="en-US" b="1" dirty="0"/>
              <a:t>「追補版」</a:t>
            </a:r>
          </a:p>
          <a:p>
            <a:r>
              <a:rPr kumimoji="1" lang="ja-JP" altLang="en-US" dirty="0"/>
              <a:t>として策定</a:t>
            </a:r>
          </a:p>
        </p:txBody>
      </p:sp>
      <p:pic>
        <p:nvPicPr>
          <p:cNvPr id="8" name="図 7"/>
          <p:cNvPicPr>
            <a:picLocks noChangeAspect="1"/>
          </p:cNvPicPr>
          <p:nvPr/>
        </p:nvPicPr>
        <p:blipFill>
          <a:blip r:embed="rId5"/>
          <a:stretch>
            <a:fillRect/>
          </a:stretch>
        </p:blipFill>
        <p:spPr>
          <a:xfrm>
            <a:off x="8628338" y="531297"/>
            <a:ext cx="2371117" cy="33709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01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4636" y="691905"/>
            <a:ext cx="9879628" cy="523220"/>
          </a:xfrm>
          <a:prstGeom prst="rect">
            <a:avLst/>
          </a:prstGeom>
          <a:noFill/>
        </p:spPr>
        <p:txBody>
          <a:bodyPr wrap="none" rtlCol="0">
            <a:spAutoFit/>
          </a:bodyPr>
          <a:lstStyle/>
          <a:p>
            <a:r>
              <a:rPr kumimoji="1" lang="ja-JP" altLang="en-US" sz="2800" b="1" dirty="0">
                <a:solidFill>
                  <a:schemeClr val="accent2"/>
                </a:solidFill>
              </a:rPr>
              <a:t>課題２　これまでのコミュニケーションや接遇が受けにくい</a:t>
            </a:r>
          </a:p>
        </p:txBody>
      </p:sp>
      <p:grpSp>
        <p:nvGrpSpPr>
          <p:cNvPr id="5" name="グループ化 4"/>
          <p:cNvGrpSpPr/>
          <p:nvPr/>
        </p:nvGrpSpPr>
        <p:grpSpPr>
          <a:xfrm>
            <a:off x="220112" y="1266757"/>
            <a:ext cx="11799977" cy="5124714"/>
            <a:chOff x="220112" y="1266757"/>
            <a:chExt cx="11799977" cy="5124714"/>
          </a:xfrm>
        </p:grpSpPr>
        <p:sp>
          <p:nvSpPr>
            <p:cNvPr id="3" name="テキスト ボックス 2"/>
            <p:cNvSpPr txBox="1"/>
            <p:nvPr/>
          </p:nvSpPr>
          <p:spPr>
            <a:xfrm>
              <a:off x="4322954" y="2053654"/>
              <a:ext cx="7697135" cy="4093428"/>
            </a:xfrm>
            <a:prstGeom prst="rect">
              <a:avLst/>
            </a:prstGeom>
            <a:noFill/>
          </p:spPr>
          <p:txBody>
            <a:bodyPr wrap="square" rtlCol="0">
              <a:spAutoFit/>
            </a:bodyPr>
            <a:lstStyle/>
            <a:p>
              <a:r>
                <a:rPr kumimoji="1" lang="ja-JP" altLang="en-US" sz="2000" dirty="0"/>
                <a:t>●マスク着用やアクリル板の設置などにより、コミュニケーショ</a:t>
              </a:r>
            </a:p>
            <a:p>
              <a:r>
                <a:rPr lang="ja-JP" altLang="en-US" sz="2000" dirty="0"/>
                <a:t>　</a:t>
              </a:r>
              <a:r>
                <a:rPr kumimoji="1" lang="ja-JP" altLang="en-US" sz="2000" dirty="0"/>
                <a:t>ンがとりにくい</a:t>
              </a:r>
            </a:p>
            <a:p>
              <a:endParaRPr kumimoji="1" lang="ja-JP" altLang="en-US" sz="2000" dirty="0"/>
            </a:p>
            <a:p>
              <a:r>
                <a:rPr lang="ja-JP" altLang="en-US" sz="2000" dirty="0"/>
                <a:t>●飛沫感染の恐れがあることから、正面に立ったコミュニケー</a:t>
              </a:r>
            </a:p>
            <a:p>
              <a:r>
                <a:rPr lang="ja-JP" altLang="en-US" sz="2000" dirty="0"/>
                <a:t>　ションに不安を感じることがある</a:t>
              </a:r>
            </a:p>
            <a:p>
              <a:endParaRPr lang="ja-JP" altLang="en-US" sz="2000" dirty="0"/>
            </a:p>
            <a:p>
              <a:r>
                <a:rPr kumimoji="1" lang="ja-JP" altLang="en-US" sz="2000" dirty="0"/>
                <a:t>●触ることが感染拡大につながることとされているため、触れて</a:t>
              </a:r>
            </a:p>
            <a:p>
              <a:r>
                <a:rPr lang="ja-JP" altLang="en-US" sz="2000" dirty="0"/>
                <a:t>　</a:t>
              </a:r>
              <a:r>
                <a:rPr kumimoji="1" lang="ja-JP" altLang="en-US" sz="2000" dirty="0"/>
                <a:t>接遇を行うことに消極的になっている</a:t>
              </a:r>
            </a:p>
            <a:p>
              <a:endParaRPr kumimoji="1" lang="ja-JP" altLang="en-US" sz="2000" dirty="0"/>
            </a:p>
            <a:p>
              <a:r>
                <a:rPr lang="ja-JP" altLang="en-US" sz="2000" dirty="0"/>
                <a:t>●長い時間のコミュニケーションが「接触過多」になってしまう</a:t>
              </a:r>
            </a:p>
            <a:p>
              <a:r>
                <a:rPr lang="ja-JP" altLang="en-US" sz="2000" dirty="0"/>
                <a:t>　のではないかと消極的になっている</a:t>
              </a:r>
            </a:p>
            <a:p>
              <a:endParaRPr lang="ja-JP" altLang="en-US" sz="2000" dirty="0"/>
            </a:p>
            <a:p>
              <a:r>
                <a:rPr kumimoji="1" lang="ja-JP" altLang="en-US" sz="2000" dirty="0"/>
                <a:t>●設備に触れたり、混雑などが不安で利用をためらってしまう</a:t>
              </a:r>
            </a:p>
          </p:txBody>
        </p:sp>
        <p:pic>
          <p:nvPicPr>
            <p:cNvPr id="4" name="図 3"/>
            <p:cNvPicPr>
              <a:picLocks noChangeAspect="1"/>
            </p:cNvPicPr>
            <p:nvPr/>
          </p:nvPicPr>
          <p:blipFill>
            <a:blip r:embed="rId3"/>
            <a:stretch>
              <a:fillRect/>
            </a:stretch>
          </p:blipFill>
          <p:spPr>
            <a:xfrm>
              <a:off x="220112" y="1266757"/>
              <a:ext cx="3737291" cy="5124714"/>
            </a:xfrm>
            <a:prstGeom prst="rect">
              <a:avLst/>
            </a:prstGeom>
          </p:spPr>
        </p:pic>
      </p:grpSp>
    </p:spTree>
    <p:extLst>
      <p:ext uri="{BB962C8B-B14F-4D97-AF65-F5344CB8AC3E}">
        <p14:creationId xmlns:p14="http://schemas.microsoft.com/office/powerpoint/2010/main" val="35467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931" y="378616"/>
            <a:ext cx="3262432" cy="461665"/>
          </a:xfrm>
          <a:prstGeom prst="rect">
            <a:avLst/>
          </a:prstGeom>
          <a:noFill/>
        </p:spPr>
        <p:txBody>
          <a:bodyPr wrap="none" rtlCol="0">
            <a:spAutoFit/>
          </a:bodyPr>
          <a:lstStyle/>
          <a:p>
            <a:r>
              <a:rPr kumimoji="1" lang="ja-JP" altLang="en-US" sz="2400" b="1" dirty="0"/>
              <a:t>特性ごとの具体的課題</a:t>
            </a:r>
          </a:p>
        </p:txBody>
      </p:sp>
      <p:graphicFrame>
        <p:nvGraphicFramePr>
          <p:cNvPr id="4" name="表 3"/>
          <p:cNvGraphicFramePr>
            <a:graphicFrameLocks noGrp="1"/>
          </p:cNvGraphicFramePr>
          <p:nvPr>
            <p:extLst>
              <p:ext uri="{D42A27DB-BD31-4B8C-83A1-F6EECF244321}">
                <p14:modId xmlns:p14="http://schemas.microsoft.com/office/powerpoint/2010/main" val="2840803597"/>
              </p:ext>
            </p:extLst>
          </p:nvPr>
        </p:nvGraphicFramePr>
        <p:xfrm>
          <a:off x="104931" y="840281"/>
          <a:ext cx="11962151" cy="5699760"/>
        </p:xfrm>
        <a:graphic>
          <a:graphicData uri="http://schemas.openxmlformats.org/drawingml/2006/table">
            <a:tbl>
              <a:tblPr firstRow="1" bandRow="1">
                <a:tableStyleId>{5C22544A-7EE6-4342-B048-85BDC9FD1C3A}</a:tableStyleId>
              </a:tblPr>
              <a:tblGrid>
                <a:gridCol w="1846699">
                  <a:extLst>
                    <a:ext uri="{9D8B030D-6E8A-4147-A177-3AD203B41FA5}">
                      <a16:colId xmlns:a16="http://schemas.microsoft.com/office/drawing/2014/main" val="3606101627"/>
                    </a:ext>
                  </a:extLst>
                </a:gridCol>
                <a:gridCol w="10115452">
                  <a:extLst>
                    <a:ext uri="{9D8B030D-6E8A-4147-A177-3AD203B41FA5}">
                      <a16:colId xmlns:a16="http://schemas.microsoft.com/office/drawing/2014/main" val="821080445"/>
                    </a:ext>
                  </a:extLst>
                </a:gridCol>
              </a:tblGrid>
              <a:tr h="370840">
                <a:tc>
                  <a:txBody>
                    <a:bodyPr/>
                    <a:lstStyle/>
                    <a:p>
                      <a:pPr algn="ctr"/>
                      <a:r>
                        <a:rPr kumimoji="1" lang="ja-JP" altLang="en-US" sz="2000" dirty="0"/>
                        <a:t>特性</a:t>
                      </a:r>
                    </a:p>
                  </a:txBody>
                  <a:tcPr/>
                </a:tc>
                <a:tc>
                  <a:txBody>
                    <a:bodyPr/>
                    <a:lstStyle/>
                    <a:p>
                      <a:pPr algn="ctr"/>
                      <a:r>
                        <a:rPr kumimoji="1" lang="ja-JP" altLang="en-US" sz="2000" dirty="0"/>
                        <a:t>具体的課題</a:t>
                      </a:r>
                    </a:p>
                  </a:txBody>
                  <a:tcPr/>
                </a:tc>
                <a:extLst>
                  <a:ext uri="{0D108BD9-81ED-4DB2-BD59-A6C34878D82A}">
                    <a16:rowId xmlns:a16="http://schemas.microsoft.com/office/drawing/2014/main" val="2309505532"/>
                  </a:ext>
                </a:extLst>
              </a:tr>
              <a:tr h="370840">
                <a:tc>
                  <a:txBody>
                    <a:bodyPr/>
                    <a:lstStyle/>
                    <a:p>
                      <a:r>
                        <a:rPr kumimoji="1" lang="ja-JP" altLang="ja-JP" sz="1800" kern="1200" dirty="0">
                          <a:solidFill>
                            <a:schemeClr val="dk1"/>
                          </a:solidFill>
                          <a:effectLst/>
                          <a:latin typeface="+mn-lt"/>
                          <a:ea typeface="+mn-ea"/>
                          <a:cs typeface="+mn-cs"/>
                        </a:rPr>
                        <a:t>高齢者</a:t>
                      </a:r>
                      <a:r>
                        <a:rPr kumimoji="1" lang="ja-JP" altLang="en-US" sz="1800" kern="1200" dirty="0">
                          <a:solidFill>
                            <a:schemeClr val="dk1"/>
                          </a:solidFill>
                          <a:effectLst/>
                          <a:latin typeface="+mn-lt"/>
                          <a:ea typeface="+mn-ea"/>
                          <a:cs typeface="+mn-cs"/>
                        </a:rPr>
                        <a:t>　など</a:t>
                      </a:r>
                    </a:p>
                  </a:txBody>
                  <a:tcPr/>
                </a:tc>
                <a:tc>
                  <a:txBody>
                    <a:bodyPr/>
                    <a:lstStyle/>
                    <a:p>
                      <a:r>
                        <a:rPr kumimoji="1" lang="ja-JP" altLang="ja-JP" sz="1800" kern="1200" dirty="0">
                          <a:solidFill>
                            <a:schemeClr val="dk1"/>
                          </a:solidFill>
                          <a:effectLst/>
                          <a:latin typeface="+mn-lt"/>
                          <a:ea typeface="+mn-ea"/>
                          <a:cs typeface="+mn-cs"/>
                        </a:rPr>
                        <a:t>・マスクやアクリル板等があるために声が聞き取りにくい、また、話していることが伝わりに</a:t>
                      </a:r>
                      <a:r>
                        <a:rPr kumimoji="1" lang="ja-JP" altLang="ja-JP" sz="1800" kern="1200" dirty="0" err="1">
                          <a:solidFill>
                            <a:schemeClr val="dk1"/>
                          </a:solidFill>
                          <a:effectLst/>
                          <a:latin typeface="+mn-lt"/>
                          <a:ea typeface="+mn-ea"/>
                          <a:cs typeface="+mn-cs"/>
                        </a:rPr>
                        <a:t>く</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err="1">
                          <a:solidFill>
                            <a:schemeClr val="dk1"/>
                          </a:solidFill>
                          <a:effectLst/>
                          <a:latin typeface="+mn-lt"/>
                          <a:ea typeface="+mn-ea"/>
                          <a:cs typeface="+mn-cs"/>
                        </a:rPr>
                        <a:t>い</a:t>
                      </a:r>
                      <a:r>
                        <a:rPr kumimoji="1" lang="ja-JP" altLang="ja-JP" sz="1800" kern="1200" dirty="0">
                          <a:solidFill>
                            <a:schemeClr val="dk1"/>
                          </a:solidFill>
                          <a:effectLst/>
                          <a:latin typeface="+mn-lt"/>
                          <a:ea typeface="+mn-ea"/>
                          <a:cs typeface="+mn-cs"/>
                        </a:rPr>
                        <a:t>場合がある。</a:t>
                      </a:r>
                    </a:p>
                    <a:p>
                      <a:r>
                        <a:rPr kumimoji="1" lang="ja-JP" altLang="ja-JP" sz="1800" kern="1200" dirty="0">
                          <a:solidFill>
                            <a:schemeClr val="dk1"/>
                          </a:solidFill>
                          <a:effectLst/>
                          <a:latin typeface="+mn-lt"/>
                          <a:ea typeface="+mn-ea"/>
                          <a:cs typeface="+mn-cs"/>
                        </a:rPr>
                        <a:t>・密になることや他の人が触れたものに触ることを避けたいため、座席への着席や手すりの使用</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を避けることで、転倒の危険性がある。</a:t>
                      </a:r>
                    </a:p>
                    <a:p>
                      <a:r>
                        <a:rPr kumimoji="1" lang="ja-JP" altLang="ja-JP" sz="1800" kern="1200" dirty="0">
                          <a:solidFill>
                            <a:schemeClr val="dk1"/>
                          </a:solidFill>
                          <a:effectLst/>
                          <a:latin typeface="+mn-lt"/>
                          <a:ea typeface="+mn-ea"/>
                          <a:cs typeface="+mn-cs"/>
                        </a:rPr>
                        <a:t>・換気で窓を開けているために車内アナウンスが聞こえにくい場合がある。</a:t>
                      </a:r>
                      <a:endParaRPr kumimoji="1" lang="ja-JP" altLang="en-US" sz="2000" dirty="0"/>
                    </a:p>
                  </a:txBody>
                  <a:tcPr/>
                </a:tc>
                <a:extLst>
                  <a:ext uri="{0D108BD9-81ED-4DB2-BD59-A6C34878D82A}">
                    <a16:rowId xmlns:a16="http://schemas.microsoft.com/office/drawing/2014/main" val="1768884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認知症の人など</a:t>
                      </a:r>
                    </a:p>
                  </a:txBody>
                  <a:tcPr/>
                </a:tc>
                <a:tc>
                  <a:txBody>
                    <a:bodyPr/>
                    <a:lstStyle/>
                    <a:p>
                      <a:r>
                        <a:rPr kumimoji="1" lang="ja-JP" altLang="ja-JP" sz="1800" kern="1200" dirty="0">
                          <a:solidFill>
                            <a:schemeClr val="dk1"/>
                          </a:solidFill>
                          <a:effectLst/>
                          <a:latin typeface="+mn-lt"/>
                          <a:ea typeface="+mn-ea"/>
                          <a:cs typeface="+mn-cs"/>
                        </a:rPr>
                        <a:t>・マスクやアクリル板越しにコミュニケーションをとる状況が理解できず混乱したり、状況を認</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識できなかったりする。</a:t>
                      </a:r>
                    </a:p>
                    <a:p>
                      <a:r>
                        <a:rPr kumimoji="1" lang="ja-JP" altLang="ja-JP" sz="1800" kern="1200" dirty="0">
                          <a:solidFill>
                            <a:schemeClr val="dk1"/>
                          </a:solidFill>
                          <a:effectLst/>
                          <a:latin typeface="+mn-lt"/>
                          <a:ea typeface="+mn-ea"/>
                          <a:cs typeface="+mn-cs"/>
                        </a:rPr>
                        <a:t>・マスクで話しかけられても気づかなかったり、驚いて落ち着かなくなることがある。</a:t>
                      </a:r>
                      <a:endParaRPr kumimoji="1" lang="ja-JP" altLang="en-US" sz="2000" dirty="0"/>
                    </a:p>
                  </a:txBody>
                  <a:tcPr/>
                </a:tc>
                <a:extLst>
                  <a:ext uri="{0D108BD9-81ED-4DB2-BD59-A6C34878D82A}">
                    <a16:rowId xmlns:a16="http://schemas.microsoft.com/office/drawing/2014/main" val="1184524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mn-lt"/>
                          <a:ea typeface="+mn-ea"/>
                          <a:cs typeface="+mn-cs"/>
                        </a:rPr>
                        <a:t>車椅子使用者</a:t>
                      </a:r>
                      <a:r>
                        <a:rPr kumimoji="1" lang="ja-JP" altLang="en-US" sz="1800" kern="1200" dirty="0">
                          <a:solidFill>
                            <a:schemeClr val="dk1"/>
                          </a:solidFill>
                          <a:effectLst/>
                          <a:latin typeface="+mn-lt"/>
                          <a:ea typeface="+mn-ea"/>
                          <a:cs typeface="+mn-cs"/>
                        </a:rPr>
                        <a:t>・肢体不自由者、重症心身障害児者など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・触ることに消極的になっているため、車椅子や身体に接触するような介助をお願いしにくい場</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合がある。</a:t>
                      </a:r>
                    </a:p>
                    <a:p>
                      <a:r>
                        <a:rPr kumimoji="1" lang="ja-JP" altLang="ja-JP" sz="1800" kern="1200" dirty="0">
                          <a:solidFill>
                            <a:schemeClr val="dk1"/>
                          </a:solidFill>
                          <a:effectLst/>
                          <a:latin typeface="+mn-lt"/>
                          <a:ea typeface="+mn-ea"/>
                          <a:cs typeface="+mn-cs"/>
                        </a:rPr>
                        <a:t>・エレベーターの利用人数を制限するため足形などが設置されているが、車椅子使用者を</a:t>
                      </a:r>
                      <a:r>
                        <a:rPr kumimoji="1" lang="ja-JP" altLang="ja-JP" sz="1800" kern="1200" dirty="0" err="1">
                          <a:solidFill>
                            <a:schemeClr val="dk1"/>
                          </a:solidFill>
                          <a:effectLst/>
                          <a:latin typeface="+mn-lt"/>
                          <a:ea typeface="+mn-ea"/>
                          <a:cs typeface="+mn-cs"/>
                        </a:rPr>
                        <a:t>優先す</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err="1">
                          <a:solidFill>
                            <a:schemeClr val="dk1"/>
                          </a:solidFill>
                          <a:effectLst/>
                          <a:latin typeface="+mn-lt"/>
                          <a:ea typeface="+mn-ea"/>
                          <a:cs typeface="+mn-cs"/>
                        </a:rPr>
                        <a:t>るような</a:t>
                      </a:r>
                      <a:r>
                        <a:rPr kumimoji="1" lang="ja-JP" altLang="ja-JP" sz="1800" kern="1200" dirty="0">
                          <a:solidFill>
                            <a:schemeClr val="dk1"/>
                          </a:solidFill>
                          <a:effectLst/>
                          <a:latin typeface="+mn-lt"/>
                          <a:ea typeface="+mn-ea"/>
                          <a:cs typeface="+mn-cs"/>
                        </a:rPr>
                        <a:t>記載がなく、車椅子での利用がしにくくなっている場合がある。</a:t>
                      </a:r>
                      <a:endParaRPr kumimoji="1" lang="ja-JP" altLang="en-US" sz="2000" dirty="0"/>
                    </a:p>
                  </a:txBody>
                  <a:tcPr/>
                </a:tc>
                <a:extLst>
                  <a:ext uri="{0D108BD9-81ED-4DB2-BD59-A6C34878D82A}">
                    <a16:rowId xmlns:a16="http://schemas.microsoft.com/office/drawing/2014/main" val="1101032601"/>
                  </a:ext>
                </a:extLst>
              </a:tr>
              <a:tr h="370840">
                <a:tc>
                  <a:txBody>
                    <a:bodyPr/>
                    <a:lstStyle/>
                    <a:p>
                      <a:r>
                        <a:rPr kumimoji="1" lang="ja-JP" altLang="ja-JP" sz="1800" kern="1200" dirty="0">
                          <a:solidFill>
                            <a:schemeClr val="dk1"/>
                          </a:solidFill>
                          <a:effectLst/>
                          <a:latin typeface="+mn-lt"/>
                          <a:ea typeface="+mn-ea"/>
                          <a:cs typeface="+mn-cs"/>
                        </a:rPr>
                        <a:t>視覚障害者</a:t>
                      </a:r>
                      <a:r>
                        <a:rPr kumimoji="1" lang="ja-JP" altLang="en-US" sz="1800" kern="1200" dirty="0">
                          <a:solidFill>
                            <a:schemeClr val="dk1"/>
                          </a:solidFill>
                          <a:effectLst/>
                          <a:latin typeface="+mn-lt"/>
                          <a:ea typeface="+mn-ea"/>
                          <a:cs typeface="+mn-cs"/>
                        </a:rPr>
                        <a:t>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・お互いの距離をとることが求められており近づくことがためらわれるため、自分に話しかけら</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err="1">
                          <a:solidFill>
                            <a:schemeClr val="dk1"/>
                          </a:solidFill>
                          <a:effectLst/>
                          <a:latin typeface="+mn-lt"/>
                          <a:ea typeface="+mn-ea"/>
                          <a:cs typeface="+mn-cs"/>
                        </a:rPr>
                        <a:t>れて</a:t>
                      </a:r>
                      <a:r>
                        <a:rPr kumimoji="1" lang="ja-JP" altLang="ja-JP" sz="1800" kern="1200" dirty="0">
                          <a:solidFill>
                            <a:schemeClr val="dk1"/>
                          </a:solidFill>
                          <a:effectLst/>
                          <a:latin typeface="+mn-lt"/>
                          <a:ea typeface="+mn-ea"/>
                          <a:cs typeface="+mn-cs"/>
                        </a:rPr>
                        <a:t>いるかどうかわからないなど、コミュニケーションがとりにくい場合がある。</a:t>
                      </a:r>
                    </a:p>
                    <a:p>
                      <a:r>
                        <a:rPr kumimoji="1" lang="ja-JP" altLang="ja-JP" sz="1800" kern="1200" dirty="0">
                          <a:solidFill>
                            <a:schemeClr val="dk1"/>
                          </a:solidFill>
                          <a:effectLst/>
                          <a:latin typeface="+mn-lt"/>
                          <a:ea typeface="+mn-ea"/>
                          <a:cs typeface="+mn-cs"/>
                        </a:rPr>
                        <a:t>・マスクやアクリル板越しの会話は、声が聞き取りにくい場合がある。</a:t>
                      </a:r>
                      <a:endParaRPr kumimoji="1" lang="ja-JP" altLang="en-US" sz="1800" kern="1200" dirty="0">
                        <a:solidFill>
                          <a:schemeClr val="dk1"/>
                        </a:solidFill>
                        <a:effectLst/>
                        <a:latin typeface="+mn-lt"/>
                        <a:ea typeface="+mn-ea"/>
                        <a:cs typeface="+mn-cs"/>
                      </a:endParaRPr>
                    </a:p>
                    <a:p>
                      <a:r>
                        <a:rPr kumimoji="1" lang="ja-JP" altLang="ja-JP" sz="1800" kern="1200" dirty="0">
                          <a:solidFill>
                            <a:schemeClr val="dk1"/>
                          </a:solidFill>
                          <a:effectLst/>
                          <a:latin typeface="+mn-lt"/>
                          <a:ea typeface="+mn-ea"/>
                          <a:cs typeface="+mn-cs"/>
                        </a:rPr>
                        <a:t>・触ることに消極的になっているため、手引き誘導をお願いしにくい場合がある。</a:t>
                      </a:r>
                    </a:p>
                    <a:p>
                      <a:r>
                        <a:rPr kumimoji="1" lang="ja-JP" altLang="ja-JP" sz="1800" kern="1200" dirty="0">
                          <a:solidFill>
                            <a:schemeClr val="dk1"/>
                          </a:solidFill>
                          <a:effectLst/>
                          <a:latin typeface="+mn-lt"/>
                          <a:ea typeface="+mn-ea"/>
                          <a:cs typeface="+mn-cs"/>
                        </a:rPr>
                        <a:t>・触れることで情報を得ている視覚障害者にとって、設備等に触れる前後で消毒するなどの感染</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防止をしているにも関わらず、不審な眼で見られる場合がある。</a:t>
                      </a:r>
                      <a:endParaRPr kumimoji="1" lang="ja-JP" altLang="en-US" sz="2000" dirty="0"/>
                    </a:p>
                  </a:txBody>
                  <a:tcPr/>
                </a:tc>
                <a:extLst>
                  <a:ext uri="{0D108BD9-81ED-4DB2-BD59-A6C34878D82A}">
                    <a16:rowId xmlns:a16="http://schemas.microsoft.com/office/drawing/2014/main" val="1846908378"/>
                  </a:ext>
                </a:extLst>
              </a:tr>
            </a:tbl>
          </a:graphicData>
        </a:graphic>
      </p:graphicFrame>
    </p:spTree>
    <p:extLst>
      <p:ext uri="{BB962C8B-B14F-4D97-AF65-F5344CB8AC3E}">
        <p14:creationId xmlns:p14="http://schemas.microsoft.com/office/powerpoint/2010/main" val="29664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262109985"/>
              </p:ext>
            </p:extLst>
          </p:nvPr>
        </p:nvGraphicFramePr>
        <p:xfrm>
          <a:off x="104931" y="840281"/>
          <a:ext cx="11962151" cy="4236720"/>
        </p:xfrm>
        <a:graphic>
          <a:graphicData uri="http://schemas.openxmlformats.org/drawingml/2006/table">
            <a:tbl>
              <a:tblPr firstRow="1" bandRow="1">
                <a:tableStyleId>{5C22544A-7EE6-4342-B048-85BDC9FD1C3A}</a:tableStyleId>
              </a:tblPr>
              <a:tblGrid>
                <a:gridCol w="1603948">
                  <a:extLst>
                    <a:ext uri="{9D8B030D-6E8A-4147-A177-3AD203B41FA5}">
                      <a16:colId xmlns:a16="http://schemas.microsoft.com/office/drawing/2014/main" val="3606101627"/>
                    </a:ext>
                  </a:extLst>
                </a:gridCol>
                <a:gridCol w="10358203">
                  <a:extLst>
                    <a:ext uri="{9D8B030D-6E8A-4147-A177-3AD203B41FA5}">
                      <a16:colId xmlns:a16="http://schemas.microsoft.com/office/drawing/2014/main" val="821080445"/>
                    </a:ext>
                  </a:extLst>
                </a:gridCol>
              </a:tblGrid>
              <a:tr h="370840">
                <a:tc>
                  <a:txBody>
                    <a:bodyPr/>
                    <a:lstStyle/>
                    <a:p>
                      <a:pPr algn="ctr"/>
                      <a:r>
                        <a:rPr kumimoji="1" lang="ja-JP" altLang="en-US" sz="2000" dirty="0"/>
                        <a:t>特性</a:t>
                      </a:r>
                    </a:p>
                  </a:txBody>
                  <a:tcPr/>
                </a:tc>
                <a:tc>
                  <a:txBody>
                    <a:bodyPr/>
                    <a:lstStyle/>
                    <a:p>
                      <a:pPr algn="ctr"/>
                      <a:r>
                        <a:rPr kumimoji="1" lang="ja-JP" altLang="en-US" sz="2000" dirty="0"/>
                        <a:t>具体的課題</a:t>
                      </a:r>
                    </a:p>
                  </a:txBody>
                  <a:tcPr/>
                </a:tc>
                <a:extLst>
                  <a:ext uri="{0D108BD9-81ED-4DB2-BD59-A6C34878D82A}">
                    <a16:rowId xmlns:a16="http://schemas.microsoft.com/office/drawing/2014/main" val="2309505532"/>
                  </a:ext>
                </a:extLst>
              </a:tr>
              <a:tr h="370840">
                <a:tc>
                  <a:txBody>
                    <a:bodyPr/>
                    <a:lstStyle/>
                    <a:p>
                      <a:r>
                        <a:rPr kumimoji="1" lang="ja-JP" altLang="ja-JP" sz="1800" kern="1200" dirty="0">
                          <a:solidFill>
                            <a:schemeClr val="dk1"/>
                          </a:solidFill>
                          <a:effectLst/>
                          <a:latin typeface="+mn-lt"/>
                          <a:ea typeface="+mn-ea"/>
                          <a:cs typeface="+mn-cs"/>
                        </a:rPr>
                        <a:t>視覚障害者</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・駅の改札などの有人窓口で援助を求めても、声だけで誘導するなど、窓口から出ての対応等をし</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なくなっている場合がある。</a:t>
                      </a:r>
                    </a:p>
                    <a:p>
                      <a:r>
                        <a:rPr kumimoji="1" lang="ja-JP" altLang="ja-JP" sz="1800" kern="1200" dirty="0">
                          <a:solidFill>
                            <a:schemeClr val="dk1"/>
                          </a:solidFill>
                          <a:effectLst/>
                          <a:latin typeface="+mn-lt"/>
                          <a:ea typeface="+mn-ea"/>
                          <a:cs typeface="+mn-cs"/>
                        </a:rPr>
                        <a:t>・換気で窓を開けているために車内アナウンスが聞こえにくい場合がある。</a:t>
                      </a:r>
                      <a:endParaRPr kumimoji="1" lang="ja-JP" altLang="en-US" sz="2000" dirty="0"/>
                    </a:p>
                  </a:txBody>
                  <a:tcPr/>
                </a:tc>
                <a:extLst>
                  <a:ext uri="{0D108BD9-81ED-4DB2-BD59-A6C34878D82A}">
                    <a16:rowId xmlns:a16="http://schemas.microsoft.com/office/drawing/2014/main" val="1768884847"/>
                  </a:ext>
                </a:extLst>
              </a:tr>
              <a:tr h="370840">
                <a:tc>
                  <a:txBody>
                    <a:bodyPr/>
                    <a:lstStyle/>
                    <a:p>
                      <a:r>
                        <a:rPr kumimoji="1" lang="ja-JP" altLang="en-US" sz="1800" dirty="0"/>
                        <a:t>聴覚・言語障害者　など</a:t>
                      </a:r>
                    </a:p>
                  </a:txBody>
                  <a:tcPr/>
                </a:tc>
                <a:tc>
                  <a:txBody>
                    <a:bodyPr/>
                    <a:lstStyle/>
                    <a:p>
                      <a:r>
                        <a:rPr kumimoji="1" lang="ja-JP" altLang="ja-JP" sz="1800" kern="1200" dirty="0">
                          <a:solidFill>
                            <a:schemeClr val="dk1"/>
                          </a:solidFill>
                          <a:effectLst/>
                          <a:latin typeface="+mn-lt"/>
                          <a:ea typeface="+mn-ea"/>
                          <a:cs typeface="+mn-cs"/>
                        </a:rPr>
                        <a:t>・マスクで口の動きがわからないため、話かけられているのか、なんと言っているのかがわからず、</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コミュニケーションがとれない場合がある。</a:t>
                      </a:r>
                    </a:p>
                    <a:p>
                      <a:r>
                        <a:rPr kumimoji="1" lang="ja-JP" altLang="ja-JP" sz="1800" kern="1200" dirty="0">
                          <a:solidFill>
                            <a:schemeClr val="dk1"/>
                          </a:solidFill>
                          <a:effectLst/>
                          <a:latin typeface="+mn-lt"/>
                          <a:ea typeface="+mn-ea"/>
                          <a:cs typeface="+mn-cs"/>
                        </a:rPr>
                        <a:t>・係員とマスクをとってコミュニケーションをとりたいが、飛沫感染の恐れがあり依頼しにくい場</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合がある。</a:t>
                      </a:r>
                    </a:p>
                    <a:p>
                      <a:r>
                        <a:rPr kumimoji="1" lang="ja-JP" altLang="ja-JP" sz="1800" kern="1200" dirty="0">
                          <a:solidFill>
                            <a:schemeClr val="dk1"/>
                          </a:solidFill>
                          <a:effectLst/>
                          <a:latin typeface="+mn-lt"/>
                          <a:ea typeface="+mn-ea"/>
                          <a:cs typeface="+mn-cs"/>
                        </a:rPr>
                        <a:t>・マスクやアクリル板等があるために声が聞き取りにくい、また、話していることが伝わりにくい</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場合がある。</a:t>
                      </a:r>
                    </a:p>
                    <a:p>
                      <a:r>
                        <a:rPr kumimoji="1" lang="ja-JP" altLang="ja-JP" sz="1800" kern="1200" dirty="0">
                          <a:solidFill>
                            <a:schemeClr val="dk1"/>
                          </a:solidFill>
                          <a:effectLst/>
                          <a:latin typeface="+mn-lt"/>
                          <a:ea typeface="+mn-ea"/>
                          <a:cs typeface="+mn-cs"/>
                        </a:rPr>
                        <a:t>・筆談をお願いしたいが、筆談具などの用具を通しての感染の恐れがあり依頼しにくい。</a:t>
                      </a:r>
                      <a:endParaRPr kumimoji="1" lang="ja-JP" altLang="en-US" sz="2000" dirty="0"/>
                    </a:p>
                  </a:txBody>
                  <a:tcPr/>
                </a:tc>
                <a:extLst>
                  <a:ext uri="{0D108BD9-81ED-4DB2-BD59-A6C34878D82A}">
                    <a16:rowId xmlns:a16="http://schemas.microsoft.com/office/drawing/2014/main" val="3677302975"/>
                  </a:ext>
                </a:extLst>
              </a:tr>
              <a:tr h="370840">
                <a:tc>
                  <a:txBody>
                    <a:bodyPr/>
                    <a:lstStyle/>
                    <a:p>
                      <a:r>
                        <a:rPr kumimoji="1" lang="ja-JP" altLang="ja-JP" sz="1800" kern="1200" dirty="0">
                          <a:solidFill>
                            <a:schemeClr val="dk1"/>
                          </a:solidFill>
                          <a:effectLst/>
                          <a:latin typeface="+mn-lt"/>
                          <a:ea typeface="+mn-ea"/>
                          <a:cs typeface="+mn-cs"/>
                        </a:rPr>
                        <a:t>発達・知的・精神障害者</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・マスクやアクリル板等があるために声が聞き取りにくい、また、話していることが伝わりにくい</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場合があるため、相手の声がよく聞こえない場合でも、聞き返すことが難しい。</a:t>
                      </a:r>
                      <a:endParaRPr kumimoji="1" lang="ja-JP" altLang="en-US" sz="2000" dirty="0"/>
                    </a:p>
                  </a:txBody>
                  <a:tcPr/>
                </a:tc>
                <a:extLst>
                  <a:ext uri="{0D108BD9-81ED-4DB2-BD59-A6C34878D82A}">
                    <a16:rowId xmlns:a16="http://schemas.microsoft.com/office/drawing/2014/main" val="3920384555"/>
                  </a:ext>
                </a:extLst>
              </a:tr>
            </a:tbl>
          </a:graphicData>
        </a:graphic>
      </p:graphicFrame>
      <p:sp>
        <p:nvSpPr>
          <p:cNvPr id="4" name="テキスト ボックス 3"/>
          <p:cNvSpPr txBox="1"/>
          <p:nvPr/>
        </p:nvSpPr>
        <p:spPr>
          <a:xfrm>
            <a:off x="104931" y="378616"/>
            <a:ext cx="1107996" cy="461665"/>
          </a:xfrm>
          <a:prstGeom prst="rect">
            <a:avLst/>
          </a:prstGeom>
          <a:noFill/>
        </p:spPr>
        <p:txBody>
          <a:bodyPr wrap="none" rtlCol="0">
            <a:spAutoFit/>
          </a:bodyPr>
          <a:lstStyle/>
          <a:p>
            <a:r>
              <a:rPr kumimoji="1" lang="ja-JP" altLang="en-US" sz="2400" b="1" dirty="0"/>
              <a:t>つづき</a:t>
            </a:r>
          </a:p>
        </p:txBody>
      </p:sp>
    </p:spTree>
    <p:extLst>
      <p:ext uri="{BB962C8B-B14F-4D97-AF65-F5344CB8AC3E}">
        <p14:creationId xmlns:p14="http://schemas.microsoft.com/office/powerpoint/2010/main" val="10509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4636" y="691905"/>
            <a:ext cx="6647974" cy="523220"/>
          </a:xfrm>
          <a:prstGeom prst="rect">
            <a:avLst/>
          </a:prstGeom>
          <a:noFill/>
        </p:spPr>
        <p:txBody>
          <a:bodyPr wrap="none" rtlCol="0">
            <a:spAutoFit/>
          </a:bodyPr>
          <a:lstStyle/>
          <a:p>
            <a:r>
              <a:rPr kumimoji="1" lang="ja-JP" altLang="en-US" sz="2800" b="1" dirty="0">
                <a:solidFill>
                  <a:schemeClr val="accent2"/>
                </a:solidFill>
              </a:rPr>
              <a:t>課題３　感染症対策設備が利用しにくい</a:t>
            </a:r>
          </a:p>
        </p:txBody>
      </p:sp>
      <p:grpSp>
        <p:nvGrpSpPr>
          <p:cNvPr id="5" name="グループ化 4"/>
          <p:cNvGrpSpPr/>
          <p:nvPr/>
        </p:nvGrpSpPr>
        <p:grpSpPr>
          <a:xfrm>
            <a:off x="689547" y="2053654"/>
            <a:ext cx="11315552" cy="3537677"/>
            <a:chOff x="689547" y="2053654"/>
            <a:chExt cx="11315552" cy="3537677"/>
          </a:xfrm>
        </p:grpSpPr>
        <p:sp>
          <p:nvSpPr>
            <p:cNvPr id="3" name="テキスト ボックス 2"/>
            <p:cNvSpPr txBox="1"/>
            <p:nvPr/>
          </p:nvSpPr>
          <p:spPr>
            <a:xfrm>
              <a:off x="5531371" y="2818153"/>
              <a:ext cx="6473728" cy="2554545"/>
            </a:xfrm>
            <a:prstGeom prst="rect">
              <a:avLst/>
            </a:prstGeom>
            <a:noFill/>
          </p:spPr>
          <p:txBody>
            <a:bodyPr wrap="square" rtlCol="0">
              <a:spAutoFit/>
            </a:bodyPr>
            <a:lstStyle/>
            <a:p>
              <a:r>
                <a:rPr kumimoji="1" lang="ja-JP" altLang="en-US" sz="2000" dirty="0"/>
                <a:t>●消毒液や検温設備などが使用できない・しにくい構</a:t>
              </a:r>
            </a:p>
            <a:p>
              <a:r>
                <a:rPr lang="ja-JP" altLang="en-US" sz="2000" dirty="0"/>
                <a:t>　</a:t>
              </a:r>
              <a:r>
                <a:rPr kumimoji="1" lang="ja-JP" altLang="en-US" sz="2000" dirty="0"/>
                <a:t>造となっている</a:t>
              </a:r>
            </a:p>
            <a:p>
              <a:endParaRPr lang="ja-JP" altLang="en-US" sz="2000" dirty="0"/>
            </a:p>
            <a:p>
              <a:r>
                <a:rPr kumimoji="1" lang="ja-JP" altLang="en-US" sz="2000" dirty="0"/>
                <a:t>●新たな対応をしていても、認識できない・しにくい</a:t>
              </a:r>
            </a:p>
            <a:p>
              <a:r>
                <a:rPr lang="ja-JP" altLang="en-US" sz="2000" dirty="0"/>
                <a:t>　</a:t>
              </a:r>
              <a:r>
                <a:rPr kumimoji="1" lang="ja-JP" altLang="en-US" sz="2000" dirty="0"/>
                <a:t>場合がある</a:t>
              </a:r>
            </a:p>
            <a:p>
              <a:endParaRPr lang="ja-JP" altLang="en-US" sz="2000" dirty="0"/>
            </a:p>
            <a:p>
              <a:r>
                <a:rPr kumimoji="1" lang="ja-JP" altLang="en-US" sz="2000" dirty="0"/>
                <a:t>●新たな情報提供が多様な手段で発信されていない場</a:t>
              </a:r>
            </a:p>
            <a:p>
              <a:r>
                <a:rPr lang="ja-JP" altLang="en-US" sz="2000" dirty="0"/>
                <a:t>　</a:t>
              </a:r>
              <a:r>
                <a:rPr kumimoji="1" lang="ja-JP" altLang="en-US" sz="2000" dirty="0"/>
                <a:t>合、情報を取得できない・しにくい場合がある</a:t>
              </a:r>
            </a:p>
          </p:txBody>
        </p:sp>
        <p:pic>
          <p:nvPicPr>
            <p:cNvPr id="4" name="図 3"/>
            <p:cNvPicPr>
              <a:picLocks noChangeAspect="1"/>
            </p:cNvPicPr>
            <p:nvPr/>
          </p:nvPicPr>
          <p:blipFill>
            <a:blip r:embed="rId3"/>
            <a:stretch>
              <a:fillRect/>
            </a:stretch>
          </p:blipFill>
          <p:spPr>
            <a:xfrm>
              <a:off x="689547" y="2053654"/>
              <a:ext cx="4538691" cy="3537677"/>
            </a:xfrm>
            <a:prstGeom prst="rect">
              <a:avLst/>
            </a:prstGeom>
          </p:spPr>
        </p:pic>
      </p:grpSp>
    </p:spTree>
    <p:extLst>
      <p:ext uri="{BB962C8B-B14F-4D97-AF65-F5344CB8AC3E}">
        <p14:creationId xmlns:p14="http://schemas.microsoft.com/office/powerpoint/2010/main" val="20492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931" y="546358"/>
            <a:ext cx="3262432" cy="461665"/>
          </a:xfrm>
          <a:prstGeom prst="rect">
            <a:avLst/>
          </a:prstGeom>
          <a:noFill/>
        </p:spPr>
        <p:txBody>
          <a:bodyPr wrap="none" rtlCol="0">
            <a:spAutoFit/>
          </a:bodyPr>
          <a:lstStyle/>
          <a:p>
            <a:r>
              <a:rPr kumimoji="1" lang="ja-JP" altLang="en-US" sz="2400" b="1" dirty="0"/>
              <a:t>特性ごとの具体的課題</a:t>
            </a:r>
          </a:p>
        </p:txBody>
      </p:sp>
      <p:graphicFrame>
        <p:nvGraphicFramePr>
          <p:cNvPr id="4" name="表 3"/>
          <p:cNvGraphicFramePr>
            <a:graphicFrameLocks noGrp="1"/>
          </p:cNvGraphicFramePr>
          <p:nvPr>
            <p:extLst>
              <p:ext uri="{D42A27DB-BD31-4B8C-83A1-F6EECF244321}">
                <p14:modId xmlns:p14="http://schemas.microsoft.com/office/powerpoint/2010/main" val="867225462"/>
              </p:ext>
            </p:extLst>
          </p:nvPr>
        </p:nvGraphicFramePr>
        <p:xfrm>
          <a:off x="104931" y="1008023"/>
          <a:ext cx="11962151" cy="5516880"/>
        </p:xfrm>
        <a:graphic>
          <a:graphicData uri="http://schemas.openxmlformats.org/drawingml/2006/table">
            <a:tbl>
              <a:tblPr firstRow="1" bandRow="1">
                <a:tableStyleId>{5C22544A-7EE6-4342-B048-85BDC9FD1C3A}</a:tableStyleId>
              </a:tblPr>
              <a:tblGrid>
                <a:gridCol w="2283427">
                  <a:extLst>
                    <a:ext uri="{9D8B030D-6E8A-4147-A177-3AD203B41FA5}">
                      <a16:colId xmlns:a16="http://schemas.microsoft.com/office/drawing/2014/main" val="3606101627"/>
                    </a:ext>
                  </a:extLst>
                </a:gridCol>
                <a:gridCol w="9678724">
                  <a:extLst>
                    <a:ext uri="{9D8B030D-6E8A-4147-A177-3AD203B41FA5}">
                      <a16:colId xmlns:a16="http://schemas.microsoft.com/office/drawing/2014/main" val="821080445"/>
                    </a:ext>
                  </a:extLst>
                </a:gridCol>
              </a:tblGrid>
              <a:tr h="370840">
                <a:tc>
                  <a:txBody>
                    <a:bodyPr/>
                    <a:lstStyle/>
                    <a:p>
                      <a:pPr algn="ctr"/>
                      <a:r>
                        <a:rPr kumimoji="1" lang="ja-JP" altLang="en-US" sz="2000" dirty="0"/>
                        <a:t>特性</a:t>
                      </a:r>
                    </a:p>
                  </a:txBody>
                  <a:tcPr/>
                </a:tc>
                <a:tc>
                  <a:txBody>
                    <a:bodyPr/>
                    <a:lstStyle/>
                    <a:p>
                      <a:pPr algn="ctr"/>
                      <a:r>
                        <a:rPr kumimoji="1" lang="ja-JP" altLang="en-US" sz="2000" dirty="0"/>
                        <a:t>具体的課題</a:t>
                      </a:r>
                    </a:p>
                  </a:txBody>
                  <a:tcPr/>
                </a:tc>
                <a:extLst>
                  <a:ext uri="{0D108BD9-81ED-4DB2-BD59-A6C34878D82A}">
                    <a16:rowId xmlns:a16="http://schemas.microsoft.com/office/drawing/2014/main" val="2309505532"/>
                  </a:ext>
                </a:extLst>
              </a:tr>
              <a:tr h="370840">
                <a:tc>
                  <a:txBody>
                    <a:bodyPr/>
                    <a:lstStyle/>
                    <a:p>
                      <a:r>
                        <a:rPr kumimoji="1" lang="ja-JP" altLang="ja-JP" sz="1800" kern="1200" dirty="0">
                          <a:solidFill>
                            <a:schemeClr val="dk1"/>
                          </a:solidFill>
                          <a:effectLst/>
                          <a:latin typeface="+mn-lt"/>
                          <a:ea typeface="+mn-ea"/>
                          <a:cs typeface="+mn-cs"/>
                        </a:rPr>
                        <a:t>高齢者、認知症の人 など</a:t>
                      </a:r>
                      <a:endParaRPr kumimoji="1" lang="ja-JP" altLang="en-US" sz="1800" kern="1200" dirty="0">
                        <a:solidFill>
                          <a:schemeClr val="dk1"/>
                        </a:solidFill>
                        <a:effectLst/>
                        <a:latin typeface="+mn-lt"/>
                        <a:ea typeface="+mn-ea"/>
                        <a:cs typeface="+mn-cs"/>
                      </a:endParaRPr>
                    </a:p>
                  </a:txBody>
                  <a:tcPr/>
                </a:tc>
                <a:tc>
                  <a:txBody>
                    <a:bodyPr/>
                    <a:lstStyle/>
                    <a:p>
                      <a:r>
                        <a:rPr kumimoji="1" lang="ja-JP" altLang="ja-JP" sz="1800" kern="1200" dirty="0">
                          <a:solidFill>
                            <a:schemeClr val="dk1"/>
                          </a:solidFill>
                          <a:effectLst/>
                          <a:latin typeface="+mn-lt"/>
                          <a:ea typeface="+mn-ea"/>
                          <a:cs typeface="+mn-cs"/>
                        </a:rPr>
                        <a:t>・消毒液や検温設備などの種類が多く、使用方法がわからない場合がある。</a:t>
                      </a:r>
                    </a:p>
                    <a:p>
                      <a:r>
                        <a:rPr kumimoji="1" lang="ja-JP" altLang="ja-JP" sz="1800" kern="1200" dirty="0">
                          <a:solidFill>
                            <a:schemeClr val="dk1"/>
                          </a:solidFill>
                          <a:effectLst/>
                          <a:latin typeface="+mn-lt"/>
                          <a:ea typeface="+mn-ea"/>
                          <a:cs typeface="+mn-cs"/>
                        </a:rPr>
                        <a:t>・適切な距離がわからず、ソーシャルディスタンスを保つことが難しい場合がある。</a:t>
                      </a:r>
                      <a:endParaRPr kumimoji="1" lang="ja-JP" altLang="en-US" sz="2000" dirty="0"/>
                    </a:p>
                  </a:txBody>
                  <a:tcPr/>
                </a:tc>
                <a:extLst>
                  <a:ext uri="{0D108BD9-81ED-4DB2-BD59-A6C34878D82A}">
                    <a16:rowId xmlns:a16="http://schemas.microsoft.com/office/drawing/2014/main" val="1768884847"/>
                  </a:ext>
                </a:extLst>
              </a:tr>
              <a:tr h="370840">
                <a:tc>
                  <a:txBody>
                    <a:bodyPr/>
                    <a:lstStyle/>
                    <a:p>
                      <a:r>
                        <a:rPr kumimoji="1" lang="ja-JP" altLang="ja-JP" sz="1800" kern="1200" dirty="0">
                          <a:solidFill>
                            <a:schemeClr val="dk1"/>
                          </a:solidFill>
                          <a:effectLst/>
                          <a:latin typeface="+mn-lt"/>
                          <a:ea typeface="+mn-ea"/>
                          <a:cs typeface="+mn-cs"/>
                        </a:rPr>
                        <a:t>車椅子使用者・</a:t>
                      </a:r>
                    </a:p>
                    <a:p>
                      <a:r>
                        <a:rPr kumimoji="1" lang="ja-JP" altLang="ja-JP" sz="1800" kern="1200" dirty="0">
                          <a:solidFill>
                            <a:schemeClr val="dk1"/>
                          </a:solidFill>
                          <a:effectLst/>
                          <a:latin typeface="+mn-lt"/>
                          <a:ea typeface="+mn-ea"/>
                          <a:cs typeface="+mn-cs"/>
                        </a:rPr>
                        <a:t>肢体不自由者・重症心身障害児者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・消毒液や検温設備が、車椅子使用者が利用できない高さに設置されている場合がある。</a:t>
                      </a:r>
                    </a:p>
                    <a:p>
                      <a:r>
                        <a:rPr kumimoji="1" lang="ja-JP" altLang="ja-JP" sz="1800" kern="1200" dirty="0">
                          <a:solidFill>
                            <a:schemeClr val="dk1"/>
                          </a:solidFill>
                          <a:effectLst/>
                          <a:latin typeface="+mn-lt"/>
                          <a:ea typeface="+mn-ea"/>
                          <a:cs typeface="+mn-cs"/>
                        </a:rPr>
                        <a:t>・足踏み式の消毒液</a:t>
                      </a:r>
                      <a:r>
                        <a:rPr kumimoji="1" lang="ja-JP" altLang="en-US" sz="1800" kern="1200" dirty="0">
                          <a:solidFill>
                            <a:schemeClr val="dk1"/>
                          </a:solidFill>
                          <a:effectLst/>
                          <a:latin typeface="+mn-lt"/>
                          <a:ea typeface="+mn-ea"/>
                          <a:cs typeface="+mn-cs"/>
                        </a:rPr>
                        <a:t>など</a:t>
                      </a:r>
                      <a:r>
                        <a:rPr kumimoji="1" lang="ja-JP" altLang="ja-JP" sz="1800" kern="1200" dirty="0">
                          <a:solidFill>
                            <a:schemeClr val="dk1"/>
                          </a:solidFill>
                          <a:effectLst/>
                          <a:latin typeface="+mn-lt"/>
                          <a:ea typeface="+mn-ea"/>
                          <a:cs typeface="+mn-cs"/>
                        </a:rPr>
                        <a:t>、車椅子使用者が利用できない使用方法で設置されている</a:t>
                      </a:r>
                      <a:r>
                        <a:rPr kumimoji="1" lang="ja-JP" altLang="ja-JP" sz="1800" kern="1200" dirty="0" err="1">
                          <a:solidFill>
                            <a:schemeClr val="dk1"/>
                          </a:solidFill>
                          <a:effectLst/>
                          <a:latin typeface="+mn-lt"/>
                          <a:ea typeface="+mn-ea"/>
                          <a:cs typeface="+mn-cs"/>
                        </a:rPr>
                        <a:t>場合があ</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る。</a:t>
                      </a:r>
                      <a:endParaRPr kumimoji="1" lang="ja-JP" altLang="en-US" sz="2000" dirty="0"/>
                    </a:p>
                  </a:txBody>
                  <a:tcPr/>
                </a:tc>
                <a:extLst>
                  <a:ext uri="{0D108BD9-81ED-4DB2-BD59-A6C34878D82A}">
                    <a16:rowId xmlns:a16="http://schemas.microsoft.com/office/drawing/2014/main" val="1101032601"/>
                  </a:ext>
                </a:extLst>
              </a:tr>
              <a:tr h="370840">
                <a:tc>
                  <a:txBody>
                    <a:bodyPr/>
                    <a:lstStyle/>
                    <a:p>
                      <a:r>
                        <a:rPr kumimoji="1" lang="ja-JP" altLang="ja-JP" sz="1800" kern="1200" dirty="0">
                          <a:solidFill>
                            <a:schemeClr val="dk1"/>
                          </a:solidFill>
                          <a:effectLst/>
                          <a:latin typeface="+mn-lt"/>
                          <a:ea typeface="+mn-ea"/>
                          <a:cs typeface="+mn-cs"/>
                        </a:rPr>
                        <a:t>視覚障害者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・消毒液や検温設備などがどこに設置されているか、また使用方法がわからない場合がある。</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足踏み式は、ペダルを見つけることが困難。</a:t>
                      </a:r>
                    </a:p>
                    <a:p>
                      <a:r>
                        <a:rPr kumimoji="1" lang="ja-JP" altLang="ja-JP" sz="1800" kern="1200" dirty="0">
                          <a:solidFill>
                            <a:schemeClr val="dk1"/>
                          </a:solidFill>
                          <a:effectLst/>
                          <a:latin typeface="+mn-lt"/>
                          <a:ea typeface="+mn-ea"/>
                          <a:cs typeface="+mn-cs"/>
                        </a:rPr>
                        <a:t>・施設内に設置されている消毒液ボトルが目立たず見つけにくいため、容易に探すことがで</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err="1">
                          <a:solidFill>
                            <a:schemeClr val="dk1"/>
                          </a:solidFill>
                          <a:effectLst/>
                          <a:latin typeface="+mn-lt"/>
                          <a:ea typeface="+mn-ea"/>
                          <a:cs typeface="+mn-cs"/>
                        </a:rPr>
                        <a:t>き</a:t>
                      </a:r>
                      <a:r>
                        <a:rPr kumimoji="1" lang="ja-JP" altLang="ja-JP" sz="1800" kern="1200" dirty="0">
                          <a:solidFill>
                            <a:schemeClr val="dk1"/>
                          </a:solidFill>
                          <a:effectLst/>
                          <a:latin typeface="+mn-lt"/>
                          <a:ea typeface="+mn-ea"/>
                          <a:cs typeface="+mn-cs"/>
                        </a:rPr>
                        <a:t>ない場合がある。</a:t>
                      </a:r>
                    </a:p>
                    <a:p>
                      <a:r>
                        <a:rPr kumimoji="1" lang="ja-JP" altLang="ja-JP" sz="1800" kern="1200" dirty="0">
                          <a:solidFill>
                            <a:schemeClr val="dk1"/>
                          </a:solidFill>
                          <a:effectLst/>
                          <a:latin typeface="+mn-lt"/>
                          <a:ea typeface="+mn-ea"/>
                          <a:cs typeface="+mn-cs"/>
                        </a:rPr>
                        <a:t>・立ち位置表示が認識できず、また人との距離もわからないためにソーシャルディスタンス</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を保つことができない場合がある。</a:t>
                      </a:r>
                    </a:p>
                    <a:p>
                      <a:r>
                        <a:rPr kumimoji="1" lang="ja-JP" altLang="ja-JP" sz="1800" kern="1200" dirty="0">
                          <a:solidFill>
                            <a:schemeClr val="dk1"/>
                          </a:solidFill>
                          <a:effectLst/>
                          <a:latin typeface="+mn-lt"/>
                          <a:ea typeface="+mn-ea"/>
                          <a:cs typeface="+mn-cs"/>
                        </a:rPr>
                        <a:t>・新たな情報の提供方法がポスターの掲示など視覚的な表示のみで、音声情報で提供されて</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いない場合がある。</a:t>
                      </a:r>
                      <a:endParaRPr kumimoji="1" lang="ja-JP" altLang="en-US" sz="2000" dirty="0"/>
                    </a:p>
                  </a:txBody>
                  <a:tcPr/>
                </a:tc>
                <a:extLst>
                  <a:ext uri="{0D108BD9-81ED-4DB2-BD59-A6C34878D82A}">
                    <a16:rowId xmlns:a16="http://schemas.microsoft.com/office/drawing/2014/main" val="1846908378"/>
                  </a:ext>
                </a:extLst>
              </a:tr>
              <a:tr h="370840">
                <a:tc>
                  <a:txBody>
                    <a:bodyPr/>
                    <a:lstStyle/>
                    <a:p>
                      <a:r>
                        <a:rPr kumimoji="1" lang="ja-JP" altLang="ja-JP" sz="1800" kern="1200" dirty="0">
                          <a:solidFill>
                            <a:schemeClr val="dk1"/>
                          </a:solidFill>
                          <a:effectLst/>
                          <a:latin typeface="+mn-lt"/>
                          <a:ea typeface="+mn-ea"/>
                          <a:cs typeface="+mn-cs"/>
                        </a:rPr>
                        <a:t>聴覚・言語障害者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・新たな情報の提供方法が音声案内のみで、ポスターの掲示など視覚的に表示されていない</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場合がある。</a:t>
                      </a:r>
                      <a:endParaRPr kumimoji="1" lang="ja-JP" altLang="en-US" sz="2000" dirty="0"/>
                    </a:p>
                  </a:txBody>
                  <a:tcPr/>
                </a:tc>
                <a:extLst>
                  <a:ext uri="{0D108BD9-81ED-4DB2-BD59-A6C34878D82A}">
                    <a16:rowId xmlns:a16="http://schemas.microsoft.com/office/drawing/2014/main" val="3677302975"/>
                  </a:ext>
                </a:extLst>
              </a:tr>
              <a:tr h="370840">
                <a:tc>
                  <a:txBody>
                    <a:bodyPr/>
                    <a:lstStyle/>
                    <a:p>
                      <a:r>
                        <a:rPr kumimoji="1" lang="ja-JP" altLang="ja-JP" sz="1800" kern="1200" dirty="0">
                          <a:solidFill>
                            <a:schemeClr val="dk1"/>
                          </a:solidFill>
                          <a:effectLst/>
                          <a:latin typeface="+mn-lt"/>
                          <a:ea typeface="+mn-ea"/>
                          <a:cs typeface="+mn-cs"/>
                        </a:rPr>
                        <a:t>発達・知的・精神</a:t>
                      </a:r>
                    </a:p>
                    <a:p>
                      <a:r>
                        <a:rPr kumimoji="1" lang="ja-JP" altLang="ja-JP" sz="1800" kern="1200" dirty="0">
                          <a:solidFill>
                            <a:schemeClr val="dk1"/>
                          </a:solidFill>
                          <a:effectLst/>
                          <a:latin typeface="+mn-lt"/>
                          <a:ea typeface="+mn-ea"/>
                          <a:cs typeface="+mn-cs"/>
                        </a:rPr>
                        <a:t>障害者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・消毒液や検温設備などの種類が多く、使用方法がわからない場合がある。</a:t>
                      </a:r>
                    </a:p>
                    <a:p>
                      <a:r>
                        <a:rPr kumimoji="1" lang="ja-JP" altLang="ja-JP" sz="1800" kern="1200" dirty="0">
                          <a:solidFill>
                            <a:schemeClr val="dk1"/>
                          </a:solidFill>
                          <a:effectLst/>
                          <a:latin typeface="+mn-lt"/>
                          <a:ea typeface="+mn-ea"/>
                          <a:cs typeface="+mn-cs"/>
                        </a:rPr>
                        <a:t>・適切な距離がわからず、ソーシャルディスタンスを保つことが難しい場合がある。</a:t>
                      </a:r>
                      <a:endParaRPr kumimoji="1" lang="ja-JP" altLang="en-US" sz="2000" dirty="0"/>
                    </a:p>
                  </a:txBody>
                  <a:tcPr/>
                </a:tc>
                <a:extLst>
                  <a:ext uri="{0D108BD9-81ED-4DB2-BD59-A6C34878D82A}">
                    <a16:rowId xmlns:a16="http://schemas.microsoft.com/office/drawing/2014/main" val="3920384555"/>
                  </a:ext>
                </a:extLst>
              </a:tr>
            </a:tbl>
          </a:graphicData>
        </a:graphic>
      </p:graphicFrame>
    </p:spTree>
    <p:extLst>
      <p:ext uri="{BB962C8B-B14F-4D97-AF65-F5344CB8AC3E}">
        <p14:creationId xmlns:p14="http://schemas.microsoft.com/office/powerpoint/2010/main" val="189200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4636" y="691905"/>
            <a:ext cx="7725192" cy="523220"/>
          </a:xfrm>
          <a:prstGeom prst="rect">
            <a:avLst/>
          </a:prstGeom>
          <a:noFill/>
        </p:spPr>
        <p:txBody>
          <a:bodyPr wrap="none" rtlCol="0">
            <a:spAutoFit/>
          </a:bodyPr>
          <a:lstStyle/>
          <a:p>
            <a:r>
              <a:rPr kumimoji="1" lang="ja-JP" altLang="en-US" sz="2800" b="1" dirty="0">
                <a:solidFill>
                  <a:schemeClr val="accent2"/>
                </a:solidFill>
              </a:rPr>
              <a:t>課題４　感染症対策がしづらい・理解しにくい</a:t>
            </a:r>
          </a:p>
        </p:txBody>
      </p:sp>
      <p:grpSp>
        <p:nvGrpSpPr>
          <p:cNvPr id="5" name="グループ化 4"/>
          <p:cNvGrpSpPr/>
          <p:nvPr/>
        </p:nvGrpSpPr>
        <p:grpSpPr>
          <a:xfrm>
            <a:off x="1192555" y="1768841"/>
            <a:ext cx="9698405" cy="3172581"/>
            <a:chOff x="1192555" y="1768841"/>
            <a:chExt cx="9698405" cy="3172581"/>
          </a:xfrm>
        </p:grpSpPr>
        <p:sp>
          <p:nvSpPr>
            <p:cNvPr id="3" name="テキスト ボックス 2"/>
            <p:cNvSpPr txBox="1"/>
            <p:nvPr/>
          </p:nvSpPr>
          <p:spPr>
            <a:xfrm>
              <a:off x="4417232" y="1768841"/>
              <a:ext cx="6473728" cy="2246769"/>
            </a:xfrm>
            <a:prstGeom prst="rect">
              <a:avLst/>
            </a:prstGeom>
            <a:noFill/>
          </p:spPr>
          <p:txBody>
            <a:bodyPr wrap="square" rtlCol="0">
              <a:spAutoFit/>
            </a:bodyPr>
            <a:lstStyle/>
            <a:p>
              <a:r>
                <a:rPr kumimoji="1" lang="ja-JP" altLang="en-US" sz="2000" dirty="0"/>
                <a:t>●マスクが着用できない、マスクの必要性が理解でき</a:t>
              </a:r>
            </a:p>
            <a:p>
              <a:r>
                <a:rPr lang="ja-JP" altLang="en-US" sz="2000" dirty="0"/>
                <a:t>　</a:t>
              </a:r>
              <a:r>
                <a:rPr kumimoji="1" lang="ja-JP" altLang="en-US" sz="2000" dirty="0"/>
                <a:t>ない場合があり、「対策していない」と誤解される</a:t>
              </a:r>
            </a:p>
            <a:p>
              <a:r>
                <a:rPr lang="ja-JP" altLang="en-US" sz="2000" dirty="0"/>
                <a:t>　</a:t>
              </a:r>
              <a:r>
                <a:rPr kumimoji="1" lang="ja-JP" altLang="en-US" sz="2000" dirty="0"/>
                <a:t>場合があります</a:t>
              </a:r>
            </a:p>
            <a:p>
              <a:endParaRPr lang="ja-JP" altLang="en-US" sz="2000" dirty="0"/>
            </a:p>
            <a:p>
              <a:r>
                <a:rPr lang="ja-JP" altLang="en-US" sz="2000" dirty="0"/>
                <a:t>●大声で話すことが止められないなどの場合があり、</a:t>
              </a:r>
            </a:p>
            <a:p>
              <a:r>
                <a:rPr lang="ja-JP" altLang="en-US" sz="2000" dirty="0"/>
                <a:t>　周囲の人に「感染を拡大させている」と誤解される</a:t>
              </a:r>
            </a:p>
            <a:p>
              <a:r>
                <a:rPr lang="ja-JP" altLang="en-US" sz="2000" dirty="0"/>
                <a:t>　場合があります</a:t>
              </a:r>
              <a:endParaRPr kumimoji="1" lang="ja-JP" altLang="en-US" sz="2000" dirty="0"/>
            </a:p>
          </p:txBody>
        </p:sp>
        <p:pic>
          <p:nvPicPr>
            <p:cNvPr id="4" name="図 3"/>
            <p:cNvPicPr>
              <a:picLocks noChangeAspect="1"/>
            </p:cNvPicPr>
            <p:nvPr/>
          </p:nvPicPr>
          <p:blipFill>
            <a:blip r:embed="rId3"/>
            <a:stretch>
              <a:fillRect/>
            </a:stretch>
          </p:blipFill>
          <p:spPr>
            <a:xfrm>
              <a:off x="1192555" y="1888762"/>
              <a:ext cx="2839976" cy="3052660"/>
            </a:xfrm>
            <a:prstGeom prst="rect">
              <a:avLst/>
            </a:prstGeom>
          </p:spPr>
        </p:pic>
      </p:grpSp>
    </p:spTree>
    <p:extLst>
      <p:ext uri="{BB962C8B-B14F-4D97-AF65-F5344CB8AC3E}">
        <p14:creationId xmlns:p14="http://schemas.microsoft.com/office/powerpoint/2010/main" val="3017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931" y="502059"/>
            <a:ext cx="3262432" cy="461665"/>
          </a:xfrm>
          <a:prstGeom prst="rect">
            <a:avLst/>
          </a:prstGeom>
          <a:noFill/>
        </p:spPr>
        <p:txBody>
          <a:bodyPr wrap="none" rtlCol="0">
            <a:spAutoFit/>
          </a:bodyPr>
          <a:lstStyle/>
          <a:p>
            <a:r>
              <a:rPr kumimoji="1" lang="ja-JP" altLang="en-US" sz="2400" b="1" dirty="0"/>
              <a:t>特性ごとの具体的課題</a:t>
            </a:r>
          </a:p>
        </p:txBody>
      </p:sp>
      <p:graphicFrame>
        <p:nvGraphicFramePr>
          <p:cNvPr id="3" name="表 2"/>
          <p:cNvGraphicFramePr>
            <a:graphicFrameLocks noGrp="1"/>
          </p:cNvGraphicFramePr>
          <p:nvPr>
            <p:extLst>
              <p:ext uri="{D42A27DB-BD31-4B8C-83A1-F6EECF244321}">
                <p14:modId xmlns:p14="http://schemas.microsoft.com/office/powerpoint/2010/main" val="789443745"/>
              </p:ext>
            </p:extLst>
          </p:nvPr>
        </p:nvGraphicFramePr>
        <p:xfrm>
          <a:off x="104931" y="1100202"/>
          <a:ext cx="11962151" cy="5339080"/>
        </p:xfrm>
        <a:graphic>
          <a:graphicData uri="http://schemas.openxmlformats.org/drawingml/2006/table">
            <a:tbl>
              <a:tblPr firstRow="1" bandRow="1">
                <a:tableStyleId>{5C22544A-7EE6-4342-B048-85BDC9FD1C3A}</a:tableStyleId>
              </a:tblPr>
              <a:tblGrid>
                <a:gridCol w="2024120">
                  <a:extLst>
                    <a:ext uri="{9D8B030D-6E8A-4147-A177-3AD203B41FA5}">
                      <a16:colId xmlns:a16="http://schemas.microsoft.com/office/drawing/2014/main" val="3606101627"/>
                    </a:ext>
                  </a:extLst>
                </a:gridCol>
                <a:gridCol w="9938031">
                  <a:extLst>
                    <a:ext uri="{9D8B030D-6E8A-4147-A177-3AD203B41FA5}">
                      <a16:colId xmlns:a16="http://schemas.microsoft.com/office/drawing/2014/main" val="821080445"/>
                    </a:ext>
                  </a:extLst>
                </a:gridCol>
              </a:tblGrid>
              <a:tr h="370840">
                <a:tc>
                  <a:txBody>
                    <a:bodyPr/>
                    <a:lstStyle/>
                    <a:p>
                      <a:pPr algn="ctr"/>
                      <a:r>
                        <a:rPr kumimoji="1" lang="ja-JP" altLang="en-US" sz="2000" dirty="0"/>
                        <a:t>特性</a:t>
                      </a:r>
                    </a:p>
                  </a:txBody>
                  <a:tcPr/>
                </a:tc>
                <a:tc>
                  <a:txBody>
                    <a:bodyPr/>
                    <a:lstStyle/>
                    <a:p>
                      <a:pPr algn="ctr"/>
                      <a:r>
                        <a:rPr kumimoji="1" lang="ja-JP" altLang="en-US" sz="2000" dirty="0"/>
                        <a:t>具体的課題</a:t>
                      </a:r>
                    </a:p>
                  </a:txBody>
                  <a:tcPr/>
                </a:tc>
                <a:extLst>
                  <a:ext uri="{0D108BD9-81ED-4DB2-BD59-A6C34878D82A}">
                    <a16:rowId xmlns:a16="http://schemas.microsoft.com/office/drawing/2014/main" val="2309505532"/>
                  </a:ext>
                </a:extLst>
              </a:tr>
              <a:tr h="370840">
                <a:tc>
                  <a:txBody>
                    <a:bodyPr/>
                    <a:lstStyle/>
                    <a:p>
                      <a:r>
                        <a:rPr kumimoji="1" lang="ja-JP" altLang="ja-JP" sz="1800" kern="1200" dirty="0">
                          <a:solidFill>
                            <a:schemeClr val="dk1"/>
                          </a:solidFill>
                          <a:effectLst/>
                          <a:latin typeface="+mn-lt"/>
                          <a:ea typeface="+mn-ea"/>
                          <a:cs typeface="+mn-cs"/>
                        </a:rPr>
                        <a:t>認知症の人 など</a:t>
                      </a:r>
                      <a:endParaRPr kumimoji="1" lang="ja-JP" altLang="en-US" sz="1800" kern="1200" dirty="0">
                        <a:solidFill>
                          <a:schemeClr val="dk1"/>
                        </a:solidFill>
                        <a:effectLst/>
                        <a:latin typeface="+mn-lt"/>
                        <a:ea typeface="+mn-ea"/>
                        <a:cs typeface="+mn-cs"/>
                      </a:endParaRPr>
                    </a:p>
                  </a:txBody>
                  <a:tcPr/>
                </a:tc>
                <a:tc>
                  <a:txBody>
                    <a:bodyPr/>
                    <a:lstStyle/>
                    <a:p>
                      <a:r>
                        <a:rPr kumimoji="1" lang="ja-JP" altLang="ja-JP" sz="1800" kern="1200" dirty="0">
                          <a:solidFill>
                            <a:schemeClr val="dk1"/>
                          </a:solidFill>
                          <a:effectLst/>
                          <a:latin typeface="+mn-lt"/>
                          <a:ea typeface="+mn-ea"/>
                          <a:cs typeface="+mn-cs"/>
                        </a:rPr>
                        <a:t>・マスク着用の必要性を忘れてしまい、外してしまっている場合があり、周囲の人に理解され</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err="1">
                          <a:solidFill>
                            <a:schemeClr val="dk1"/>
                          </a:solidFill>
                          <a:effectLst/>
                          <a:latin typeface="+mn-lt"/>
                          <a:ea typeface="+mn-ea"/>
                          <a:cs typeface="+mn-cs"/>
                        </a:rPr>
                        <a:t>ず</a:t>
                      </a:r>
                      <a:r>
                        <a:rPr kumimoji="1" lang="ja-JP" altLang="ja-JP" sz="1800" kern="1200" dirty="0">
                          <a:solidFill>
                            <a:schemeClr val="dk1"/>
                          </a:solidFill>
                          <a:effectLst/>
                          <a:latin typeface="+mn-lt"/>
                          <a:ea typeface="+mn-ea"/>
                          <a:cs typeface="+mn-cs"/>
                        </a:rPr>
                        <a:t>トラブルになる場合がある。</a:t>
                      </a:r>
                    </a:p>
                    <a:p>
                      <a:r>
                        <a:rPr kumimoji="1" lang="ja-JP" altLang="ja-JP" sz="1800" kern="1200" dirty="0">
                          <a:solidFill>
                            <a:schemeClr val="dk1"/>
                          </a:solidFill>
                          <a:effectLst/>
                          <a:latin typeface="+mn-lt"/>
                          <a:ea typeface="+mn-ea"/>
                          <a:cs typeface="+mn-cs"/>
                        </a:rPr>
                        <a:t>・マスクの着用や会話を控えることの必要性など、生活様式が変わったことを理解できない</a:t>
                      </a:r>
                      <a:r>
                        <a:rPr kumimoji="1" lang="ja-JP" altLang="ja-JP" sz="1800" kern="1200" dirty="0" err="1">
                          <a:solidFill>
                            <a:schemeClr val="dk1"/>
                          </a:solidFill>
                          <a:effectLst/>
                          <a:latin typeface="+mn-lt"/>
                          <a:ea typeface="+mn-ea"/>
                          <a:cs typeface="+mn-cs"/>
                        </a:rPr>
                        <a:t>こ</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ともある。</a:t>
                      </a:r>
                      <a:endParaRPr kumimoji="1" lang="ja-JP" altLang="en-US" sz="2000" dirty="0"/>
                    </a:p>
                  </a:txBody>
                  <a:tcPr/>
                </a:tc>
                <a:extLst>
                  <a:ext uri="{0D108BD9-81ED-4DB2-BD59-A6C34878D82A}">
                    <a16:rowId xmlns:a16="http://schemas.microsoft.com/office/drawing/2014/main" val="1768884847"/>
                  </a:ext>
                </a:extLst>
              </a:tr>
              <a:tr h="370840">
                <a:tc>
                  <a:txBody>
                    <a:bodyPr/>
                    <a:lstStyle/>
                    <a:p>
                      <a:r>
                        <a:rPr kumimoji="1" lang="ja-JP" altLang="ja-JP" sz="1800" kern="1200" dirty="0">
                          <a:solidFill>
                            <a:schemeClr val="dk1"/>
                          </a:solidFill>
                          <a:effectLst/>
                          <a:latin typeface="+mn-lt"/>
                          <a:ea typeface="+mn-ea"/>
                          <a:cs typeface="+mn-cs"/>
                        </a:rPr>
                        <a:t>視覚障害者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・ホームページに掲載されている感染症対策情報等に画像情報があるため音声による読み上げ</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ができないことがある。</a:t>
                      </a:r>
                      <a:endParaRPr kumimoji="1" lang="ja-JP" altLang="en-US" sz="2000" dirty="0"/>
                    </a:p>
                  </a:txBody>
                  <a:tcPr/>
                </a:tc>
                <a:extLst>
                  <a:ext uri="{0D108BD9-81ED-4DB2-BD59-A6C34878D82A}">
                    <a16:rowId xmlns:a16="http://schemas.microsoft.com/office/drawing/2014/main" val="1846908378"/>
                  </a:ext>
                </a:extLst>
              </a:tr>
              <a:tr h="370840">
                <a:tc>
                  <a:txBody>
                    <a:bodyPr/>
                    <a:lstStyle/>
                    <a:p>
                      <a:r>
                        <a:rPr kumimoji="1" lang="ja-JP" altLang="ja-JP" sz="1800" kern="1200" dirty="0">
                          <a:solidFill>
                            <a:schemeClr val="dk1"/>
                          </a:solidFill>
                          <a:effectLst/>
                          <a:latin typeface="+mn-lt"/>
                          <a:ea typeface="+mn-ea"/>
                          <a:cs typeface="+mn-cs"/>
                        </a:rPr>
                        <a:t>聴覚障害者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・高齢の聴覚障害者の中には、感染症対策やソーシャルディスタンスなどの言葉の意味合いが</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理解しづらい場合がある。</a:t>
                      </a:r>
                      <a:endParaRPr kumimoji="1" lang="ja-JP" altLang="en-US" sz="2000" dirty="0"/>
                    </a:p>
                  </a:txBody>
                  <a:tcPr/>
                </a:tc>
                <a:extLst>
                  <a:ext uri="{0D108BD9-81ED-4DB2-BD59-A6C34878D82A}">
                    <a16:rowId xmlns:a16="http://schemas.microsoft.com/office/drawing/2014/main" val="3920384555"/>
                  </a:ext>
                </a:extLst>
              </a:tr>
              <a:tr h="370840">
                <a:tc>
                  <a:txBody>
                    <a:bodyPr/>
                    <a:lstStyle/>
                    <a:p>
                      <a:r>
                        <a:rPr kumimoji="1" lang="ja-JP" altLang="ja-JP" sz="1800" kern="1200" dirty="0">
                          <a:solidFill>
                            <a:schemeClr val="dk1"/>
                          </a:solidFill>
                          <a:effectLst/>
                          <a:latin typeface="+mn-lt"/>
                          <a:ea typeface="+mn-ea"/>
                          <a:cs typeface="+mn-cs"/>
                        </a:rPr>
                        <a:t>発達・知的・精神</a:t>
                      </a:r>
                    </a:p>
                    <a:p>
                      <a:r>
                        <a:rPr kumimoji="1" lang="ja-JP" altLang="ja-JP" sz="1800" kern="1200" dirty="0">
                          <a:solidFill>
                            <a:schemeClr val="dk1"/>
                          </a:solidFill>
                          <a:effectLst/>
                          <a:latin typeface="+mn-lt"/>
                          <a:ea typeface="+mn-ea"/>
                          <a:cs typeface="+mn-cs"/>
                        </a:rPr>
                        <a:t>障害者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・いつも座っていた座席が密を避けるために使用不可になってしまったり、マスクの着用や会</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話を控えることの必要性など、生活様式が変わったことを理解出来ないこともある。</a:t>
                      </a:r>
                    </a:p>
                    <a:p>
                      <a:r>
                        <a:rPr kumimoji="1" lang="ja-JP" altLang="ja-JP" sz="1800" kern="1200" dirty="0">
                          <a:solidFill>
                            <a:schemeClr val="dk1"/>
                          </a:solidFill>
                          <a:effectLst/>
                          <a:latin typeface="+mn-lt"/>
                          <a:ea typeface="+mn-ea"/>
                          <a:cs typeface="+mn-cs"/>
                        </a:rPr>
                        <a:t>・感覚過敏によりマスクを着用できない場合がある。</a:t>
                      </a:r>
                    </a:p>
                    <a:p>
                      <a:r>
                        <a:rPr kumimoji="1" lang="ja-JP" altLang="ja-JP" sz="1800" kern="1200" dirty="0">
                          <a:solidFill>
                            <a:schemeClr val="dk1"/>
                          </a:solidFill>
                          <a:effectLst/>
                          <a:latin typeface="+mn-lt"/>
                          <a:ea typeface="+mn-ea"/>
                          <a:cs typeface="+mn-cs"/>
                        </a:rPr>
                        <a:t>・大声で話すことが止められないなどの場合があり、感染症を拡大させていると周囲の人に誤</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解される場合がある。</a:t>
                      </a:r>
                      <a:endParaRPr kumimoji="1" lang="ja-JP" altLang="en-US" sz="2000" dirty="0"/>
                    </a:p>
                  </a:txBody>
                  <a:tcPr/>
                </a:tc>
                <a:extLst>
                  <a:ext uri="{0D108BD9-81ED-4DB2-BD59-A6C34878D82A}">
                    <a16:rowId xmlns:a16="http://schemas.microsoft.com/office/drawing/2014/main" val="4109068646"/>
                  </a:ext>
                </a:extLst>
              </a:tr>
              <a:tr h="370840">
                <a:tc>
                  <a:txBody>
                    <a:bodyPr/>
                    <a:lstStyle/>
                    <a:p>
                      <a:r>
                        <a:rPr kumimoji="1" lang="ja-JP" altLang="ja-JP" sz="1800" kern="1200" dirty="0">
                          <a:solidFill>
                            <a:schemeClr val="dk1"/>
                          </a:solidFill>
                          <a:effectLst/>
                          <a:latin typeface="+mn-lt"/>
                          <a:ea typeface="+mn-ea"/>
                          <a:cs typeface="+mn-cs"/>
                        </a:rPr>
                        <a:t>重症心身障害児者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・障害特性により本人がマスク装着の必要性を理解できず、外したり、よだれで濡れてしまい</a:t>
                      </a:r>
                      <a:endParaRPr kumimoji="1" lang="ja-JP" altLang="en-US" sz="1800" kern="1200" dirty="0">
                        <a:solidFill>
                          <a:schemeClr val="dk1"/>
                        </a:solidFill>
                        <a:effectLst/>
                        <a:latin typeface="+mn-lt"/>
                        <a:ea typeface="+mn-ea"/>
                        <a:cs typeface="+mn-cs"/>
                      </a:endParaRPr>
                    </a:p>
                    <a:p>
                      <a:r>
                        <a:rPr kumimoji="1" lang="ja-JP" altLang="en-US" sz="1800" kern="1200" dirty="0">
                          <a:solidFill>
                            <a:schemeClr val="dk1"/>
                          </a:solidFill>
                          <a:effectLst/>
                          <a:latin typeface="+mn-lt"/>
                          <a:ea typeface="+mn-ea"/>
                          <a:cs typeface="+mn-cs"/>
                        </a:rPr>
                        <a:t>　</a:t>
                      </a:r>
                      <a:r>
                        <a:rPr kumimoji="1" lang="ja-JP" altLang="ja-JP" sz="1800" kern="1200" dirty="0">
                          <a:solidFill>
                            <a:schemeClr val="dk1"/>
                          </a:solidFill>
                          <a:effectLst/>
                          <a:latin typeface="+mn-lt"/>
                          <a:ea typeface="+mn-ea"/>
                          <a:cs typeface="+mn-cs"/>
                        </a:rPr>
                        <a:t>装着し続けることができないこともある。そのため、周囲の視線が気になる。</a:t>
                      </a:r>
                      <a:endParaRPr kumimoji="1" lang="ja-JP" altLang="en-US" sz="2000" dirty="0"/>
                    </a:p>
                  </a:txBody>
                  <a:tcPr/>
                </a:tc>
                <a:extLst>
                  <a:ext uri="{0D108BD9-81ED-4DB2-BD59-A6C34878D82A}">
                    <a16:rowId xmlns:a16="http://schemas.microsoft.com/office/drawing/2014/main" val="576685532"/>
                  </a:ext>
                </a:extLst>
              </a:tr>
              <a:tr h="370840">
                <a:tc>
                  <a:txBody>
                    <a:bodyPr/>
                    <a:lstStyle/>
                    <a:p>
                      <a:r>
                        <a:rPr kumimoji="1" lang="ja-JP" altLang="ja-JP" sz="1800" kern="1200" dirty="0">
                          <a:solidFill>
                            <a:schemeClr val="dk1"/>
                          </a:solidFill>
                          <a:effectLst/>
                          <a:latin typeface="+mn-lt"/>
                          <a:ea typeface="+mn-ea"/>
                          <a:cs typeface="+mn-cs"/>
                        </a:rPr>
                        <a:t>内部障害者 など</a:t>
                      </a:r>
                      <a:endParaRPr kumimoji="1" lang="ja-JP" altLang="en-US" sz="1800" dirty="0"/>
                    </a:p>
                  </a:txBody>
                  <a:tcPr/>
                </a:tc>
                <a:tc>
                  <a:txBody>
                    <a:bodyPr/>
                    <a:lstStyle/>
                    <a:p>
                      <a:r>
                        <a:rPr kumimoji="1" lang="ja-JP" altLang="ja-JP" sz="1800" kern="1200" dirty="0">
                          <a:solidFill>
                            <a:schemeClr val="dk1"/>
                          </a:solidFill>
                          <a:effectLst/>
                          <a:latin typeface="+mn-lt"/>
                          <a:ea typeface="+mn-ea"/>
                          <a:cs typeface="+mn-cs"/>
                        </a:rPr>
                        <a:t>・呼吸器疾患などで、マスクの着用が難しい場合がある。</a:t>
                      </a:r>
                      <a:endParaRPr kumimoji="1" lang="ja-JP" altLang="en-US" sz="2000" dirty="0"/>
                    </a:p>
                  </a:txBody>
                  <a:tcPr/>
                </a:tc>
                <a:extLst>
                  <a:ext uri="{0D108BD9-81ED-4DB2-BD59-A6C34878D82A}">
                    <a16:rowId xmlns:a16="http://schemas.microsoft.com/office/drawing/2014/main" val="1080474522"/>
                  </a:ext>
                </a:extLst>
              </a:tr>
            </a:tbl>
          </a:graphicData>
        </a:graphic>
      </p:graphicFrame>
    </p:spTree>
    <p:extLst>
      <p:ext uri="{BB962C8B-B14F-4D97-AF65-F5344CB8AC3E}">
        <p14:creationId xmlns:p14="http://schemas.microsoft.com/office/powerpoint/2010/main" val="409391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4636" y="907230"/>
            <a:ext cx="6288901" cy="523220"/>
          </a:xfrm>
          <a:prstGeom prst="rect">
            <a:avLst/>
          </a:prstGeom>
          <a:noFill/>
        </p:spPr>
        <p:txBody>
          <a:bodyPr wrap="none" rtlCol="0">
            <a:spAutoFit/>
          </a:bodyPr>
          <a:lstStyle/>
          <a:p>
            <a:r>
              <a:rPr kumimoji="1" lang="ja-JP" altLang="en-US" sz="2800" b="1" dirty="0">
                <a:solidFill>
                  <a:schemeClr val="accent2"/>
                </a:solidFill>
              </a:rPr>
              <a:t>課題５　新たな工夫が求められている</a:t>
            </a:r>
          </a:p>
        </p:txBody>
      </p:sp>
      <p:sp>
        <p:nvSpPr>
          <p:cNvPr id="3" name="テキスト ボックス 2"/>
          <p:cNvSpPr txBox="1"/>
          <p:nvPr/>
        </p:nvSpPr>
        <p:spPr>
          <a:xfrm>
            <a:off x="986851" y="1492005"/>
            <a:ext cx="10420664" cy="400110"/>
          </a:xfrm>
          <a:prstGeom prst="rect">
            <a:avLst/>
          </a:prstGeom>
          <a:noFill/>
        </p:spPr>
        <p:txBody>
          <a:bodyPr wrap="square" rtlCol="0">
            <a:spAutoFit/>
          </a:bodyPr>
          <a:lstStyle/>
          <a:p>
            <a:r>
              <a:rPr kumimoji="1" lang="ja-JP" altLang="en-US" sz="2000" dirty="0"/>
              <a:t>●コミュニケーションに代わる、非接触や短時間で手続等ができる工夫が求められている</a:t>
            </a:r>
          </a:p>
        </p:txBody>
      </p:sp>
    </p:spTree>
    <p:extLst>
      <p:ext uri="{BB962C8B-B14F-4D97-AF65-F5344CB8AC3E}">
        <p14:creationId xmlns:p14="http://schemas.microsoft.com/office/powerpoint/2010/main" val="11915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5463" y="167643"/>
            <a:ext cx="7571303" cy="584775"/>
          </a:xfrm>
          <a:prstGeom prst="rect">
            <a:avLst/>
          </a:prstGeom>
          <a:noFill/>
        </p:spPr>
        <p:txBody>
          <a:bodyPr wrap="none" rtlCol="0">
            <a:spAutoFit/>
          </a:bodyPr>
          <a:lstStyle/>
          <a:p>
            <a:r>
              <a:rPr kumimoji="1" lang="ja-JP" altLang="en-US" sz="3200" b="1" u="sng" dirty="0"/>
              <a:t>感染症を踏まえた上での接遇のポイント</a:t>
            </a:r>
          </a:p>
        </p:txBody>
      </p:sp>
      <p:grpSp>
        <p:nvGrpSpPr>
          <p:cNvPr id="4" name="グループ化 3"/>
          <p:cNvGrpSpPr/>
          <p:nvPr/>
        </p:nvGrpSpPr>
        <p:grpSpPr>
          <a:xfrm>
            <a:off x="434714" y="942761"/>
            <a:ext cx="10972800" cy="718855"/>
            <a:chOff x="434715" y="1289154"/>
            <a:chExt cx="10972800" cy="718855"/>
          </a:xfrm>
        </p:grpSpPr>
        <p:sp>
          <p:nvSpPr>
            <p:cNvPr id="5" name="正方形/長方形 4"/>
            <p:cNvSpPr/>
            <p:nvPr/>
          </p:nvSpPr>
          <p:spPr>
            <a:xfrm>
              <a:off x="434715" y="1289154"/>
              <a:ext cx="10972800" cy="71885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4636" y="1471393"/>
              <a:ext cx="10649069" cy="523220"/>
            </a:xfrm>
            <a:prstGeom prst="rect">
              <a:avLst/>
            </a:prstGeom>
            <a:noFill/>
          </p:spPr>
          <p:txBody>
            <a:bodyPr wrap="none" rtlCol="0">
              <a:spAutoFit/>
            </a:bodyPr>
            <a:lstStyle/>
            <a:p>
              <a:r>
                <a:rPr kumimoji="1" lang="ja-JP" altLang="en-US" sz="2800" b="1" spc="-400" dirty="0">
                  <a:solidFill>
                    <a:schemeClr val="bg1"/>
                  </a:solidFill>
                </a:rPr>
                <a:t>ポイント１　変わらず「まず声かけ、そして必要な支援」を行うことが重要</a:t>
              </a:r>
            </a:p>
          </p:txBody>
        </p:sp>
      </p:grpSp>
      <p:sp>
        <p:nvSpPr>
          <p:cNvPr id="8" name="テキスト ボックス 7"/>
          <p:cNvSpPr txBox="1"/>
          <p:nvPr/>
        </p:nvSpPr>
        <p:spPr>
          <a:xfrm>
            <a:off x="434715" y="5411450"/>
            <a:ext cx="11199731" cy="1446550"/>
          </a:xfrm>
          <a:prstGeom prst="rect">
            <a:avLst/>
          </a:prstGeom>
          <a:noFill/>
        </p:spPr>
        <p:txBody>
          <a:bodyPr wrap="square" rtlCol="0">
            <a:spAutoFit/>
          </a:bodyPr>
          <a:lstStyle/>
          <a:p>
            <a:r>
              <a:rPr lang="ja-JP" altLang="en-US" sz="2800" b="1" dirty="0"/>
              <a:t>　</a:t>
            </a:r>
            <a:r>
              <a:rPr lang="ja-JP" altLang="ja-JP" sz="2800" b="1" dirty="0"/>
              <a:t>●支援の必要性の有無を確かめる</a:t>
            </a:r>
            <a:endParaRPr lang="ja-JP" altLang="ja-JP" sz="2800" dirty="0"/>
          </a:p>
          <a:p>
            <a:r>
              <a:rPr lang="ja-JP" altLang="en-US" sz="2000" dirty="0"/>
              <a:t>　　</a:t>
            </a:r>
            <a:r>
              <a:rPr lang="ja-JP" altLang="ja-JP" sz="2000" dirty="0"/>
              <a:t>・対策をしているので、直接触れての支援などに問題がないか？を確かめる。</a:t>
            </a:r>
          </a:p>
          <a:p>
            <a:r>
              <a:rPr lang="ja-JP" altLang="en-US" sz="2000" dirty="0"/>
              <a:t>　　</a:t>
            </a:r>
            <a:r>
              <a:rPr lang="ja-JP" altLang="ja-JP" sz="2000" dirty="0"/>
              <a:t>・マスクを着用していると表情がわかりにくいため、目線を合わせてコミュニケーションを</a:t>
            </a:r>
            <a:endParaRPr lang="ja-JP" altLang="en-US" sz="2000" dirty="0"/>
          </a:p>
          <a:p>
            <a:r>
              <a:rPr lang="ja-JP" altLang="en-US" sz="2000" dirty="0"/>
              <a:t>　　　</a:t>
            </a:r>
            <a:r>
              <a:rPr lang="ja-JP" altLang="ja-JP" sz="2000" dirty="0"/>
              <a:t>とる。</a:t>
            </a:r>
          </a:p>
        </p:txBody>
      </p:sp>
      <p:sp>
        <p:nvSpPr>
          <p:cNvPr id="7" name="テキスト ボックス 6"/>
          <p:cNvSpPr txBox="1"/>
          <p:nvPr/>
        </p:nvSpPr>
        <p:spPr>
          <a:xfrm>
            <a:off x="434715" y="2464909"/>
            <a:ext cx="11199731" cy="1754326"/>
          </a:xfrm>
          <a:prstGeom prst="rect">
            <a:avLst/>
          </a:prstGeom>
          <a:noFill/>
        </p:spPr>
        <p:txBody>
          <a:bodyPr wrap="square" rtlCol="0">
            <a:spAutoFit/>
          </a:bodyPr>
          <a:lstStyle/>
          <a:p>
            <a:r>
              <a:rPr lang="ja-JP" altLang="en-US" sz="2800" b="1" dirty="0"/>
              <a:t>　</a:t>
            </a:r>
            <a:r>
              <a:rPr lang="ja-JP" altLang="ja-JP" sz="2800" b="1" dirty="0"/>
              <a:t>●感染症対策を講じていることを伝える</a:t>
            </a:r>
            <a:endParaRPr lang="ja-JP" altLang="ja-JP" sz="2800" dirty="0"/>
          </a:p>
          <a:p>
            <a:r>
              <a:rPr lang="ja-JP" altLang="en-US" sz="2000" dirty="0"/>
              <a:t>　　</a:t>
            </a:r>
            <a:r>
              <a:rPr lang="ja-JP" altLang="ja-JP" sz="2000" dirty="0"/>
              <a:t>・感染症対策をしていることを最初に伝えると安心してコミュニケーションをとることがで</a:t>
            </a:r>
            <a:r>
              <a:rPr lang="ja-JP" altLang="en-US" sz="2000" dirty="0"/>
              <a:t>　</a:t>
            </a:r>
          </a:p>
          <a:p>
            <a:r>
              <a:rPr lang="ja-JP" altLang="en-US" sz="2000" dirty="0"/>
              <a:t>　　　</a:t>
            </a:r>
            <a:r>
              <a:rPr lang="ja-JP" altLang="ja-JP" sz="2000" dirty="0"/>
              <a:t>きる。</a:t>
            </a:r>
          </a:p>
          <a:p>
            <a:r>
              <a:rPr lang="ja-JP" altLang="en-US" sz="2000" dirty="0"/>
              <a:t>　　</a:t>
            </a:r>
            <a:r>
              <a:rPr lang="ja-JP" altLang="ja-JP" sz="2000" dirty="0"/>
              <a:t>・筆談具など設備や用具に触れる場合は、消毒済みであることを伝えると安心して使用する</a:t>
            </a:r>
            <a:endParaRPr lang="ja-JP" altLang="en-US" sz="2000" dirty="0"/>
          </a:p>
          <a:p>
            <a:r>
              <a:rPr lang="ja-JP" altLang="en-US" sz="2000" dirty="0"/>
              <a:t>　　　</a:t>
            </a:r>
            <a:r>
              <a:rPr lang="ja-JP" altLang="ja-JP" sz="2000" dirty="0"/>
              <a:t>ことができる。</a:t>
            </a:r>
          </a:p>
        </p:txBody>
      </p:sp>
      <p:sp>
        <p:nvSpPr>
          <p:cNvPr id="9" name="テキスト ボックス 8"/>
          <p:cNvSpPr txBox="1"/>
          <p:nvPr/>
        </p:nvSpPr>
        <p:spPr>
          <a:xfrm>
            <a:off x="677980" y="1921353"/>
            <a:ext cx="4855718" cy="523220"/>
          </a:xfrm>
          <a:prstGeom prst="rect">
            <a:avLst/>
          </a:prstGeom>
          <a:noFill/>
        </p:spPr>
        <p:txBody>
          <a:bodyPr wrap="square" rtlCol="0">
            <a:spAutoFit/>
          </a:bodyPr>
          <a:lstStyle/>
          <a:p>
            <a:r>
              <a:rPr lang="ja-JP" altLang="ja-JP" sz="2800" b="1" u="sng" dirty="0"/>
              <a:t>基本的な声かけのポイント</a:t>
            </a:r>
            <a:endParaRPr lang="ja-JP" altLang="ja-JP" sz="2000" dirty="0"/>
          </a:p>
        </p:txBody>
      </p:sp>
      <p:sp>
        <p:nvSpPr>
          <p:cNvPr id="10" name="テキスト ボックス 9"/>
          <p:cNvSpPr txBox="1"/>
          <p:nvPr/>
        </p:nvSpPr>
        <p:spPr>
          <a:xfrm>
            <a:off x="434715" y="4229062"/>
            <a:ext cx="11199731" cy="1138773"/>
          </a:xfrm>
          <a:prstGeom prst="rect">
            <a:avLst/>
          </a:prstGeom>
          <a:noFill/>
        </p:spPr>
        <p:txBody>
          <a:bodyPr wrap="square" rtlCol="0">
            <a:spAutoFit/>
          </a:bodyPr>
          <a:lstStyle/>
          <a:p>
            <a:r>
              <a:rPr lang="ja-JP" altLang="en-US" sz="2800" b="1" dirty="0"/>
              <a:t>　</a:t>
            </a:r>
            <a:r>
              <a:rPr lang="ja-JP" altLang="ja-JP" sz="2800" b="1" dirty="0"/>
              <a:t>●なるべく相手の正面からの声かけを避ける</a:t>
            </a:r>
            <a:endParaRPr lang="ja-JP" altLang="ja-JP" sz="2800" dirty="0"/>
          </a:p>
          <a:p>
            <a:r>
              <a:rPr lang="ja-JP" altLang="en-US" sz="2000" dirty="0"/>
              <a:t>　　</a:t>
            </a:r>
            <a:r>
              <a:rPr lang="ja-JP" altLang="ja-JP" sz="2000" dirty="0"/>
              <a:t>・視覚障害者の場合は、声かけに気づかない場合があるため、斜め前または正面から声を</a:t>
            </a:r>
            <a:r>
              <a:rPr lang="ja-JP" altLang="ja-JP" sz="2000" dirty="0" err="1"/>
              <a:t>か</a:t>
            </a:r>
            <a:endParaRPr lang="ja-JP" altLang="en-US" sz="2000" dirty="0"/>
          </a:p>
          <a:p>
            <a:r>
              <a:rPr lang="ja-JP" altLang="en-US" sz="2000" dirty="0"/>
              <a:t>　　　</a:t>
            </a:r>
            <a:r>
              <a:rPr lang="ja-JP" altLang="ja-JP" sz="2000" dirty="0"/>
              <a:t>ける。</a:t>
            </a:r>
          </a:p>
        </p:txBody>
      </p:sp>
    </p:spTree>
    <p:extLst>
      <p:ext uri="{BB962C8B-B14F-4D97-AF65-F5344CB8AC3E}">
        <p14:creationId xmlns:p14="http://schemas.microsoft.com/office/powerpoint/2010/main" val="21976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69626" y="467307"/>
            <a:ext cx="4174946" cy="461665"/>
          </a:xfrm>
          <a:prstGeom prst="rect">
            <a:avLst/>
          </a:prstGeom>
          <a:noFill/>
        </p:spPr>
        <p:txBody>
          <a:bodyPr wrap="square" rtlCol="0">
            <a:spAutoFit/>
          </a:bodyPr>
          <a:lstStyle/>
          <a:p>
            <a:r>
              <a:rPr lang="ja-JP" altLang="en-US" sz="2400" b="1" u="sng" dirty="0"/>
              <a:t>視覚障害者への声かけの例</a:t>
            </a:r>
            <a:endParaRPr lang="ja-JP" altLang="ja-JP" sz="2400" dirty="0"/>
          </a:p>
        </p:txBody>
      </p:sp>
      <p:pic>
        <p:nvPicPr>
          <p:cNvPr id="10" name="図 9"/>
          <p:cNvPicPr>
            <a:picLocks noChangeAspect="1"/>
          </p:cNvPicPr>
          <p:nvPr/>
        </p:nvPicPr>
        <p:blipFill rotWithShape="1">
          <a:blip r:embed="rId3"/>
          <a:srcRect t="19259" r="73767" b="5035"/>
          <a:stretch/>
        </p:blipFill>
        <p:spPr>
          <a:xfrm>
            <a:off x="358607" y="1938120"/>
            <a:ext cx="2638269" cy="4362138"/>
          </a:xfrm>
          <a:prstGeom prst="rect">
            <a:avLst/>
          </a:prstGeom>
        </p:spPr>
      </p:pic>
      <p:pic>
        <p:nvPicPr>
          <p:cNvPr id="12" name="図 11"/>
          <p:cNvPicPr>
            <a:picLocks noChangeAspect="1"/>
          </p:cNvPicPr>
          <p:nvPr/>
        </p:nvPicPr>
        <p:blipFill rotWithShape="1">
          <a:blip r:embed="rId3"/>
          <a:srcRect l="69171"/>
          <a:stretch/>
        </p:blipFill>
        <p:spPr>
          <a:xfrm>
            <a:off x="8829308" y="743109"/>
            <a:ext cx="3100550" cy="5761905"/>
          </a:xfrm>
          <a:prstGeom prst="rect">
            <a:avLst/>
          </a:prstGeom>
        </p:spPr>
      </p:pic>
      <p:grpSp>
        <p:nvGrpSpPr>
          <p:cNvPr id="15" name="グループ化 14"/>
          <p:cNvGrpSpPr/>
          <p:nvPr/>
        </p:nvGrpSpPr>
        <p:grpSpPr>
          <a:xfrm>
            <a:off x="4510883" y="698139"/>
            <a:ext cx="3703727" cy="5806875"/>
            <a:chOff x="3866306" y="1051125"/>
            <a:chExt cx="3703727" cy="5806875"/>
          </a:xfrm>
        </p:grpSpPr>
        <p:grpSp>
          <p:nvGrpSpPr>
            <p:cNvPr id="4" name="グループ化 3"/>
            <p:cNvGrpSpPr/>
            <p:nvPr/>
          </p:nvGrpSpPr>
          <p:grpSpPr>
            <a:xfrm>
              <a:off x="3866306" y="1051125"/>
              <a:ext cx="3477718" cy="5806875"/>
              <a:chOff x="4301021" y="1096095"/>
              <a:chExt cx="3477718" cy="5806875"/>
            </a:xfrm>
          </p:grpSpPr>
          <p:pic>
            <p:nvPicPr>
              <p:cNvPr id="13" name="図 12"/>
              <p:cNvPicPr>
                <a:picLocks noChangeAspect="1"/>
              </p:cNvPicPr>
              <p:nvPr/>
            </p:nvPicPr>
            <p:blipFill rotWithShape="1">
              <a:blip r:embed="rId3"/>
              <a:srcRect l="32592" r="32828"/>
              <a:stretch/>
            </p:blipFill>
            <p:spPr>
              <a:xfrm>
                <a:off x="4301021" y="1096095"/>
                <a:ext cx="3477718" cy="5761905"/>
              </a:xfrm>
              <a:prstGeom prst="rect">
                <a:avLst/>
              </a:prstGeom>
            </p:spPr>
          </p:pic>
          <p:sp>
            <p:nvSpPr>
              <p:cNvPr id="2" name="正方形/長方形 1"/>
              <p:cNvSpPr/>
              <p:nvPr/>
            </p:nvSpPr>
            <p:spPr>
              <a:xfrm>
                <a:off x="4301021" y="1178713"/>
                <a:ext cx="667826" cy="509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5636302" y="6580681"/>
                <a:ext cx="388588" cy="32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p:cNvSpPr/>
            <p:nvPr/>
          </p:nvSpPr>
          <p:spPr>
            <a:xfrm>
              <a:off x="6886639" y="3809924"/>
              <a:ext cx="683394" cy="1211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右矢印 15"/>
          <p:cNvSpPr/>
          <p:nvPr/>
        </p:nvSpPr>
        <p:spPr>
          <a:xfrm>
            <a:off x="3323218" y="3574375"/>
            <a:ext cx="693916" cy="1089628"/>
          </a:xfrm>
          <a:prstGeom prst="rightArrow">
            <a:avLst>
              <a:gd name="adj1" fmla="val 44497"/>
              <a:gd name="adj2" fmla="val 3919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7988601" y="3574375"/>
            <a:ext cx="693916" cy="1089628"/>
          </a:xfrm>
          <a:prstGeom prst="rightArrow">
            <a:avLst>
              <a:gd name="adj1" fmla="val 44497"/>
              <a:gd name="adj2" fmla="val 3919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2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animEffect transition="in" filter="fade">
                                      <p:cBhvr>
                                        <p:cTn id="22" dur="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250" fill="hold"/>
                                        <p:tgtEl>
                                          <p:spTgt spid="12"/>
                                        </p:tgtEl>
                                        <p:attrNameLst>
                                          <p:attrName>ppt_w</p:attrName>
                                        </p:attrNameLst>
                                      </p:cBhvr>
                                      <p:tavLst>
                                        <p:tav tm="0">
                                          <p:val>
                                            <p:fltVal val="0"/>
                                          </p:val>
                                        </p:tav>
                                        <p:tav tm="100000">
                                          <p:val>
                                            <p:strVal val="#ppt_w"/>
                                          </p:val>
                                        </p:tav>
                                      </p:tavLst>
                                    </p:anim>
                                    <p:anim calcmode="lin" valueType="num">
                                      <p:cBhvr>
                                        <p:cTn id="34" dur="250" fill="hold"/>
                                        <p:tgtEl>
                                          <p:spTgt spid="12"/>
                                        </p:tgtEl>
                                        <p:attrNameLst>
                                          <p:attrName>ppt_h</p:attrName>
                                        </p:attrNameLst>
                                      </p:cBhvr>
                                      <p:tavLst>
                                        <p:tav tm="0">
                                          <p:val>
                                            <p:fltVal val="0"/>
                                          </p:val>
                                        </p:tav>
                                        <p:tav tm="100000">
                                          <p:val>
                                            <p:strVal val="#ppt_h"/>
                                          </p:val>
                                        </p:tav>
                                      </p:tavLst>
                                    </p:anim>
                                    <p:animEffect transition="in" filter="fade">
                                      <p:cBhvr>
                                        <p:cTn id="3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598" y="498186"/>
            <a:ext cx="2393889" cy="3404098"/>
          </a:xfrm>
          <a:prstGeom prst="rect">
            <a:avLst/>
          </a:prstGeom>
          <a:effectLst>
            <a:outerShdw blurRad="50800" dist="38100" dir="2700000" algn="tl" rotWithShape="0">
              <a:prstClr val="black">
                <a:alpha val="40000"/>
              </a:prstClr>
            </a:outerShdw>
          </a:effectLst>
        </p:spPr>
      </p:pic>
      <p:grpSp>
        <p:nvGrpSpPr>
          <p:cNvPr id="14" name="グループ化 13"/>
          <p:cNvGrpSpPr/>
          <p:nvPr/>
        </p:nvGrpSpPr>
        <p:grpSpPr>
          <a:xfrm>
            <a:off x="3327991" y="189885"/>
            <a:ext cx="7761767" cy="6461510"/>
            <a:chOff x="3327991" y="189885"/>
            <a:chExt cx="7761767" cy="6461510"/>
          </a:xfrm>
        </p:grpSpPr>
        <p:sp>
          <p:nvSpPr>
            <p:cNvPr id="3" name="テキスト ボックス 2"/>
            <p:cNvSpPr txBox="1"/>
            <p:nvPr/>
          </p:nvSpPr>
          <p:spPr>
            <a:xfrm>
              <a:off x="3434316" y="1067996"/>
              <a:ext cx="3185487" cy="369332"/>
            </a:xfrm>
            <a:prstGeom prst="rect">
              <a:avLst/>
            </a:prstGeom>
            <a:noFill/>
          </p:spPr>
          <p:txBody>
            <a:bodyPr wrap="none" rtlCol="0">
              <a:spAutoFit/>
            </a:bodyPr>
            <a:lstStyle/>
            <a:p>
              <a:r>
                <a:rPr kumimoji="1" lang="ja-JP" altLang="en-US" b="1" dirty="0"/>
                <a:t>■ガイドラインの目的と構成</a:t>
              </a:r>
            </a:p>
          </p:txBody>
        </p:sp>
        <p:sp>
          <p:nvSpPr>
            <p:cNvPr id="4" name="テキスト ボックス 3"/>
            <p:cNvSpPr txBox="1"/>
            <p:nvPr/>
          </p:nvSpPr>
          <p:spPr>
            <a:xfrm>
              <a:off x="3434316" y="1886079"/>
              <a:ext cx="3647152" cy="1200329"/>
            </a:xfrm>
            <a:prstGeom prst="rect">
              <a:avLst/>
            </a:prstGeom>
            <a:noFill/>
          </p:spPr>
          <p:txBody>
            <a:bodyPr wrap="none" rtlCol="0">
              <a:spAutoFit/>
            </a:bodyPr>
            <a:lstStyle/>
            <a:p>
              <a:r>
                <a:rPr kumimoji="1" lang="ja-JP" altLang="en-US" b="1" dirty="0"/>
                <a:t>■接遇の基本</a:t>
              </a:r>
            </a:p>
            <a:p>
              <a:r>
                <a:rPr lang="ja-JP" altLang="en-US" dirty="0"/>
                <a:t>　〇基本的な心構え</a:t>
              </a:r>
            </a:p>
            <a:p>
              <a:r>
                <a:rPr kumimoji="1" lang="ja-JP" altLang="en-US" dirty="0"/>
                <a:t>　〇接遇の前提となる考え方など</a:t>
              </a:r>
            </a:p>
            <a:p>
              <a:r>
                <a:rPr lang="ja-JP" altLang="en-US" dirty="0"/>
                <a:t>　〇「障害の社会モデル」の理解</a:t>
              </a:r>
              <a:endParaRPr kumimoji="1" lang="ja-JP" altLang="en-US" dirty="0"/>
            </a:p>
          </p:txBody>
        </p:sp>
        <p:sp>
          <p:nvSpPr>
            <p:cNvPr id="5" name="テキスト ボックス 4"/>
            <p:cNvSpPr txBox="1"/>
            <p:nvPr/>
          </p:nvSpPr>
          <p:spPr>
            <a:xfrm>
              <a:off x="3434316" y="3446855"/>
              <a:ext cx="4570482" cy="923330"/>
            </a:xfrm>
            <a:prstGeom prst="rect">
              <a:avLst/>
            </a:prstGeom>
            <a:noFill/>
          </p:spPr>
          <p:txBody>
            <a:bodyPr wrap="none" rtlCol="0">
              <a:spAutoFit/>
            </a:bodyPr>
            <a:lstStyle/>
            <a:p>
              <a:r>
                <a:rPr kumimoji="1" lang="ja-JP" altLang="en-US" b="1" dirty="0"/>
                <a:t>■基本の対応について</a:t>
              </a:r>
            </a:p>
            <a:p>
              <a:r>
                <a:rPr lang="ja-JP" altLang="en-US" dirty="0"/>
                <a:t>　〇接遇対象者の特性、困りごと等の理解</a:t>
              </a:r>
            </a:p>
            <a:p>
              <a:r>
                <a:rPr lang="ja-JP" altLang="en-US" dirty="0"/>
                <a:t>　〇基本的な接遇の方法</a:t>
              </a:r>
            </a:p>
          </p:txBody>
        </p:sp>
        <p:sp>
          <p:nvSpPr>
            <p:cNvPr id="6" name="テキスト ボックス 5"/>
            <p:cNvSpPr txBox="1"/>
            <p:nvPr/>
          </p:nvSpPr>
          <p:spPr>
            <a:xfrm>
              <a:off x="3434316" y="4818036"/>
              <a:ext cx="4570482" cy="646331"/>
            </a:xfrm>
            <a:prstGeom prst="rect">
              <a:avLst/>
            </a:prstGeom>
            <a:noFill/>
          </p:spPr>
          <p:txBody>
            <a:bodyPr wrap="none" rtlCol="0">
              <a:spAutoFit/>
            </a:bodyPr>
            <a:lstStyle/>
            <a:p>
              <a:r>
                <a:rPr kumimoji="1" lang="ja-JP" altLang="en-US" b="1" dirty="0"/>
                <a:t>■交通モード別の対応について</a:t>
              </a:r>
            </a:p>
            <a:p>
              <a:r>
                <a:rPr lang="ja-JP" altLang="en-US" dirty="0"/>
                <a:t>　鉄軌道、バス、タクシー、旅客船、航空</a:t>
              </a:r>
              <a:endParaRPr kumimoji="1" lang="ja-JP" altLang="en-US" dirty="0"/>
            </a:p>
          </p:txBody>
        </p:sp>
        <p:sp>
          <p:nvSpPr>
            <p:cNvPr id="7" name="テキスト ボックス 6"/>
            <p:cNvSpPr txBox="1"/>
            <p:nvPr/>
          </p:nvSpPr>
          <p:spPr>
            <a:xfrm>
              <a:off x="3434316" y="5893167"/>
              <a:ext cx="7396577" cy="646331"/>
            </a:xfrm>
            <a:prstGeom prst="rect">
              <a:avLst/>
            </a:prstGeom>
            <a:noFill/>
          </p:spPr>
          <p:txBody>
            <a:bodyPr wrap="none" rtlCol="0">
              <a:spAutoFit/>
            </a:bodyPr>
            <a:lstStyle/>
            <a:p>
              <a:r>
                <a:rPr kumimoji="1" lang="ja-JP" altLang="en-US" b="1" dirty="0"/>
                <a:t>■緊急時・災害時の対応について</a:t>
              </a:r>
            </a:p>
            <a:p>
              <a:r>
                <a:rPr lang="ja-JP" altLang="en-US" b="1" dirty="0"/>
                <a:t>■教育内容をブラッシュアップできる</a:t>
              </a:r>
              <a:r>
                <a:rPr lang="en-US" altLang="ja-JP" b="1" dirty="0" err="1"/>
                <a:t>PDCA</a:t>
              </a:r>
              <a:r>
                <a:rPr lang="ja-JP" altLang="en-US" b="1" dirty="0"/>
                <a:t>を備えた体制構築について</a:t>
              </a:r>
              <a:endParaRPr kumimoji="1" lang="ja-JP" altLang="en-US" b="1" dirty="0"/>
            </a:p>
          </p:txBody>
        </p:sp>
        <p:sp>
          <p:nvSpPr>
            <p:cNvPr id="8" name="正方形/長方形 7"/>
            <p:cNvSpPr/>
            <p:nvPr/>
          </p:nvSpPr>
          <p:spPr>
            <a:xfrm>
              <a:off x="3327991" y="827795"/>
              <a:ext cx="7761767" cy="745823"/>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27991" y="5781271"/>
              <a:ext cx="7761767" cy="870124"/>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27991" y="1805398"/>
              <a:ext cx="7761767" cy="1285987"/>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327991" y="3323165"/>
              <a:ext cx="7761767" cy="1124339"/>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327991" y="4679284"/>
              <a:ext cx="7761767" cy="870209"/>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327991" y="189885"/>
              <a:ext cx="5918608" cy="646331"/>
            </a:xfrm>
            <a:prstGeom prst="rect">
              <a:avLst/>
            </a:prstGeom>
            <a:noFill/>
          </p:spPr>
          <p:txBody>
            <a:bodyPr wrap="none" rtlCol="0">
              <a:spAutoFit/>
            </a:bodyPr>
            <a:lstStyle/>
            <a:p>
              <a:r>
                <a:rPr kumimoji="1" lang="ja-JP" altLang="en-US" sz="3600" b="1" dirty="0">
                  <a:solidFill>
                    <a:schemeClr val="accent5">
                      <a:lumMod val="75000"/>
                    </a:schemeClr>
                  </a:solidFill>
                </a:rPr>
                <a:t>接遇ガイドライン（</a:t>
              </a:r>
              <a:r>
                <a:rPr kumimoji="1" lang="en-US" altLang="ja-JP" sz="3600" b="1" dirty="0" err="1">
                  <a:solidFill>
                    <a:schemeClr val="accent5">
                      <a:lumMod val="75000"/>
                    </a:schemeClr>
                  </a:solidFill>
                </a:rPr>
                <a:t>H30.5</a:t>
              </a:r>
              <a:r>
                <a:rPr kumimoji="1" lang="ja-JP" altLang="en-US" sz="3600" b="1" dirty="0">
                  <a:solidFill>
                    <a:schemeClr val="accent5">
                      <a:lumMod val="75000"/>
                    </a:schemeClr>
                  </a:solidFill>
                </a:rPr>
                <a:t>）</a:t>
              </a:r>
            </a:p>
          </p:txBody>
        </p:sp>
      </p:grpSp>
    </p:spTree>
    <p:extLst>
      <p:ext uri="{BB962C8B-B14F-4D97-AF65-F5344CB8AC3E}">
        <p14:creationId xmlns:p14="http://schemas.microsoft.com/office/powerpoint/2010/main" val="17371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34715" y="329784"/>
            <a:ext cx="10972800" cy="718855"/>
            <a:chOff x="434715" y="329784"/>
            <a:chExt cx="10972800" cy="718855"/>
          </a:xfrm>
        </p:grpSpPr>
        <p:sp>
          <p:nvSpPr>
            <p:cNvPr id="2" name="正方形/長方形 1"/>
            <p:cNvSpPr/>
            <p:nvPr/>
          </p:nvSpPr>
          <p:spPr>
            <a:xfrm>
              <a:off x="434715" y="329784"/>
              <a:ext cx="10972800" cy="71885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4636" y="512023"/>
              <a:ext cx="8443337" cy="523220"/>
            </a:xfrm>
            <a:prstGeom prst="rect">
              <a:avLst/>
            </a:prstGeom>
            <a:noFill/>
          </p:spPr>
          <p:txBody>
            <a:bodyPr wrap="none" rtlCol="0">
              <a:spAutoFit/>
            </a:bodyPr>
            <a:lstStyle/>
            <a:p>
              <a:r>
                <a:rPr kumimoji="1" lang="ja-JP" altLang="en-US" sz="2800" b="1" dirty="0">
                  <a:solidFill>
                    <a:schemeClr val="bg1"/>
                  </a:solidFill>
                </a:rPr>
                <a:t>ポイント２　コミュニケーションツールを準備する</a:t>
              </a:r>
            </a:p>
          </p:txBody>
        </p:sp>
      </p:grpSp>
      <p:sp>
        <p:nvSpPr>
          <p:cNvPr id="4" name="テキスト ボックス 3"/>
          <p:cNvSpPr txBox="1"/>
          <p:nvPr/>
        </p:nvSpPr>
        <p:spPr>
          <a:xfrm>
            <a:off x="554636" y="1349835"/>
            <a:ext cx="7914807" cy="707886"/>
          </a:xfrm>
          <a:prstGeom prst="rect">
            <a:avLst/>
          </a:prstGeom>
          <a:noFill/>
        </p:spPr>
        <p:txBody>
          <a:bodyPr wrap="square" rtlCol="0">
            <a:spAutoFit/>
          </a:bodyPr>
          <a:lstStyle/>
          <a:p>
            <a:r>
              <a:rPr lang="ja-JP" altLang="en-US" sz="2000" dirty="0"/>
              <a:t>感染症対策によってコミュニケーションがとりにくくなっていますが、さまざまなツールなどを準備しておくことが必要です</a:t>
            </a:r>
            <a:endParaRPr kumimoji="1" lang="ja-JP" altLang="en-US" sz="2000" dirty="0"/>
          </a:p>
        </p:txBody>
      </p:sp>
      <p:sp>
        <p:nvSpPr>
          <p:cNvPr id="6" name="テキスト ボックス 5"/>
          <p:cNvSpPr txBox="1"/>
          <p:nvPr/>
        </p:nvSpPr>
        <p:spPr>
          <a:xfrm>
            <a:off x="448936" y="2822941"/>
            <a:ext cx="6859283" cy="1754326"/>
          </a:xfrm>
          <a:prstGeom prst="rect">
            <a:avLst/>
          </a:prstGeom>
          <a:noFill/>
        </p:spPr>
        <p:txBody>
          <a:bodyPr wrap="square" rtlCol="0">
            <a:spAutoFit/>
          </a:bodyPr>
          <a:lstStyle/>
          <a:p>
            <a:r>
              <a:rPr kumimoji="1" lang="ja-JP" altLang="en-US" sz="2800" b="1" dirty="0"/>
              <a:t>●コミュニケーションに役立つツール</a:t>
            </a:r>
          </a:p>
          <a:p>
            <a:r>
              <a:rPr lang="ja-JP" altLang="en-US" sz="2000" dirty="0"/>
              <a:t>　　➡ </a:t>
            </a:r>
            <a:r>
              <a:rPr lang="ja-JP" altLang="en-US" sz="2000" u="sng" dirty="0"/>
              <a:t>「伝える」工夫</a:t>
            </a:r>
          </a:p>
          <a:p>
            <a:r>
              <a:rPr lang="ja-JP" altLang="en-US" sz="2000" dirty="0"/>
              <a:t>　　　　　口元が見えるマスク、フェイスシールド、</a:t>
            </a:r>
          </a:p>
          <a:p>
            <a:r>
              <a:rPr kumimoji="1" lang="ja-JP" altLang="en-US" sz="2000" dirty="0"/>
              <a:t>　　　　　マイクの活用、</a:t>
            </a:r>
            <a:r>
              <a:rPr lang="ja-JP" altLang="en-US" sz="2000" dirty="0"/>
              <a:t>筆談具、</a:t>
            </a:r>
          </a:p>
          <a:p>
            <a:r>
              <a:rPr kumimoji="1" lang="ja-JP" altLang="en-US" sz="2000" dirty="0"/>
              <a:t>　　　</a:t>
            </a:r>
            <a:r>
              <a:rPr lang="ja-JP" altLang="en-US" sz="2000" dirty="0"/>
              <a:t>　　</a:t>
            </a:r>
            <a:r>
              <a:rPr kumimoji="1" lang="ja-JP" altLang="en-US" sz="2000" dirty="0"/>
              <a:t>コミュニケーションボード　　など</a:t>
            </a:r>
          </a:p>
        </p:txBody>
      </p:sp>
      <p:grpSp>
        <p:nvGrpSpPr>
          <p:cNvPr id="8" name="グループ化 7"/>
          <p:cNvGrpSpPr/>
          <p:nvPr/>
        </p:nvGrpSpPr>
        <p:grpSpPr>
          <a:xfrm>
            <a:off x="7308219" y="2620370"/>
            <a:ext cx="4445561" cy="4000369"/>
            <a:chOff x="7308219" y="2620370"/>
            <a:chExt cx="4445561" cy="4000369"/>
          </a:xfrm>
        </p:grpSpPr>
        <p:pic>
          <p:nvPicPr>
            <p:cNvPr id="5" name="図 4"/>
            <p:cNvPicPr>
              <a:picLocks noChangeAspect="1"/>
            </p:cNvPicPr>
            <p:nvPr/>
          </p:nvPicPr>
          <p:blipFill>
            <a:blip r:embed="rId3"/>
            <a:stretch>
              <a:fillRect/>
            </a:stretch>
          </p:blipFill>
          <p:spPr>
            <a:xfrm>
              <a:off x="7308219" y="2620370"/>
              <a:ext cx="4445561" cy="3114555"/>
            </a:xfrm>
            <a:prstGeom prst="rect">
              <a:avLst/>
            </a:prstGeom>
          </p:spPr>
        </p:pic>
        <p:sp>
          <p:nvSpPr>
            <p:cNvPr id="10" name="テキスト ボックス 9"/>
            <p:cNvSpPr txBox="1"/>
            <p:nvPr/>
          </p:nvSpPr>
          <p:spPr>
            <a:xfrm>
              <a:off x="7362834" y="5974408"/>
              <a:ext cx="4390946" cy="646331"/>
            </a:xfrm>
            <a:prstGeom prst="rect">
              <a:avLst/>
            </a:prstGeom>
            <a:noFill/>
          </p:spPr>
          <p:txBody>
            <a:bodyPr wrap="none" rtlCol="0">
              <a:spAutoFit/>
            </a:bodyPr>
            <a:lstStyle/>
            <a:p>
              <a:r>
                <a:rPr kumimoji="1" lang="ja-JP" altLang="en-US" dirty="0"/>
                <a:t>コミュニケーション支援ボード</a:t>
              </a:r>
            </a:p>
            <a:p>
              <a:r>
                <a:rPr lang="en-US" altLang="ja-JP" dirty="0"/>
                <a:t>((</a:t>
              </a:r>
              <a:r>
                <a:rPr lang="ja-JP" altLang="en-US" dirty="0"/>
                <a:t>公財</a:t>
              </a:r>
              <a:r>
                <a:rPr lang="en-US" altLang="ja-JP" dirty="0"/>
                <a:t>)</a:t>
              </a:r>
              <a:r>
                <a:rPr lang="ja-JP" altLang="en-US" dirty="0"/>
                <a:t>交通エコロジー・モビリティ財団</a:t>
              </a:r>
              <a:r>
                <a:rPr lang="en-US" altLang="ja-JP" dirty="0"/>
                <a:t>)</a:t>
              </a:r>
              <a:endParaRPr kumimoji="1" lang="ja-JP" altLang="en-US" dirty="0"/>
            </a:p>
          </p:txBody>
        </p:sp>
      </p:grpSp>
      <p:sp>
        <p:nvSpPr>
          <p:cNvPr id="9" name="テキスト ボックス 8"/>
          <p:cNvSpPr txBox="1"/>
          <p:nvPr/>
        </p:nvSpPr>
        <p:spPr>
          <a:xfrm>
            <a:off x="448936" y="5053662"/>
            <a:ext cx="6859283" cy="1138773"/>
          </a:xfrm>
          <a:prstGeom prst="rect">
            <a:avLst/>
          </a:prstGeom>
          <a:noFill/>
        </p:spPr>
        <p:txBody>
          <a:bodyPr wrap="square" rtlCol="0">
            <a:spAutoFit/>
          </a:bodyPr>
          <a:lstStyle/>
          <a:p>
            <a:r>
              <a:rPr kumimoji="1" lang="ja-JP" altLang="en-US" sz="2800" b="1" dirty="0"/>
              <a:t>●ＩＣＴの活用</a:t>
            </a:r>
          </a:p>
          <a:p>
            <a:r>
              <a:rPr lang="ja-JP" altLang="en-US" sz="2000" dirty="0"/>
              <a:t>　➡オンライン対応、</a:t>
            </a:r>
            <a:r>
              <a:rPr kumimoji="1" lang="ja-JP" altLang="en-US" sz="2000" dirty="0"/>
              <a:t>手続きの効率化　など</a:t>
            </a:r>
          </a:p>
          <a:p>
            <a:r>
              <a:rPr lang="ja-JP" altLang="en-US" sz="2000" dirty="0"/>
              <a:t>　　</a:t>
            </a:r>
            <a:r>
              <a:rPr lang="en-US" altLang="ja-JP" sz="2000" dirty="0"/>
              <a:t>※</a:t>
            </a:r>
            <a:r>
              <a:rPr lang="ja-JP" altLang="en-US" sz="2000" dirty="0"/>
              <a:t>多媒体による周知や操作体験などが重要</a:t>
            </a:r>
            <a:endParaRPr kumimoji="1" lang="ja-JP" altLang="en-US" sz="2000" dirty="0"/>
          </a:p>
        </p:txBody>
      </p:sp>
    </p:spTree>
    <p:extLst>
      <p:ext uri="{BB962C8B-B14F-4D97-AF65-F5344CB8AC3E}">
        <p14:creationId xmlns:p14="http://schemas.microsoft.com/office/powerpoint/2010/main" val="40630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34715" y="525997"/>
            <a:ext cx="10972800" cy="1248212"/>
            <a:chOff x="434715" y="525997"/>
            <a:chExt cx="10972800" cy="1248212"/>
          </a:xfrm>
        </p:grpSpPr>
        <p:sp>
          <p:nvSpPr>
            <p:cNvPr id="2" name="正方形/長方形 1"/>
            <p:cNvSpPr/>
            <p:nvPr/>
          </p:nvSpPr>
          <p:spPr>
            <a:xfrm>
              <a:off x="434715" y="525997"/>
              <a:ext cx="10972800" cy="12482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4636" y="708236"/>
              <a:ext cx="10597773" cy="954107"/>
            </a:xfrm>
            <a:prstGeom prst="rect">
              <a:avLst/>
            </a:prstGeom>
            <a:noFill/>
          </p:spPr>
          <p:txBody>
            <a:bodyPr wrap="none" rtlCol="0">
              <a:spAutoFit/>
            </a:bodyPr>
            <a:lstStyle/>
            <a:p>
              <a:r>
                <a:rPr kumimoji="1" lang="ja-JP" altLang="en-US" sz="2800" b="1" dirty="0">
                  <a:solidFill>
                    <a:schemeClr val="bg1"/>
                  </a:solidFill>
                </a:rPr>
                <a:t>ポイント３　</a:t>
              </a:r>
            </a:p>
            <a:p>
              <a:r>
                <a:rPr lang="ja-JP" altLang="en-US" sz="2800" b="1" dirty="0">
                  <a:solidFill>
                    <a:schemeClr val="bg1"/>
                  </a:solidFill>
                </a:rPr>
                <a:t>　　</a:t>
              </a:r>
              <a:r>
                <a:rPr kumimoji="1" lang="ja-JP" altLang="en-US" sz="2800" b="1" dirty="0">
                  <a:solidFill>
                    <a:schemeClr val="bg1"/>
                  </a:solidFill>
                </a:rPr>
                <a:t>感染症対策設備の設置方法や変更事項等の伝え方に配慮する</a:t>
              </a:r>
            </a:p>
          </p:txBody>
        </p:sp>
      </p:grpSp>
      <p:sp>
        <p:nvSpPr>
          <p:cNvPr id="4" name="テキスト ボックス 3"/>
          <p:cNvSpPr txBox="1"/>
          <p:nvPr/>
        </p:nvSpPr>
        <p:spPr>
          <a:xfrm>
            <a:off x="554636" y="2318840"/>
            <a:ext cx="10852879" cy="1138773"/>
          </a:xfrm>
          <a:prstGeom prst="rect">
            <a:avLst/>
          </a:prstGeom>
          <a:noFill/>
        </p:spPr>
        <p:txBody>
          <a:bodyPr wrap="square" rtlCol="0">
            <a:spAutoFit/>
          </a:bodyPr>
          <a:lstStyle/>
          <a:p>
            <a:r>
              <a:rPr lang="ja-JP" altLang="en-US" sz="2800" b="1" dirty="0"/>
              <a:t>●感染症対策設備の設置方法</a:t>
            </a:r>
          </a:p>
          <a:p>
            <a:r>
              <a:rPr kumimoji="1" lang="ja-JP" altLang="en-US" sz="2000" dirty="0"/>
              <a:t>　〇消毒液や検温設備等は複数台を異なる高さで設置する、</a:t>
            </a:r>
            <a:r>
              <a:rPr lang="ja-JP" altLang="en-US" sz="2000" dirty="0"/>
              <a:t>使い方を表示する</a:t>
            </a:r>
          </a:p>
          <a:p>
            <a:r>
              <a:rPr kumimoji="1" lang="ja-JP" altLang="en-US" sz="2000" dirty="0"/>
              <a:t>　〇個別に消毒や検温をするなどの工夫　　など</a:t>
            </a:r>
            <a:endParaRPr lang="ja-JP" altLang="en-US" sz="2000" dirty="0"/>
          </a:p>
        </p:txBody>
      </p:sp>
      <p:sp>
        <p:nvSpPr>
          <p:cNvPr id="6" name="テキスト ボックス 5"/>
          <p:cNvSpPr txBox="1"/>
          <p:nvPr/>
        </p:nvSpPr>
        <p:spPr>
          <a:xfrm>
            <a:off x="554636" y="4002244"/>
            <a:ext cx="10852879" cy="1138773"/>
          </a:xfrm>
          <a:prstGeom prst="rect">
            <a:avLst/>
          </a:prstGeom>
          <a:noFill/>
        </p:spPr>
        <p:txBody>
          <a:bodyPr wrap="square" rtlCol="0">
            <a:spAutoFit/>
          </a:bodyPr>
          <a:lstStyle/>
          <a:p>
            <a:r>
              <a:rPr lang="ja-JP" altLang="en-US" sz="2800" b="1" dirty="0"/>
              <a:t>●対策情報の伝え方</a:t>
            </a:r>
          </a:p>
          <a:p>
            <a:r>
              <a:rPr lang="ja-JP" altLang="en-US" sz="2000" dirty="0"/>
              <a:t>　〇文字やイラストで掲示する、音声アナウンスを流すなど複数手段で行う</a:t>
            </a:r>
          </a:p>
          <a:p>
            <a:r>
              <a:rPr lang="ja-JP" altLang="en-US" sz="2000" dirty="0"/>
              <a:t>　〇換気やアクリル板設置などで音声が伝わりにくいため、はっきり、繰り返して</a:t>
            </a:r>
          </a:p>
        </p:txBody>
      </p:sp>
    </p:spTree>
    <p:extLst>
      <p:ext uri="{BB962C8B-B14F-4D97-AF65-F5344CB8AC3E}">
        <p14:creationId xmlns:p14="http://schemas.microsoft.com/office/powerpoint/2010/main" val="184891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34715" y="395743"/>
            <a:ext cx="10972800" cy="718855"/>
            <a:chOff x="434715" y="395743"/>
            <a:chExt cx="10972800" cy="718855"/>
          </a:xfrm>
        </p:grpSpPr>
        <p:sp>
          <p:nvSpPr>
            <p:cNvPr id="5" name="正方形/長方形 4"/>
            <p:cNvSpPr/>
            <p:nvPr/>
          </p:nvSpPr>
          <p:spPr>
            <a:xfrm>
              <a:off x="434715" y="395743"/>
              <a:ext cx="10972800" cy="71885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54636" y="564334"/>
              <a:ext cx="8443337" cy="523220"/>
            </a:xfrm>
            <a:prstGeom prst="rect">
              <a:avLst/>
            </a:prstGeom>
            <a:noFill/>
          </p:spPr>
          <p:txBody>
            <a:bodyPr wrap="none" rtlCol="0">
              <a:spAutoFit/>
            </a:bodyPr>
            <a:lstStyle/>
            <a:p>
              <a:r>
                <a:rPr kumimoji="1" lang="ja-JP" altLang="en-US" sz="2800" b="1" dirty="0">
                  <a:solidFill>
                    <a:schemeClr val="bg1"/>
                  </a:solidFill>
                </a:rPr>
                <a:t>ポイント４　感染症対策についての情報提供を行う</a:t>
              </a:r>
            </a:p>
          </p:txBody>
        </p:sp>
      </p:grpSp>
      <p:sp>
        <p:nvSpPr>
          <p:cNvPr id="7" name="テキスト ボックス 6"/>
          <p:cNvSpPr txBox="1"/>
          <p:nvPr/>
        </p:nvSpPr>
        <p:spPr>
          <a:xfrm>
            <a:off x="554636" y="1760929"/>
            <a:ext cx="10852879" cy="1754326"/>
          </a:xfrm>
          <a:prstGeom prst="rect">
            <a:avLst/>
          </a:prstGeom>
          <a:noFill/>
        </p:spPr>
        <p:txBody>
          <a:bodyPr wrap="square" rtlCol="0">
            <a:spAutoFit/>
          </a:bodyPr>
          <a:lstStyle/>
          <a:p>
            <a:r>
              <a:rPr lang="ja-JP" altLang="en-US" sz="2800" b="1" dirty="0"/>
              <a:t>●感染症対策についての情報提供</a:t>
            </a:r>
          </a:p>
          <a:p>
            <a:r>
              <a:rPr lang="ja-JP" altLang="en-US" sz="2000" dirty="0"/>
              <a:t>　〇対策への協力の呼びかけ</a:t>
            </a:r>
          </a:p>
          <a:p>
            <a:r>
              <a:rPr lang="ja-JP" altLang="en-US" sz="2000" dirty="0"/>
              <a:t>　〇対策の取組の周知</a:t>
            </a:r>
          </a:p>
          <a:p>
            <a:r>
              <a:rPr lang="ja-JP" altLang="en-US" sz="2000" dirty="0"/>
              <a:t>　〇感染症対策がしづらい人がいて、工夫を行っていることへの理解の促し</a:t>
            </a:r>
          </a:p>
          <a:p>
            <a:r>
              <a:rPr lang="ja-JP" altLang="en-US" sz="2000" dirty="0"/>
              <a:t>　〇人員配置を減らしている場合、呼び出しができることの工夫やその周知</a:t>
            </a:r>
          </a:p>
        </p:txBody>
      </p:sp>
      <p:grpSp>
        <p:nvGrpSpPr>
          <p:cNvPr id="4" name="グループ化 3"/>
          <p:cNvGrpSpPr/>
          <p:nvPr/>
        </p:nvGrpSpPr>
        <p:grpSpPr>
          <a:xfrm>
            <a:off x="9293679" y="1702354"/>
            <a:ext cx="2723823" cy="2933968"/>
            <a:chOff x="9293679" y="2568485"/>
            <a:chExt cx="2723823" cy="2933968"/>
          </a:xfrm>
        </p:grpSpPr>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9662615" y="2568485"/>
              <a:ext cx="2067837" cy="2067837"/>
            </a:xfrm>
            <a:prstGeom prst="rect">
              <a:avLst/>
            </a:prstGeom>
            <a:noFill/>
            <a:ln>
              <a:noFill/>
            </a:ln>
            <a:effectLst>
              <a:outerShdw blurRad="50800" dist="76200" dir="2700000" algn="tl" rotWithShape="0">
                <a:prstClr val="black">
                  <a:alpha val="40000"/>
                </a:prstClr>
              </a:outerShdw>
            </a:effectLst>
          </p:spPr>
        </p:pic>
        <p:sp>
          <p:nvSpPr>
            <p:cNvPr id="2" name="テキスト ボックス 1"/>
            <p:cNvSpPr txBox="1"/>
            <p:nvPr/>
          </p:nvSpPr>
          <p:spPr>
            <a:xfrm>
              <a:off x="9293679" y="4856122"/>
              <a:ext cx="2723823" cy="646331"/>
            </a:xfrm>
            <a:prstGeom prst="rect">
              <a:avLst/>
            </a:prstGeom>
            <a:noFill/>
          </p:spPr>
          <p:txBody>
            <a:bodyPr wrap="none" rtlCol="0">
              <a:spAutoFit/>
            </a:bodyPr>
            <a:lstStyle/>
            <a:p>
              <a:r>
                <a:rPr kumimoji="1" lang="ja-JP" altLang="en-US" dirty="0"/>
                <a:t>マスク着用が難し</a:t>
              </a:r>
              <a:r>
                <a:rPr lang="ja-JP" altLang="en-US" dirty="0"/>
                <a:t>い</a:t>
              </a:r>
              <a:r>
                <a:rPr kumimoji="1" lang="ja-JP" altLang="en-US" dirty="0"/>
                <a:t>こと</a:t>
              </a:r>
            </a:p>
            <a:p>
              <a:r>
                <a:rPr kumimoji="1" lang="ja-JP" altLang="en-US" dirty="0"/>
                <a:t>を示すマークのイメージ</a:t>
              </a:r>
            </a:p>
          </p:txBody>
        </p:sp>
      </p:grpSp>
      <p:sp>
        <p:nvSpPr>
          <p:cNvPr id="9" name="テキスト ボックス 8"/>
          <p:cNvSpPr txBox="1"/>
          <p:nvPr/>
        </p:nvSpPr>
        <p:spPr>
          <a:xfrm>
            <a:off x="434715" y="4636322"/>
            <a:ext cx="10852879" cy="892552"/>
          </a:xfrm>
          <a:prstGeom prst="rect">
            <a:avLst/>
          </a:prstGeom>
          <a:noFill/>
        </p:spPr>
        <p:txBody>
          <a:bodyPr wrap="square" rtlCol="0">
            <a:spAutoFit/>
          </a:bodyPr>
          <a:lstStyle/>
          <a:p>
            <a:r>
              <a:rPr lang="ja-JP" altLang="en-US" sz="3200" b="1" dirty="0"/>
              <a:t>●情報の伝え方</a:t>
            </a:r>
          </a:p>
          <a:p>
            <a:r>
              <a:rPr lang="ja-JP" altLang="en-US" sz="2000" dirty="0"/>
              <a:t>　〇文字やイラストで掲示する、音声アナウンスを流すなど複数手段で行う</a:t>
            </a:r>
          </a:p>
        </p:txBody>
      </p:sp>
    </p:spTree>
    <p:extLst>
      <p:ext uri="{BB962C8B-B14F-4D97-AF65-F5344CB8AC3E}">
        <p14:creationId xmlns:p14="http://schemas.microsoft.com/office/powerpoint/2010/main" val="29064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34715" y="619074"/>
            <a:ext cx="10972800" cy="718855"/>
            <a:chOff x="434715" y="619074"/>
            <a:chExt cx="10972800" cy="718855"/>
          </a:xfrm>
        </p:grpSpPr>
        <p:sp>
          <p:nvSpPr>
            <p:cNvPr id="3" name="正方形/長方形 2"/>
            <p:cNvSpPr/>
            <p:nvPr/>
          </p:nvSpPr>
          <p:spPr>
            <a:xfrm>
              <a:off x="434715" y="619074"/>
              <a:ext cx="10972800" cy="71885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54636" y="801313"/>
              <a:ext cx="7725192" cy="523220"/>
            </a:xfrm>
            <a:prstGeom prst="rect">
              <a:avLst/>
            </a:prstGeom>
            <a:noFill/>
          </p:spPr>
          <p:txBody>
            <a:bodyPr wrap="none" rtlCol="0">
              <a:spAutoFit/>
            </a:bodyPr>
            <a:lstStyle/>
            <a:p>
              <a:r>
                <a:rPr kumimoji="1" lang="ja-JP" altLang="en-US" sz="2800" b="1" dirty="0">
                  <a:solidFill>
                    <a:schemeClr val="bg1"/>
                  </a:solidFill>
                </a:rPr>
                <a:t>ポイント５　感染症対策下における新たな工夫</a:t>
              </a:r>
            </a:p>
          </p:txBody>
        </p:sp>
      </p:grpSp>
      <p:sp>
        <p:nvSpPr>
          <p:cNvPr id="5" name="テキスト ボックス 4"/>
          <p:cNvSpPr txBox="1"/>
          <p:nvPr/>
        </p:nvSpPr>
        <p:spPr>
          <a:xfrm>
            <a:off x="1064301" y="1639125"/>
            <a:ext cx="9413823" cy="1015663"/>
          </a:xfrm>
          <a:prstGeom prst="rect">
            <a:avLst/>
          </a:prstGeom>
          <a:noFill/>
        </p:spPr>
        <p:txBody>
          <a:bodyPr wrap="square" rtlCol="0">
            <a:spAutoFit/>
          </a:bodyPr>
          <a:lstStyle/>
          <a:p>
            <a:r>
              <a:rPr lang="ja-JP" altLang="en-US" sz="2000" dirty="0"/>
              <a:t>〇チケットのオンライン購入やアプリを使った割引手続きなどのＩＣＴ等の活用</a:t>
            </a:r>
          </a:p>
          <a:p>
            <a:endParaRPr lang="ja-JP" altLang="en-US" sz="2000" dirty="0"/>
          </a:p>
          <a:p>
            <a:r>
              <a:rPr lang="ja-JP" altLang="en-US" sz="2000" dirty="0"/>
              <a:t>〇オンライン研修などによるコロナ禍での接遇研修の展開</a:t>
            </a:r>
          </a:p>
        </p:txBody>
      </p:sp>
      <p:sp>
        <p:nvSpPr>
          <p:cNvPr id="8" name="テキスト ボックス 7"/>
          <p:cNvSpPr txBox="1"/>
          <p:nvPr/>
        </p:nvSpPr>
        <p:spPr>
          <a:xfrm>
            <a:off x="760231" y="3721622"/>
            <a:ext cx="10649069" cy="646331"/>
          </a:xfrm>
          <a:prstGeom prst="rect">
            <a:avLst/>
          </a:prstGeom>
          <a:noFill/>
        </p:spPr>
        <p:txBody>
          <a:bodyPr wrap="none" rtlCol="0">
            <a:spAutoFit/>
          </a:bodyPr>
          <a:lstStyle/>
          <a:p>
            <a:r>
              <a:rPr kumimoji="1" lang="ja-JP" altLang="en-US" sz="3600" b="1" dirty="0">
                <a:solidFill>
                  <a:schemeClr val="accent5">
                    <a:lumMod val="75000"/>
                  </a:schemeClr>
                </a:solidFill>
              </a:rPr>
              <a:t>接遇ガイドライン</a:t>
            </a:r>
            <a:r>
              <a:rPr kumimoji="1" lang="ja-JP" altLang="en-US" sz="2400" b="1" dirty="0">
                <a:solidFill>
                  <a:schemeClr val="accent5">
                    <a:lumMod val="75000"/>
                  </a:schemeClr>
                </a:solidFill>
              </a:rPr>
              <a:t>は、国土交通省のホームページに掲載しています</a:t>
            </a:r>
          </a:p>
        </p:txBody>
      </p:sp>
      <p:pic>
        <p:nvPicPr>
          <p:cNvPr id="9" name="図 8"/>
          <p:cNvPicPr>
            <a:picLocks noChangeAspect="1"/>
          </p:cNvPicPr>
          <p:nvPr/>
        </p:nvPicPr>
        <p:blipFill>
          <a:blip r:embed="rId3"/>
          <a:stretch>
            <a:fillRect/>
          </a:stretch>
        </p:blipFill>
        <p:spPr>
          <a:xfrm>
            <a:off x="10108600" y="4636321"/>
            <a:ext cx="1568737" cy="2007659"/>
          </a:xfrm>
          <a:prstGeom prst="rect">
            <a:avLst/>
          </a:prstGeom>
        </p:spPr>
      </p:pic>
      <p:cxnSp>
        <p:nvCxnSpPr>
          <p:cNvPr id="11" name="直線コネクタ 10"/>
          <p:cNvCxnSpPr/>
          <p:nvPr/>
        </p:nvCxnSpPr>
        <p:spPr>
          <a:xfrm>
            <a:off x="285537" y="3193367"/>
            <a:ext cx="11746523" cy="0"/>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760231" y="4774199"/>
            <a:ext cx="9023849" cy="549213"/>
          </a:xfrm>
          <a:prstGeom prst="roundRect">
            <a:avLst>
              <a:gd name="adj" fmla="val 3031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1691581" y="4736088"/>
            <a:ext cx="3702571" cy="369332"/>
          </a:xfrm>
          <a:prstGeom prst="rect">
            <a:avLst/>
          </a:prstGeom>
          <a:noFill/>
        </p:spPr>
        <p:txBody>
          <a:bodyPr wrap="square" rtlCol="0">
            <a:spAutoFit/>
          </a:bodyPr>
          <a:lstStyle/>
          <a:p>
            <a:endParaRPr kumimoji="1" lang="ja-JP" altLang="en-US" dirty="0"/>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15289">
            <a:off x="9337592" y="5255985"/>
            <a:ext cx="614895" cy="880795"/>
          </a:xfrm>
          <a:prstGeom prst="rect">
            <a:avLst/>
          </a:prstGeom>
        </p:spPr>
      </p:pic>
      <p:sp>
        <p:nvSpPr>
          <p:cNvPr id="17" name="テキスト ボックス 16"/>
          <p:cNvSpPr txBox="1"/>
          <p:nvPr/>
        </p:nvSpPr>
        <p:spPr>
          <a:xfrm>
            <a:off x="830999" y="4814306"/>
            <a:ext cx="8826775" cy="400110"/>
          </a:xfrm>
          <a:prstGeom prst="rect">
            <a:avLst/>
          </a:prstGeom>
          <a:noFill/>
        </p:spPr>
        <p:txBody>
          <a:bodyPr wrap="none" rtlCol="0">
            <a:spAutoFit/>
          </a:bodyPr>
          <a:lstStyle/>
          <a:p>
            <a:r>
              <a:rPr lang="en-US" altLang="ja-JP" sz="2000" dirty="0"/>
              <a:t>https://www.mlit.go.jp/sogoseisaku/barrierfree/sosei_barrierfree_tk_000267.html</a:t>
            </a:r>
            <a:endParaRPr kumimoji="1" lang="ja-JP" altLang="en-US" sz="2000" dirty="0"/>
          </a:p>
        </p:txBody>
      </p:sp>
    </p:spTree>
    <p:extLst>
      <p:ext uri="{BB962C8B-B14F-4D97-AF65-F5344CB8AC3E}">
        <p14:creationId xmlns:p14="http://schemas.microsoft.com/office/powerpoint/2010/main" val="17975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680232"/>
            <a:ext cx="4040460" cy="5724432"/>
          </a:xfrm>
          <a:prstGeom prst="rect">
            <a:avLst/>
          </a:prstGeom>
          <a:ln>
            <a:solidFill>
              <a:schemeClr val="tx1"/>
            </a:solidFill>
          </a:ln>
        </p:spPr>
      </p:pic>
      <p:pic>
        <p:nvPicPr>
          <p:cNvPr id="3" name="図 2"/>
          <p:cNvPicPr>
            <a:picLocks noChangeAspect="1"/>
          </p:cNvPicPr>
          <p:nvPr/>
        </p:nvPicPr>
        <p:blipFill>
          <a:blip r:embed="rId4"/>
          <a:stretch>
            <a:fillRect/>
          </a:stretch>
        </p:blipFill>
        <p:spPr>
          <a:xfrm>
            <a:off x="4088452" y="680232"/>
            <a:ext cx="4035079" cy="5724432"/>
          </a:xfrm>
          <a:prstGeom prst="rect">
            <a:avLst/>
          </a:prstGeom>
          <a:ln>
            <a:solidFill>
              <a:schemeClr val="tx1"/>
            </a:solidFill>
          </a:ln>
        </p:spPr>
      </p:pic>
      <p:pic>
        <p:nvPicPr>
          <p:cNvPr id="4" name="図 3"/>
          <p:cNvPicPr>
            <a:picLocks noChangeAspect="1"/>
          </p:cNvPicPr>
          <p:nvPr/>
        </p:nvPicPr>
        <p:blipFill>
          <a:blip r:embed="rId5"/>
          <a:stretch>
            <a:fillRect/>
          </a:stretch>
        </p:blipFill>
        <p:spPr>
          <a:xfrm>
            <a:off x="8171524" y="680232"/>
            <a:ext cx="4020476" cy="5731201"/>
          </a:xfrm>
          <a:prstGeom prst="rect">
            <a:avLst/>
          </a:prstGeom>
          <a:ln>
            <a:solidFill>
              <a:schemeClr val="tx1"/>
            </a:solidFill>
          </a:ln>
        </p:spPr>
      </p:pic>
    </p:spTree>
    <p:extLst>
      <p:ext uri="{BB962C8B-B14F-4D97-AF65-F5344CB8AC3E}">
        <p14:creationId xmlns:p14="http://schemas.microsoft.com/office/powerpoint/2010/main" val="3179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fill="hold"/>
                                        <p:tgtEl>
                                          <p:spTgt spid="3"/>
                                        </p:tgtEl>
                                        <p:attrNameLst>
                                          <p:attrName>ppt_x</p:attrName>
                                        </p:attrNameLst>
                                      </p:cBhvr>
                                      <p:tavLst>
                                        <p:tav tm="0">
                                          <p:val>
                                            <p:strVal val="#ppt_x"/>
                                          </p:val>
                                        </p:tav>
                                        <p:tav tm="100000">
                                          <p:val>
                                            <p:strVal val="#ppt_x"/>
                                          </p:val>
                                        </p:tav>
                                      </p:tavLst>
                                    </p:anim>
                                    <p:anim calcmode="lin" valueType="num">
                                      <p:cBhvr additive="base">
                                        <p:cTn id="13" dur="25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ppt_x"/>
                                          </p:val>
                                        </p:tav>
                                        <p:tav tm="100000">
                                          <p:val>
                                            <p:strVal val="#ppt_x"/>
                                          </p:val>
                                        </p:tav>
                                      </p:tavLst>
                                    </p:anim>
                                    <p:anim calcmode="lin" valueType="num">
                                      <p:cBhvr additive="base">
                                        <p:cTn id="18" dur="2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b="58717"/>
          <a:stretch/>
        </p:blipFill>
        <p:spPr>
          <a:xfrm>
            <a:off x="1392072" y="680232"/>
            <a:ext cx="9757277" cy="5706920"/>
          </a:xfrm>
          <a:prstGeom prst="rect">
            <a:avLst/>
          </a:prstGeom>
          <a:ln>
            <a:solidFill>
              <a:schemeClr val="tx1"/>
            </a:solidFill>
          </a:ln>
        </p:spPr>
      </p:pic>
    </p:spTree>
    <p:extLst>
      <p:ext uri="{BB962C8B-B14F-4D97-AF65-F5344CB8AC3E}">
        <p14:creationId xmlns:p14="http://schemas.microsoft.com/office/powerpoint/2010/main" val="319867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b="51384"/>
          <a:stretch/>
        </p:blipFill>
        <p:spPr>
          <a:xfrm>
            <a:off x="1743427" y="393629"/>
            <a:ext cx="9002796" cy="6239182"/>
          </a:xfrm>
          <a:prstGeom prst="rect">
            <a:avLst/>
          </a:prstGeom>
          <a:ln>
            <a:solidFill>
              <a:schemeClr val="tx1"/>
            </a:solidFill>
          </a:ln>
        </p:spPr>
      </p:pic>
    </p:spTree>
    <p:extLst>
      <p:ext uri="{BB962C8B-B14F-4D97-AF65-F5344CB8AC3E}">
        <p14:creationId xmlns:p14="http://schemas.microsoft.com/office/powerpoint/2010/main" val="165680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34090" b="9266"/>
          <a:stretch/>
        </p:blipFill>
        <p:spPr>
          <a:xfrm>
            <a:off x="2047164" y="14546"/>
            <a:ext cx="8475260" cy="6843453"/>
          </a:xfrm>
          <a:prstGeom prst="rect">
            <a:avLst/>
          </a:prstGeom>
          <a:ln>
            <a:solidFill>
              <a:schemeClr val="tx1"/>
            </a:solidFill>
          </a:ln>
        </p:spPr>
      </p:pic>
      <p:grpSp>
        <p:nvGrpSpPr>
          <p:cNvPr id="14" name="グループ化 13"/>
          <p:cNvGrpSpPr/>
          <p:nvPr/>
        </p:nvGrpSpPr>
        <p:grpSpPr>
          <a:xfrm>
            <a:off x="1416222" y="498248"/>
            <a:ext cx="2297649" cy="711574"/>
            <a:chOff x="1416222" y="498248"/>
            <a:chExt cx="2297649" cy="711574"/>
          </a:xfrm>
        </p:grpSpPr>
        <p:sp>
          <p:nvSpPr>
            <p:cNvPr id="3" name="テキスト ボックス 2"/>
            <p:cNvSpPr txBox="1"/>
            <p:nvPr/>
          </p:nvSpPr>
          <p:spPr>
            <a:xfrm>
              <a:off x="1416222" y="498248"/>
              <a:ext cx="1261884" cy="523220"/>
            </a:xfrm>
            <a:prstGeom prst="rect">
              <a:avLst/>
            </a:prstGeom>
            <a:noFill/>
          </p:spPr>
          <p:txBody>
            <a:bodyPr wrap="none" rtlCol="0">
              <a:spAutoFit/>
            </a:bodyPr>
            <a:lstStyle/>
            <a:p>
              <a:r>
                <a:rPr kumimoji="1" lang="ja-JP" altLang="en-US" sz="2800" b="1" dirty="0">
                  <a:solidFill>
                    <a:srgbClr val="FF0000"/>
                  </a:solidFill>
                </a:rPr>
                <a:t>場面別</a:t>
              </a:r>
            </a:p>
          </p:txBody>
        </p:sp>
        <p:cxnSp>
          <p:nvCxnSpPr>
            <p:cNvPr id="7" name="直線矢印コネクタ 6"/>
            <p:cNvCxnSpPr/>
            <p:nvPr/>
          </p:nvCxnSpPr>
          <p:spPr>
            <a:xfrm>
              <a:off x="2672862" y="745588"/>
              <a:ext cx="1041009" cy="464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67134" y="1940864"/>
            <a:ext cx="3012458" cy="2354656"/>
            <a:chOff x="67134" y="1940864"/>
            <a:chExt cx="3012458" cy="2354656"/>
          </a:xfrm>
        </p:grpSpPr>
        <p:sp>
          <p:nvSpPr>
            <p:cNvPr id="5" name="テキスト ボックス 4"/>
            <p:cNvSpPr txBox="1"/>
            <p:nvPr/>
          </p:nvSpPr>
          <p:spPr>
            <a:xfrm>
              <a:off x="67134" y="3772300"/>
              <a:ext cx="2698175" cy="523220"/>
            </a:xfrm>
            <a:prstGeom prst="rect">
              <a:avLst/>
            </a:prstGeom>
            <a:noFill/>
          </p:spPr>
          <p:txBody>
            <a:bodyPr wrap="none" rtlCol="0">
              <a:spAutoFit/>
            </a:bodyPr>
            <a:lstStyle/>
            <a:p>
              <a:r>
                <a:rPr kumimoji="1" lang="ja-JP" altLang="en-US" sz="2800" b="1" dirty="0">
                  <a:solidFill>
                    <a:srgbClr val="FF0000"/>
                  </a:solidFill>
                </a:rPr>
                <a:t>基本の接遇方法</a:t>
              </a:r>
            </a:p>
          </p:txBody>
        </p:sp>
        <p:cxnSp>
          <p:nvCxnSpPr>
            <p:cNvPr id="8" name="直線矢印コネクタ 7"/>
            <p:cNvCxnSpPr/>
            <p:nvPr/>
          </p:nvCxnSpPr>
          <p:spPr>
            <a:xfrm flipV="1">
              <a:off x="2672861" y="1940864"/>
              <a:ext cx="406731" cy="20197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9678573" y="1209822"/>
            <a:ext cx="2513427" cy="812966"/>
            <a:chOff x="9678573" y="1209822"/>
            <a:chExt cx="2513427" cy="812966"/>
          </a:xfrm>
        </p:grpSpPr>
        <p:sp>
          <p:nvSpPr>
            <p:cNvPr id="4" name="テキスト ボックス 3"/>
            <p:cNvSpPr txBox="1"/>
            <p:nvPr/>
          </p:nvSpPr>
          <p:spPr>
            <a:xfrm>
              <a:off x="10211971" y="1499568"/>
              <a:ext cx="1980029" cy="523220"/>
            </a:xfrm>
            <a:prstGeom prst="rect">
              <a:avLst/>
            </a:prstGeom>
            <a:noFill/>
          </p:spPr>
          <p:txBody>
            <a:bodyPr wrap="none" rtlCol="0">
              <a:spAutoFit/>
            </a:bodyPr>
            <a:lstStyle/>
            <a:p>
              <a:r>
                <a:rPr kumimoji="1" lang="ja-JP" altLang="en-US" sz="2800" b="1" dirty="0">
                  <a:solidFill>
                    <a:srgbClr val="FF0000"/>
                  </a:solidFill>
                </a:rPr>
                <a:t>対象障害別</a:t>
              </a:r>
            </a:p>
          </p:txBody>
        </p:sp>
        <p:cxnSp>
          <p:nvCxnSpPr>
            <p:cNvPr id="9" name="直線矢印コネクタ 8"/>
            <p:cNvCxnSpPr/>
            <p:nvPr/>
          </p:nvCxnSpPr>
          <p:spPr>
            <a:xfrm flipH="1" flipV="1">
              <a:off x="9678573" y="1209822"/>
              <a:ext cx="533398" cy="4360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14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50"/>
                                        <p:tgtEl>
                                          <p:spTgt spid="15"/>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82933" y="531297"/>
            <a:ext cx="2393889" cy="3370987"/>
          </a:xfrm>
          <a:prstGeom prst="rect">
            <a:avLst/>
          </a:prstGeom>
          <a:effectLst>
            <a:outerShdw blurRad="50800" dist="38100" dir="2700000" algn="tl" rotWithShape="0">
              <a:prstClr val="black">
                <a:alpha val="40000"/>
              </a:prstClr>
            </a:outerShdw>
          </a:effectLst>
        </p:spPr>
      </p:pic>
      <p:grpSp>
        <p:nvGrpSpPr>
          <p:cNvPr id="5" name="グループ化 4"/>
          <p:cNvGrpSpPr/>
          <p:nvPr/>
        </p:nvGrpSpPr>
        <p:grpSpPr>
          <a:xfrm>
            <a:off x="3327991" y="338363"/>
            <a:ext cx="8884163" cy="2778605"/>
            <a:chOff x="3327991" y="338363"/>
            <a:chExt cx="8884163" cy="2778605"/>
          </a:xfrm>
        </p:grpSpPr>
        <p:sp>
          <p:nvSpPr>
            <p:cNvPr id="3" name="テキスト ボックス 2"/>
            <p:cNvSpPr txBox="1"/>
            <p:nvPr/>
          </p:nvSpPr>
          <p:spPr>
            <a:xfrm>
              <a:off x="3327991" y="338363"/>
              <a:ext cx="8884163" cy="646331"/>
            </a:xfrm>
            <a:prstGeom prst="rect">
              <a:avLst/>
            </a:prstGeom>
            <a:noFill/>
          </p:spPr>
          <p:txBody>
            <a:bodyPr wrap="none" rtlCol="0">
              <a:spAutoFit/>
            </a:bodyPr>
            <a:lstStyle/>
            <a:p>
              <a:r>
                <a:rPr kumimoji="1" lang="ja-JP" altLang="en-US" sz="3600" b="1" dirty="0">
                  <a:solidFill>
                    <a:schemeClr val="accent5">
                      <a:lumMod val="75000"/>
                    </a:schemeClr>
                  </a:solidFill>
                </a:rPr>
                <a:t>接遇ガイドライン・認知症の人編（</a:t>
              </a:r>
              <a:r>
                <a:rPr kumimoji="1" lang="en-US" altLang="ja-JP" sz="3600" b="1" dirty="0" err="1">
                  <a:solidFill>
                    <a:schemeClr val="accent5">
                      <a:lumMod val="75000"/>
                    </a:schemeClr>
                  </a:solidFill>
                </a:rPr>
                <a:t>R3.2</a:t>
              </a:r>
              <a:r>
                <a:rPr kumimoji="1" lang="ja-JP" altLang="en-US" sz="3600" b="1" dirty="0">
                  <a:solidFill>
                    <a:schemeClr val="accent5">
                      <a:lumMod val="75000"/>
                    </a:schemeClr>
                  </a:solidFill>
                </a:rPr>
                <a:t>）</a:t>
              </a:r>
            </a:p>
          </p:txBody>
        </p:sp>
        <p:sp>
          <p:nvSpPr>
            <p:cNvPr id="6" name="テキスト ボックス 5"/>
            <p:cNvSpPr txBox="1"/>
            <p:nvPr/>
          </p:nvSpPr>
          <p:spPr>
            <a:xfrm>
              <a:off x="3327991" y="1116420"/>
              <a:ext cx="8070112" cy="2000548"/>
            </a:xfrm>
            <a:prstGeom prst="rect">
              <a:avLst/>
            </a:prstGeom>
            <a:noFill/>
          </p:spPr>
          <p:txBody>
            <a:bodyPr wrap="square" rtlCol="0">
              <a:spAutoFit/>
            </a:bodyPr>
            <a:lstStyle/>
            <a:p>
              <a:r>
                <a:rPr lang="ja-JP" altLang="en-US" sz="2400" b="1" dirty="0"/>
                <a:t>■目的</a:t>
              </a:r>
            </a:p>
            <a:p>
              <a:pPr marL="742950" lvl="1" indent="-285750">
                <a:buFont typeface="Wingdings" panose="05000000000000000000" pitchFamily="2" charset="2"/>
                <a:buChar char="l"/>
              </a:pPr>
              <a:r>
                <a:rPr lang="ja-JP" altLang="en-US" sz="2000" dirty="0"/>
                <a:t>「認知症施策推進大綱</a:t>
              </a:r>
              <a:r>
                <a:rPr lang="en-US" altLang="ja-JP" sz="2000" dirty="0"/>
                <a:t>(</a:t>
              </a:r>
              <a:r>
                <a:rPr lang="en-US" altLang="ja-JP" sz="2000" dirty="0" err="1"/>
                <a:t>R1.6</a:t>
              </a:r>
              <a:r>
                <a:rPr lang="en-US" altLang="ja-JP" sz="2000" dirty="0"/>
                <a:t>)</a:t>
              </a:r>
              <a:r>
                <a:rPr lang="ja-JP" altLang="en-US" sz="2000" dirty="0"/>
                <a:t>」や「持続的な開発目標</a:t>
              </a:r>
              <a:r>
                <a:rPr lang="en-US" altLang="ja-JP" sz="2000" dirty="0"/>
                <a:t>(SDG’s)(</a:t>
              </a:r>
              <a:r>
                <a:rPr lang="en-US" altLang="ja-JP" sz="2000" dirty="0" err="1"/>
                <a:t>H27</a:t>
              </a:r>
              <a:r>
                <a:rPr lang="en-US" altLang="ja-JP" sz="2000" dirty="0"/>
                <a:t>)</a:t>
              </a:r>
              <a:r>
                <a:rPr lang="ja-JP" altLang="en-US" sz="2000" dirty="0"/>
                <a:t>」の考え方を受け、認知症の人に対する対応の際の留意点をまとめた</a:t>
              </a:r>
            </a:p>
            <a:p>
              <a:pPr marL="742950" lvl="1" indent="-285750">
                <a:buFont typeface="Wingdings" panose="05000000000000000000" pitchFamily="2" charset="2"/>
                <a:buChar char="l"/>
              </a:pPr>
              <a:r>
                <a:rPr kumimoji="1" lang="ja-JP" altLang="en-US" sz="2000" dirty="0"/>
                <a:t>接遇を通して認知症の人や家族がいきいきと暮らしていける地域社会の実現を目標とする</a:t>
              </a:r>
            </a:p>
          </p:txBody>
        </p:sp>
      </p:grpSp>
      <p:grpSp>
        <p:nvGrpSpPr>
          <p:cNvPr id="9" name="グループ化 8"/>
          <p:cNvGrpSpPr/>
          <p:nvPr/>
        </p:nvGrpSpPr>
        <p:grpSpPr>
          <a:xfrm>
            <a:off x="3221665" y="3220157"/>
            <a:ext cx="8990489" cy="3405729"/>
            <a:chOff x="3221665" y="3220157"/>
            <a:chExt cx="8990489" cy="3405729"/>
          </a:xfrm>
        </p:grpSpPr>
        <p:sp>
          <p:nvSpPr>
            <p:cNvPr id="7" name="テキスト ボックス 6"/>
            <p:cNvSpPr txBox="1"/>
            <p:nvPr/>
          </p:nvSpPr>
          <p:spPr>
            <a:xfrm>
              <a:off x="3327992" y="3351713"/>
              <a:ext cx="8884162" cy="3170099"/>
            </a:xfrm>
            <a:prstGeom prst="rect">
              <a:avLst/>
            </a:prstGeom>
            <a:noFill/>
          </p:spPr>
          <p:txBody>
            <a:bodyPr wrap="square" rtlCol="0">
              <a:spAutoFit/>
            </a:bodyPr>
            <a:lstStyle/>
            <a:p>
              <a:r>
                <a:rPr kumimoji="1" lang="en-US" altLang="ja-JP" sz="2000" b="1" dirty="0"/>
                <a:t>※</a:t>
              </a:r>
              <a:r>
                <a:rPr kumimoji="1" lang="ja-JP" altLang="en-US" sz="2000" b="1" dirty="0"/>
                <a:t>認知症とは？</a:t>
              </a:r>
            </a:p>
            <a:p>
              <a:r>
                <a:rPr lang="ja-JP" altLang="en-US" sz="2000" dirty="0"/>
                <a:t>　〇</a:t>
              </a:r>
              <a:r>
                <a:rPr lang="en-US" altLang="ja-JP" sz="2000" dirty="0"/>
                <a:t>2018</a:t>
              </a:r>
              <a:r>
                <a:rPr lang="ja-JP" altLang="en-US" sz="2000" dirty="0"/>
                <a:t>年現在で</a:t>
              </a:r>
              <a:r>
                <a:rPr lang="en-US" altLang="ja-JP" sz="2000" dirty="0"/>
                <a:t>500</a:t>
              </a:r>
              <a:r>
                <a:rPr lang="ja-JP" altLang="en-US" sz="2000" dirty="0"/>
                <a:t>万人を超え、</a:t>
              </a:r>
              <a:r>
                <a:rPr lang="en-US" altLang="ja-JP" sz="2000" dirty="0"/>
                <a:t>65</a:t>
              </a:r>
              <a:r>
                <a:rPr lang="ja-JP" altLang="en-US" sz="2000" dirty="0"/>
                <a:t>歳以上の７人に１人が認知症の人と　</a:t>
              </a:r>
            </a:p>
            <a:p>
              <a:r>
                <a:rPr lang="ja-JP" altLang="en-US" sz="2000" dirty="0"/>
                <a:t>　　見込まれている</a:t>
              </a:r>
            </a:p>
            <a:p>
              <a:r>
                <a:rPr kumimoji="1" lang="ja-JP" altLang="en-US" sz="2000" dirty="0"/>
                <a:t>　〇自分では理解・判断ができず、何もできないのではないか？と誤解さ</a:t>
              </a:r>
            </a:p>
            <a:p>
              <a:r>
                <a:rPr lang="ja-JP" altLang="en-US" sz="2000" dirty="0"/>
                <a:t>　　</a:t>
              </a:r>
              <a:r>
                <a:rPr kumimoji="1" lang="ja-JP" altLang="en-US" sz="2000" dirty="0" err="1"/>
                <a:t>れて</a:t>
              </a:r>
              <a:r>
                <a:rPr kumimoji="1" lang="ja-JP" altLang="en-US" sz="2000" dirty="0"/>
                <a:t>しまうことが多くあるが、症状の現れ方には多様性があり、一般</a:t>
              </a:r>
            </a:p>
            <a:p>
              <a:r>
                <a:rPr lang="ja-JP" altLang="en-US" sz="2000" dirty="0"/>
                <a:t>　　</a:t>
              </a:r>
              <a:r>
                <a:rPr kumimoji="1" lang="ja-JP" altLang="en-US" sz="2000" dirty="0"/>
                <a:t>的には認知機能が一気に落ちることはなく、維持している機能で「で</a:t>
              </a:r>
            </a:p>
            <a:p>
              <a:r>
                <a:rPr lang="ja-JP" altLang="en-US" sz="2000" dirty="0"/>
                <a:t>　　</a:t>
              </a:r>
              <a:r>
                <a:rPr kumimoji="1" lang="ja-JP" altLang="en-US" sz="2000" dirty="0"/>
                <a:t>きること」もたくさんある</a:t>
              </a:r>
            </a:p>
            <a:p>
              <a:r>
                <a:rPr lang="ja-JP" altLang="en-US" sz="2000" dirty="0"/>
                <a:t>　〇認知症の人が尊厳と希望を持って暮らしていくためには、できる限り</a:t>
              </a:r>
            </a:p>
            <a:p>
              <a:r>
                <a:rPr lang="ja-JP" altLang="en-US" sz="2000" dirty="0"/>
                <a:t>　　住み慣れた地域で、「普通」に暮らし続けるための障壁を減らして</a:t>
              </a:r>
              <a:r>
                <a:rPr lang="ja-JP" altLang="en-US" sz="2000" dirty="0" err="1"/>
                <a:t>い</a:t>
              </a:r>
              <a:endParaRPr lang="ja-JP" altLang="en-US" sz="2000" dirty="0"/>
            </a:p>
            <a:p>
              <a:r>
                <a:rPr lang="ja-JP" altLang="en-US" sz="2000" dirty="0"/>
                <a:t>　　</a:t>
              </a:r>
              <a:r>
                <a:rPr lang="ja-JP" altLang="en-US" sz="2000" dirty="0" err="1"/>
                <a:t>く</a:t>
              </a:r>
              <a:r>
                <a:rPr lang="ja-JP" altLang="en-US" sz="2000" dirty="0"/>
                <a:t>ことが求められている</a:t>
              </a:r>
              <a:endParaRPr kumimoji="1" lang="ja-JP" altLang="en-US" sz="2000" dirty="0"/>
            </a:p>
          </p:txBody>
        </p:sp>
        <p:sp>
          <p:nvSpPr>
            <p:cNvPr id="8" name="正方形/長方形 7"/>
            <p:cNvSpPr/>
            <p:nvPr/>
          </p:nvSpPr>
          <p:spPr>
            <a:xfrm>
              <a:off x="3221665" y="3220157"/>
              <a:ext cx="8834347" cy="340572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494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95436" y="1301662"/>
            <a:ext cx="7300774" cy="4048025"/>
          </a:xfrm>
          <a:prstGeom prst="rect">
            <a:avLst/>
          </a:prstGeom>
        </p:spPr>
      </p:pic>
      <p:grpSp>
        <p:nvGrpSpPr>
          <p:cNvPr id="7" name="グループ化 6"/>
          <p:cNvGrpSpPr/>
          <p:nvPr/>
        </p:nvGrpSpPr>
        <p:grpSpPr>
          <a:xfrm>
            <a:off x="158954" y="1433014"/>
            <a:ext cx="9332099" cy="1514901"/>
            <a:chOff x="158954" y="1433014"/>
            <a:chExt cx="9332099" cy="1514901"/>
          </a:xfrm>
        </p:grpSpPr>
        <p:sp>
          <p:nvSpPr>
            <p:cNvPr id="3" name="正方形/長方形 2"/>
            <p:cNvSpPr/>
            <p:nvPr/>
          </p:nvSpPr>
          <p:spPr>
            <a:xfrm>
              <a:off x="158954" y="1433014"/>
              <a:ext cx="7169890" cy="1514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459728" y="1959631"/>
              <a:ext cx="2031325" cy="461665"/>
            </a:xfrm>
            <a:prstGeom prst="rect">
              <a:avLst/>
            </a:prstGeom>
            <a:noFill/>
          </p:spPr>
          <p:txBody>
            <a:bodyPr wrap="none" rtlCol="0">
              <a:spAutoFit/>
            </a:bodyPr>
            <a:lstStyle/>
            <a:p>
              <a:r>
                <a:rPr kumimoji="1" lang="ja-JP" altLang="en-US" sz="2400" b="1" dirty="0"/>
                <a:t>認知症有病者</a:t>
              </a:r>
            </a:p>
          </p:txBody>
        </p:sp>
      </p:grpSp>
      <p:grpSp>
        <p:nvGrpSpPr>
          <p:cNvPr id="8" name="グループ化 7"/>
          <p:cNvGrpSpPr/>
          <p:nvPr/>
        </p:nvGrpSpPr>
        <p:grpSpPr>
          <a:xfrm>
            <a:off x="158954" y="2970084"/>
            <a:ext cx="12011950" cy="830997"/>
            <a:chOff x="158954" y="2970084"/>
            <a:chExt cx="12011950" cy="830997"/>
          </a:xfrm>
        </p:grpSpPr>
        <p:sp>
          <p:nvSpPr>
            <p:cNvPr id="5" name="テキスト ボックス 4"/>
            <p:cNvSpPr txBox="1"/>
            <p:nvPr/>
          </p:nvSpPr>
          <p:spPr>
            <a:xfrm>
              <a:off x="7485006" y="2970084"/>
              <a:ext cx="4685898" cy="830997"/>
            </a:xfrm>
            <a:prstGeom prst="rect">
              <a:avLst/>
            </a:prstGeom>
            <a:noFill/>
          </p:spPr>
          <p:txBody>
            <a:bodyPr wrap="none" rtlCol="0">
              <a:spAutoFit/>
            </a:bodyPr>
            <a:lstStyle/>
            <a:p>
              <a:r>
                <a:rPr kumimoji="1" lang="ja-JP" altLang="en-US" sz="2400" b="1" dirty="0"/>
                <a:t>ＭＣＩ（軽度認知障害</a:t>
              </a:r>
              <a:r>
                <a:rPr lang="ja-JP" altLang="en-US" sz="2400" b="1" dirty="0"/>
                <a:t>）</a:t>
              </a:r>
            </a:p>
            <a:p>
              <a:r>
                <a:rPr kumimoji="1" lang="en-US" altLang="ja-JP" sz="2400" b="1" dirty="0"/>
                <a:t>(</a:t>
              </a:r>
              <a:r>
                <a:rPr kumimoji="1" lang="ja-JP" altLang="en-US" sz="2400" b="1" dirty="0"/>
                <a:t>健常者と認知症の中間状態の人</a:t>
              </a:r>
              <a:r>
                <a:rPr kumimoji="1" lang="en-US" altLang="ja-JP" sz="2400" b="1" dirty="0"/>
                <a:t>)</a:t>
              </a:r>
              <a:endParaRPr kumimoji="1" lang="ja-JP" altLang="en-US" sz="2400" b="1" dirty="0"/>
            </a:p>
          </p:txBody>
        </p:sp>
        <p:sp>
          <p:nvSpPr>
            <p:cNvPr id="6" name="正方形/長方形 5"/>
            <p:cNvSpPr/>
            <p:nvPr/>
          </p:nvSpPr>
          <p:spPr>
            <a:xfrm>
              <a:off x="158954" y="2970084"/>
              <a:ext cx="7169890" cy="632926"/>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108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4029</Words>
  <Application>Microsoft Office PowerPoint</Application>
  <PresentationFormat>ワイド画面</PresentationFormat>
  <Paragraphs>423</Paragraphs>
  <Slides>33</Slides>
  <Notes>33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高光  美智代</cp:lastModifiedBy>
  <cp:revision>79</cp:revision>
  <dcterms:created xsi:type="dcterms:W3CDTF">2021-07-05T09:10:41Z</dcterms:created>
  <dcterms:modified xsi:type="dcterms:W3CDTF">2021-07-16T04:36:45Z</dcterms:modified>
</cp:coreProperties>
</file>