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310" r:id="rId4"/>
    <p:sldId id="308" r:id="rId5"/>
    <p:sldId id="309" r:id="rId6"/>
    <p:sldId id="299" r:id="rId7"/>
    <p:sldId id="318" r:id="rId8"/>
    <p:sldId id="319" r:id="rId9"/>
    <p:sldId id="320" r:id="rId10"/>
    <p:sldId id="321" r:id="rId11"/>
    <p:sldId id="323" r:id="rId12"/>
    <p:sldId id="315" r:id="rId13"/>
    <p:sldId id="316" r:id="rId14"/>
    <p:sldId id="317" r:id="rId15"/>
    <p:sldId id="290"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6BB33-D14A-4D9E-9013-F070E95E6EE9}" v="102" dt="2019-01-19T09:10:2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53393" autoAdjust="0"/>
  </p:normalViewPr>
  <p:slideViewPr>
    <p:cSldViewPr snapToGrid="0">
      <p:cViewPr varScale="1">
        <p:scale>
          <a:sx n="45" d="100"/>
          <a:sy n="45" d="100"/>
        </p:scale>
        <p:origin x="187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kazu Tsuchiya" userId="e5fb42b9afdf13fb" providerId="LiveId" clId="{DF8F567B-5583-4250-B45E-045CE086F17B}"/>
    <pc:docChg chg="undo modSld">
      <pc:chgData name="Minekazu Tsuchiya" userId="e5fb42b9afdf13fb" providerId="LiveId" clId="{DF8F567B-5583-4250-B45E-045CE086F17B}" dt="2019-01-19T09:21:11.528" v="546" actId="20577"/>
      <pc:docMkLst>
        <pc:docMk/>
      </pc:docMkLst>
      <pc:sldChg chg="modNotesTx">
        <pc:chgData name="Minekazu Tsuchiya" userId="e5fb42b9afdf13fb" providerId="LiveId" clId="{DF8F567B-5583-4250-B45E-045CE086F17B}" dt="2019-01-19T09:21:11.528" v="546" actId="20577"/>
        <pc:sldMkLst>
          <pc:docMk/>
          <pc:sldMk cId="2437858447"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163" cy="51276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1"/>
            <a:ext cx="3078162" cy="512763"/>
          </a:xfrm>
          <a:prstGeom prst="rect">
            <a:avLst/>
          </a:prstGeom>
        </p:spPr>
        <p:txBody>
          <a:bodyPr vert="horz" lIns="91430" tIns="45715" rIns="91430" bIns="45715" rtlCol="0"/>
          <a:lstStyle>
            <a:lvl1pPr algn="r">
              <a:defRPr sz="1200"/>
            </a:lvl1pPr>
          </a:lstStyle>
          <a:p>
            <a:fld id="{88EE2423-1C3D-494E-AF99-7A3288F3D39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711200" y="4926014"/>
            <a:ext cx="5683250" cy="4029075"/>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8163" cy="512763"/>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1"/>
            <a:ext cx="3078162" cy="512763"/>
          </a:xfrm>
          <a:prstGeom prst="rect">
            <a:avLst/>
          </a:prstGeom>
        </p:spPr>
        <p:txBody>
          <a:bodyPr vert="horz" lIns="91430" tIns="45715" rIns="91430" bIns="45715" rtlCol="0" anchor="b"/>
          <a:lstStyle>
            <a:lvl1pPr algn="r">
              <a:defRPr sz="1200"/>
            </a:lvl1pPr>
          </a:lstStyle>
          <a:p>
            <a:fld id="{070AFAF6-3C58-49D3-9396-543422AC3302}" type="slidenum">
              <a:rPr kumimoji="1" lang="ja-JP" altLang="en-US" smtClean="0"/>
              <a:t>‹#›</a:t>
            </a:fld>
            <a:endParaRPr kumimoji="1" lang="ja-JP" altLang="en-US"/>
          </a:p>
        </p:txBody>
      </p:sp>
    </p:spTree>
    <p:extLst>
      <p:ext uri="{BB962C8B-B14F-4D97-AF65-F5344CB8AC3E}">
        <p14:creationId xmlns:p14="http://schemas.microsoft.com/office/powerpoint/2010/main" val="3041797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⓪講師の自己紹介とアイスブレイク（障害当事者講師とした場合）</a:t>
            </a:r>
            <a:endParaRPr lang="ja-JP" altLang="ja-JP" dirty="0"/>
          </a:p>
          <a:p>
            <a:endParaRPr lang="ja-JP" altLang="en-US" dirty="0"/>
          </a:p>
          <a:p>
            <a:r>
              <a:rPr lang="ja-JP" altLang="en-US" dirty="0"/>
              <a:t>　●</a:t>
            </a:r>
            <a:r>
              <a:rPr lang="ja-JP" altLang="ja-JP" dirty="0"/>
              <a:t>講師の自己紹介</a:t>
            </a:r>
          </a:p>
          <a:p>
            <a:endParaRPr lang="ja-JP" altLang="en-US" dirty="0"/>
          </a:p>
          <a:p>
            <a:r>
              <a:rPr lang="ja-JP" altLang="en-US" dirty="0"/>
              <a:t>　●鉄道</a:t>
            </a:r>
            <a:r>
              <a:rPr lang="ja-JP" altLang="ja-JP" dirty="0"/>
              <a:t>利用などについての話をしながら、受講生との対話をつくるアイスブレイク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297004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法律制定の流れの中で、事業者に関わる法律、</a:t>
            </a:r>
            <a:r>
              <a:rPr kumimoji="1" lang="ja-JP" altLang="en-US" b="1" dirty="0"/>
              <a:t>「障害者差別解消法」</a:t>
            </a:r>
            <a:r>
              <a:rPr kumimoji="1" lang="ja-JP" altLang="en-US" dirty="0"/>
              <a:t>について見てみましょう。</a:t>
            </a:r>
          </a:p>
          <a:p>
            <a:r>
              <a:rPr kumimoji="1" lang="ja-JP" altLang="en-US" dirty="0"/>
              <a:t>障害者差別解消法では大きく２つのことを求めています。</a:t>
            </a:r>
          </a:p>
          <a:p>
            <a:endParaRPr kumimoji="1" lang="ja-JP" altLang="en-US" dirty="0"/>
          </a:p>
          <a:p>
            <a:r>
              <a:rPr kumimoji="1" lang="ja-JP" altLang="en-US" dirty="0"/>
              <a:t>ひとつは、</a:t>
            </a:r>
            <a:r>
              <a:rPr kumimoji="1" lang="ja-JP" altLang="en-US" b="1" dirty="0"/>
              <a:t>「不当な差別的取扱いの禁止」</a:t>
            </a:r>
            <a:r>
              <a:rPr kumimoji="1" lang="ja-JP" altLang="en-US" dirty="0"/>
              <a:t>であり、国・地方公共団体・事業者などに対して、障害を理由として、</a:t>
            </a:r>
          </a:p>
          <a:p>
            <a:r>
              <a:rPr kumimoji="1" lang="ja-JP" altLang="en-US" dirty="0"/>
              <a:t>差別することを禁止しています。</a:t>
            </a:r>
          </a:p>
          <a:p>
            <a:endParaRPr kumimoji="1" lang="ja-JP" altLang="en-US" dirty="0"/>
          </a:p>
          <a:p>
            <a:r>
              <a:rPr kumimoji="1" lang="ja-JP" altLang="en-US" dirty="0"/>
              <a:t>もうひとつが</a:t>
            </a:r>
            <a:r>
              <a:rPr kumimoji="1" lang="ja-JP" altLang="en-US" b="1" dirty="0"/>
              <a:t>「合理的配慮</a:t>
            </a:r>
            <a:r>
              <a:rPr kumimoji="1" lang="ja-JP" altLang="en-US" b="1"/>
              <a:t>の提供」</a:t>
            </a:r>
            <a:r>
              <a:rPr kumimoji="1" lang="ja-JP" altLang="en-US" dirty="0"/>
              <a:t>です。</a:t>
            </a:r>
          </a:p>
          <a:p>
            <a:r>
              <a:rPr kumimoji="1" lang="ja-JP" altLang="en-US" dirty="0"/>
              <a:t>合理的配慮とは何でしょう？</a:t>
            </a:r>
          </a:p>
          <a:p>
            <a:r>
              <a:rPr kumimoji="1" lang="ja-JP" altLang="en-US" b="1" u="sng" dirty="0"/>
              <a:t>障害のある人が、国・地方公共団体・事業者に対して、バリアを取り除くために何らかの対応を必要としていますという</a:t>
            </a:r>
          </a:p>
          <a:p>
            <a:r>
              <a:rPr kumimoji="1" lang="ja-JP" altLang="en-US" b="1" u="sng" dirty="0"/>
              <a:t>意思が伝えられた時、</a:t>
            </a:r>
            <a:r>
              <a:rPr lang="ja-JP" altLang="ja-JP" sz="1800" b="1" u="sng" dirty="0">
                <a:effectLst/>
                <a:ea typeface="游ゴシック" panose="020B0400000000000000" pitchFamily="50" charset="-128"/>
                <a:cs typeface="Times New Roman" panose="02020603050405020304" pitchFamily="18" charset="0"/>
              </a:rPr>
              <a:t>負担が重すぎない範囲で必要かつ合理的な配慮を講ずることを義務付けてい</a:t>
            </a:r>
            <a:r>
              <a:rPr kumimoji="1" lang="ja-JP" altLang="en-US" b="1" u="sng" dirty="0"/>
              <a:t>る</a:t>
            </a:r>
            <a:r>
              <a:rPr kumimoji="1" lang="ja-JP" altLang="en-US" dirty="0"/>
              <a:t>ということです。</a:t>
            </a:r>
          </a:p>
          <a:p>
            <a:endParaRPr kumimoji="1" lang="ja-JP" altLang="en-US" dirty="0"/>
          </a:p>
          <a:p>
            <a:r>
              <a:rPr kumimoji="1" lang="ja-JP" altLang="en-US" dirty="0"/>
              <a:t>鉄道事業で考えてみましょう。例えば、</a:t>
            </a:r>
          </a:p>
          <a:p>
            <a:r>
              <a:rPr kumimoji="1" lang="ja-JP" altLang="en-US" dirty="0"/>
              <a:t>聴覚障害のお客さまが乗車して、「聞こえないので、筆談で話をしたい」という申し出があった場合、メモや筆記用具を</a:t>
            </a:r>
          </a:p>
          <a:p>
            <a:r>
              <a:rPr kumimoji="1" lang="ja-JP" altLang="en-US" dirty="0"/>
              <a:t>準備して対応することが必要である・・・・といったことです。これは簡単に応じられる申し出ですよね。「負担が重すぎない範囲」</a:t>
            </a:r>
          </a:p>
          <a:p>
            <a:r>
              <a:rPr kumimoji="1" lang="ja-JP" altLang="en-US" dirty="0"/>
              <a:t>ということを考えるまでもない例ですね。</a:t>
            </a:r>
          </a:p>
          <a:p>
            <a:r>
              <a:rPr kumimoji="1" lang="ja-JP" altLang="en-US" dirty="0"/>
              <a:t>ここは、申し出をされる障害のある人と</a:t>
            </a:r>
            <a:r>
              <a:rPr kumimoji="1" lang="ja-JP" altLang="en-US" b="1" u="sng" dirty="0"/>
              <a:t>対話をしながら、「こういう形で要望に応えたい」と解決策を一緒に考えていただく</a:t>
            </a:r>
            <a:r>
              <a:rPr kumimoji="1" lang="ja-JP" altLang="en-US" dirty="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4334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さて、皆さんの職場にあるバリアを考えるところから始めて、</a:t>
            </a:r>
          </a:p>
          <a:p>
            <a:r>
              <a:rPr lang="ja-JP" altLang="en-US" sz="1300" dirty="0"/>
              <a:t>そのバリアは、環境の中にあり、これは環境をつくった自治体や事業者などが責任をもって</a:t>
            </a:r>
          </a:p>
          <a:p>
            <a:r>
              <a:rPr lang="ja-JP" altLang="en-US" sz="1300" dirty="0"/>
              <a:t>取除かなければならないこと、「障害の社会モデル」を理解していただけたかと思います。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11</a:t>
            </a:fld>
            <a:endParaRPr kumimoji="1" lang="ja-JP" altLang="en-US"/>
          </a:p>
        </p:txBody>
      </p:sp>
    </p:spTree>
    <p:extLst>
      <p:ext uri="{BB962C8B-B14F-4D97-AF65-F5344CB8AC3E}">
        <p14:creationId xmlns:p14="http://schemas.microsoft.com/office/powerpoint/2010/main" val="296035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もう一度、考えてみましょう。</a:t>
            </a:r>
          </a:p>
          <a:p>
            <a:r>
              <a:rPr kumimoji="1" lang="ja-JP" altLang="en-US" dirty="0"/>
              <a:t>これまでの日本社会では「障害」ということについては、</a:t>
            </a:r>
          </a:p>
          <a:p>
            <a:r>
              <a:rPr kumimoji="1" lang="ja-JP" altLang="en-US" dirty="0"/>
              <a:t>障害のあることが「要因」で、この人は階段を使えない。</a:t>
            </a:r>
          </a:p>
          <a:p>
            <a:r>
              <a:rPr kumimoji="1" lang="ja-JP" altLang="en-US" dirty="0"/>
              <a:t>リハビリをして階段を使えるようになることが、障害をなくすこと。</a:t>
            </a:r>
          </a:p>
          <a:p>
            <a:r>
              <a:rPr kumimoji="1" lang="ja-JP" altLang="en-US" dirty="0"/>
              <a:t>という捉え方、</a:t>
            </a:r>
            <a:r>
              <a:rPr kumimoji="1" lang="ja-JP" altLang="en-US" b="1" dirty="0"/>
              <a:t>「医学モデル」</a:t>
            </a:r>
            <a:r>
              <a:rPr kumimoji="1" lang="ja-JP" altLang="en-US" dirty="0"/>
              <a:t>といいますが、こうした捉え方がされてきました。</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12</a:t>
            </a:fld>
            <a:endParaRPr kumimoji="1" lang="ja-JP" altLang="en-US"/>
          </a:p>
        </p:txBody>
      </p:sp>
    </p:spTree>
    <p:extLst>
      <p:ext uri="{BB962C8B-B14F-4D97-AF65-F5344CB8AC3E}">
        <p14:creationId xmlns:p14="http://schemas.microsoft.com/office/powerpoint/2010/main" val="298951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a:t>
            </a:r>
            <a:r>
              <a:rPr kumimoji="1" lang="ja-JP" altLang="ja-JP" sz="1200" kern="1200" dirty="0">
                <a:solidFill>
                  <a:schemeClr val="tx1"/>
                </a:solidFill>
                <a:effectLst/>
                <a:latin typeface="+mn-lt"/>
                <a:ea typeface="+mn-ea"/>
                <a:cs typeface="+mn-cs"/>
              </a:rPr>
              <a:t>日本においても障害者権利条約を締結し、</a:t>
            </a:r>
            <a:r>
              <a:rPr kumimoji="1" lang="ja-JP" altLang="ja-JP" sz="1200" b="1" u="sng"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が取り入れられました。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今では、</a:t>
            </a:r>
            <a:r>
              <a:rPr kumimoji="1" lang="ja-JP" altLang="ja-JP" sz="1200" b="1" kern="1200" dirty="0">
                <a:solidFill>
                  <a:schemeClr val="tx1"/>
                </a:solidFill>
                <a:effectLst/>
                <a:latin typeface="+mn-lt"/>
                <a:ea typeface="+mn-ea"/>
                <a:cs typeface="+mn-cs"/>
              </a:rPr>
              <a:t>階段、エレベーター、エスカレーターなど様々な設備が作られ</a:t>
            </a:r>
            <a:r>
              <a:rPr kumimoji="1" lang="ja-JP" altLang="en-US" sz="1200" b="1" kern="1200" dirty="0">
                <a:solidFill>
                  <a:schemeClr val="tx1"/>
                </a:solidFill>
                <a:effectLst/>
                <a:latin typeface="+mn-lt"/>
                <a:ea typeface="+mn-ea"/>
                <a:cs typeface="+mn-cs"/>
              </a:rPr>
              <a:t>るようになりました。</a:t>
            </a:r>
            <a:endParaRPr kumimoji="1" lang="ja-JP" altLang="ja-JP" sz="120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しかし一方で、</a:t>
            </a:r>
          </a:p>
          <a:p>
            <a:r>
              <a:rPr kumimoji="1" lang="ja-JP" altLang="ja-JP" sz="1200" b="1" kern="1200" dirty="0">
                <a:solidFill>
                  <a:schemeClr val="tx1"/>
                </a:solidFill>
                <a:effectLst/>
                <a:latin typeface="+mn-lt"/>
                <a:ea typeface="+mn-ea"/>
                <a:cs typeface="+mn-cs"/>
              </a:rPr>
              <a:t>エレベーターがあれば障害のある人に十分に配慮されていると思っていませんか？</a:t>
            </a:r>
            <a:endParaRPr kumimoji="1" lang="en-US" altLang="ja-JP" sz="1200" b="1"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例えば、エレベーターでしか上の階に行けない車椅子使用者は、</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a:solidFill>
                  <a:schemeClr val="tx1"/>
                </a:solidFill>
                <a:effectLst/>
                <a:latin typeface="+mn-lt"/>
                <a:ea typeface="+mn-ea"/>
                <a:cs typeface="+mn-cs"/>
              </a:rPr>
              <a:t>障害のない人と同じように配慮されているとは言えませんよね。</a:t>
            </a:r>
            <a:r>
              <a:rPr kumimoji="1" lang="ja-JP" altLang="en-US" sz="1200" kern="1200" dirty="0">
                <a:solidFill>
                  <a:schemeClr val="tx1"/>
                </a:solidFill>
                <a:effectLst/>
                <a:latin typeface="+mn-lt"/>
                <a:ea typeface="+mn-ea"/>
                <a:cs typeface="+mn-cs"/>
              </a:rPr>
              <a:t>こうした配慮が必要です。</a:t>
            </a:r>
          </a:p>
          <a:p>
            <a:r>
              <a:rPr kumimoji="1" lang="ja-JP" altLang="en-US" sz="1200" kern="1200" dirty="0">
                <a:solidFill>
                  <a:schemeClr val="tx1"/>
                </a:solidFill>
                <a:effectLst/>
                <a:latin typeface="+mn-lt"/>
                <a:ea typeface="+mn-ea"/>
                <a:cs typeface="+mn-cs"/>
              </a:rPr>
              <a:t>つまり、誰が、どんな風に使うのか・・・をその人の身になって考えなければ、その人にとっての利便性は確保されません。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誰もが同じように、安全で使いやすい環境を作るには、</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344430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バリアフリー整備が進み、ハード面のユニバーサルな対応がされてきてはいますが、</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ハード整備がままならない状況もまだあるでしょう。</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a:t>
            </a:r>
            <a:r>
              <a:rPr kumimoji="1" lang="ja-JP" altLang="ja-JP" sz="1200" b="1" kern="1200" dirty="0">
                <a:solidFill>
                  <a:schemeClr val="tx1"/>
                </a:solidFill>
                <a:effectLst/>
                <a:latin typeface="+mn-lt"/>
                <a:ea typeface="+mn-ea"/>
                <a:cs typeface="+mn-cs"/>
              </a:rPr>
              <a:t>解決策はひとつではありません</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「今は設備はこうした理由で整備がされていないが、どのようにしたらよいですか？」・・・と</a:t>
            </a:r>
          </a:p>
          <a:p>
            <a:r>
              <a:rPr kumimoji="1" lang="ja-JP" altLang="en-US" sz="1200" kern="1200" dirty="0">
                <a:solidFill>
                  <a:schemeClr val="tx1"/>
                </a:solidFill>
                <a:effectLst/>
                <a:latin typeface="+mn-lt"/>
                <a:ea typeface="+mn-ea"/>
                <a:cs typeface="+mn-cs"/>
              </a:rPr>
              <a:t>対応できない理由を説明した上で、障害当事者とともに、どうしたらよいかを考えることができます。</a:t>
            </a:r>
          </a:p>
          <a:p>
            <a:r>
              <a:rPr kumimoji="1" lang="ja-JP" altLang="en-US" sz="1200" kern="1200" dirty="0">
                <a:solidFill>
                  <a:schemeClr val="tx1"/>
                </a:solidFill>
                <a:effectLst/>
                <a:latin typeface="+mn-lt"/>
                <a:ea typeface="+mn-ea"/>
                <a:cs typeface="+mn-cs"/>
              </a:rPr>
              <a:t>つまり、「聞く」「対話をする」ことで解決策を導き出すことができるのです。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設備が対応していないので無理・・・などと利用を拒否するのでは、その理由によっては、合理的配慮の不提供</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または不当な差別的取扱いとなる恐れがあります。</a:t>
            </a:r>
          </a:p>
          <a:p>
            <a:r>
              <a:rPr kumimoji="1" lang="ja-JP" altLang="ja-JP" sz="1200" kern="1200" dirty="0">
                <a:solidFill>
                  <a:schemeClr val="tx1"/>
                </a:solidFill>
                <a:effectLst/>
                <a:latin typeface="+mn-lt"/>
                <a:ea typeface="+mn-ea"/>
                <a:cs typeface="+mn-cs"/>
              </a:rPr>
              <a:t>お客様と対話をしてできることを導き出す、また、どうしても対応ができない、遅れるなどの場合には、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その理由を説明するといった</a:t>
            </a:r>
            <a:r>
              <a:rPr kumimoji="1" lang="ja-JP" altLang="ja-JP" sz="1200" b="1" u="sng" kern="1200" dirty="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a:solidFill>
                  <a:schemeClr val="tx1"/>
                </a:solidFill>
                <a:effectLst/>
                <a:latin typeface="+mn-lt"/>
                <a:ea typeface="+mn-ea"/>
                <a:cs typeface="+mn-cs"/>
              </a:rPr>
              <a:t>。</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乗車にあたってのニーズや必要なこと、困っていることなどは、それぞれ異なります。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車椅子の方だからといって同じでもなく、また障害はさまざまで見かけではわからない場合などもあります。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話をしてみなければわからないということであり、</a:t>
            </a:r>
            <a:r>
              <a:rPr kumimoji="1" lang="ja-JP" altLang="ja-JP" sz="1200" b="1" u="sng" kern="1200" dirty="0">
                <a:solidFill>
                  <a:schemeClr val="tx1"/>
                </a:solidFill>
                <a:effectLst/>
                <a:latin typeface="+mn-lt"/>
                <a:ea typeface="+mn-ea"/>
                <a:cs typeface="+mn-cs"/>
              </a:rPr>
              <a:t>最もよい対応の方法は「おうかがいをする」ことです。</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312816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繰り返しお伝えしてきた「障害の社会モデル」、設備整備などはとてもお金がかかることなので、</a:t>
            </a:r>
          </a:p>
          <a:p>
            <a:r>
              <a:rPr lang="ja-JP" altLang="en-US" dirty="0"/>
              <a:t>お客様にとってまだまだバリアが生じていることは否めません。</a:t>
            </a:r>
          </a:p>
          <a:p>
            <a:endParaRPr lang="ja-JP" altLang="en-US" dirty="0"/>
          </a:p>
          <a:p>
            <a:r>
              <a:rPr lang="ja-JP" altLang="en-US" dirty="0"/>
              <a:t>しかし、</a:t>
            </a:r>
            <a:endParaRPr lang="ja-JP" altLang="ja-JP" dirty="0"/>
          </a:p>
          <a:p>
            <a:r>
              <a:rPr lang="ja-JP" altLang="ja-JP" b="1" u="sng" dirty="0"/>
              <a:t>「対話」つまり、その人に合わせたコミュニケーションを探して、困っていることがあるかをまず確認してみること</a:t>
            </a:r>
            <a:r>
              <a:rPr lang="ja-JP" altLang="ja-JP" dirty="0"/>
              <a:t>です。</a:t>
            </a:r>
            <a:endParaRPr lang="ja-JP" altLang="en-US" dirty="0"/>
          </a:p>
          <a:p>
            <a:endParaRPr lang="ja-JP" altLang="ja-JP" dirty="0"/>
          </a:p>
          <a:p>
            <a:r>
              <a:rPr lang="ja-JP" altLang="ja-JP" b="1" u="sng" dirty="0"/>
              <a:t>「どのようにお手伝いしたらいいですか？」</a:t>
            </a:r>
            <a:r>
              <a:rPr lang="ja-JP" altLang="ja-JP" dirty="0"/>
              <a:t>と聞くこと、話すことで半分は解決できるのではないでしょうか。</a:t>
            </a:r>
            <a:endParaRPr lang="ja-JP" altLang="en-US" dirty="0"/>
          </a:p>
          <a:p>
            <a:endParaRPr lang="ja-JP" altLang="ja-JP" dirty="0"/>
          </a:p>
          <a:p>
            <a:r>
              <a:rPr lang="ja-JP" altLang="ja-JP" dirty="0"/>
              <a:t>障害のある人といっても、さまざまです。乗降にあたってどうして欲しいかはさまざまなのです。</a:t>
            </a:r>
          </a:p>
          <a:p>
            <a:r>
              <a:rPr lang="ja-JP" altLang="ja-JP" dirty="0"/>
              <a:t>つまり、お客様に「どうすればいいかを聞いてしまう」ことが一番最初にして欲しいことなのです</a:t>
            </a:r>
            <a:endParaRPr lang="ja-JP" altLang="en-US" dirty="0"/>
          </a:p>
          <a:p>
            <a:endParaRPr lang="ja-JP" altLang="ja-JP" dirty="0"/>
          </a:p>
          <a:p>
            <a:r>
              <a:rPr lang="ja-JP" altLang="en-US" dirty="0"/>
              <a:t>　</a:t>
            </a:r>
            <a:r>
              <a:rPr lang="ja-JP" altLang="ja-JP" dirty="0"/>
              <a:t>※これまでに挙げられた問題などの中でどんなことが要因だったか、それはコミュニケーションでどう解決できるのかを話す。</a:t>
            </a:r>
            <a:endParaRPr lang="ja-JP" altLang="en-US" dirty="0"/>
          </a:p>
          <a:p>
            <a:endParaRPr lang="ja-JP" altLang="ja-JP" dirty="0"/>
          </a:p>
          <a:p>
            <a:r>
              <a:rPr lang="ja-JP" altLang="ja-JP" dirty="0"/>
              <a:t>そして、どんなことに困っているのか、どんなお手伝い即ち</a:t>
            </a:r>
            <a:r>
              <a:rPr lang="ja-JP" altLang="ja-JP" b="1" u="sng" dirty="0"/>
              <a:t>「接遇技術」が必要なのか</a:t>
            </a:r>
            <a:r>
              <a:rPr lang="ja-JP" altLang="ja-JP" dirty="0"/>
              <a:t>ということも習得していただければ、</a:t>
            </a:r>
            <a:endParaRPr lang="ja-JP" altLang="en-US" dirty="0"/>
          </a:p>
          <a:p>
            <a:r>
              <a:rPr lang="ja-JP" altLang="ja-JP" dirty="0"/>
              <a:t>安心して鉄軌道を利用できます。</a:t>
            </a:r>
          </a:p>
          <a:p>
            <a:r>
              <a:rPr lang="ja-JP" altLang="ja-JP" b="1" dirty="0"/>
              <a:t>分からないことは支援を必要としている当事者に尋ね、一緒に考えることができれば、</a:t>
            </a:r>
            <a:endParaRPr lang="ja-JP" altLang="en-US" b="1" dirty="0"/>
          </a:p>
          <a:p>
            <a:r>
              <a:rPr lang="ja-JP" altLang="ja-JP" b="1" dirty="0"/>
              <a:t>既に存在してしまっているバリアを少しでも取り除き、誰にとっても快適なサービスを提供する「交通」に近づいていくのではないでしょうか。</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15</a:t>
            </a:fld>
            <a:endParaRPr kumimoji="1" lang="ja-JP" altLang="en-US"/>
          </a:p>
        </p:txBody>
      </p:sp>
    </p:spTree>
    <p:extLst>
      <p:ext uri="{BB962C8B-B14F-4D97-AF65-F5344CB8AC3E}">
        <p14:creationId xmlns:p14="http://schemas.microsoft.com/office/powerpoint/2010/main" val="326375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①バリアはどこに？（障害当事者との対話）</a:t>
            </a:r>
            <a:endParaRPr lang="ja-JP" altLang="ja-JP" dirty="0"/>
          </a:p>
          <a:p>
            <a:r>
              <a:rPr kumimoji="1" lang="ja-JP" altLang="ja-JP" sz="1200" kern="1200" dirty="0">
                <a:solidFill>
                  <a:schemeClr val="tx1"/>
                </a:solidFill>
                <a:effectLst/>
                <a:latin typeface="+mn-lt"/>
                <a:ea typeface="+mn-ea"/>
                <a:cs typeface="+mn-cs"/>
              </a:rPr>
              <a:t>　この研修は、今どんどん増加している高齢の方、障害のある人などに対する「接遇」について考えていく研修です。</a:t>
            </a:r>
          </a:p>
          <a:p>
            <a:r>
              <a:rPr kumimoji="1" lang="ja-JP" altLang="ja-JP" sz="1200" kern="1200" dirty="0">
                <a:solidFill>
                  <a:schemeClr val="tx1"/>
                </a:solidFill>
                <a:effectLst/>
                <a:latin typeface="+mn-lt"/>
                <a:ea typeface="+mn-ea"/>
                <a:cs typeface="+mn-cs"/>
              </a:rPr>
              <a:t>　さて、具体的な接遇の方法について考える前に、鉄道の利用者とはどのような人たちかを考えてみてください。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健康で、どこでも自由に動き回れる人もいれば、車椅子使用者の方、視覚障害の方、聴覚障害の方、</a:t>
            </a:r>
            <a:r>
              <a:rPr kumimoji="1" lang="ja-JP" altLang="en-US" sz="1200" kern="1200" dirty="0">
                <a:solidFill>
                  <a:schemeClr val="tx1"/>
                </a:solidFill>
                <a:effectLst/>
                <a:latin typeface="+mn-lt"/>
                <a:ea typeface="+mn-ea"/>
                <a:cs typeface="+mn-cs"/>
              </a:rPr>
              <a:t>認知症の方など、</a:t>
            </a:r>
          </a:p>
          <a:p>
            <a:r>
              <a:rPr kumimoji="1" lang="ja-JP" altLang="ja-JP" sz="1200" kern="1200" dirty="0">
                <a:solidFill>
                  <a:schemeClr val="tx1"/>
                </a:solidFill>
                <a:effectLst/>
                <a:latin typeface="+mn-lt"/>
                <a:ea typeface="+mn-ea"/>
                <a:cs typeface="+mn-cs"/>
              </a:rPr>
              <a:t>様々な人がいることを皆さん知っているはずです。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こうした様々な人にとって、</a:t>
            </a:r>
            <a:r>
              <a:rPr kumimoji="1" lang="ja-JP" altLang="ja-JP" sz="1200" kern="1200" dirty="0">
                <a:solidFill>
                  <a:schemeClr val="tx1"/>
                </a:solidFill>
                <a:effectLst/>
                <a:latin typeface="+mn-lt"/>
                <a:ea typeface="+mn-ea"/>
                <a:cs typeface="+mn-cs"/>
              </a:rPr>
              <a:t>皆さんが働いている鉄道の駅や、そこで行われているサービス</a:t>
            </a:r>
            <a:r>
              <a:rPr kumimoji="1" lang="ja-JP" altLang="en-US" sz="1200" kern="1200" dirty="0">
                <a:solidFill>
                  <a:schemeClr val="tx1"/>
                </a:solidFill>
                <a:effectLst/>
                <a:latin typeface="+mn-lt"/>
                <a:ea typeface="+mn-ea"/>
                <a:cs typeface="+mn-cs"/>
              </a:rPr>
              <a:t>・・の中には、どんなバリア、つまり障害があるでしょうか？</a:t>
            </a:r>
          </a:p>
          <a:p>
            <a:r>
              <a:rPr kumimoji="1" lang="ja-JP" altLang="en-US" sz="1200" kern="1200" dirty="0">
                <a:solidFill>
                  <a:schemeClr val="tx1"/>
                </a:solidFill>
                <a:effectLst/>
                <a:latin typeface="+mn-lt"/>
                <a:ea typeface="+mn-ea"/>
                <a:cs typeface="+mn-cs"/>
              </a:rPr>
              <a:t>ここで、皆さんが思う「誰かにとってのバリア」を考えてみましょう。</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8850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「誰か」を思い浮かべて、考えてみましょう。</a:t>
            </a:r>
          </a:p>
          <a:p>
            <a:r>
              <a:rPr lang="ja-JP" altLang="en-US" dirty="0"/>
              <a:t>高齢者、車椅子を使っている人、視覚障害のある人、聴覚障害のある人、見た目ではわからない障害を抱えている人、ベビーカーを使っている人・・・など</a:t>
            </a:r>
          </a:p>
          <a:p>
            <a:r>
              <a:rPr lang="ja-JP" altLang="en-US" dirty="0"/>
              <a:t>を思い浮かべてみましょう。</a:t>
            </a:r>
          </a:p>
          <a:p>
            <a:endParaRPr lang="ja-JP" altLang="en-US" dirty="0"/>
          </a:p>
          <a:p>
            <a:r>
              <a:rPr lang="ja-JP" altLang="en-US" dirty="0"/>
              <a:t>次に、その人にとって「ハード面」、つまり、設備の面でバリアとなっていることはないか、考えてみましょう。</a:t>
            </a:r>
          </a:p>
          <a:p>
            <a:r>
              <a:rPr lang="ja-JP" altLang="en-US" dirty="0"/>
              <a:t>そして次に、「ソフト面」、つまり、サービスや対応の面でバリアとなっていることはないか、考えてみましょう。</a:t>
            </a:r>
          </a:p>
          <a:p>
            <a:endParaRPr lang="ja-JP" altLang="en-US" dirty="0"/>
          </a:p>
          <a:p>
            <a:r>
              <a:rPr lang="ja-JP" altLang="en-US" dirty="0"/>
              <a:t>〇指名しながら意見出しを行う場合</a:t>
            </a:r>
          </a:p>
          <a:p>
            <a:r>
              <a:rPr lang="ja-JP" altLang="en-US" dirty="0"/>
              <a:t>・手を挙げて意見をもらう、講師が指名していってもらう・・・などをしながらどんなバリアがあるかを挙げていく。</a:t>
            </a:r>
          </a:p>
          <a:p>
            <a:r>
              <a:rPr lang="ja-JP" altLang="en-US" dirty="0"/>
              <a:t>・</a:t>
            </a:r>
            <a:r>
              <a:rPr lang="ja-JP" altLang="ja-JP" dirty="0"/>
              <a:t>出された意見</a:t>
            </a:r>
            <a:r>
              <a:rPr lang="ja-JP" altLang="en-US" dirty="0"/>
              <a:t>は、</a:t>
            </a:r>
            <a:r>
              <a:rPr lang="ja-JP" altLang="ja-JP" dirty="0"/>
              <a:t>書きだ</a:t>
            </a:r>
            <a:r>
              <a:rPr lang="ja-JP" altLang="en-US" dirty="0"/>
              <a:t>したり、講師が繰り返して言いながら「皆で共有していく」</a:t>
            </a:r>
            <a:r>
              <a:rPr lang="ja-JP" altLang="ja-JP" dirty="0"/>
              <a:t>。</a:t>
            </a:r>
            <a:endParaRPr lang="ja-JP" altLang="en-US" dirty="0"/>
          </a:p>
          <a:p>
            <a:endParaRPr lang="ja-JP" altLang="en-US" dirty="0"/>
          </a:p>
          <a:p>
            <a:r>
              <a:rPr lang="ja-JP" altLang="en-US" dirty="0"/>
              <a:t>〇グループワークで進める方法</a:t>
            </a:r>
          </a:p>
          <a:p>
            <a:r>
              <a:rPr lang="ja-JP" altLang="en-US" dirty="0"/>
              <a:t>・受講人数に応じたグループ編成を行い、各グループで問題を話し合ってあげさせる。</a:t>
            </a:r>
          </a:p>
          <a:p>
            <a:r>
              <a:rPr lang="ja-JP" altLang="en-US" dirty="0"/>
              <a:t>・付箋などに書き込んで整理してもらい、各グループの代表者に発表してもらう。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24762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②実際の場面で考える（ロールプレイ）</a:t>
            </a:r>
            <a:endParaRPr lang="ja-JP" altLang="ja-JP" dirty="0"/>
          </a:p>
          <a:p>
            <a:endParaRPr lang="ja-JP" altLang="en-US" dirty="0"/>
          </a:p>
          <a:p>
            <a:r>
              <a:rPr lang="ja-JP" altLang="en-US" dirty="0"/>
              <a:t>　</a:t>
            </a:r>
            <a:r>
              <a:rPr lang="ja-JP" altLang="ja-JP" dirty="0"/>
              <a:t>問題の場面を再現してさらに深堀していきましょう。ロールプレイという方法です。</a:t>
            </a:r>
          </a:p>
          <a:p>
            <a:r>
              <a:rPr lang="ja-JP" altLang="en-US" dirty="0"/>
              <a:t>　　</a:t>
            </a:r>
            <a:r>
              <a:rPr lang="ja-JP" altLang="ja-JP" dirty="0"/>
              <a:t>・障害当事者と研修担当（</a:t>
            </a:r>
            <a:r>
              <a:rPr lang="ja-JP" altLang="en-US" dirty="0"/>
              <a:t>駅員</a:t>
            </a:r>
            <a:r>
              <a:rPr lang="ja-JP" altLang="ja-JP" dirty="0"/>
              <a:t>役）</a:t>
            </a:r>
          </a:p>
          <a:p>
            <a:r>
              <a:rPr lang="ja-JP" altLang="ja-JP" dirty="0"/>
              <a:t>　</a:t>
            </a:r>
            <a:r>
              <a:rPr lang="ja-JP" altLang="en-US" dirty="0"/>
              <a:t>　</a:t>
            </a:r>
            <a:r>
              <a:rPr lang="ja-JP" altLang="ja-JP" dirty="0"/>
              <a:t>・障害当事者の経験例をロールプレイにするのがよい⇒分析においてその時の状況などを深堀できる</a:t>
            </a:r>
          </a:p>
          <a:p>
            <a:r>
              <a:rPr lang="en-US" altLang="ja-JP" dirty="0"/>
              <a:t> </a:t>
            </a:r>
            <a:endParaRPr lang="ja-JP" altLang="ja-JP" dirty="0"/>
          </a:p>
          <a:p>
            <a:r>
              <a:rPr lang="ja-JP" altLang="ja-JP" b="1" dirty="0"/>
              <a:t>【ロールプレイ】</a:t>
            </a:r>
          </a:p>
          <a:p>
            <a:r>
              <a:rPr lang="ja-JP" altLang="en-US" dirty="0"/>
              <a:t>　方法①：</a:t>
            </a:r>
            <a:r>
              <a:rPr lang="ja-JP" altLang="en-US" u="sng" dirty="0"/>
              <a:t>障害当事者と事務局サイドが登場人物となり、受講者にロールプレイを見せる</a:t>
            </a:r>
          </a:p>
          <a:p>
            <a:r>
              <a:rPr lang="ja-JP" altLang="en-US" dirty="0"/>
              <a:t>　方法②：よくある場面の映像や写真を使って実際の場面を再現する　</a:t>
            </a:r>
          </a:p>
          <a:p>
            <a:r>
              <a:rPr lang="en-US" altLang="ja-JP" b="1" dirty="0"/>
              <a:t>【</a:t>
            </a:r>
            <a:r>
              <a:rPr lang="ja-JP" altLang="en-US" b="1" dirty="0"/>
              <a:t>場面例</a:t>
            </a:r>
            <a:r>
              <a:rPr lang="en-US" altLang="ja-JP" b="1" dirty="0"/>
              <a:t>】</a:t>
            </a:r>
            <a:r>
              <a:rPr lang="ja-JP" altLang="en-US" dirty="0"/>
              <a:t>　　</a:t>
            </a:r>
          </a:p>
          <a:p>
            <a:r>
              <a:rPr lang="ja-JP" altLang="en-US" dirty="0"/>
              <a:t>　</a:t>
            </a:r>
            <a:r>
              <a:rPr lang="ja-JP" altLang="ja-JP" dirty="0"/>
              <a:t>例①：</a:t>
            </a:r>
            <a:r>
              <a:rPr lang="ja-JP" altLang="en-US" dirty="0"/>
              <a:t>乗車の案内で連絡が取れず、何も説明せずに長時間待たせてしまった</a:t>
            </a:r>
            <a:r>
              <a:rPr lang="ja-JP" altLang="ja-JP" dirty="0"/>
              <a:t>ケース</a:t>
            </a:r>
          </a:p>
          <a:p>
            <a:r>
              <a:rPr lang="ja-JP" altLang="en-US" dirty="0"/>
              <a:t>　</a:t>
            </a:r>
            <a:r>
              <a:rPr lang="ja-JP" altLang="ja-JP" dirty="0"/>
              <a:t>例②：</a:t>
            </a:r>
            <a:r>
              <a:rPr lang="ja-JP" altLang="en-US" dirty="0"/>
              <a:t>白杖使用者に誘導をお願いされたが、どこを通るかを聞かずにエレベーターへと誘導した</a:t>
            </a:r>
            <a:r>
              <a:rPr lang="ja-JP" altLang="ja-JP" dirty="0"/>
              <a:t>ケース</a:t>
            </a:r>
          </a:p>
          <a:p>
            <a:endParaRPr lang="ja-JP" altLang="en-US" dirty="0"/>
          </a:p>
          <a:p>
            <a:r>
              <a:rPr lang="en-US" altLang="ja-JP" b="1" dirty="0"/>
              <a:t>【</a:t>
            </a:r>
            <a:r>
              <a:rPr lang="ja-JP" altLang="en-US" b="1" dirty="0"/>
              <a:t>議論による分析➡何が要因だったのか</a:t>
            </a:r>
            <a:r>
              <a:rPr lang="en-US" altLang="ja-JP" b="1" dirty="0"/>
              <a:t>】</a:t>
            </a:r>
            <a:endParaRPr lang="ja-JP" altLang="ja-JP" b="1" dirty="0"/>
          </a:p>
          <a:p>
            <a:r>
              <a:rPr lang="ja-JP" altLang="ja-JP" b="0" dirty="0"/>
              <a:t>※問題場面は、どこが悪かったのか、何が要因なのかを</a:t>
            </a:r>
            <a:r>
              <a:rPr lang="ja-JP" altLang="en-US" b="0" dirty="0"/>
              <a:t>受講者</a:t>
            </a:r>
            <a:r>
              <a:rPr lang="ja-JP" altLang="ja-JP" b="0" dirty="0"/>
              <a:t>、障害当事者双方に聞きながら深堀していく。</a:t>
            </a:r>
          </a:p>
          <a:p>
            <a:r>
              <a:rPr lang="ja-JP" altLang="ja-JP" b="0" dirty="0"/>
              <a:t>※分析すると、双方の誤解があったなどが見えてくる。</a:t>
            </a:r>
          </a:p>
          <a:p>
            <a:r>
              <a:rPr lang="ja-JP" altLang="ja-JP" b="0" dirty="0"/>
              <a:t>※双方の誤解は「話をすれば」わかってくる</a:t>
            </a:r>
            <a:endParaRPr lang="ja-JP" altLang="en-US" b="0"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4</a:t>
            </a:fld>
            <a:endParaRPr kumimoji="1" lang="ja-JP" altLang="en-US"/>
          </a:p>
        </p:txBody>
      </p:sp>
    </p:spTree>
    <p:extLst>
      <p:ext uri="{BB962C8B-B14F-4D97-AF65-F5344CB8AC3E}">
        <p14:creationId xmlns:p14="http://schemas.microsoft.com/office/powerpoint/2010/main" val="31955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対話、分析</a:t>
            </a:r>
            <a:r>
              <a:rPr lang="en-US" altLang="ja-JP" dirty="0"/>
              <a:t>】</a:t>
            </a:r>
            <a:endParaRPr lang="ja-JP" altLang="en-US" dirty="0"/>
          </a:p>
          <a:p>
            <a:r>
              <a:rPr lang="ja-JP" altLang="en-US" dirty="0"/>
              <a:t>　</a:t>
            </a:r>
            <a:r>
              <a:rPr lang="ja-JP" altLang="en-US" b="1" u="sng" dirty="0"/>
              <a:t>ロールプレイに関する感想を聞く</a:t>
            </a:r>
            <a:r>
              <a:rPr lang="ja-JP" altLang="en-US" dirty="0"/>
              <a:t>。</a:t>
            </a:r>
          </a:p>
          <a:p>
            <a:r>
              <a:rPr lang="ja-JP" altLang="en-US" dirty="0"/>
              <a:t>　（感想を分析して）</a:t>
            </a:r>
          </a:p>
          <a:p>
            <a:r>
              <a:rPr lang="ja-JP" altLang="en-US" dirty="0"/>
              <a:t>　</a:t>
            </a:r>
            <a:r>
              <a:rPr lang="ja-JP" altLang="ja-JP" dirty="0"/>
              <a:t>駅員さんには「こういうサービスが必要なはず」という思いがあった、</a:t>
            </a:r>
            <a:endParaRPr lang="ja-JP" altLang="en-US" dirty="0"/>
          </a:p>
          <a:p>
            <a:r>
              <a:rPr lang="ja-JP" altLang="en-US" dirty="0"/>
              <a:t>　</a:t>
            </a:r>
            <a:r>
              <a:rPr lang="ja-JP" altLang="ja-JP" dirty="0"/>
              <a:t>しかし障害当事者は「実は別のお手伝いが必要だった」</a:t>
            </a:r>
            <a:endParaRPr lang="ja-JP" altLang="en-US" dirty="0"/>
          </a:p>
          <a:p>
            <a:r>
              <a:rPr lang="ja-JP" altLang="en-US" dirty="0"/>
              <a:t>　</a:t>
            </a:r>
            <a:r>
              <a:rPr lang="ja-JP" altLang="ja-JP" dirty="0"/>
              <a:t>つまり、良かれと思って行ったサービスが、実際には必要のないもの、的外れなものになってしまっていたようです。</a:t>
            </a:r>
          </a:p>
          <a:p>
            <a:r>
              <a:rPr lang="ja-JP" altLang="ja-JP" dirty="0"/>
              <a:t>　</a:t>
            </a:r>
            <a:endParaRPr lang="ja-JP" altLang="en-US" dirty="0"/>
          </a:p>
          <a:p>
            <a:r>
              <a:rPr lang="ja-JP" altLang="en-US" dirty="0"/>
              <a:t>　</a:t>
            </a:r>
            <a:r>
              <a:rPr lang="ja-JP" altLang="ja-JP" dirty="0"/>
              <a:t>しかし、</a:t>
            </a:r>
            <a:r>
              <a:rPr lang="ja-JP" altLang="ja-JP" b="1" u="sng" dirty="0"/>
              <a:t>「どうしたらよいですか？」と聞けば、コミュニケーションができれば</a:t>
            </a:r>
            <a:r>
              <a:rPr lang="ja-JP" altLang="ja-JP" dirty="0"/>
              <a:t>思い違いも、　</a:t>
            </a:r>
            <a:endParaRPr lang="ja-JP" altLang="en-US" dirty="0"/>
          </a:p>
          <a:p>
            <a:r>
              <a:rPr lang="ja-JP" altLang="en-US" dirty="0"/>
              <a:t>　</a:t>
            </a:r>
            <a:r>
              <a:rPr lang="ja-JP" altLang="ja-JP" dirty="0"/>
              <a:t>誤解も取り払うことができるのではないでしょうか。　</a:t>
            </a:r>
          </a:p>
          <a:p>
            <a:r>
              <a:rPr lang="ja-JP" altLang="en-US" dirty="0"/>
              <a:t>　</a:t>
            </a:r>
            <a:r>
              <a:rPr lang="ja-JP" altLang="ja-JP" dirty="0"/>
              <a:t>このように、良かれと思って行ったことで失敗した経験はありますか？</a:t>
            </a:r>
            <a:endParaRPr lang="ja-JP" altLang="en-US" dirty="0"/>
          </a:p>
          <a:p>
            <a:r>
              <a:rPr lang="ja-JP" altLang="ja-JP" dirty="0"/>
              <a:t>（受講者への語り掛け、その内容についても</a:t>
            </a:r>
            <a:r>
              <a:rPr lang="ja-JP" altLang="ja-JP" b="1" u="sng" dirty="0"/>
              <a:t>当事者と対話により解決策を見出す</a:t>
            </a:r>
            <a:r>
              <a:rPr lang="ja-JP" altLang="ja-JP" dirty="0"/>
              <a:t>）</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5</a:t>
            </a:fld>
            <a:endParaRPr kumimoji="1" lang="ja-JP" altLang="en-US"/>
          </a:p>
        </p:txBody>
      </p:sp>
    </p:spTree>
    <p:extLst>
      <p:ext uri="{BB962C8B-B14F-4D97-AF65-F5344CB8AC3E}">
        <p14:creationId xmlns:p14="http://schemas.microsoft.com/office/powerpoint/2010/main" val="372685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さて、ここまで、色々な問題が出されました。設備面の問題、接遇対応の問題など。</a:t>
            </a:r>
          </a:p>
          <a:p>
            <a:r>
              <a:rPr kumimoji="1" lang="ja-JP" altLang="ja-JP" sz="1200" kern="1200" dirty="0">
                <a:solidFill>
                  <a:schemeClr val="tx1"/>
                </a:solidFill>
                <a:effectLst/>
                <a:latin typeface="+mn-lt"/>
                <a:ea typeface="+mn-ea"/>
                <a:cs typeface="+mn-cs"/>
              </a:rPr>
              <a:t>しかし、問題は、どこにあるんでしょうか？</a:t>
            </a:r>
          </a:p>
          <a:p>
            <a:r>
              <a:rPr kumimoji="1" lang="ja-JP" altLang="ja-JP" sz="1200" b="1" kern="1200" dirty="0">
                <a:solidFill>
                  <a:schemeClr val="tx1"/>
                </a:solidFill>
                <a:effectLst/>
                <a:latin typeface="+mn-lt"/>
                <a:ea typeface="+mn-ea"/>
                <a:cs typeface="+mn-cs"/>
              </a:rPr>
              <a:t>「バリア」とは、障害</a:t>
            </a:r>
            <a:r>
              <a:rPr kumimoji="1" lang="ja-JP" altLang="en-US" sz="1200" b="1" kern="1200" dirty="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あること自体なのか。</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そうではないですね。</a:t>
            </a:r>
          </a:p>
          <a:p>
            <a:r>
              <a:rPr kumimoji="1" lang="ja-JP" altLang="en-US" sz="1200" kern="1200" dirty="0">
                <a:solidFill>
                  <a:schemeClr val="tx1"/>
                </a:solidFill>
                <a:effectLst/>
                <a:latin typeface="+mn-lt"/>
                <a:ea typeface="+mn-ea"/>
                <a:cs typeface="+mn-cs"/>
              </a:rPr>
              <a:t>皆さんは、車椅子を使用している人にとって「エレベーターがないこと」「階段しかないこと」がバリアだという答えを出していましたね。</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つまり、障害というのは、この人が「足が使えない」ということにあるわけではないですね。</a:t>
            </a:r>
          </a:p>
          <a:p>
            <a:r>
              <a:rPr kumimoji="1" lang="ja-JP" altLang="en-US" sz="1200" kern="1200" dirty="0">
                <a:solidFill>
                  <a:schemeClr val="tx1"/>
                </a:solidFill>
                <a:effectLst/>
                <a:latin typeface="+mn-lt"/>
                <a:ea typeface="+mn-ea"/>
                <a:cs typeface="+mn-cs"/>
              </a:rPr>
              <a:t>しかし、階段があれば・・・と大多数の人にとって問題がなければいいという発想から、バリアが作られてしまった。</a:t>
            </a:r>
          </a:p>
          <a:p>
            <a:r>
              <a:rPr kumimoji="1" lang="ja-JP" altLang="en-US" sz="1200" kern="1200" dirty="0">
                <a:solidFill>
                  <a:schemeClr val="tx1"/>
                </a:solidFill>
                <a:effectLst/>
                <a:latin typeface="+mn-lt"/>
                <a:ea typeface="+mn-ea"/>
                <a:cs typeface="+mn-cs"/>
              </a:rPr>
              <a:t>つまり、バリアは環境の中に存在しています。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しかし、誰もが使える駅、鉄道を目指していくには、「誰もが安全に利用できるよう、バリアを取除くことが必要」なんです。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障害はその人にある・・・という考え方が</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年くらい前まではありました。これを医学モデルといいますが、</a:t>
            </a:r>
          </a:p>
          <a:p>
            <a:r>
              <a:rPr kumimoji="1" lang="ja-JP" altLang="en-US" sz="1200" kern="1200" dirty="0">
                <a:solidFill>
                  <a:schemeClr val="tx1"/>
                </a:solidFill>
                <a:effectLst/>
                <a:latin typeface="+mn-lt"/>
                <a:ea typeface="+mn-ea"/>
                <a:cs typeface="+mn-cs"/>
              </a:rPr>
              <a:t>今は、誰もがいきいきと暮らせる社会をつくっていくことを世界が目指しています。</a:t>
            </a:r>
          </a:p>
          <a:p>
            <a:r>
              <a:rPr kumimoji="1" lang="ja-JP" altLang="en-US" sz="1200" kern="1200" dirty="0">
                <a:solidFill>
                  <a:schemeClr val="tx1"/>
                </a:solidFill>
                <a:effectLst/>
                <a:latin typeface="+mn-lt"/>
                <a:ea typeface="+mn-ea"/>
                <a:cs typeface="+mn-cs"/>
              </a:rPr>
              <a:t>このように、「誰もが安全に利用できるよう、バリアを取除くことが必要」・・・バリアは環境の中にあって、その環境をつくった人が取り除くべき</a:t>
            </a:r>
          </a:p>
          <a:p>
            <a:r>
              <a:rPr kumimoji="1" lang="ja-JP" altLang="en-US" sz="1200" kern="1200" dirty="0">
                <a:solidFill>
                  <a:schemeClr val="tx1"/>
                </a:solidFill>
                <a:effectLst/>
                <a:latin typeface="+mn-lt"/>
                <a:ea typeface="+mn-ea"/>
                <a:cs typeface="+mn-cs"/>
              </a:rPr>
              <a:t>という考え方に世界が変わってきています。これは「障害の社会モデル」という考え方です。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6</a:t>
            </a:fld>
            <a:endParaRPr kumimoji="1" lang="ja-JP" altLang="en-US"/>
          </a:p>
        </p:txBody>
      </p:sp>
    </p:spTree>
    <p:extLst>
      <p:ext uri="{BB962C8B-B14F-4D97-AF65-F5344CB8AC3E}">
        <p14:creationId xmlns:p14="http://schemas.microsoft.com/office/powerpoint/2010/main" val="35437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さて、世界の考え方が変わってきた・・・という話をさせていただきました。</a:t>
            </a:r>
          </a:p>
          <a:p>
            <a:r>
              <a:rPr lang="ja-JP" altLang="en-US" sz="1300" dirty="0"/>
              <a:t>ユニバーサル社会、共生社会などの言葉は聞いたことがあるでしょうか。</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40329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年に開催された東京オリンピック・パラリンピック競技大会のために、</a:t>
            </a:r>
          </a:p>
          <a:p>
            <a:r>
              <a:rPr kumimoji="1" lang="ja-JP" altLang="en-US" dirty="0"/>
              <a:t>平成</a:t>
            </a:r>
            <a:r>
              <a:rPr kumimoji="1" lang="en-US" altLang="ja-JP" dirty="0"/>
              <a:t>29</a:t>
            </a:r>
            <a:r>
              <a:rPr kumimoji="1" lang="ja-JP" altLang="en-US" dirty="0"/>
              <a:t>年２月に、</a:t>
            </a:r>
            <a:r>
              <a:rPr kumimoji="1" lang="en-US" altLang="ja-JP" dirty="0"/>
              <a:t>2020</a:t>
            </a:r>
            <a:r>
              <a:rPr kumimoji="1" lang="ja-JP" altLang="en-US" dirty="0"/>
              <a:t>年を目標に</a:t>
            </a:r>
            <a:r>
              <a:rPr kumimoji="1" lang="ja-JP" altLang="en-US" b="1" u="sng" dirty="0"/>
              <a:t>「ユニバーサルデザイン</a:t>
            </a:r>
            <a:r>
              <a:rPr kumimoji="1" lang="en-US" altLang="ja-JP" b="1" u="sng" dirty="0"/>
              <a:t>2020</a:t>
            </a:r>
            <a:r>
              <a:rPr kumimoji="1" lang="ja-JP" altLang="en-US" b="1" u="sng" dirty="0"/>
              <a:t>行動計画」</a:t>
            </a:r>
            <a:r>
              <a:rPr kumimoji="1" lang="ja-JP" altLang="en-US" dirty="0"/>
              <a:t>がつくられ、</a:t>
            </a:r>
          </a:p>
          <a:p>
            <a:r>
              <a:rPr kumimoji="1" lang="ja-JP" altLang="en-US" dirty="0"/>
              <a:t>これを基本に日本社会全体で「ユニバーサルな社会をつくる」ことが明言されています。</a:t>
            </a:r>
          </a:p>
          <a:p>
            <a:endParaRPr kumimoji="1" lang="ja-JP" altLang="en-US" dirty="0"/>
          </a:p>
          <a:p>
            <a:r>
              <a:rPr kumimoji="1" lang="ja-JP" altLang="en-US" dirty="0"/>
              <a:t>ユニバーサルな社会というのは具体的にはどんな社会なのでしょうか？</a:t>
            </a:r>
          </a:p>
          <a:p>
            <a:r>
              <a:rPr kumimoji="1" lang="ja-JP" altLang="en-US" dirty="0"/>
              <a:t>この</a:t>
            </a:r>
            <a:r>
              <a:rPr kumimoji="1" lang="ja-JP" altLang="en-US" b="1" dirty="0"/>
              <a:t>行動計画</a:t>
            </a:r>
            <a:r>
              <a:rPr kumimoji="1" lang="ja-JP" altLang="en-US" dirty="0"/>
              <a:t>では、このように示しています。</a:t>
            </a:r>
          </a:p>
          <a:p>
            <a:endParaRPr kumimoji="1" lang="ja-JP" altLang="en-US" dirty="0"/>
          </a:p>
          <a:p>
            <a:r>
              <a:rPr kumimoji="1" lang="en-US" altLang="ja-JP" b="1" dirty="0"/>
              <a:t>【</a:t>
            </a:r>
            <a:r>
              <a:rPr kumimoji="1" lang="ja-JP" altLang="en-US" b="1" dirty="0"/>
              <a:t>読み上げる</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14832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「多様な個人の能力が発揮される活力ある社会をつくる」と言っても、</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少数派のことが考えられていない社会が作られていたわけです。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そこで、</a:t>
            </a:r>
            <a:r>
              <a:rPr kumimoji="1" lang="ja-JP" altLang="ja-JP" sz="1200" b="1" u="sng" kern="1200" dirty="0">
                <a:solidFill>
                  <a:schemeClr val="tx1"/>
                </a:solidFill>
                <a:effectLst/>
                <a:latin typeface="+mn-lt"/>
                <a:ea typeface="+mn-ea"/>
                <a:cs typeface="+mn-cs"/>
              </a:rPr>
              <a:t>障害者をとりまく法制度の整備が進展してきているのです。</a:t>
            </a:r>
            <a:r>
              <a:rPr kumimoji="1" lang="ja-JP" altLang="ja-JP" sz="1200" kern="1200" dirty="0">
                <a:solidFill>
                  <a:schemeClr val="tx1"/>
                </a:solidFill>
                <a:effectLst/>
                <a:latin typeface="+mn-lt"/>
                <a:ea typeface="+mn-ea"/>
                <a:cs typeface="+mn-cs"/>
              </a:rPr>
              <a:t>これについては、既にご存知かと思います。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公共交通事業者に関わる</a:t>
            </a:r>
            <a:r>
              <a:rPr kumimoji="1" lang="ja-JP" altLang="ja-JP" sz="1200" b="1" kern="1200" dirty="0">
                <a:solidFill>
                  <a:schemeClr val="tx1"/>
                </a:solidFill>
                <a:effectLst/>
                <a:latin typeface="+mn-lt"/>
                <a:ea typeface="+mn-ea"/>
                <a:cs typeface="+mn-cs"/>
              </a:rPr>
              <a:t>「交通バリアフリー法」</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年に施行され、</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となります。</a:t>
            </a:r>
          </a:p>
          <a:p>
            <a:r>
              <a:rPr kumimoji="1" lang="ja-JP" altLang="ja-JP" sz="1200" kern="1200" dirty="0">
                <a:solidFill>
                  <a:schemeClr val="tx1"/>
                </a:solidFill>
                <a:effectLst/>
                <a:latin typeface="+mn-lt"/>
                <a:ea typeface="+mn-ea"/>
                <a:cs typeface="+mn-cs"/>
              </a:rPr>
              <a:t>また一方で、同年</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年には、世界的な動きとして、</a:t>
            </a:r>
            <a:r>
              <a:rPr kumimoji="1" lang="ja-JP" altLang="ja-JP" sz="1200" b="1" kern="1200" dirty="0">
                <a:solidFill>
                  <a:schemeClr val="tx1"/>
                </a:solidFill>
                <a:effectLst/>
                <a:latin typeface="+mn-lt"/>
                <a:ea typeface="+mn-ea"/>
                <a:cs typeface="+mn-cs"/>
              </a:rPr>
              <a:t>「障害者権利条約」</a:t>
            </a:r>
            <a:r>
              <a:rPr kumimoji="1" lang="ja-JP" altLang="ja-JP" sz="1200" kern="1200" dirty="0">
                <a:solidFill>
                  <a:schemeClr val="tx1"/>
                </a:solidFill>
                <a:effectLst/>
                <a:latin typeface="+mn-lt"/>
                <a:ea typeface="+mn-ea"/>
                <a:cs typeface="+mn-cs"/>
              </a:rPr>
              <a:t>が国連で採択され、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これを受けて日本では、</a:t>
            </a:r>
            <a:r>
              <a:rPr kumimoji="1" lang="en-US" altLang="ja-JP" sz="1200" kern="1200" dirty="0">
                <a:solidFill>
                  <a:schemeClr val="tx1"/>
                </a:solidFill>
                <a:effectLst/>
                <a:latin typeface="+mn-lt"/>
                <a:ea typeface="+mn-ea"/>
                <a:cs typeface="+mn-cs"/>
              </a:rPr>
              <a:t>2011</a:t>
            </a:r>
            <a:r>
              <a:rPr kumimoji="1" lang="ja-JP" altLang="ja-JP" sz="1200" kern="1200" dirty="0">
                <a:solidFill>
                  <a:schemeClr val="tx1"/>
                </a:solidFill>
                <a:effectLst/>
                <a:latin typeface="+mn-lt"/>
                <a:ea typeface="+mn-ea"/>
                <a:cs typeface="+mn-cs"/>
              </a:rPr>
              <a:t>年に</a:t>
            </a:r>
            <a:r>
              <a:rPr kumimoji="1" lang="ja-JP" altLang="ja-JP" sz="1200" b="1" kern="1200" dirty="0">
                <a:solidFill>
                  <a:schemeClr val="tx1"/>
                </a:solidFill>
                <a:effectLst/>
                <a:latin typeface="+mn-lt"/>
                <a:ea typeface="+mn-ea"/>
                <a:cs typeface="+mn-cs"/>
              </a:rPr>
              <a:t>「障害者基本法」</a:t>
            </a:r>
            <a:r>
              <a:rPr kumimoji="1" lang="ja-JP" altLang="ja-JP" sz="1200" kern="1200" dirty="0">
                <a:solidFill>
                  <a:schemeClr val="tx1"/>
                </a:solidFill>
                <a:effectLst/>
                <a:latin typeface="+mn-lt"/>
                <a:ea typeface="+mn-ea"/>
                <a:cs typeface="+mn-cs"/>
              </a:rPr>
              <a:t>を改正し、</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年には権利条約を日本も条約締結しました。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この締結から、</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年には交通事業にも大きく関わる</a:t>
            </a:r>
            <a:r>
              <a:rPr kumimoji="1" lang="ja-JP" altLang="ja-JP" sz="1200" b="1" kern="1200" dirty="0">
                <a:solidFill>
                  <a:schemeClr val="tx1"/>
                </a:solidFill>
                <a:effectLst/>
                <a:latin typeface="+mn-lt"/>
                <a:ea typeface="+mn-ea"/>
                <a:cs typeface="+mn-cs"/>
              </a:rPr>
              <a:t>「障害者差別解消法」</a:t>
            </a:r>
            <a:r>
              <a:rPr kumimoji="1" lang="ja-JP" altLang="ja-JP" sz="1200" kern="1200" dirty="0">
                <a:solidFill>
                  <a:schemeClr val="tx1"/>
                </a:solidFill>
                <a:effectLst/>
                <a:latin typeface="+mn-lt"/>
                <a:ea typeface="+mn-ea"/>
                <a:cs typeface="+mn-cs"/>
              </a:rPr>
              <a:t>を施行、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年に改正されています。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なお、</a:t>
            </a:r>
            <a:r>
              <a:rPr kumimoji="1" lang="en-US" altLang="ja-JP" sz="1200" kern="1200" dirty="0">
                <a:solidFill>
                  <a:schemeClr val="tx1"/>
                </a:solidFill>
                <a:effectLst/>
                <a:latin typeface="+mn-lt"/>
                <a:ea typeface="+mn-ea"/>
                <a:cs typeface="+mn-cs"/>
              </a:rPr>
              <a:t>2024</a:t>
            </a:r>
            <a:r>
              <a:rPr kumimoji="1" lang="ja-JP" altLang="en-US" sz="1200" kern="1200" dirty="0">
                <a:solidFill>
                  <a:schemeClr val="tx1"/>
                </a:solidFill>
                <a:effectLst/>
                <a:latin typeface="+mn-lt"/>
                <a:ea typeface="+mn-ea"/>
                <a:cs typeface="+mn-cs"/>
              </a:rPr>
              <a:t>年に</a:t>
            </a:r>
            <a:r>
              <a:rPr kumimoji="1" lang="ja-JP" altLang="en-US" sz="1200" b="1" kern="1200" dirty="0">
                <a:solidFill>
                  <a:schemeClr val="tx1"/>
                </a:solidFill>
                <a:effectLst/>
                <a:latin typeface="+mn-lt"/>
                <a:ea typeface="+mn-ea"/>
                <a:cs typeface="+mn-cs"/>
              </a:rPr>
              <a:t>「改正障害者差別解消法」</a:t>
            </a:r>
            <a:r>
              <a:rPr kumimoji="1" lang="ja-JP" altLang="en-US" sz="1200" kern="1200" dirty="0">
                <a:solidFill>
                  <a:schemeClr val="tx1"/>
                </a:solidFill>
                <a:effectLst/>
                <a:latin typeface="+mn-lt"/>
                <a:ea typeface="+mn-ea"/>
                <a:cs typeface="+mn-cs"/>
              </a:rPr>
              <a:t>が施行され、合理的配慮の提供が義務化されています。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こうした流れの軸となっているのは、この</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年の障害者権利条約の国連採択です。</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社会が作り出しているという</a:t>
            </a:r>
            <a:r>
              <a:rPr kumimoji="1" lang="ja-JP" altLang="ja-JP" sz="1200" b="1"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が入れ込まれています。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332614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41171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3308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892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5667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0240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2772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69677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78215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6224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488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59210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716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448887" y="2979365"/>
            <a:ext cx="11466022"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プログラム①　基本理念の理解</a:t>
            </a:r>
          </a:p>
          <a:p>
            <a:r>
              <a:rPr lang="ja-JP" altLang="en-US" sz="4000" dirty="0">
                <a:latin typeface="メイリオ" panose="020B0604030504040204" pitchFamily="50" charset="-128"/>
                <a:ea typeface="メイリオ" panose="020B0604030504040204" pitchFamily="50" charset="-128"/>
              </a:rPr>
              <a:t>　　　　　　（障害の社会モデルについて知る）</a:t>
            </a:r>
            <a:endParaRPr kumimoji="1" lang="ja-JP" altLang="en-US" sz="32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4302804"/>
            <a:ext cx="3945270" cy="2406977"/>
          </a:xfrm>
          <a:prstGeom prst="rect">
            <a:avLst/>
          </a:prstGeom>
        </p:spPr>
      </p:pic>
    </p:spTree>
    <p:extLst>
      <p:ext uri="{BB962C8B-B14F-4D97-AF65-F5344CB8AC3E}">
        <p14:creationId xmlns:p14="http://schemas.microsoft.com/office/powerpoint/2010/main" val="255561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2050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改正障害者差別解消法（令和</a:t>
            </a:r>
            <a:r>
              <a:rPr lang="en-US" altLang="ja-JP" sz="4400" b="1" u="sng" dirty="0">
                <a:latin typeface="メイリオ" panose="020B0604030504040204" pitchFamily="50" charset="-128"/>
                <a:ea typeface="メイリオ" panose="020B0604030504040204" pitchFamily="50" charset="-128"/>
              </a:rPr>
              <a:t>6</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5262979"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合理的配慮の提供の義務</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sp>
        <p:nvSpPr>
          <p:cNvPr id="29" name="Rectangle 28">
            <a:extLst>
              <a:ext uri="{FF2B5EF4-FFF2-40B4-BE49-F238E27FC236}">
                <a16:creationId xmlns:a16="http://schemas.microsoft.com/office/drawing/2014/main" id="{CB2D7A4F-75BA-7D56-6BF2-962EE67393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Rectangle 29">
            <a:extLst>
              <a:ext uri="{FF2B5EF4-FFF2-40B4-BE49-F238E27FC236}">
                <a16:creationId xmlns:a16="http://schemas.microsoft.com/office/drawing/2014/main" id="{82093735-2806-CE53-3FDB-B64A1C1F1E82}"/>
              </a:ext>
            </a:extLst>
          </p:cNvPr>
          <p:cNvSpPr>
            <a:spLocks noChangeArrowheads="1"/>
          </p:cNvSpPr>
          <p:nvPr/>
        </p:nvSpPr>
        <p:spPr bwMode="auto">
          <a:xfrm>
            <a:off x="0" y="387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Rectangle 31">
            <a:extLst>
              <a:ext uri="{FF2B5EF4-FFF2-40B4-BE49-F238E27FC236}">
                <a16:creationId xmlns:a16="http://schemas.microsoft.com/office/drawing/2014/main" id="{E7B1C73A-D589-F772-38BC-E8F9C4E33327}"/>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32">
            <a:extLst>
              <a:ext uri="{FF2B5EF4-FFF2-40B4-BE49-F238E27FC236}">
                <a16:creationId xmlns:a16="http://schemas.microsoft.com/office/drawing/2014/main" id="{1FBD0962-8FD7-7BF7-A011-9419426716DA}"/>
              </a:ext>
            </a:extLst>
          </p:cNvPr>
          <p:cNvSpPr>
            <a:spLocks noChangeArrowheads="1"/>
          </p:cNvSpPr>
          <p:nvPr/>
        </p:nvSpPr>
        <p:spPr bwMode="auto">
          <a:xfrm>
            <a:off x="152400" y="4030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1" name="図 10">
            <a:extLst>
              <a:ext uri="{FF2B5EF4-FFF2-40B4-BE49-F238E27FC236}">
                <a16:creationId xmlns:a16="http://schemas.microsoft.com/office/drawing/2014/main" id="{4CC9D1D1-177D-9A40-7D5A-7521CBCC4C64}"/>
              </a:ext>
            </a:extLst>
          </p:cNvPr>
          <p:cNvPicPr>
            <a:picLocks noChangeAspect="1"/>
          </p:cNvPicPr>
          <p:nvPr/>
        </p:nvPicPr>
        <p:blipFill>
          <a:blip r:embed="rId3"/>
          <a:stretch>
            <a:fillRect/>
          </a:stretch>
        </p:blipFill>
        <p:spPr>
          <a:xfrm>
            <a:off x="2582062" y="2423085"/>
            <a:ext cx="9101937" cy="4147048"/>
          </a:xfrm>
          <a:prstGeom prst="rect">
            <a:avLst/>
          </a:prstGeom>
        </p:spPr>
      </p:pic>
    </p:spTree>
    <p:extLst>
      <p:ext uri="{BB962C8B-B14F-4D97-AF65-F5344CB8AC3E}">
        <p14:creationId xmlns:p14="http://schemas.microsoft.com/office/powerpoint/2010/main" val="163016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93024" y="188728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ま　と　め</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3746955"/>
            <a:ext cx="3945270" cy="2406977"/>
          </a:xfrm>
          <a:prstGeom prst="rect">
            <a:avLst/>
          </a:prstGeom>
        </p:spPr>
      </p:pic>
    </p:spTree>
    <p:extLst>
      <p:ext uri="{BB962C8B-B14F-4D97-AF65-F5344CB8AC3E}">
        <p14:creationId xmlns:p14="http://schemas.microsoft.com/office/powerpoint/2010/main" val="39806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8303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6975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3"/>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a:latin typeface="メイリオ" panose="020B0604030504040204" pitchFamily="50" charset="-128"/>
                <a:ea typeface="メイリオ" panose="020B0604030504040204" pitchFamily="50" charset="-128"/>
              </a:rPr>
              <a:t>により</a:t>
            </a:r>
          </a:p>
          <a:p>
            <a:r>
              <a:rPr lang="ja-JP" altLang="en-US" sz="3200" b="1" dirty="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・対応策を対話をして考える</a:t>
            </a:r>
          </a:p>
          <a:p>
            <a:r>
              <a:rPr lang="ja-JP" altLang="en-US" sz="3200" b="1" dirty="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の場合には「理由」を説明する</a:t>
            </a: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17427" y="864949"/>
            <a:ext cx="2134864" cy="2923121"/>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3291253" y="577736"/>
            <a:ext cx="831685" cy="975189"/>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216" y="3394108"/>
            <a:ext cx="1020103" cy="3116204"/>
          </a:xfrm>
          <a:prstGeom prst="rect">
            <a:avLst/>
          </a:prstGeom>
        </p:spPr>
      </p:pic>
    </p:spTree>
    <p:extLst>
      <p:ext uri="{BB962C8B-B14F-4D97-AF65-F5344CB8AC3E}">
        <p14:creationId xmlns:p14="http://schemas.microsoft.com/office/powerpoint/2010/main" val="30237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90512" y="1350695"/>
            <a:ext cx="99570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接遇支援を必要としている人はさまざま</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111" y="117483"/>
            <a:ext cx="1822203" cy="1111711"/>
          </a:xfrm>
          <a:prstGeom prst="rect">
            <a:avLst/>
          </a:prstGeom>
        </p:spPr>
      </p:pic>
      <p:pic>
        <p:nvPicPr>
          <p:cNvPr id="7" name="図 6"/>
          <p:cNvPicPr>
            <a:picLocks noChangeAspect="1"/>
          </p:cNvPicPr>
          <p:nvPr/>
        </p:nvPicPr>
        <p:blipFill>
          <a:blip r:embed="rId4"/>
          <a:stretch>
            <a:fillRect/>
          </a:stretch>
        </p:blipFill>
        <p:spPr>
          <a:xfrm>
            <a:off x="2542338" y="2131326"/>
            <a:ext cx="7374198" cy="1940015"/>
          </a:xfrm>
          <a:prstGeom prst="rect">
            <a:avLst/>
          </a:prstGeom>
        </p:spPr>
      </p:pic>
      <p:sp>
        <p:nvSpPr>
          <p:cNvPr id="9" name="テキスト ボックス 8"/>
          <p:cNvSpPr txBox="1"/>
          <p:nvPr/>
        </p:nvSpPr>
        <p:spPr>
          <a:xfrm>
            <a:off x="3315886" y="4640006"/>
            <a:ext cx="58636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まずは</a:t>
            </a:r>
            <a:r>
              <a:rPr lang="ja-JP" altLang="en-US" sz="4000" b="1" dirty="0">
                <a:solidFill>
                  <a:srgbClr val="FF0000"/>
                </a:solidFill>
                <a:latin typeface="メイリオ" panose="020B0604030504040204" pitchFamily="50" charset="-128"/>
                <a:ea typeface="メイリオ" panose="020B0604030504040204" pitchFamily="50" charset="-128"/>
              </a:rPr>
              <a:t>「対話」</a:t>
            </a:r>
            <a:r>
              <a:rPr lang="ja-JP" altLang="en-US" sz="4000" b="1" dirty="0">
                <a:latin typeface="メイリオ" panose="020B0604030504040204" pitchFamily="50" charset="-128"/>
                <a:ea typeface="メイリオ" panose="020B0604030504040204" pitchFamily="50" charset="-128"/>
              </a:rPr>
              <a:t>してみる</a:t>
            </a:r>
          </a:p>
        </p:txBody>
      </p:sp>
      <p:sp>
        <p:nvSpPr>
          <p:cNvPr id="2" name="円形吹き出し 1"/>
          <p:cNvSpPr/>
          <p:nvPr/>
        </p:nvSpPr>
        <p:spPr>
          <a:xfrm>
            <a:off x="258753" y="3448917"/>
            <a:ext cx="2424485" cy="2113613"/>
          </a:xfrm>
          <a:prstGeom prst="wedgeEllipseCallout">
            <a:avLst>
              <a:gd name="adj1" fmla="val 68200"/>
              <a:gd name="adj2" fmla="val 1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rPr>
              <a:t>何かお手伝いすることはありますか？</a:t>
            </a:r>
          </a:p>
        </p:txBody>
      </p:sp>
      <p:sp>
        <p:nvSpPr>
          <p:cNvPr id="10" name="テキスト ボックス 9"/>
          <p:cNvSpPr txBox="1"/>
          <p:nvPr/>
        </p:nvSpPr>
        <p:spPr>
          <a:xfrm>
            <a:off x="2332475" y="5841140"/>
            <a:ext cx="836473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そして、</a:t>
            </a:r>
            <a:r>
              <a:rPr lang="ja-JP" altLang="en-US" sz="4000" b="1" dirty="0">
                <a:solidFill>
                  <a:srgbClr val="FF0000"/>
                </a:solidFill>
                <a:latin typeface="メイリオ" panose="020B0604030504040204" pitchFamily="50" charset="-128"/>
                <a:ea typeface="メイリオ" panose="020B0604030504040204" pitchFamily="50" charset="-128"/>
              </a:rPr>
              <a:t>「接遇技術」</a:t>
            </a:r>
            <a:r>
              <a:rPr lang="ja-JP" altLang="en-US" sz="4000" b="1" dirty="0">
                <a:latin typeface="メイリオ" panose="020B0604030504040204" pitchFamily="50" charset="-128"/>
                <a:ea typeface="メイリオ" panose="020B0604030504040204" pitchFamily="50" charset="-128"/>
              </a:rPr>
              <a:t>を身に付ける</a:t>
            </a:r>
          </a:p>
        </p:txBody>
      </p:sp>
    </p:spTree>
    <p:extLst>
      <p:ext uri="{BB962C8B-B14F-4D97-AF65-F5344CB8AC3E}">
        <p14:creationId xmlns:p14="http://schemas.microsoft.com/office/powerpoint/2010/main" val="16405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56" y="1743957"/>
            <a:ext cx="11264622"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「バリア」はどこに？（職場のバリアを考える）</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506666"/>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765590" y="3457783"/>
            <a:ext cx="8884754" cy="2337414"/>
          </a:xfrm>
          <a:prstGeom prst="rect">
            <a:avLst/>
          </a:prstGeom>
        </p:spPr>
      </p:pic>
    </p:spTree>
    <p:extLst>
      <p:ext uri="{BB962C8B-B14F-4D97-AF65-F5344CB8AC3E}">
        <p14:creationId xmlns:p14="http://schemas.microsoft.com/office/powerpoint/2010/main" val="196288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1241" y="2927921"/>
            <a:ext cx="2339102" cy="461665"/>
          </a:xfrm>
          <a:prstGeom prst="rect">
            <a:avLst/>
          </a:prstGeom>
          <a:noFill/>
        </p:spPr>
        <p:txBody>
          <a:bodyPr wrap="none" rtlCol="0">
            <a:spAutoFit/>
          </a:bodyPr>
          <a:lstStyle/>
          <a:p>
            <a:r>
              <a:rPr kumimoji="1" lang="ja-JP" altLang="en-US" sz="2400" b="1" dirty="0">
                <a:solidFill>
                  <a:schemeClr val="accent5"/>
                </a:solidFill>
                <a:latin typeface="メイリオ" panose="020B0604030504040204" pitchFamily="50" charset="-128"/>
                <a:ea typeface="メイリオ" panose="020B0604030504040204" pitchFamily="50" charset="-128"/>
              </a:rPr>
              <a:t>皆さんのご意見</a:t>
            </a:r>
          </a:p>
        </p:txBody>
      </p:sp>
      <p:sp>
        <p:nvSpPr>
          <p:cNvPr id="4" name="正方形/長方形 3"/>
          <p:cNvSpPr/>
          <p:nvPr/>
        </p:nvSpPr>
        <p:spPr>
          <a:xfrm>
            <a:off x="1132764" y="3419831"/>
            <a:ext cx="10058400" cy="306285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39242" y="3941987"/>
            <a:ext cx="492443" cy="2308324"/>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80792" y="440212"/>
            <a:ext cx="9230411" cy="1200329"/>
          </a:xfrm>
          <a:prstGeom prst="rect">
            <a:avLst/>
          </a:prstGeom>
          <a:noFill/>
        </p:spPr>
        <p:txBody>
          <a:bodyPr wrap="none" rtlCol="0">
            <a:spAutoFit/>
          </a:bodyPr>
          <a:lstStyle/>
          <a:p>
            <a:pPr algn="ctr"/>
            <a:r>
              <a:rPr lang="ja-JP" altLang="en-US" sz="3600" b="1" u="sng" dirty="0">
                <a:latin typeface="メイリオ" panose="020B0604030504040204" pitchFamily="50" charset="-128"/>
                <a:ea typeface="メイリオ" panose="020B0604030504040204" pitchFamily="50" charset="-128"/>
              </a:rPr>
              <a:t>「バリア」になっている設備やサービス</a:t>
            </a:r>
          </a:p>
          <a:p>
            <a:pPr algn="ctr"/>
            <a:r>
              <a:rPr lang="ja-JP" altLang="en-US" sz="3600" b="1" u="sng" dirty="0">
                <a:latin typeface="メイリオ" panose="020B0604030504040204" pitchFamily="50" charset="-128"/>
                <a:ea typeface="メイリオ" panose="020B0604030504040204" pitchFamily="50" charset="-128"/>
              </a:rPr>
              <a:t>について挙げてみる（ハード面</a:t>
            </a:r>
            <a:r>
              <a:rPr lang="en-US" altLang="ja-JP" sz="3600" b="1" u="sng" dirty="0">
                <a:latin typeface="メイリオ" panose="020B0604030504040204" pitchFamily="50" charset="-128"/>
                <a:ea typeface="メイリオ" panose="020B0604030504040204" pitchFamily="50" charset="-128"/>
              </a:rPr>
              <a:t>/</a:t>
            </a:r>
            <a:r>
              <a:rPr lang="ja-JP" altLang="en-US" sz="3600" b="1" u="sng" dirty="0">
                <a:latin typeface="メイリオ" panose="020B0604030504040204" pitchFamily="50" charset="-128"/>
                <a:ea typeface="メイリオ" panose="020B0604030504040204" pitchFamily="50" charset="-128"/>
              </a:rPr>
              <a:t>ソフト面）</a:t>
            </a:r>
          </a:p>
        </p:txBody>
      </p:sp>
      <p:pic>
        <p:nvPicPr>
          <p:cNvPr id="7" name="図 6"/>
          <p:cNvPicPr>
            <a:picLocks noChangeAspect="1"/>
          </p:cNvPicPr>
          <p:nvPr/>
        </p:nvPicPr>
        <p:blipFill>
          <a:blip r:embed="rId3"/>
          <a:stretch>
            <a:fillRect/>
          </a:stretch>
        </p:blipFill>
        <p:spPr>
          <a:xfrm>
            <a:off x="3024899" y="1640541"/>
            <a:ext cx="6763268" cy="1779290"/>
          </a:xfrm>
          <a:prstGeom prst="rect">
            <a:avLst/>
          </a:prstGeom>
        </p:spPr>
      </p:pic>
    </p:spTree>
    <p:extLst>
      <p:ext uri="{BB962C8B-B14F-4D97-AF65-F5344CB8AC3E}">
        <p14:creationId xmlns:p14="http://schemas.microsoft.com/office/powerpoint/2010/main" val="161546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0648" y="3624593"/>
            <a:ext cx="10341293" cy="1200329"/>
          </a:xfrm>
          <a:prstGeom prst="rect">
            <a:avLst/>
          </a:prstGeom>
          <a:noFill/>
        </p:spPr>
        <p:txBody>
          <a:bodyPr wrap="none" rtlCol="0">
            <a:spAutoFit/>
          </a:bodyPr>
          <a:lstStyle/>
          <a:p>
            <a:r>
              <a:rPr lang="ja-JP" altLang="en-US" sz="3600" b="1" dirty="0">
                <a:solidFill>
                  <a:schemeClr val="accent2"/>
                </a:solidFill>
                <a:latin typeface="メイリオ" panose="020B0604030504040204" pitchFamily="50" charset="-128"/>
                <a:ea typeface="メイリオ" panose="020B0604030504040204" pitchFamily="50" charset="-128"/>
              </a:rPr>
              <a:t>実例の再現</a:t>
            </a:r>
            <a:r>
              <a:rPr lang="ja-JP" altLang="en-US" sz="3600" b="1" dirty="0">
                <a:latin typeface="メイリオ" panose="020B0604030504040204" pitchFamily="50" charset="-128"/>
                <a:ea typeface="メイリオ" panose="020B0604030504040204" pitchFamily="50" charset="-128"/>
              </a:rPr>
              <a:t>をしてみます。</a:t>
            </a:r>
          </a:p>
          <a:p>
            <a:r>
              <a:rPr lang="ja-JP" altLang="en-US" sz="3600" b="1" dirty="0">
                <a:latin typeface="メイリオ" panose="020B0604030504040204" pitchFamily="50" charset="-128"/>
                <a:ea typeface="メイリオ" panose="020B0604030504040204" pitchFamily="50" charset="-128"/>
              </a:rPr>
              <a:t>問題と思ったところをメモしておいてください！</a:t>
            </a:r>
          </a:p>
        </p:txBody>
      </p:sp>
      <p:sp>
        <p:nvSpPr>
          <p:cNvPr id="4" name="テキスト ボックス 3"/>
          <p:cNvSpPr txBox="1"/>
          <p:nvPr/>
        </p:nvSpPr>
        <p:spPr>
          <a:xfrm>
            <a:off x="1415368" y="1546166"/>
            <a:ext cx="9571851"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a:t>
            </a:r>
            <a:r>
              <a:rPr lang="ja-JP" altLang="ja-JP" sz="36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職場に起きうる実例で考えてみましょう！</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96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7862813" y="5608332"/>
            <a:ext cx="4020671" cy="980727"/>
          </a:xfrm>
          <a:prstGeom prst="wedgeRoundRectCallout">
            <a:avLst>
              <a:gd name="adj1" fmla="val -39562"/>
              <a:gd name="adj2" fmla="val -1011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934155" y="6011743"/>
            <a:ext cx="3185487"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「障害」のあることが問題？</a:t>
            </a:r>
          </a:p>
        </p:txBody>
      </p:sp>
      <p:sp>
        <p:nvSpPr>
          <p:cNvPr id="8" name="テキスト ボックス 7"/>
          <p:cNvSpPr txBox="1"/>
          <p:nvPr/>
        </p:nvSpPr>
        <p:spPr>
          <a:xfrm>
            <a:off x="4565336" y="3409495"/>
            <a:ext cx="3057247"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どう解決するか？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647" y="1714045"/>
            <a:ext cx="2476500" cy="3390900"/>
          </a:xfrm>
          <a:prstGeom prst="rect">
            <a:avLst/>
          </a:prstGeom>
        </p:spPr>
      </p:pic>
      <p:graphicFrame>
        <p:nvGraphicFramePr>
          <p:cNvPr id="9" name="オブジェクト 8"/>
          <p:cNvGraphicFramePr>
            <a:graphicFrameLocks noChangeAspect="1"/>
          </p:cNvGraphicFramePr>
          <p:nvPr/>
        </p:nvGraphicFramePr>
        <p:xfrm>
          <a:off x="2890662" y="1834767"/>
          <a:ext cx="1434444" cy="4361642"/>
        </p:xfrm>
        <a:graphic>
          <a:graphicData uri="http://schemas.openxmlformats.org/presentationml/2006/ole">
            <mc:AlternateContent xmlns:mc="http://schemas.openxmlformats.org/markup-compatibility/2006">
              <mc:Choice xmlns:v="urn:schemas-microsoft-com:vml" Requires="v">
                <p:oleObj r:id="rId4" imgW="1561680" imgH="4749120" progId="">
                  <p:embed/>
                </p:oleObj>
              </mc:Choice>
              <mc:Fallback>
                <p:oleObj r:id="rId4" imgW="1561680" imgH="4749120" progId="">
                  <p:embed/>
                  <p:pic>
                    <p:nvPicPr>
                      <p:cNvPr id="9" name="オブジェクト 8"/>
                      <p:cNvPicPr/>
                      <p:nvPr/>
                    </p:nvPicPr>
                    <p:blipFill>
                      <a:blip r:embed="rId5"/>
                      <a:stretch>
                        <a:fillRect/>
                      </a:stretch>
                    </p:blipFill>
                    <p:spPr>
                      <a:xfrm>
                        <a:off x="2890662" y="1834767"/>
                        <a:ext cx="1434444" cy="4361642"/>
                      </a:xfrm>
                      <a:prstGeom prst="rect">
                        <a:avLst/>
                      </a:prstGeom>
                    </p:spPr>
                  </p:pic>
                </p:oleObj>
              </mc:Fallback>
            </mc:AlternateContent>
          </a:graphicData>
        </a:graphic>
      </p:graphicFrame>
      <p:sp>
        <p:nvSpPr>
          <p:cNvPr id="5" name="角丸四角形吹き出し 4"/>
          <p:cNvSpPr/>
          <p:nvPr/>
        </p:nvSpPr>
        <p:spPr>
          <a:xfrm>
            <a:off x="165196" y="166301"/>
            <a:ext cx="4020671" cy="1357244"/>
          </a:xfrm>
          <a:prstGeom prst="wedgeRoundRectCallout">
            <a:avLst>
              <a:gd name="adj1" fmla="val 34685"/>
              <a:gd name="adj2" fmla="val 705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06414" y="521616"/>
            <a:ext cx="3416320"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対応できない</a:t>
            </a:r>
          </a:p>
          <a:p>
            <a:r>
              <a:rPr kumimoji="1" lang="ja-JP" altLang="en-US" dirty="0">
                <a:latin typeface="メイリオ" panose="020B0604030504040204" pitchFamily="50" charset="-128"/>
                <a:ea typeface="メイリオ" panose="020B0604030504040204" pitchFamily="50" charset="-128"/>
              </a:rPr>
              <a:t>対応の方法がわからない・・・</a:t>
            </a:r>
          </a:p>
        </p:txBody>
      </p:sp>
    </p:spTree>
    <p:extLst>
      <p:ext uri="{BB962C8B-B14F-4D97-AF65-F5344CB8AC3E}">
        <p14:creationId xmlns:p14="http://schemas.microsoft.com/office/powerpoint/2010/main" val="147946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9071726" y="895730"/>
            <a:ext cx="2865350" cy="504498"/>
          </a:xfrm>
          <a:prstGeom prst="wedgeRectCallout">
            <a:avLst>
              <a:gd name="adj1" fmla="val -72715"/>
              <a:gd name="adj2" fmla="val 59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69017" y="1485716"/>
            <a:ext cx="9623147"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「足が使えない」など</a:t>
            </a:r>
            <a:r>
              <a:rPr lang="ja-JP" altLang="en-US" sz="3200" b="1" u="sng" dirty="0">
                <a:latin typeface="メイリオ" panose="020B0604030504040204" pitchFamily="50" charset="-128"/>
                <a:ea typeface="メイリオ" panose="020B0604030504040204" pitchFamily="50" charset="-128"/>
              </a:rPr>
              <a:t>バリアはこの人の中に</a:t>
            </a:r>
            <a:r>
              <a:rPr lang="ja-JP" altLang="en-US" sz="3200" b="1" dirty="0">
                <a:latin typeface="メイリオ" panose="020B0604030504040204" pitchFamily="50" charset="-128"/>
                <a:ea typeface="メイリオ" panose="020B0604030504040204" pitchFamily="50" charset="-128"/>
              </a:rPr>
              <a:t>？</a:t>
            </a:r>
          </a:p>
          <a:p>
            <a:r>
              <a:rPr lang="ja-JP" altLang="en-US" sz="3200" b="1" dirty="0">
                <a:latin typeface="メイリオ" panose="020B0604030504040204" pitchFamily="50" charset="-128"/>
                <a:ea typeface="メイリオ" panose="020B0604030504040204" pitchFamily="50" charset="-128"/>
              </a:rPr>
              <a:t>なぜ、障害のある人だけが安全性・利便性の問題に</a:t>
            </a:r>
          </a:p>
          <a:p>
            <a:r>
              <a:rPr lang="ja-JP" altLang="en-US" sz="3200" b="1" dirty="0">
                <a:latin typeface="メイリオ" panose="020B0604030504040204" pitchFamily="50" charset="-128"/>
                <a:ea typeface="メイリオ" panose="020B0604030504040204" pitchFamily="50" charset="-128"/>
              </a:rPr>
              <a:t>直面しているのか？</a:t>
            </a:r>
          </a:p>
        </p:txBody>
      </p:sp>
      <p:sp>
        <p:nvSpPr>
          <p:cNvPr id="7" name="テキスト ボックス 6"/>
          <p:cNvSpPr txBox="1"/>
          <p:nvPr/>
        </p:nvSpPr>
        <p:spPr>
          <a:xfrm>
            <a:off x="1083714" y="3633248"/>
            <a:ext cx="11264622" cy="1077218"/>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大多数の人にとって問題なければいいという発想によって、</a:t>
            </a:r>
          </a:p>
          <a:p>
            <a:r>
              <a:rPr lang="ja-JP" altLang="en-US" sz="3200" b="1" dirty="0">
                <a:latin typeface="メイリオ" panose="020B0604030504040204" pitchFamily="50" charset="-128"/>
                <a:ea typeface="メイリオ" panose="020B0604030504040204" pitchFamily="50" charset="-128"/>
              </a:rPr>
              <a:t>一部の人にとって</a:t>
            </a:r>
            <a:r>
              <a:rPr lang="ja-JP" altLang="en-US" sz="3200" b="1" dirty="0">
                <a:solidFill>
                  <a:schemeClr val="accent2"/>
                </a:solidFill>
                <a:latin typeface="メイリオ" panose="020B0604030504040204" pitchFamily="50" charset="-128"/>
                <a:ea typeface="メイリオ" panose="020B0604030504040204" pitchFamily="50" charset="-128"/>
              </a:rPr>
              <a:t>「バリアがある環境が作られている」</a:t>
            </a:r>
          </a:p>
        </p:txBody>
      </p:sp>
      <p:sp>
        <p:nvSpPr>
          <p:cNvPr id="9" name="テキスト ボックス 8"/>
          <p:cNvSpPr txBox="1"/>
          <p:nvPr/>
        </p:nvSpPr>
        <p:spPr>
          <a:xfrm>
            <a:off x="1769017" y="323069"/>
            <a:ext cx="9212778" cy="584775"/>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安全な設備がない！安心な接遇がされていない！</a:t>
            </a:r>
          </a:p>
        </p:txBody>
      </p:sp>
      <p:sp>
        <p:nvSpPr>
          <p:cNvPr id="10" name="テキスト ボックス 9"/>
          <p:cNvSpPr txBox="1"/>
          <p:nvPr/>
        </p:nvSpPr>
        <p:spPr>
          <a:xfrm>
            <a:off x="1083714" y="5288340"/>
            <a:ext cx="11264622"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つまり、大多数の人にとって当たり前という</a:t>
            </a:r>
          </a:p>
          <a:p>
            <a:r>
              <a:rPr lang="ja-JP" altLang="en-US" sz="3200" b="1" dirty="0">
                <a:solidFill>
                  <a:schemeClr val="accent2"/>
                </a:solidFill>
                <a:latin typeface="メイリオ" panose="020B0604030504040204" pitchFamily="50" charset="-128"/>
                <a:ea typeface="メイリオ" panose="020B0604030504040204" pitchFamily="50" charset="-128"/>
              </a:rPr>
              <a:t>「環境の中にバリアは存在」</a:t>
            </a:r>
            <a:r>
              <a:rPr lang="ja-JP" altLang="en-US" sz="3200" b="1" dirty="0">
                <a:latin typeface="メイリオ" panose="020B0604030504040204" pitchFamily="50" charset="-128"/>
                <a:ea typeface="メイリオ" panose="020B0604030504040204" pitchFamily="50" charset="-128"/>
              </a:rPr>
              <a:t>している。</a:t>
            </a:r>
          </a:p>
          <a:p>
            <a:r>
              <a:rPr lang="ja-JP" altLang="en-US" sz="3200" b="1" u="sng" dirty="0">
                <a:solidFill>
                  <a:srgbClr val="FF0000"/>
                </a:solidFill>
                <a:latin typeface="メイリオ" panose="020B0604030504040204" pitchFamily="50" charset="-128"/>
                <a:ea typeface="メイリオ" panose="020B0604030504040204" pitchFamily="50" charset="-128"/>
              </a:rPr>
              <a:t>誰もが安全に利用できるよう、それを取り除くことが必要</a:t>
            </a:r>
            <a:r>
              <a:rPr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2" name="下矢印 11"/>
          <p:cNvSpPr/>
          <p:nvPr/>
        </p:nvSpPr>
        <p:spPr>
          <a:xfrm>
            <a:off x="4575851" y="900370"/>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575852" y="304790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575851" y="470299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flipH="1">
            <a:off x="143881" y="1084603"/>
            <a:ext cx="1445232" cy="1970771"/>
          </a:xfrm>
          <a:prstGeom prst="rect">
            <a:avLst/>
          </a:prstGeom>
        </p:spPr>
      </p:pic>
      <p:sp>
        <p:nvSpPr>
          <p:cNvPr id="13" name="テキスト ボックス 12"/>
          <p:cNvSpPr txBox="1"/>
          <p:nvPr/>
        </p:nvSpPr>
        <p:spPr>
          <a:xfrm>
            <a:off x="9071725" y="993332"/>
            <a:ext cx="2723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「医学モデル」の考え方</a:t>
            </a:r>
          </a:p>
        </p:txBody>
      </p:sp>
      <p:sp>
        <p:nvSpPr>
          <p:cNvPr id="14" name="四角形吹き出し 13"/>
          <p:cNvSpPr/>
          <p:nvPr/>
        </p:nvSpPr>
        <p:spPr>
          <a:xfrm>
            <a:off x="8379228" y="4650550"/>
            <a:ext cx="3557847" cy="504498"/>
          </a:xfrm>
          <a:prstGeom prst="wedgeRectCallout">
            <a:avLst>
              <a:gd name="adj1" fmla="val 14462"/>
              <a:gd name="adj2" fmla="val 276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379228" y="4748091"/>
            <a:ext cx="341632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「障害の社会モデル」の考え方</a:t>
            </a:r>
          </a:p>
        </p:txBody>
      </p:sp>
    </p:spTree>
    <p:extLst>
      <p:ext uri="{BB962C8B-B14F-4D97-AF65-F5344CB8AC3E}">
        <p14:creationId xmlns:p14="http://schemas.microsoft.com/office/powerpoint/2010/main" val="16470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1578" y="1862050"/>
            <a:ext cx="10528844"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③ 法令等の社会的背景から必要性を知る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5" y="3746955"/>
            <a:ext cx="3945270" cy="2406977"/>
          </a:xfrm>
          <a:prstGeom prst="rect">
            <a:avLst/>
          </a:prstGeom>
        </p:spPr>
      </p:pic>
    </p:spTree>
    <p:extLst>
      <p:ext uri="{BB962C8B-B14F-4D97-AF65-F5344CB8AC3E}">
        <p14:creationId xmlns:p14="http://schemas.microsoft.com/office/powerpoint/2010/main" val="13938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2017</a:t>
            </a:r>
            <a:r>
              <a:rPr lang="ja-JP" altLang="en-US" sz="2400" dirty="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352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188" y="1166842"/>
            <a:ext cx="11779624"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「交通バリアフリー法」の施行</a:t>
            </a:r>
          </a:p>
          <a:p>
            <a:r>
              <a:rPr kumimoji="1" lang="en-US" altLang="ja-JP" sz="3200" b="1" dirty="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lang="ja-JP" altLang="en-US" sz="3200" b="1" dirty="0">
                <a:latin typeface="メイリオ" panose="020B0604030504040204" pitchFamily="50" charset="-128"/>
                <a:ea typeface="メイリオ" panose="020B0604030504040204" pitchFamily="50" charset="-128"/>
              </a:rPr>
              <a:t>ハートビル法と交通バリアフリー法を一体化させた</a:t>
            </a:r>
          </a:p>
          <a:p>
            <a:r>
              <a:rPr lang="ja-JP" altLang="en-US" sz="3200" b="1" dirty="0">
                <a:latin typeface="メイリオ" panose="020B0604030504040204" pitchFamily="50" charset="-128"/>
                <a:ea typeface="メイリオ" panose="020B0604030504040204" pitchFamily="50" charset="-128"/>
              </a:rPr>
              <a:t>　　　　　「バリアフリー法」を施行</a:t>
            </a:r>
          </a:p>
          <a:p>
            <a:r>
              <a:rPr kumimoji="1" lang="ja-JP" altLang="en-US" sz="3200" b="1" dirty="0">
                <a:latin typeface="メイリオ" panose="020B0604030504040204" pitchFamily="50" charset="-128"/>
                <a:ea typeface="メイリオ" panose="020B0604030504040204" pitchFamily="50" charset="-128"/>
              </a:rPr>
              <a:t>　　　　　「障害者権利条約」</a:t>
            </a:r>
            <a:r>
              <a:rPr lang="ja-JP" altLang="en-US" sz="3200" b="1" dirty="0">
                <a:latin typeface="メイリオ" panose="020B0604030504040204" pitchFamily="50" charset="-128"/>
                <a:ea typeface="メイリオ" panose="020B0604030504040204" pitchFamily="50" charset="-128"/>
              </a:rPr>
              <a:t>が国連で採択</a:t>
            </a:r>
          </a:p>
          <a:p>
            <a:r>
              <a:rPr lang="en-US" altLang="ja-JP" sz="3200" b="1" dirty="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r>
              <a:rPr lang="en-US" altLang="ja-JP" sz="3200" b="1" dirty="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r>
              <a:rPr lang="en-US" altLang="ja-JP" sz="3200" b="1" dirty="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r>
              <a:rPr lang="en-US" altLang="ja-JP" sz="3200" b="1" dirty="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「バリアフリー法」を改正</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2024</a:t>
            </a:r>
            <a:r>
              <a:rPr lang="ja-JP" altLang="en-US" sz="3200" b="1" dirty="0">
                <a:latin typeface="メイリオ" panose="020B0604030504040204" pitchFamily="50" charset="-128"/>
                <a:ea typeface="メイリオ" panose="020B0604030504040204" pitchFamily="50" charset="-128"/>
              </a:rPr>
              <a:t>年　「 改正障害者差別解消法」を施行</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6293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3547</Words>
  <Application>Microsoft Office PowerPoint</Application>
  <PresentationFormat>ワイド画面</PresentationFormat>
  <Paragraphs>266</Paragraphs>
  <Slides>15</Slides>
  <Notes>15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23</cp:revision>
  <cp:lastPrinted>2019-04-02T10:09:54Z</cp:lastPrinted>
  <dcterms:created xsi:type="dcterms:W3CDTF">2018-12-05T06:53:16Z</dcterms:created>
  <dcterms:modified xsi:type="dcterms:W3CDTF">2024-03-26T02:56:51Z</dcterms:modified>
</cp:coreProperties>
</file>